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wmf" ContentType="image/x-wmf"/>
  <Default Extension="rels" ContentType="application/vnd.openxmlformats-package.relationships+xml"/>
  <Default Extension="xml" ContentType="application/xml"/>
  <Default Extension="wav" ContentType="audio/x-wav"/>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07"/>
  </p:notesMasterIdLst>
  <p:sldIdLst>
    <p:sldId id="256"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 id="311" r:id="rId54"/>
    <p:sldId id="312" r:id="rId55"/>
    <p:sldId id="313" r:id="rId56"/>
    <p:sldId id="314" r:id="rId57"/>
    <p:sldId id="315" r:id="rId58"/>
    <p:sldId id="316" r:id="rId59"/>
    <p:sldId id="317" r:id="rId60"/>
    <p:sldId id="318" r:id="rId61"/>
    <p:sldId id="319" r:id="rId62"/>
    <p:sldId id="320" r:id="rId63"/>
    <p:sldId id="321" r:id="rId64"/>
    <p:sldId id="322" r:id="rId65"/>
    <p:sldId id="323" r:id="rId66"/>
    <p:sldId id="324" r:id="rId67"/>
    <p:sldId id="325" r:id="rId68"/>
    <p:sldId id="326" r:id="rId69"/>
    <p:sldId id="327" r:id="rId70"/>
    <p:sldId id="328" r:id="rId71"/>
    <p:sldId id="329" r:id="rId72"/>
    <p:sldId id="330" r:id="rId73"/>
    <p:sldId id="331" r:id="rId74"/>
    <p:sldId id="332" r:id="rId75"/>
    <p:sldId id="333" r:id="rId76"/>
    <p:sldId id="334" r:id="rId77"/>
    <p:sldId id="335" r:id="rId78"/>
    <p:sldId id="336" r:id="rId79"/>
    <p:sldId id="337" r:id="rId80"/>
    <p:sldId id="338" r:id="rId81"/>
    <p:sldId id="339" r:id="rId82"/>
    <p:sldId id="340" r:id="rId83"/>
    <p:sldId id="341" r:id="rId84"/>
    <p:sldId id="342" r:id="rId85"/>
    <p:sldId id="343" r:id="rId86"/>
    <p:sldId id="344" r:id="rId87"/>
    <p:sldId id="345" r:id="rId88"/>
    <p:sldId id="346" r:id="rId89"/>
    <p:sldId id="347" r:id="rId90"/>
    <p:sldId id="348" r:id="rId91"/>
    <p:sldId id="349" r:id="rId92"/>
    <p:sldId id="350" r:id="rId93"/>
    <p:sldId id="351" r:id="rId94"/>
    <p:sldId id="352" r:id="rId95"/>
    <p:sldId id="353" r:id="rId96"/>
    <p:sldId id="354" r:id="rId97"/>
    <p:sldId id="355" r:id="rId98"/>
    <p:sldId id="356" r:id="rId99"/>
    <p:sldId id="357" r:id="rId100"/>
    <p:sldId id="358" r:id="rId101"/>
    <p:sldId id="359" r:id="rId102"/>
    <p:sldId id="360" r:id="rId103"/>
    <p:sldId id="361" r:id="rId104"/>
    <p:sldId id="362" r:id="rId105"/>
    <p:sldId id="363" r:id="rId10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66"/>
    <a:srgbClr val="660033"/>
    <a:srgbClr val="800080"/>
    <a:srgbClr val="99CC00"/>
    <a:srgbClr val="66FF99"/>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142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notesMaster" Target="notesMasters/notes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image" Target="../media/image19.emf"/><Relationship Id="rId4" Type="http://schemas.openxmlformats.org/officeDocument/2006/relationships/image" Target="../media/image2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71.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77.emf"/><Relationship Id="rId2" Type="http://schemas.openxmlformats.org/officeDocument/2006/relationships/image" Target="../media/image76.emf"/><Relationship Id="rId1" Type="http://schemas.openxmlformats.org/officeDocument/2006/relationships/image" Target="../media/image75.e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86.emf"/><Relationship Id="rId3" Type="http://schemas.openxmlformats.org/officeDocument/2006/relationships/image" Target="../media/image81.emf"/><Relationship Id="rId7" Type="http://schemas.openxmlformats.org/officeDocument/2006/relationships/image" Target="../media/image85.emf"/><Relationship Id="rId2" Type="http://schemas.openxmlformats.org/officeDocument/2006/relationships/image" Target="../media/image80.emf"/><Relationship Id="rId1" Type="http://schemas.openxmlformats.org/officeDocument/2006/relationships/image" Target="../media/image79.emf"/><Relationship Id="rId6" Type="http://schemas.openxmlformats.org/officeDocument/2006/relationships/image" Target="../media/image84.emf"/><Relationship Id="rId11" Type="http://schemas.openxmlformats.org/officeDocument/2006/relationships/image" Target="../media/image89.emf"/><Relationship Id="rId5" Type="http://schemas.openxmlformats.org/officeDocument/2006/relationships/image" Target="../media/image83.emf"/><Relationship Id="rId10" Type="http://schemas.openxmlformats.org/officeDocument/2006/relationships/image" Target="../media/image88.emf"/><Relationship Id="rId4" Type="http://schemas.openxmlformats.org/officeDocument/2006/relationships/image" Target="../media/image82.emf"/><Relationship Id="rId9" Type="http://schemas.openxmlformats.org/officeDocument/2006/relationships/image" Target="../media/image87.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94.emf"/><Relationship Id="rId2" Type="http://schemas.openxmlformats.org/officeDocument/2006/relationships/image" Target="../media/image93.emf"/><Relationship Id="rId1" Type="http://schemas.openxmlformats.org/officeDocument/2006/relationships/image" Target="../media/image92.emf"/><Relationship Id="rId5" Type="http://schemas.openxmlformats.org/officeDocument/2006/relationships/image" Target="../media/image96.emf"/><Relationship Id="rId4" Type="http://schemas.openxmlformats.org/officeDocument/2006/relationships/image" Target="../media/image95.e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104.emf"/><Relationship Id="rId3" Type="http://schemas.openxmlformats.org/officeDocument/2006/relationships/image" Target="../media/image99.emf"/><Relationship Id="rId7" Type="http://schemas.openxmlformats.org/officeDocument/2006/relationships/image" Target="../media/image103.emf"/><Relationship Id="rId2" Type="http://schemas.openxmlformats.org/officeDocument/2006/relationships/image" Target="../media/image98.emf"/><Relationship Id="rId1" Type="http://schemas.openxmlformats.org/officeDocument/2006/relationships/image" Target="../media/image97.emf"/><Relationship Id="rId6" Type="http://schemas.openxmlformats.org/officeDocument/2006/relationships/image" Target="../media/image102.emf"/><Relationship Id="rId11" Type="http://schemas.openxmlformats.org/officeDocument/2006/relationships/image" Target="../media/image107.emf"/><Relationship Id="rId5" Type="http://schemas.openxmlformats.org/officeDocument/2006/relationships/image" Target="../media/image101.emf"/><Relationship Id="rId10" Type="http://schemas.openxmlformats.org/officeDocument/2006/relationships/image" Target="../media/image106.emf"/><Relationship Id="rId4" Type="http://schemas.openxmlformats.org/officeDocument/2006/relationships/image" Target="../media/image100.emf"/><Relationship Id="rId9" Type="http://schemas.openxmlformats.org/officeDocument/2006/relationships/image" Target="../media/image105.e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116.emf"/><Relationship Id="rId3" Type="http://schemas.openxmlformats.org/officeDocument/2006/relationships/image" Target="../media/image111.emf"/><Relationship Id="rId7" Type="http://schemas.openxmlformats.org/officeDocument/2006/relationships/image" Target="../media/image115.emf"/><Relationship Id="rId2" Type="http://schemas.openxmlformats.org/officeDocument/2006/relationships/image" Target="../media/image110.emf"/><Relationship Id="rId1" Type="http://schemas.openxmlformats.org/officeDocument/2006/relationships/image" Target="../media/image109.emf"/><Relationship Id="rId6" Type="http://schemas.openxmlformats.org/officeDocument/2006/relationships/image" Target="../media/image114.emf"/><Relationship Id="rId5" Type="http://schemas.openxmlformats.org/officeDocument/2006/relationships/image" Target="../media/image113.emf"/><Relationship Id="rId10" Type="http://schemas.openxmlformats.org/officeDocument/2006/relationships/image" Target="../media/image118.emf"/><Relationship Id="rId4" Type="http://schemas.openxmlformats.org/officeDocument/2006/relationships/image" Target="../media/image112.emf"/><Relationship Id="rId9" Type="http://schemas.openxmlformats.org/officeDocument/2006/relationships/image" Target="../media/image117.e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121.emf"/><Relationship Id="rId1" Type="http://schemas.openxmlformats.org/officeDocument/2006/relationships/image" Target="../media/image120.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26.e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130.emf"/><Relationship Id="rId2" Type="http://schemas.openxmlformats.org/officeDocument/2006/relationships/image" Target="../media/image129.emf"/><Relationship Id="rId1" Type="http://schemas.openxmlformats.org/officeDocument/2006/relationships/image" Target="../media/image128.emf"/><Relationship Id="rId4" Type="http://schemas.openxmlformats.org/officeDocument/2006/relationships/image" Target="../media/image131.e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135.emf"/><Relationship Id="rId2" Type="http://schemas.openxmlformats.org/officeDocument/2006/relationships/image" Target="../media/image134.emf"/><Relationship Id="rId1" Type="http://schemas.openxmlformats.org/officeDocument/2006/relationships/image" Target="../media/image133.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image" Target="../media/image24.e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139.emf"/><Relationship Id="rId2" Type="http://schemas.openxmlformats.org/officeDocument/2006/relationships/image" Target="../media/image138.emf"/><Relationship Id="rId1" Type="http://schemas.openxmlformats.org/officeDocument/2006/relationships/image" Target="../media/image137.png"/><Relationship Id="rId6" Type="http://schemas.openxmlformats.org/officeDocument/2006/relationships/image" Target="../media/image142.emf"/><Relationship Id="rId5" Type="http://schemas.openxmlformats.org/officeDocument/2006/relationships/image" Target="../media/image141.png"/><Relationship Id="rId4" Type="http://schemas.openxmlformats.org/officeDocument/2006/relationships/image" Target="../media/image140.e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144.wmf"/><Relationship Id="rId1" Type="http://schemas.openxmlformats.org/officeDocument/2006/relationships/image" Target="../media/image137.png"/></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144.wmf"/><Relationship Id="rId2" Type="http://schemas.openxmlformats.org/officeDocument/2006/relationships/image" Target="../media/image137.png"/><Relationship Id="rId1" Type="http://schemas.openxmlformats.org/officeDocument/2006/relationships/image" Target="../media/image146.e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50.emf"/><Relationship Id="rId7" Type="http://schemas.openxmlformats.org/officeDocument/2006/relationships/image" Target="../media/image154.emf"/><Relationship Id="rId2" Type="http://schemas.openxmlformats.org/officeDocument/2006/relationships/image" Target="../media/image149.emf"/><Relationship Id="rId1" Type="http://schemas.openxmlformats.org/officeDocument/2006/relationships/image" Target="../media/image137.png"/><Relationship Id="rId6" Type="http://schemas.openxmlformats.org/officeDocument/2006/relationships/image" Target="../media/image153.emf"/><Relationship Id="rId5" Type="http://schemas.openxmlformats.org/officeDocument/2006/relationships/image" Target="../media/image152.emf"/><Relationship Id="rId4" Type="http://schemas.openxmlformats.org/officeDocument/2006/relationships/image" Target="../media/image151.e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58.emf"/><Relationship Id="rId7" Type="http://schemas.openxmlformats.org/officeDocument/2006/relationships/image" Target="../media/image162.emf"/><Relationship Id="rId2" Type="http://schemas.openxmlformats.org/officeDocument/2006/relationships/image" Target="../media/image157.emf"/><Relationship Id="rId1" Type="http://schemas.openxmlformats.org/officeDocument/2006/relationships/image" Target="../media/image156.emf"/><Relationship Id="rId6" Type="http://schemas.openxmlformats.org/officeDocument/2006/relationships/image" Target="../media/image161.emf"/><Relationship Id="rId5" Type="http://schemas.openxmlformats.org/officeDocument/2006/relationships/image" Target="../media/image160.emf"/><Relationship Id="rId4" Type="http://schemas.openxmlformats.org/officeDocument/2006/relationships/image" Target="../media/image159.e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66.emf"/><Relationship Id="rId2" Type="http://schemas.openxmlformats.org/officeDocument/2006/relationships/image" Target="../media/image165.emf"/><Relationship Id="rId1" Type="http://schemas.openxmlformats.org/officeDocument/2006/relationships/image" Target="../media/image164.emf"/><Relationship Id="rId4" Type="http://schemas.openxmlformats.org/officeDocument/2006/relationships/image" Target="../media/image167.e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71.wmf"/><Relationship Id="rId7" Type="http://schemas.openxmlformats.org/officeDocument/2006/relationships/image" Target="../media/image175.emf"/><Relationship Id="rId2" Type="http://schemas.openxmlformats.org/officeDocument/2006/relationships/image" Target="../media/image170.emf"/><Relationship Id="rId1" Type="http://schemas.openxmlformats.org/officeDocument/2006/relationships/image" Target="../media/image169.emf"/><Relationship Id="rId6" Type="http://schemas.openxmlformats.org/officeDocument/2006/relationships/image" Target="../media/image174.emf"/><Relationship Id="rId5" Type="http://schemas.openxmlformats.org/officeDocument/2006/relationships/image" Target="../media/image173.emf"/><Relationship Id="rId4" Type="http://schemas.openxmlformats.org/officeDocument/2006/relationships/image" Target="../media/image172.e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80.emf"/><Relationship Id="rId2" Type="http://schemas.openxmlformats.org/officeDocument/2006/relationships/image" Target="../media/image179.emf"/><Relationship Id="rId1" Type="http://schemas.openxmlformats.org/officeDocument/2006/relationships/image" Target="../media/image178.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82.e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88.wmf"/><Relationship Id="rId2" Type="http://schemas.openxmlformats.org/officeDocument/2006/relationships/image" Target="../media/image187.emf"/><Relationship Id="rId1" Type="http://schemas.openxmlformats.org/officeDocument/2006/relationships/image" Target="../media/image186.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image" Target="../media/image28.emf"/><Relationship Id="rId5" Type="http://schemas.openxmlformats.org/officeDocument/2006/relationships/image" Target="../media/image32.emf"/><Relationship Id="rId4" Type="http://schemas.openxmlformats.org/officeDocument/2006/relationships/image" Target="../media/image31.e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92.emf"/><Relationship Id="rId7" Type="http://schemas.openxmlformats.org/officeDocument/2006/relationships/image" Target="../media/image196.emf"/><Relationship Id="rId2" Type="http://schemas.openxmlformats.org/officeDocument/2006/relationships/image" Target="../media/image191.emf"/><Relationship Id="rId1" Type="http://schemas.openxmlformats.org/officeDocument/2006/relationships/image" Target="../media/image190.emf"/><Relationship Id="rId6" Type="http://schemas.openxmlformats.org/officeDocument/2006/relationships/image" Target="../media/image195.emf"/><Relationship Id="rId5" Type="http://schemas.openxmlformats.org/officeDocument/2006/relationships/image" Target="../media/image194.emf"/><Relationship Id="rId4" Type="http://schemas.openxmlformats.org/officeDocument/2006/relationships/image" Target="../media/image193.e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200.emf"/><Relationship Id="rId2" Type="http://schemas.openxmlformats.org/officeDocument/2006/relationships/image" Target="../media/image199.emf"/><Relationship Id="rId1" Type="http://schemas.openxmlformats.org/officeDocument/2006/relationships/image" Target="../media/image198.emf"/><Relationship Id="rId6" Type="http://schemas.openxmlformats.org/officeDocument/2006/relationships/image" Target="../media/image203.emf"/><Relationship Id="rId5" Type="http://schemas.openxmlformats.org/officeDocument/2006/relationships/image" Target="../media/image202.emf"/><Relationship Id="rId4" Type="http://schemas.openxmlformats.org/officeDocument/2006/relationships/image" Target="../media/image201.e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207.emf"/><Relationship Id="rId2" Type="http://schemas.openxmlformats.org/officeDocument/2006/relationships/image" Target="../media/image206.emf"/><Relationship Id="rId1" Type="http://schemas.openxmlformats.org/officeDocument/2006/relationships/image" Target="../media/image205.emf"/><Relationship Id="rId5" Type="http://schemas.openxmlformats.org/officeDocument/2006/relationships/image" Target="../media/image209.emf"/><Relationship Id="rId4" Type="http://schemas.openxmlformats.org/officeDocument/2006/relationships/image" Target="../media/image208.e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212.wmf"/><Relationship Id="rId2" Type="http://schemas.openxmlformats.org/officeDocument/2006/relationships/image" Target="../media/image211.wmf"/><Relationship Id="rId1" Type="http://schemas.openxmlformats.org/officeDocument/2006/relationships/image" Target="../media/image210.e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215.emf"/><Relationship Id="rId2" Type="http://schemas.openxmlformats.org/officeDocument/2006/relationships/image" Target="../media/image214.emf"/><Relationship Id="rId1" Type="http://schemas.openxmlformats.org/officeDocument/2006/relationships/image" Target="../media/image213.e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218.emf"/><Relationship Id="rId2" Type="http://schemas.openxmlformats.org/officeDocument/2006/relationships/image" Target="../media/image217.emf"/><Relationship Id="rId1" Type="http://schemas.openxmlformats.org/officeDocument/2006/relationships/image" Target="../media/image216.emf"/><Relationship Id="rId6" Type="http://schemas.openxmlformats.org/officeDocument/2006/relationships/image" Target="../media/image221.emf"/><Relationship Id="rId5" Type="http://schemas.openxmlformats.org/officeDocument/2006/relationships/image" Target="../media/image220.emf"/><Relationship Id="rId4" Type="http://schemas.openxmlformats.org/officeDocument/2006/relationships/image" Target="../media/image219.emf"/></Relationships>
</file>

<file path=ppt/drawings/_rels/vmlDrawing36.vml.rels><?xml version="1.0" encoding="UTF-8" standalone="yes"?>
<Relationships xmlns="http://schemas.openxmlformats.org/package/2006/relationships"><Relationship Id="rId8" Type="http://schemas.openxmlformats.org/officeDocument/2006/relationships/image" Target="../media/image235.emf"/><Relationship Id="rId3" Type="http://schemas.openxmlformats.org/officeDocument/2006/relationships/image" Target="../media/image230.emf"/><Relationship Id="rId7" Type="http://schemas.openxmlformats.org/officeDocument/2006/relationships/image" Target="../media/image234.emf"/><Relationship Id="rId2" Type="http://schemas.openxmlformats.org/officeDocument/2006/relationships/image" Target="../media/image229.emf"/><Relationship Id="rId1" Type="http://schemas.openxmlformats.org/officeDocument/2006/relationships/image" Target="../media/image228.emf"/><Relationship Id="rId6" Type="http://schemas.openxmlformats.org/officeDocument/2006/relationships/image" Target="../media/image233.emf"/><Relationship Id="rId5" Type="http://schemas.openxmlformats.org/officeDocument/2006/relationships/image" Target="../media/image232.emf"/><Relationship Id="rId4" Type="http://schemas.openxmlformats.org/officeDocument/2006/relationships/image" Target="../media/image231.e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240.wmf"/><Relationship Id="rId2" Type="http://schemas.openxmlformats.org/officeDocument/2006/relationships/image" Target="../media/image239.wmf"/><Relationship Id="rId1" Type="http://schemas.openxmlformats.org/officeDocument/2006/relationships/image" Target="../media/image238.wmf"/></Relationships>
</file>

<file path=ppt/drawings/_rels/vmlDrawing38.vml.rels><?xml version="1.0" encoding="UTF-8" standalone="yes"?>
<Relationships xmlns="http://schemas.openxmlformats.org/package/2006/relationships"><Relationship Id="rId2" Type="http://schemas.openxmlformats.org/officeDocument/2006/relationships/image" Target="../media/image242.wmf"/><Relationship Id="rId1" Type="http://schemas.openxmlformats.org/officeDocument/2006/relationships/image" Target="../media/image241.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245.wmf"/><Relationship Id="rId2" Type="http://schemas.openxmlformats.org/officeDocument/2006/relationships/image" Target="../media/image244.wmf"/><Relationship Id="rId1" Type="http://schemas.openxmlformats.org/officeDocument/2006/relationships/image" Target="../media/image24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40.vml.rels><?xml version="1.0" encoding="UTF-8" standalone="yes"?>
<Relationships xmlns="http://schemas.openxmlformats.org/package/2006/relationships"><Relationship Id="rId8" Type="http://schemas.openxmlformats.org/officeDocument/2006/relationships/image" Target="../media/image253.emf"/><Relationship Id="rId3" Type="http://schemas.openxmlformats.org/officeDocument/2006/relationships/image" Target="../media/image248.emf"/><Relationship Id="rId7" Type="http://schemas.openxmlformats.org/officeDocument/2006/relationships/image" Target="../media/image252.emf"/><Relationship Id="rId2" Type="http://schemas.openxmlformats.org/officeDocument/2006/relationships/image" Target="../media/image247.wmf"/><Relationship Id="rId1" Type="http://schemas.openxmlformats.org/officeDocument/2006/relationships/image" Target="../media/image246.wmf"/><Relationship Id="rId6" Type="http://schemas.openxmlformats.org/officeDocument/2006/relationships/image" Target="../media/image251.emf"/><Relationship Id="rId5" Type="http://schemas.openxmlformats.org/officeDocument/2006/relationships/image" Target="../media/image250.wmf"/><Relationship Id="rId4" Type="http://schemas.openxmlformats.org/officeDocument/2006/relationships/image" Target="../media/image249.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257.wmf"/><Relationship Id="rId2" Type="http://schemas.openxmlformats.org/officeDocument/2006/relationships/image" Target="../media/image256.wmf"/><Relationship Id="rId1" Type="http://schemas.openxmlformats.org/officeDocument/2006/relationships/image" Target="../media/image255.emf"/></Relationships>
</file>

<file path=ppt/drawings/_rels/vmlDrawing42.vml.rels><?xml version="1.0" encoding="UTF-8" standalone="yes"?>
<Relationships xmlns="http://schemas.openxmlformats.org/package/2006/relationships"><Relationship Id="rId2" Type="http://schemas.openxmlformats.org/officeDocument/2006/relationships/image" Target="../media/image259.wmf"/><Relationship Id="rId1" Type="http://schemas.openxmlformats.org/officeDocument/2006/relationships/image" Target="../media/image258.w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261.e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266.emf"/><Relationship Id="rId2" Type="http://schemas.openxmlformats.org/officeDocument/2006/relationships/image" Target="../media/image265.emf"/><Relationship Id="rId1" Type="http://schemas.openxmlformats.org/officeDocument/2006/relationships/image" Target="../media/image264.emf"/><Relationship Id="rId4" Type="http://schemas.openxmlformats.org/officeDocument/2006/relationships/image" Target="../media/image267.e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269.e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269.emf"/></Relationships>
</file>

<file path=ppt/drawings/_rels/vmlDrawing47.vml.rels><?xml version="1.0" encoding="UTF-8" standalone="yes"?>
<Relationships xmlns="http://schemas.openxmlformats.org/package/2006/relationships"><Relationship Id="rId2" Type="http://schemas.openxmlformats.org/officeDocument/2006/relationships/image" Target="../media/image272.emf"/><Relationship Id="rId1" Type="http://schemas.openxmlformats.org/officeDocument/2006/relationships/image" Target="../media/image271.e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276.emf"/><Relationship Id="rId2" Type="http://schemas.openxmlformats.org/officeDocument/2006/relationships/image" Target="../media/image275.emf"/><Relationship Id="rId1" Type="http://schemas.openxmlformats.org/officeDocument/2006/relationships/image" Target="../media/image274.emf"/><Relationship Id="rId5" Type="http://schemas.openxmlformats.org/officeDocument/2006/relationships/image" Target="../media/image278.emf"/><Relationship Id="rId4" Type="http://schemas.openxmlformats.org/officeDocument/2006/relationships/image" Target="../media/image277.emf"/></Relationships>
</file>

<file path=ppt/drawings/_rels/vmlDrawing49.vml.rels><?xml version="1.0" encoding="UTF-8" standalone="yes"?>
<Relationships xmlns="http://schemas.openxmlformats.org/package/2006/relationships"><Relationship Id="rId3" Type="http://schemas.openxmlformats.org/officeDocument/2006/relationships/image" Target="../media/image281.emf"/><Relationship Id="rId2" Type="http://schemas.openxmlformats.org/officeDocument/2006/relationships/image" Target="../media/image280.emf"/><Relationship Id="rId1" Type="http://schemas.openxmlformats.org/officeDocument/2006/relationships/image" Target="../media/image279.emf"/><Relationship Id="rId6" Type="http://schemas.openxmlformats.org/officeDocument/2006/relationships/image" Target="../media/image284.emf"/><Relationship Id="rId5" Type="http://schemas.openxmlformats.org/officeDocument/2006/relationships/image" Target="../media/image283.emf"/><Relationship Id="rId4" Type="http://schemas.openxmlformats.org/officeDocument/2006/relationships/image" Target="../media/image282.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37.emf"/><Relationship Id="rId1" Type="http://schemas.openxmlformats.org/officeDocument/2006/relationships/image" Target="../media/image36.emf"/><Relationship Id="rId4" Type="http://schemas.openxmlformats.org/officeDocument/2006/relationships/image" Target="../media/image39.emf"/></Relationships>
</file>

<file path=ppt/drawings/_rels/vmlDrawing50.vml.rels><?xml version="1.0" encoding="UTF-8" standalone="yes"?>
<Relationships xmlns="http://schemas.openxmlformats.org/package/2006/relationships"><Relationship Id="rId2" Type="http://schemas.openxmlformats.org/officeDocument/2006/relationships/image" Target="../media/image286.emf"/><Relationship Id="rId1" Type="http://schemas.openxmlformats.org/officeDocument/2006/relationships/image" Target="../media/image285.emf"/></Relationships>
</file>

<file path=ppt/drawings/_rels/vmlDrawing51.vml.rels><?xml version="1.0" encoding="UTF-8" standalone="yes"?>
<Relationships xmlns="http://schemas.openxmlformats.org/package/2006/relationships"><Relationship Id="rId2" Type="http://schemas.openxmlformats.org/officeDocument/2006/relationships/image" Target="../media/image288.emf"/><Relationship Id="rId1" Type="http://schemas.openxmlformats.org/officeDocument/2006/relationships/image" Target="../media/image287.e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289.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image" Target="../media/image42.emf"/><Relationship Id="rId1" Type="http://schemas.openxmlformats.org/officeDocument/2006/relationships/image" Target="../media/image41.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image" Target="../media/image46.emf"/><Relationship Id="rId1" Type="http://schemas.openxmlformats.org/officeDocument/2006/relationships/image" Target="../media/image45.emf"/><Relationship Id="rId4" Type="http://schemas.openxmlformats.org/officeDocument/2006/relationships/image" Target="../media/image48.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57.emf"/><Relationship Id="rId7" Type="http://schemas.openxmlformats.org/officeDocument/2006/relationships/image" Target="../media/image61.emf"/><Relationship Id="rId2" Type="http://schemas.openxmlformats.org/officeDocument/2006/relationships/image" Target="../media/image56.wmf"/><Relationship Id="rId1" Type="http://schemas.openxmlformats.org/officeDocument/2006/relationships/image" Target="../media/image55.wmf"/><Relationship Id="rId6" Type="http://schemas.openxmlformats.org/officeDocument/2006/relationships/image" Target="../media/image60.wmf"/><Relationship Id="rId5" Type="http://schemas.openxmlformats.org/officeDocument/2006/relationships/image" Target="../media/image59.emf"/><Relationship Id="rId4" Type="http://schemas.openxmlformats.org/officeDocument/2006/relationships/image" Target="../media/image58.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65.emf"/><Relationship Id="rId7" Type="http://schemas.openxmlformats.org/officeDocument/2006/relationships/image" Target="../media/image69.emf"/><Relationship Id="rId2" Type="http://schemas.openxmlformats.org/officeDocument/2006/relationships/image" Target="../media/image64.wmf"/><Relationship Id="rId1" Type="http://schemas.openxmlformats.org/officeDocument/2006/relationships/image" Target="../media/image63.wmf"/><Relationship Id="rId6" Type="http://schemas.openxmlformats.org/officeDocument/2006/relationships/image" Target="../media/image68.emf"/><Relationship Id="rId5" Type="http://schemas.openxmlformats.org/officeDocument/2006/relationships/image" Target="../media/image67.emf"/><Relationship Id="rId4" Type="http://schemas.openxmlformats.org/officeDocument/2006/relationships/image" Target="../media/image6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DEB5B3-8A8D-4C07-B5A6-2490B5EF9463}" type="datetimeFigureOut">
              <a:rPr lang="zh-CN" altLang="en-US" smtClean="0"/>
              <a:t>2023/11/1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ADB1F6-0A89-47DF-86C0-9715806DC4B3}" type="slidenum">
              <a:rPr lang="zh-CN" altLang="en-US" smtClean="0"/>
              <a:t>‹#›</a:t>
            </a:fld>
            <a:endParaRPr lang="zh-CN" altLang="en-US"/>
          </a:p>
        </p:txBody>
      </p:sp>
    </p:spTree>
    <p:extLst>
      <p:ext uri="{BB962C8B-B14F-4D97-AF65-F5344CB8AC3E}">
        <p14:creationId xmlns:p14="http://schemas.microsoft.com/office/powerpoint/2010/main" val="22167044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8AB51135-58E2-4A60-BFBF-666CCF3C0F99}" type="slidenum">
              <a:rPr lang="en-US" altLang="zh-CN" sz="1200" b="0"/>
              <a:pPr eaLnBrk="1" hangingPunct="1"/>
              <a:t>2</a:t>
            </a:fld>
            <a:endParaRPr lang="en-US" altLang="zh-CN" sz="1200" b="0"/>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407749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0D38CE33-6944-4849-9EF5-B049B8997A8C}" type="slidenum">
              <a:rPr lang="en-US" altLang="zh-CN" sz="1200" b="0"/>
              <a:pPr eaLnBrk="1" hangingPunct="1"/>
              <a:t>11</a:t>
            </a:fld>
            <a:endParaRPr lang="en-US" altLang="zh-CN" sz="1200" b="0"/>
          </a:p>
        </p:txBody>
      </p:sp>
      <p:sp>
        <p:nvSpPr>
          <p:cNvPr id="153603" name="Rectangle 2"/>
          <p:cNvSpPr>
            <a:spLocks noGrp="1" noRot="1" noChangeAspect="1" noChangeArrowheads="1" noTextEdit="1"/>
          </p:cNvSpPr>
          <p:nvPr>
            <p:ph type="sldImg"/>
          </p:nvPr>
        </p:nvSpPr>
        <p:spPr>
          <a:solidFill>
            <a:srgbClr val="FFFFFF"/>
          </a:solidFill>
          <a:ln/>
        </p:spPr>
      </p:sp>
      <p:sp>
        <p:nvSpPr>
          <p:cNvPr id="15360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smtClean="0"/>
          </a:p>
        </p:txBody>
      </p:sp>
    </p:spTree>
    <p:extLst>
      <p:ext uri="{BB962C8B-B14F-4D97-AF65-F5344CB8AC3E}">
        <p14:creationId xmlns:p14="http://schemas.microsoft.com/office/powerpoint/2010/main" val="28244089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0835A483-ADDA-461A-8D88-E6F7CB32092F}" type="slidenum">
              <a:rPr lang="en-US" altLang="zh-CN" sz="1200" b="0"/>
              <a:pPr eaLnBrk="1" hangingPunct="1"/>
              <a:t>12</a:t>
            </a:fld>
            <a:endParaRPr lang="en-US" altLang="zh-CN" sz="1200" b="0"/>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0081703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A1135BA5-E88B-410A-8BFA-C4CC4299EB50}" type="slidenum">
              <a:rPr lang="en-US" altLang="zh-CN" sz="1200" b="0"/>
              <a:pPr eaLnBrk="1" hangingPunct="1"/>
              <a:t>13</a:t>
            </a:fld>
            <a:endParaRPr lang="en-US" altLang="zh-CN" sz="1200" b="0"/>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6862687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4CBEE2C4-72D3-41D3-B6C5-9F693DE1672B}" type="slidenum">
              <a:rPr lang="en-US" altLang="zh-CN" sz="1200" b="0"/>
              <a:pPr eaLnBrk="1" hangingPunct="1"/>
              <a:t>14</a:t>
            </a:fld>
            <a:endParaRPr lang="en-US" altLang="zh-CN" sz="1200" b="0"/>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2115989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CF305FB4-6185-4FC8-99B9-454453FEB194}" type="slidenum">
              <a:rPr lang="en-US" altLang="zh-CN" sz="1200" b="0"/>
              <a:pPr eaLnBrk="1" hangingPunct="1"/>
              <a:t>15</a:t>
            </a:fld>
            <a:endParaRPr lang="en-US" altLang="zh-CN" sz="1200" b="0"/>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9117914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7CD422D3-DC91-4F44-B2FF-0258DC54D799}" type="slidenum">
              <a:rPr lang="en-US" altLang="zh-CN" sz="1200" b="0"/>
              <a:pPr eaLnBrk="1" hangingPunct="1"/>
              <a:t>16</a:t>
            </a:fld>
            <a:endParaRPr lang="en-US" altLang="zh-CN" sz="1200" b="0"/>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5396793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D26CFCBD-2DD4-4006-B634-3E3CE5CB88D2}" type="slidenum">
              <a:rPr lang="en-US" altLang="zh-CN" sz="1200" b="0"/>
              <a:pPr eaLnBrk="1" hangingPunct="1"/>
              <a:t>17</a:t>
            </a:fld>
            <a:endParaRPr lang="en-US" altLang="zh-CN" sz="1200" b="0"/>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1566339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AC04C05A-A900-4E91-BFA8-1D62623A890B}" type="slidenum">
              <a:rPr lang="en-US" altLang="zh-CN" sz="1200" b="0"/>
              <a:pPr eaLnBrk="1" hangingPunct="1"/>
              <a:t>18</a:t>
            </a:fld>
            <a:endParaRPr lang="en-US" altLang="zh-CN" sz="1200" b="0"/>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1969084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4672991C-D978-4FAD-93C9-2C857DFC1AE0}" type="slidenum">
              <a:rPr lang="en-US" altLang="zh-CN" sz="1200" b="0"/>
              <a:pPr eaLnBrk="1" hangingPunct="1"/>
              <a:t>19</a:t>
            </a:fld>
            <a:endParaRPr lang="en-US" altLang="zh-CN" sz="1200" b="0"/>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1843630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8179D5E1-1EC6-4BA1-8640-8B14FC9F2E71}" type="slidenum">
              <a:rPr lang="en-US" altLang="zh-CN" sz="1200" b="0"/>
              <a:pPr eaLnBrk="1" hangingPunct="1"/>
              <a:t>20</a:t>
            </a:fld>
            <a:endParaRPr lang="en-US" altLang="zh-CN" sz="1200" b="0"/>
          </a:p>
        </p:txBody>
      </p:sp>
      <p:sp>
        <p:nvSpPr>
          <p:cNvPr id="162819" name="Rectangle 2"/>
          <p:cNvSpPr>
            <a:spLocks noGrp="1" noRot="1" noChangeAspect="1" noChangeArrowheads="1" noTextEdit="1"/>
          </p:cNvSpPr>
          <p:nvPr>
            <p:ph type="sldImg"/>
          </p:nvPr>
        </p:nvSpPr>
        <p:spPr>
          <a:ln/>
        </p:spPr>
      </p:sp>
      <p:sp>
        <p:nvSpPr>
          <p:cNvPr id="162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008275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69C9C068-1579-4ADD-AE4C-9B183095D9A5}" type="slidenum">
              <a:rPr lang="en-US" altLang="zh-CN" sz="1200" b="0"/>
              <a:pPr eaLnBrk="1" hangingPunct="1"/>
              <a:t>3</a:t>
            </a:fld>
            <a:endParaRPr lang="en-US" altLang="zh-CN" sz="1200" b="0"/>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640946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D2598923-B745-4D9C-A6B5-255188E6392D}" type="slidenum">
              <a:rPr lang="en-US" altLang="zh-CN" sz="1200" b="0"/>
              <a:pPr eaLnBrk="1" hangingPunct="1"/>
              <a:t>21</a:t>
            </a:fld>
            <a:endParaRPr lang="en-US" altLang="zh-CN" sz="1200" b="0"/>
          </a:p>
        </p:txBody>
      </p:sp>
      <p:sp>
        <p:nvSpPr>
          <p:cNvPr id="163843" name="Rectangle 2"/>
          <p:cNvSpPr>
            <a:spLocks noGrp="1" noRot="1" noChangeAspect="1" noChangeArrowheads="1" noTextEdit="1"/>
          </p:cNvSpPr>
          <p:nvPr>
            <p:ph type="sldImg"/>
          </p:nvPr>
        </p:nvSpPr>
        <p:spPr>
          <a:ln/>
        </p:spPr>
      </p:sp>
      <p:sp>
        <p:nvSpPr>
          <p:cNvPr id="163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42248169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E0F6EABD-C1BE-4170-A574-A0750C1A61E4}" type="slidenum">
              <a:rPr lang="en-US" altLang="zh-CN" sz="1200" b="0"/>
              <a:pPr eaLnBrk="1" hangingPunct="1"/>
              <a:t>22</a:t>
            </a:fld>
            <a:endParaRPr lang="en-US" altLang="zh-CN" sz="1200" b="0"/>
          </a:p>
        </p:txBody>
      </p:sp>
      <p:sp>
        <p:nvSpPr>
          <p:cNvPr id="164867" name="Rectangle 2"/>
          <p:cNvSpPr>
            <a:spLocks noGrp="1" noRot="1" noChangeAspect="1" noChangeArrowheads="1" noTextEdit="1"/>
          </p:cNvSpPr>
          <p:nvPr>
            <p:ph type="sldImg"/>
          </p:nvPr>
        </p:nvSpPr>
        <p:spPr>
          <a:ln/>
        </p:spPr>
      </p:sp>
      <p:sp>
        <p:nvSpPr>
          <p:cNvPr id="164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882654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4A845318-1482-4267-AA1C-EDFFE26E3953}" type="slidenum">
              <a:rPr lang="en-US" altLang="zh-CN" sz="1200" b="0"/>
              <a:pPr eaLnBrk="1" hangingPunct="1"/>
              <a:t>23</a:t>
            </a:fld>
            <a:endParaRPr lang="en-US" altLang="zh-CN" sz="1200" b="0"/>
          </a:p>
        </p:txBody>
      </p:sp>
      <p:sp>
        <p:nvSpPr>
          <p:cNvPr id="165891" name="Rectangle 2"/>
          <p:cNvSpPr>
            <a:spLocks noGrp="1" noRot="1" noChangeAspect="1" noChangeArrowheads="1" noTextEdit="1"/>
          </p:cNvSpPr>
          <p:nvPr>
            <p:ph type="sldImg"/>
          </p:nvPr>
        </p:nvSpPr>
        <p:spPr>
          <a:ln/>
        </p:spPr>
      </p:sp>
      <p:sp>
        <p:nvSpPr>
          <p:cNvPr id="165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9081032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410215A3-4765-4E81-A159-873B52AB07F2}" type="slidenum">
              <a:rPr lang="en-US" altLang="zh-CN" sz="1200" b="0"/>
              <a:pPr eaLnBrk="1" hangingPunct="1"/>
              <a:t>24</a:t>
            </a:fld>
            <a:endParaRPr lang="en-US" altLang="zh-CN" sz="1200" b="0"/>
          </a:p>
        </p:txBody>
      </p:sp>
      <p:sp>
        <p:nvSpPr>
          <p:cNvPr id="166915" name="Rectangle 2"/>
          <p:cNvSpPr>
            <a:spLocks noGrp="1" noRot="1" noChangeAspect="1" noChangeArrowheads="1" noTextEdit="1"/>
          </p:cNvSpPr>
          <p:nvPr>
            <p:ph type="sldImg"/>
          </p:nvPr>
        </p:nvSpPr>
        <p:spPr>
          <a:ln/>
        </p:spPr>
      </p:sp>
      <p:sp>
        <p:nvSpPr>
          <p:cNvPr id="166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5685398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8DEEE91A-043B-4019-8EF0-FEF6A8AFDA93}" type="slidenum">
              <a:rPr lang="en-US" altLang="zh-CN" sz="1200" b="0"/>
              <a:pPr eaLnBrk="1" hangingPunct="1"/>
              <a:t>25</a:t>
            </a:fld>
            <a:endParaRPr lang="en-US" altLang="zh-CN" sz="1200" b="0"/>
          </a:p>
        </p:txBody>
      </p:sp>
      <p:sp>
        <p:nvSpPr>
          <p:cNvPr id="167939" name="Rectangle 2"/>
          <p:cNvSpPr>
            <a:spLocks noGrp="1" noRot="1" noChangeAspect="1" noChangeArrowheads="1" noTextEdit="1"/>
          </p:cNvSpPr>
          <p:nvPr>
            <p:ph type="sldImg"/>
          </p:nvPr>
        </p:nvSpPr>
        <p:spPr>
          <a:ln/>
        </p:spPr>
      </p:sp>
      <p:sp>
        <p:nvSpPr>
          <p:cNvPr id="167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42427215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3F73FB5F-737F-4A49-B720-502FD857F1F3}" type="slidenum">
              <a:rPr lang="en-US" altLang="zh-CN" sz="1200" b="0"/>
              <a:pPr eaLnBrk="1" hangingPunct="1"/>
              <a:t>26</a:t>
            </a:fld>
            <a:endParaRPr lang="en-US" altLang="zh-CN" sz="1200" b="0"/>
          </a:p>
        </p:txBody>
      </p:sp>
      <p:sp>
        <p:nvSpPr>
          <p:cNvPr id="168963" name="Rectangle 2"/>
          <p:cNvSpPr>
            <a:spLocks noGrp="1" noRot="1" noChangeAspect="1" noChangeArrowheads="1" noTextEdit="1"/>
          </p:cNvSpPr>
          <p:nvPr>
            <p:ph type="sldImg"/>
          </p:nvPr>
        </p:nvSpPr>
        <p:spPr>
          <a:ln/>
        </p:spPr>
      </p:sp>
      <p:sp>
        <p:nvSpPr>
          <p:cNvPr id="168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2889982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22391197-9398-4058-9D54-40335788BFEA}" type="slidenum">
              <a:rPr lang="en-US" altLang="zh-CN" sz="1200" b="0"/>
              <a:pPr eaLnBrk="1" hangingPunct="1"/>
              <a:t>27</a:t>
            </a:fld>
            <a:endParaRPr lang="en-US" altLang="zh-CN" sz="1200" b="0"/>
          </a:p>
        </p:txBody>
      </p:sp>
      <p:sp>
        <p:nvSpPr>
          <p:cNvPr id="169987" name="Rectangle 2"/>
          <p:cNvSpPr>
            <a:spLocks noGrp="1" noRot="1" noChangeAspect="1" noChangeArrowheads="1" noTextEdit="1"/>
          </p:cNvSpPr>
          <p:nvPr>
            <p:ph type="sldImg"/>
          </p:nvPr>
        </p:nvSpPr>
        <p:spPr>
          <a:ln/>
        </p:spPr>
      </p:sp>
      <p:sp>
        <p:nvSpPr>
          <p:cNvPr id="169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6312376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1C939C27-E4B0-4DB6-B626-B91A58A6FD71}" type="slidenum">
              <a:rPr lang="en-US" altLang="zh-CN" sz="1200" b="0"/>
              <a:pPr eaLnBrk="1" hangingPunct="1"/>
              <a:t>28</a:t>
            </a:fld>
            <a:endParaRPr lang="en-US" altLang="zh-CN" sz="1200" b="0"/>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7099704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9663B0DE-1756-4584-9C59-894190C226D7}" type="slidenum">
              <a:rPr lang="en-US" altLang="zh-CN" sz="1200" b="0"/>
              <a:pPr eaLnBrk="1" hangingPunct="1"/>
              <a:t>29</a:t>
            </a:fld>
            <a:endParaRPr lang="en-US" altLang="zh-CN" sz="1200" b="0"/>
          </a:p>
        </p:txBody>
      </p:sp>
      <p:sp>
        <p:nvSpPr>
          <p:cNvPr id="172035" name="Rectangle 2"/>
          <p:cNvSpPr>
            <a:spLocks noGrp="1" noRot="1" noChangeAspect="1" noChangeArrowheads="1" noTextEdit="1"/>
          </p:cNvSpPr>
          <p:nvPr>
            <p:ph type="sldImg"/>
          </p:nvPr>
        </p:nvSpPr>
        <p:spPr>
          <a:ln/>
        </p:spPr>
      </p:sp>
      <p:sp>
        <p:nvSpPr>
          <p:cNvPr id="172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7444991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A27C8037-4EA8-4AEF-964D-49D19CEB4B0D}" type="slidenum">
              <a:rPr lang="en-US" altLang="zh-CN" sz="1200" b="0"/>
              <a:pPr eaLnBrk="1" hangingPunct="1"/>
              <a:t>30</a:t>
            </a:fld>
            <a:endParaRPr lang="en-US" altLang="zh-CN" sz="1200" b="0"/>
          </a:p>
        </p:txBody>
      </p:sp>
      <p:sp>
        <p:nvSpPr>
          <p:cNvPr id="173059" name="Rectangle 2"/>
          <p:cNvSpPr>
            <a:spLocks noGrp="1" noRot="1" noChangeAspect="1" noChangeArrowheads="1" noTextEdit="1"/>
          </p:cNvSpPr>
          <p:nvPr>
            <p:ph type="sldImg"/>
          </p:nvPr>
        </p:nvSpPr>
        <p:spPr>
          <a:ln/>
        </p:spPr>
      </p:sp>
      <p:sp>
        <p:nvSpPr>
          <p:cNvPr id="173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9505030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A0AECAA7-6A28-4B31-B7E1-F98FFD243476}" type="slidenum">
              <a:rPr lang="en-US" altLang="zh-CN" sz="1200" b="0"/>
              <a:pPr eaLnBrk="1" hangingPunct="1"/>
              <a:t>4</a:t>
            </a:fld>
            <a:endParaRPr lang="en-US" altLang="zh-CN" sz="1200" b="0"/>
          </a:p>
        </p:txBody>
      </p:sp>
      <p:sp>
        <p:nvSpPr>
          <p:cNvPr id="146435" name="Rectangle 2"/>
          <p:cNvSpPr>
            <a:spLocks noGrp="1" noRot="1" noChangeAspect="1" noChangeArrowheads="1" noTextEdit="1"/>
          </p:cNvSpPr>
          <p:nvPr>
            <p:ph type="sldImg"/>
          </p:nvPr>
        </p:nvSpPr>
        <p:spPr>
          <a:solidFill>
            <a:srgbClr val="FFFFFF"/>
          </a:solidFill>
          <a:ln/>
        </p:spPr>
      </p:sp>
      <p:sp>
        <p:nvSpPr>
          <p:cNvPr id="14643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smtClean="0"/>
          </a:p>
        </p:txBody>
      </p:sp>
    </p:spTree>
    <p:extLst>
      <p:ext uri="{BB962C8B-B14F-4D97-AF65-F5344CB8AC3E}">
        <p14:creationId xmlns:p14="http://schemas.microsoft.com/office/powerpoint/2010/main" val="20986749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7D4A7DDC-5717-4CF4-961A-91E0944F5231}" type="slidenum">
              <a:rPr lang="en-US" altLang="zh-CN" sz="1200" b="0"/>
              <a:pPr eaLnBrk="1" hangingPunct="1"/>
              <a:t>31</a:t>
            </a:fld>
            <a:endParaRPr lang="en-US" altLang="zh-CN" sz="1200" b="0"/>
          </a:p>
        </p:txBody>
      </p:sp>
      <p:sp>
        <p:nvSpPr>
          <p:cNvPr id="174083" name="Rectangle 2"/>
          <p:cNvSpPr>
            <a:spLocks noGrp="1" noRot="1" noChangeAspect="1" noChangeArrowheads="1" noTextEdit="1"/>
          </p:cNvSpPr>
          <p:nvPr>
            <p:ph type="sldImg"/>
          </p:nvPr>
        </p:nvSpPr>
        <p:spPr>
          <a:ln/>
        </p:spPr>
      </p:sp>
      <p:sp>
        <p:nvSpPr>
          <p:cNvPr id="174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4973259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395A2C92-1FAD-4411-B27E-A2D83B4804ED}" type="slidenum">
              <a:rPr lang="en-US" altLang="zh-CN" sz="1200" b="0"/>
              <a:pPr eaLnBrk="1" hangingPunct="1"/>
              <a:t>32</a:t>
            </a:fld>
            <a:endParaRPr lang="en-US" altLang="zh-CN" sz="1200" b="0"/>
          </a:p>
        </p:txBody>
      </p:sp>
      <p:sp>
        <p:nvSpPr>
          <p:cNvPr id="175107" name="Rectangle 2"/>
          <p:cNvSpPr>
            <a:spLocks noGrp="1" noRot="1" noChangeAspect="1" noChangeArrowheads="1" noTextEdit="1"/>
          </p:cNvSpPr>
          <p:nvPr>
            <p:ph type="sldImg"/>
          </p:nvPr>
        </p:nvSpPr>
        <p:spPr>
          <a:ln/>
        </p:spPr>
      </p:sp>
      <p:sp>
        <p:nvSpPr>
          <p:cNvPr id="175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6879667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A1A40E82-ACDA-4103-A4E7-C59DC0D0B9A0}" type="slidenum">
              <a:rPr lang="en-US" altLang="zh-CN" sz="1200" b="0"/>
              <a:pPr eaLnBrk="1" hangingPunct="1"/>
              <a:t>33</a:t>
            </a:fld>
            <a:endParaRPr lang="en-US" altLang="zh-CN" sz="1200" b="0"/>
          </a:p>
        </p:txBody>
      </p:sp>
      <p:sp>
        <p:nvSpPr>
          <p:cNvPr id="176131" name="Rectangle 2"/>
          <p:cNvSpPr>
            <a:spLocks noGrp="1" noRot="1" noChangeAspect="1" noChangeArrowheads="1" noTextEdit="1"/>
          </p:cNvSpPr>
          <p:nvPr>
            <p:ph type="sldImg"/>
          </p:nvPr>
        </p:nvSpPr>
        <p:spPr>
          <a:ln/>
        </p:spPr>
      </p:sp>
      <p:sp>
        <p:nvSpPr>
          <p:cNvPr id="176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5552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7981E8B1-7B1C-4DC3-A303-D24A45BBCD42}" type="slidenum">
              <a:rPr lang="en-US" altLang="zh-CN" sz="1200" b="0"/>
              <a:pPr eaLnBrk="1" hangingPunct="1"/>
              <a:t>34</a:t>
            </a:fld>
            <a:endParaRPr lang="en-US" altLang="zh-CN" sz="1200" b="0"/>
          </a:p>
        </p:txBody>
      </p:sp>
      <p:sp>
        <p:nvSpPr>
          <p:cNvPr id="177155" name="Rectangle 2"/>
          <p:cNvSpPr>
            <a:spLocks noGrp="1" noRot="1" noChangeAspect="1" noChangeArrowheads="1" noTextEdit="1"/>
          </p:cNvSpPr>
          <p:nvPr>
            <p:ph type="sldImg"/>
          </p:nvPr>
        </p:nvSpPr>
        <p:spPr>
          <a:ln/>
        </p:spPr>
      </p:sp>
      <p:sp>
        <p:nvSpPr>
          <p:cNvPr id="177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2927447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D2CEB5FE-E49E-49FF-A4B5-D6740D3E9BD2}" type="slidenum">
              <a:rPr lang="en-US" altLang="zh-CN" sz="1200" b="0"/>
              <a:pPr eaLnBrk="1" hangingPunct="1"/>
              <a:t>35</a:t>
            </a:fld>
            <a:endParaRPr lang="en-US" altLang="zh-CN" sz="1200" b="0"/>
          </a:p>
        </p:txBody>
      </p:sp>
      <p:sp>
        <p:nvSpPr>
          <p:cNvPr id="178179" name="Rectangle 2"/>
          <p:cNvSpPr>
            <a:spLocks noGrp="1" noRot="1" noChangeAspect="1" noChangeArrowheads="1" noTextEdit="1"/>
          </p:cNvSpPr>
          <p:nvPr>
            <p:ph type="sldImg"/>
          </p:nvPr>
        </p:nvSpPr>
        <p:spPr>
          <a:ln/>
        </p:spPr>
      </p:sp>
      <p:sp>
        <p:nvSpPr>
          <p:cNvPr id="178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5120971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613CBCBC-37BE-4824-B23D-ED8C86106E7A}" type="slidenum">
              <a:rPr lang="en-US" altLang="zh-CN" sz="1200" b="0"/>
              <a:pPr eaLnBrk="1" hangingPunct="1"/>
              <a:t>36</a:t>
            </a:fld>
            <a:endParaRPr lang="en-US" altLang="zh-CN" sz="1200" b="0"/>
          </a:p>
        </p:txBody>
      </p:sp>
      <p:sp>
        <p:nvSpPr>
          <p:cNvPr id="179203" name="Rectangle 2"/>
          <p:cNvSpPr>
            <a:spLocks noGrp="1" noRot="1" noChangeAspect="1" noChangeArrowheads="1" noTextEdit="1"/>
          </p:cNvSpPr>
          <p:nvPr>
            <p:ph type="sldImg"/>
          </p:nvPr>
        </p:nvSpPr>
        <p:spPr>
          <a:ln/>
        </p:spPr>
      </p:sp>
      <p:sp>
        <p:nvSpPr>
          <p:cNvPr id="179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5078389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6D8D868E-5E6A-452D-8DF5-B8F9F235CD17}" type="slidenum">
              <a:rPr lang="en-US" altLang="zh-CN" sz="1200" b="0"/>
              <a:pPr eaLnBrk="1" hangingPunct="1"/>
              <a:t>37</a:t>
            </a:fld>
            <a:endParaRPr lang="en-US" altLang="zh-CN" sz="1200" b="0"/>
          </a:p>
        </p:txBody>
      </p:sp>
      <p:sp>
        <p:nvSpPr>
          <p:cNvPr id="180227" name="Rectangle 2"/>
          <p:cNvSpPr>
            <a:spLocks noGrp="1" noRot="1" noChangeAspect="1" noChangeArrowheads="1" noTextEdit="1"/>
          </p:cNvSpPr>
          <p:nvPr>
            <p:ph type="sldImg"/>
          </p:nvPr>
        </p:nvSpPr>
        <p:spPr>
          <a:ln/>
        </p:spPr>
      </p:sp>
      <p:sp>
        <p:nvSpPr>
          <p:cNvPr id="180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420328140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334B5BEA-A180-4588-A74E-21BFEE99E7C6}" type="slidenum">
              <a:rPr lang="en-US" altLang="zh-CN" sz="1200" b="0"/>
              <a:pPr eaLnBrk="1" hangingPunct="1"/>
              <a:t>38</a:t>
            </a:fld>
            <a:endParaRPr lang="en-US" altLang="zh-CN" sz="1200" b="0"/>
          </a:p>
        </p:txBody>
      </p:sp>
      <p:sp>
        <p:nvSpPr>
          <p:cNvPr id="181251" name="Rectangle 2"/>
          <p:cNvSpPr>
            <a:spLocks noGrp="1" noRot="1" noChangeAspect="1" noChangeArrowheads="1" noTextEdit="1"/>
          </p:cNvSpPr>
          <p:nvPr>
            <p:ph type="sldImg"/>
          </p:nvPr>
        </p:nvSpPr>
        <p:spPr>
          <a:ln/>
        </p:spPr>
      </p:sp>
      <p:sp>
        <p:nvSpPr>
          <p:cNvPr id="181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04396409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2B56C006-B2EC-4879-A8AA-477F4D82C793}" type="slidenum">
              <a:rPr lang="en-US" altLang="zh-CN" sz="1200" b="0"/>
              <a:pPr eaLnBrk="1" hangingPunct="1"/>
              <a:t>39</a:t>
            </a:fld>
            <a:endParaRPr lang="en-US" altLang="zh-CN" sz="1200" b="0"/>
          </a:p>
        </p:txBody>
      </p:sp>
      <p:sp>
        <p:nvSpPr>
          <p:cNvPr id="182275" name="Rectangle 2"/>
          <p:cNvSpPr>
            <a:spLocks noGrp="1" noRot="1" noChangeAspect="1" noChangeArrowheads="1" noTextEdit="1"/>
          </p:cNvSpPr>
          <p:nvPr>
            <p:ph type="sldImg"/>
          </p:nvPr>
        </p:nvSpPr>
        <p:spPr>
          <a:ln/>
        </p:spPr>
      </p:sp>
      <p:sp>
        <p:nvSpPr>
          <p:cNvPr id="182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5444073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C359928E-88FE-4E52-B1C3-1853174D0E1B}" type="slidenum">
              <a:rPr lang="en-US" altLang="zh-CN" sz="1200" b="0"/>
              <a:pPr eaLnBrk="1" hangingPunct="1"/>
              <a:t>40</a:t>
            </a:fld>
            <a:endParaRPr lang="en-US" altLang="zh-CN" sz="1200" b="0"/>
          </a:p>
        </p:txBody>
      </p:sp>
      <p:sp>
        <p:nvSpPr>
          <p:cNvPr id="183299" name="Rectangle 2"/>
          <p:cNvSpPr>
            <a:spLocks noGrp="1" noRot="1" noChangeAspect="1" noChangeArrowheads="1" noTextEdit="1"/>
          </p:cNvSpPr>
          <p:nvPr>
            <p:ph type="sldImg"/>
          </p:nvPr>
        </p:nvSpPr>
        <p:spPr>
          <a:ln/>
        </p:spPr>
      </p:sp>
      <p:sp>
        <p:nvSpPr>
          <p:cNvPr id="183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323408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82371DA3-656D-401C-897B-20E3D9036DC1}" type="slidenum">
              <a:rPr lang="en-US" altLang="zh-CN" sz="1200" b="0"/>
              <a:pPr eaLnBrk="1" hangingPunct="1"/>
              <a:t>5</a:t>
            </a:fld>
            <a:endParaRPr lang="en-US" altLang="zh-CN" sz="1200" b="0"/>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58423133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C7A8581B-320E-4CF3-8D10-2296C6DB890F}" type="slidenum">
              <a:rPr lang="en-US" altLang="zh-CN" sz="1200" b="0"/>
              <a:pPr eaLnBrk="1" hangingPunct="1"/>
              <a:t>43</a:t>
            </a:fld>
            <a:endParaRPr lang="en-US" altLang="zh-CN" sz="1200" b="0"/>
          </a:p>
        </p:txBody>
      </p:sp>
      <p:sp>
        <p:nvSpPr>
          <p:cNvPr id="184323" name="Rectangle 2"/>
          <p:cNvSpPr>
            <a:spLocks noGrp="1" noRot="1" noChangeAspect="1" noChangeArrowheads="1" noTextEdit="1"/>
          </p:cNvSpPr>
          <p:nvPr>
            <p:ph type="sldImg"/>
          </p:nvPr>
        </p:nvSpPr>
        <p:spPr>
          <a:ln/>
        </p:spPr>
      </p:sp>
      <p:sp>
        <p:nvSpPr>
          <p:cNvPr id="184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03095984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C7724701-A696-4353-9FC8-F82CAD444609}" type="slidenum">
              <a:rPr lang="en-US" altLang="zh-CN" sz="1200" b="0"/>
              <a:pPr eaLnBrk="1" hangingPunct="1"/>
              <a:t>44</a:t>
            </a:fld>
            <a:endParaRPr lang="en-US" altLang="zh-CN" sz="1200" b="0"/>
          </a:p>
        </p:txBody>
      </p:sp>
      <p:sp>
        <p:nvSpPr>
          <p:cNvPr id="185347" name="Rectangle 2"/>
          <p:cNvSpPr>
            <a:spLocks noGrp="1" noRot="1" noChangeAspect="1" noChangeArrowheads="1" noTextEdit="1"/>
          </p:cNvSpPr>
          <p:nvPr>
            <p:ph type="sldImg"/>
          </p:nvPr>
        </p:nvSpPr>
        <p:spPr>
          <a:ln/>
        </p:spPr>
      </p:sp>
      <p:sp>
        <p:nvSpPr>
          <p:cNvPr id="185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57431898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9F5BC14F-401A-4672-9E1F-FC922117F68A}" type="slidenum">
              <a:rPr lang="en-US" altLang="zh-CN" sz="1200" b="0"/>
              <a:pPr eaLnBrk="1" hangingPunct="1"/>
              <a:t>45</a:t>
            </a:fld>
            <a:endParaRPr lang="en-US" altLang="zh-CN" sz="1200" b="0"/>
          </a:p>
        </p:txBody>
      </p:sp>
      <p:sp>
        <p:nvSpPr>
          <p:cNvPr id="186371" name="Rectangle 2"/>
          <p:cNvSpPr>
            <a:spLocks noGrp="1" noRot="1" noChangeAspect="1" noChangeArrowheads="1" noTextEdit="1"/>
          </p:cNvSpPr>
          <p:nvPr>
            <p:ph type="sldImg"/>
          </p:nvPr>
        </p:nvSpPr>
        <p:spPr>
          <a:ln/>
        </p:spPr>
      </p:sp>
      <p:sp>
        <p:nvSpPr>
          <p:cNvPr id="186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9389365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575E0B18-87D6-4FF7-ACF9-1EF58E1AC07D}" type="slidenum">
              <a:rPr lang="en-US" altLang="zh-CN" sz="1200" b="0"/>
              <a:pPr eaLnBrk="1" hangingPunct="1"/>
              <a:t>46</a:t>
            </a:fld>
            <a:endParaRPr lang="en-US" altLang="zh-CN" sz="1200" b="0"/>
          </a:p>
        </p:txBody>
      </p:sp>
      <p:sp>
        <p:nvSpPr>
          <p:cNvPr id="187395" name="Rectangle 2"/>
          <p:cNvSpPr>
            <a:spLocks noGrp="1" noRot="1" noChangeAspect="1" noChangeArrowheads="1" noTextEdit="1"/>
          </p:cNvSpPr>
          <p:nvPr>
            <p:ph type="sldImg"/>
          </p:nvPr>
        </p:nvSpPr>
        <p:spPr>
          <a:ln/>
        </p:spPr>
      </p:sp>
      <p:sp>
        <p:nvSpPr>
          <p:cNvPr id="187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2502884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C94DA00F-56D0-4AF8-A512-1639D21C4686}" type="slidenum">
              <a:rPr lang="en-US" altLang="zh-CN" sz="1200" b="0"/>
              <a:pPr eaLnBrk="1" hangingPunct="1"/>
              <a:t>47</a:t>
            </a:fld>
            <a:endParaRPr lang="en-US" altLang="zh-CN" sz="1200" b="0"/>
          </a:p>
        </p:txBody>
      </p:sp>
      <p:sp>
        <p:nvSpPr>
          <p:cNvPr id="188419" name="Rectangle 2"/>
          <p:cNvSpPr>
            <a:spLocks noGrp="1" noRot="1" noChangeAspect="1" noChangeArrowheads="1" noTextEdit="1"/>
          </p:cNvSpPr>
          <p:nvPr>
            <p:ph type="sldImg"/>
          </p:nvPr>
        </p:nvSpPr>
        <p:spPr>
          <a:ln/>
        </p:spPr>
      </p:sp>
      <p:sp>
        <p:nvSpPr>
          <p:cNvPr id="188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72810012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90F896F0-8FC4-40BE-93AA-CC4EF334F475}" type="slidenum">
              <a:rPr lang="en-US" altLang="zh-CN" sz="1200" b="0"/>
              <a:pPr eaLnBrk="1" hangingPunct="1"/>
              <a:t>48</a:t>
            </a:fld>
            <a:endParaRPr lang="en-US" altLang="zh-CN" sz="1200" b="0"/>
          </a:p>
        </p:txBody>
      </p:sp>
      <p:sp>
        <p:nvSpPr>
          <p:cNvPr id="189443" name="Rectangle 2"/>
          <p:cNvSpPr>
            <a:spLocks noGrp="1" noRot="1" noChangeAspect="1" noChangeArrowheads="1" noTextEdit="1"/>
          </p:cNvSpPr>
          <p:nvPr>
            <p:ph type="sldImg"/>
          </p:nvPr>
        </p:nvSpPr>
        <p:spPr>
          <a:ln/>
        </p:spPr>
      </p:sp>
      <p:sp>
        <p:nvSpPr>
          <p:cNvPr id="189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6143277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80D66BC8-5FF0-4939-A8E6-DDB5C5310A79}" type="slidenum">
              <a:rPr lang="en-US" altLang="zh-CN" sz="1200" b="0"/>
              <a:pPr eaLnBrk="1" hangingPunct="1"/>
              <a:t>49</a:t>
            </a:fld>
            <a:endParaRPr lang="en-US" altLang="zh-CN" sz="1200" b="0"/>
          </a:p>
        </p:txBody>
      </p:sp>
      <p:sp>
        <p:nvSpPr>
          <p:cNvPr id="190467" name="Rectangle 2"/>
          <p:cNvSpPr>
            <a:spLocks noGrp="1" noRot="1" noChangeAspect="1" noChangeArrowheads="1" noTextEdit="1"/>
          </p:cNvSpPr>
          <p:nvPr>
            <p:ph type="sldImg"/>
          </p:nvPr>
        </p:nvSpPr>
        <p:spPr>
          <a:ln/>
        </p:spPr>
      </p:sp>
      <p:sp>
        <p:nvSpPr>
          <p:cNvPr id="190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416357710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1C20E652-C03F-4997-99E9-A82B58CB4673}" type="slidenum">
              <a:rPr lang="en-US" altLang="zh-CN" sz="1200" b="0"/>
              <a:pPr eaLnBrk="1" hangingPunct="1"/>
              <a:t>50</a:t>
            </a:fld>
            <a:endParaRPr lang="en-US" altLang="zh-CN" sz="1200" b="0"/>
          </a:p>
        </p:txBody>
      </p:sp>
      <p:sp>
        <p:nvSpPr>
          <p:cNvPr id="191491" name="Rectangle 2"/>
          <p:cNvSpPr>
            <a:spLocks noGrp="1" noRot="1" noChangeAspect="1" noChangeArrowheads="1" noTextEdit="1"/>
          </p:cNvSpPr>
          <p:nvPr>
            <p:ph type="sldImg"/>
          </p:nvPr>
        </p:nvSpPr>
        <p:spPr>
          <a:ln/>
        </p:spPr>
      </p:sp>
      <p:sp>
        <p:nvSpPr>
          <p:cNvPr id="191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38182449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4768F246-EE9B-4377-912D-BCF95AE2F07C}" type="slidenum">
              <a:rPr lang="en-US" altLang="zh-CN" sz="1200" b="0"/>
              <a:pPr eaLnBrk="1" hangingPunct="1"/>
              <a:t>51</a:t>
            </a:fld>
            <a:endParaRPr lang="en-US" altLang="zh-CN" sz="1200" b="0"/>
          </a:p>
        </p:txBody>
      </p:sp>
      <p:sp>
        <p:nvSpPr>
          <p:cNvPr id="192515" name="Rectangle 2"/>
          <p:cNvSpPr>
            <a:spLocks noGrp="1" noRot="1" noChangeAspect="1" noChangeArrowheads="1" noTextEdit="1"/>
          </p:cNvSpPr>
          <p:nvPr>
            <p:ph type="sldImg"/>
          </p:nvPr>
        </p:nvSpPr>
        <p:spPr>
          <a:ln/>
        </p:spPr>
      </p:sp>
      <p:sp>
        <p:nvSpPr>
          <p:cNvPr id="192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427218099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9CD67955-DE7A-49FD-B52C-3E6EA57EE18F}" type="slidenum">
              <a:rPr lang="en-US" altLang="zh-CN" sz="1200" b="0"/>
              <a:pPr eaLnBrk="1" hangingPunct="1"/>
              <a:t>52</a:t>
            </a:fld>
            <a:endParaRPr lang="en-US" altLang="zh-CN" sz="1200" b="0"/>
          </a:p>
        </p:txBody>
      </p:sp>
      <p:sp>
        <p:nvSpPr>
          <p:cNvPr id="193539" name="Rectangle 2"/>
          <p:cNvSpPr>
            <a:spLocks noGrp="1" noRot="1" noChangeAspect="1" noChangeArrowheads="1" noTextEdit="1"/>
          </p:cNvSpPr>
          <p:nvPr>
            <p:ph type="sldImg"/>
          </p:nvPr>
        </p:nvSpPr>
        <p:spPr>
          <a:ln/>
        </p:spPr>
      </p:sp>
      <p:sp>
        <p:nvSpPr>
          <p:cNvPr id="193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dirty="0" smtClean="0"/>
          </a:p>
        </p:txBody>
      </p:sp>
    </p:spTree>
    <p:extLst>
      <p:ext uri="{BB962C8B-B14F-4D97-AF65-F5344CB8AC3E}">
        <p14:creationId xmlns:p14="http://schemas.microsoft.com/office/powerpoint/2010/main" val="15034177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3C47CA42-E6FC-4EEE-BB4B-B4F203A451D8}" type="slidenum">
              <a:rPr lang="en-US" altLang="zh-CN" sz="1200" b="0"/>
              <a:pPr eaLnBrk="1" hangingPunct="1"/>
              <a:t>6</a:t>
            </a:fld>
            <a:endParaRPr lang="en-US" altLang="zh-CN" sz="1200" b="0"/>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45499989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9390A2B6-2557-4FA6-8A82-ADD0AF64A94E}" type="slidenum">
              <a:rPr lang="en-US" altLang="zh-CN" sz="1200" b="0"/>
              <a:pPr eaLnBrk="1" hangingPunct="1"/>
              <a:t>53</a:t>
            </a:fld>
            <a:endParaRPr lang="en-US" altLang="zh-CN" sz="1200" b="0"/>
          </a:p>
        </p:txBody>
      </p:sp>
      <p:sp>
        <p:nvSpPr>
          <p:cNvPr id="194563" name="Rectangle 2"/>
          <p:cNvSpPr>
            <a:spLocks noGrp="1" noRot="1" noChangeAspect="1" noChangeArrowheads="1" noTextEdit="1"/>
          </p:cNvSpPr>
          <p:nvPr>
            <p:ph type="sldImg"/>
          </p:nvPr>
        </p:nvSpPr>
        <p:spPr>
          <a:ln/>
        </p:spPr>
      </p:sp>
      <p:sp>
        <p:nvSpPr>
          <p:cNvPr id="194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6089735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C6FCF2BF-901C-472F-B7A0-4812692947FE}" type="slidenum">
              <a:rPr lang="en-US" altLang="zh-CN" sz="1200" b="0"/>
              <a:pPr eaLnBrk="1" hangingPunct="1"/>
              <a:t>54</a:t>
            </a:fld>
            <a:endParaRPr lang="en-US" altLang="zh-CN" sz="1200" b="0"/>
          </a:p>
        </p:txBody>
      </p:sp>
      <p:sp>
        <p:nvSpPr>
          <p:cNvPr id="195587" name="Rectangle 2"/>
          <p:cNvSpPr>
            <a:spLocks noGrp="1" noRot="1" noChangeAspect="1" noChangeArrowheads="1" noTextEdit="1"/>
          </p:cNvSpPr>
          <p:nvPr>
            <p:ph type="sldImg"/>
          </p:nvPr>
        </p:nvSpPr>
        <p:spPr>
          <a:ln/>
        </p:spPr>
      </p:sp>
      <p:sp>
        <p:nvSpPr>
          <p:cNvPr id="195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70463368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149D276F-E599-47C8-A8EB-7DD8A9BC3D87}" type="slidenum">
              <a:rPr lang="en-US" altLang="zh-CN" sz="1200" b="0"/>
              <a:pPr eaLnBrk="1" hangingPunct="1"/>
              <a:t>55</a:t>
            </a:fld>
            <a:endParaRPr lang="en-US" altLang="zh-CN" sz="1200" b="0"/>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7990643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AD3E3CB2-0C8D-4F23-8BFC-E53A8D78BCFC}" type="slidenum">
              <a:rPr lang="en-US" altLang="zh-CN" sz="1200" b="0"/>
              <a:pPr eaLnBrk="1" hangingPunct="1"/>
              <a:t>56</a:t>
            </a:fld>
            <a:endParaRPr lang="en-US" altLang="zh-CN" sz="1200" b="0"/>
          </a:p>
        </p:txBody>
      </p:sp>
      <p:sp>
        <p:nvSpPr>
          <p:cNvPr id="197635" name="Rectangle 2"/>
          <p:cNvSpPr>
            <a:spLocks noGrp="1" noRot="1" noChangeAspect="1" noChangeArrowheads="1" noTextEdit="1"/>
          </p:cNvSpPr>
          <p:nvPr>
            <p:ph type="sldImg"/>
          </p:nvPr>
        </p:nvSpPr>
        <p:spPr>
          <a:ln/>
        </p:spPr>
      </p:sp>
      <p:sp>
        <p:nvSpPr>
          <p:cNvPr id="197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67434447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145B0189-19C3-42B5-A7DF-D0ADD08F844C}" type="slidenum">
              <a:rPr lang="en-US" altLang="zh-CN" sz="1200" b="0"/>
              <a:pPr eaLnBrk="1" hangingPunct="1"/>
              <a:t>57</a:t>
            </a:fld>
            <a:endParaRPr lang="en-US" altLang="zh-CN" sz="1200" b="0"/>
          </a:p>
        </p:txBody>
      </p:sp>
      <p:sp>
        <p:nvSpPr>
          <p:cNvPr id="198659" name="Rectangle 2"/>
          <p:cNvSpPr>
            <a:spLocks noGrp="1" noRot="1" noChangeAspect="1" noChangeArrowheads="1" noTextEdit="1"/>
          </p:cNvSpPr>
          <p:nvPr>
            <p:ph type="sldImg"/>
          </p:nvPr>
        </p:nvSpPr>
        <p:spPr>
          <a:ln/>
        </p:spPr>
      </p:sp>
      <p:sp>
        <p:nvSpPr>
          <p:cNvPr id="198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18687195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9981905C-ED34-4BF0-AA09-6ECEEA9275AE}" type="slidenum">
              <a:rPr lang="en-US" altLang="zh-CN" sz="1200" b="0"/>
              <a:pPr eaLnBrk="1" hangingPunct="1"/>
              <a:t>58</a:t>
            </a:fld>
            <a:endParaRPr lang="en-US" altLang="zh-CN" sz="1200" b="0"/>
          </a:p>
        </p:txBody>
      </p:sp>
      <p:sp>
        <p:nvSpPr>
          <p:cNvPr id="199683" name="Rectangle 2"/>
          <p:cNvSpPr>
            <a:spLocks noGrp="1" noRot="1" noChangeAspect="1" noChangeArrowheads="1" noTextEdit="1"/>
          </p:cNvSpPr>
          <p:nvPr>
            <p:ph type="sldImg"/>
          </p:nvPr>
        </p:nvSpPr>
        <p:spPr>
          <a:ln/>
        </p:spPr>
      </p:sp>
      <p:sp>
        <p:nvSpPr>
          <p:cNvPr id="199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415182956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49FFEC0A-D462-4D51-9CB6-7302EE95660B}" type="slidenum">
              <a:rPr lang="en-US" altLang="zh-CN" sz="1200" b="0"/>
              <a:pPr eaLnBrk="1" hangingPunct="1"/>
              <a:t>59</a:t>
            </a:fld>
            <a:endParaRPr lang="en-US" altLang="zh-CN" sz="1200" b="0"/>
          </a:p>
        </p:txBody>
      </p:sp>
      <p:sp>
        <p:nvSpPr>
          <p:cNvPr id="200707" name="Rectangle 2"/>
          <p:cNvSpPr>
            <a:spLocks noGrp="1" noRot="1" noChangeAspect="1" noChangeArrowheads="1" noTextEdit="1"/>
          </p:cNvSpPr>
          <p:nvPr>
            <p:ph type="sldImg"/>
          </p:nvPr>
        </p:nvSpPr>
        <p:spPr>
          <a:ln/>
        </p:spPr>
      </p:sp>
      <p:sp>
        <p:nvSpPr>
          <p:cNvPr id="200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25175213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639512FE-1C8A-4BCB-A78A-C4317698A7F7}" type="slidenum">
              <a:rPr lang="en-US" altLang="zh-CN" sz="1200" b="0"/>
              <a:pPr eaLnBrk="1" hangingPunct="1"/>
              <a:t>60</a:t>
            </a:fld>
            <a:endParaRPr lang="en-US" altLang="zh-CN" sz="1200" b="0"/>
          </a:p>
        </p:txBody>
      </p:sp>
      <p:sp>
        <p:nvSpPr>
          <p:cNvPr id="201731" name="Rectangle 2"/>
          <p:cNvSpPr>
            <a:spLocks noGrp="1" noRot="1" noChangeAspect="1" noChangeArrowheads="1" noTextEdit="1"/>
          </p:cNvSpPr>
          <p:nvPr>
            <p:ph type="sldImg"/>
          </p:nvPr>
        </p:nvSpPr>
        <p:spPr>
          <a:ln/>
        </p:spPr>
      </p:sp>
      <p:sp>
        <p:nvSpPr>
          <p:cNvPr id="201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96956790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28D91A78-60B0-4665-935C-03BDCE7489CA}" type="slidenum">
              <a:rPr lang="en-US" altLang="zh-CN" sz="1200" b="0"/>
              <a:pPr eaLnBrk="1" hangingPunct="1"/>
              <a:t>61</a:t>
            </a:fld>
            <a:endParaRPr lang="en-US" altLang="zh-CN" sz="1200" b="0"/>
          </a:p>
        </p:txBody>
      </p:sp>
      <p:sp>
        <p:nvSpPr>
          <p:cNvPr id="202755" name="Rectangle 2"/>
          <p:cNvSpPr>
            <a:spLocks noGrp="1" noRot="1" noChangeAspect="1" noChangeArrowheads="1" noTextEdit="1"/>
          </p:cNvSpPr>
          <p:nvPr>
            <p:ph type="sldImg"/>
          </p:nvPr>
        </p:nvSpPr>
        <p:spPr>
          <a:solidFill>
            <a:srgbClr val="FFFFFF"/>
          </a:solidFill>
          <a:ln/>
        </p:spPr>
      </p:sp>
      <p:sp>
        <p:nvSpPr>
          <p:cNvPr id="20275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smtClean="0"/>
          </a:p>
        </p:txBody>
      </p:sp>
    </p:spTree>
    <p:extLst>
      <p:ext uri="{BB962C8B-B14F-4D97-AF65-F5344CB8AC3E}">
        <p14:creationId xmlns:p14="http://schemas.microsoft.com/office/powerpoint/2010/main" val="165148803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D28E8B22-D532-4983-B318-E1C3D8FEA447}" type="slidenum">
              <a:rPr lang="en-US" altLang="zh-CN" sz="1200" b="0"/>
              <a:pPr eaLnBrk="1" hangingPunct="1"/>
              <a:t>62</a:t>
            </a:fld>
            <a:endParaRPr lang="en-US" altLang="zh-CN" sz="1200" b="0"/>
          </a:p>
        </p:txBody>
      </p:sp>
      <p:sp>
        <p:nvSpPr>
          <p:cNvPr id="203779" name="Rectangle 2"/>
          <p:cNvSpPr>
            <a:spLocks noGrp="1" noRot="1" noChangeAspect="1" noChangeArrowheads="1" noTextEdit="1"/>
          </p:cNvSpPr>
          <p:nvPr>
            <p:ph type="sldImg"/>
          </p:nvPr>
        </p:nvSpPr>
        <p:spPr>
          <a:ln/>
        </p:spPr>
      </p:sp>
      <p:sp>
        <p:nvSpPr>
          <p:cNvPr id="203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494747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A04398AD-BF1F-4D82-B904-421CD2BF1E70}" type="slidenum">
              <a:rPr lang="en-US" altLang="zh-CN" sz="1200" b="0"/>
              <a:pPr eaLnBrk="1" hangingPunct="1"/>
              <a:t>7</a:t>
            </a:fld>
            <a:endParaRPr lang="en-US" altLang="zh-CN" sz="1200" b="0"/>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15624754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4E39450D-3697-44E9-9895-40CA3E4CE63A}" type="slidenum">
              <a:rPr lang="en-US" altLang="zh-CN" sz="1200" b="0"/>
              <a:pPr eaLnBrk="1" hangingPunct="1"/>
              <a:t>63</a:t>
            </a:fld>
            <a:endParaRPr lang="en-US" altLang="zh-CN" sz="1200" b="0"/>
          </a:p>
        </p:txBody>
      </p:sp>
      <p:sp>
        <p:nvSpPr>
          <p:cNvPr id="204803" name="Rectangle 2"/>
          <p:cNvSpPr>
            <a:spLocks noGrp="1" noRot="1" noChangeAspect="1" noChangeArrowheads="1" noTextEdit="1"/>
          </p:cNvSpPr>
          <p:nvPr>
            <p:ph type="sldImg"/>
          </p:nvPr>
        </p:nvSpPr>
        <p:spPr>
          <a:solidFill>
            <a:srgbClr val="FFFFFF"/>
          </a:solidFill>
          <a:ln/>
        </p:spPr>
      </p:sp>
      <p:sp>
        <p:nvSpPr>
          <p:cNvPr id="20480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smtClean="0"/>
          </a:p>
        </p:txBody>
      </p:sp>
    </p:spTree>
    <p:extLst>
      <p:ext uri="{BB962C8B-B14F-4D97-AF65-F5344CB8AC3E}">
        <p14:creationId xmlns:p14="http://schemas.microsoft.com/office/powerpoint/2010/main" val="135827800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234EFBF9-E218-4D79-B016-1739C5F34E61}" type="slidenum">
              <a:rPr lang="en-US" altLang="zh-CN" sz="1200" b="0"/>
              <a:pPr eaLnBrk="1" hangingPunct="1"/>
              <a:t>64</a:t>
            </a:fld>
            <a:endParaRPr lang="en-US" altLang="zh-CN" sz="1200" b="0"/>
          </a:p>
        </p:txBody>
      </p:sp>
      <p:sp>
        <p:nvSpPr>
          <p:cNvPr id="205827" name="Rectangle 2"/>
          <p:cNvSpPr>
            <a:spLocks noGrp="1" noRot="1" noChangeAspect="1" noChangeArrowheads="1" noTextEdit="1"/>
          </p:cNvSpPr>
          <p:nvPr>
            <p:ph type="sldImg"/>
          </p:nvPr>
        </p:nvSpPr>
        <p:spPr>
          <a:solidFill>
            <a:srgbClr val="FFFFFF"/>
          </a:solidFill>
          <a:ln/>
        </p:spPr>
      </p:sp>
      <p:sp>
        <p:nvSpPr>
          <p:cNvPr id="2058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smtClean="0"/>
          </a:p>
        </p:txBody>
      </p:sp>
    </p:spTree>
    <p:extLst>
      <p:ext uri="{BB962C8B-B14F-4D97-AF65-F5344CB8AC3E}">
        <p14:creationId xmlns:p14="http://schemas.microsoft.com/office/powerpoint/2010/main" val="249200718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2754F18A-4E86-4AF3-9EB3-58BC10BA905E}" type="slidenum">
              <a:rPr lang="en-US" altLang="zh-CN" sz="1200" b="0"/>
              <a:pPr eaLnBrk="1" hangingPunct="1"/>
              <a:t>65</a:t>
            </a:fld>
            <a:endParaRPr lang="en-US" altLang="zh-CN" sz="1200" b="0"/>
          </a:p>
        </p:txBody>
      </p:sp>
      <p:sp>
        <p:nvSpPr>
          <p:cNvPr id="206851" name="Rectangle 2"/>
          <p:cNvSpPr>
            <a:spLocks noGrp="1" noRot="1" noChangeAspect="1" noChangeArrowheads="1" noTextEdit="1"/>
          </p:cNvSpPr>
          <p:nvPr>
            <p:ph type="sldImg"/>
          </p:nvPr>
        </p:nvSpPr>
        <p:spPr>
          <a:ln/>
        </p:spPr>
      </p:sp>
      <p:sp>
        <p:nvSpPr>
          <p:cNvPr id="206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95680890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826598F7-93AC-4E9B-B0FF-EF9DE931FFA3}" type="slidenum">
              <a:rPr lang="en-US" altLang="zh-CN" sz="1200" b="0"/>
              <a:pPr eaLnBrk="1" hangingPunct="1"/>
              <a:t>66</a:t>
            </a:fld>
            <a:endParaRPr lang="en-US" altLang="zh-CN" sz="1200" b="0"/>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88102870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83289BB6-D28A-4BAF-B32B-77DB834ED858}" type="slidenum">
              <a:rPr lang="en-US" altLang="zh-CN" sz="1200" b="0"/>
              <a:pPr eaLnBrk="1" hangingPunct="1"/>
              <a:t>67</a:t>
            </a:fld>
            <a:endParaRPr lang="en-US" altLang="zh-CN" sz="1200" b="0"/>
          </a:p>
        </p:txBody>
      </p:sp>
      <p:sp>
        <p:nvSpPr>
          <p:cNvPr id="208899" name="Rectangle 2"/>
          <p:cNvSpPr>
            <a:spLocks noGrp="1" noRot="1" noChangeAspect="1" noChangeArrowheads="1" noTextEdit="1"/>
          </p:cNvSpPr>
          <p:nvPr>
            <p:ph type="sldImg"/>
          </p:nvPr>
        </p:nvSpPr>
        <p:spPr>
          <a:ln/>
        </p:spPr>
      </p:sp>
      <p:sp>
        <p:nvSpPr>
          <p:cNvPr id="208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77623639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332819BE-1E12-460A-9EA3-1E41B0198F80}" type="slidenum">
              <a:rPr lang="en-US" altLang="zh-CN" sz="1200" b="0"/>
              <a:pPr eaLnBrk="1" hangingPunct="1"/>
              <a:t>68</a:t>
            </a:fld>
            <a:endParaRPr lang="en-US" altLang="zh-CN" sz="1200" b="0"/>
          </a:p>
        </p:txBody>
      </p:sp>
      <p:sp>
        <p:nvSpPr>
          <p:cNvPr id="209923" name="Rectangle 2"/>
          <p:cNvSpPr>
            <a:spLocks noGrp="1" noRot="1" noChangeAspect="1" noChangeArrowheads="1" noTextEdit="1"/>
          </p:cNvSpPr>
          <p:nvPr>
            <p:ph type="sldImg"/>
          </p:nvPr>
        </p:nvSpPr>
        <p:spPr>
          <a:ln/>
        </p:spPr>
      </p:sp>
      <p:sp>
        <p:nvSpPr>
          <p:cNvPr id="209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87998592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11FF7B67-9839-4906-9AFC-CB98777525DF}" type="slidenum">
              <a:rPr lang="en-US" altLang="zh-CN" sz="1200" b="0"/>
              <a:pPr eaLnBrk="1" hangingPunct="1"/>
              <a:t>69</a:t>
            </a:fld>
            <a:endParaRPr lang="en-US" altLang="zh-CN" sz="1200" b="0"/>
          </a:p>
        </p:txBody>
      </p:sp>
      <p:sp>
        <p:nvSpPr>
          <p:cNvPr id="210947" name="Rectangle 2"/>
          <p:cNvSpPr>
            <a:spLocks noGrp="1" noRot="1" noChangeAspect="1" noChangeArrowheads="1" noTextEdit="1"/>
          </p:cNvSpPr>
          <p:nvPr>
            <p:ph type="sldImg"/>
          </p:nvPr>
        </p:nvSpPr>
        <p:spPr>
          <a:ln/>
        </p:spPr>
      </p:sp>
      <p:sp>
        <p:nvSpPr>
          <p:cNvPr id="210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13177115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D4CE5843-303B-4AA8-8128-AB2D4BFB1E9C}" type="slidenum">
              <a:rPr lang="en-US" altLang="zh-CN" sz="1200" b="0"/>
              <a:pPr eaLnBrk="1" hangingPunct="1"/>
              <a:t>70</a:t>
            </a:fld>
            <a:endParaRPr lang="en-US" altLang="zh-CN" sz="1200" b="0"/>
          </a:p>
        </p:txBody>
      </p:sp>
      <p:sp>
        <p:nvSpPr>
          <p:cNvPr id="211971" name="Rectangle 2"/>
          <p:cNvSpPr>
            <a:spLocks noGrp="1" noRot="1" noChangeAspect="1" noChangeArrowheads="1" noTextEdit="1"/>
          </p:cNvSpPr>
          <p:nvPr>
            <p:ph type="sldImg"/>
          </p:nvPr>
        </p:nvSpPr>
        <p:spPr>
          <a:ln/>
        </p:spPr>
      </p:sp>
      <p:sp>
        <p:nvSpPr>
          <p:cNvPr id="211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78106764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34DB505F-D7C0-4908-A168-F7B75624F42F}" type="slidenum">
              <a:rPr lang="en-US" altLang="zh-CN" sz="1200" b="0"/>
              <a:pPr eaLnBrk="1" hangingPunct="1"/>
              <a:t>71</a:t>
            </a:fld>
            <a:endParaRPr lang="en-US" altLang="zh-CN" sz="1200" b="0"/>
          </a:p>
        </p:txBody>
      </p:sp>
      <p:sp>
        <p:nvSpPr>
          <p:cNvPr id="212995" name="Rectangle 2"/>
          <p:cNvSpPr>
            <a:spLocks noGrp="1" noRot="1" noChangeAspect="1" noChangeArrowheads="1" noTextEdit="1"/>
          </p:cNvSpPr>
          <p:nvPr>
            <p:ph type="sldImg"/>
          </p:nvPr>
        </p:nvSpPr>
        <p:spPr>
          <a:ln/>
        </p:spPr>
      </p:sp>
      <p:sp>
        <p:nvSpPr>
          <p:cNvPr id="212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86864624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4E2D36A2-5EFF-4E04-ABC4-CFD366159B76}" type="slidenum">
              <a:rPr lang="en-US" altLang="zh-CN" sz="1200" b="0"/>
              <a:pPr eaLnBrk="1" hangingPunct="1"/>
              <a:t>72</a:t>
            </a:fld>
            <a:endParaRPr lang="en-US" altLang="zh-CN" sz="1200" b="0"/>
          </a:p>
        </p:txBody>
      </p:sp>
      <p:sp>
        <p:nvSpPr>
          <p:cNvPr id="214019" name="Rectangle 2"/>
          <p:cNvSpPr>
            <a:spLocks noGrp="1" noRot="1" noChangeAspect="1" noChangeArrowheads="1" noTextEdit="1"/>
          </p:cNvSpPr>
          <p:nvPr>
            <p:ph type="sldImg"/>
          </p:nvPr>
        </p:nvSpPr>
        <p:spPr>
          <a:ln/>
        </p:spPr>
      </p:sp>
      <p:sp>
        <p:nvSpPr>
          <p:cNvPr id="214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8398953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78884A26-3874-4524-A73F-77D215C8A273}" type="slidenum">
              <a:rPr lang="en-US" altLang="zh-CN" sz="1200" b="0"/>
              <a:pPr eaLnBrk="1" hangingPunct="1"/>
              <a:t>8</a:t>
            </a:fld>
            <a:endParaRPr lang="en-US" altLang="zh-CN" sz="1200" b="0"/>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5080251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46698740-8008-4BF4-8DE2-C3E6F7A3B1FB}" type="slidenum">
              <a:rPr lang="en-US" altLang="zh-CN" sz="1200" b="0"/>
              <a:pPr eaLnBrk="1" hangingPunct="1"/>
              <a:t>73</a:t>
            </a:fld>
            <a:endParaRPr lang="en-US" altLang="zh-CN" sz="1200" b="0"/>
          </a:p>
        </p:txBody>
      </p:sp>
      <p:sp>
        <p:nvSpPr>
          <p:cNvPr id="215043" name="Rectangle 2"/>
          <p:cNvSpPr>
            <a:spLocks noGrp="1" noRot="1" noChangeAspect="1" noChangeArrowheads="1" noTextEdit="1"/>
          </p:cNvSpPr>
          <p:nvPr>
            <p:ph type="sldImg"/>
          </p:nvPr>
        </p:nvSpPr>
        <p:spPr>
          <a:ln/>
        </p:spPr>
      </p:sp>
      <p:sp>
        <p:nvSpPr>
          <p:cNvPr id="215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90367536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072932BF-E9AF-40BC-8BB0-49536C00324F}" type="slidenum">
              <a:rPr lang="en-US" altLang="zh-CN" sz="1200" b="0"/>
              <a:pPr eaLnBrk="1" hangingPunct="1"/>
              <a:t>74</a:t>
            </a:fld>
            <a:endParaRPr lang="en-US" altLang="zh-CN" sz="1200" b="0"/>
          </a:p>
        </p:txBody>
      </p:sp>
      <p:sp>
        <p:nvSpPr>
          <p:cNvPr id="216067" name="Rectangle 2"/>
          <p:cNvSpPr>
            <a:spLocks noGrp="1" noRot="1" noChangeAspect="1" noChangeArrowheads="1" noTextEdit="1"/>
          </p:cNvSpPr>
          <p:nvPr>
            <p:ph type="sldImg"/>
          </p:nvPr>
        </p:nvSpPr>
        <p:spPr>
          <a:ln/>
        </p:spPr>
      </p:sp>
      <p:sp>
        <p:nvSpPr>
          <p:cNvPr id="216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05416944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A5DAB970-E60B-4297-BED3-F62F011868DC}" type="slidenum">
              <a:rPr lang="en-US" altLang="zh-CN" sz="1200" b="0"/>
              <a:pPr eaLnBrk="1" hangingPunct="1"/>
              <a:t>75</a:t>
            </a:fld>
            <a:endParaRPr lang="en-US" altLang="zh-CN" sz="1200" b="0"/>
          </a:p>
        </p:txBody>
      </p:sp>
      <p:sp>
        <p:nvSpPr>
          <p:cNvPr id="217091" name="Rectangle 2"/>
          <p:cNvSpPr>
            <a:spLocks noGrp="1" noRot="1" noChangeAspect="1" noChangeArrowheads="1" noTextEdit="1"/>
          </p:cNvSpPr>
          <p:nvPr>
            <p:ph type="sldImg"/>
          </p:nvPr>
        </p:nvSpPr>
        <p:spPr>
          <a:ln/>
        </p:spPr>
      </p:sp>
      <p:sp>
        <p:nvSpPr>
          <p:cNvPr id="217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16928448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9B6523A9-06E6-42A9-B31B-AAF661FC0A61}" type="slidenum">
              <a:rPr lang="en-US" altLang="zh-CN" sz="1200" b="0"/>
              <a:pPr eaLnBrk="1" hangingPunct="1"/>
              <a:t>76</a:t>
            </a:fld>
            <a:endParaRPr lang="en-US" altLang="zh-CN" sz="1200" b="0"/>
          </a:p>
        </p:txBody>
      </p:sp>
      <p:sp>
        <p:nvSpPr>
          <p:cNvPr id="218115" name="Rectangle 2"/>
          <p:cNvSpPr>
            <a:spLocks noGrp="1" noRot="1" noChangeAspect="1" noChangeArrowheads="1" noTextEdit="1"/>
          </p:cNvSpPr>
          <p:nvPr>
            <p:ph type="sldImg"/>
          </p:nvPr>
        </p:nvSpPr>
        <p:spPr>
          <a:ln/>
        </p:spPr>
      </p:sp>
      <p:sp>
        <p:nvSpPr>
          <p:cNvPr id="218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83722271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59E60AFE-8C65-4035-B175-F54FE7313C3E}" type="slidenum">
              <a:rPr lang="en-US" altLang="zh-CN" sz="1200" b="0"/>
              <a:pPr eaLnBrk="1" hangingPunct="1"/>
              <a:t>79</a:t>
            </a:fld>
            <a:endParaRPr lang="en-US" altLang="zh-CN" sz="1200" b="0"/>
          </a:p>
        </p:txBody>
      </p:sp>
      <p:sp>
        <p:nvSpPr>
          <p:cNvPr id="219139" name="Rectangle 2"/>
          <p:cNvSpPr>
            <a:spLocks noGrp="1" noRot="1" noChangeAspect="1" noChangeArrowheads="1" noTextEdit="1"/>
          </p:cNvSpPr>
          <p:nvPr>
            <p:ph type="sldImg"/>
          </p:nvPr>
        </p:nvSpPr>
        <p:spPr>
          <a:ln/>
        </p:spPr>
      </p:sp>
      <p:sp>
        <p:nvSpPr>
          <p:cNvPr id="219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54587914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D3648515-3C25-4A3F-9F91-3756EDC89EB8}" type="slidenum">
              <a:rPr lang="en-US" altLang="zh-CN" sz="1200" b="0"/>
              <a:pPr eaLnBrk="1" hangingPunct="1"/>
              <a:t>80</a:t>
            </a:fld>
            <a:endParaRPr lang="en-US" altLang="zh-CN" sz="1200" b="0"/>
          </a:p>
        </p:txBody>
      </p:sp>
      <p:sp>
        <p:nvSpPr>
          <p:cNvPr id="220163" name="Rectangle 2"/>
          <p:cNvSpPr>
            <a:spLocks noGrp="1" noRot="1" noChangeAspect="1" noChangeArrowheads="1" noTextEdit="1"/>
          </p:cNvSpPr>
          <p:nvPr>
            <p:ph type="sldImg"/>
          </p:nvPr>
        </p:nvSpPr>
        <p:spPr>
          <a:solidFill>
            <a:srgbClr val="FFFFFF"/>
          </a:solidFill>
          <a:ln/>
        </p:spPr>
      </p:sp>
      <p:sp>
        <p:nvSpPr>
          <p:cNvPr id="22016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smtClean="0"/>
          </a:p>
        </p:txBody>
      </p:sp>
    </p:spTree>
    <p:extLst>
      <p:ext uri="{BB962C8B-B14F-4D97-AF65-F5344CB8AC3E}">
        <p14:creationId xmlns:p14="http://schemas.microsoft.com/office/powerpoint/2010/main" val="122518891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A8DBFFD4-028E-4BB0-A948-C9E91C470F88}" type="slidenum">
              <a:rPr lang="en-US" altLang="zh-CN" sz="1200" b="0"/>
              <a:pPr eaLnBrk="1" hangingPunct="1"/>
              <a:t>81</a:t>
            </a:fld>
            <a:endParaRPr lang="en-US" altLang="zh-CN" sz="1200" b="0"/>
          </a:p>
        </p:txBody>
      </p:sp>
      <p:sp>
        <p:nvSpPr>
          <p:cNvPr id="221187" name="Rectangle 2"/>
          <p:cNvSpPr>
            <a:spLocks noGrp="1" noRot="1" noChangeAspect="1" noChangeArrowheads="1" noTextEdit="1"/>
          </p:cNvSpPr>
          <p:nvPr>
            <p:ph type="sldImg"/>
          </p:nvPr>
        </p:nvSpPr>
        <p:spPr>
          <a:ln/>
        </p:spPr>
      </p:sp>
      <p:sp>
        <p:nvSpPr>
          <p:cNvPr id="221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68001154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E104EA0C-13B0-428A-A796-32E0CEBD9C2F}" type="slidenum">
              <a:rPr lang="en-US" altLang="zh-CN" sz="1200" b="0"/>
              <a:pPr eaLnBrk="1" hangingPunct="1"/>
              <a:t>82</a:t>
            </a:fld>
            <a:endParaRPr lang="en-US" altLang="zh-CN" sz="1200" b="0"/>
          </a:p>
        </p:txBody>
      </p:sp>
      <p:sp>
        <p:nvSpPr>
          <p:cNvPr id="222211" name="Rectangle 2"/>
          <p:cNvSpPr>
            <a:spLocks noGrp="1" noRot="1" noChangeAspect="1" noChangeArrowheads="1" noTextEdit="1"/>
          </p:cNvSpPr>
          <p:nvPr>
            <p:ph type="sldImg"/>
          </p:nvPr>
        </p:nvSpPr>
        <p:spPr>
          <a:ln/>
        </p:spPr>
      </p:sp>
      <p:sp>
        <p:nvSpPr>
          <p:cNvPr id="222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40740835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F88A73A3-D267-40AB-A2C6-9ED48CA57336}" type="slidenum">
              <a:rPr lang="en-US" altLang="zh-CN" sz="1200" b="0"/>
              <a:pPr eaLnBrk="1" hangingPunct="1"/>
              <a:t>83</a:t>
            </a:fld>
            <a:endParaRPr lang="en-US" altLang="zh-CN" sz="1200" b="0"/>
          </a:p>
        </p:txBody>
      </p:sp>
      <p:sp>
        <p:nvSpPr>
          <p:cNvPr id="223235" name="Rectangle 2"/>
          <p:cNvSpPr>
            <a:spLocks noGrp="1" noRot="1" noChangeAspect="1" noChangeArrowheads="1" noTextEdit="1"/>
          </p:cNvSpPr>
          <p:nvPr>
            <p:ph type="sldImg"/>
          </p:nvPr>
        </p:nvSpPr>
        <p:spPr>
          <a:ln/>
        </p:spPr>
      </p:sp>
      <p:sp>
        <p:nvSpPr>
          <p:cNvPr id="223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62937582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E3CC7DE3-CC42-406F-AAEB-17823DB42E6F}" type="slidenum">
              <a:rPr lang="en-US" altLang="zh-CN" sz="1200" b="0"/>
              <a:pPr eaLnBrk="1" hangingPunct="1"/>
              <a:t>84</a:t>
            </a:fld>
            <a:endParaRPr lang="en-US" altLang="zh-CN" sz="1200" b="0"/>
          </a:p>
        </p:txBody>
      </p:sp>
      <p:sp>
        <p:nvSpPr>
          <p:cNvPr id="224259" name="Rectangle 2"/>
          <p:cNvSpPr>
            <a:spLocks noGrp="1" noRot="1" noChangeAspect="1" noChangeArrowheads="1" noTextEdit="1"/>
          </p:cNvSpPr>
          <p:nvPr>
            <p:ph type="sldImg"/>
          </p:nvPr>
        </p:nvSpPr>
        <p:spPr>
          <a:ln/>
        </p:spPr>
      </p:sp>
      <p:sp>
        <p:nvSpPr>
          <p:cNvPr id="224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5379803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18F44DFF-C857-403E-AED7-1FDB7AFD61CF}" type="slidenum">
              <a:rPr lang="en-US" altLang="zh-CN" sz="1200" b="0"/>
              <a:pPr eaLnBrk="1" hangingPunct="1"/>
              <a:t>9</a:t>
            </a:fld>
            <a:endParaRPr lang="en-US" altLang="zh-CN" sz="1200" b="0"/>
          </a:p>
        </p:txBody>
      </p:sp>
      <p:sp>
        <p:nvSpPr>
          <p:cNvPr id="151555" name="Rectangle 2"/>
          <p:cNvSpPr>
            <a:spLocks noGrp="1" noRot="1" noChangeAspect="1" noChangeArrowheads="1" noTextEdit="1"/>
          </p:cNvSpPr>
          <p:nvPr>
            <p:ph type="sldImg"/>
          </p:nvPr>
        </p:nvSpPr>
        <p:spPr>
          <a:solidFill>
            <a:srgbClr val="FFFFFF"/>
          </a:solidFill>
          <a:ln/>
        </p:spPr>
      </p:sp>
      <p:sp>
        <p:nvSpPr>
          <p:cNvPr id="15155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smtClean="0"/>
          </a:p>
        </p:txBody>
      </p:sp>
    </p:spTree>
    <p:extLst>
      <p:ext uri="{BB962C8B-B14F-4D97-AF65-F5344CB8AC3E}">
        <p14:creationId xmlns:p14="http://schemas.microsoft.com/office/powerpoint/2010/main" val="253092753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8825307A-4FE8-4CFB-869C-937F4BD2129A}" type="slidenum">
              <a:rPr lang="en-US" altLang="zh-CN" sz="1200" b="0"/>
              <a:pPr eaLnBrk="1" hangingPunct="1"/>
              <a:t>85</a:t>
            </a:fld>
            <a:endParaRPr lang="en-US" altLang="zh-CN" sz="1200" b="0"/>
          </a:p>
        </p:txBody>
      </p:sp>
      <p:sp>
        <p:nvSpPr>
          <p:cNvPr id="225283" name="Rectangle 2"/>
          <p:cNvSpPr>
            <a:spLocks noGrp="1" noRot="1" noChangeAspect="1" noChangeArrowheads="1" noTextEdit="1"/>
          </p:cNvSpPr>
          <p:nvPr>
            <p:ph type="sldImg"/>
          </p:nvPr>
        </p:nvSpPr>
        <p:spPr>
          <a:ln/>
        </p:spPr>
      </p:sp>
      <p:sp>
        <p:nvSpPr>
          <p:cNvPr id="225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39746740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5E8588B9-9E85-4928-AC9E-CDE65DB56165}" type="slidenum">
              <a:rPr lang="en-US" altLang="zh-CN" sz="1200" b="0"/>
              <a:pPr eaLnBrk="1" hangingPunct="1"/>
              <a:t>86</a:t>
            </a:fld>
            <a:endParaRPr lang="en-US" altLang="zh-CN" sz="1200" b="0"/>
          </a:p>
        </p:txBody>
      </p:sp>
      <p:sp>
        <p:nvSpPr>
          <p:cNvPr id="226307" name="Rectangle 2"/>
          <p:cNvSpPr>
            <a:spLocks noGrp="1" noRot="1" noChangeAspect="1" noChangeArrowheads="1" noTextEdit="1"/>
          </p:cNvSpPr>
          <p:nvPr>
            <p:ph type="sldImg"/>
          </p:nvPr>
        </p:nvSpPr>
        <p:spPr>
          <a:ln/>
        </p:spPr>
      </p:sp>
      <p:sp>
        <p:nvSpPr>
          <p:cNvPr id="226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74544981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6E713C82-983A-4DD2-B284-BCC66DAFBDD5}" type="slidenum">
              <a:rPr lang="en-US" altLang="zh-CN" sz="1200" b="0"/>
              <a:pPr eaLnBrk="1" hangingPunct="1"/>
              <a:t>87</a:t>
            </a:fld>
            <a:endParaRPr lang="en-US" altLang="zh-CN" sz="1200" b="0"/>
          </a:p>
        </p:txBody>
      </p:sp>
      <p:sp>
        <p:nvSpPr>
          <p:cNvPr id="227331" name="Rectangle 2"/>
          <p:cNvSpPr>
            <a:spLocks noGrp="1" noRot="1" noChangeAspect="1" noChangeArrowheads="1" noTextEdit="1"/>
          </p:cNvSpPr>
          <p:nvPr>
            <p:ph type="sldImg"/>
          </p:nvPr>
        </p:nvSpPr>
        <p:spPr>
          <a:ln/>
        </p:spPr>
      </p:sp>
      <p:sp>
        <p:nvSpPr>
          <p:cNvPr id="227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412981672"/>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E1AA27F4-19A5-4EC1-9322-CACAA2460EF5}" type="slidenum">
              <a:rPr lang="en-US" altLang="zh-CN" sz="1200" b="0"/>
              <a:pPr eaLnBrk="1" hangingPunct="1"/>
              <a:t>88</a:t>
            </a:fld>
            <a:endParaRPr lang="en-US" altLang="zh-CN" sz="1200" b="0"/>
          </a:p>
        </p:txBody>
      </p:sp>
      <p:sp>
        <p:nvSpPr>
          <p:cNvPr id="228355" name="Rectangle 2"/>
          <p:cNvSpPr>
            <a:spLocks noGrp="1" noRot="1" noChangeAspect="1" noChangeArrowheads="1" noTextEdit="1"/>
          </p:cNvSpPr>
          <p:nvPr>
            <p:ph type="sldImg"/>
          </p:nvPr>
        </p:nvSpPr>
        <p:spPr>
          <a:ln/>
        </p:spPr>
      </p:sp>
      <p:sp>
        <p:nvSpPr>
          <p:cNvPr id="228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64120109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4A324DEB-30A9-4B19-8224-EB48598C1361}" type="slidenum">
              <a:rPr lang="en-US" altLang="zh-CN" sz="1200" b="0"/>
              <a:pPr eaLnBrk="1" hangingPunct="1"/>
              <a:t>89</a:t>
            </a:fld>
            <a:endParaRPr lang="en-US" altLang="zh-CN" sz="1200" b="0"/>
          </a:p>
        </p:txBody>
      </p:sp>
      <p:sp>
        <p:nvSpPr>
          <p:cNvPr id="229379" name="Rectangle 2"/>
          <p:cNvSpPr>
            <a:spLocks noGrp="1" noRot="1" noChangeAspect="1" noChangeArrowheads="1" noTextEdit="1"/>
          </p:cNvSpPr>
          <p:nvPr>
            <p:ph type="sldImg"/>
          </p:nvPr>
        </p:nvSpPr>
        <p:spPr>
          <a:ln/>
        </p:spPr>
      </p:sp>
      <p:sp>
        <p:nvSpPr>
          <p:cNvPr id="229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137883118"/>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6D131D85-E889-4622-B75D-F15B061BC423}" type="slidenum">
              <a:rPr lang="en-US" altLang="zh-CN" sz="1200" b="0"/>
              <a:pPr eaLnBrk="1" hangingPunct="1"/>
              <a:t>90</a:t>
            </a:fld>
            <a:endParaRPr lang="en-US" altLang="zh-CN" sz="1200" b="0"/>
          </a:p>
        </p:txBody>
      </p:sp>
      <p:sp>
        <p:nvSpPr>
          <p:cNvPr id="230403" name="Rectangle 2"/>
          <p:cNvSpPr>
            <a:spLocks noGrp="1" noRot="1" noChangeAspect="1" noChangeArrowheads="1" noTextEdit="1"/>
          </p:cNvSpPr>
          <p:nvPr>
            <p:ph type="sldImg"/>
          </p:nvPr>
        </p:nvSpPr>
        <p:spPr>
          <a:ln/>
        </p:spPr>
      </p:sp>
      <p:sp>
        <p:nvSpPr>
          <p:cNvPr id="230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663939577"/>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58391188-C437-4902-9D4D-61C785E420B3}" type="slidenum">
              <a:rPr lang="en-US" altLang="zh-CN" sz="1200" b="0"/>
              <a:pPr eaLnBrk="1" hangingPunct="1"/>
              <a:t>91</a:t>
            </a:fld>
            <a:endParaRPr lang="en-US" altLang="zh-CN" sz="1200" b="0"/>
          </a:p>
        </p:txBody>
      </p:sp>
      <p:sp>
        <p:nvSpPr>
          <p:cNvPr id="231427" name="Rectangle 2"/>
          <p:cNvSpPr>
            <a:spLocks noGrp="1" noRot="1" noChangeAspect="1" noChangeArrowheads="1" noTextEdit="1"/>
          </p:cNvSpPr>
          <p:nvPr>
            <p:ph type="sldImg"/>
          </p:nvPr>
        </p:nvSpPr>
        <p:spPr>
          <a:ln/>
        </p:spPr>
      </p:sp>
      <p:sp>
        <p:nvSpPr>
          <p:cNvPr id="231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297281364"/>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E5AE62B2-5101-4BFD-A116-AD586780072A}" type="slidenum">
              <a:rPr lang="en-US" altLang="zh-CN" sz="1200" b="0"/>
              <a:pPr eaLnBrk="1" hangingPunct="1"/>
              <a:t>92</a:t>
            </a:fld>
            <a:endParaRPr lang="en-US" altLang="zh-CN" sz="1200" b="0"/>
          </a:p>
        </p:txBody>
      </p:sp>
      <p:sp>
        <p:nvSpPr>
          <p:cNvPr id="232451" name="Rectangle 2"/>
          <p:cNvSpPr>
            <a:spLocks noGrp="1" noRot="1" noChangeAspect="1" noChangeArrowheads="1" noTextEdit="1"/>
          </p:cNvSpPr>
          <p:nvPr>
            <p:ph type="sldImg"/>
          </p:nvPr>
        </p:nvSpPr>
        <p:spPr>
          <a:ln/>
        </p:spPr>
      </p:sp>
      <p:sp>
        <p:nvSpPr>
          <p:cNvPr id="232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2399512"/>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A34778C6-2553-4A0A-80BA-ACA68983B123}" type="slidenum">
              <a:rPr lang="en-US" altLang="zh-CN" sz="1200" b="0"/>
              <a:pPr eaLnBrk="1" hangingPunct="1"/>
              <a:t>93</a:t>
            </a:fld>
            <a:endParaRPr lang="en-US" altLang="zh-CN" sz="1200" b="0"/>
          </a:p>
        </p:txBody>
      </p:sp>
      <p:sp>
        <p:nvSpPr>
          <p:cNvPr id="233475" name="Rectangle 2"/>
          <p:cNvSpPr>
            <a:spLocks noGrp="1" noRot="1" noChangeAspect="1" noChangeArrowheads="1" noTextEdit="1"/>
          </p:cNvSpPr>
          <p:nvPr>
            <p:ph type="sldImg"/>
          </p:nvPr>
        </p:nvSpPr>
        <p:spPr>
          <a:ln/>
        </p:spPr>
      </p:sp>
      <p:sp>
        <p:nvSpPr>
          <p:cNvPr id="233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685326892"/>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AC1B42BD-9B81-45DE-9271-6FFD831E3E2B}" type="slidenum">
              <a:rPr lang="en-US" altLang="zh-CN" sz="1200" b="0"/>
              <a:pPr eaLnBrk="1" hangingPunct="1"/>
              <a:t>94</a:t>
            </a:fld>
            <a:endParaRPr lang="en-US" altLang="zh-CN" sz="1200" b="0"/>
          </a:p>
        </p:txBody>
      </p:sp>
      <p:sp>
        <p:nvSpPr>
          <p:cNvPr id="234499" name="Rectangle 2"/>
          <p:cNvSpPr>
            <a:spLocks noGrp="1" noRot="1" noChangeAspect="1" noChangeArrowheads="1" noTextEdit="1"/>
          </p:cNvSpPr>
          <p:nvPr>
            <p:ph type="sldImg"/>
          </p:nvPr>
        </p:nvSpPr>
        <p:spPr>
          <a:ln/>
        </p:spPr>
      </p:sp>
      <p:sp>
        <p:nvSpPr>
          <p:cNvPr id="234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40410197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18BE1FC0-816B-499A-B4E6-D7B40A380D75}" type="slidenum">
              <a:rPr lang="en-US" altLang="zh-CN" sz="1200" b="0"/>
              <a:pPr eaLnBrk="1" hangingPunct="1"/>
              <a:t>10</a:t>
            </a:fld>
            <a:endParaRPr lang="en-US" altLang="zh-CN" sz="1200" b="0"/>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191809754"/>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004133A4-49A3-4974-B020-2B09CB5B9C4A}" type="slidenum">
              <a:rPr lang="en-US" altLang="zh-CN" sz="1200" b="0"/>
              <a:pPr eaLnBrk="1" hangingPunct="1"/>
              <a:t>95</a:t>
            </a:fld>
            <a:endParaRPr lang="en-US" altLang="zh-CN" sz="1200" b="0"/>
          </a:p>
        </p:txBody>
      </p:sp>
      <p:sp>
        <p:nvSpPr>
          <p:cNvPr id="235523" name="Rectangle 2"/>
          <p:cNvSpPr>
            <a:spLocks noGrp="1" noRot="1" noChangeAspect="1" noChangeArrowheads="1" noTextEdit="1"/>
          </p:cNvSpPr>
          <p:nvPr>
            <p:ph type="sldImg"/>
          </p:nvPr>
        </p:nvSpPr>
        <p:spPr>
          <a:ln/>
        </p:spPr>
      </p:sp>
      <p:sp>
        <p:nvSpPr>
          <p:cNvPr id="235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01990760"/>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764FD8B2-A52C-4AB2-9A14-A06DD04EA94C}" type="slidenum">
              <a:rPr lang="en-US" altLang="zh-CN" sz="1200" b="0"/>
              <a:pPr eaLnBrk="1" hangingPunct="1"/>
              <a:t>96</a:t>
            </a:fld>
            <a:endParaRPr lang="en-US" altLang="zh-CN" sz="1200" b="0"/>
          </a:p>
        </p:txBody>
      </p:sp>
      <p:sp>
        <p:nvSpPr>
          <p:cNvPr id="236547" name="Rectangle 2"/>
          <p:cNvSpPr>
            <a:spLocks noGrp="1" noRot="1" noChangeAspect="1" noChangeArrowheads="1" noTextEdit="1"/>
          </p:cNvSpPr>
          <p:nvPr>
            <p:ph type="sldImg"/>
          </p:nvPr>
        </p:nvSpPr>
        <p:spPr>
          <a:ln/>
        </p:spPr>
      </p:sp>
      <p:sp>
        <p:nvSpPr>
          <p:cNvPr id="236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1565230098"/>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8497332D-1EB8-40D0-B8DC-C281E77FF14F}" type="slidenum">
              <a:rPr lang="en-US" altLang="zh-CN" sz="1200" b="0"/>
              <a:pPr eaLnBrk="1" hangingPunct="1"/>
              <a:t>97</a:t>
            </a:fld>
            <a:endParaRPr lang="en-US" altLang="zh-CN" sz="1200" b="0"/>
          </a:p>
        </p:txBody>
      </p:sp>
      <p:sp>
        <p:nvSpPr>
          <p:cNvPr id="237571" name="Rectangle 2"/>
          <p:cNvSpPr>
            <a:spLocks noGrp="1" noRot="1" noChangeAspect="1" noChangeArrowheads="1" noTextEdit="1"/>
          </p:cNvSpPr>
          <p:nvPr>
            <p:ph type="sldImg"/>
          </p:nvPr>
        </p:nvSpPr>
        <p:spPr>
          <a:ln/>
        </p:spPr>
      </p:sp>
      <p:sp>
        <p:nvSpPr>
          <p:cNvPr id="237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4170010156"/>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D5F98207-63A7-4073-B070-351A3FDCF24F}" type="slidenum">
              <a:rPr lang="en-US" altLang="zh-CN" sz="1200" b="0"/>
              <a:pPr eaLnBrk="1" hangingPunct="1"/>
              <a:t>98</a:t>
            </a:fld>
            <a:endParaRPr lang="en-US" altLang="zh-CN" sz="1200" b="0"/>
          </a:p>
        </p:txBody>
      </p:sp>
      <p:sp>
        <p:nvSpPr>
          <p:cNvPr id="238595" name="Rectangle 2"/>
          <p:cNvSpPr>
            <a:spLocks noGrp="1" noRot="1" noChangeAspect="1" noChangeArrowheads="1" noTextEdit="1"/>
          </p:cNvSpPr>
          <p:nvPr>
            <p:ph type="sldImg"/>
          </p:nvPr>
        </p:nvSpPr>
        <p:spPr>
          <a:ln/>
        </p:spPr>
      </p:sp>
      <p:sp>
        <p:nvSpPr>
          <p:cNvPr id="238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95847578"/>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A8EEF94F-22D0-451D-8AB0-F7AC5FF842AF}" type="slidenum">
              <a:rPr lang="en-US" altLang="zh-CN" sz="1200" b="0"/>
              <a:pPr eaLnBrk="1" hangingPunct="1"/>
              <a:t>99</a:t>
            </a:fld>
            <a:endParaRPr lang="en-US" altLang="zh-CN" sz="1200" b="0"/>
          </a:p>
        </p:txBody>
      </p:sp>
      <p:sp>
        <p:nvSpPr>
          <p:cNvPr id="239619" name="Rectangle 2"/>
          <p:cNvSpPr>
            <a:spLocks noGrp="1" noRot="1" noChangeAspect="1" noChangeArrowheads="1" noTextEdit="1"/>
          </p:cNvSpPr>
          <p:nvPr>
            <p:ph type="sldImg"/>
          </p:nvPr>
        </p:nvSpPr>
        <p:spPr>
          <a:ln/>
        </p:spPr>
      </p:sp>
      <p:sp>
        <p:nvSpPr>
          <p:cNvPr id="239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213761597"/>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F51A21EC-30D9-45FA-BC5C-B4F95A10C819}" type="slidenum">
              <a:rPr lang="en-US" altLang="zh-CN" sz="1200" b="0"/>
              <a:pPr eaLnBrk="1" hangingPunct="1"/>
              <a:t>100</a:t>
            </a:fld>
            <a:endParaRPr lang="en-US" altLang="zh-CN" sz="1200" b="0"/>
          </a:p>
        </p:txBody>
      </p:sp>
      <p:sp>
        <p:nvSpPr>
          <p:cNvPr id="240643" name="Rectangle 2"/>
          <p:cNvSpPr>
            <a:spLocks noGrp="1" noRot="1" noChangeAspect="1" noChangeArrowheads="1" noTextEdit="1"/>
          </p:cNvSpPr>
          <p:nvPr>
            <p:ph type="sldImg"/>
          </p:nvPr>
        </p:nvSpPr>
        <p:spPr>
          <a:ln/>
        </p:spPr>
      </p:sp>
      <p:sp>
        <p:nvSpPr>
          <p:cNvPr id="240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458868080"/>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8830EC0C-48E3-4B0C-B8F2-55BCE07F1F5E}" type="slidenum">
              <a:rPr lang="en-US" altLang="zh-CN" sz="1200" b="0"/>
              <a:pPr eaLnBrk="1" hangingPunct="1"/>
              <a:t>101</a:t>
            </a:fld>
            <a:endParaRPr lang="en-US" altLang="zh-CN" sz="1200" b="0"/>
          </a:p>
        </p:txBody>
      </p:sp>
      <p:sp>
        <p:nvSpPr>
          <p:cNvPr id="241667" name="Rectangle 2"/>
          <p:cNvSpPr>
            <a:spLocks noGrp="1" noRot="1" noChangeAspect="1" noChangeArrowheads="1" noTextEdit="1"/>
          </p:cNvSpPr>
          <p:nvPr>
            <p:ph type="sldImg"/>
          </p:nvPr>
        </p:nvSpPr>
        <p:spPr>
          <a:ln/>
        </p:spPr>
      </p:sp>
      <p:sp>
        <p:nvSpPr>
          <p:cNvPr id="241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966995093"/>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7C1AA3DE-EB97-4180-A43B-55855217E41C}" type="slidenum">
              <a:rPr lang="en-US" altLang="zh-CN" sz="1200" b="0"/>
              <a:pPr eaLnBrk="1" hangingPunct="1"/>
              <a:t>102</a:t>
            </a:fld>
            <a:endParaRPr lang="en-US" altLang="zh-CN" sz="1200" b="0"/>
          </a:p>
        </p:txBody>
      </p:sp>
      <p:sp>
        <p:nvSpPr>
          <p:cNvPr id="242691" name="Rectangle 2"/>
          <p:cNvSpPr>
            <a:spLocks noGrp="1" noRot="1" noChangeAspect="1" noChangeArrowheads="1" noTextEdit="1"/>
          </p:cNvSpPr>
          <p:nvPr>
            <p:ph type="sldImg"/>
          </p:nvPr>
        </p:nvSpPr>
        <p:spPr>
          <a:ln/>
        </p:spPr>
      </p:sp>
      <p:sp>
        <p:nvSpPr>
          <p:cNvPr id="242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377102445"/>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9F1874BB-AB6E-4F07-975E-EFFA5C9E2BF8}" type="slidenum">
              <a:rPr lang="en-US" altLang="zh-CN" sz="1200" b="0"/>
              <a:pPr eaLnBrk="1" hangingPunct="1"/>
              <a:t>103</a:t>
            </a:fld>
            <a:endParaRPr lang="en-US" altLang="zh-CN" sz="1200" b="0"/>
          </a:p>
        </p:txBody>
      </p:sp>
      <p:sp>
        <p:nvSpPr>
          <p:cNvPr id="243715" name="Rectangle 2"/>
          <p:cNvSpPr>
            <a:spLocks noGrp="1" noRot="1" noChangeAspect="1" noChangeArrowheads="1" noTextEdit="1"/>
          </p:cNvSpPr>
          <p:nvPr>
            <p:ph type="sldImg"/>
          </p:nvPr>
        </p:nvSpPr>
        <p:spPr>
          <a:ln/>
        </p:spPr>
      </p:sp>
      <p:sp>
        <p:nvSpPr>
          <p:cNvPr id="243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814920660"/>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4C852951-C082-46A0-B1CA-4C6770F26EA5}" type="slidenum">
              <a:rPr lang="en-US" altLang="zh-CN" sz="1200" b="0"/>
              <a:pPr eaLnBrk="1" hangingPunct="1"/>
              <a:t>104</a:t>
            </a:fld>
            <a:endParaRPr lang="en-US" altLang="zh-CN" sz="1200" b="0"/>
          </a:p>
        </p:txBody>
      </p:sp>
      <p:sp>
        <p:nvSpPr>
          <p:cNvPr id="244739" name="Rectangle 2"/>
          <p:cNvSpPr>
            <a:spLocks noGrp="1" noRot="1" noChangeAspect="1" noChangeArrowheads="1" noTextEdit="1"/>
          </p:cNvSpPr>
          <p:nvPr>
            <p:ph type="sldImg"/>
          </p:nvPr>
        </p:nvSpPr>
        <p:spPr>
          <a:ln/>
        </p:spPr>
      </p:sp>
      <p:sp>
        <p:nvSpPr>
          <p:cNvPr id="244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89883554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0" y="-134225"/>
            <a:ext cx="9144000" cy="7009003"/>
          </a:xfrm>
          <a:prstGeom prst="rect">
            <a:avLst/>
          </a:prstGeom>
          <a:noFill/>
          <a:ln>
            <a:noFill/>
          </a:ln>
        </p:spPr>
      </p:pic>
      <p:sp>
        <p:nvSpPr>
          <p:cNvPr id="8" name="文本框 7"/>
          <p:cNvSpPr txBox="1"/>
          <p:nvPr userDrawn="1"/>
        </p:nvSpPr>
        <p:spPr>
          <a:xfrm>
            <a:off x="1216404" y="1434518"/>
            <a:ext cx="6711192" cy="1107996"/>
          </a:xfrm>
          <a:prstGeom prst="rect">
            <a:avLst/>
          </a:prstGeom>
          <a:noFill/>
        </p:spPr>
        <p:txBody>
          <a:bodyPr wrap="square" rtlCol="0">
            <a:spAutoFit/>
          </a:bodyPr>
          <a:lstStyle/>
          <a:p>
            <a:pPr algn="ctr"/>
            <a:r>
              <a:rPr lang="zh-CN" altLang="en-US" sz="6600" dirty="0" smtClean="0">
                <a:solidFill>
                  <a:srgbClr val="EAEAEA"/>
                </a:solidFill>
                <a:latin typeface="华文中宋" panose="02010600040101010101" pitchFamily="2" charset="-122"/>
                <a:ea typeface="华文中宋" panose="02010600040101010101" pitchFamily="2" charset="-122"/>
              </a:rPr>
              <a:t>电路与电子技术</a:t>
            </a:r>
            <a:endParaRPr lang="zh-CN" altLang="en-US" sz="6600" dirty="0">
              <a:solidFill>
                <a:srgbClr val="EAEAEA"/>
              </a:solidFill>
              <a:latin typeface="华文中宋" panose="02010600040101010101" pitchFamily="2" charset="-122"/>
              <a:ea typeface="华文中宋" panose="02010600040101010101" pitchFamily="2" charset="-122"/>
            </a:endParaRPr>
          </a:p>
        </p:txBody>
      </p:sp>
      <p:sp>
        <p:nvSpPr>
          <p:cNvPr id="9" name="文本框 8"/>
          <p:cNvSpPr txBox="1"/>
          <p:nvPr userDrawn="1"/>
        </p:nvSpPr>
        <p:spPr>
          <a:xfrm>
            <a:off x="1216404" y="4406279"/>
            <a:ext cx="6711192" cy="523220"/>
          </a:xfrm>
          <a:prstGeom prst="rect">
            <a:avLst/>
          </a:prstGeom>
          <a:noFill/>
        </p:spPr>
        <p:txBody>
          <a:bodyPr wrap="square" rtlCol="0">
            <a:spAutoFit/>
          </a:bodyPr>
          <a:lstStyle/>
          <a:p>
            <a:pPr algn="ctr"/>
            <a:r>
              <a:rPr lang="zh-CN" altLang="en-US" sz="2800" dirty="0" smtClean="0">
                <a:solidFill>
                  <a:srgbClr val="EAEAEA"/>
                </a:solidFill>
                <a:latin typeface="华文中宋" panose="02010600040101010101" pitchFamily="2" charset="-122"/>
                <a:ea typeface="华文中宋" panose="02010600040101010101" pitchFamily="2" charset="-122"/>
              </a:rPr>
              <a:t>讲授：曾军</a:t>
            </a:r>
            <a:endParaRPr lang="zh-CN" altLang="en-US" sz="2800" dirty="0">
              <a:solidFill>
                <a:srgbClr val="EAEAEA"/>
              </a:solidFill>
              <a:latin typeface="华文中宋" panose="02010600040101010101" pitchFamily="2" charset="-122"/>
              <a:ea typeface="华文中宋" panose="02010600040101010101" pitchFamily="2" charset="-122"/>
            </a:endParaRPr>
          </a:p>
        </p:txBody>
      </p:sp>
      <p:sp>
        <p:nvSpPr>
          <p:cNvPr id="10" name="文本框 9"/>
          <p:cNvSpPr txBox="1"/>
          <p:nvPr userDrawn="1"/>
        </p:nvSpPr>
        <p:spPr>
          <a:xfrm>
            <a:off x="1216404" y="5256778"/>
            <a:ext cx="6711192" cy="523220"/>
          </a:xfrm>
          <a:prstGeom prst="rect">
            <a:avLst/>
          </a:prstGeom>
          <a:noFill/>
        </p:spPr>
        <p:txBody>
          <a:bodyPr wrap="square" rtlCol="0">
            <a:spAutoFit/>
          </a:bodyPr>
          <a:lstStyle/>
          <a:p>
            <a:pPr algn="ctr"/>
            <a:r>
              <a:rPr lang="zh-CN" altLang="en-US" sz="2800" dirty="0" smtClean="0">
                <a:solidFill>
                  <a:srgbClr val="EAEAEA"/>
                </a:solidFill>
                <a:latin typeface="华文中宋" panose="02010600040101010101" pitchFamily="2" charset="-122"/>
                <a:ea typeface="华文中宋" panose="02010600040101010101" pitchFamily="2" charset="-122"/>
              </a:rPr>
              <a:t>电力学院</a:t>
            </a:r>
            <a:endParaRPr lang="zh-CN" altLang="en-US" sz="2800" dirty="0">
              <a:solidFill>
                <a:srgbClr val="EAEAEA"/>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1794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9"/>
            <a:ext cx="7886700" cy="1325563"/>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1825625"/>
            <a:ext cx="7886700" cy="435133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28650" y="6356355"/>
            <a:ext cx="2057400" cy="365125"/>
          </a:xfrm>
          <a:prstGeom prst="rect">
            <a:avLst/>
          </a:prstGeom>
        </p:spPr>
        <p:txBody>
          <a:bodyPr/>
          <a:lstStyle/>
          <a:p>
            <a:endParaRPr lang="zh-CN" altLang="en-US"/>
          </a:p>
        </p:txBody>
      </p:sp>
      <p:sp>
        <p:nvSpPr>
          <p:cNvPr id="5" name="页脚占位符 4"/>
          <p:cNvSpPr>
            <a:spLocks noGrp="1"/>
          </p:cNvSpPr>
          <p:nvPr>
            <p:ph type="ftr" sz="quarter" idx="11"/>
          </p:nvPr>
        </p:nvSpPr>
        <p:spPr>
          <a:xfrm>
            <a:off x="3028950" y="6356355"/>
            <a:ext cx="30861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457950" y="6356355"/>
            <a:ext cx="2057400" cy="365125"/>
          </a:xfrm>
          <a:prstGeom prst="rect">
            <a:avLst/>
          </a:prstGeom>
        </p:spPr>
        <p:txBody>
          <a:bodyPr/>
          <a:lstStyle/>
          <a:p>
            <a:fld id="{89045E0B-6A83-4EB6-8BF3-A1378D93F5C0}" type="slidenum">
              <a:rPr lang="zh-CN" altLang="en-US" smtClean="0"/>
              <a:t>‹#›</a:t>
            </a:fld>
            <a:endParaRPr lang="zh-CN" altLang="en-US"/>
          </a:p>
        </p:txBody>
      </p:sp>
    </p:spTree>
    <p:extLst>
      <p:ext uri="{BB962C8B-B14F-4D97-AF65-F5344CB8AC3E}">
        <p14:creationId xmlns:p14="http://schemas.microsoft.com/office/powerpoint/2010/main" val="3126971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垂直排列标题与&#10;文本">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9441506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4174573645"/>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526252897"/>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20440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84558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1378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7" name="灯片编号占位符 6"/>
          <p:cNvSpPr>
            <a:spLocks noGrp="1"/>
          </p:cNvSpPr>
          <p:nvPr>
            <p:ph type="sldNum" sz="quarter" idx="12"/>
          </p:nvPr>
        </p:nvSpPr>
        <p:spPr>
          <a:xfrm>
            <a:off x="3942826" y="6492875"/>
            <a:ext cx="1233182" cy="365125"/>
          </a:xfrm>
          <a:prstGeom prst="rect">
            <a:avLst/>
          </a:prstGeom>
        </p:spPr>
        <p:txBody>
          <a:bodyPr/>
          <a:lstStyle/>
          <a:p>
            <a:fld id="{89045E0B-6A83-4EB6-8BF3-A1378D93F5C0}" type="slidenum">
              <a:rPr lang="zh-CN" altLang="en-US" smtClean="0"/>
              <a:t>‹#›</a:t>
            </a:fld>
            <a:endParaRPr lang="zh-CN" altLang="en-US"/>
          </a:p>
        </p:txBody>
      </p:sp>
    </p:spTree>
    <p:extLst>
      <p:ext uri="{BB962C8B-B14F-4D97-AF65-F5344CB8AC3E}">
        <p14:creationId xmlns:p14="http://schemas.microsoft.com/office/powerpoint/2010/main" val="1778821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9"/>
            <a:ext cx="78867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a:prstGeom prst="rect">
            <a:avLst/>
          </a:prstGeo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2" y="1681163"/>
            <a:ext cx="3887391" cy="823912"/>
          </a:xfrm>
          <a:prstGeom prst="rect">
            <a:avLst/>
          </a:prstGeo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smtClean="0"/>
              <a:t>单击此处编辑母版文本样式</a:t>
            </a:r>
          </a:p>
        </p:txBody>
      </p:sp>
      <p:sp>
        <p:nvSpPr>
          <p:cNvPr id="6" name="内容占位符 5"/>
          <p:cNvSpPr>
            <a:spLocks noGrp="1"/>
          </p:cNvSpPr>
          <p:nvPr>
            <p:ph sz="quarter" idx="4"/>
          </p:nvPr>
        </p:nvSpPr>
        <p:spPr>
          <a:xfrm>
            <a:off x="4629152" y="2505075"/>
            <a:ext cx="3887391" cy="36845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628650" y="6356355"/>
            <a:ext cx="2057400" cy="365125"/>
          </a:xfrm>
          <a:prstGeom prst="rect">
            <a:avLst/>
          </a:prstGeom>
        </p:spPr>
        <p:txBody>
          <a:bodyPr/>
          <a:lstStyle/>
          <a:p>
            <a:endParaRPr lang="zh-CN" altLang="en-US"/>
          </a:p>
        </p:txBody>
      </p:sp>
      <p:sp>
        <p:nvSpPr>
          <p:cNvPr id="8" name="页脚占位符 7"/>
          <p:cNvSpPr>
            <a:spLocks noGrp="1"/>
          </p:cNvSpPr>
          <p:nvPr>
            <p:ph type="ftr" sz="quarter" idx="11"/>
          </p:nvPr>
        </p:nvSpPr>
        <p:spPr>
          <a:xfrm>
            <a:off x="3028950" y="6356355"/>
            <a:ext cx="30861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457950" y="6356355"/>
            <a:ext cx="2057400" cy="365125"/>
          </a:xfrm>
          <a:prstGeom prst="rect">
            <a:avLst/>
          </a:prstGeom>
        </p:spPr>
        <p:txBody>
          <a:bodyPr/>
          <a:lstStyle/>
          <a:p>
            <a:fld id="{89045E0B-6A83-4EB6-8BF3-A1378D93F5C0}" type="slidenum">
              <a:rPr lang="zh-CN" altLang="en-US" smtClean="0"/>
              <a:t>‹#›</a:t>
            </a:fld>
            <a:endParaRPr lang="zh-CN" altLang="en-US"/>
          </a:p>
        </p:txBody>
      </p:sp>
    </p:spTree>
    <p:extLst>
      <p:ext uri="{BB962C8B-B14F-4D97-AF65-F5344CB8AC3E}">
        <p14:creationId xmlns:p14="http://schemas.microsoft.com/office/powerpoint/2010/main" val="2720705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9"/>
            <a:ext cx="7886700" cy="1325563"/>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628650" y="6356355"/>
            <a:ext cx="2057400" cy="365125"/>
          </a:xfrm>
          <a:prstGeom prst="rect">
            <a:avLst/>
          </a:prstGeom>
        </p:spPr>
        <p:txBody>
          <a:bodyPr/>
          <a:lstStyle/>
          <a:p>
            <a:endParaRPr lang="zh-CN" altLang="en-US"/>
          </a:p>
        </p:txBody>
      </p:sp>
      <p:sp>
        <p:nvSpPr>
          <p:cNvPr id="4" name="页脚占位符 3"/>
          <p:cNvSpPr>
            <a:spLocks noGrp="1"/>
          </p:cNvSpPr>
          <p:nvPr>
            <p:ph type="ftr" sz="quarter" idx="11"/>
          </p:nvPr>
        </p:nvSpPr>
        <p:spPr>
          <a:xfrm>
            <a:off x="3028950" y="6356355"/>
            <a:ext cx="30861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457950" y="6356355"/>
            <a:ext cx="2057400" cy="365125"/>
          </a:xfrm>
          <a:prstGeom prst="rect">
            <a:avLst/>
          </a:prstGeom>
        </p:spPr>
        <p:txBody>
          <a:bodyPr/>
          <a:lstStyle/>
          <a:p>
            <a:fld id="{89045E0B-6A83-4EB6-8BF3-A1378D93F5C0}" type="slidenum">
              <a:rPr lang="zh-CN" altLang="en-US" smtClean="0"/>
              <a:t>‹#›</a:t>
            </a:fld>
            <a:endParaRPr lang="zh-CN" altLang="en-US"/>
          </a:p>
        </p:txBody>
      </p:sp>
    </p:spTree>
    <p:extLst>
      <p:ext uri="{BB962C8B-B14F-4D97-AF65-F5344CB8AC3E}">
        <p14:creationId xmlns:p14="http://schemas.microsoft.com/office/powerpoint/2010/main" val="3726131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28650" y="6356355"/>
            <a:ext cx="2057400" cy="365125"/>
          </a:xfrm>
          <a:prstGeom prst="rect">
            <a:avLst/>
          </a:prstGeom>
        </p:spPr>
        <p:txBody>
          <a:bodyPr/>
          <a:lstStyle/>
          <a:p>
            <a:endParaRPr lang="zh-CN" altLang="en-US"/>
          </a:p>
        </p:txBody>
      </p:sp>
      <p:sp>
        <p:nvSpPr>
          <p:cNvPr id="3" name="页脚占位符 2"/>
          <p:cNvSpPr>
            <a:spLocks noGrp="1"/>
          </p:cNvSpPr>
          <p:nvPr>
            <p:ph type="ftr" sz="quarter" idx="11"/>
          </p:nvPr>
        </p:nvSpPr>
        <p:spPr>
          <a:xfrm>
            <a:off x="3028950" y="6356355"/>
            <a:ext cx="30861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457950" y="6356355"/>
            <a:ext cx="2057400" cy="365125"/>
          </a:xfrm>
          <a:prstGeom prst="rect">
            <a:avLst/>
          </a:prstGeom>
        </p:spPr>
        <p:txBody>
          <a:bodyPr/>
          <a:lstStyle/>
          <a:p>
            <a:fld id="{89045E0B-6A83-4EB6-8BF3-A1378D93F5C0}" type="slidenum">
              <a:rPr lang="zh-CN" altLang="en-US" smtClean="0"/>
              <a:t>‹#›</a:t>
            </a:fld>
            <a:endParaRPr lang="zh-CN" altLang="en-US"/>
          </a:p>
        </p:txBody>
      </p:sp>
    </p:spTree>
    <p:extLst>
      <p:ext uri="{BB962C8B-B14F-4D97-AF65-F5344CB8AC3E}">
        <p14:creationId xmlns:p14="http://schemas.microsoft.com/office/powerpoint/2010/main" val="4241252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a:prstGeom prst="rect">
            <a:avLst/>
          </a:prstGeom>
        </p:spPr>
        <p:txBody>
          <a:bodyPr anchor="b"/>
          <a:lstStyle>
            <a:lvl1pPr>
              <a:defRPr sz="18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30"/>
            <a:ext cx="4629150" cy="4873625"/>
          </a:xfrm>
          <a:prstGeom prst="rect">
            <a:avLst/>
          </a:prstGeo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a:prstGeom prst="rect">
            <a:avLst/>
          </a:prstGeo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zh-CN" altLang="en-US" smtClean="0"/>
              <a:t>单击此处编辑母版文本样式</a:t>
            </a:r>
          </a:p>
        </p:txBody>
      </p:sp>
      <p:sp>
        <p:nvSpPr>
          <p:cNvPr id="5" name="日期占位符 4"/>
          <p:cNvSpPr>
            <a:spLocks noGrp="1"/>
          </p:cNvSpPr>
          <p:nvPr>
            <p:ph type="dt" sz="half" idx="10"/>
          </p:nvPr>
        </p:nvSpPr>
        <p:spPr>
          <a:xfrm>
            <a:off x="628650" y="6356355"/>
            <a:ext cx="2057400" cy="365125"/>
          </a:xfrm>
          <a:prstGeom prst="rect">
            <a:avLst/>
          </a:prstGeom>
        </p:spPr>
        <p:txBody>
          <a:bodyPr/>
          <a:lstStyle/>
          <a:p>
            <a:endParaRPr lang="zh-CN" altLang="en-US"/>
          </a:p>
        </p:txBody>
      </p:sp>
      <p:sp>
        <p:nvSpPr>
          <p:cNvPr id="6" name="页脚占位符 5"/>
          <p:cNvSpPr>
            <a:spLocks noGrp="1"/>
          </p:cNvSpPr>
          <p:nvPr>
            <p:ph type="ftr" sz="quarter" idx="11"/>
          </p:nvPr>
        </p:nvSpPr>
        <p:spPr>
          <a:xfrm>
            <a:off x="3028950" y="6356355"/>
            <a:ext cx="30861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457950" y="6356355"/>
            <a:ext cx="2057400" cy="365125"/>
          </a:xfrm>
          <a:prstGeom prst="rect">
            <a:avLst/>
          </a:prstGeom>
        </p:spPr>
        <p:txBody>
          <a:bodyPr/>
          <a:lstStyle/>
          <a:p>
            <a:fld id="{89045E0B-6A83-4EB6-8BF3-A1378D93F5C0}" type="slidenum">
              <a:rPr lang="zh-CN" altLang="en-US" smtClean="0"/>
              <a:t>‹#›</a:t>
            </a:fld>
            <a:endParaRPr lang="zh-CN" altLang="en-US"/>
          </a:p>
        </p:txBody>
      </p:sp>
    </p:spTree>
    <p:extLst>
      <p:ext uri="{BB962C8B-B14F-4D97-AF65-F5344CB8AC3E}">
        <p14:creationId xmlns:p14="http://schemas.microsoft.com/office/powerpoint/2010/main" val="3613771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a:prstGeom prst="rect">
            <a:avLst/>
          </a:prstGeom>
        </p:spPr>
        <p:txBody>
          <a:bodyPr anchor="b"/>
          <a:lstStyle>
            <a:lvl1pPr>
              <a:defRPr sz="18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30"/>
            <a:ext cx="4629150" cy="4873625"/>
          </a:xfrm>
          <a:prstGeom prst="rect">
            <a:avLst/>
          </a:prstGeo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endParaRPr lang="zh-CN" altLang="en-US"/>
          </a:p>
        </p:txBody>
      </p:sp>
      <p:sp>
        <p:nvSpPr>
          <p:cNvPr id="4" name="文本占位符 3"/>
          <p:cNvSpPr>
            <a:spLocks noGrp="1"/>
          </p:cNvSpPr>
          <p:nvPr>
            <p:ph type="body" sz="half" idx="2"/>
          </p:nvPr>
        </p:nvSpPr>
        <p:spPr>
          <a:xfrm>
            <a:off x="629841" y="2057400"/>
            <a:ext cx="2949178" cy="3811588"/>
          </a:xfrm>
          <a:prstGeom prst="rect">
            <a:avLst/>
          </a:prstGeo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zh-CN" altLang="en-US" smtClean="0"/>
              <a:t>单击此处编辑母版文本样式</a:t>
            </a:r>
          </a:p>
        </p:txBody>
      </p:sp>
      <p:sp>
        <p:nvSpPr>
          <p:cNvPr id="5" name="日期占位符 4"/>
          <p:cNvSpPr>
            <a:spLocks noGrp="1"/>
          </p:cNvSpPr>
          <p:nvPr>
            <p:ph type="dt" sz="half" idx="10"/>
          </p:nvPr>
        </p:nvSpPr>
        <p:spPr>
          <a:xfrm>
            <a:off x="628650" y="6356355"/>
            <a:ext cx="2057400" cy="365125"/>
          </a:xfrm>
          <a:prstGeom prst="rect">
            <a:avLst/>
          </a:prstGeom>
        </p:spPr>
        <p:txBody>
          <a:bodyPr/>
          <a:lstStyle/>
          <a:p>
            <a:endParaRPr lang="zh-CN" altLang="en-US"/>
          </a:p>
        </p:txBody>
      </p:sp>
      <p:sp>
        <p:nvSpPr>
          <p:cNvPr id="6" name="页脚占位符 5"/>
          <p:cNvSpPr>
            <a:spLocks noGrp="1"/>
          </p:cNvSpPr>
          <p:nvPr>
            <p:ph type="ftr" sz="quarter" idx="11"/>
          </p:nvPr>
        </p:nvSpPr>
        <p:spPr>
          <a:xfrm>
            <a:off x="3028950" y="6356355"/>
            <a:ext cx="30861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457950" y="6356355"/>
            <a:ext cx="2057400" cy="365125"/>
          </a:xfrm>
          <a:prstGeom prst="rect">
            <a:avLst/>
          </a:prstGeom>
        </p:spPr>
        <p:txBody>
          <a:bodyPr/>
          <a:lstStyle/>
          <a:p>
            <a:fld id="{89045E0B-6A83-4EB6-8BF3-A1378D93F5C0}" type="slidenum">
              <a:rPr lang="zh-CN" altLang="en-US" smtClean="0"/>
              <a:t>‹#›</a:t>
            </a:fld>
            <a:endParaRPr lang="zh-CN" altLang="en-US"/>
          </a:p>
        </p:txBody>
      </p:sp>
    </p:spTree>
    <p:extLst>
      <p:ext uri="{BB962C8B-B14F-4D97-AF65-F5344CB8AC3E}">
        <p14:creationId xmlns:p14="http://schemas.microsoft.com/office/powerpoint/2010/main" val="2041038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microsoft.com/office/2007/relationships/hdphoto" Target="../media/hdphoto1.wdp"/><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16">
            <a:extLst>
              <a:ext uri="{BEBA8EAE-BF5A-486C-A8C5-ECC9F3942E4B}">
                <a14:imgProps xmlns:a14="http://schemas.microsoft.com/office/drawing/2010/main">
                  <a14:imgLayer r:embed="rId17">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8546" y="0"/>
            <a:ext cx="9144000" cy="6858000"/>
          </a:xfrm>
          <a:prstGeom prst="rect">
            <a:avLst/>
          </a:prstGeom>
        </p:spPr>
      </p:pic>
      <p:sp>
        <p:nvSpPr>
          <p:cNvPr id="3" name="文本框 2"/>
          <p:cNvSpPr txBox="1"/>
          <p:nvPr userDrawn="1"/>
        </p:nvSpPr>
        <p:spPr>
          <a:xfrm>
            <a:off x="7229742" y="50343"/>
            <a:ext cx="1914258" cy="369332"/>
          </a:xfrm>
          <a:prstGeom prst="rect">
            <a:avLst/>
          </a:prstGeom>
          <a:noFill/>
        </p:spPr>
        <p:txBody>
          <a:bodyPr wrap="square" rtlCol="0">
            <a:spAutoFit/>
          </a:bodyPr>
          <a:lstStyle/>
          <a:p>
            <a:pPr algn="ctr"/>
            <a:r>
              <a:rPr lang="zh-CN" altLang="en-US" sz="1800" b="0" dirty="0" smtClean="0">
                <a:solidFill>
                  <a:srgbClr val="006699"/>
                </a:solidFill>
                <a:latin typeface="华文中宋" panose="02010600040101010101" pitchFamily="2" charset="-122"/>
                <a:ea typeface="华文中宋" panose="02010600040101010101" pitchFamily="2" charset="-122"/>
              </a:rPr>
              <a:t>电路与电子技术</a:t>
            </a:r>
            <a:endParaRPr lang="zh-CN" altLang="en-US" sz="1800" b="0" dirty="0">
              <a:solidFill>
                <a:srgbClr val="006699"/>
              </a:solidFill>
              <a:latin typeface="华文中宋" panose="02010600040101010101" pitchFamily="2" charset="-122"/>
              <a:ea typeface="华文中宋" panose="02010600040101010101" pitchFamily="2" charset="-122"/>
            </a:endParaRPr>
          </a:p>
        </p:txBody>
      </p:sp>
      <p:cxnSp>
        <p:nvCxnSpPr>
          <p:cNvPr id="4" name="直接连接符 3"/>
          <p:cNvCxnSpPr/>
          <p:nvPr userDrawn="1"/>
        </p:nvCxnSpPr>
        <p:spPr>
          <a:xfrm>
            <a:off x="0" y="447566"/>
            <a:ext cx="9144000"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8546" y="6583"/>
            <a:ext cx="1709159" cy="415644"/>
          </a:xfrm>
          <a:prstGeom prst="rect">
            <a:avLst/>
          </a:prstGeom>
        </p:spPr>
      </p:pic>
      <p:cxnSp>
        <p:nvCxnSpPr>
          <p:cNvPr id="6" name="直接连接符 5"/>
          <p:cNvCxnSpPr/>
          <p:nvPr userDrawn="1"/>
        </p:nvCxnSpPr>
        <p:spPr>
          <a:xfrm>
            <a:off x="0" y="465742"/>
            <a:ext cx="9144000"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sp>
        <p:nvSpPr>
          <p:cNvPr id="8" name="动作按钮: 后退或前一项 7">
            <a:hlinkClick r:id="" action="ppaction://hlinkshowjump?jump=previousslide" highlightClick="1"/>
          </p:cNvPr>
          <p:cNvSpPr/>
          <p:nvPr userDrawn="1"/>
        </p:nvSpPr>
        <p:spPr>
          <a:xfrm>
            <a:off x="8111841" y="6585358"/>
            <a:ext cx="327171" cy="272642"/>
          </a:xfrm>
          <a:prstGeom prst="actionButtonBackPrevious">
            <a:avLst/>
          </a:prstGeom>
          <a:solidFill>
            <a:schemeClr val="bg1"/>
          </a:solidFill>
          <a:ln w="22225">
            <a:solidFill>
              <a:srgbClr val="66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动作按钮: 前进或下一项 8">
            <a:hlinkClick r:id="" action="ppaction://hlinkshowjump?jump=nextslide" highlightClick="1"/>
          </p:cNvPr>
          <p:cNvSpPr/>
          <p:nvPr userDrawn="1"/>
        </p:nvSpPr>
        <p:spPr>
          <a:xfrm>
            <a:off x="8447558" y="6585358"/>
            <a:ext cx="327170" cy="272642"/>
          </a:xfrm>
          <a:prstGeom prst="actionButtonForwardNext">
            <a:avLst/>
          </a:prstGeom>
          <a:solidFill>
            <a:schemeClr val="bg1"/>
          </a:solidFill>
          <a:ln w="22225">
            <a:solidFill>
              <a:srgbClr val="66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动作按钮: 结束 9">
            <a:hlinkClick r:id="" action="ppaction://hlinkshowjump?jump=lastslide" highlightClick="1"/>
          </p:cNvPr>
          <p:cNvSpPr/>
          <p:nvPr userDrawn="1"/>
        </p:nvSpPr>
        <p:spPr>
          <a:xfrm>
            <a:off x="8783274" y="6585358"/>
            <a:ext cx="327170" cy="272642"/>
          </a:xfrm>
          <a:prstGeom prst="actionButtonEnd">
            <a:avLst/>
          </a:prstGeom>
          <a:solidFill>
            <a:schemeClr val="bg1"/>
          </a:solidFill>
          <a:ln w="22225">
            <a:solidFill>
              <a:srgbClr val="66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动作按钮: 开始 10">
            <a:hlinkClick r:id="" action="ppaction://hlinkshowjump?jump=firstslide" highlightClick="1"/>
          </p:cNvPr>
          <p:cNvSpPr/>
          <p:nvPr userDrawn="1"/>
        </p:nvSpPr>
        <p:spPr>
          <a:xfrm>
            <a:off x="7776126" y="6585358"/>
            <a:ext cx="327169" cy="272642"/>
          </a:xfrm>
          <a:prstGeom prst="actionButtonBeginning">
            <a:avLst/>
          </a:prstGeom>
          <a:solidFill>
            <a:schemeClr val="bg1"/>
          </a:solidFill>
          <a:ln w="22225">
            <a:solidFill>
              <a:srgbClr val="66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灯片编号占位符 6"/>
          <p:cNvSpPr>
            <a:spLocks noGrp="1"/>
          </p:cNvSpPr>
          <p:nvPr>
            <p:ph type="sldNum" sz="quarter" idx="4"/>
          </p:nvPr>
        </p:nvSpPr>
        <p:spPr>
          <a:xfrm>
            <a:off x="4280482" y="6493079"/>
            <a:ext cx="583035" cy="364921"/>
          </a:xfrm>
          <a:prstGeom prst="rect">
            <a:avLst/>
          </a:prstGeom>
        </p:spPr>
        <p:txBody>
          <a:bodyPr/>
          <a:lstStyle>
            <a:lvl1pPr algn="ctr">
              <a:defRPr sz="1600"/>
            </a:lvl1pPr>
          </a:lstStyle>
          <a:p>
            <a:fld id="{89045E0B-6A83-4EB6-8BF3-A1378D93F5C0}" type="slidenum">
              <a:rPr lang="zh-CN" altLang="en-US" smtClean="0"/>
              <a:pPr/>
              <a:t>‹#›</a:t>
            </a:fld>
            <a:endParaRPr lang="zh-CN" altLang="en-US"/>
          </a:p>
        </p:txBody>
      </p:sp>
    </p:spTree>
    <p:extLst>
      <p:ext uri="{BB962C8B-B14F-4D97-AF65-F5344CB8AC3E}">
        <p14:creationId xmlns:p14="http://schemas.microsoft.com/office/powerpoint/2010/main" val="3129135476"/>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hf hdr="0" dt="0"/>
  <p:txStyles>
    <p:titleStyle>
      <a:lvl1pPr algn="l" defTabSz="514350" rtl="0" eaLnBrk="1" latinLnBrk="0" hangingPunct="1">
        <a:lnSpc>
          <a:spcPct val="90000"/>
        </a:lnSpc>
        <a:spcBef>
          <a:spcPct val="0"/>
        </a:spcBef>
        <a:buNone/>
        <a:defRPr sz="2475" kern="1200">
          <a:solidFill>
            <a:schemeClr val="tx1"/>
          </a:solidFill>
          <a:latin typeface="+mj-lt"/>
          <a:ea typeface="+mj-ea"/>
          <a:cs typeface="+mj-cs"/>
        </a:defRPr>
      </a:lvl1pPr>
    </p:titleStyle>
    <p:bodyStyle>
      <a:lvl1pPr marL="128588" indent="-128588" algn="l" defTabSz="514350" rtl="0" eaLnBrk="1" latinLnBrk="0" hangingPunct="1">
        <a:lnSpc>
          <a:spcPct val="90000"/>
        </a:lnSpc>
        <a:spcBef>
          <a:spcPts val="563"/>
        </a:spcBef>
        <a:buFont typeface="Arial" panose="020B0604020202020204" pitchFamily="34" charset="0"/>
        <a:buChar char="•"/>
        <a:defRPr sz="1575" kern="1200">
          <a:solidFill>
            <a:schemeClr val="tx1"/>
          </a:solidFill>
          <a:latin typeface="+mn-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sz="1350" kern="1200">
          <a:solidFill>
            <a:schemeClr val="tx1"/>
          </a:solidFill>
          <a:latin typeface="+mn-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125" kern="1200">
          <a:solidFill>
            <a:schemeClr val="tx1"/>
          </a:solidFill>
          <a:latin typeface="+mn-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zh-CN"/>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10.jpeg"/></Relationships>
</file>

<file path=ppt/slides/_rels/slide100.xml.rels><?xml version="1.0" encoding="UTF-8" standalone="yes"?>
<Relationships xmlns="http://schemas.openxmlformats.org/package/2006/relationships"><Relationship Id="rId8" Type="http://schemas.openxmlformats.org/officeDocument/2006/relationships/oleObject" Target="../embeddings/oleObject203.bin"/><Relationship Id="rId13" Type="http://schemas.openxmlformats.org/officeDocument/2006/relationships/image" Target="../media/image283.emf"/><Relationship Id="rId3" Type="http://schemas.openxmlformats.org/officeDocument/2006/relationships/notesSlide" Target="../notesSlides/notesSlide95.xml"/><Relationship Id="rId7" Type="http://schemas.openxmlformats.org/officeDocument/2006/relationships/image" Target="../media/image280.emf"/><Relationship Id="rId12" Type="http://schemas.openxmlformats.org/officeDocument/2006/relationships/oleObject" Target="../embeddings/oleObject205.bin"/><Relationship Id="rId2" Type="http://schemas.openxmlformats.org/officeDocument/2006/relationships/slideLayout" Target="../slideLayouts/slideLayout7.xml"/><Relationship Id="rId1" Type="http://schemas.openxmlformats.org/officeDocument/2006/relationships/vmlDrawing" Target="../drawings/vmlDrawing49.vml"/><Relationship Id="rId6" Type="http://schemas.openxmlformats.org/officeDocument/2006/relationships/oleObject" Target="../embeddings/oleObject202.bin"/><Relationship Id="rId11" Type="http://schemas.openxmlformats.org/officeDocument/2006/relationships/image" Target="../media/image282.emf"/><Relationship Id="rId5" Type="http://schemas.openxmlformats.org/officeDocument/2006/relationships/image" Target="../media/image279.emf"/><Relationship Id="rId15" Type="http://schemas.openxmlformats.org/officeDocument/2006/relationships/image" Target="../media/image284.emf"/><Relationship Id="rId10" Type="http://schemas.openxmlformats.org/officeDocument/2006/relationships/oleObject" Target="../embeddings/oleObject204.bin"/><Relationship Id="rId4" Type="http://schemas.openxmlformats.org/officeDocument/2006/relationships/oleObject" Target="../embeddings/oleObject201.bin"/><Relationship Id="rId9" Type="http://schemas.openxmlformats.org/officeDocument/2006/relationships/image" Target="../media/image281.emf"/><Relationship Id="rId14" Type="http://schemas.openxmlformats.org/officeDocument/2006/relationships/oleObject" Target="../embeddings/oleObject206.bin"/></Relationships>
</file>

<file path=ppt/slides/_rels/slide101.xml.rels><?xml version="1.0" encoding="UTF-8" standalone="yes"?>
<Relationships xmlns="http://schemas.openxmlformats.org/package/2006/relationships"><Relationship Id="rId3" Type="http://schemas.openxmlformats.org/officeDocument/2006/relationships/notesSlide" Target="../notesSlides/notesSlide96.xml"/><Relationship Id="rId7" Type="http://schemas.openxmlformats.org/officeDocument/2006/relationships/image" Target="../media/image286.emf"/><Relationship Id="rId2" Type="http://schemas.openxmlformats.org/officeDocument/2006/relationships/slideLayout" Target="../slideLayouts/slideLayout7.xml"/><Relationship Id="rId1" Type="http://schemas.openxmlformats.org/officeDocument/2006/relationships/vmlDrawing" Target="../drawings/vmlDrawing50.vml"/><Relationship Id="rId6" Type="http://schemas.openxmlformats.org/officeDocument/2006/relationships/oleObject" Target="../embeddings/oleObject208.bin"/><Relationship Id="rId5" Type="http://schemas.openxmlformats.org/officeDocument/2006/relationships/image" Target="../media/image285.emf"/><Relationship Id="rId4" Type="http://schemas.openxmlformats.org/officeDocument/2006/relationships/oleObject" Target="../embeddings/oleObject207.bin"/></Relationships>
</file>

<file path=ppt/slides/_rels/slide10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97.xml"/><Relationship Id="rId1" Type="http://schemas.openxmlformats.org/officeDocument/2006/relationships/slideLayout" Target="../slideLayouts/slideLayout12.xml"/></Relationships>
</file>

<file path=ppt/slides/_rels/slide103.xml.rels><?xml version="1.0" encoding="UTF-8" standalone="yes"?>
<Relationships xmlns="http://schemas.openxmlformats.org/package/2006/relationships"><Relationship Id="rId3" Type="http://schemas.openxmlformats.org/officeDocument/2006/relationships/notesSlide" Target="../notesSlides/notesSlide98.xml"/><Relationship Id="rId7" Type="http://schemas.openxmlformats.org/officeDocument/2006/relationships/image" Target="../media/image288.emf"/><Relationship Id="rId2" Type="http://schemas.openxmlformats.org/officeDocument/2006/relationships/slideLayout" Target="../slideLayouts/slideLayout12.xml"/><Relationship Id="rId1" Type="http://schemas.openxmlformats.org/officeDocument/2006/relationships/vmlDrawing" Target="../drawings/vmlDrawing51.vml"/><Relationship Id="rId6" Type="http://schemas.openxmlformats.org/officeDocument/2006/relationships/oleObject" Target="../embeddings/oleObject210.bin"/><Relationship Id="rId5" Type="http://schemas.openxmlformats.org/officeDocument/2006/relationships/image" Target="../media/image287.emf"/><Relationship Id="rId4" Type="http://schemas.openxmlformats.org/officeDocument/2006/relationships/oleObject" Target="../embeddings/oleObject209.bin"/></Relationships>
</file>

<file path=ppt/slides/_rels/slide104.xml.rels><?xml version="1.0" encoding="UTF-8" standalone="yes"?>
<Relationships xmlns="http://schemas.openxmlformats.org/package/2006/relationships"><Relationship Id="rId3" Type="http://schemas.openxmlformats.org/officeDocument/2006/relationships/notesSlide" Target="../notesSlides/notesSlide99.xml"/><Relationship Id="rId2" Type="http://schemas.openxmlformats.org/officeDocument/2006/relationships/slideLayout" Target="../slideLayouts/slideLayout12.xml"/><Relationship Id="rId1" Type="http://schemas.openxmlformats.org/officeDocument/2006/relationships/vmlDrawing" Target="../drawings/vmlDrawing52.vml"/><Relationship Id="rId5" Type="http://schemas.openxmlformats.org/officeDocument/2006/relationships/image" Target="../media/image289.emf"/><Relationship Id="rId4" Type="http://schemas.openxmlformats.org/officeDocument/2006/relationships/oleObject" Target="../embeddings/oleObject211.bin"/></Relationships>
</file>

<file path=ppt/slides/_rels/slide105.xml.rels><?xml version="1.0" encoding="UTF-8" standalone="yes"?>
<Relationships xmlns="http://schemas.openxmlformats.org/package/2006/relationships"><Relationship Id="rId2" Type="http://schemas.openxmlformats.org/officeDocument/2006/relationships/image" Target="../media/image290.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6.emf"/></Relationships>
</file>

<file path=ppt/slides/_rels/slide1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8.e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18.xml"/><Relationship Id="rId7" Type="http://schemas.openxmlformats.org/officeDocument/2006/relationships/image" Target="../media/image20.emf"/><Relationship Id="rId12" Type="http://schemas.openxmlformats.org/officeDocument/2006/relationships/image" Target="../media/image23.emf"/><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22.emf"/><Relationship Id="rId5" Type="http://schemas.openxmlformats.org/officeDocument/2006/relationships/image" Target="../media/image19.e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21.emf"/></Relationships>
</file>

<file path=ppt/slides/_rels/slide2.xml.rels><?xml version="1.0" encoding="UTF-8" standalone="yes"?>
<Relationships xmlns="http://schemas.openxmlformats.org/package/2006/relationships"><Relationship Id="rId8" Type="http://schemas.openxmlformats.org/officeDocument/2006/relationships/slide" Target="slide25.xml"/><Relationship Id="rId3" Type="http://schemas.openxmlformats.org/officeDocument/2006/relationships/slide" Target="slide8.xml"/><Relationship Id="rId7" Type="http://schemas.openxmlformats.org/officeDocument/2006/relationships/slide" Target="slide56.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slide" Target="slide41.xml"/><Relationship Id="rId11" Type="http://schemas.openxmlformats.org/officeDocument/2006/relationships/slide" Target="slide103.xml"/><Relationship Id="rId5" Type="http://schemas.openxmlformats.org/officeDocument/2006/relationships/slide" Target="slide19.xml"/><Relationship Id="rId10" Type="http://schemas.openxmlformats.org/officeDocument/2006/relationships/slide" Target="slide88.xml"/><Relationship Id="rId4" Type="http://schemas.openxmlformats.org/officeDocument/2006/relationships/slide" Target="slide7.xml"/><Relationship Id="rId9" Type="http://schemas.openxmlformats.org/officeDocument/2006/relationships/slide" Target="slide102.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notesSlide" Target="../notesSlides/notesSlide19.xml"/><Relationship Id="rId7" Type="http://schemas.openxmlformats.org/officeDocument/2006/relationships/image" Target="../media/image25.e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6.bin"/><Relationship Id="rId5" Type="http://schemas.openxmlformats.org/officeDocument/2006/relationships/image" Target="../media/image24.emf"/><Relationship Id="rId10" Type="http://schemas.openxmlformats.org/officeDocument/2006/relationships/image" Target="../media/image27.emf"/><Relationship Id="rId4" Type="http://schemas.openxmlformats.org/officeDocument/2006/relationships/oleObject" Target="../embeddings/oleObject5.bin"/><Relationship Id="rId9" Type="http://schemas.openxmlformats.org/officeDocument/2006/relationships/image" Target="../media/image26.emf"/></Relationships>
</file>

<file path=ppt/slides/_rels/slide21.xml.rels><?xml version="1.0" encoding="UTF-8" standalone="yes"?>
<Relationships xmlns="http://schemas.openxmlformats.org/package/2006/relationships"><Relationship Id="rId8" Type="http://schemas.openxmlformats.org/officeDocument/2006/relationships/image" Target="../media/image29.emf"/><Relationship Id="rId13" Type="http://schemas.openxmlformats.org/officeDocument/2006/relationships/oleObject" Target="../embeddings/oleObject12.bin"/><Relationship Id="rId3" Type="http://schemas.openxmlformats.org/officeDocument/2006/relationships/notesSlide" Target="../notesSlides/notesSlide20.xml"/><Relationship Id="rId7" Type="http://schemas.openxmlformats.org/officeDocument/2006/relationships/oleObject" Target="../embeddings/oleObject9.bin"/><Relationship Id="rId12" Type="http://schemas.openxmlformats.org/officeDocument/2006/relationships/image" Target="../media/image31.e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28.emf"/><Relationship Id="rId11" Type="http://schemas.openxmlformats.org/officeDocument/2006/relationships/oleObject" Target="../embeddings/oleObject11.bin"/><Relationship Id="rId5" Type="http://schemas.openxmlformats.org/officeDocument/2006/relationships/oleObject" Target="../embeddings/oleObject8.bin"/><Relationship Id="rId10" Type="http://schemas.openxmlformats.org/officeDocument/2006/relationships/image" Target="../media/image30.emf"/><Relationship Id="rId4" Type="http://schemas.openxmlformats.org/officeDocument/2006/relationships/image" Target="../media/image33.emf"/><Relationship Id="rId9" Type="http://schemas.openxmlformats.org/officeDocument/2006/relationships/oleObject" Target="../embeddings/oleObject10.bin"/><Relationship Id="rId14" Type="http://schemas.openxmlformats.org/officeDocument/2006/relationships/image" Target="../media/image32.emf"/></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image" Target="../media/image35.emf"/><Relationship Id="rId5" Type="http://schemas.openxmlformats.org/officeDocument/2006/relationships/image" Target="../media/image34.emf"/><Relationship Id="rId4" Type="http://schemas.openxmlformats.org/officeDocument/2006/relationships/oleObject" Target="../embeddings/oleObject13.bin"/></Relationships>
</file>

<file path=ppt/slides/_rels/slide23.xml.rels><?xml version="1.0" encoding="UTF-8" standalone="yes"?>
<Relationships xmlns="http://schemas.openxmlformats.org/package/2006/relationships"><Relationship Id="rId8" Type="http://schemas.openxmlformats.org/officeDocument/2006/relationships/image" Target="../media/image37.emf"/><Relationship Id="rId3" Type="http://schemas.openxmlformats.org/officeDocument/2006/relationships/notesSlide" Target="../notesSlides/notesSlide22.xml"/><Relationship Id="rId7" Type="http://schemas.openxmlformats.org/officeDocument/2006/relationships/oleObject" Target="../embeddings/oleObject15.bin"/><Relationship Id="rId12" Type="http://schemas.openxmlformats.org/officeDocument/2006/relationships/image" Target="../media/image39.emf"/><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image" Target="../media/image36.emf"/><Relationship Id="rId11" Type="http://schemas.openxmlformats.org/officeDocument/2006/relationships/oleObject" Target="../embeddings/oleObject17.bin"/><Relationship Id="rId5" Type="http://schemas.openxmlformats.org/officeDocument/2006/relationships/oleObject" Target="../embeddings/oleObject14.bin"/><Relationship Id="rId10" Type="http://schemas.openxmlformats.org/officeDocument/2006/relationships/image" Target="../media/image38.emf"/><Relationship Id="rId4" Type="http://schemas.openxmlformats.org/officeDocument/2006/relationships/image" Target="../media/image40.emf"/><Relationship Id="rId9" Type="http://schemas.openxmlformats.org/officeDocument/2006/relationships/oleObject" Target="../embeddings/oleObject16.bin"/></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8" Type="http://schemas.openxmlformats.org/officeDocument/2006/relationships/image" Target="../media/image42.emf"/><Relationship Id="rId3" Type="http://schemas.openxmlformats.org/officeDocument/2006/relationships/notesSlide" Target="../notesSlides/notesSlide25.xml"/><Relationship Id="rId7" Type="http://schemas.openxmlformats.org/officeDocument/2006/relationships/oleObject" Target="../embeddings/oleObject19.bin"/><Relationship Id="rId2" Type="http://schemas.openxmlformats.org/officeDocument/2006/relationships/slideLayout" Target="../slideLayouts/slideLayout12.xml"/><Relationship Id="rId1" Type="http://schemas.openxmlformats.org/officeDocument/2006/relationships/vmlDrawing" Target="../drawings/vmlDrawing6.vml"/><Relationship Id="rId6" Type="http://schemas.openxmlformats.org/officeDocument/2006/relationships/image" Target="../media/image41.emf"/><Relationship Id="rId5" Type="http://schemas.openxmlformats.org/officeDocument/2006/relationships/oleObject" Target="../embeddings/oleObject18.bin"/><Relationship Id="rId10" Type="http://schemas.openxmlformats.org/officeDocument/2006/relationships/image" Target="../media/image43.emf"/><Relationship Id="rId4" Type="http://schemas.openxmlformats.org/officeDocument/2006/relationships/image" Target="../media/image44.emf"/><Relationship Id="rId9" Type="http://schemas.openxmlformats.org/officeDocument/2006/relationships/oleObject" Target="../embeddings/oleObject20.bin"/></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23.bin"/><Relationship Id="rId3" Type="http://schemas.openxmlformats.org/officeDocument/2006/relationships/notesSlide" Target="../notesSlides/notesSlide26.xml"/><Relationship Id="rId7" Type="http://schemas.openxmlformats.org/officeDocument/2006/relationships/image" Target="../media/image46.emf"/><Relationship Id="rId12" Type="http://schemas.openxmlformats.org/officeDocument/2006/relationships/image" Target="../media/image49.e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22.bin"/><Relationship Id="rId11" Type="http://schemas.openxmlformats.org/officeDocument/2006/relationships/image" Target="../media/image48.emf"/><Relationship Id="rId5" Type="http://schemas.openxmlformats.org/officeDocument/2006/relationships/image" Target="../media/image45.emf"/><Relationship Id="rId10" Type="http://schemas.openxmlformats.org/officeDocument/2006/relationships/oleObject" Target="../embeddings/oleObject24.bin"/><Relationship Id="rId4" Type="http://schemas.openxmlformats.org/officeDocument/2006/relationships/oleObject" Target="../embeddings/oleObject21.bin"/><Relationship Id="rId9" Type="http://schemas.openxmlformats.org/officeDocument/2006/relationships/image" Target="../media/image47.emf"/></Relationships>
</file>

<file path=ppt/slides/_rels/slide28.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52.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54.emf"/></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27.bin"/><Relationship Id="rId13" Type="http://schemas.openxmlformats.org/officeDocument/2006/relationships/image" Target="../media/image59.emf"/><Relationship Id="rId18" Type="http://schemas.openxmlformats.org/officeDocument/2006/relationships/image" Target="../media/image62.emf"/><Relationship Id="rId3" Type="http://schemas.openxmlformats.org/officeDocument/2006/relationships/notesSlide" Target="../notesSlides/notesSlide30.xml"/><Relationship Id="rId7" Type="http://schemas.openxmlformats.org/officeDocument/2006/relationships/image" Target="../media/image56.wmf"/><Relationship Id="rId12" Type="http://schemas.openxmlformats.org/officeDocument/2006/relationships/oleObject" Target="../embeddings/oleObject29.bin"/><Relationship Id="rId17" Type="http://schemas.openxmlformats.org/officeDocument/2006/relationships/image" Target="../media/image61.emf"/><Relationship Id="rId2" Type="http://schemas.openxmlformats.org/officeDocument/2006/relationships/slideLayout" Target="../slideLayouts/slideLayout7.xml"/><Relationship Id="rId16" Type="http://schemas.openxmlformats.org/officeDocument/2006/relationships/oleObject" Target="../embeddings/oleObject31.bin"/><Relationship Id="rId1" Type="http://schemas.openxmlformats.org/officeDocument/2006/relationships/vmlDrawing" Target="../drawings/vmlDrawing8.vml"/><Relationship Id="rId6" Type="http://schemas.openxmlformats.org/officeDocument/2006/relationships/oleObject" Target="../embeddings/oleObject26.bin"/><Relationship Id="rId11" Type="http://schemas.openxmlformats.org/officeDocument/2006/relationships/image" Target="../media/image58.wmf"/><Relationship Id="rId5" Type="http://schemas.openxmlformats.org/officeDocument/2006/relationships/image" Target="../media/image55.wmf"/><Relationship Id="rId15" Type="http://schemas.openxmlformats.org/officeDocument/2006/relationships/image" Target="../media/image60.wmf"/><Relationship Id="rId10" Type="http://schemas.openxmlformats.org/officeDocument/2006/relationships/oleObject" Target="../embeddings/oleObject28.bin"/><Relationship Id="rId4" Type="http://schemas.openxmlformats.org/officeDocument/2006/relationships/oleObject" Target="../embeddings/oleObject25.bin"/><Relationship Id="rId9" Type="http://schemas.openxmlformats.org/officeDocument/2006/relationships/image" Target="../media/image57.emf"/><Relationship Id="rId14" Type="http://schemas.openxmlformats.org/officeDocument/2006/relationships/oleObject" Target="../embeddings/oleObject30.bin"/></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34.bin"/><Relationship Id="rId13" Type="http://schemas.openxmlformats.org/officeDocument/2006/relationships/image" Target="../media/image67.emf"/><Relationship Id="rId18" Type="http://schemas.openxmlformats.org/officeDocument/2006/relationships/image" Target="../media/image70.emf"/><Relationship Id="rId3" Type="http://schemas.openxmlformats.org/officeDocument/2006/relationships/notesSlide" Target="../notesSlides/notesSlide31.xml"/><Relationship Id="rId7" Type="http://schemas.openxmlformats.org/officeDocument/2006/relationships/image" Target="../media/image64.wmf"/><Relationship Id="rId12" Type="http://schemas.openxmlformats.org/officeDocument/2006/relationships/oleObject" Target="../embeddings/oleObject36.bin"/><Relationship Id="rId17" Type="http://schemas.openxmlformats.org/officeDocument/2006/relationships/image" Target="../media/image69.emf"/><Relationship Id="rId2" Type="http://schemas.openxmlformats.org/officeDocument/2006/relationships/slideLayout" Target="../slideLayouts/slideLayout7.xml"/><Relationship Id="rId16" Type="http://schemas.openxmlformats.org/officeDocument/2006/relationships/oleObject" Target="../embeddings/oleObject38.bin"/><Relationship Id="rId1" Type="http://schemas.openxmlformats.org/officeDocument/2006/relationships/vmlDrawing" Target="../drawings/vmlDrawing9.vml"/><Relationship Id="rId6" Type="http://schemas.openxmlformats.org/officeDocument/2006/relationships/oleObject" Target="../embeddings/oleObject33.bin"/><Relationship Id="rId11" Type="http://schemas.openxmlformats.org/officeDocument/2006/relationships/image" Target="../media/image66.wmf"/><Relationship Id="rId5" Type="http://schemas.openxmlformats.org/officeDocument/2006/relationships/image" Target="../media/image63.wmf"/><Relationship Id="rId15" Type="http://schemas.openxmlformats.org/officeDocument/2006/relationships/image" Target="../media/image68.emf"/><Relationship Id="rId10" Type="http://schemas.openxmlformats.org/officeDocument/2006/relationships/oleObject" Target="../embeddings/oleObject35.bin"/><Relationship Id="rId4" Type="http://schemas.openxmlformats.org/officeDocument/2006/relationships/oleObject" Target="../embeddings/oleObject32.bin"/><Relationship Id="rId9" Type="http://schemas.openxmlformats.org/officeDocument/2006/relationships/image" Target="../media/image65.emf"/><Relationship Id="rId14" Type="http://schemas.openxmlformats.org/officeDocument/2006/relationships/oleObject" Target="../embeddings/oleObject37.bin"/></Relationships>
</file>

<file path=ppt/slides/_rels/slide33.xml.rels><?xml version="1.0" encoding="UTF-8" standalone="yes"?>
<Relationships xmlns="http://schemas.openxmlformats.org/package/2006/relationships"><Relationship Id="rId8" Type="http://schemas.openxmlformats.org/officeDocument/2006/relationships/image" Target="../media/image74.emf"/><Relationship Id="rId3" Type="http://schemas.openxmlformats.org/officeDocument/2006/relationships/notesSlide" Target="../notesSlides/notesSlide32.xml"/><Relationship Id="rId7" Type="http://schemas.openxmlformats.org/officeDocument/2006/relationships/image" Target="../media/image73.emf"/><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72.jpeg"/><Relationship Id="rId5" Type="http://schemas.openxmlformats.org/officeDocument/2006/relationships/image" Target="../media/image71.emf"/><Relationship Id="rId4" Type="http://schemas.openxmlformats.org/officeDocument/2006/relationships/oleObject" Target="../embeddings/oleObject39.bin"/></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42.bin"/><Relationship Id="rId3" Type="http://schemas.openxmlformats.org/officeDocument/2006/relationships/notesSlide" Target="../notesSlides/notesSlide33.xml"/><Relationship Id="rId7" Type="http://schemas.openxmlformats.org/officeDocument/2006/relationships/image" Target="../media/image76.emf"/><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oleObject" Target="../embeddings/oleObject41.bin"/><Relationship Id="rId5" Type="http://schemas.openxmlformats.org/officeDocument/2006/relationships/image" Target="../media/image75.emf"/><Relationship Id="rId10" Type="http://schemas.openxmlformats.org/officeDocument/2006/relationships/image" Target="../media/image78.emf"/><Relationship Id="rId4" Type="http://schemas.openxmlformats.org/officeDocument/2006/relationships/oleObject" Target="../embeddings/oleObject40.bin"/><Relationship Id="rId9" Type="http://schemas.openxmlformats.org/officeDocument/2006/relationships/image" Target="../media/image77.emf"/></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44.bin"/><Relationship Id="rId13" Type="http://schemas.openxmlformats.org/officeDocument/2006/relationships/image" Target="../media/image82.emf"/><Relationship Id="rId18" Type="http://schemas.openxmlformats.org/officeDocument/2006/relationships/oleObject" Target="../embeddings/oleObject49.bin"/><Relationship Id="rId26" Type="http://schemas.openxmlformats.org/officeDocument/2006/relationships/oleObject" Target="../embeddings/oleObject53.bin"/><Relationship Id="rId3" Type="http://schemas.openxmlformats.org/officeDocument/2006/relationships/notesSlide" Target="../notesSlides/notesSlide34.xml"/><Relationship Id="rId21" Type="http://schemas.openxmlformats.org/officeDocument/2006/relationships/image" Target="../media/image86.emf"/><Relationship Id="rId7" Type="http://schemas.openxmlformats.org/officeDocument/2006/relationships/image" Target="../media/image79.emf"/><Relationship Id="rId12" Type="http://schemas.openxmlformats.org/officeDocument/2006/relationships/oleObject" Target="../embeddings/oleObject46.bin"/><Relationship Id="rId17" Type="http://schemas.openxmlformats.org/officeDocument/2006/relationships/image" Target="../media/image84.emf"/><Relationship Id="rId25" Type="http://schemas.openxmlformats.org/officeDocument/2006/relationships/image" Target="../media/image88.emf"/><Relationship Id="rId2" Type="http://schemas.openxmlformats.org/officeDocument/2006/relationships/slideLayout" Target="../slideLayouts/slideLayout7.xml"/><Relationship Id="rId16" Type="http://schemas.openxmlformats.org/officeDocument/2006/relationships/oleObject" Target="../embeddings/oleObject48.bin"/><Relationship Id="rId20" Type="http://schemas.openxmlformats.org/officeDocument/2006/relationships/oleObject" Target="../embeddings/oleObject50.bin"/><Relationship Id="rId1" Type="http://schemas.openxmlformats.org/officeDocument/2006/relationships/vmlDrawing" Target="../drawings/vmlDrawing12.vml"/><Relationship Id="rId6" Type="http://schemas.openxmlformats.org/officeDocument/2006/relationships/oleObject" Target="../embeddings/oleObject43.bin"/><Relationship Id="rId11" Type="http://schemas.openxmlformats.org/officeDocument/2006/relationships/image" Target="../media/image81.emf"/><Relationship Id="rId24" Type="http://schemas.openxmlformats.org/officeDocument/2006/relationships/oleObject" Target="../embeddings/oleObject52.bin"/><Relationship Id="rId5" Type="http://schemas.openxmlformats.org/officeDocument/2006/relationships/image" Target="../media/image91.emf"/><Relationship Id="rId15" Type="http://schemas.openxmlformats.org/officeDocument/2006/relationships/image" Target="../media/image83.emf"/><Relationship Id="rId23" Type="http://schemas.openxmlformats.org/officeDocument/2006/relationships/image" Target="../media/image87.emf"/><Relationship Id="rId10" Type="http://schemas.openxmlformats.org/officeDocument/2006/relationships/oleObject" Target="../embeddings/oleObject45.bin"/><Relationship Id="rId19" Type="http://schemas.openxmlformats.org/officeDocument/2006/relationships/image" Target="../media/image85.emf"/><Relationship Id="rId4" Type="http://schemas.openxmlformats.org/officeDocument/2006/relationships/image" Target="../media/image90.emf"/><Relationship Id="rId9" Type="http://schemas.openxmlformats.org/officeDocument/2006/relationships/image" Target="../media/image80.emf"/><Relationship Id="rId14" Type="http://schemas.openxmlformats.org/officeDocument/2006/relationships/oleObject" Target="../embeddings/oleObject47.bin"/><Relationship Id="rId22" Type="http://schemas.openxmlformats.org/officeDocument/2006/relationships/oleObject" Target="../embeddings/oleObject51.bin"/><Relationship Id="rId27" Type="http://schemas.openxmlformats.org/officeDocument/2006/relationships/image" Target="../media/image89.emf"/></Relationships>
</file>

<file path=ppt/slides/_rels/slide36.xml.rels><?xml version="1.0" encoding="UTF-8" standalone="yes"?>
<Relationships xmlns="http://schemas.openxmlformats.org/package/2006/relationships"><Relationship Id="rId8" Type="http://schemas.openxmlformats.org/officeDocument/2006/relationships/image" Target="../media/image72.jpeg"/><Relationship Id="rId13" Type="http://schemas.openxmlformats.org/officeDocument/2006/relationships/oleObject" Target="../embeddings/oleObject58.bin"/><Relationship Id="rId3" Type="http://schemas.openxmlformats.org/officeDocument/2006/relationships/notesSlide" Target="../notesSlides/notesSlide35.xml"/><Relationship Id="rId7" Type="http://schemas.openxmlformats.org/officeDocument/2006/relationships/image" Target="../media/image93.emf"/><Relationship Id="rId12" Type="http://schemas.openxmlformats.org/officeDocument/2006/relationships/image" Target="../media/image95.emf"/><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oleObject" Target="../embeddings/oleObject55.bin"/><Relationship Id="rId11" Type="http://schemas.openxmlformats.org/officeDocument/2006/relationships/oleObject" Target="../embeddings/oleObject57.bin"/><Relationship Id="rId5" Type="http://schemas.openxmlformats.org/officeDocument/2006/relationships/image" Target="../media/image92.emf"/><Relationship Id="rId10" Type="http://schemas.openxmlformats.org/officeDocument/2006/relationships/image" Target="../media/image94.emf"/><Relationship Id="rId4" Type="http://schemas.openxmlformats.org/officeDocument/2006/relationships/oleObject" Target="../embeddings/oleObject54.bin"/><Relationship Id="rId9" Type="http://schemas.openxmlformats.org/officeDocument/2006/relationships/oleObject" Target="../embeddings/oleObject56.bin"/><Relationship Id="rId14" Type="http://schemas.openxmlformats.org/officeDocument/2006/relationships/image" Target="../media/image96.emf"/></Relationships>
</file>

<file path=ppt/slides/_rels/slide37.xml.rels><?xml version="1.0" encoding="UTF-8" standalone="yes"?>
<Relationships xmlns="http://schemas.openxmlformats.org/package/2006/relationships"><Relationship Id="rId8" Type="http://schemas.openxmlformats.org/officeDocument/2006/relationships/image" Target="../media/image98.emf"/><Relationship Id="rId13" Type="http://schemas.openxmlformats.org/officeDocument/2006/relationships/oleObject" Target="../embeddings/oleObject63.bin"/><Relationship Id="rId18" Type="http://schemas.openxmlformats.org/officeDocument/2006/relationships/image" Target="../media/image103.emf"/><Relationship Id="rId26" Type="http://schemas.openxmlformats.org/officeDocument/2006/relationships/image" Target="../media/image107.emf"/><Relationship Id="rId3" Type="http://schemas.openxmlformats.org/officeDocument/2006/relationships/notesSlide" Target="../notesSlides/notesSlide36.xml"/><Relationship Id="rId21" Type="http://schemas.openxmlformats.org/officeDocument/2006/relationships/oleObject" Target="../embeddings/oleObject67.bin"/><Relationship Id="rId7" Type="http://schemas.openxmlformats.org/officeDocument/2006/relationships/oleObject" Target="../embeddings/oleObject60.bin"/><Relationship Id="rId12" Type="http://schemas.openxmlformats.org/officeDocument/2006/relationships/image" Target="../media/image100.emf"/><Relationship Id="rId17" Type="http://schemas.openxmlformats.org/officeDocument/2006/relationships/oleObject" Target="../embeddings/oleObject65.bin"/><Relationship Id="rId25" Type="http://schemas.openxmlformats.org/officeDocument/2006/relationships/oleObject" Target="../embeddings/oleObject69.bin"/><Relationship Id="rId2" Type="http://schemas.openxmlformats.org/officeDocument/2006/relationships/slideLayout" Target="../slideLayouts/slideLayout7.xml"/><Relationship Id="rId16" Type="http://schemas.openxmlformats.org/officeDocument/2006/relationships/image" Target="../media/image102.emf"/><Relationship Id="rId20" Type="http://schemas.openxmlformats.org/officeDocument/2006/relationships/image" Target="../media/image104.emf"/><Relationship Id="rId1" Type="http://schemas.openxmlformats.org/officeDocument/2006/relationships/vmlDrawing" Target="../drawings/vmlDrawing14.vml"/><Relationship Id="rId6" Type="http://schemas.openxmlformats.org/officeDocument/2006/relationships/image" Target="../media/image97.emf"/><Relationship Id="rId11" Type="http://schemas.openxmlformats.org/officeDocument/2006/relationships/oleObject" Target="../embeddings/oleObject62.bin"/><Relationship Id="rId24" Type="http://schemas.openxmlformats.org/officeDocument/2006/relationships/image" Target="../media/image106.emf"/><Relationship Id="rId5" Type="http://schemas.openxmlformats.org/officeDocument/2006/relationships/oleObject" Target="../embeddings/oleObject59.bin"/><Relationship Id="rId15" Type="http://schemas.openxmlformats.org/officeDocument/2006/relationships/oleObject" Target="../embeddings/oleObject64.bin"/><Relationship Id="rId23" Type="http://schemas.openxmlformats.org/officeDocument/2006/relationships/oleObject" Target="../embeddings/oleObject68.bin"/><Relationship Id="rId10" Type="http://schemas.openxmlformats.org/officeDocument/2006/relationships/image" Target="../media/image99.emf"/><Relationship Id="rId19" Type="http://schemas.openxmlformats.org/officeDocument/2006/relationships/oleObject" Target="../embeddings/oleObject66.bin"/><Relationship Id="rId4" Type="http://schemas.openxmlformats.org/officeDocument/2006/relationships/image" Target="../media/image108.emf"/><Relationship Id="rId9" Type="http://schemas.openxmlformats.org/officeDocument/2006/relationships/oleObject" Target="../embeddings/oleObject61.bin"/><Relationship Id="rId14" Type="http://schemas.openxmlformats.org/officeDocument/2006/relationships/image" Target="../media/image101.emf"/><Relationship Id="rId22" Type="http://schemas.openxmlformats.org/officeDocument/2006/relationships/image" Target="../media/image105.emf"/></Relationships>
</file>

<file path=ppt/slides/_rels/slide38.xml.rels><?xml version="1.0" encoding="UTF-8" standalone="yes"?>
<Relationships xmlns="http://schemas.openxmlformats.org/package/2006/relationships"><Relationship Id="rId8" Type="http://schemas.openxmlformats.org/officeDocument/2006/relationships/image" Target="../media/image110.emf"/><Relationship Id="rId13" Type="http://schemas.openxmlformats.org/officeDocument/2006/relationships/oleObject" Target="../embeddings/oleObject74.bin"/><Relationship Id="rId18" Type="http://schemas.openxmlformats.org/officeDocument/2006/relationships/image" Target="../media/image115.emf"/><Relationship Id="rId3" Type="http://schemas.openxmlformats.org/officeDocument/2006/relationships/notesSlide" Target="../notesSlides/notesSlide37.xml"/><Relationship Id="rId21" Type="http://schemas.openxmlformats.org/officeDocument/2006/relationships/oleObject" Target="../embeddings/oleObject78.bin"/><Relationship Id="rId7" Type="http://schemas.openxmlformats.org/officeDocument/2006/relationships/oleObject" Target="../embeddings/oleObject71.bin"/><Relationship Id="rId12" Type="http://schemas.openxmlformats.org/officeDocument/2006/relationships/image" Target="../media/image112.emf"/><Relationship Id="rId17" Type="http://schemas.openxmlformats.org/officeDocument/2006/relationships/oleObject" Target="../embeddings/oleObject76.bin"/><Relationship Id="rId2" Type="http://schemas.openxmlformats.org/officeDocument/2006/relationships/slideLayout" Target="../slideLayouts/slideLayout7.xml"/><Relationship Id="rId16" Type="http://schemas.openxmlformats.org/officeDocument/2006/relationships/image" Target="../media/image114.emf"/><Relationship Id="rId20" Type="http://schemas.openxmlformats.org/officeDocument/2006/relationships/image" Target="../media/image116.emf"/><Relationship Id="rId1" Type="http://schemas.openxmlformats.org/officeDocument/2006/relationships/vmlDrawing" Target="../drawings/vmlDrawing15.vml"/><Relationship Id="rId6" Type="http://schemas.openxmlformats.org/officeDocument/2006/relationships/image" Target="../media/image109.emf"/><Relationship Id="rId11" Type="http://schemas.openxmlformats.org/officeDocument/2006/relationships/oleObject" Target="../embeddings/oleObject73.bin"/><Relationship Id="rId24" Type="http://schemas.openxmlformats.org/officeDocument/2006/relationships/image" Target="../media/image118.emf"/><Relationship Id="rId5" Type="http://schemas.openxmlformats.org/officeDocument/2006/relationships/oleObject" Target="../embeddings/oleObject70.bin"/><Relationship Id="rId15" Type="http://schemas.openxmlformats.org/officeDocument/2006/relationships/oleObject" Target="../embeddings/oleObject75.bin"/><Relationship Id="rId23" Type="http://schemas.openxmlformats.org/officeDocument/2006/relationships/oleObject" Target="../embeddings/oleObject79.bin"/><Relationship Id="rId10" Type="http://schemas.openxmlformats.org/officeDocument/2006/relationships/image" Target="../media/image111.emf"/><Relationship Id="rId19" Type="http://schemas.openxmlformats.org/officeDocument/2006/relationships/oleObject" Target="../embeddings/oleObject77.bin"/><Relationship Id="rId4" Type="http://schemas.openxmlformats.org/officeDocument/2006/relationships/image" Target="../media/image119.emf"/><Relationship Id="rId9" Type="http://schemas.openxmlformats.org/officeDocument/2006/relationships/oleObject" Target="../embeddings/oleObject72.bin"/><Relationship Id="rId14" Type="http://schemas.openxmlformats.org/officeDocument/2006/relationships/image" Target="../media/image113.emf"/><Relationship Id="rId22" Type="http://schemas.openxmlformats.org/officeDocument/2006/relationships/image" Target="../media/image117.emf"/></Relationships>
</file>

<file path=ppt/slides/_rels/slide39.xml.rels><?xml version="1.0" encoding="UTF-8" standalone="yes"?>
<Relationships xmlns="http://schemas.openxmlformats.org/package/2006/relationships"><Relationship Id="rId8" Type="http://schemas.openxmlformats.org/officeDocument/2006/relationships/image" Target="../media/image121.emf"/><Relationship Id="rId3" Type="http://schemas.openxmlformats.org/officeDocument/2006/relationships/notesSlide" Target="../notesSlides/notesSlide38.xml"/><Relationship Id="rId7" Type="http://schemas.openxmlformats.org/officeDocument/2006/relationships/oleObject" Target="../embeddings/oleObject81.bin"/><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120.emf"/><Relationship Id="rId5" Type="http://schemas.openxmlformats.org/officeDocument/2006/relationships/oleObject" Target="../embeddings/oleObject80.bin"/><Relationship Id="rId4" Type="http://schemas.openxmlformats.org/officeDocument/2006/relationships/image" Target="../media/image122.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123.emf"/><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124.emf"/><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25.emf"/><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6.xml"/><Relationship Id="rId1" Type="http://schemas.openxmlformats.org/officeDocument/2006/relationships/vmlDrawing" Target="../drawings/vmlDrawing17.vml"/><Relationship Id="rId5" Type="http://schemas.openxmlformats.org/officeDocument/2006/relationships/image" Target="../media/image126.emf"/><Relationship Id="rId4" Type="http://schemas.openxmlformats.org/officeDocument/2006/relationships/oleObject" Target="../embeddings/oleObject82.bin"/></Relationships>
</file>

<file path=ppt/slides/_rels/slide45.xml.rels><?xml version="1.0" encoding="UTF-8" standalone="yes"?>
<Relationships xmlns="http://schemas.openxmlformats.org/package/2006/relationships"><Relationship Id="rId3" Type="http://schemas.openxmlformats.org/officeDocument/2006/relationships/image" Target="../media/image127.emf"/><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85.bin"/><Relationship Id="rId3" Type="http://schemas.openxmlformats.org/officeDocument/2006/relationships/notesSlide" Target="../notesSlides/notesSlide43.xml"/><Relationship Id="rId7" Type="http://schemas.openxmlformats.org/officeDocument/2006/relationships/image" Target="../media/image129.emf"/><Relationship Id="rId12" Type="http://schemas.openxmlformats.org/officeDocument/2006/relationships/image" Target="../media/image132.emf"/><Relationship Id="rId2" Type="http://schemas.openxmlformats.org/officeDocument/2006/relationships/slideLayout" Target="../slideLayouts/slideLayout12.xml"/><Relationship Id="rId1" Type="http://schemas.openxmlformats.org/officeDocument/2006/relationships/vmlDrawing" Target="../drawings/vmlDrawing18.vml"/><Relationship Id="rId6" Type="http://schemas.openxmlformats.org/officeDocument/2006/relationships/oleObject" Target="../embeddings/oleObject84.bin"/><Relationship Id="rId11" Type="http://schemas.openxmlformats.org/officeDocument/2006/relationships/image" Target="../media/image131.emf"/><Relationship Id="rId5" Type="http://schemas.openxmlformats.org/officeDocument/2006/relationships/image" Target="../media/image128.emf"/><Relationship Id="rId10" Type="http://schemas.openxmlformats.org/officeDocument/2006/relationships/oleObject" Target="../embeddings/oleObject86.bin"/><Relationship Id="rId4" Type="http://schemas.openxmlformats.org/officeDocument/2006/relationships/oleObject" Target="../embeddings/oleObject83.bin"/><Relationship Id="rId9" Type="http://schemas.openxmlformats.org/officeDocument/2006/relationships/image" Target="../media/image130.emf"/></Relationships>
</file>

<file path=ppt/slides/_rels/slide47.xml.rels><?xml version="1.0" encoding="UTF-8" standalone="yes"?>
<Relationships xmlns="http://schemas.openxmlformats.org/package/2006/relationships"><Relationship Id="rId8" Type="http://schemas.openxmlformats.org/officeDocument/2006/relationships/oleObject" Target="../embeddings/oleObject89.bin"/><Relationship Id="rId3" Type="http://schemas.openxmlformats.org/officeDocument/2006/relationships/notesSlide" Target="../notesSlides/notesSlide44.xml"/><Relationship Id="rId7" Type="http://schemas.openxmlformats.org/officeDocument/2006/relationships/image" Target="../media/image134.emf"/><Relationship Id="rId2" Type="http://schemas.openxmlformats.org/officeDocument/2006/relationships/slideLayout" Target="../slideLayouts/slideLayout12.xml"/><Relationship Id="rId1" Type="http://schemas.openxmlformats.org/officeDocument/2006/relationships/vmlDrawing" Target="../drawings/vmlDrawing19.vml"/><Relationship Id="rId6" Type="http://schemas.openxmlformats.org/officeDocument/2006/relationships/oleObject" Target="../embeddings/oleObject88.bin"/><Relationship Id="rId5" Type="http://schemas.openxmlformats.org/officeDocument/2006/relationships/image" Target="../media/image133.emf"/><Relationship Id="rId10" Type="http://schemas.openxmlformats.org/officeDocument/2006/relationships/image" Target="../media/image132.emf"/><Relationship Id="rId4" Type="http://schemas.openxmlformats.org/officeDocument/2006/relationships/oleObject" Target="../embeddings/oleObject87.bin"/><Relationship Id="rId9" Type="http://schemas.openxmlformats.org/officeDocument/2006/relationships/image" Target="../media/image135.emf"/></Relationships>
</file>

<file path=ppt/slides/_rels/slide48.xml.rels><?xml version="1.0" encoding="UTF-8" standalone="yes"?>
<Relationships xmlns="http://schemas.openxmlformats.org/package/2006/relationships"><Relationship Id="rId3" Type="http://schemas.openxmlformats.org/officeDocument/2006/relationships/image" Target="../media/image132.emf"/><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136.emf"/><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8" Type="http://schemas.openxmlformats.org/officeDocument/2006/relationships/image" Target="../media/image139.emf"/><Relationship Id="rId3" Type="http://schemas.openxmlformats.org/officeDocument/2006/relationships/notesSlide" Target="../notesSlides/notesSlide47.xml"/><Relationship Id="rId7" Type="http://schemas.openxmlformats.org/officeDocument/2006/relationships/oleObject" Target="../embeddings/oleObject91.bin"/><Relationship Id="rId12" Type="http://schemas.openxmlformats.org/officeDocument/2006/relationships/image" Target="../media/image142.emf"/><Relationship Id="rId2" Type="http://schemas.openxmlformats.org/officeDocument/2006/relationships/slideLayout" Target="../slideLayouts/slideLayout6.xml"/><Relationship Id="rId1" Type="http://schemas.openxmlformats.org/officeDocument/2006/relationships/vmlDrawing" Target="../drawings/vmlDrawing20.vml"/><Relationship Id="rId6" Type="http://schemas.openxmlformats.org/officeDocument/2006/relationships/image" Target="../media/image138.emf"/><Relationship Id="rId11" Type="http://schemas.openxmlformats.org/officeDocument/2006/relationships/oleObject" Target="../embeddings/oleObject93.bin"/><Relationship Id="rId5" Type="http://schemas.openxmlformats.org/officeDocument/2006/relationships/oleObject" Target="../embeddings/oleObject90.bin"/><Relationship Id="rId10" Type="http://schemas.openxmlformats.org/officeDocument/2006/relationships/image" Target="../media/image140.emf"/><Relationship Id="rId4" Type="http://schemas.openxmlformats.org/officeDocument/2006/relationships/image" Target="../media/image143.emf"/><Relationship Id="rId9" Type="http://schemas.openxmlformats.org/officeDocument/2006/relationships/oleObject" Target="../embeddings/oleObject92.bin"/></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6.xml"/><Relationship Id="rId1" Type="http://schemas.openxmlformats.org/officeDocument/2006/relationships/vmlDrawing" Target="../drawings/vmlDrawing21.vml"/><Relationship Id="rId6" Type="http://schemas.openxmlformats.org/officeDocument/2006/relationships/image" Target="../media/image144.wmf"/><Relationship Id="rId5" Type="http://schemas.openxmlformats.org/officeDocument/2006/relationships/oleObject" Target="../embeddings/oleObject94.bin"/><Relationship Id="rId4" Type="http://schemas.openxmlformats.org/officeDocument/2006/relationships/image" Target="../media/image145.emf"/></Relationships>
</file>

<file path=ppt/slides/_rels/slide52.xml.rels><?xml version="1.0" encoding="UTF-8" standalone="yes"?>
<Relationships xmlns="http://schemas.openxmlformats.org/package/2006/relationships"><Relationship Id="rId8" Type="http://schemas.openxmlformats.org/officeDocument/2006/relationships/image" Target="../media/image144.wmf"/><Relationship Id="rId3" Type="http://schemas.openxmlformats.org/officeDocument/2006/relationships/notesSlide" Target="../notesSlides/notesSlide49.xml"/><Relationship Id="rId7" Type="http://schemas.openxmlformats.org/officeDocument/2006/relationships/oleObject" Target="../embeddings/oleObject96.bin"/><Relationship Id="rId2" Type="http://schemas.openxmlformats.org/officeDocument/2006/relationships/slideLayout" Target="../slideLayouts/slideLayout6.xml"/><Relationship Id="rId1" Type="http://schemas.openxmlformats.org/officeDocument/2006/relationships/vmlDrawing" Target="../drawings/vmlDrawing22.vml"/><Relationship Id="rId6" Type="http://schemas.openxmlformats.org/officeDocument/2006/relationships/image" Target="../media/image146.emf"/><Relationship Id="rId5" Type="http://schemas.openxmlformats.org/officeDocument/2006/relationships/oleObject" Target="../embeddings/oleObject95.bin"/><Relationship Id="rId10" Type="http://schemas.openxmlformats.org/officeDocument/2006/relationships/image" Target="../media/image148.emf"/><Relationship Id="rId4" Type="http://schemas.openxmlformats.org/officeDocument/2006/relationships/image" Target="../media/image147.emf"/><Relationship Id="rId9" Type="http://schemas.openxmlformats.org/officeDocument/2006/relationships/image" Target="../media/image72.jpeg"/></Relationships>
</file>

<file path=ppt/slides/_rels/slide53.xml.rels><?xml version="1.0" encoding="UTF-8" standalone="yes"?>
<Relationships xmlns="http://schemas.openxmlformats.org/package/2006/relationships"><Relationship Id="rId8" Type="http://schemas.openxmlformats.org/officeDocument/2006/relationships/oleObject" Target="../embeddings/oleObject99.bin"/><Relationship Id="rId13" Type="http://schemas.openxmlformats.org/officeDocument/2006/relationships/image" Target="../media/image153.emf"/><Relationship Id="rId3" Type="http://schemas.openxmlformats.org/officeDocument/2006/relationships/notesSlide" Target="../notesSlides/notesSlide50.xml"/><Relationship Id="rId7" Type="http://schemas.openxmlformats.org/officeDocument/2006/relationships/image" Target="../media/image150.emf"/><Relationship Id="rId12" Type="http://schemas.openxmlformats.org/officeDocument/2006/relationships/oleObject" Target="../embeddings/oleObject101.bin"/><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oleObject" Target="../embeddings/oleObject98.bin"/><Relationship Id="rId11" Type="http://schemas.openxmlformats.org/officeDocument/2006/relationships/image" Target="../media/image152.emf"/><Relationship Id="rId5" Type="http://schemas.openxmlformats.org/officeDocument/2006/relationships/image" Target="../media/image149.emf"/><Relationship Id="rId15" Type="http://schemas.openxmlformats.org/officeDocument/2006/relationships/image" Target="../media/image154.emf"/><Relationship Id="rId10" Type="http://schemas.openxmlformats.org/officeDocument/2006/relationships/oleObject" Target="../embeddings/oleObject100.bin"/><Relationship Id="rId4" Type="http://schemas.openxmlformats.org/officeDocument/2006/relationships/oleObject" Target="../embeddings/oleObject97.bin"/><Relationship Id="rId9" Type="http://schemas.openxmlformats.org/officeDocument/2006/relationships/image" Target="../media/image151.emf"/><Relationship Id="rId14" Type="http://schemas.openxmlformats.org/officeDocument/2006/relationships/oleObject" Target="../embeddings/oleObject102.bin"/></Relationships>
</file>

<file path=ppt/slides/_rels/slide54.xml.rels><?xml version="1.0" encoding="UTF-8" standalone="yes"?>
<Relationships xmlns="http://schemas.openxmlformats.org/package/2006/relationships"><Relationship Id="rId3" Type="http://schemas.openxmlformats.org/officeDocument/2006/relationships/image" Target="../media/image155.emf"/><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155.emf"/><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8" Type="http://schemas.openxmlformats.org/officeDocument/2006/relationships/oleObject" Target="../embeddings/oleObject105.bin"/><Relationship Id="rId13" Type="http://schemas.openxmlformats.org/officeDocument/2006/relationships/image" Target="../media/image160.emf"/><Relationship Id="rId3" Type="http://schemas.openxmlformats.org/officeDocument/2006/relationships/notesSlide" Target="../notesSlides/notesSlide53.xml"/><Relationship Id="rId7" Type="http://schemas.openxmlformats.org/officeDocument/2006/relationships/image" Target="../media/image157.emf"/><Relationship Id="rId12" Type="http://schemas.openxmlformats.org/officeDocument/2006/relationships/oleObject" Target="../embeddings/oleObject107.bin"/><Relationship Id="rId17" Type="http://schemas.openxmlformats.org/officeDocument/2006/relationships/image" Target="../media/image162.emf"/><Relationship Id="rId2" Type="http://schemas.openxmlformats.org/officeDocument/2006/relationships/slideLayout" Target="../slideLayouts/slideLayout7.xml"/><Relationship Id="rId16" Type="http://schemas.openxmlformats.org/officeDocument/2006/relationships/oleObject" Target="../embeddings/oleObject109.bin"/><Relationship Id="rId1" Type="http://schemas.openxmlformats.org/officeDocument/2006/relationships/vmlDrawing" Target="../drawings/vmlDrawing24.vml"/><Relationship Id="rId6" Type="http://schemas.openxmlformats.org/officeDocument/2006/relationships/oleObject" Target="../embeddings/oleObject104.bin"/><Relationship Id="rId11" Type="http://schemas.openxmlformats.org/officeDocument/2006/relationships/image" Target="../media/image159.emf"/><Relationship Id="rId5" Type="http://schemas.openxmlformats.org/officeDocument/2006/relationships/image" Target="../media/image156.emf"/><Relationship Id="rId15" Type="http://schemas.openxmlformats.org/officeDocument/2006/relationships/image" Target="../media/image161.emf"/><Relationship Id="rId10" Type="http://schemas.openxmlformats.org/officeDocument/2006/relationships/oleObject" Target="../embeddings/oleObject106.bin"/><Relationship Id="rId4" Type="http://schemas.openxmlformats.org/officeDocument/2006/relationships/oleObject" Target="../embeddings/oleObject103.bin"/><Relationship Id="rId9" Type="http://schemas.openxmlformats.org/officeDocument/2006/relationships/image" Target="../media/image158.emf"/><Relationship Id="rId14" Type="http://schemas.openxmlformats.org/officeDocument/2006/relationships/oleObject" Target="../embeddings/oleObject108.bin"/></Relationships>
</file>

<file path=ppt/slides/_rels/slide57.xml.rels><?xml version="1.0" encoding="UTF-8" standalone="yes"?>
<Relationships xmlns="http://schemas.openxmlformats.org/package/2006/relationships"><Relationship Id="rId3" Type="http://schemas.openxmlformats.org/officeDocument/2006/relationships/image" Target="../media/image163.emf"/><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8" Type="http://schemas.openxmlformats.org/officeDocument/2006/relationships/oleObject" Target="../embeddings/oleObject112.bin"/><Relationship Id="rId3" Type="http://schemas.openxmlformats.org/officeDocument/2006/relationships/notesSlide" Target="../notesSlides/notesSlide55.xml"/><Relationship Id="rId7" Type="http://schemas.openxmlformats.org/officeDocument/2006/relationships/image" Target="../media/image165.emf"/><Relationship Id="rId12" Type="http://schemas.openxmlformats.org/officeDocument/2006/relationships/image" Target="../media/image168.emf"/><Relationship Id="rId2" Type="http://schemas.openxmlformats.org/officeDocument/2006/relationships/slideLayout" Target="../slideLayouts/slideLayout6.xml"/><Relationship Id="rId1" Type="http://schemas.openxmlformats.org/officeDocument/2006/relationships/vmlDrawing" Target="../drawings/vmlDrawing25.vml"/><Relationship Id="rId6" Type="http://schemas.openxmlformats.org/officeDocument/2006/relationships/oleObject" Target="../embeddings/oleObject111.bin"/><Relationship Id="rId11" Type="http://schemas.openxmlformats.org/officeDocument/2006/relationships/image" Target="../media/image167.emf"/><Relationship Id="rId5" Type="http://schemas.openxmlformats.org/officeDocument/2006/relationships/image" Target="../media/image164.emf"/><Relationship Id="rId10" Type="http://schemas.openxmlformats.org/officeDocument/2006/relationships/oleObject" Target="../embeddings/oleObject113.bin"/><Relationship Id="rId4" Type="http://schemas.openxmlformats.org/officeDocument/2006/relationships/oleObject" Target="../embeddings/oleObject110.bin"/><Relationship Id="rId9" Type="http://schemas.openxmlformats.org/officeDocument/2006/relationships/image" Target="../media/image166.emf"/></Relationships>
</file>

<file path=ppt/slides/_rels/slide59.xml.rels><?xml version="1.0" encoding="UTF-8" standalone="yes"?>
<Relationships xmlns="http://schemas.openxmlformats.org/package/2006/relationships"><Relationship Id="rId8" Type="http://schemas.openxmlformats.org/officeDocument/2006/relationships/oleObject" Target="../embeddings/oleObject116.bin"/><Relationship Id="rId13" Type="http://schemas.openxmlformats.org/officeDocument/2006/relationships/image" Target="../media/image173.emf"/><Relationship Id="rId18" Type="http://schemas.openxmlformats.org/officeDocument/2006/relationships/image" Target="../media/image176.emf"/><Relationship Id="rId3" Type="http://schemas.openxmlformats.org/officeDocument/2006/relationships/notesSlide" Target="../notesSlides/notesSlide56.xml"/><Relationship Id="rId7" Type="http://schemas.openxmlformats.org/officeDocument/2006/relationships/image" Target="../media/image170.emf"/><Relationship Id="rId12" Type="http://schemas.openxmlformats.org/officeDocument/2006/relationships/oleObject" Target="../embeddings/oleObject118.bin"/><Relationship Id="rId17" Type="http://schemas.openxmlformats.org/officeDocument/2006/relationships/image" Target="../media/image175.emf"/><Relationship Id="rId2" Type="http://schemas.openxmlformats.org/officeDocument/2006/relationships/slideLayout" Target="../slideLayouts/slideLayout6.xml"/><Relationship Id="rId16" Type="http://schemas.openxmlformats.org/officeDocument/2006/relationships/oleObject" Target="../embeddings/oleObject120.bin"/><Relationship Id="rId1" Type="http://schemas.openxmlformats.org/officeDocument/2006/relationships/vmlDrawing" Target="../drawings/vmlDrawing26.vml"/><Relationship Id="rId6" Type="http://schemas.openxmlformats.org/officeDocument/2006/relationships/oleObject" Target="../embeddings/oleObject115.bin"/><Relationship Id="rId11" Type="http://schemas.openxmlformats.org/officeDocument/2006/relationships/image" Target="../media/image172.emf"/><Relationship Id="rId5" Type="http://schemas.openxmlformats.org/officeDocument/2006/relationships/image" Target="../media/image169.emf"/><Relationship Id="rId15" Type="http://schemas.openxmlformats.org/officeDocument/2006/relationships/image" Target="../media/image174.emf"/><Relationship Id="rId10" Type="http://schemas.openxmlformats.org/officeDocument/2006/relationships/oleObject" Target="../embeddings/oleObject117.bin"/><Relationship Id="rId4" Type="http://schemas.openxmlformats.org/officeDocument/2006/relationships/oleObject" Target="../embeddings/oleObject114.bin"/><Relationship Id="rId9" Type="http://schemas.openxmlformats.org/officeDocument/2006/relationships/image" Target="../media/image171.wmf"/><Relationship Id="rId14" Type="http://schemas.openxmlformats.org/officeDocument/2006/relationships/oleObject" Target="../embeddings/oleObject119.bin"/></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177.emf"/><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8" Type="http://schemas.openxmlformats.org/officeDocument/2006/relationships/oleObject" Target="../embeddings/oleObject123.bin"/><Relationship Id="rId3" Type="http://schemas.openxmlformats.org/officeDocument/2006/relationships/notesSlide" Target="../notesSlides/notesSlide60.xml"/><Relationship Id="rId7" Type="http://schemas.openxmlformats.org/officeDocument/2006/relationships/image" Target="../media/image179.emf"/><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oleObject" Target="../embeddings/oleObject122.bin"/><Relationship Id="rId5" Type="http://schemas.openxmlformats.org/officeDocument/2006/relationships/image" Target="../media/image178.emf"/><Relationship Id="rId10" Type="http://schemas.openxmlformats.org/officeDocument/2006/relationships/image" Target="../media/image181.emf"/><Relationship Id="rId4" Type="http://schemas.openxmlformats.org/officeDocument/2006/relationships/oleObject" Target="../embeddings/oleObject121.bin"/><Relationship Id="rId9" Type="http://schemas.openxmlformats.org/officeDocument/2006/relationships/image" Target="../media/image180.emf"/></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image" Target="../media/image183.emf"/><Relationship Id="rId5" Type="http://schemas.openxmlformats.org/officeDocument/2006/relationships/image" Target="../media/image182.emf"/><Relationship Id="rId4" Type="http://schemas.openxmlformats.org/officeDocument/2006/relationships/oleObject" Target="../embeddings/oleObject124.bin"/></Relationships>
</file>

<file path=ppt/slides/_rels/slide65.xml.rels><?xml version="1.0" encoding="UTF-8" standalone="yes"?>
<Relationships xmlns="http://schemas.openxmlformats.org/package/2006/relationships"><Relationship Id="rId3" Type="http://schemas.openxmlformats.org/officeDocument/2006/relationships/image" Target="../media/image184.emf"/><Relationship Id="rId2" Type="http://schemas.openxmlformats.org/officeDocument/2006/relationships/notesSlide" Target="../notesSlides/notesSlide62.xml"/><Relationship Id="rId1" Type="http://schemas.openxmlformats.org/officeDocument/2006/relationships/slideLayout" Target="../slideLayouts/slideLayout6.xml"/><Relationship Id="rId4" Type="http://schemas.openxmlformats.org/officeDocument/2006/relationships/image" Target="../media/image185.emf"/></Relationships>
</file>

<file path=ppt/slides/_rels/slide66.xml.rels><?xml version="1.0" encoding="UTF-8" standalone="yes"?>
<Relationships xmlns="http://schemas.openxmlformats.org/package/2006/relationships"><Relationship Id="rId8" Type="http://schemas.openxmlformats.org/officeDocument/2006/relationships/oleObject" Target="../embeddings/oleObject127.bin"/><Relationship Id="rId3" Type="http://schemas.openxmlformats.org/officeDocument/2006/relationships/notesSlide" Target="../notesSlides/notesSlide63.xml"/><Relationship Id="rId7" Type="http://schemas.openxmlformats.org/officeDocument/2006/relationships/image" Target="../media/image187.emf"/><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oleObject" Target="../embeddings/oleObject126.bin"/><Relationship Id="rId11" Type="http://schemas.openxmlformats.org/officeDocument/2006/relationships/image" Target="../media/image189.emf"/><Relationship Id="rId5" Type="http://schemas.openxmlformats.org/officeDocument/2006/relationships/image" Target="../media/image186.emf"/><Relationship Id="rId10" Type="http://schemas.openxmlformats.org/officeDocument/2006/relationships/image" Target="../media/image184.emf"/><Relationship Id="rId4" Type="http://schemas.openxmlformats.org/officeDocument/2006/relationships/oleObject" Target="../embeddings/oleObject125.bin"/><Relationship Id="rId9" Type="http://schemas.openxmlformats.org/officeDocument/2006/relationships/image" Target="../media/image188.wmf"/></Relationships>
</file>

<file path=ppt/slides/_rels/slide67.xml.rels><?xml version="1.0" encoding="UTF-8" standalone="yes"?>
<Relationships xmlns="http://schemas.openxmlformats.org/package/2006/relationships"><Relationship Id="rId8" Type="http://schemas.openxmlformats.org/officeDocument/2006/relationships/image" Target="../media/image191.emf"/><Relationship Id="rId13" Type="http://schemas.openxmlformats.org/officeDocument/2006/relationships/oleObject" Target="../embeddings/oleObject132.bin"/><Relationship Id="rId18" Type="http://schemas.openxmlformats.org/officeDocument/2006/relationships/image" Target="../media/image196.emf"/><Relationship Id="rId3" Type="http://schemas.openxmlformats.org/officeDocument/2006/relationships/notesSlide" Target="../notesSlides/notesSlide64.xml"/><Relationship Id="rId7" Type="http://schemas.openxmlformats.org/officeDocument/2006/relationships/oleObject" Target="../embeddings/oleObject129.bin"/><Relationship Id="rId12" Type="http://schemas.openxmlformats.org/officeDocument/2006/relationships/image" Target="../media/image193.emf"/><Relationship Id="rId17" Type="http://schemas.openxmlformats.org/officeDocument/2006/relationships/oleObject" Target="../embeddings/oleObject134.bin"/><Relationship Id="rId2" Type="http://schemas.openxmlformats.org/officeDocument/2006/relationships/slideLayout" Target="../slideLayouts/slideLayout7.xml"/><Relationship Id="rId16" Type="http://schemas.openxmlformats.org/officeDocument/2006/relationships/image" Target="../media/image195.emf"/><Relationship Id="rId20" Type="http://schemas.openxmlformats.org/officeDocument/2006/relationships/image" Target="../media/image197.emf"/><Relationship Id="rId1" Type="http://schemas.openxmlformats.org/officeDocument/2006/relationships/vmlDrawing" Target="../drawings/vmlDrawing30.vml"/><Relationship Id="rId6" Type="http://schemas.openxmlformats.org/officeDocument/2006/relationships/image" Target="../media/image190.emf"/><Relationship Id="rId11" Type="http://schemas.openxmlformats.org/officeDocument/2006/relationships/oleObject" Target="../embeddings/oleObject131.bin"/><Relationship Id="rId5" Type="http://schemas.openxmlformats.org/officeDocument/2006/relationships/oleObject" Target="../embeddings/oleObject128.bin"/><Relationship Id="rId15" Type="http://schemas.openxmlformats.org/officeDocument/2006/relationships/oleObject" Target="../embeddings/oleObject133.bin"/><Relationship Id="rId10" Type="http://schemas.openxmlformats.org/officeDocument/2006/relationships/image" Target="../media/image192.emf"/><Relationship Id="rId19" Type="http://schemas.openxmlformats.org/officeDocument/2006/relationships/image" Target="../media/image185.emf"/><Relationship Id="rId4" Type="http://schemas.openxmlformats.org/officeDocument/2006/relationships/audio" Target="../media/audio1.wav"/><Relationship Id="rId9" Type="http://schemas.openxmlformats.org/officeDocument/2006/relationships/oleObject" Target="../embeddings/oleObject130.bin"/><Relationship Id="rId14" Type="http://schemas.openxmlformats.org/officeDocument/2006/relationships/image" Target="../media/image194.emf"/></Relationships>
</file>

<file path=ppt/slides/_rels/slide68.xml.rels><?xml version="1.0" encoding="UTF-8" standalone="yes"?>
<Relationships xmlns="http://schemas.openxmlformats.org/package/2006/relationships"><Relationship Id="rId8" Type="http://schemas.openxmlformats.org/officeDocument/2006/relationships/image" Target="../media/image199.emf"/><Relationship Id="rId13" Type="http://schemas.openxmlformats.org/officeDocument/2006/relationships/oleObject" Target="../embeddings/oleObject139.bin"/><Relationship Id="rId3" Type="http://schemas.openxmlformats.org/officeDocument/2006/relationships/notesSlide" Target="../notesSlides/notesSlide65.xml"/><Relationship Id="rId7" Type="http://schemas.openxmlformats.org/officeDocument/2006/relationships/oleObject" Target="../embeddings/oleObject136.bin"/><Relationship Id="rId12" Type="http://schemas.openxmlformats.org/officeDocument/2006/relationships/image" Target="../media/image201.emf"/><Relationship Id="rId2" Type="http://schemas.openxmlformats.org/officeDocument/2006/relationships/slideLayout" Target="../slideLayouts/slideLayout7.xml"/><Relationship Id="rId16" Type="http://schemas.openxmlformats.org/officeDocument/2006/relationships/image" Target="../media/image203.emf"/><Relationship Id="rId1" Type="http://schemas.openxmlformats.org/officeDocument/2006/relationships/vmlDrawing" Target="../drawings/vmlDrawing31.vml"/><Relationship Id="rId6" Type="http://schemas.openxmlformats.org/officeDocument/2006/relationships/image" Target="../media/image198.emf"/><Relationship Id="rId11" Type="http://schemas.openxmlformats.org/officeDocument/2006/relationships/oleObject" Target="../embeddings/oleObject138.bin"/><Relationship Id="rId5" Type="http://schemas.openxmlformats.org/officeDocument/2006/relationships/oleObject" Target="../embeddings/oleObject135.bin"/><Relationship Id="rId15" Type="http://schemas.openxmlformats.org/officeDocument/2006/relationships/oleObject" Target="../embeddings/oleObject140.bin"/><Relationship Id="rId10" Type="http://schemas.openxmlformats.org/officeDocument/2006/relationships/image" Target="../media/image200.emf"/><Relationship Id="rId4" Type="http://schemas.openxmlformats.org/officeDocument/2006/relationships/image" Target="../media/image204.emf"/><Relationship Id="rId9" Type="http://schemas.openxmlformats.org/officeDocument/2006/relationships/oleObject" Target="../embeddings/oleObject137.bin"/><Relationship Id="rId14" Type="http://schemas.openxmlformats.org/officeDocument/2006/relationships/image" Target="../media/image202.emf"/></Relationships>
</file>

<file path=ppt/slides/_rels/slide69.xml.rels><?xml version="1.0" encoding="UTF-8" standalone="yes"?>
<Relationships xmlns="http://schemas.openxmlformats.org/package/2006/relationships"><Relationship Id="rId8" Type="http://schemas.openxmlformats.org/officeDocument/2006/relationships/image" Target="../media/image206.emf"/><Relationship Id="rId13" Type="http://schemas.openxmlformats.org/officeDocument/2006/relationships/oleObject" Target="../embeddings/oleObject145.bin"/><Relationship Id="rId3" Type="http://schemas.openxmlformats.org/officeDocument/2006/relationships/notesSlide" Target="../notesSlides/notesSlide66.xml"/><Relationship Id="rId7" Type="http://schemas.openxmlformats.org/officeDocument/2006/relationships/oleObject" Target="../embeddings/oleObject142.bin"/><Relationship Id="rId12" Type="http://schemas.openxmlformats.org/officeDocument/2006/relationships/image" Target="../media/image208.emf"/><Relationship Id="rId2" Type="http://schemas.openxmlformats.org/officeDocument/2006/relationships/slideLayout" Target="../slideLayouts/slideLayout7.xml"/><Relationship Id="rId1" Type="http://schemas.openxmlformats.org/officeDocument/2006/relationships/vmlDrawing" Target="../drawings/vmlDrawing32.vml"/><Relationship Id="rId6" Type="http://schemas.openxmlformats.org/officeDocument/2006/relationships/image" Target="../media/image205.emf"/><Relationship Id="rId11" Type="http://schemas.openxmlformats.org/officeDocument/2006/relationships/oleObject" Target="../embeddings/oleObject144.bin"/><Relationship Id="rId5" Type="http://schemas.openxmlformats.org/officeDocument/2006/relationships/oleObject" Target="../embeddings/oleObject141.bin"/><Relationship Id="rId10" Type="http://schemas.openxmlformats.org/officeDocument/2006/relationships/image" Target="../media/image207.emf"/><Relationship Id="rId4" Type="http://schemas.openxmlformats.org/officeDocument/2006/relationships/image" Target="../media/image204.emf"/><Relationship Id="rId9" Type="http://schemas.openxmlformats.org/officeDocument/2006/relationships/oleObject" Target="../embeddings/oleObject143.bin"/><Relationship Id="rId14" Type="http://schemas.openxmlformats.org/officeDocument/2006/relationships/image" Target="../media/image209.emf"/></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8" Type="http://schemas.openxmlformats.org/officeDocument/2006/relationships/oleObject" Target="../embeddings/oleObject148.bin"/><Relationship Id="rId3" Type="http://schemas.openxmlformats.org/officeDocument/2006/relationships/notesSlide" Target="../notesSlides/notesSlide67.xml"/><Relationship Id="rId7" Type="http://schemas.openxmlformats.org/officeDocument/2006/relationships/image" Target="../media/image211.wmf"/><Relationship Id="rId2" Type="http://schemas.openxmlformats.org/officeDocument/2006/relationships/slideLayout" Target="../slideLayouts/slideLayout6.xml"/><Relationship Id="rId1" Type="http://schemas.openxmlformats.org/officeDocument/2006/relationships/vmlDrawing" Target="../drawings/vmlDrawing33.vml"/><Relationship Id="rId6" Type="http://schemas.openxmlformats.org/officeDocument/2006/relationships/oleObject" Target="../embeddings/oleObject147.bin"/><Relationship Id="rId5" Type="http://schemas.openxmlformats.org/officeDocument/2006/relationships/image" Target="../media/image210.emf"/><Relationship Id="rId4" Type="http://schemas.openxmlformats.org/officeDocument/2006/relationships/oleObject" Target="../embeddings/oleObject146.bin"/><Relationship Id="rId9" Type="http://schemas.openxmlformats.org/officeDocument/2006/relationships/image" Target="../media/image212.wmf"/></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184.emf"/><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8" Type="http://schemas.openxmlformats.org/officeDocument/2006/relationships/oleObject" Target="../embeddings/oleObject151.bin"/><Relationship Id="rId3" Type="http://schemas.openxmlformats.org/officeDocument/2006/relationships/notesSlide" Target="../notesSlides/notesSlide70.xml"/><Relationship Id="rId7" Type="http://schemas.openxmlformats.org/officeDocument/2006/relationships/image" Target="../media/image214.emf"/><Relationship Id="rId2" Type="http://schemas.openxmlformats.org/officeDocument/2006/relationships/slideLayout" Target="../slideLayouts/slideLayout6.xml"/><Relationship Id="rId1" Type="http://schemas.openxmlformats.org/officeDocument/2006/relationships/vmlDrawing" Target="../drawings/vmlDrawing34.vml"/><Relationship Id="rId6" Type="http://schemas.openxmlformats.org/officeDocument/2006/relationships/oleObject" Target="../embeddings/oleObject150.bin"/><Relationship Id="rId5" Type="http://schemas.openxmlformats.org/officeDocument/2006/relationships/image" Target="../media/image213.emf"/><Relationship Id="rId10" Type="http://schemas.openxmlformats.org/officeDocument/2006/relationships/image" Target="../media/image189.emf"/><Relationship Id="rId4" Type="http://schemas.openxmlformats.org/officeDocument/2006/relationships/oleObject" Target="../embeddings/oleObject149.bin"/><Relationship Id="rId9" Type="http://schemas.openxmlformats.org/officeDocument/2006/relationships/image" Target="../media/image215.emf"/></Relationships>
</file>

<file path=ppt/slides/_rels/slide74.xml.rels><?xml version="1.0" encoding="UTF-8" standalone="yes"?>
<Relationships xmlns="http://schemas.openxmlformats.org/package/2006/relationships"><Relationship Id="rId8" Type="http://schemas.openxmlformats.org/officeDocument/2006/relationships/oleObject" Target="../embeddings/oleObject154.bin"/><Relationship Id="rId13" Type="http://schemas.openxmlformats.org/officeDocument/2006/relationships/image" Target="../media/image220.emf"/><Relationship Id="rId3" Type="http://schemas.openxmlformats.org/officeDocument/2006/relationships/notesSlide" Target="../notesSlides/notesSlide71.xml"/><Relationship Id="rId7" Type="http://schemas.openxmlformats.org/officeDocument/2006/relationships/image" Target="../media/image217.emf"/><Relationship Id="rId12" Type="http://schemas.openxmlformats.org/officeDocument/2006/relationships/oleObject" Target="../embeddings/oleObject156.bin"/><Relationship Id="rId2" Type="http://schemas.openxmlformats.org/officeDocument/2006/relationships/slideLayout" Target="../slideLayouts/slideLayout6.xml"/><Relationship Id="rId16" Type="http://schemas.openxmlformats.org/officeDocument/2006/relationships/image" Target="../media/image204.emf"/><Relationship Id="rId1" Type="http://schemas.openxmlformats.org/officeDocument/2006/relationships/vmlDrawing" Target="../drawings/vmlDrawing35.vml"/><Relationship Id="rId6" Type="http://schemas.openxmlformats.org/officeDocument/2006/relationships/oleObject" Target="../embeddings/oleObject153.bin"/><Relationship Id="rId11" Type="http://schemas.openxmlformats.org/officeDocument/2006/relationships/image" Target="../media/image219.emf"/><Relationship Id="rId5" Type="http://schemas.openxmlformats.org/officeDocument/2006/relationships/image" Target="../media/image216.emf"/><Relationship Id="rId15" Type="http://schemas.openxmlformats.org/officeDocument/2006/relationships/image" Target="../media/image221.emf"/><Relationship Id="rId10" Type="http://schemas.openxmlformats.org/officeDocument/2006/relationships/oleObject" Target="../embeddings/oleObject155.bin"/><Relationship Id="rId4" Type="http://schemas.openxmlformats.org/officeDocument/2006/relationships/oleObject" Target="../embeddings/oleObject152.bin"/><Relationship Id="rId9" Type="http://schemas.openxmlformats.org/officeDocument/2006/relationships/image" Target="../media/image218.emf"/><Relationship Id="rId14" Type="http://schemas.openxmlformats.org/officeDocument/2006/relationships/oleObject" Target="../embeddings/oleObject157.bin"/></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3" Type="http://schemas.openxmlformats.org/officeDocument/2006/relationships/image" Target="../media/image222.emf"/><Relationship Id="rId2" Type="http://schemas.openxmlformats.org/officeDocument/2006/relationships/notesSlide" Target="../notesSlides/notesSlide73.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image" Target="../media/image223.emf"/><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224.emf"/><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225.emf"/><Relationship Id="rId2" Type="http://schemas.openxmlformats.org/officeDocument/2006/relationships/notesSlide" Target="../notesSlides/notesSlide74.xml"/><Relationship Id="rId1" Type="http://schemas.openxmlformats.org/officeDocument/2006/relationships/slideLayout" Target="../slideLayouts/slideLayout6.xml"/><Relationship Id="rId5" Type="http://schemas.openxmlformats.org/officeDocument/2006/relationships/image" Target="../media/image227.emf"/><Relationship Id="rId4" Type="http://schemas.openxmlformats.org/officeDocument/2006/relationships/image" Target="../media/image226.emf"/></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6.emf"/></Relationships>
</file>

<file path=ppt/slides/_rels/slide80.xml.rels><?xml version="1.0" encoding="UTF-8" standalone="yes"?>
<Relationships xmlns="http://schemas.openxmlformats.org/package/2006/relationships"><Relationship Id="rId8" Type="http://schemas.openxmlformats.org/officeDocument/2006/relationships/oleObject" Target="../embeddings/oleObject160.bin"/><Relationship Id="rId13" Type="http://schemas.openxmlformats.org/officeDocument/2006/relationships/image" Target="../media/image232.emf"/><Relationship Id="rId18" Type="http://schemas.openxmlformats.org/officeDocument/2006/relationships/oleObject" Target="../embeddings/oleObject165.bin"/><Relationship Id="rId3" Type="http://schemas.openxmlformats.org/officeDocument/2006/relationships/notesSlide" Target="../notesSlides/notesSlide75.xml"/><Relationship Id="rId7" Type="http://schemas.openxmlformats.org/officeDocument/2006/relationships/image" Target="../media/image229.emf"/><Relationship Id="rId12" Type="http://schemas.openxmlformats.org/officeDocument/2006/relationships/oleObject" Target="../embeddings/oleObject162.bin"/><Relationship Id="rId17" Type="http://schemas.openxmlformats.org/officeDocument/2006/relationships/image" Target="../media/image234.emf"/><Relationship Id="rId2" Type="http://schemas.openxmlformats.org/officeDocument/2006/relationships/slideLayout" Target="../slideLayouts/slideLayout7.xml"/><Relationship Id="rId16" Type="http://schemas.openxmlformats.org/officeDocument/2006/relationships/oleObject" Target="../embeddings/oleObject164.bin"/><Relationship Id="rId20" Type="http://schemas.openxmlformats.org/officeDocument/2006/relationships/image" Target="../media/image236.jpeg"/><Relationship Id="rId1" Type="http://schemas.openxmlformats.org/officeDocument/2006/relationships/vmlDrawing" Target="../drawings/vmlDrawing36.vml"/><Relationship Id="rId6" Type="http://schemas.openxmlformats.org/officeDocument/2006/relationships/oleObject" Target="../embeddings/oleObject159.bin"/><Relationship Id="rId11" Type="http://schemas.openxmlformats.org/officeDocument/2006/relationships/image" Target="../media/image231.emf"/><Relationship Id="rId5" Type="http://schemas.openxmlformats.org/officeDocument/2006/relationships/image" Target="../media/image228.emf"/><Relationship Id="rId15" Type="http://schemas.openxmlformats.org/officeDocument/2006/relationships/image" Target="../media/image233.emf"/><Relationship Id="rId10" Type="http://schemas.openxmlformats.org/officeDocument/2006/relationships/oleObject" Target="../embeddings/oleObject161.bin"/><Relationship Id="rId19" Type="http://schemas.openxmlformats.org/officeDocument/2006/relationships/image" Target="../media/image235.emf"/><Relationship Id="rId4" Type="http://schemas.openxmlformats.org/officeDocument/2006/relationships/oleObject" Target="../embeddings/oleObject158.bin"/><Relationship Id="rId9" Type="http://schemas.openxmlformats.org/officeDocument/2006/relationships/image" Target="../media/image230.emf"/><Relationship Id="rId14" Type="http://schemas.openxmlformats.org/officeDocument/2006/relationships/oleObject" Target="../embeddings/oleObject163.bin"/></Relationships>
</file>

<file path=ppt/slides/_rels/slide81.xml.rels><?xml version="1.0" encoding="UTF-8" standalone="yes"?>
<Relationships xmlns="http://schemas.openxmlformats.org/package/2006/relationships"><Relationship Id="rId3" Type="http://schemas.openxmlformats.org/officeDocument/2006/relationships/image" Target="../media/image237.emf"/><Relationship Id="rId2" Type="http://schemas.openxmlformats.org/officeDocument/2006/relationships/notesSlide" Target="../notesSlides/notesSlide76.xm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8" Type="http://schemas.openxmlformats.org/officeDocument/2006/relationships/oleObject" Target="../embeddings/oleObject168.bin"/><Relationship Id="rId3" Type="http://schemas.openxmlformats.org/officeDocument/2006/relationships/notesSlide" Target="../notesSlides/notesSlide77.xml"/><Relationship Id="rId7" Type="http://schemas.openxmlformats.org/officeDocument/2006/relationships/image" Target="../media/image239.wmf"/><Relationship Id="rId2" Type="http://schemas.openxmlformats.org/officeDocument/2006/relationships/slideLayout" Target="../slideLayouts/slideLayout6.xml"/><Relationship Id="rId1" Type="http://schemas.openxmlformats.org/officeDocument/2006/relationships/vmlDrawing" Target="../drawings/vmlDrawing37.vml"/><Relationship Id="rId6" Type="http://schemas.openxmlformats.org/officeDocument/2006/relationships/oleObject" Target="../embeddings/oleObject167.bin"/><Relationship Id="rId5" Type="http://schemas.openxmlformats.org/officeDocument/2006/relationships/image" Target="../media/image238.wmf"/><Relationship Id="rId10" Type="http://schemas.openxmlformats.org/officeDocument/2006/relationships/image" Target="../media/image237.emf"/><Relationship Id="rId4" Type="http://schemas.openxmlformats.org/officeDocument/2006/relationships/oleObject" Target="../embeddings/oleObject166.bin"/><Relationship Id="rId9" Type="http://schemas.openxmlformats.org/officeDocument/2006/relationships/image" Target="../media/image240.wmf"/></Relationships>
</file>

<file path=ppt/slides/_rels/slide83.xml.rels><?xml version="1.0" encoding="UTF-8" standalone="yes"?>
<Relationships xmlns="http://schemas.openxmlformats.org/package/2006/relationships"><Relationship Id="rId8" Type="http://schemas.openxmlformats.org/officeDocument/2006/relationships/image" Target="../media/image237.emf"/><Relationship Id="rId3" Type="http://schemas.openxmlformats.org/officeDocument/2006/relationships/notesSlide" Target="../notesSlides/notesSlide78.xml"/><Relationship Id="rId7" Type="http://schemas.openxmlformats.org/officeDocument/2006/relationships/image" Target="../media/image242.wmf"/><Relationship Id="rId2" Type="http://schemas.openxmlformats.org/officeDocument/2006/relationships/slideLayout" Target="../slideLayouts/slideLayout6.xml"/><Relationship Id="rId1" Type="http://schemas.openxmlformats.org/officeDocument/2006/relationships/vmlDrawing" Target="../drawings/vmlDrawing38.vml"/><Relationship Id="rId6" Type="http://schemas.openxmlformats.org/officeDocument/2006/relationships/oleObject" Target="../embeddings/oleObject170.bin"/><Relationship Id="rId5" Type="http://schemas.openxmlformats.org/officeDocument/2006/relationships/image" Target="../media/image241.wmf"/><Relationship Id="rId4" Type="http://schemas.openxmlformats.org/officeDocument/2006/relationships/oleObject" Target="../embeddings/oleObject169.bin"/></Relationships>
</file>

<file path=ppt/slides/_rels/slide84.xml.rels><?xml version="1.0" encoding="UTF-8" standalone="yes"?>
<Relationships xmlns="http://schemas.openxmlformats.org/package/2006/relationships"><Relationship Id="rId8" Type="http://schemas.openxmlformats.org/officeDocument/2006/relationships/oleObject" Target="../embeddings/oleObject173.bin"/><Relationship Id="rId3" Type="http://schemas.openxmlformats.org/officeDocument/2006/relationships/notesSlide" Target="../notesSlides/notesSlide79.xml"/><Relationship Id="rId7" Type="http://schemas.openxmlformats.org/officeDocument/2006/relationships/image" Target="../media/image244.wmf"/><Relationship Id="rId2" Type="http://schemas.openxmlformats.org/officeDocument/2006/relationships/slideLayout" Target="../slideLayouts/slideLayout13.xml"/><Relationship Id="rId1" Type="http://schemas.openxmlformats.org/officeDocument/2006/relationships/vmlDrawing" Target="../drawings/vmlDrawing39.vml"/><Relationship Id="rId6" Type="http://schemas.openxmlformats.org/officeDocument/2006/relationships/oleObject" Target="../embeddings/oleObject172.bin"/><Relationship Id="rId5" Type="http://schemas.openxmlformats.org/officeDocument/2006/relationships/image" Target="../media/image243.wmf"/><Relationship Id="rId10" Type="http://schemas.openxmlformats.org/officeDocument/2006/relationships/image" Target="../media/image237.emf"/><Relationship Id="rId4" Type="http://schemas.openxmlformats.org/officeDocument/2006/relationships/oleObject" Target="../embeddings/oleObject171.bin"/><Relationship Id="rId9" Type="http://schemas.openxmlformats.org/officeDocument/2006/relationships/image" Target="../media/image245.wmf"/></Relationships>
</file>

<file path=ppt/slides/_rels/slide85.xml.rels><?xml version="1.0" encoding="UTF-8" standalone="yes"?>
<Relationships xmlns="http://schemas.openxmlformats.org/package/2006/relationships"><Relationship Id="rId8" Type="http://schemas.openxmlformats.org/officeDocument/2006/relationships/image" Target="../media/image247.wmf"/><Relationship Id="rId13" Type="http://schemas.openxmlformats.org/officeDocument/2006/relationships/oleObject" Target="../embeddings/oleObject178.bin"/><Relationship Id="rId18" Type="http://schemas.openxmlformats.org/officeDocument/2006/relationships/image" Target="../media/image252.emf"/><Relationship Id="rId3" Type="http://schemas.openxmlformats.org/officeDocument/2006/relationships/notesSlide" Target="../notesSlides/notesSlide80.xml"/><Relationship Id="rId7" Type="http://schemas.openxmlformats.org/officeDocument/2006/relationships/oleObject" Target="../embeddings/oleObject175.bin"/><Relationship Id="rId12" Type="http://schemas.openxmlformats.org/officeDocument/2006/relationships/image" Target="../media/image249.wmf"/><Relationship Id="rId17" Type="http://schemas.openxmlformats.org/officeDocument/2006/relationships/oleObject" Target="../embeddings/oleObject180.bin"/><Relationship Id="rId2" Type="http://schemas.openxmlformats.org/officeDocument/2006/relationships/slideLayout" Target="../slideLayouts/slideLayout6.xml"/><Relationship Id="rId16" Type="http://schemas.openxmlformats.org/officeDocument/2006/relationships/image" Target="../media/image251.emf"/><Relationship Id="rId20" Type="http://schemas.openxmlformats.org/officeDocument/2006/relationships/image" Target="../media/image253.emf"/><Relationship Id="rId1" Type="http://schemas.openxmlformats.org/officeDocument/2006/relationships/vmlDrawing" Target="../drawings/vmlDrawing40.vml"/><Relationship Id="rId6" Type="http://schemas.openxmlformats.org/officeDocument/2006/relationships/image" Target="../media/image246.wmf"/><Relationship Id="rId11" Type="http://schemas.openxmlformats.org/officeDocument/2006/relationships/oleObject" Target="../embeddings/oleObject177.bin"/><Relationship Id="rId5" Type="http://schemas.openxmlformats.org/officeDocument/2006/relationships/oleObject" Target="../embeddings/oleObject174.bin"/><Relationship Id="rId15" Type="http://schemas.openxmlformats.org/officeDocument/2006/relationships/oleObject" Target="../embeddings/oleObject179.bin"/><Relationship Id="rId10" Type="http://schemas.openxmlformats.org/officeDocument/2006/relationships/image" Target="../media/image248.emf"/><Relationship Id="rId19" Type="http://schemas.openxmlformats.org/officeDocument/2006/relationships/oleObject" Target="../embeddings/oleObject181.bin"/><Relationship Id="rId4" Type="http://schemas.openxmlformats.org/officeDocument/2006/relationships/image" Target="../media/image254.emf"/><Relationship Id="rId9" Type="http://schemas.openxmlformats.org/officeDocument/2006/relationships/oleObject" Target="../embeddings/oleObject176.bin"/><Relationship Id="rId14" Type="http://schemas.openxmlformats.org/officeDocument/2006/relationships/image" Target="../media/image250.wmf"/></Relationships>
</file>

<file path=ppt/slides/_rels/slide86.xml.rels><?xml version="1.0" encoding="UTF-8" standalone="yes"?>
<Relationships xmlns="http://schemas.openxmlformats.org/package/2006/relationships"><Relationship Id="rId8" Type="http://schemas.openxmlformats.org/officeDocument/2006/relationships/image" Target="../media/image256.wmf"/><Relationship Id="rId3" Type="http://schemas.openxmlformats.org/officeDocument/2006/relationships/notesSlide" Target="../notesSlides/notesSlide81.xml"/><Relationship Id="rId7" Type="http://schemas.openxmlformats.org/officeDocument/2006/relationships/oleObject" Target="../embeddings/oleObject183.bin"/><Relationship Id="rId2" Type="http://schemas.openxmlformats.org/officeDocument/2006/relationships/slideLayout" Target="../slideLayouts/slideLayout6.xml"/><Relationship Id="rId1" Type="http://schemas.openxmlformats.org/officeDocument/2006/relationships/vmlDrawing" Target="../drawings/vmlDrawing41.vml"/><Relationship Id="rId6" Type="http://schemas.openxmlformats.org/officeDocument/2006/relationships/image" Target="../media/image255.emf"/><Relationship Id="rId5" Type="http://schemas.openxmlformats.org/officeDocument/2006/relationships/oleObject" Target="../embeddings/oleObject182.bin"/><Relationship Id="rId10" Type="http://schemas.openxmlformats.org/officeDocument/2006/relationships/image" Target="../media/image257.wmf"/><Relationship Id="rId4" Type="http://schemas.openxmlformats.org/officeDocument/2006/relationships/image" Target="../media/image254.emf"/><Relationship Id="rId9" Type="http://schemas.openxmlformats.org/officeDocument/2006/relationships/oleObject" Target="../embeddings/oleObject184.bin"/></Relationships>
</file>

<file path=ppt/slides/_rels/slide87.xml.rels><?xml version="1.0" encoding="UTF-8" standalone="yes"?>
<Relationships xmlns="http://schemas.openxmlformats.org/package/2006/relationships"><Relationship Id="rId8" Type="http://schemas.openxmlformats.org/officeDocument/2006/relationships/image" Target="../media/image259.wmf"/><Relationship Id="rId3" Type="http://schemas.openxmlformats.org/officeDocument/2006/relationships/notesSlide" Target="../notesSlides/notesSlide82.xml"/><Relationship Id="rId7" Type="http://schemas.openxmlformats.org/officeDocument/2006/relationships/oleObject" Target="../embeddings/oleObject186.bin"/><Relationship Id="rId2" Type="http://schemas.openxmlformats.org/officeDocument/2006/relationships/slideLayout" Target="../slideLayouts/slideLayout6.xml"/><Relationship Id="rId1" Type="http://schemas.openxmlformats.org/officeDocument/2006/relationships/vmlDrawing" Target="../drawings/vmlDrawing42.vml"/><Relationship Id="rId6" Type="http://schemas.openxmlformats.org/officeDocument/2006/relationships/image" Target="../media/image258.wmf"/><Relationship Id="rId5" Type="http://schemas.openxmlformats.org/officeDocument/2006/relationships/oleObject" Target="../embeddings/oleObject185.bin"/><Relationship Id="rId4" Type="http://schemas.openxmlformats.org/officeDocument/2006/relationships/image" Target="../media/image254.emf"/></Relationships>
</file>

<file path=ppt/slides/_rels/slide88.xml.rels><?xml version="1.0" encoding="UTF-8" standalone="yes"?>
<Relationships xmlns="http://schemas.openxmlformats.org/package/2006/relationships"><Relationship Id="rId3" Type="http://schemas.openxmlformats.org/officeDocument/2006/relationships/image" Target="../media/image260.emf"/><Relationship Id="rId2" Type="http://schemas.openxmlformats.org/officeDocument/2006/relationships/notesSlide" Target="../notesSlides/notesSlide83.xml"/><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7.xml"/><Relationship Id="rId1" Type="http://schemas.openxmlformats.org/officeDocument/2006/relationships/vmlDrawing" Target="../drawings/vmlDrawing43.vml"/><Relationship Id="rId5" Type="http://schemas.openxmlformats.org/officeDocument/2006/relationships/image" Target="../media/image261.emf"/><Relationship Id="rId4" Type="http://schemas.openxmlformats.org/officeDocument/2006/relationships/oleObject" Target="../embeddings/oleObject187.bin"/></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3" Type="http://schemas.openxmlformats.org/officeDocument/2006/relationships/image" Target="../media/image262.emf"/><Relationship Id="rId2" Type="http://schemas.openxmlformats.org/officeDocument/2006/relationships/notesSlide" Target="../notesSlides/notesSlide87.xml"/><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3" Type="http://schemas.openxmlformats.org/officeDocument/2006/relationships/image" Target="../media/image262.emf"/><Relationship Id="rId2" Type="http://schemas.openxmlformats.org/officeDocument/2006/relationships/notesSlide" Target="../notesSlides/notesSlide88.xml"/><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3" Type="http://schemas.openxmlformats.org/officeDocument/2006/relationships/image" Target="../media/image263.emf"/><Relationship Id="rId2" Type="http://schemas.openxmlformats.org/officeDocument/2006/relationships/notesSlide" Target="../notesSlides/notesSlide89.xml"/><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8" Type="http://schemas.openxmlformats.org/officeDocument/2006/relationships/image" Target="../media/image265.emf"/><Relationship Id="rId13" Type="http://schemas.openxmlformats.org/officeDocument/2006/relationships/image" Target="../media/image268.emf"/><Relationship Id="rId3" Type="http://schemas.openxmlformats.org/officeDocument/2006/relationships/notesSlide" Target="../notesSlides/notesSlide90.xml"/><Relationship Id="rId7" Type="http://schemas.openxmlformats.org/officeDocument/2006/relationships/oleObject" Target="../embeddings/oleObject189.bin"/><Relationship Id="rId12" Type="http://schemas.openxmlformats.org/officeDocument/2006/relationships/image" Target="../media/image267.emf"/><Relationship Id="rId2" Type="http://schemas.openxmlformats.org/officeDocument/2006/relationships/slideLayout" Target="../slideLayouts/slideLayout7.xml"/><Relationship Id="rId1" Type="http://schemas.openxmlformats.org/officeDocument/2006/relationships/vmlDrawing" Target="../drawings/vmlDrawing44.vml"/><Relationship Id="rId6" Type="http://schemas.openxmlformats.org/officeDocument/2006/relationships/image" Target="../media/image264.emf"/><Relationship Id="rId11" Type="http://schemas.openxmlformats.org/officeDocument/2006/relationships/oleObject" Target="../embeddings/oleObject191.bin"/><Relationship Id="rId5" Type="http://schemas.openxmlformats.org/officeDocument/2006/relationships/oleObject" Target="../embeddings/oleObject188.bin"/><Relationship Id="rId10" Type="http://schemas.openxmlformats.org/officeDocument/2006/relationships/image" Target="../media/image266.emf"/><Relationship Id="rId4" Type="http://schemas.openxmlformats.org/officeDocument/2006/relationships/slide" Target="slide6.xml"/><Relationship Id="rId9" Type="http://schemas.openxmlformats.org/officeDocument/2006/relationships/oleObject" Target="../embeddings/oleObject190.bin"/></Relationships>
</file>

<file path=ppt/slides/_rels/slide96.xml.rels><?xml version="1.0" encoding="UTF-8" standalone="yes"?>
<Relationships xmlns="http://schemas.openxmlformats.org/package/2006/relationships"><Relationship Id="rId3" Type="http://schemas.openxmlformats.org/officeDocument/2006/relationships/notesSlide" Target="../notesSlides/notesSlide91.xml"/><Relationship Id="rId2" Type="http://schemas.openxmlformats.org/officeDocument/2006/relationships/slideLayout" Target="../slideLayouts/slideLayout12.xml"/><Relationship Id="rId1" Type="http://schemas.openxmlformats.org/officeDocument/2006/relationships/vmlDrawing" Target="../drawings/vmlDrawing45.vml"/><Relationship Id="rId6" Type="http://schemas.openxmlformats.org/officeDocument/2006/relationships/image" Target="../media/image269.emf"/><Relationship Id="rId5" Type="http://schemas.openxmlformats.org/officeDocument/2006/relationships/oleObject" Target="../embeddings/oleObject192.bin"/><Relationship Id="rId4" Type="http://schemas.openxmlformats.org/officeDocument/2006/relationships/image" Target="../media/image270.emf"/></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92.xml"/><Relationship Id="rId2" Type="http://schemas.openxmlformats.org/officeDocument/2006/relationships/slideLayout" Target="../slideLayouts/slideLayout12.xml"/><Relationship Id="rId1" Type="http://schemas.openxmlformats.org/officeDocument/2006/relationships/vmlDrawing" Target="../drawings/vmlDrawing46.vml"/><Relationship Id="rId6" Type="http://schemas.openxmlformats.org/officeDocument/2006/relationships/image" Target="../media/image270.emf"/><Relationship Id="rId5" Type="http://schemas.openxmlformats.org/officeDocument/2006/relationships/image" Target="../media/image269.emf"/><Relationship Id="rId4" Type="http://schemas.openxmlformats.org/officeDocument/2006/relationships/oleObject" Target="../embeddings/oleObject193.bin"/></Relationships>
</file>

<file path=ppt/slides/_rels/slide98.xml.rels><?xml version="1.0" encoding="UTF-8" standalone="yes"?>
<Relationships xmlns="http://schemas.openxmlformats.org/package/2006/relationships"><Relationship Id="rId8" Type="http://schemas.openxmlformats.org/officeDocument/2006/relationships/image" Target="../media/image273.emf"/><Relationship Id="rId3" Type="http://schemas.openxmlformats.org/officeDocument/2006/relationships/notesSlide" Target="../notesSlides/notesSlide93.xml"/><Relationship Id="rId7" Type="http://schemas.openxmlformats.org/officeDocument/2006/relationships/image" Target="../media/image272.emf"/><Relationship Id="rId2" Type="http://schemas.openxmlformats.org/officeDocument/2006/relationships/slideLayout" Target="../slideLayouts/slideLayout7.xml"/><Relationship Id="rId1" Type="http://schemas.openxmlformats.org/officeDocument/2006/relationships/vmlDrawing" Target="../drawings/vmlDrawing47.vml"/><Relationship Id="rId6" Type="http://schemas.openxmlformats.org/officeDocument/2006/relationships/oleObject" Target="../embeddings/oleObject195.bin"/><Relationship Id="rId5" Type="http://schemas.openxmlformats.org/officeDocument/2006/relationships/image" Target="../media/image271.emf"/><Relationship Id="rId4" Type="http://schemas.openxmlformats.org/officeDocument/2006/relationships/oleObject" Target="../embeddings/oleObject194.bin"/></Relationships>
</file>

<file path=ppt/slides/_rels/slide99.xml.rels><?xml version="1.0" encoding="UTF-8" standalone="yes"?>
<Relationships xmlns="http://schemas.openxmlformats.org/package/2006/relationships"><Relationship Id="rId8" Type="http://schemas.openxmlformats.org/officeDocument/2006/relationships/oleObject" Target="../embeddings/oleObject198.bin"/><Relationship Id="rId13" Type="http://schemas.openxmlformats.org/officeDocument/2006/relationships/image" Target="../media/image278.emf"/><Relationship Id="rId3" Type="http://schemas.openxmlformats.org/officeDocument/2006/relationships/notesSlide" Target="../notesSlides/notesSlide94.xml"/><Relationship Id="rId7" Type="http://schemas.openxmlformats.org/officeDocument/2006/relationships/image" Target="../media/image275.emf"/><Relationship Id="rId12" Type="http://schemas.openxmlformats.org/officeDocument/2006/relationships/oleObject" Target="../embeddings/oleObject200.bin"/><Relationship Id="rId2" Type="http://schemas.openxmlformats.org/officeDocument/2006/relationships/slideLayout" Target="../slideLayouts/slideLayout7.xml"/><Relationship Id="rId1" Type="http://schemas.openxmlformats.org/officeDocument/2006/relationships/vmlDrawing" Target="../drawings/vmlDrawing48.vml"/><Relationship Id="rId6" Type="http://schemas.openxmlformats.org/officeDocument/2006/relationships/oleObject" Target="../embeddings/oleObject197.bin"/><Relationship Id="rId11" Type="http://schemas.openxmlformats.org/officeDocument/2006/relationships/image" Target="../media/image277.emf"/><Relationship Id="rId5" Type="http://schemas.openxmlformats.org/officeDocument/2006/relationships/image" Target="../media/image274.emf"/><Relationship Id="rId10" Type="http://schemas.openxmlformats.org/officeDocument/2006/relationships/oleObject" Target="../embeddings/oleObject199.bin"/><Relationship Id="rId4" Type="http://schemas.openxmlformats.org/officeDocument/2006/relationships/oleObject" Target="../embeddings/oleObject196.bin"/><Relationship Id="rId9" Type="http://schemas.openxmlformats.org/officeDocument/2006/relationships/image" Target="../media/image27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60341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Picture 46" descr="C:\Users\Administrator\Desktop\图片4.jpg"/>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035550" y="1867114"/>
            <a:ext cx="3810000" cy="300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 name="Picture 45" descr="C:\Users\Administrator\Desktop\图片3.jpg"/>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43000" y="2046502"/>
            <a:ext cx="2736850" cy="281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56" name="Rectangle 2"/>
          <p:cNvSpPr>
            <a:spLocks noGrp="1" noChangeArrowheads="1"/>
          </p:cNvSpPr>
          <p:nvPr>
            <p:ph type="title"/>
          </p:nvPr>
        </p:nvSpPr>
        <p:spPr bwMode="auto">
          <a:xfrm>
            <a:off x="457200" y="498689"/>
            <a:ext cx="1600200"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hangingPunct="1"/>
            <a:r>
              <a:rPr lang="zh-CN" altLang="en-US" sz="3600" b="1" smtClean="0">
                <a:solidFill>
                  <a:srgbClr val="CC0000"/>
                </a:solidFill>
                <a:latin typeface="Times New Roman" panose="02020603050405020304" pitchFamily="18" charset="0"/>
                <a:ea typeface="楷体_GB2312" pitchFamily="49" charset="-122"/>
                <a:cs typeface="Times New Roman" panose="02020603050405020304" pitchFamily="18" charset="0"/>
              </a:rPr>
              <a:t>结论：</a:t>
            </a:r>
          </a:p>
        </p:txBody>
      </p:sp>
      <p:sp>
        <p:nvSpPr>
          <p:cNvPr id="63491" name="Text Box 3" descr="40%"/>
          <p:cNvSpPr txBox="1">
            <a:spLocks noChangeArrowheads="1"/>
          </p:cNvSpPr>
          <p:nvPr/>
        </p:nvSpPr>
        <p:spPr bwMode="auto">
          <a:xfrm>
            <a:off x="509588" y="1019389"/>
            <a:ext cx="8253412" cy="954088"/>
          </a:xfrm>
          <a:prstGeom prst="rect">
            <a:avLst/>
          </a:prstGeom>
          <a:noFill/>
          <a:ln w="9525">
            <a:noFill/>
            <a:miter lim="800000"/>
            <a:headEnd/>
            <a:tailEnd/>
          </a:ln>
          <a:effectLst/>
        </p:spPr>
        <p:txBody>
          <a:bodyPr>
            <a:spAutoFit/>
          </a:bodyPr>
          <a:lstStyle/>
          <a:p>
            <a:pPr>
              <a:spcBef>
                <a:spcPct val="2000"/>
              </a:spcBef>
              <a:defRPr/>
            </a:pPr>
            <a:r>
              <a:rPr lang="en-US" altLang="zh-CN" sz="2800" b="1">
                <a:solidFill>
                  <a:srgbClr val="000099"/>
                </a:solidFill>
                <a:latin typeface="Times New Roman" panose="02020603050405020304" pitchFamily="18" charset="0"/>
                <a:cs typeface="Times New Roman" panose="02020603050405020304" pitchFamily="18" charset="0"/>
              </a:rPr>
              <a:t> (1) </a:t>
            </a:r>
            <a:r>
              <a:rPr lang="zh-CN" altLang="en-US" sz="2800" b="1">
                <a:solidFill>
                  <a:srgbClr val="000099"/>
                </a:solidFill>
                <a:latin typeface="Times New Roman" panose="02020603050405020304" pitchFamily="18" charset="0"/>
                <a:cs typeface="Times New Roman" panose="02020603050405020304" pitchFamily="18" charset="0"/>
              </a:rPr>
              <a:t>无输入信号电压时，晶体管各电极都是恒定的</a:t>
            </a:r>
          </a:p>
          <a:p>
            <a:pPr>
              <a:spcBef>
                <a:spcPct val="2000"/>
              </a:spcBef>
              <a:defRPr/>
            </a:pPr>
            <a:r>
              <a:rPr lang="zh-CN" altLang="en-US" sz="2800" b="1">
                <a:solidFill>
                  <a:srgbClr val="000099"/>
                </a:solidFill>
                <a:latin typeface="Times New Roman" panose="02020603050405020304" pitchFamily="18" charset="0"/>
                <a:cs typeface="Times New Roman" panose="02020603050405020304" pitchFamily="18" charset="0"/>
              </a:rPr>
              <a:t>       电压和电流</a:t>
            </a:r>
            <a:r>
              <a:rPr lang="en-US" altLang="zh-CN" sz="2800" b="1">
                <a:solidFill>
                  <a:srgbClr val="000099"/>
                </a:solidFill>
                <a:latin typeface="Times New Roman" panose="02020603050405020304" pitchFamily="18" charset="0"/>
                <a:cs typeface="Times New Roman" panose="02020603050405020304" pitchFamily="18" charset="0"/>
              </a:rPr>
              <a:t>:</a:t>
            </a:r>
            <a:r>
              <a:rPr lang="en-US" altLang="zh-CN" sz="2800" b="1" i="1">
                <a:solidFill>
                  <a:srgbClr val="000099"/>
                </a:solidFill>
                <a:latin typeface="Times New Roman" panose="02020603050405020304" pitchFamily="18" charset="0"/>
                <a:cs typeface="Times New Roman" panose="02020603050405020304" pitchFamily="18" charset="0"/>
              </a:rPr>
              <a:t>I</a:t>
            </a:r>
            <a:r>
              <a:rPr lang="en-US" altLang="zh-CN" sz="2800" b="1" baseline="-25000">
                <a:solidFill>
                  <a:srgbClr val="000099"/>
                </a:solidFill>
                <a:latin typeface="Times New Roman" panose="02020603050405020304" pitchFamily="18" charset="0"/>
                <a:cs typeface="Times New Roman" panose="02020603050405020304" pitchFamily="18" charset="0"/>
              </a:rPr>
              <a:t>B</a:t>
            </a:r>
            <a:r>
              <a:rPr lang="zh-CN" altLang="en-US" sz="2800" b="1">
                <a:solidFill>
                  <a:srgbClr val="000099"/>
                </a:solidFill>
                <a:latin typeface="Times New Roman" panose="02020603050405020304" pitchFamily="18" charset="0"/>
                <a:cs typeface="Times New Roman" panose="02020603050405020304" pitchFamily="18" charset="0"/>
              </a:rPr>
              <a:t>、</a:t>
            </a:r>
            <a:r>
              <a:rPr lang="en-US" altLang="zh-CN" sz="2800" b="1" i="1">
                <a:solidFill>
                  <a:srgbClr val="000099"/>
                </a:solidFill>
                <a:latin typeface="Times New Roman" panose="02020603050405020304" pitchFamily="18" charset="0"/>
                <a:cs typeface="Times New Roman" panose="02020603050405020304" pitchFamily="18" charset="0"/>
              </a:rPr>
              <a:t>U</a:t>
            </a:r>
            <a:r>
              <a:rPr lang="en-US" altLang="zh-CN" sz="2800" b="1" baseline="-25000">
                <a:solidFill>
                  <a:srgbClr val="000099"/>
                </a:solidFill>
                <a:latin typeface="Times New Roman" panose="02020603050405020304" pitchFamily="18" charset="0"/>
                <a:cs typeface="Times New Roman" panose="02020603050405020304" pitchFamily="18" charset="0"/>
              </a:rPr>
              <a:t>BE</a:t>
            </a:r>
            <a:r>
              <a:rPr lang="zh-CN" altLang="zh-CN" sz="2800" b="1">
                <a:solidFill>
                  <a:srgbClr val="000099"/>
                </a:solidFill>
                <a:latin typeface="Times New Roman" panose="02020603050405020304" pitchFamily="18" charset="0"/>
                <a:cs typeface="Times New Roman" panose="02020603050405020304" pitchFamily="18" charset="0"/>
              </a:rPr>
              <a:t>和</a:t>
            </a:r>
            <a:r>
              <a:rPr lang="zh-CN" altLang="en-US" sz="2800" b="1">
                <a:solidFill>
                  <a:srgbClr val="000099"/>
                </a:solidFill>
                <a:latin typeface="Times New Roman" panose="02020603050405020304" pitchFamily="18" charset="0"/>
                <a:cs typeface="Times New Roman" panose="02020603050405020304" pitchFamily="18" charset="0"/>
              </a:rPr>
              <a:t> </a:t>
            </a:r>
            <a:r>
              <a:rPr lang="en-US" altLang="zh-CN" sz="2800" b="1" i="1">
                <a:solidFill>
                  <a:srgbClr val="000099"/>
                </a:solidFill>
                <a:latin typeface="Times New Roman" panose="02020603050405020304" pitchFamily="18" charset="0"/>
                <a:cs typeface="Times New Roman" panose="02020603050405020304" pitchFamily="18" charset="0"/>
              </a:rPr>
              <a:t>I</a:t>
            </a:r>
            <a:r>
              <a:rPr lang="en-US" altLang="zh-CN" sz="2800" b="1" baseline="-25000">
                <a:solidFill>
                  <a:srgbClr val="000099"/>
                </a:solidFill>
                <a:latin typeface="Times New Roman" panose="02020603050405020304" pitchFamily="18" charset="0"/>
                <a:cs typeface="Times New Roman" panose="02020603050405020304" pitchFamily="18" charset="0"/>
              </a:rPr>
              <a:t>C</a:t>
            </a:r>
            <a:r>
              <a:rPr lang="zh-CN" altLang="en-US" sz="2800" b="1">
                <a:solidFill>
                  <a:srgbClr val="000099"/>
                </a:solidFill>
                <a:latin typeface="Times New Roman" panose="02020603050405020304" pitchFamily="18" charset="0"/>
                <a:cs typeface="Times New Roman" panose="02020603050405020304" pitchFamily="18" charset="0"/>
              </a:rPr>
              <a:t>、</a:t>
            </a:r>
            <a:r>
              <a:rPr lang="en-US" altLang="zh-CN" sz="2800" b="1" i="1">
                <a:solidFill>
                  <a:srgbClr val="000099"/>
                </a:solidFill>
                <a:latin typeface="Times New Roman" panose="02020603050405020304" pitchFamily="18" charset="0"/>
                <a:cs typeface="Times New Roman" panose="02020603050405020304" pitchFamily="18" charset="0"/>
              </a:rPr>
              <a:t>U</a:t>
            </a:r>
            <a:r>
              <a:rPr lang="en-US" altLang="zh-CN" sz="2800" b="1" baseline="-25000">
                <a:solidFill>
                  <a:srgbClr val="000099"/>
                </a:solidFill>
                <a:latin typeface="Times New Roman" panose="02020603050405020304" pitchFamily="18" charset="0"/>
                <a:cs typeface="Times New Roman" panose="02020603050405020304" pitchFamily="18" charset="0"/>
              </a:rPr>
              <a:t>CE</a:t>
            </a:r>
            <a:r>
              <a:rPr lang="en-US" altLang="zh-CN" sz="2800" b="1">
                <a:solidFill>
                  <a:srgbClr val="000099"/>
                </a:solidFill>
                <a:latin typeface="Times New Roman" panose="02020603050405020304" pitchFamily="18" charset="0"/>
                <a:cs typeface="Times New Roman" panose="02020603050405020304" pitchFamily="18" charset="0"/>
              </a:rPr>
              <a:t> </a:t>
            </a:r>
            <a:r>
              <a:rPr lang="zh-CN" altLang="en-US" sz="2800" b="1">
                <a:solidFill>
                  <a:srgbClr val="000099"/>
                </a:solidFill>
                <a:latin typeface="Times New Roman" panose="02020603050405020304" pitchFamily="18" charset="0"/>
                <a:cs typeface="Times New Roman" panose="02020603050405020304" pitchFamily="18" charset="0"/>
              </a:rPr>
              <a:t>。</a:t>
            </a:r>
          </a:p>
        </p:txBody>
      </p:sp>
      <p:sp>
        <p:nvSpPr>
          <p:cNvPr id="63492" name="Text Box 4"/>
          <p:cNvSpPr txBox="1">
            <a:spLocks noChangeArrowheads="1"/>
          </p:cNvSpPr>
          <p:nvPr/>
        </p:nvSpPr>
        <p:spPr bwMode="auto">
          <a:xfrm>
            <a:off x="409575" y="5252719"/>
            <a:ext cx="8305800" cy="1042466"/>
          </a:xfrm>
          <a:prstGeom prst="rect">
            <a:avLst/>
          </a:prstGeom>
          <a:noFill/>
          <a:ln w="38100">
            <a:noFill/>
            <a:miter lim="800000"/>
            <a:headEnd/>
            <a:tailEnd/>
          </a:ln>
          <a:effectLst/>
        </p:spPr>
        <p:txBody>
          <a:bodyPr lIns="90000" tIns="46800" rIns="90000" bIns="46800" anchor="ctr">
            <a:spAutoFit/>
          </a:bodyPr>
          <a:lstStyle/>
          <a:p>
            <a:pPr>
              <a:lnSpc>
                <a:spcPct val="110000"/>
              </a:lnSpc>
              <a:defRPr/>
            </a:pPr>
            <a:r>
              <a:rPr lang="en-US" altLang="zh-CN" sz="2800" b="1" dirty="0">
                <a:solidFill>
                  <a:schemeClr val="accent2"/>
                </a:solidFill>
                <a:latin typeface="Times New Roman" panose="02020603050405020304" pitchFamily="18" charset="0"/>
                <a:cs typeface="Times New Roman" panose="02020603050405020304" pitchFamily="18" charset="0"/>
              </a:rPr>
              <a:t>  </a:t>
            </a:r>
            <a:r>
              <a:rPr lang="en-US" altLang="zh-CN" sz="2800" b="1" dirty="0">
                <a:solidFill>
                  <a:srgbClr val="000099"/>
                </a:solidFill>
                <a:latin typeface="Times New Roman" panose="02020603050405020304" pitchFamily="18" charset="0"/>
                <a:cs typeface="Times New Roman" panose="02020603050405020304" pitchFamily="18" charset="0"/>
              </a:rPr>
              <a:t>(</a:t>
            </a:r>
            <a:r>
              <a:rPr lang="en-US" altLang="zh-CN" sz="2800" b="1" i="1" dirty="0">
                <a:solidFill>
                  <a:srgbClr val="000099"/>
                </a:solidFill>
                <a:latin typeface="Times New Roman" panose="02020603050405020304" pitchFamily="18" charset="0"/>
                <a:cs typeface="Times New Roman" panose="02020603050405020304" pitchFamily="18" charset="0"/>
              </a:rPr>
              <a:t>I</a:t>
            </a:r>
            <a:r>
              <a:rPr lang="en-US" altLang="zh-CN" sz="2800" b="1" baseline="-25000" dirty="0">
                <a:solidFill>
                  <a:srgbClr val="000099"/>
                </a:solidFill>
                <a:latin typeface="Times New Roman" panose="02020603050405020304" pitchFamily="18" charset="0"/>
                <a:cs typeface="Times New Roman" panose="02020603050405020304" pitchFamily="18" charset="0"/>
              </a:rPr>
              <a:t>B</a:t>
            </a:r>
            <a:r>
              <a:rPr lang="zh-CN" altLang="en-US" sz="2800" b="1" dirty="0">
                <a:solidFill>
                  <a:srgbClr val="000099"/>
                </a:solidFill>
                <a:latin typeface="Times New Roman" panose="02020603050405020304" pitchFamily="18" charset="0"/>
                <a:cs typeface="Times New Roman" panose="02020603050405020304" pitchFamily="18" charset="0"/>
              </a:rPr>
              <a:t>、</a:t>
            </a:r>
            <a:r>
              <a:rPr lang="en-US" altLang="zh-CN" sz="2800" b="1" i="1" dirty="0">
                <a:solidFill>
                  <a:srgbClr val="000099"/>
                </a:solidFill>
                <a:latin typeface="Times New Roman" panose="02020603050405020304" pitchFamily="18" charset="0"/>
                <a:cs typeface="Times New Roman" panose="02020603050405020304" pitchFamily="18" charset="0"/>
              </a:rPr>
              <a:t>U</a:t>
            </a:r>
            <a:r>
              <a:rPr lang="en-US" altLang="zh-CN" sz="2800" b="1" baseline="-25000" dirty="0">
                <a:solidFill>
                  <a:srgbClr val="000099"/>
                </a:solidFill>
                <a:latin typeface="Times New Roman" panose="02020603050405020304" pitchFamily="18" charset="0"/>
                <a:cs typeface="Times New Roman" panose="02020603050405020304" pitchFamily="18" charset="0"/>
              </a:rPr>
              <a:t>BE</a:t>
            </a:r>
            <a:r>
              <a:rPr lang="en-US" altLang="zh-CN" sz="2800" b="1" dirty="0">
                <a:solidFill>
                  <a:srgbClr val="000099"/>
                </a:solidFill>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 </a:t>
            </a:r>
            <a:r>
              <a:rPr lang="zh-CN" altLang="zh-CN" sz="2800" b="1" dirty="0">
                <a:latin typeface="Times New Roman" panose="02020603050405020304" pitchFamily="18" charset="0"/>
                <a:cs typeface="Times New Roman" panose="02020603050405020304" pitchFamily="18" charset="0"/>
              </a:rPr>
              <a:t>和</a:t>
            </a:r>
            <a:r>
              <a:rPr lang="en-US" altLang="zh-CN" sz="2800" b="1" dirty="0">
                <a:solidFill>
                  <a:srgbClr val="000099"/>
                </a:solidFill>
                <a:latin typeface="Times New Roman" panose="02020603050405020304" pitchFamily="18" charset="0"/>
                <a:cs typeface="Times New Roman" panose="02020603050405020304" pitchFamily="18" charset="0"/>
              </a:rPr>
              <a:t>(</a:t>
            </a:r>
            <a:r>
              <a:rPr lang="en-US" altLang="zh-CN" sz="2800" b="1" i="1" dirty="0">
                <a:solidFill>
                  <a:srgbClr val="000099"/>
                </a:solidFill>
                <a:latin typeface="Times New Roman" panose="02020603050405020304" pitchFamily="18" charset="0"/>
                <a:cs typeface="Times New Roman" panose="02020603050405020304" pitchFamily="18" charset="0"/>
              </a:rPr>
              <a:t>I</a:t>
            </a:r>
            <a:r>
              <a:rPr lang="en-US" altLang="zh-CN" sz="2800" b="1" baseline="-25000" dirty="0">
                <a:solidFill>
                  <a:srgbClr val="000099"/>
                </a:solidFill>
                <a:latin typeface="Times New Roman" panose="02020603050405020304" pitchFamily="18" charset="0"/>
                <a:cs typeface="Times New Roman" panose="02020603050405020304" pitchFamily="18" charset="0"/>
              </a:rPr>
              <a:t>C</a:t>
            </a:r>
            <a:r>
              <a:rPr lang="zh-CN" altLang="en-US" sz="2800" b="1" dirty="0">
                <a:solidFill>
                  <a:srgbClr val="000099"/>
                </a:solidFill>
                <a:latin typeface="Times New Roman" panose="02020603050405020304" pitchFamily="18" charset="0"/>
                <a:cs typeface="Times New Roman" panose="02020603050405020304" pitchFamily="18" charset="0"/>
              </a:rPr>
              <a:t>、</a:t>
            </a:r>
            <a:r>
              <a:rPr lang="en-US" altLang="zh-CN" sz="2800" b="1" i="1" dirty="0">
                <a:solidFill>
                  <a:srgbClr val="000099"/>
                </a:solidFill>
                <a:latin typeface="Times New Roman" panose="02020603050405020304" pitchFamily="18" charset="0"/>
                <a:cs typeface="Times New Roman" panose="02020603050405020304" pitchFamily="18" charset="0"/>
              </a:rPr>
              <a:t>U</a:t>
            </a:r>
            <a:r>
              <a:rPr lang="en-US" altLang="zh-CN" sz="2800" b="1" baseline="-25000" dirty="0">
                <a:solidFill>
                  <a:srgbClr val="000099"/>
                </a:solidFill>
                <a:latin typeface="Times New Roman" panose="02020603050405020304" pitchFamily="18" charset="0"/>
                <a:cs typeface="Times New Roman" panose="02020603050405020304" pitchFamily="18" charset="0"/>
              </a:rPr>
              <a:t>CE</a:t>
            </a:r>
            <a:r>
              <a:rPr lang="en-US" altLang="zh-CN" sz="2800" b="1" dirty="0">
                <a:solidFill>
                  <a:srgbClr val="000099"/>
                </a:solidFill>
                <a:latin typeface="Times New Roman" panose="02020603050405020304" pitchFamily="18" charset="0"/>
                <a:cs typeface="Times New Roman" panose="02020603050405020304" pitchFamily="18" charset="0"/>
              </a:rPr>
              <a:t>)</a:t>
            </a:r>
            <a:r>
              <a:rPr lang="zh-CN" altLang="en-US" sz="2800" b="1" dirty="0">
                <a:latin typeface="Times New Roman" panose="02020603050405020304" pitchFamily="18" charset="0"/>
                <a:cs typeface="Times New Roman" panose="02020603050405020304" pitchFamily="18" charset="0"/>
              </a:rPr>
              <a:t>分别对应于输入、输出特性曲线上的一个点，称为</a:t>
            </a:r>
            <a:r>
              <a:rPr lang="zh-CN" altLang="en-US" sz="2800" b="1" dirty="0">
                <a:solidFill>
                  <a:srgbClr val="FF0000"/>
                </a:solidFill>
                <a:latin typeface="Times New Roman" panose="02020603050405020304" pitchFamily="18" charset="0"/>
                <a:cs typeface="Times New Roman" panose="02020603050405020304" pitchFamily="18" charset="0"/>
              </a:rPr>
              <a:t>静态工作点</a:t>
            </a:r>
            <a:r>
              <a:rPr lang="zh-CN" altLang="en-US" sz="2800" b="1" dirty="0">
                <a:latin typeface="Times New Roman" panose="02020603050405020304" pitchFamily="18" charset="0"/>
                <a:cs typeface="Times New Roman" panose="02020603050405020304" pitchFamily="18" charset="0"/>
              </a:rPr>
              <a:t>。</a:t>
            </a:r>
          </a:p>
        </p:txBody>
      </p:sp>
      <p:grpSp>
        <p:nvGrpSpPr>
          <p:cNvPr id="2" name="Group 11"/>
          <p:cNvGrpSpPr>
            <a:grpSpLocks/>
          </p:cNvGrpSpPr>
          <p:nvPr/>
        </p:nvGrpSpPr>
        <p:grpSpPr bwMode="auto">
          <a:xfrm>
            <a:off x="2438400" y="3108539"/>
            <a:ext cx="477838" cy="457200"/>
            <a:chOff x="1512" y="2231"/>
            <a:chExt cx="395" cy="427"/>
          </a:xfrm>
        </p:grpSpPr>
        <p:sp>
          <p:nvSpPr>
            <p:cNvPr id="63500" name="Oval 12"/>
            <p:cNvSpPr>
              <a:spLocks noChangeArrowheads="1"/>
            </p:cNvSpPr>
            <p:nvPr/>
          </p:nvSpPr>
          <p:spPr bwMode="auto">
            <a:xfrm>
              <a:off x="1512" y="2556"/>
              <a:ext cx="72" cy="86"/>
            </a:xfrm>
            <a:prstGeom prst="ellipse">
              <a:avLst/>
            </a:prstGeom>
            <a:solidFill>
              <a:srgbClr val="FF3300"/>
            </a:solidFill>
            <a:ln w="38100">
              <a:solidFill>
                <a:srgbClr val="FF3300"/>
              </a:solidFill>
              <a:round/>
              <a:headEnd/>
              <a:tailEnd/>
            </a:ln>
            <a:effectLst/>
          </p:spPr>
          <p:txBody>
            <a:bodyPr wrap="none" lIns="90000" tIns="46800" rIns="90000" bIns="46800" anchor="ctr">
              <a:spAutoFit/>
            </a:bodyPr>
            <a:lstStyle/>
            <a:p>
              <a:pPr>
                <a:defRPr/>
              </a:pPr>
              <a:endParaRPr lang="zh-CN" altLang="en-US">
                <a:effectLst>
                  <a:outerShdw blurRad="38100" dist="38100" dir="2700000" algn="tl">
                    <a:srgbClr val="000000">
                      <a:alpha val="43137"/>
                    </a:srgbClr>
                  </a:outerShdw>
                </a:effectLst>
              </a:endParaRPr>
            </a:p>
          </p:txBody>
        </p:sp>
        <p:sp>
          <p:nvSpPr>
            <p:cNvPr id="74776" name="Text Box 13"/>
            <p:cNvSpPr txBox="1">
              <a:spLocks noChangeArrowheads="1"/>
            </p:cNvSpPr>
            <p:nvPr/>
          </p:nvSpPr>
          <p:spPr bwMode="auto">
            <a:xfrm>
              <a:off x="1654" y="2231"/>
              <a:ext cx="253"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i="1">
                  <a:solidFill>
                    <a:srgbClr val="CC0000"/>
                  </a:solidFill>
                  <a:ea typeface="楷体_GB2312" pitchFamily="49" charset="-122"/>
                </a:rPr>
                <a:t>Q</a:t>
              </a:r>
            </a:p>
          </p:txBody>
        </p:sp>
      </p:grpSp>
      <p:grpSp>
        <p:nvGrpSpPr>
          <p:cNvPr id="3" name="Group 14"/>
          <p:cNvGrpSpPr>
            <a:grpSpLocks/>
          </p:cNvGrpSpPr>
          <p:nvPr/>
        </p:nvGrpSpPr>
        <p:grpSpPr bwMode="auto">
          <a:xfrm>
            <a:off x="1038225" y="3140289"/>
            <a:ext cx="1581150" cy="519113"/>
            <a:chOff x="483" y="2263"/>
            <a:chExt cx="1173" cy="370"/>
          </a:xfrm>
        </p:grpSpPr>
        <p:sp>
          <p:nvSpPr>
            <p:cNvPr id="63503" name="Line 15"/>
            <p:cNvSpPr>
              <a:spLocks noChangeShapeType="1"/>
            </p:cNvSpPr>
            <p:nvPr/>
          </p:nvSpPr>
          <p:spPr bwMode="auto">
            <a:xfrm>
              <a:off x="900" y="2520"/>
              <a:ext cx="756" cy="0"/>
            </a:xfrm>
            <a:prstGeom prst="line">
              <a:avLst/>
            </a:prstGeom>
            <a:noFill/>
            <a:ln w="38100">
              <a:solidFill>
                <a:srgbClr val="FF3300"/>
              </a:solidFill>
              <a:prstDash val="dash"/>
              <a:round/>
              <a:headEnd/>
              <a:tailEnd/>
            </a:ln>
            <a:effectLst/>
          </p:spPr>
          <p:txBody>
            <a:bodyPr wrap="none" lIns="90000" tIns="46800" rIns="90000" bIns="46800" anchor="ctr">
              <a:spAutoFit/>
            </a:bodyPr>
            <a:lstStyle/>
            <a:p>
              <a:pPr>
                <a:defRPr/>
              </a:pPr>
              <a:endParaRPr lang="zh-CN" altLang="en-US">
                <a:effectLst>
                  <a:outerShdw blurRad="38100" dist="38100" dir="2700000" algn="tl">
                    <a:srgbClr val="000000">
                      <a:alpha val="43137"/>
                    </a:srgbClr>
                  </a:outerShdw>
                </a:effectLst>
              </a:endParaRPr>
            </a:p>
          </p:txBody>
        </p:sp>
        <p:sp>
          <p:nvSpPr>
            <p:cNvPr id="74774" name="Rectangle 16"/>
            <p:cNvSpPr>
              <a:spLocks noChangeArrowheads="1"/>
            </p:cNvSpPr>
            <p:nvPr/>
          </p:nvSpPr>
          <p:spPr bwMode="auto">
            <a:xfrm>
              <a:off x="483" y="2263"/>
              <a:ext cx="356"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i="1">
                  <a:solidFill>
                    <a:srgbClr val="CC0000"/>
                  </a:solidFill>
                  <a:ea typeface="楷体_GB2312" pitchFamily="49" charset="-122"/>
                </a:rPr>
                <a:t>I</a:t>
              </a:r>
              <a:r>
                <a:rPr lang="en-US" altLang="zh-CN" sz="2800" baseline="-25000">
                  <a:solidFill>
                    <a:srgbClr val="CC0000"/>
                  </a:solidFill>
                  <a:ea typeface="楷体_GB2312" pitchFamily="49" charset="-122"/>
                </a:rPr>
                <a:t>B</a:t>
              </a:r>
              <a:endParaRPr lang="en-US" altLang="zh-CN" sz="2800">
                <a:solidFill>
                  <a:srgbClr val="CC0000"/>
                </a:solidFill>
                <a:ea typeface="楷体_GB2312" pitchFamily="49" charset="-122"/>
              </a:endParaRPr>
            </a:p>
          </p:txBody>
        </p:sp>
      </p:grpSp>
      <p:grpSp>
        <p:nvGrpSpPr>
          <p:cNvPr id="4" name="Group 17"/>
          <p:cNvGrpSpPr>
            <a:grpSpLocks/>
          </p:cNvGrpSpPr>
          <p:nvPr/>
        </p:nvGrpSpPr>
        <p:grpSpPr bwMode="auto">
          <a:xfrm>
            <a:off x="2239963" y="3499064"/>
            <a:ext cx="671512" cy="1643063"/>
            <a:chOff x="1395" y="2484"/>
            <a:chExt cx="423" cy="1544"/>
          </a:xfrm>
        </p:grpSpPr>
        <p:sp>
          <p:nvSpPr>
            <p:cNvPr id="63506" name="Line 18"/>
            <p:cNvSpPr>
              <a:spLocks noChangeShapeType="1"/>
            </p:cNvSpPr>
            <p:nvPr/>
          </p:nvSpPr>
          <p:spPr bwMode="auto">
            <a:xfrm>
              <a:off x="1572" y="2484"/>
              <a:ext cx="0" cy="1080"/>
            </a:xfrm>
            <a:prstGeom prst="line">
              <a:avLst/>
            </a:prstGeom>
            <a:noFill/>
            <a:ln w="38100">
              <a:solidFill>
                <a:srgbClr val="FF3300"/>
              </a:solidFill>
              <a:prstDash val="dash"/>
              <a:round/>
              <a:headEnd/>
              <a:tailEnd/>
            </a:ln>
            <a:effectLst/>
          </p:spPr>
          <p:txBody>
            <a:bodyPr wrap="none" lIns="90000" tIns="46800" rIns="90000" bIns="46800" anchor="ctr">
              <a:spAutoFit/>
            </a:bodyPr>
            <a:lstStyle/>
            <a:p>
              <a:pPr>
                <a:defRPr/>
              </a:pPr>
              <a:endParaRPr lang="zh-CN" altLang="en-US">
                <a:effectLst>
                  <a:outerShdw blurRad="38100" dist="38100" dir="2700000" algn="tl">
                    <a:srgbClr val="000000">
                      <a:alpha val="43137"/>
                    </a:srgbClr>
                  </a:outerShdw>
                </a:effectLst>
              </a:endParaRPr>
            </a:p>
          </p:txBody>
        </p:sp>
        <p:sp>
          <p:nvSpPr>
            <p:cNvPr id="74772" name="Rectangle 19"/>
            <p:cNvSpPr>
              <a:spLocks noChangeArrowheads="1"/>
            </p:cNvSpPr>
            <p:nvPr/>
          </p:nvSpPr>
          <p:spPr bwMode="auto">
            <a:xfrm>
              <a:off x="1395" y="3598"/>
              <a:ext cx="423" cy="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i="1">
                  <a:solidFill>
                    <a:srgbClr val="CC0000"/>
                  </a:solidFill>
                  <a:ea typeface="楷体_GB2312" pitchFamily="49" charset="-122"/>
                </a:rPr>
                <a:t>U</a:t>
              </a:r>
              <a:r>
                <a:rPr lang="en-US" altLang="zh-CN" baseline="-25000">
                  <a:solidFill>
                    <a:srgbClr val="CC0000"/>
                  </a:solidFill>
                  <a:ea typeface="楷体_GB2312" pitchFamily="49" charset="-122"/>
                </a:rPr>
                <a:t>BE</a:t>
              </a:r>
            </a:p>
          </p:txBody>
        </p:sp>
      </p:grpSp>
      <p:grpSp>
        <p:nvGrpSpPr>
          <p:cNvPr id="5" name="Group 34"/>
          <p:cNvGrpSpPr>
            <a:grpSpLocks/>
          </p:cNvGrpSpPr>
          <p:nvPr/>
        </p:nvGrpSpPr>
        <p:grpSpPr bwMode="auto">
          <a:xfrm>
            <a:off x="6408738" y="2989477"/>
            <a:ext cx="568325" cy="465137"/>
            <a:chOff x="1512" y="2254"/>
            <a:chExt cx="416" cy="386"/>
          </a:xfrm>
        </p:grpSpPr>
        <p:sp>
          <p:nvSpPr>
            <p:cNvPr id="63523" name="Oval 35"/>
            <p:cNvSpPr>
              <a:spLocks noChangeArrowheads="1"/>
            </p:cNvSpPr>
            <p:nvPr/>
          </p:nvSpPr>
          <p:spPr bwMode="auto">
            <a:xfrm>
              <a:off x="1512" y="2556"/>
              <a:ext cx="72" cy="84"/>
            </a:xfrm>
            <a:prstGeom prst="ellipse">
              <a:avLst/>
            </a:prstGeom>
            <a:solidFill>
              <a:srgbClr val="FF3300"/>
            </a:solidFill>
            <a:ln w="38100">
              <a:solidFill>
                <a:srgbClr val="FF3300"/>
              </a:solidFill>
              <a:round/>
              <a:headEnd/>
              <a:tailEnd/>
            </a:ln>
            <a:effectLst/>
          </p:spPr>
          <p:txBody>
            <a:bodyPr wrap="none" lIns="90000" tIns="46800" rIns="90000" bIns="46800" anchor="ctr">
              <a:spAutoFit/>
            </a:bodyPr>
            <a:lstStyle/>
            <a:p>
              <a:pPr>
                <a:defRPr/>
              </a:pPr>
              <a:endParaRPr lang="zh-CN" altLang="en-US">
                <a:effectLst>
                  <a:outerShdw blurRad="38100" dist="38100" dir="2700000" algn="tl">
                    <a:srgbClr val="000000">
                      <a:alpha val="43137"/>
                    </a:srgbClr>
                  </a:outerShdw>
                </a:effectLst>
              </a:endParaRPr>
            </a:p>
          </p:txBody>
        </p:sp>
        <p:sp>
          <p:nvSpPr>
            <p:cNvPr id="74770" name="Text Box 36"/>
            <p:cNvSpPr txBox="1">
              <a:spLocks noChangeArrowheads="1"/>
            </p:cNvSpPr>
            <p:nvPr/>
          </p:nvSpPr>
          <p:spPr bwMode="auto">
            <a:xfrm>
              <a:off x="1634" y="2254"/>
              <a:ext cx="294" cy="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i="1">
                  <a:solidFill>
                    <a:srgbClr val="CC0000"/>
                  </a:solidFill>
                  <a:ea typeface="楷体_GB2312" pitchFamily="49" charset="-122"/>
                </a:rPr>
                <a:t>Q</a:t>
              </a:r>
            </a:p>
          </p:txBody>
        </p:sp>
      </p:grpSp>
      <p:grpSp>
        <p:nvGrpSpPr>
          <p:cNvPr id="6" name="Group 37"/>
          <p:cNvGrpSpPr>
            <a:grpSpLocks/>
          </p:cNvGrpSpPr>
          <p:nvPr/>
        </p:nvGrpSpPr>
        <p:grpSpPr bwMode="auto">
          <a:xfrm>
            <a:off x="6292850" y="3394289"/>
            <a:ext cx="682625" cy="1749425"/>
            <a:chOff x="3948" y="2448"/>
            <a:chExt cx="430" cy="1543"/>
          </a:xfrm>
        </p:grpSpPr>
        <p:sp>
          <p:nvSpPr>
            <p:cNvPr id="63526" name="Line 38"/>
            <p:cNvSpPr>
              <a:spLocks noChangeShapeType="1"/>
            </p:cNvSpPr>
            <p:nvPr/>
          </p:nvSpPr>
          <p:spPr bwMode="auto">
            <a:xfrm>
              <a:off x="4056" y="2448"/>
              <a:ext cx="0" cy="1164"/>
            </a:xfrm>
            <a:prstGeom prst="line">
              <a:avLst/>
            </a:prstGeom>
            <a:noFill/>
            <a:ln w="38100">
              <a:solidFill>
                <a:srgbClr val="FF3300"/>
              </a:solidFill>
              <a:prstDash val="dash"/>
              <a:round/>
              <a:headEnd/>
              <a:tailEnd/>
            </a:ln>
            <a:effectLst/>
          </p:spPr>
          <p:txBody>
            <a:bodyPr wrap="none" lIns="90000" tIns="46800" rIns="90000" bIns="46800" anchor="ctr">
              <a:spAutoFit/>
            </a:bodyPr>
            <a:lstStyle/>
            <a:p>
              <a:pPr>
                <a:defRPr/>
              </a:pPr>
              <a:endParaRPr lang="zh-CN" altLang="en-US">
                <a:effectLst>
                  <a:outerShdw blurRad="38100" dist="38100" dir="2700000" algn="tl">
                    <a:srgbClr val="000000">
                      <a:alpha val="43137"/>
                    </a:srgbClr>
                  </a:outerShdw>
                </a:effectLst>
              </a:endParaRPr>
            </a:p>
          </p:txBody>
        </p:sp>
        <p:sp>
          <p:nvSpPr>
            <p:cNvPr id="74768" name="Rectangle 39"/>
            <p:cNvSpPr>
              <a:spLocks noChangeArrowheads="1"/>
            </p:cNvSpPr>
            <p:nvPr/>
          </p:nvSpPr>
          <p:spPr bwMode="auto">
            <a:xfrm>
              <a:off x="3948" y="3588"/>
              <a:ext cx="430"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i="1">
                  <a:solidFill>
                    <a:srgbClr val="CC0000"/>
                  </a:solidFill>
                  <a:ea typeface="楷体_GB2312" pitchFamily="49" charset="-122"/>
                </a:rPr>
                <a:t>U</a:t>
              </a:r>
              <a:r>
                <a:rPr lang="en-US" altLang="zh-CN" baseline="-25000">
                  <a:solidFill>
                    <a:srgbClr val="CC0000"/>
                  </a:solidFill>
                  <a:ea typeface="楷体_GB2312" pitchFamily="49" charset="-122"/>
                </a:rPr>
                <a:t>CE</a:t>
              </a:r>
            </a:p>
          </p:txBody>
        </p:sp>
      </p:grpSp>
      <p:grpSp>
        <p:nvGrpSpPr>
          <p:cNvPr id="7" name="Group 40"/>
          <p:cNvGrpSpPr>
            <a:grpSpLocks/>
          </p:cNvGrpSpPr>
          <p:nvPr/>
        </p:nvGrpSpPr>
        <p:grpSpPr bwMode="auto">
          <a:xfrm>
            <a:off x="4876800" y="3178389"/>
            <a:ext cx="1682750" cy="519113"/>
            <a:chOff x="2833" y="2372"/>
            <a:chExt cx="1295" cy="370"/>
          </a:xfrm>
        </p:grpSpPr>
        <p:sp>
          <p:nvSpPr>
            <p:cNvPr id="63529" name="Line 41"/>
            <p:cNvSpPr>
              <a:spLocks noChangeShapeType="1"/>
            </p:cNvSpPr>
            <p:nvPr/>
          </p:nvSpPr>
          <p:spPr bwMode="auto">
            <a:xfrm>
              <a:off x="3287" y="2532"/>
              <a:ext cx="841" cy="0"/>
            </a:xfrm>
            <a:prstGeom prst="line">
              <a:avLst/>
            </a:prstGeom>
            <a:noFill/>
            <a:ln w="38100">
              <a:solidFill>
                <a:srgbClr val="FF3300"/>
              </a:solidFill>
              <a:prstDash val="dash"/>
              <a:round/>
              <a:headEnd/>
              <a:tailEnd/>
            </a:ln>
            <a:effectLst/>
          </p:spPr>
          <p:txBody>
            <a:bodyPr wrap="none" lIns="90000" tIns="46800" rIns="90000" bIns="46800" anchor="ctr">
              <a:spAutoFit/>
            </a:bodyPr>
            <a:lstStyle/>
            <a:p>
              <a:pPr>
                <a:defRPr/>
              </a:pPr>
              <a:endParaRPr lang="zh-CN" altLang="en-US">
                <a:effectLst>
                  <a:outerShdw blurRad="38100" dist="38100" dir="2700000" algn="tl">
                    <a:srgbClr val="000000">
                      <a:alpha val="43137"/>
                    </a:srgbClr>
                  </a:outerShdw>
                </a:effectLst>
              </a:endParaRPr>
            </a:p>
          </p:txBody>
        </p:sp>
        <p:sp>
          <p:nvSpPr>
            <p:cNvPr id="74766" name="Rectangle 42"/>
            <p:cNvSpPr>
              <a:spLocks noChangeArrowheads="1"/>
            </p:cNvSpPr>
            <p:nvPr/>
          </p:nvSpPr>
          <p:spPr bwMode="auto">
            <a:xfrm>
              <a:off x="2833" y="2372"/>
              <a:ext cx="380"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i="1">
                  <a:solidFill>
                    <a:srgbClr val="CC0000"/>
                  </a:solidFill>
                  <a:ea typeface="楷体_GB2312" pitchFamily="49" charset="-122"/>
                </a:rPr>
                <a:t>I</a:t>
              </a:r>
              <a:r>
                <a:rPr lang="en-US" altLang="zh-CN" sz="2800" baseline="-25000">
                  <a:solidFill>
                    <a:srgbClr val="CC0000"/>
                  </a:solidFill>
                  <a:ea typeface="楷体_GB2312" pitchFamily="49" charset="-122"/>
                </a:rPr>
                <a:t>C</a:t>
              </a:r>
            </a:p>
          </p:txBody>
        </p:sp>
      </p:grpSp>
    </p:spTree>
    <p:extLst>
      <p:ext uri="{BB962C8B-B14F-4D97-AF65-F5344CB8AC3E}">
        <p14:creationId xmlns:p14="http://schemas.microsoft.com/office/powerpoint/2010/main" val="298609473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63491"/>
                                        </p:tgtEl>
                                        <p:attrNameLst>
                                          <p:attrName>style.visibility</p:attrName>
                                        </p:attrNameLst>
                                      </p:cBhvr>
                                      <p:to>
                                        <p:strVal val="visible"/>
                                      </p:to>
                                    </p:set>
                                    <p:animEffect transition="in" filter="blinds(vertical)">
                                      <p:cBhvr>
                                        <p:cTn id="7" dur="500"/>
                                        <p:tgtEl>
                                          <p:spTgt spid="634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wipe(left)">
                                      <p:cBhvr>
                                        <p:cTn id="12" dur="500"/>
                                        <p:tgtEl>
                                          <p:spTgt spid="4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499"/>
                                          </p:stCondLst>
                                        </p:cTn>
                                        <p:tgtEl>
                                          <p:spTgt spid="2"/>
                                        </p:tgtEl>
                                        <p:attrNameLst>
                                          <p:attrName>style.visibility</p:attrName>
                                        </p:attrNameLst>
                                      </p:cBhvr>
                                      <p:to>
                                        <p:strVal val="visible"/>
                                      </p:to>
                                    </p:set>
                                  </p:childTnLst>
                                </p:cTn>
                              </p:par>
                            </p:childTnLst>
                          </p:cTn>
                        </p:par>
                        <p:par>
                          <p:cTn id="17" fill="hold" nodeType="afterGroup">
                            <p:stCondLst>
                              <p:cond delay="500"/>
                            </p:stCondLst>
                            <p:childTnLst>
                              <p:par>
                                <p:cTn id="18" presetID="22" presetClass="entr" presetSubtype="2"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right)">
                                      <p:cBhvr>
                                        <p:cTn id="20" dur="500"/>
                                        <p:tgtEl>
                                          <p:spTgt spid="3"/>
                                        </p:tgtEl>
                                      </p:cBhvr>
                                    </p:animEffect>
                                  </p:childTnLst>
                                </p:cTn>
                              </p:par>
                            </p:childTnLst>
                          </p:cTn>
                        </p:par>
                        <p:par>
                          <p:cTn id="21" fill="hold" nodeType="afterGroup">
                            <p:stCondLst>
                              <p:cond delay="1000"/>
                            </p:stCondLst>
                            <p:childTnLst>
                              <p:par>
                                <p:cTn id="22" presetID="22" presetClass="entr" presetSubtype="1"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ipe(up)">
                                      <p:cBhvr>
                                        <p:cTn id="24" dur="500"/>
                                        <p:tgtEl>
                                          <p:spTgt spid="4"/>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48"/>
                                        </p:tgtEl>
                                        <p:attrNameLst>
                                          <p:attrName>style.visibility</p:attrName>
                                        </p:attrNameLst>
                                      </p:cBhvr>
                                      <p:to>
                                        <p:strVal val="visible"/>
                                      </p:to>
                                    </p:set>
                                    <p:animEffect transition="in" filter="wipe(left)">
                                      <p:cBhvr>
                                        <p:cTn id="29" dur="500"/>
                                        <p:tgtEl>
                                          <p:spTgt spid="48"/>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nodeType="clickEffect">
                                  <p:stCondLst>
                                    <p:cond delay="0"/>
                                  </p:stCondLst>
                                  <p:childTnLst>
                                    <p:set>
                                      <p:cBhvr>
                                        <p:cTn id="33" dur="1" fill="hold">
                                          <p:stCondLst>
                                            <p:cond delay="499"/>
                                          </p:stCondLst>
                                        </p:cTn>
                                        <p:tgtEl>
                                          <p:spTgt spid="5"/>
                                        </p:tgtEl>
                                        <p:attrNameLst>
                                          <p:attrName>style.visibility</p:attrName>
                                        </p:attrNameLst>
                                      </p:cBhvr>
                                      <p:to>
                                        <p:strVal val="visible"/>
                                      </p:to>
                                    </p:set>
                                  </p:childTnLst>
                                </p:cTn>
                              </p:par>
                            </p:childTnLst>
                          </p:cTn>
                        </p:par>
                        <p:par>
                          <p:cTn id="34" fill="hold" nodeType="afterGroup">
                            <p:stCondLst>
                              <p:cond delay="500"/>
                            </p:stCondLst>
                            <p:childTnLst>
                              <p:par>
                                <p:cTn id="35" presetID="22" presetClass="entr" presetSubtype="2" fill="hold" nodeType="after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right)">
                                      <p:cBhvr>
                                        <p:cTn id="37" dur="500"/>
                                        <p:tgtEl>
                                          <p:spTgt spid="7"/>
                                        </p:tgtEl>
                                      </p:cBhvr>
                                    </p:animEffect>
                                  </p:childTnLst>
                                </p:cTn>
                              </p:par>
                            </p:childTnLst>
                          </p:cTn>
                        </p:par>
                        <p:par>
                          <p:cTn id="38" fill="hold" nodeType="afterGroup">
                            <p:stCondLst>
                              <p:cond delay="1000"/>
                            </p:stCondLst>
                            <p:childTnLst>
                              <p:par>
                                <p:cTn id="39" presetID="22" presetClass="entr" presetSubtype="1" fill="hold" nodeType="after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wipe(up)">
                                      <p:cBhvr>
                                        <p:cTn id="41" dur="500"/>
                                        <p:tgtEl>
                                          <p:spTgt spid="6"/>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63492"/>
                                        </p:tgtEl>
                                        <p:attrNameLst>
                                          <p:attrName>style.visibility</p:attrName>
                                        </p:attrNameLst>
                                      </p:cBhvr>
                                      <p:to>
                                        <p:strVal val="visible"/>
                                      </p:to>
                                    </p:set>
                                    <p:animEffect transition="in" filter="wipe(left)">
                                      <p:cBhvr>
                                        <p:cTn id="46" dur="500"/>
                                        <p:tgtEl>
                                          <p:spTgt spid="634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autoUpdateAnimBg="0"/>
      <p:bldP spid="63492" grpId="0" autoUpdateAnimBg="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4" name="Text Box 2"/>
          <p:cNvSpPr txBox="1">
            <a:spLocks noChangeArrowheads="1"/>
          </p:cNvSpPr>
          <p:nvPr/>
        </p:nvSpPr>
        <p:spPr bwMode="auto">
          <a:xfrm>
            <a:off x="310035" y="354531"/>
            <a:ext cx="8686800" cy="197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pPr>
            <a:r>
              <a:rPr lang="en-US" altLang="zh-CN" sz="2800">
                <a:sym typeface="Symbol" panose="05050102010706020507" pitchFamily="18" charset="2"/>
              </a:rPr>
              <a:t>      </a:t>
            </a:r>
            <a:r>
              <a:rPr lang="zh-CN" altLang="en-US" sz="2800">
                <a:sym typeface="Symbol" panose="05050102010706020507" pitchFamily="18" charset="2"/>
              </a:rPr>
              <a:t>例</a:t>
            </a:r>
            <a:r>
              <a:rPr lang="en-US" altLang="zh-CN" sz="2800">
                <a:sym typeface="Symbol" panose="05050102010706020507" pitchFamily="18" charset="2"/>
              </a:rPr>
              <a:t>1</a:t>
            </a:r>
            <a:r>
              <a:rPr lang="en-US" altLang="zh-CN" sz="2800">
                <a:latin typeface="宋体" panose="02010600030101010101" pitchFamily="2" charset="-122"/>
                <a:sym typeface="Symbol" panose="05050102010706020507" pitchFamily="18" charset="2"/>
              </a:rPr>
              <a:t>:</a:t>
            </a:r>
            <a:r>
              <a:rPr lang="zh-CN" altLang="en-US" sz="2800">
                <a:sym typeface="Symbol" panose="05050102010706020507" pitchFamily="18" charset="2"/>
              </a:rPr>
              <a:t>在</a:t>
            </a:r>
            <a:r>
              <a:rPr lang="zh-CN" altLang="en-US" sz="2800"/>
              <a:t>前图所示的差分放大电路中</a:t>
            </a:r>
            <a:r>
              <a:rPr lang="en-US" altLang="zh-CN" sz="2800"/>
              <a:t>,</a:t>
            </a:r>
            <a:r>
              <a:rPr lang="zh-CN" altLang="en-US" sz="2800"/>
              <a:t>已知</a:t>
            </a:r>
            <a:r>
              <a:rPr lang="en-US" altLang="zh-CN" sz="2800" i="1"/>
              <a:t>U</a:t>
            </a:r>
            <a:r>
              <a:rPr lang="en-US" altLang="zh-CN" sz="2800" baseline="-25000"/>
              <a:t>CC</a:t>
            </a:r>
            <a:r>
              <a:rPr lang="en-US" altLang="zh-CN" sz="2800"/>
              <a:t>=12V</a:t>
            </a:r>
            <a:r>
              <a:rPr lang="zh-CN" altLang="en-US" sz="2800"/>
              <a:t>，   </a:t>
            </a:r>
            <a:r>
              <a:rPr lang="en-US" altLang="zh-CN" sz="2800" i="1"/>
              <a:t>E</a:t>
            </a:r>
            <a:r>
              <a:rPr lang="en-US" altLang="zh-CN" sz="2800" baseline="-25000"/>
              <a:t>E </a:t>
            </a:r>
            <a:r>
              <a:rPr lang="en-US" altLang="zh-CN" sz="2800"/>
              <a:t>= 12V, </a:t>
            </a:r>
            <a:r>
              <a:rPr lang="en-US" altLang="zh-CN" sz="2800" i="1">
                <a:sym typeface="Symbol" panose="05050102010706020507" pitchFamily="18" charset="2"/>
              </a:rPr>
              <a:t> </a:t>
            </a:r>
            <a:r>
              <a:rPr lang="en-US" altLang="zh-CN" sz="2800"/>
              <a:t>= 50, </a:t>
            </a:r>
            <a:r>
              <a:rPr lang="en-US" altLang="zh-CN" sz="2800" i="1"/>
              <a:t>R</a:t>
            </a:r>
            <a:r>
              <a:rPr lang="en-US" altLang="zh-CN" sz="2800" baseline="-25000"/>
              <a:t>C</a:t>
            </a:r>
            <a:r>
              <a:rPr lang="en-US" altLang="zh-CN" sz="2800"/>
              <a:t> = 10 k</a:t>
            </a:r>
            <a:r>
              <a:rPr lang="en-US" altLang="zh-CN" sz="2800">
                <a:sym typeface="Symbol" panose="05050102010706020507" pitchFamily="18" charset="2"/>
              </a:rPr>
              <a:t>,  </a:t>
            </a:r>
            <a:r>
              <a:rPr lang="en-US" altLang="zh-CN" sz="2800" i="1"/>
              <a:t>R</a:t>
            </a:r>
            <a:r>
              <a:rPr lang="en-US" altLang="zh-CN" sz="2800" baseline="-25000"/>
              <a:t>E</a:t>
            </a:r>
            <a:r>
              <a:rPr lang="en-US" altLang="zh-CN" sz="2800"/>
              <a:t> =10 k</a:t>
            </a:r>
            <a:r>
              <a:rPr lang="en-US" altLang="zh-CN" sz="2800">
                <a:sym typeface="Symbol" panose="05050102010706020507" pitchFamily="18" charset="2"/>
              </a:rPr>
              <a:t>, </a:t>
            </a:r>
            <a:r>
              <a:rPr lang="en-US" altLang="zh-CN" sz="2800" i="1"/>
              <a:t>R</a:t>
            </a:r>
            <a:r>
              <a:rPr lang="en-US" altLang="zh-CN" sz="2800" baseline="-25000"/>
              <a:t>B</a:t>
            </a:r>
            <a:r>
              <a:rPr lang="en-US" altLang="zh-CN" sz="2800"/>
              <a:t> = 20 k</a:t>
            </a:r>
            <a:r>
              <a:rPr lang="en-US" altLang="zh-CN" sz="2800">
                <a:sym typeface="Symbol" panose="05050102010706020507" pitchFamily="18" charset="2"/>
              </a:rPr>
              <a:t></a:t>
            </a:r>
            <a:r>
              <a:rPr lang="zh-CN" altLang="en-US" sz="2800">
                <a:sym typeface="Symbol" panose="05050102010706020507" pitchFamily="18" charset="2"/>
              </a:rPr>
              <a:t>， </a:t>
            </a:r>
            <a:r>
              <a:rPr lang="en-US" altLang="zh-CN" sz="2800" i="1"/>
              <a:t>R</a:t>
            </a:r>
            <a:r>
              <a:rPr lang="en-US" altLang="zh-CN" sz="2800" baseline="-25000"/>
              <a:t>P</a:t>
            </a:r>
            <a:r>
              <a:rPr lang="en-US" altLang="zh-CN" sz="2800"/>
              <a:t> =100 </a:t>
            </a:r>
            <a:r>
              <a:rPr lang="en-US" altLang="zh-CN" sz="2800">
                <a:sym typeface="Symbol" panose="05050102010706020507" pitchFamily="18" charset="2"/>
              </a:rPr>
              <a:t>, </a:t>
            </a:r>
            <a:r>
              <a:rPr lang="zh-CN" altLang="en-US" sz="2800">
                <a:sym typeface="Symbol" panose="05050102010706020507" pitchFamily="18" charset="2"/>
              </a:rPr>
              <a:t>并在输出端接负载电阻</a:t>
            </a:r>
            <a:r>
              <a:rPr lang="en-US" altLang="zh-CN" sz="2800" i="1"/>
              <a:t>R</a:t>
            </a:r>
            <a:r>
              <a:rPr lang="en-US" altLang="zh-CN" sz="2800" baseline="-25000"/>
              <a:t>L</a:t>
            </a:r>
            <a:r>
              <a:rPr lang="en-US" altLang="zh-CN" sz="2800"/>
              <a:t> = 20k</a:t>
            </a:r>
            <a:r>
              <a:rPr lang="en-US" altLang="zh-CN" sz="2800">
                <a:sym typeface="Symbol" panose="05050102010706020507" pitchFamily="18" charset="2"/>
              </a:rPr>
              <a:t>, </a:t>
            </a:r>
            <a:r>
              <a:rPr lang="zh-CN" altLang="en-US" sz="2800">
                <a:sym typeface="Symbol" panose="05050102010706020507" pitchFamily="18" charset="2"/>
              </a:rPr>
              <a:t>试求</a:t>
            </a:r>
          </a:p>
          <a:p>
            <a:pPr algn="just" eaLnBrk="1" hangingPunct="1">
              <a:lnSpc>
                <a:spcPct val="110000"/>
              </a:lnSpc>
            </a:pPr>
            <a:r>
              <a:rPr lang="zh-CN" altLang="en-US" sz="2800">
                <a:sym typeface="Symbol" panose="05050102010706020507" pitchFamily="18" charset="2"/>
              </a:rPr>
              <a:t>电路的静态值和差模电压放大倍数</a:t>
            </a:r>
            <a:r>
              <a:rPr lang="zh-CN" altLang="en-US" sz="2800"/>
              <a:t>。</a:t>
            </a:r>
          </a:p>
        </p:txBody>
      </p:sp>
      <p:sp>
        <p:nvSpPr>
          <p:cNvPr id="266243" name="Text Box 3"/>
          <p:cNvSpPr txBox="1">
            <a:spLocks noChangeArrowheads="1"/>
          </p:cNvSpPr>
          <p:nvPr/>
        </p:nvSpPr>
        <p:spPr bwMode="auto">
          <a:xfrm>
            <a:off x="745010" y="2380181"/>
            <a:ext cx="7207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med"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a:latin typeface="宋体" panose="02010600030101010101" pitchFamily="2" charset="-122"/>
                <a:sym typeface="Symbol" panose="05050102010706020507" pitchFamily="18" charset="2"/>
              </a:rPr>
              <a:t>解</a:t>
            </a:r>
            <a:r>
              <a:rPr lang="en-US" altLang="zh-CN" sz="2800">
                <a:latin typeface="宋体" panose="02010600030101010101" pitchFamily="2" charset="-122"/>
                <a:sym typeface="Symbol" panose="05050102010706020507" pitchFamily="18" charset="2"/>
              </a:rPr>
              <a:t>:</a:t>
            </a:r>
          </a:p>
        </p:txBody>
      </p:sp>
      <p:graphicFrame>
        <p:nvGraphicFramePr>
          <p:cNvPr id="266244" name="Object 4"/>
          <p:cNvGraphicFramePr>
            <a:graphicFrameLocks noChangeAspect="1"/>
          </p:cNvGraphicFramePr>
          <p:nvPr>
            <p:extLst/>
          </p:nvPr>
        </p:nvGraphicFramePr>
        <p:xfrm>
          <a:off x="1572097" y="2213494"/>
          <a:ext cx="4783138" cy="992187"/>
        </p:xfrm>
        <a:graphic>
          <a:graphicData uri="http://schemas.openxmlformats.org/presentationml/2006/ole">
            <mc:AlternateContent xmlns:mc="http://schemas.openxmlformats.org/markup-compatibility/2006">
              <mc:Choice xmlns:v="urn:schemas-microsoft-com:vml" Requires="v">
                <p:oleObj spid="_x0000_s50196" name="Equation" r:id="rId4" imgW="2247840" imgH="444240" progId="Equation.3">
                  <p:embed/>
                </p:oleObj>
              </mc:Choice>
              <mc:Fallback>
                <p:oleObj name="Equation" r:id="rId4" imgW="2247840" imgH="4442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72097" y="2213494"/>
                        <a:ext cx="4783138" cy="992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245" name="Object 5"/>
          <p:cNvGraphicFramePr>
            <a:graphicFrameLocks noChangeAspect="1"/>
          </p:cNvGraphicFramePr>
          <p:nvPr>
            <p:extLst/>
          </p:nvPr>
        </p:nvGraphicFramePr>
        <p:xfrm>
          <a:off x="1621310" y="3119956"/>
          <a:ext cx="4114800" cy="958850"/>
        </p:xfrm>
        <a:graphic>
          <a:graphicData uri="http://schemas.openxmlformats.org/presentationml/2006/ole">
            <mc:AlternateContent xmlns:mc="http://schemas.openxmlformats.org/markup-compatibility/2006">
              <mc:Choice xmlns:v="urn:schemas-microsoft-com:vml" Requires="v">
                <p:oleObj spid="_x0000_s50197" name="Equation" r:id="rId6" imgW="1955520" imgH="431640" progId="Equation.3">
                  <p:embed/>
                </p:oleObj>
              </mc:Choice>
              <mc:Fallback>
                <p:oleObj name="Equation" r:id="rId6" imgW="1955520" imgH="4316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21310" y="3119956"/>
                        <a:ext cx="4114800" cy="958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246" name="Object 6"/>
          <p:cNvGraphicFramePr>
            <a:graphicFrameLocks noChangeAspect="1"/>
          </p:cNvGraphicFramePr>
          <p:nvPr>
            <p:extLst/>
          </p:nvPr>
        </p:nvGraphicFramePr>
        <p:xfrm>
          <a:off x="1602260" y="4023244"/>
          <a:ext cx="6846887" cy="509587"/>
        </p:xfrm>
        <a:graphic>
          <a:graphicData uri="http://schemas.openxmlformats.org/presentationml/2006/ole">
            <mc:AlternateContent xmlns:mc="http://schemas.openxmlformats.org/markup-compatibility/2006">
              <mc:Choice xmlns:v="urn:schemas-microsoft-com:vml" Requires="v">
                <p:oleObj spid="_x0000_s50198" name="Equation" r:id="rId8" imgW="3416040" imgH="241200" progId="Equation.3">
                  <p:embed/>
                </p:oleObj>
              </mc:Choice>
              <mc:Fallback>
                <p:oleObj name="Equation" r:id="rId8" imgW="3416040" imgH="2412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02260" y="4023244"/>
                        <a:ext cx="6846887" cy="509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247" name="Object 7"/>
          <p:cNvGraphicFramePr>
            <a:graphicFrameLocks noChangeAspect="1"/>
          </p:cNvGraphicFramePr>
          <p:nvPr>
            <p:extLst/>
          </p:nvPr>
        </p:nvGraphicFramePr>
        <p:xfrm>
          <a:off x="1591147" y="4467744"/>
          <a:ext cx="4724400" cy="944562"/>
        </p:xfrm>
        <a:graphic>
          <a:graphicData uri="http://schemas.openxmlformats.org/presentationml/2006/ole">
            <mc:AlternateContent xmlns:mc="http://schemas.openxmlformats.org/markup-compatibility/2006">
              <mc:Choice xmlns:v="urn:schemas-microsoft-com:vml" Requires="v">
                <p:oleObj spid="_x0000_s50199" name="Equation" r:id="rId10" imgW="2222280" imgH="444240" progId="Equation.3">
                  <p:embed/>
                </p:oleObj>
              </mc:Choice>
              <mc:Fallback>
                <p:oleObj name="Equation" r:id="rId10" imgW="2222280" imgH="44424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91147" y="4467744"/>
                        <a:ext cx="4724400" cy="944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248" name="Text Box 8"/>
          <p:cNvSpPr txBox="1">
            <a:spLocks noChangeArrowheads="1"/>
          </p:cNvSpPr>
          <p:nvPr/>
        </p:nvSpPr>
        <p:spPr bwMode="auto">
          <a:xfrm>
            <a:off x="752947" y="5447231"/>
            <a:ext cx="796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med"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式中</a:t>
            </a:r>
          </a:p>
        </p:txBody>
      </p:sp>
      <p:graphicFrame>
        <p:nvGraphicFramePr>
          <p:cNvPr id="266249" name="Object 9"/>
          <p:cNvGraphicFramePr>
            <a:graphicFrameLocks noChangeAspect="1"/>
          </p:cNvGraphicFramePr>
          <p:nvPr>
            <p:extLst/>
          </p:nvPr>
        </p:nvGraphicFramePr>
        <p:xfrm>
          <a:off x="1600672" y="5263081"/>
          <a:ext cx="3114675" cy="839788"/>
        </p:xfrm>
        <a:graphic>
          <a:graphicData uri="http://schemas.openxmlformats.org/presentationml/2006/ole">
            <mc:AlternateContent xmlns:mc="http://schemas.openxmlformats.org/markup-compatibility/2006">
              <mc:Choice xmlns:v="urn:schemas-microsoft-com:vml" Requires="v">
                <p:oleObj spid="_x0000_s50200" name="Equation" r:id="rId12" imgW="1473120" imgH="406080" progId="Equation.3">
                  <p:embed/>
                </p:oleObj>
              </mc:Choice>
              <mc:Fallback>
                <p:oleObj name="Equation" r:id="rId12" imgW="1473120" imgH="40608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600672" y="5263081"/>
                        <a:ext cx="3114675" cy="839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250" name="Object 10"/>
          <p:cNvGraphicFramePr>
            <a:graphicFrameLocks noChangeAspect="1"/>
          </p:cNvGraphicFramePr>
          <p:nvPr>
            <p:extLst/>
          </p:nvPr>
        </p:nvGraphicFramePr>
        <p:xfrm>
          <a:off x="1645122" y="5817119"/>
          <a:ext cx="6804025" cy="915987"/>
        </p:xfrm>
        <a:graphic>
          <a:graphicData uri="http://schemas.openxmlformats.org/presentationml/2006/ole">
            <mc:AlternateContent xmlns:mc="http://schemas.openxmlformats.org/markup-compatibility/2006">
              <mc:Choice xmlns:v="urn:schemas-microsoft-com:vml" Requires="v">
                <p:oleObj spid="_x0000_s50201" name="公式" r:id="rId14" imgW="3200400" imgH="431640" progId="Equation.3">
                  <p:embed/>
                </p:oleObj>
              </mc:Choice>
              <mc:Fallback>
                <p:oleObj name="公式" r:id="rId14" imgW="3200400" imgH="43164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645122" y="5817119"/>
                        <a:ext cx="6804025" cy="915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4266731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6243"/>
                                        </p:tgtEl>
                                        <p:attrNameLst>
                                          <p:attrName>style.visibility</p:attrName>
                                        </p:attrNameLst>
                                      </p:cBhvr>
                                      <p:to>
                                        <p:strVal val="visible"/>
                                      </p:to>
                                    </p:set>
                                    <p:animEffect transition="in" filter="wipe(left)">
                                      <p:cBhvr>
                                        <p:cTn id="7" dur="500"/>
                                        <p:tgtEl>
                                          <p:spTgt spid="2662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66244"/>
                                        </p:tgtEl>
                                        <p:attrNameLst>
                                          <p:attrName>style.visibility</p:attrName>
                                        </p:attrNameLst>
                                      </p:cBhvr>
                                      <p:to>
                                        <p:strVal val="visible"/>
                                      </p:to>
                                    </p:set>
                                    <p:animEffect transition="in" filter="wipe(left)">
                                      <p:cBhvr>
                                        <p:cTn id="12" dur="500"/>
                                        <p:tgtEl>
                                          <p:spTgt spid="266244"/>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266245"/>
                                        </p:tgtEl>
                                        <p:attrNameLst>
                                          <p:attrName>style.visibility</p:attrName>
                                        </p:attrNameLst>
                                      </p:cBhvr>
                                      <p:to>
                                        <p:strVal val="visible"/>
                                      </p:to>
                                    </p:set>
                                    <p:animEffect transition="in" filter="wipe(left)">
                                      <p:cBhvr>
                                        <p:cTn id="16" dur="500"/>
                                        <p:tgtEl>
                                          <p:spTgt spid="26624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266246"/>
                                        </p:tgtEl>
                                        <p:attrNameLst>
                                          <p:attrName>style.visibility</p:attrName>
                                        </p:attrNameLst>
                                      </p:cBhvr>
                                      <p:to>
                                        <p:strVal val="visible"/>
                                      </p:to>
                                    </p:set>
                                    <p:animEffect transition="in" filter="wipe(left)">
                                      <p:cBhvr>
                                        <p:cTn id="21" dur="500"/>
                                        <p:tgtEl>
                                          <p:spTgt spid="26624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266247"/>
                                        </p:tgtEl>
                                        <p:attrNameLst>
                                          <p:attrName>style.visibility</p:attrName>
                                        </p:attrNameLst>
                                      </p:cBhvr>
                                      <p:to>
                                        <p:strVal val="visible"/>
                                      </p:to>
                                    </p:set>
                                    <p:animEffect transition="in" filter="wipe(left)">
                                      <p:cBhvr>
                                        <p:cTn id="26" dur="500"/>
                                        <p:tgtEl>
                                          <p:spTgt spid="26624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66248"/>
                                        </p:tgtEl>
                                        <p:attrNameLst>
                                          <p:attrName>style.visibility</p:attrName>
                                        </p:attrNameLst>
                                      </p:cBhvr>
                                      <p:to>
                                        <p:strVal val="visible"/>
                                      </p:to>
                                    </p:set>
                                    <p:animEffect transition="in" filter="wipe(left)">
                                      <p:cBhvr>
                                        <p:cTn id="31" dur="500"/>
                                        <p:tgtEl>
                                          <p:spTgt spid="266248"/>
                                        </p:tgtEl>
                                      </p:cBhvr>
                                    </p:animEffect>
                                  </p:childTnLst>
                                </p:cTn>
                              </p:par>
                            </p:childTnLst>
                          </p:cTn>
                        </p:par>
                        <p:par>
                          <p:cTn id="32" fill="hold" nodeType="afterGroup">
                            <p:stCondLst>
                              <p:cond delay="500"/>
                            </p:stCondLst>
                            <p:childTnLst>
                              <p:par>
                                <p:cTn id="33" presetID="22" presetClass="entr" presetSubtype="8" fill="hold" nodeType="afterEffect">
                                  <p:stCondLst>
                                    <p:cond delay="0"/>
                                  </p:stCondLst>
                                  <p:childTnLst>
                                    <p:set>
                                      <p:cBhvr>
                                        <p:cTn id="34" dur="1" fill="hold">
                                          <p:stCondLst>
                                            <p:cond delay="0"/>
                                          </p:stCondLst>
                                        </p:cTn>
                                        <p:tgtEl>
                                          <p:spTgt spid="266249"/>
                                        </p:tgtEl>
                                        <p:attrNameLst>
                                          <p:attrName>style.visibility</p:attrName>
                                        </p:attrNameLst>
                                      </p:cBhvr>
                                      <p:to>
                                        <p:strVal val="visible"/>
                                      </p:to>
                                    </p:set>
                                    <p:animEffect transition="in" filter="wipe(left)">
                                      <p:cBhvr>
                                        <p:cTn id="35" dur="500"/>
                                        <p:tgtEl>
                                          <p:spTgt spid="266249"/>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266250"/>
                                        </p:tgtEl>
                                        <p:attrNameLst>
                                          <p:attrName>style.visibility</p:attrName>
                                        </p:attrNameLst>
                                      </p:cBhvr>
                                      <p:to>
                                        <p:strVal val="visible"/>
                                      </p:to>
                                    </p:set>
                                    <p:animEffect transition="in" filter="wipe(left)">
                                      <p:cBhvr>
                                        <p:cTn id="40" dur="500"/>
                                        <p:tgtEl>
                                          <p:spTgt spid="2662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3" grpId="0" autoUpdateAnimBg="0"/>
      <p:bldP spid="266248" grpId="0" autoUpdateAnimBg="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Text Box 2"/>
          <p:cNvSpPr txBox="1">
            <a:spLocks noChangeArrowheads="1"/>
          </p:cNvSpPr>
          <p:nvPr/>
        </p:nvSpPr>
        <p:spPr bwMode="auto">
          <a:xfrm>
            <a:off x="436563" y="538163"/>
            <a:ext cx="74882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med" len="lg"/>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a:solidFill>
                  <a:srgbClr val="000099"/>
                </a:solidFill>
              </a:rPr>
              <a:t>单端输出时差分电路的差模电压放大倍数为</a:t>
            </a:r>
          </a:p>
        </p:txBody>
      </p:sp>
      <p:graphicFrame>
        <p:nvGraphicFramePr>
          <p:cNvPr id="267267" name="Object 3"/>
          <p:cNvGraphicFramePr>
            <a:graphicFrameLocks noChangeAspect="1"/>
          </p:cNvGraphicFramePr>
          <p:nvPr/>
        </p:nvGraphicFramePr>
        <p:xfrm>
          <a:off x="792163" y="1057275"/>
          <a:ext cx="6958012" cy="1084263"/>
        </p:xfrm>
        <a:graphic>
          <a:graphicData uri="http://schemas.openxmlformats.org/presentationml/2006/ole">
            <mc:AlternateContent xmlns:mc="http://schemas.openxmlformats.org/markup-compatibility/2006">
              <mc:Choice xmlns:v="urn:schemas-microsoft-com:vml" Requires="v">
                <p:oleObj spid="_x0000_s51208" name="Equation" r:id="rId4" imgW="2793960" imgH="406080" progId="Equation.3">
                  <p:embed/>
                </p:oleObj>
              </mc:Choice>
              <mc:Fallback>
                <p:oleObj name="Equation" r:id="rId4" imgW="2793960" imgH="4060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2163" y="1057275"/>
                        <a:ext cx="6958012" cy="1084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7268" name="Object 4"/>
          <p:cNvGraphicFramePr>
            <a:graphicFrameLocks noChangeAspect="1"/>
          </p:cNvGraphicFramePr>
          <p:nvPr/>
        </p:nvGraphicFramePr>
        <p:xfrm>
          <a:off x="547688" y="2073275"/>
          <a:ext cx="7404100" cy="1185863"/>
        </p:xfrm>
        <a:graphic>
          <a:graphicData uri="http://schemas.openxmlformats.org/presentationml/2006/ole">
            <mc:AlternateContent xmlns:mc="http://schemas.openxmlformats.org/markup-compatibility/2006">
              <mc:Choice xmlns:v="urn:schemas-microsoft-com:vml" Requires="v">
                <p:oleObj spid="_x0000_s51209" name="公式" r:id="rId6" imgW="2971800" imgH="444240" progId="Equation.3">
                  <p:embed/>
                </p:oleObj>
              </mc:Choice>
              <mc:Fallback>
                <p:oleObj name="公式" r:id="rId6" imgW="2971800" imgH="4442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7688" y="2073275"/>
                        <a:ext cx="7404100" cy="1185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7269" name="Text Box 5"/>
          <p:cNvSpPr txBox="1">
            <a:spLocks noChangeArrowheads="1"/>
          </p:cNvSpPr>
          <p:nvPr/>
        </p:nvSpPr>
        <p:spPr bwMode="auto">
          <a:xfrm>
            <a:off x="412750" y="3167063"/>
            <a:ext cx="8534400"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med" len="lg"/>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pPr>
            <a:r>
              <a:rPr lang="zh-CN" altLang="en-US" sz="2800"/>
              <a:t>即：单端输出差分电路的电压放大倍数只有双端输出</a:t>
            </a:r>
          </a:p>
          <a:p>
            <a:pPr eaLnBrk="1" hangingPunct="1">
              <a:lnSpc>
                <a:spcPct val="110000"/>
              </a:lnSpc>
            </a:pPr>
            <a:r>
              <a:rPr lang="zh-CN" altLang="en-US" sz="2800"/>
              <a:t>差分电路的一半。</a:t>
            </a:r>
          </a:p>
        </p:txBody>
      </p:sp>
      <p:sp>
        <p:nvSpPr>
          <p:cNvPr id="267270" name="Text Box 6"/>
          <p:cNvSpPr txBox="1">
            <a:spLocks noChangeArrowheads="1"/>
          </p:cNvSpPr>
          <p:nvPr/>
        </p:nvSpPr>
        <p:spPr bwMode="auto">
          <a:xfrm>
            <a:off x="390525" y="4160838"/>
            <a:ext cx="8601075" cy="197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med" len="lg"/>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pPr>
            <a:r>
              <a:rPr lang="en-US" altLang="zh-CN" sz="2800"/>
              <a:t>        </a:t>
            </a:r>
            <a:r>
              <a:rPr lang="zh-CN" altLang="en-US" sz="2800"/>
              <a:t>双端输入分双端输出和单端输出两种。此外，还</a:t>
            </a:r>
          </a:p>
          <a:p>
            <a:pPr eaLnBrk="1" hangingPunct="1">
              <a:lnSpc>
                <a:spcPct val="110000"/>
              </a:lnSpc>
            </a:pPr>
            <a:r>
              <a:rPr lang="zh-CN" altLang="en-US" sz="2800"/>
              <a:t>有单端输入的</a:t>
            </a:r>
            <a:r>
              <a:rPr lang="en-US" altLang="zh-CN" sz="2800"/>
              <a:t>, </a:t>
            </a:r>
            <a:r>
              <a:rPr lang="zh-CN" altLang="en-US" sz="2800"/>
              <a:t>即将</a:t>
            </a:r>
            <a:r>
              <a:rPr lang="en-US" altLang="zh-CN" sz="2800"/>
              <a:t>T</a:t>
            </a:r>
            <a:r>
              <a:rPr lang="en-US" altLang="zh-CN" sz="2800" baseline="-25000"/>
              <a:t>1</a:t>
            </a:r>
            <a:r>
              <a:rPr lang="zh-CN" altLang="en-US" sz="2800"/>
              <a:t>输入端或</a:t>
            </a:r>
            <a:r>
              <a:rPr lang="en-US" altLang="zh-CN" sz="2800"/>
              <a:t>T</a:t>
            </a:r>
            <a:r>
              <a:rPr lang="en-US" altLang="zh-CN" sz="2800" baseline="-25000"/>
              <a:t>2</a:t>
            </a:r>
            <a:r>
              <a:rPr lang="zh-CN" altLang="en-US" sz="2800"/>
              <a:t>输入端接“地”</a:t>
            </a:r>
            <a:r>
              <a:rPr lang="en-US" altLang="zh-CN" sz="2800"/>
              <a:t>, </a:t>
            </a:r>
            <a:r>
              <a:rPr lang="zh-CN" altLang="en-US" sz="2800"/>
              <a:t>而另</a:t>
            </a:r>
          </a:p>
          <a:p>
            <a:pPr eaLnBrk="1" hangingPunct="1">
              <a:lnSpc>
                <a:spcPct val="110000"/>
              </a:lnSpc>
            </a:pPr>
            <a:r>
              <a:rPr lang="zh-CN" altLang="en-US" sz="2800"/>
              <a:t>一端接输入信号</a:t>
            </a:r>
            <a:r>
              <a:rPr lang="en-US" altLang="zh-CN" sz="2800" i="1"/>
              <a:t>u</a:t>
            </a:r>
            <a:r>
              <a:rPr lang="en-US" altLang="zh-CN" sz="2800" baseline="-25000"/>
              <a:t>i</a:t>
            </a:r>
            <a:r>
              <a:rPr lang="en-US" altLang="zh-CN" sz="2800"/>
              <a:t> </a:t>
            </a:r>
            <a:r>
              <a:rPr lang="zh-CN" altLang="en-US" sz="2800"/>
              <a:t>。同样单端输入也分为双端输出和</a:t>
            </a:r>
          </a:p>
          <a:p>
            <a:pPr eaLnBrk="1" hangingPunct="1">
              <a:lnSpc>
                <a:spcPct val="110000"/>
              </a:lnSpc>
            </a:pPr>
            <a:r>
              <a:rPr lang="zh-CN" altLang="en-US" sz="2800"/>
              <a:t>单端输出两种。四种差分放大电路的比较见表</a:t>
            </a:r>
            <a:r>
              <a:rPr lang="en-US" altLang="zh-CN" sz="2800"/>
              <a:t>15.7.1</a:t>
            </a:r>
            <a:r>
              <a:rPr lang="zh-CN" altLang="en-US" sz="2800"/>
              <a:t>。</a:t>
            </a:r>
          </a:p>
        </p:txBody>
      </p:sp>
    </p:spTree>
    <p:extLst>
      <p:ext uri="{BB962C8B-B14F-4D97-AF65-F5344CB8AC3E}">
        <p14:creationId xmlns:p14="http://schemas.microsoft.com/office/powerpoint/2010/main" val="11356666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67267"/>
                                        </p:tgtEl>
                                        <p:attrNameLst>
                                          <p:attrName>style.visibility</p:attrName>
                                        </p:attrNameLst>
                                      </p:cBhvr>
                                      <p:to>
                                        <p:strVal val="visible"/>
                                      </p:to>
                                    </p:set>
                                    <p:animEffect transition="in" filter="wipe(left)">
                                      <p:cBhvr>
                                        <p:cTn id="7" dur="500"/>
                                        <p:tgtEl>
                                          <p:spTgt spid="2672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67268"/>
                                        </p:tgtEl>
                                        <p:attrNameLst>
                                          <p:attrName>style.visibility</p:attrName>
                                        </p:attrNameLst>
                                      </p:cBhvr>
                                      <p:to>
                                        <p:strVal val="visible"/>
                                      </p:to>
                                    </p:set>
                                    <p:animEffect transition="in" filter="wipe(left)">
                                      <p:cBhvr>
                                        <p:cTn id="12" dur="500"/>
                                        <p:tgtEl>
                                          <p:spTgt spid="26726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7269"/>
                                        </p:tgtEl>
                                        <p:attrNameLst>
                                          <p:attrName>style.visibility</p:attrName>
                                        </p:attrNameLst>
                                      </p:cBhvr>
                                      <p:to>
                                        <p:strVal val="visible"/>
                                      </p:to>
                                    </p:set>
                                    <p:animEffect transition="in" filter="wipe(left)">
                                      <p:cBhvr>
                                        <p:cTn id="17" dur="500"/>
                                        <p:tgtEl>
                                          <p:spTgt spid="26726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67270"/>
                                        </p:tgtEl>
                                        <p:attrNameLst>
                                          <p:attrName>style.visibility</p:attrName>
                                        </p:attrNameLst>
                                      </p:cBhvr>
                                      <p:to>
                                        <p:strVal val="visible"/>
                                      </p:to>
                                    </p:set>
                                    <p:animEffect transition="in" filter="wipe(left)">
                                      <p:cBhvr>
                                        <p:cTn id="22" dur="500"/>
                                        <p:tgtEl>
                                          <p:spTgt spid="2672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69" grpId="0" autoUpdateAnimBg="0"/>
      <p:bldP spid="267270" grpId="0" autoUpdateAnimBg="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p:cNvSpPr>
            <a:spLocks noGrp="1" noChangeArrowheads="1"/>
          </p:cNvSpPr>
          <p:nvPr>
            <p:ph type="ctrTitle"/>
          </p:nvPr>
        </p:nvSpPr>
        <p:spPr bwMode="auto">
          <a:xfrm>
            <a:off x="423689" y="556662"/>
            <a:ext cx="2667000" cy="533400"/>
          </a:xfrm>
          <a:ln>
            <a:miter lim="800000"/>
            <a:headEnd/>
            <a:tailEnd/>
          </a:ln>
        </p:spPr>
        <p:txBody>
          <a:bodyPr vert="horz" wrap="square" lIns="91440" tIns="45720" rIns="91440" bIns="45720" numCol="1" anchor="t" anchorCtr="0" compatLnSpc="1">
            <a:prstTxWarp prst="textNoShape">
              <a:avLst/>
            </a:prstTxWarp>
          </a:bodyPr>
          <a:lstStyle/>
          <a:p>
            <a:pPr algn="l" eaLnBrk="1" hangingPunct="1">
              <a:defRPr/>
            </a:pPr>
            <a:r>
              <a:rPr lang="en-US" altLang="zh-CN" sz="2800" b="1" smtClean="0">
                <a:solidFill>
                  <a:srgbClr val="E60000"/>
                </a:solidFill>
                <a:latin typeface="Times New Roman" panose="02020603050405020304" pitchFamily="18" charset="0"/>
                <a:cs typeface="Times New Roman" panose="02020603050405020304" pitchFamily="18" charset="0"/>
              </a:rPr>
              <a:t>3. </a:t>
            </a:r>
            <a:r>
              <a:rPr lang="zh-CN" altLang="en-US" sz="2800" b="1" smtClean="0">
                <a:solidFill>
                  <a:srgbClr val="E60000"/>
                </a:solidFill>
                <a:latin typeface="Times New Roman" panose="02020603050405020304" pitchFamily="18" charset="0"/>
                <a:cs typeface="Times New Roman" panose="02020603050405020304" pitchFamily="18" charset="0"/>
              </a:rPr>
              <a:t>比较输入</a:t>
            </a:r>
          </a:p>
        </p:txBody>
      </p:sp>
      <p:sp>
        <p:nvSpPr>
          <p:cNvPr id="117763" name="Text Box 3"/>
          <p:cNvSpPr txBox="1">
            <a:spLocks noChangeArrowheads="1"/>
          </p:cNvSpPr>
          <p:nvPr/>
        </p:nvSpPr>
        <p:spPr bwMode="auto">
          <a:xfrm>
            <a:off x="7202314" y="3115712"/>
            <a:ext cx="184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endParaRPr lang="zh-CN" altLang="zh-CN" sz="2800">
              <a:cs typeface="Times New Roman" panose="02020603050405020304" pitchFamily="18" charset="0"/>
            </a:endParaRPr>
          </a:p>
        </p:txBody>
      </p:sp>
      <p:sp>
        <p:nvSpPr>
          <p:cNvPr id="419844" name="Rectangle 4"/>
          <p:cNvSpPr>
            <a:spLocks noChangeArrowheads="1"/>
          </p:cNvSpPr>
          <p:nvPr/>
        </p:nvSpPr>
        <p:spPr bwMode="auto">
          <a:xfrm>
            <a:off x="817389" y="975762"/>
            <a:ext cx="5334000" cy="519113"/>
          </a:xfrm>
          <a:prstGeom prst="rect">
            <a:avLst/>
          </a:prstGeom>
          <a:noFill/>
          <a:ln w="12700">
            <a:noFill/>
            <a:miter lim="800000"/>
            <a:headEnd/>
            <a:tailEnd/>
          </a:ln>
          <a:effectLst/>
        </p:spPr>
        <p:txBody>
          <a:bodyPr>
            <a:spAutoFit/>
          </a:bodyPr>
          <a:lstStyle/>
          <a:p>
            <a:pPr eaLnBrk="0" hangingPunct="0">
              <a:spcBef>
                <a:spcPct val="50000"/>
              </a:spcBef>
              <a:defRPr/>
            </a:pPr>
            <a:r>
              <a:rPr lang="en-US" altLang="zh-CN" sz="2800" b="1">
                <a:solidFill>
                  <a:srgbClr val="000099"/>
                </a:solidFill>
                <a:latin typeface="Times New Roman" panose="02020603050405020304" pitchFamily="18" charset="0"/>
                <a:cs typeface="Times New Roman" panose="02020603050405020304" pitchFamily="18" charset="0"/>
              </a:rPr>
              <a:t> </a:t>
            </a:r>
            <a:r>
              <a:rPr lang="en-US" altLang="zh-CN" sz="2800" b="1" i="1">
                <a:solidFill>
                  <a:srgbClr val="000099"/>
                </a:solidFill>
                <a:latin typeface="Times New Roman" panose="02020603050405020304" pitchFamily="18" charset="0"/>
                <a:ea typeface="楷体_GB2312" pitchFamily="49" charset="-122"/>
                <a:cs typeface="Times New Roman" panose="02020603050405020304" pitchFamily="18" charset="0"/>
              </a:rPr>
              <a:t>u</a:t>
            </a:r>
            <a:r>
              <a:rPr lang="en-US" altLang="zh-CN" sz="2800" b="1" baseline="-25000">
                <a:solidFill>
                  <a:srgbClr val="000099"/>
                </a:solidFill>
                <a:latin typeface="Times New Roman" panose="02020603050405020304" pitchFamily="18" charset="0"/>
                <a:ea typeface="楷体_GB2312" pitchFamily="49" charset="-122"/>
                <a:cs typeface="Times New Roman" panose="02020603050405020304" pitchFamily="18" charset="0"/>
              </a:rPr>
              <a:t>i1 </a:t>
            </a:r>
            <a:r>
              <a:rPr lang="zh-CN" altLang="en-US" sz="2800" b="1">
                <a:solidFill>
                  <a:srgbClr val="000099"/>
                </a:solidFill>
                <a:latin typeface="Times New Roman" panose="02020603050405020304" pitchFamily="18" charset="0"/>
                <a:ea typeface="楷体_GB2312" pitchFamily="49" charset="-122"/>
                <a:cs typeface="Times New Roman" panose="02020603050405020304" pitchFamily="18" charset="0"/>
              </a:rPr>
              <a:t>、</a:t>
            </a:r>
            <a:r>
              <a:rPr lang="en-US" altLang="zh-CN" sz="2800" b="1" i="1">
                <a:solidFill>
                  <a:srgbClr val="000099"/>
                </a:solidFill>
                <a:latin typeface="Times New Roman" panose="02020603050405020304" pitchFamily="18" charset="0"/>
                <a:ea typeface="楷体_GB2312" pitchFamily="49" charset="-122"/>
                <a:cs typeface="Times New Roman" panose="02020603050405020304" pitchFamily="18" charset="0"/>
              </a:rPr>
              <a:t>u</a:t>
            </a:r>
            <a:r>
              <a:rPr lang="en-US" altLang="zh-CN" sz="2800" b="1" baseline="-25000">
                <a:solidFill>
                  <a:srgbClr val="000099"/>
                </a:solidFill>
                <a:latin typeface="Times New Roman" panose="02020603050405020304" pitchFamily="18" charset="0"/>
                <a:ea typeface="楷体_GB2312" pitchFamily="49" charset="-122"/>
                <a:cs typeface="Times New Roman" panose="02020603050405020304" pitchFamily="18" charset="0"/>
              </a:rPr>
              <a:t>i2 </a:t>
            </a:r>
            <a:r>
              <a:rPr lang="zh-CN" altLang="en-US" sz="2800" b="1">
                <a:solidFill>
                  <a:srgbClr val="000099"/>
                </a:solidFill>
                <a:latin typeface="Times New Roman" panose="02020603050405020304" pitchFamily="18" charset="0"/>
                <a:cs typeface="Times New Roman" panose="02020603050405020304" pitchFamily="18" charset="0"/>
              </a:rPr>
              <a:t>大小和极性是任意的。</a:t>
            </a:r>
          </a:p>
        </p:txBody>
      </p:sp>
      <p:sp>
        <p:nvSpPr>
          <p:cNvPr id="419845" name="Text Box 5"/>
          <p:cNvSpPr txBox="1">
            <a:spLocks noChangeArrowheads="1"/>
          </p:cNvSpPr>
          <p:nvPr/>
        </p:nvSpPr>
        <p:spPr bwMode="auto">
          <a:xfrm>
            <a:off x="369714" y="1496462"/>
            <a:ext cx="6146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800">
                <a:solidFill>
                  <a:srgbClr val="FF0000"/>
                </a:solidFill>
                <a:cs typeface="Times New Roman" panose="02020603050405020304" pitchFamily="18" charset="0"/>
              </a:rPr>
              <a:t>例</a:t>
            </a:r>
            <a:r>
              <a:rPr lang="en-US" altLang="zh-CN" sz="2800">
                <a:solidFill>
                  <a:srgbClr val="FF0000"/>
                </a:solidFill>
                <a:cs typeface="Times New Roman" panose="02020603050405020304" pitchFamily="18" charset="0"/>
              </a:rPr>
              <a:t>1</a:t>
            </a:r>
            <a:r>
              <a:rPr lang="en-US" altLang="zh-CN" sz="2800">
                <a:solidFill>
                  <a:srgbClr val="FF0000"/>
                </a:solidFill>
                <a:ea typeface="楷体_GB2312" pitchFamily="49" charset="-122"/>
                <a:cs typeface="Times New Roman" panose="02020603050405020304" pitchFamily="18" charset="0"/>
              </a:rPr>
              <a:t>:</a:t>
            </a:r>
            <a:r>
              <a:rPr lang="en-US" altLang="zh-CN" sz="2800">
                <a:solidFill>
                  <a:schemeClr val="tx2"/>
                </a:solidFill>
                <a:ea typeface="楷体_GB2312" pitchFamily="49" charset="-122"/>
                <a:cs typeface="Times New Roman" panose="02020603050405020304" pitchFamily="18" charset="0"/>
              </a:rPr>
              <a:t>  </a:t>
            </a:r>
            <a:r>
              <a:rPr lang="en-US" altLang="zh-CN" sz="2800" i="1">
                <a:solidFill>
                  <a:schemeClr val="tx2"/>
                </a:solidFill>
                <a:ea typeface="楷体_GB2312" pitchFamily="49" charset="-122"/>
                <a:cs typeface="Times New Roman" panose="02020603050405020304" pitchFamily="18" charset="0"/>
              </a:rPr>
              <a:t>u</a:t>
            </a:r>
            <a:r>
              <a:rPr lang="en-US" altLang="zh-CN" sz="2800" baseline="-25000">
                <a:solidFill>
                  <a:schemeClr val="tx2"/>
                </a:solidFill>
                <a:ea typeface="楷体_GB2312" pitchFamily="49" charset="-122"/>
                <a:cs typeface="Times New Roman" panose="02020603050405020304" pitchFamily="18" charset="0"/>
              </a:rPr>
              <a:t>i1</a:t>
            </a:r>
            <a:r>
              <a:rPr lang="en-US" altLang="zh-CN" sz="2800">
                <a:solidFill>
                  <a:schemeClr val="tx2"/>
                </a:solidFill>
                <a:ea typeface="楷体_GB2312" pitchFamily="49" charset="-122"/>
                <a:cs typeface="Times New Roman" panose="02020603050405020304" pitchFamily="18" charset="0"/>
              </a:rPr>
              <a:t> = 10 mV, </a:t>
            </a:r>
            <a:r>
              <a:rPr lang="en-US" altLang="zh-CN" sz="2800" i="1">
                <a:solidFill>
                  <a:schemeClr val="tx2"/>
                </a:solidFill>
                <a:ea typeface="楷体_GB2312" pitchFamily="49" charset="-122"/>
                <a:cs typeface="Times New Roman" panose="02020603050405020304" pitchFamily="18" charset="0"/>
              </a:rPr>
              <a:t>u</a:t>
            </a:r>
            <a:r>
              <a:rPr lang="en-US" altLang="zh-CN" sz="2800" baseline="-25000">
                <a:solidFill>
                  <a:schemeClr val="tx2"/>
                </a:solidFill>
                <a:ea typeface="楷体_GB2312" pitchFamily="49" charset="-122"/>
                <a:cs typeface="Times New Roman" panose="02020603050405020304" pitchFamily="18" charset="0"/>
              </a:rPr>
              <a:t>i2 </a:t>
            </a:r>
            <a:r>
              <a:rPr lang="en-US" altLang="zh-CN" sz="2800">
                <a:solidFill>
                  <a:schemeClr val="tx2"/>
                </a:solidFill>
                <a:ea typeface="楷体_GB2312" pitchFamily="49" charset="-122"/>
                <a:cs typeface="Times New Roman" panose="02020603050405020304" pitchFamily="18" charset="0"/>
              </a:rPr>
              <a:t>= 6 mV </a:t>
            </a:r>
          </a:p>
        </p:txBody>
      </p:sp>
      <p:sp>
        <p:nvSpPr>
          <p:cNvPr id="419846" name="Text Box 6"/>
          <p:cNvSpPr txBox="1">
            <a:spLocks noChangeArrowheads="1"/>
          </p:cNvSpPr>
          <p:nvPr/>
        </p:nvSpPr>
        <p:spPr bwMode="auto">
          <a:xfrm>
            <a:off x="2160414" y="2679150"/>
            <a:ext cx="3886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800" i="1">
                <a:solidFill>
                  <a:schemeClr val="tx2"/>
                </a:solidFill>
                <a:ea typeface="楷体_GB2312" pitchFamily="49" charset="-122"/>
                <a:cs typeface="Times New Roman" panose="02020603050405020304" pitchFamily="18" charset="0"/>
              </a:rPr>
              <a:t>u</a:t>
            </a:r>
            <a:r>
              <a:rPr lang="en-US" altLang="zh-CN" sz="2800" baseline="-25000">
                <a:solidFill>
                  <a:schemeClr val="tx2"/>
                </a:solidFill>
                <a:ea typeface="楷体_GB2312" pitchFamily="49" charset="-122"/>
                <a:cs typeface="Times New Roman" panose="02020603050405020304" pitchFamily="18" charset="0"/>
              </a:rPr>
              <a:t>i2 </a:t>
            </a:r>
            <a:r>
              <a:rPr lang="en-US" altLang="zh-CN" sz="2800">
                <a:solidFill>
                  <a:schemeClr val="tx2"/>
                </a:solidFill>
                <a:ea typeface="楷体_GB2312" pitchFamily="49" charset="-122"/>
                <a:cs typeface="Times New Roman" panose="02020603050405020304" pitchFamily="18" charset="0"/>
              </a:rPr>
              <a:t>= 8 mV </a:t>
            </a:r>
            <a:r>
              <a:rPr lang="zh-CN" altLang="en-US" sz="2800">
                <a:solidFill>
                  <a:schemeClr val="tx2"/>
                </a:solidFill>
                <a:ea typeface="楷体_GB2312" pitchFamily="49" charset="-122"/>
                <a:cs typeface="Times New Roman" panose="02020603050405020304" pitchFamily="18" charset="0"/>
              </a:rPr>
              <a:t>－ </a:t>
            </a:r>
            <a:r>
              <a:rPr lang="en-US" altLang="zh-CN" sz="2800">
                <a:solidFill>
                  <a:schemeClr val="tx2"/>
                </a:solidFill>
                <a:ea typeface="楷体_GB2312" pitchFamily="49" charset="-122"/>
                <a:cs typeface="Times New Roman" panose="02020603050405020304" pitchFamily="18" charset="0"/>
              </a:rPr>
              <a:t>2 mV  </a:t>
            </a:r>
          </a:p>
        </p:txBody>
      </p:sp>
      <p:sp>
        <p:nvSpPr>
          <p:cNvPr id="419847" name="Text Box 7"/>
          <p:cNvSpPr txBox="1">
            <a:spLocks noChangeArrowheads="1"/>
          </p:cNvSpPr>
          <p:nvPr/>
        </p:nvSpPr>
        <p:spPr bwMode="auto">
          <a:xfrm>
            <a:off x="360189" y="3325262"/>
            <a:ext cx="6146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800">
                <a:solidFill>
                  <a:srgbClr val="FF0000"/>
                </a:solidFill>
                <a:cs typeface="Times New Roman" panose="02020603050405020304" pitchFamily="18" charset="0"/>
              </a:rPr>
              <a:t>例</a:t>
            </a:r>
            <a:r>
              <a:rPr lang="en-US" altLang="zh-CN" sz="2800">
                <a:solidFill>
                  <a:srgbClr val="FF0000"/>
                </a:solidFill>
                <a:cs typeface="Times New Roman" panose="02020603050405020304" pitchFamily="18" charset="0"/>
              </a:rPr>
              <a:t>2</a:t>
            </a:r>
            <a:r>
              <a:rPr lang="en-US" altLang="zh-CN" sz="2800">
                <a:solidFill>
                  <a:srgbClr val="FF0000"/>
                </a:solidFill>
                <a:ea typeface="楷体_GB2312" pitchFamily="49" charset="-122"/>
                <a:cs typeface="Times New Roman" panose="02020603050405020304" pitchFamily="18" charset="0"/>
              </a:rPr>
              <a:t>:</a:t>
            </a:r>
            <a:r>
              <a:rPr lang="en-US" altLang="zh-CN" sz="2800">
                <a:solidFill>
                  <a:schemeClr val="tx2"/>
                </a:solidFill>
                <a:ea typeface="楷体_GB2312" pitchFamily="49" charset="-122"/>
                <a:cs typeface="Times New Roman" panose="02020603050405020304" pitchFamily="18" charset="0"/>
              </a:rPr>
              <a:t>  </a:t>
            </a:r>
            <a:r>
              <a:rPr lang="en-US" altLang="zh-CN" sz="2800" i="1">
                <a:solidFill>
                  <a:schemeClr val="tx2"/>
                </a:solidFill>
                <a:ea typeface="楷体_GB2312" pitchFamily="49" charset="-122"/>
                <a:cs typeface="Times New Roman" panose="02020603050405020304" pitchFamily="18" charset="0"/>
              </a:rPr>
              <a:t>u</a:t>
            </a:r>
            <a:r>
              <a:rPr lang="en-US" altLang="zh-CN" sz="2800" baseline="-25000">
                <a:solidFill>
                  <a:schemeClr val="tx2"/>
                </a:solidFill>
                <a:ea typeface="楷体_GB2312" pitchFamily="49" charset="-122"/>
                <a:cs typeface="Times New Roman" panose="02020603050405020304" pitchFamily="18" charset="0"/>
              </a:rPr>
              <a:t>i1</a:t>
            </a:r>
            <a:r>
              <a:rPr lang="en-US" altLang="zh-CN" sz="2800">
                <a:solidFill>
                  <a:schemeClr val="tx2"/>
                </a:solidFill>
                <a:ea typeface="楷体_GB2312" pitchFamily="49" charset="-122"/>
                <a:cs typeface="Times New Roman" panose="02020603050405020304" pitchFamily="18" charset="0"/>
              </a:rPr>
              <a:t> =20 mV, </a:t>
            </a:r>
            <a:r>
              <a:rPr lang="en-US" altLang="zh-CN" sz="2800" i="1">
                <a:solidFill>
                  <a:schemeClr val="tx2"/>
                </a:solidFill>
                <a:ea typeface="楷体_GB2312" pitchFamily="49" charset="-122"/>
                <a:cs typeface="Times New Roman" panose="02020603050405020304" pitchFamily="18" charset="0"/>
              </a:rPr>
              <a:t>u</a:t>
            </a:r>
            <a:r>
              <a:rPr lang="en-US" altLang="zh-CN" sz="2800" baseline="-25000">
                <a:solidFill>
                  <a:schemeClr val="tx2"/>
                </a:solidFill>
                <a:ea typeface="楷体_GB2312" pitchFamily="49" charset="-122"/>
                <a:cs typeface="Times New Roman" panose="02020603050405020304" pitchFamily="18" charset="0"/>
              </a:rPr>
              <a:t>i2 </a:t>
            </a:r>
            <a:r>
              <a:rPr lang="en-US" altLang="zh-CN" sz="2800">
                <a:solidFill>
                  <a:schemeClr val="tx2"/>
                </a:solidFill>
                <a:ea typeface="楷体_GB2312" pitchFamily="49" charset="-122"/>
                <a:cs typeface="Times New Roman" panose="02020603050405020304" pitchFamily="18" charset="0"/>
              </a:rPr>
              <a:t>= 16 mV </a:t>
            </a:r>
          </a:p>
        </p:txBody>
      </p:sp>
      <p:sp>
        <p:nvSpPr>
          <p:cNvPr id="419848" name="Text Box 8"/>
          <p:cNvSpPr txBox="1">
            <a:spLocks noChangeArrowheads="1"/>
          </p:cNvSpPr>
          <p:nvPr/>
        </p:nvSpPr>
        <p:spPr bwMode="auto">
          <a:xfrm>
            <a:off x="337964" y="3985662"/>
            <a:ext cx="70961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800">
                <a:solidFill>
                  <a:schemeClr val="tx2"/>
                </a:solidFill>
                <a:cs typeface="Times New Roman" panose="02020603050405020304" pitchFamily="18" charset="0"/>
                <a:sym typeface="Symbol" panose="05050102010706020507" pitchFamily="18" charset="2"/>
              </a:rPr>
              <a:t>可分解成</a:t>
            </a:r>
            <a:r>
              <a:rPr lang="en-US" altLang="zh-CN" sz="2800">
                <a:solidFill>
                  <a:schemeClr val="tx2"/>
                </a:solidFill>
                <a:cs typeface="Times New Roman" panose="02020603050405020304" pitchFamily="18" charset="0"/>
                <a:sym typeface="Symbol" panose="05050102010706020507" pitchFamily="18" charset="2"/>
              </a:rPr>
              <a:t>:</a:t>
            </a:r>
            <a:r>
              <a:rPr lang="en-US" altLang="zh-CN" sz="2800">
                <a:solidFill>
                  <a:schemeClr val="tx2"/>
                </a:solidFill>
                <a:ea typeface="楷体_GB2312" pitchFamily="49" charset="-122"/>
                <a:cs typeface="Times New Roman" panose="02020603050405020304" pitchFamily="18" charset="0"/>
                <a:sym typeface="Symbol" panose="05050102010706020507" pitchFamily="18" charset="2"/>
              </a:rPr>
              <a:t>  </a:t>
            </a:r>
            <a:r>
              <a:rPr lang="en-US" altLang="zh-CN" sz="2800" i="1">
                <a:solidFill>
                  <a:schemeClr val="tx2"/>
                </a:solidFill>
                <a:ea typeface="楷体_GB2312" pitchFamily="49" charset="-122"/>
                <a:cs typeface="Times New Roman" panose="02020603050405020304" pitchFamily="18" charset="0"/>
              </a:rPr>
              <a:t>u</a:t>
            </a:r>
            <a:r>
              <a:rPr lang="en-US" altLang="zh-CN" sz="2800" baseline="-25000">
                <a:solidFill>
                  <a:schemeClr val="tx2"/>
                </a:solidFill>
                <a:ea typeface="楷体_GB2312" pitchFamily="49" charset="-122"/>
                <a:cs typeface="Times New Roman" panose="02020603050405020304" pitchFamily="18" charset="0"/>
              </a:rPr>
              <a:t>i1</a:t>
            </a:r>
            <a:r>
              <a:rPr lang="en-US" altLang="zh-CN" sz="2800">
                <a:solidFill>
                  <a:schemeClr val="tx2"/>
                </a:solidFill>
                <a:ea typeface="楷体_GB2312" pitchFamily="49" charset="-122"/>
                <a:cs typeface="Times New Roman" panose="02020603050405020304" pitchFamily="18" charset="0"/>
              </a:rPr>
              <a:t> = 18 mV  +  2 mV          </a:t>
            </a:r>
          </a:p>
        </p:txBody>
      </p:sp>
      <p:sp>
        <p:nvSpPr>
          <p:cNvPr id="419849" name="Text Box 9"/>
          <p:cNvSpPr txBox="1">
            <a:spLocks noChangeArrowheads="1"/>
          </p:cNvSpPr>
          <p:nvPr/>
        </p:nvSpPr>
        <p:spPr bwMode="auto">
          <a:xfrm>
            <a:off x="2168352" y="4531762"/>
            <a:ext cx="41989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800" i="1">
                <a:solidFill>
                  <a:schemeClr val="tx2"/>
                </a:solidFill>
                <a:ea typeface="楷体_GB2312" pitchFamily="49" charset="-122"/>
                <a:cs typeface="Times New Roman" panose="02020603050405020304" pitchFamily="18" charset="0"/>
              </a:rPr>
              <a:t>u</a:t>
            </a:r>
            <a:r>
              <a:rPr lang="en-US" altLang="zh-CN" sz="2800" baseline="-25000">
                <a:solidFill>
                  <a:schemeClr val="tx2"/>
                </a:solidFill>
                <a:ea typeface="楷体_GB2312" pitchFamily="49" charset="-122"/>
                <a:cs typeface="Times New Roman" panose="02020603050405020304" pitchFamily="18" charset="0"/>
              </a:rPr>
              <a:t>i2 </a:t>
            </a:r>
            <a:r>
              <a:rPr lang="en-US" altLang="zh-CN" sz="2800">
                <a:solidFill>
                  <a:schemeClr val="tx2"/>
                </a:solidFill>
                <a:ea typeface="楷体_GB2312" pitchFamily="49" charset="-122"/>
                <a:cs typeface="Times New Roman" panose="02020603050405020304" pitchFamily="18" charset="0"/>
              </a:rPr>
              <a:t>= 18 mV </a:t>
            </a:r>
            <a:r>
              <a:rPr lang="zh-CN" altLang="en-US" sz="2800">
                <a:solidFill>
                  <a:schemeClr val="tx2"/>
                </a:solidFill>
                <a:ea typeface="楷体_GB2312" pitchFamily="49" charset="-122"/>
                <a:cs typeface="Times New Roman" panose="02020603050405020304" pitchFamily="18" charset="0"/>
              </a:rPr>
              <a:t>－ </a:t>
            </a:r>
            <a:r>
              <a:rPr lang="en-US" altLang="zh-CN" sz="2800">
                <a:solidFill>
                  <a:schemeClr val="tx2"/>
                </a:solidFill>
                <a:ea typeface="楷体_GB2312" pitchFamily="49" charset="-122"/>
                <a:cs typeface="Times New Roman" panose="02020603050405020304" pitchFamily="18" charset="0"/>
              </a:rPr>
              <a:t>2 mV  </a:t>
            </a:r>
          </a:p>
        </p:txBody>
      </p:sp>
      <p:sp>
        <p:nvSpPr>
          <p:cNvPr id="419850" name="Oval 10"/>
          <p:cNvSpPr>
            <a:spLocks noChangeArrowheads="1"/>
          </p:cNvSpPr>
          <p:nvPr/>
        </p:nvSpPr>
        <p:spPr bwMode="auto">
          <a:xfrm>
            <a:off x="2660477" y="1969537"/>
            <a:ext cx="1295400" cy="1381125"/>
          </a:xfrm>
          <a:prstGeom prst="ellipse">
            <a:avLst/>
          </a:prstGeom>
          <a:noFill/>
          <a:ln w="38100">
            <a:solidFill>
              <a:srgbClr val="FF0000"/>
            </a:solidFill>
            <a:round/>
            <a:headEnd/>
            <a:tailEnd/>
          </a:ln>
          <a:effectLst/>
        </p:spPr>
        <p:txBody>
          <a:bodyPr wrap="none" anchor="ctr"/>
          <a:lstStyle/>
          <a:p>
            <a:pPr>
              <a:defRPr/>
            </a:pPr>
            <a:endParaRPr lang="zh-CN" altLang="en-US" b="1">
              <a:latin typeface="Times New Roman" panose="02020603050405020304" pitchFamily="18" charset="0"/>
              <a:cs typeface="Times New Roman" panose="02020603050405020304" pitchFamily="18" charset="0"/>
            </a:endParaRPr>
          </a:p>
        </p:txBody>
      </p:sp>
      <p:sp>
        <p:nvSpPr>
          <p:cNvPr id="419851" name="Oval 11"/>
          <p:cNvSpPr>
            <a:spLocks noChangeArrowheads="1"/>
          </p:cNvSpPr>
          <p:nvPr/>
        </p:nvSpPr>
        <p:spPr bwMode="auto">
          <a:xfrm>
            <a:off x="2862089" y="3849137"/>
            <a:ext cx="1295400" cy="1335088"/>
          </a:xfrm>
          <a:prstGeom prst="ellipse">
            <a:avLst/>
          </a:prstGeom>
          <a:noFill/>
          <a:ln w="38100">
            <a:solidFill>
              <a:srgbClr val="FF0000"/>
            </a:solidFill>
            <a:round/>
            <a:headEnd/>
            <a:tailEnd/>
          </a:ln>
          <a:effectLst/>
        </p:spPr>
        <p:txBody>
          <a:bodyPr wrap="none" anchor="ctr"/>
          <a:lstStyle/>
          <a:p>
            <a:pPr>
              <a:defRPr/>
            </a:pPr>
            <a:endParaRPr lang="zh-CN" altLang="en-US" b="1">
              <a:latin typeface="Times New Roman" panose="02020603050405020304" pitchFamily="18" charset="0"/>
              <a:cs typeface="Times New Roman" panose="02020603050405020304" pitchFamily="18" charset="0"/>
            </a:endParaRPr>
          </a:p>
        </p:txBody>
      </p:sp>
      <p:sp>
        <p:nvSpPr>
          <p:cNvPr id="419852" name="Oval 12"/>
          <p:cNvSpPr>
            <a:spLocks noChangeArrowheads="1"/>
          </p:cNvSpPr>
          <p:nvPr/>
        </p:nvSpPr>
        <p:spPr bwMode="auto">
          <a:xfrm>
            <a:off x="3993977" y="1969537"/>
            <a:ext cx="1295400" cy="1381125"/>
          </a:xfrm>
          <a:prstGeom prst="ellipse">
            <a:avLst/>
          </a:prstGeom>
          <a:noFill/>
          <a:ln w="38100">
            <a:solidFill>
              <a:srgbClr val="0033CC"/>
            </a:solidFill>
            <a:round/>
            <a:headEnd/>
            <a:tailEnd/>
          </a:ln>
          <a:effectLst/>
        </p:spPr>
        <p:txBody>
          <a:bodyPr wrap="none" anchor="ctr"/>
          <a:lstStyle/>
          <a:p>
            <a:pPr>
              <a:defRPr/>
            </a:pPr>
            <a:endParaRPr lang="zh-CN" altLang="en-US" b="1">
              <a:latin typeface="Times New Roman" panose="02020603050405020304" pitchFamily="18" charset="0"/>
              <a:cs typeface="Times New Roman" panose="02020603050405020304" pitchFamily="18" charset="0"/>
            </a:endParaRPr>
          </a:p>
        </p:txBody>
      </p:sp>
      <p:sp>
        <p:nvSpPr>
          <p:cNvPr id="419853" name="Oval 13"/>
          <p:cNvSpPr>
            <a:spLocks noChangeArrowheads="1"/>
          </p:cNvSpPr>
          <p:nvPr/>
        </p:nvSpPr>
        <p:spPr bwMode="auto">
          <a:xfrm>
            <a:off x="4157489" y="3849137"/>
            <a:ext cx="1295400" cy="1335088"/>
          </a:xfrm>
          <a:prstGeom prst="ellipse">
            <a:avLst/>
          </a:prstGeom>
          <a:noFill/>
          <a:ln w="38100">
            <a:solidFill>
              <a:srgbClr val="0033CC"/>
            </a:solidFill>
            <a:round/>
            <a:headEnd/>
            <a:tailEnd/>
          </a:ln>
          <a:effectLst/>
        </p:spPr>
        <p:txBody>
          <a:bodyPr wrap="none" anchor="ctr"/>
          <a:lstStyle/>
          <a:p>
            <a:pPr>
              <a:defRPr/>
            </a:pPr>
            <a:endParaRPr lang="zh-CN" altLang="en-US" b="1">
              <a:latin typeface="Times New Roman" panose="02020603050405020304" pitchFamily="18" charset="0"/>
              <a:cs typeface="Times New Roman" panose="02020603050405020304" pitchFamily="18" charset="0"/>
            </a:endParaRPr>
          </a:p>
        </p:txBody>
      </p:sp>
      <p:sp>
        <p:nvSpPr>
          <p:cNvPr id="419854" name="Text Box 14"/>
          <p:cNvSpPr txBox="1">
            <a:spLocks noChangeArrowheads="1"/>
          </p:cNvSpPr>
          <p:nvPr/>
        </p:nvSpPr>
        <p:spPr bwMode="auto">
          <a:xfrm>
            <a:off x="317327" y="2131462"/>
            <a:ext cx="5562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800">
                <a:solidFill>
                  <a:schemeClr val="tx2"/>
                </a:solidFill>
                <a:cs typeface="Times New Roman" panose="02020603050405020304" pitchFamily="18" charset="0"/>
                <a:sym typeface="Symbol" panose="05050102010706020507" pitchFamily="18" charset="2"/>
              </a:rPr>
              <a:t>可分解成</a:t>
            </a:r>
            <a:r>
              <a:rPr lang="en-US" altLang="zh-CN" sz="2800">
                <a:solidFill>
                  <a:schemeClr val="tx2"/>
                </a:solidFill>
                <a:cs typeface="Times New Roman" panose="02020603050405020304" pitchFamily="18" charset="0"/>
                <a:sym typeface="Symbol" panose="05050102010706020507" pitchFamily="18" charset="2"/>
              </a:rPr>
              <a:t>:</a:t>
            </a:r>
            <a:r>
              <a:rPr lang="en-US" altLang="zh-CN" sz="2800">
                <a:solidFill>
                  <a:schemeClr val="tx2"/>
                </a:solidFill>
                <a:ea typeface="楷体_GB2312" pitchFamily="49" charset="-122"/>
                <a:cs typeface="Times New Roman" panose="02020603050405020304" pitchFamily="18" charset="0"/>
                <a:sym typeface="Symbol" panose="05050102010706020507" pitchFamily="18" charset="2"/>
              </a:rPr>
              <a:t>  </a:t>
            </a:r>
            <a:r>
              <a:rPr lang="en-US" altLang="zh-CN" sz="2800" i="1">
                <a:solidFill>
                  <a:schemeClr val="tx2"/>
                </a:solidFill>
                <a:ea typeface="楷体_GB2312" pitchFamily="49" charset="-122"/>
                <a:cs typeface="Times New Roman" panose="02020603050405020304" pitchFamily="18" charset="0"/>
              </a:rPr>
              <a:t>u</a:t>
            </a:r>
            <a:r>
              <a:rPr lang="en-US" altLang="zh-CN" sz="2800" baseline="-25000">
                <a:solidFill>
                  <a:schemeClr val="tx2"/>
                </a:solidFill>
                <a:ea typeface="楷体_GB2312" pitchFamily="49" charset="-122"/>
                <a:cs typeface="Times New Roman" panose="02020603050405020304" pitchFamily="18" charset="0"/>
              </a:rPr>
              <a:t>i1</a:t>
            </a:r>
            <a:r>
              <a:rPr lang="en-US" altLang="zh-CN" sz="2800">
                <a:solidFill>
                  <a:schemeClr val="tx2"/>
                </a:solidFill>
                <a:ea typeface="楷体_GB2312" pitchFamily="49" charset="-122"/>
                <a:cs typeface="Times New Roman" panose="02020603050405020304" pitchFamily="18" charset="0"/>
              </a:rPr>
              <a:t> = 8 mV  +  2 mV</a:t>
            </a:r>
          </a:p>
        </p:txBody>
      </p:sp>
      <p:sp>
        <p:nvSpPr>
          <p:cNvPr id="419855" name="Text Box 15"/>
          <p:cNvSpPr txBox="1">
            <a:spLocks noChangeArrowheads="1"/>
          </p:cNvSpPr>
          <p:nvPr/>
        </p:nvSpPr>
        <p:spPr bwMode="auto">
          <a:xfrm>
            <a:off x="2557289" y="5230262"/>
            <a:ext cx="1828800" cy="461665"/>
          </a:xfrm>
          <a:prstGeom prst="rect">
            <a:avLst/>
          </a:prstGeom>
          <a:noFill/>
          <a:ln w="9525">
            <a:noFill/>
            <a:miter lim="800000"/>
            <a:headEnd/>
            <a:tailEnd/>
          </a:ln>
          <a:effectLst/>
        </p:spPr>
        <p:txBody>
          <a:bodyPr>
            <a:spAutoFit/>
          </a:bodyPr>
          <a:lstStyle/>
          <a:p>
            <a:pPr algn="ctr">
              <a:spcBef>
                <a:spcPct val="50000"/>
              </a:spcBef>
              <a:defRPr/>
            </a:pPr>
            <a:r>
              <a:rPr lang="zh-CN" altLang="en-US" sz="2400" b="1" dirty="0">
                <a:solidFill>
                  <a:srgbClr val="006600"/>
                </a:solidFill>
                <a:latin typeface="Times New Roman" panose="02020603050405020304" pitchFamily="18" charset="0"/>
                <a:cs typeface="Times New Roman" panose="02020603050405020304" pitchFamily="18" charset="0"/>
              </a:rPr>
              <a:t>共模信号</a:t>
            </a:r>
          </a:p>
        </p:txBody>
      </p:sp>
      <p:sp>
        <p:nvSpPr>
          <p:cNvPr id="419856" name="Text Box 16"/>
          <p:cNvSpPr txBox="1">
            <a:spLocks noChangeArrowheads="1"/>
          </p:cNvSpPr>
          <p:nvPr/>
        </p:nvSpPr>
        <p:spPr bwMode="auto">
          <a:xfrm>
            <a:off x="4005089" y="5230262"/>
            <a:ext cx="1828800" cy="461665"/>
          </a:xfrm>
          <a:prstGeom prst="rect">
            <a:avLst/>
          </a:prstGeom>
          <a:noFill/>
          <a:ln w="9525">
            <a:noFill/>
            <a:miter lim="800000"/>
            <a:headEnd/>
            <a:tailEnd/>
          </a:ln>
          <a:effectLst/>
        </p:spPr>
        <p:txBody>
          <a:bodyPr>
            <a:spAutoFit/>
          </a:bodyPr>
          <a:lstStyle/>
          <a:p>
            <a:pPr algn="ctr">
              <a:spcBef>
                <a:spcPct val="50000"/>
              </a:spcBef>
              <a:defRPr/>
            </a:pPr>
            <a:r>
              <a:rPr lang="zh-CN" altLang="en-US" sz="2400" b="1">
                <a:solidFill>
                  <a:srgbClr val="006600"/>
                </a:solidFill>
                <a:latin typeface="Times New Roman" panose="02020603050405020304" pitchFamily="18" charset="0"/>
                <a:cs typeface="Times New Roman" panose="02020603050405020304" pitchFamily="18" charset="0"/>
              </a:rPr>
              <a:t>差模信号</a:t>
            </a:r>
          </a:p>
        </p:txBody>
      </p:sp>
      <p:sp>
        <p:nvSpPr>
          <p:cNvPr id="419857" name="AutoShape 17" descr="90%"/>
          <p:cNvSpPr>
            <a:spLocks noChangeArrowheads="1"/>
          </p:cNvSpPr>
          <p:nvPr/>
        </p:nvSpPr>
        <p:spPr bwMode="auto">
          <a:xfrm>
            <a:off x="5749752" y="1482175"/>
            <a:ext cx="2971800" cy="3200400"/>
          </a:xfrm>
          <a:prstGeom prst="verticalScroll">
            <a:avLst>
              <a:gd name="adj" fmla="val 12500"/>
            </a:avLst>
          </a:prstGeom>
          <a:pattFill prst="pct90">
            <a:fgClr>
              <a:srgbClr val="FFCCCC"/>
            </a:fgClr>
            <a:bgClr>
              <a:srgbClr val="FFFFFF"/>
            </a:bgClr>
          </a:pattFill>
          <a:ln w="28575">
            <a:solidFill>
              <a:srgbClr val="339933"/>
            </a:solidFill>
            <a:round/>
            <a:headEnd/>
            <a:tailEnd/>
          </a:ln>
          <a:effectLst/>
        </p:spPr>
        <p:txBody>
          <a:bodyPr wrap="none" anchor="ctr"/>
          <a:lstStyle/>
          <a:p>
            <a:pPr eaLnBrk="0" hangingPunct="0">
              <a:spcBef>
                <a:spcPct val="20000"/>
              </a:spcBef>
              <a:defRPr/>
            </a:pPr>
            <a:r>
              <a:rPr lang="en-US" altLang="zh-CN" sz="2800" b="1">
                <a:solidFill>
                  <a:srgbClr val="000099"/>
                </a:solidFill>
                <a:latin typeface="Times New Roman" panose="02020603050405020304" pitchFamily="18" charset="0"/>
                <a:cs typeface="Times New Roman" panose="02020603050405020304" pitchFamily="18" charset="0"/>
              </a:rPr>
              <a:t>  </a:t>
            </a:r>
            <a:r>
              <a:rPr lang="zh-CN" altLang="en-US" sz="2800" b="1">
                <a:solidFill>
                  <a:srgbClr val="000099"/>
                </a:solidFill>
                <a:latin typeface="Times New Roman" panose="02020603050405020304" pitchFamily="18" charset="0"/>
                <a:cs typeface="Times New Roman" panose="02020603050405020304" pitchFamily="18" charset="0"/>
              </a:rPr>
              <a:t>放大器只放</a:t>
            </a:r>
          </a:p>
          <a:p>
            <a:pPr eaLnBrk="0" hangingPunct="0">
              <a:spcBef>
                <a:spcPct val="20000"/>
              </a:spcBef>
              <a:defRPr/>
            </a:pPr>
            <a:r>
              <a:rPr lang="zh-CN" altLang="en-US" sz="2800" b="1">
                <a:solidFill>
                  <a:srgbClr val="000099"/>
                </a:solidFill>
                <a:latin typeface="Times New Roman" panose="02020603050405020304" pitchFamily="18" charset="0"/>
                <a:cs typeface="Times New Roman" panose="02020603050405020304" pitchFamily="18" charset="0"/>
              </a:rPr>
              <a:t>  大两个输入</a:t>
            </a:r>
          </a:p>
          <a:p>
            <a:pPr eaLnBrk="0" hangingPunct="0">
              <a:spcBef>
                <a:spcPct val="20000"/>
              </a:spcBef>
              <a:defRPr/>
            </a:pPr>
            <a:r>
              <a:rPr lang="zh-CN" altLang="en-US" sz="2800" b="1">
                <a:solidFill>
                  <a:srgbClr val="000099"/>
                </a:solidFill>
                <a:latin typeface="Times New Roman" panose="02020603050405020304" pitchFamily="18" charset="0"/>
                <a:cs typeface="Times New Roman" panose="02020603050405020304" pitchFamily="18" charset="0"/>
              </a:rPr>
              <a:t>  信号的差值</a:t>
            </a:r>
          </a:p>
          <a:p>
            <a:pPr eaLnBrk="0" hangingPunct="0">
              <a:spcBef>
                <a:spcPct val="20000"/>
              </a:spcBef>
              <a:defRPr/>
            </a:pPr>
            <a:r>
              <a:rPr lang="zh-CN" altLang="en-US" sz="2800" b="1">
                <a:solidFill>
                  <a:srgbClr val="000099"/>
                </a:solidFill>
                <a:latin typeface="Times New Roman" panose="02020603050405020304" pitchFamily="18" charset="0"/>
                <a:cs typeface="Times New Roman" panose="02020603050405020304" pitchFamily="18" charset="0"/>
              </a:rPr>
              <a:t>  信号</a:t>
            </a:r>
            <a:r>
              <a:rPr lang="en-US" altLang="zh-CN" sz="2800" b="1">
                <a:solidFill>
                  <a:srgbClr val="000099"/>
                </a:solidFill>
                <a:latin typeface="Times New Roman" panose="02020603050405020304" pitchFamily="18" charset="0"/>
                <a:cs typeface="Times New Roman" panose="02020603050405020304" pitchFamily="18" charset="0"/>
              </a:rPr>
              <a:t>—</a:t>
            </a:r>
            <a:r>
              <a:rPr lang="zh-CN" altLang="en-US" sz="2800" b="1">
                <a:solidFill>
                  <a:srgbClr val="000099"/>
                </a:solidFill>
                <a:latin typeface="Times New Roman" panose="02020603050405020304" pitchFamily="18" charset="0"/>
                <a:cs typeface="Times New Roman" panose="02020603050405020304" pitchFamily="18" charset="0"/>
              </a:rPr>
              <a:t>差分</a:t>
            </a:r>
          </a:p>
          <a:p>
            <a:pPr eaLnBrk="0" hangingPunct="0">
              <a:spcBef>
                <a:spcPct val="20000"/>
              </a:spcBef>
              <a:defRPr/>
            </a:pPr>
            <a:r>
              <a:rPr lang="zh-CN" altLang="en-US" sz="2800" b="1">
                <a:solidFill>
                  <a:srgbClr val="000099"/>
                </a:solidFill>
                <a:latin typeface="Times New Roman" panose="02020603050405020304" pitchFamily="18" charset="0"/>
                <a:cs typeface="Times New Roman" panose="02020603050405020304" pitchFamily="18" charset="0"/>
              </a:rPr>
              <a:t>  放大电路。</a:t>
            </a:r>
          </a:p>
        </p:txBody>
      </p:sp>
      <p:sp>
        <p:nvSpPr>
          <p:cNvPr id="419858" name="Rectangle 18"/>
          <p:cNvSpPr>
            <a:spLocks noChangeArrowheads="1"/>
          </p:cNvSpPr>
          <p:nvPr/>
        </p:nvSpPr>
        <p:spPr bwMode="auto">
          <a:xfrm>
            <a:off x="296689" y="5636662"/>
            <a:ext cx="849471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a:cs typeface="Times New Roman" panose="02020603050405020304" pitchFamily="18" charset="0"/>
              </a:rPr>
              <a:t>        </a:t>
            </a:r>
            <a:r>
              <a:rPr lang="zh-CN" altLang="en-US" sz="2800">
                <a:cs typeface="Times New Roman" panose="02020603050405020304" pitchFamily="18" charset="0"/>
              </a:rPr>
              <a:t>这种输入常作为比较放大来应用，在自动控制系统中是常见的。 </a:t>
            </a:r>
          </a:p>
        </p:txBody>
      </p:sp>
    </p:spTree>
    <p:extLst>
      <p:ext uri="{BB962C8B-B14F-4D97-AF65-F5344CB8AC3E}">
        <p14:creationId xmlns:p14="http://schemas.microsoft.com/office/powerpoint/2010/main" val="16153736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9844"/>
                                        </p:tgtEl>
                                        <p:attrNameLst>
                                          <p:attrName>style.visibility</p:attrName>
                                        </p:attrNameLst>
                                      </p:cBhvr>
                                      <p:to>
                                        <p:strVal val="visible"/>
                                      </p:to>
                                    </p:set>
                                    <p:animEffect transition="in" filter="wipe(left)">
                                      <p:cBhvr>
                                        <p:cTn id="7" dur="500"/>
                                        <p:tgtEl>
                                          <p:spTgt spid="4198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19845"/>
                                        </p:tgtEl>
                                        <p:attrNameLst>
                                          <p:attrName>style.visibility</p:attrName>
                                        </p:attrNameLst>
                                      </p:cBhvr>
                                      <p:to>
                                        <p:strVal val="visible"/>
                                      </p:to>
                                    </p:set>
                                    <p:animEffect transition="in" filter="wipe(left)">
                                      <p:cBhvr>
                                        <p:cTn id="12" dur="500"/>
                                        <p:tgtEl>
                                          <p:spTgt spid="41984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19854"/>
                                        </p:tgtEl>
                                        <p:attrNameLst>
                                          <p:attrName>style.visibility</p:attrName>
                                        </p:attrNameLst>
                                      </p:cBhvr>
                                      <p:to>
                                        <p:strVal val="visible"/>
                                      </p:to>
                                    </p:set>
                                    <p:animEffect transition="in" filter="wipe(left)">
                                      <p:cBhvr>
                                        <p:cTn id="17" dur="500"/>
                                        <p:tgtEl>
                                          <p:spTgt spid="41985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19846"/>
                                        </p:tgtEl>
                                        <p:attrNameLst>
                                          <p:attrName>style.visibility</p:attrName>
                                        </p:attrNameLst>
                                      </p:cBhvr>
                                      <p:to>
                                        <p:strVal val="visible"/>
                                      </p:to>
                                    </p:set>
                                    <p:animEffect transition="in" filter="wipe(left)">
                                      <p:cBhvr>
                                        <p:cTn id="22" dur="500"/>
                                        <p:tgtEl>
                                          <p:spTgt spid="41984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19847"/>
                                        </p:tgtEl>
                                        <p:attrNameLst>
                                          <p:attrName>style.visibility</p:attrName>
                                        </p:attrNameLst>
                                      </p:cBhvr>
                                      <p:to>
                                        <p:strVal val="visible"/>
                                      </p:to>
                                    </p:set>
                                    <p:animEffect transition="in" filter="wipe(left)">
                                      <p:cBhvr>
                                        <p:cTn id="27" dur="500"/>
                                        <p:tgtEl>
                                          <p:spTgt spid="41984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19848"/>
                                        </p:tgtEl>
                                        <p:attrNameLst>
                                          <p:attrName>style.visibility</p:attrName>
                                        </p:attrNameLst>
                                      </p:cBhvr>
                                      <p:to>
                                        <p:strVal val="visible"/>
                                      </p:to>
                                    </p:set>
                                    <p:animEffect transition="in" filter="wipe(left)">
                                      <p:cBhvr>
                                        <p:cTn id="32" dur="500"/>
                                        <p:tgtEl>
                                          <p:spTgt spid="41984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19849"/>
                                        </p:tgtEl>
                                        <p:attrNameLst>
                                          <p:attrName>style.visibility</p:attrName>
                                        </p:attrNameLst>
                                      </p:cBhvr>
                                      <p:to>
                                        <p:strVal val="visible"/>
                                      </p:to>
                                    </p:set>
                                    <p:animEffect transition="in" filter="wipe(left)">
                                      <p:cBhvr>
                                        <p:cTn id="37" dur="500"/>
                                        <p:tgtEl>
                                          <p:spTgt spid="41984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419850"/>
                                        </p:tgtEl>
                                        <p:attrNameLst>
                                          <p:attrName>style.visibility</p:attrName>
                                        </p:attrNameLst>
                                      </p:cBhvr>
                                      <p:to>
                                        <p:strVal val="visible"/>
                                      </p:to>
                                    </p:set>
                                    <p:animEffect transition="in" filter="box(in)">
                                      <p:cBhvr>
                                        <p:cTn id="42" dur="500"/>
                                        <p:tgtEl>
                                          <p:spTgt spid="419850"/>
                                        </p:tgtEl>
                                      </p:cBhvr>
                                    </p:animEffect>
                                  </p:childTnLst>
                                </p:cTn>
                              </p:par>
                            </p:childTnLst>
                          </p:cTn>
                        </p:par>
                        <p:par>
                          <p:cTn id="43" fill="hold" nodeType="afterGroup">
                            <p:stCondLst>
                              <p:cond delay="500"/>
                            </p:stCondLst>
                            <p:childTnLst>
                              <p:par>
                                <p:cTn id="44" presetID="4" presetClass="entr" presetSubtype="16" fill="hold" grpId="0" nodeType="afterEffect">
                                  <p:stCondLst>
                                    <p:cond delay="0"/>
                                  </p:stCondLst>
                                  <p:childTnLst>
                                    <p:set>
                                      <p:cBhvr>
                                        <p:cTn id="45" dur="1" fill="hold">
                                          <p:stCondLst>
                                            <p:cond delay="0"/>
                                          </p:stCondLst>
                                        </p:cTn>
                                        <p:tgtEl>
                                          <p:spTgt spid="419851"/>
                                        </p:tgtEl>
                                        <p:attrNameLst>
                                          <p:attrName>style.visibility</p:attrName>
                                        </p:attrNameLst>
                                      </p:cBhvr>
                                      <p:to>
                                        <p:strVal val="visible"/>
                                      </p:to>
                                    </p:set>
                                    <p:animEffect transition="in" filter="box(in)">
                                      <p:cBhvr>
                                        <p:cTn id="46" dur="500"/>
                                        <p:tgtEl>
                                          <p:spTgt spid="419851"/>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419855"/>
                                        </p:tgtEl>
                                        <p:attrNameLst>
                                          <p:attrName>style.visibility</p:attrName>
                                        </p:attrNameLst>
                                      </p:cBhvr>
                                      <p:to>
                                        <p:strVal val="visible"/>
                                      </p:to>
                                    </p:set>
                                    <p:animEffect transition="in" filter="blinds(horizontal)">
                                      <p:cBhvr>
                                        <p:cTn id="51" dur="500"/>
                                        <p:tgtEl>
                                          <p:spTgt spid="419855"/>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4" presetClass="entr" presetSubtype="16" fill="hold" grpId="0" nodeType="clickEffect">
                                  <p:stCondLst>
                                    <p:cond delay="0"/>
                                  </p:stCondLst>
                                  <p:childTnLst>
                                    <p:set>
                                      <p:cBhvr>
                                        <p:cTn id="55" dur="1" fill="hold">
                                          <p:stCondLst>
                                            <p:cond delay="0"/>
                                          </p:stCondLst>
                                        </p:cTn>
                                        <p:tgtEl>
                                          <p:spTgt spid="419852"/>
                                        </p:tgtEl>
                                        <p:attrNameLst>
                                          <p:attrName>style.visibility</p:attrName>
                                        </p:attrNameLst>
                                      </p:cBhvr>
                                      <p:to>
                                        <p:strVal val="visible"/>
                                      </p:to>
                                    </p:set>
                                    <p:animEffect transition="in" filter="box(in)">
                                      <p:cBhvr>
                                        <p:cTn id="56" dur="500"/>
                                        <p:tgtEl>
                                          <p:spTgt spid="419852"/>
                                        </p:tgtEl>
                                      </p:cBhvr>
                                    </p:animEffect>
                                  </p:childTnLst>
                                </p:cTn>
                              </p:par>
                            </p:childTnLst>
                          </p:cTn>
                        </p:par>
                        <p:par>
                          <p:cTn id="57" fill="hold" nodeType="afterGroup">
                            <p:stCondLst>
                              <p:cond delay="500"/>
                            </p:stCondLst>
                            <p:childTnLst>
                              <p:par>
                                <p:cTn id="58" presetID="4" presetClass="entr" presetSubtype="16" fill="hold" grpId="0" nodeType="afterEffect">
                                  <p:stCondLst>
                                    <p:cond delay="0"/>
                                  </p:stCondLst>
                                  <p:childTnLst>
                                    <p:set>
                                      <p:cBhvr>
                                        <p:cTn id="59" dur="1" fill="hold">
                                          <p:stCondLst>
                                            <p:cond delay="0"/>
                                          </p:stCondLst>
                                        </p:cTn>
                                        <p:tgtEl>
                                          <p:spTgt spid="419853"/>
                                        </p:tgtEl>
                                        <p:attrNameLst>
                                          <p:attrName>style.visibility</p:attrName>
                                        </p:attrNameLst>
                                      </p:cBhvr>
                                      <p:to>
                                        <p:strVal val="visible"/>
                                      </p:to>
                                    </p:set>
                                    <p:animEffect transition="in" filter="box(in)">
                                      <p:cBhvr>
                                        <p:cTn id="60" dur="500"/>
                                        <p:tgtEl>
                                          <p:spTgt spid="419853"/>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419856"/>
                                        </p:tgtEl>
                                        <p:attrNameLst>
                                          <p:attrName>style.visibility</p:attrName>
                                        </p:attrNameLst>
                                      </p:cBhvr>
                                      <p:to>
                                        <p:strVal val="visible"/>
                                      </p:to>
                                    </p:set>
                                    <p:animEffect transition="in" filter="blinds(horizontal)">
                                      <p:cBhvr>
                                        <p:cTn id="65" dur="500"/>
                                        <p:tgtEl>
                                          <p:spTgt spid="419856"/>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1" fill="hold" grpId="0" nodeType="clickEffect">
                                  <p:stCondLst>
                                    <p:cond delay="0"/>
                                  </p:stCondLst>
                                  <p:childTnLst>
                                    <p:set>
                                      <p:cBhvr>
                                        <p:cTn id="69" dur="1" fill="hold">
                                          <p:stCondLst>
                                            <p:cond delay="0"/>
                                          </p:stCondLst>
                                        </p:cTn>
                                        <p:tgtEl>
                                          <p:spTgt spid="419857"/>
                                        </p:tgtEl>
                                        <p:attrNameLst>
                                          <p:attrName>style.visibility</p:attrName>
                                        </p:attrNameLst>
                                      </p:cBhvr>
                                      <p:to>
                                        <p:strVal val="visible"/>
                                      </p:to>
                                    </p:set>
                                    <p:animEffect transition="in" filter="wipe(up)">
                                      <p:cBhvr>
                                        <p:cTn id="70" dur="500"/>
                                        <p:tgtEl>
                                          <p:spTgt spid="419857"/>
                                        </p:tgtEl>
                                      </p:cBhvr>
                                    </p:animEffect>
                                  </p:childTnLst>
                                  <p:subTnLst>
                                    <p:audio>
                                      <p:cMediaNode>
                                        <p:cTn display="0" masterRel="sameClick">
                                          <p:stCondLst>
                                            <p:cond evt="begin" delay="0">
                                              <p:tn val="68"/>
                                            </p:cond>
                                          </p:stCondLst>
                                          <p:endCondLst>
                                            <p:cond evt="onStopAudio" delay="0">
                                              <p:tgtEl>
                                                <p:sldTgt/>
                                              </p:tgtEl>
                                            </p:cond>
                                          </p:endCondLst>
                                        </p:cTn>
                                        <p:tgtEl>
                                          <p:sndTgt r:embed="rId3" name="CAMERA.WAV"/>
                                        </p:tgtEl>
                                      </p:cMediaNode>
                                    </p:audio>
                                  </p:sub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419858"/>
                                        </p:tgtEl>
                                        <p:attrNameLst>
                                          <p:attrName>style.visibility</p:attrName>
                                        </p:attrNameLst>
                                      </p:cBhvr>
                                      <p:to>
                                        <p:strVal val="visible"/>
                                      </p:to>
                                    </p:set>
                                    <p:animEffect transition="in" filter="wipe(left)">
                                      <p:cBhvr>
                                        <p:cTn id="75" dur="500"/>
                                        <p:tgtEl>
                                          <p:spTgt spid="4198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44" grpId="0" autoUpdateAnimBg="0"/>
      <p:bldP spid="419845" grpId="0" autoUpdateAnimBg="0"/>
      <p:bldP spid="419846" grpId="0" autoUpdateAnimBg="0"/>
      <p:bldP spid="419847" grpId="0" autoUpdateAnimBg="0"/>
      <p:bldP spid="419848" grpId="0" autoUpdateAnimBg="0"/>
      <p:bldP spid="419849" grpId="0" autoUpdateAnimBg="0"/>
      <p:bldP spid="419850" grpId="0" animBg="1"/>
      <p:bldP spid="419851" grpId="0" animBg="1"/>
      <p:bldP spid="419852" grpId="0" animBg="1"/>
      <p:bldP spid="419853" grpId="0" animBg="1"/>
      <p:bldP spid="419854" grpId="0" autoUpdateAnimBg="0"/>
      <p:bldP spid="419855" grpId="0" autoUpdateAnimBg="0"/>
      <p:bldP spid="419856" grpId="0" autoUpdateAnimBg="0"/>
      <p:bldP spid="419857" grpId="0" animBg="1" autoUpdateAnimBg="0"/>
      <p:bldP spid="419858" grpId="0" autoUpdateAnimBg="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Text Box 2"/>
          <p:cNvSpPr txBox="1">
            <a:spLocks noChangeArrowheads="1"/>
          </p:cNvSpPr>
          <p:nvPr/>
        </p:nvSpPr>
        <p:spPr bwMode="auto">
          <a:xfrm>
            <a:off x="3219450" y="547688"/>
            <a:ext cx="56737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800">
                <a:solidFill>
                  <a:schemeClr val="tx2"/>
                </a:solidFill>
                <a:ea typeface="楷体_GB2312" pitchFamily="49" charset="-122"/>
                <a:cs typeface="Times New Roman" panose="02020603050405020304" pitchFamily="18" charset="0"/>
              </a:rPr>
              <a:t>(Common Mode  Rejection  Ratio)</a:t>
            </a:r>
          </a:p>
        </p:txBody>
      </p:sp>
      <p:graphicFrame>
        <p:nvGraphicFramePr>
          <p:cNvPr id="194563" name="Object 3"/>
          <p:cNvGraphicFramePr>
            <a:graphicFrameLocks noChangeAspect="1"/>
          </p:cNvGraphicFramePr>
          <p:nvPr>
            <p:extLst/>
          </p:nvPr>
        </p:nvGraphicFramePr>
        <p:xfrm>
          <a:off x="1301750" y="2792413"/>
          <a:ext cx="2133600" cy="1150937"/>
        </p:xfrm>
        <a:graphic>
          <a:graphicData uri="http://schemas.openxmlformats.org/presentationml/2006/ole">
            <mc:AlternateContent xmlns:mc="http://schemas.openxmlformats.org/markup-compatibility/2006">
              <mc:Choice xmlns:v="urn:schemas-microsoft-com:vml" Requires="v">
                <p:oleObj spid="_x0000_s52232" name="公式" r:id="rId4" imgW="825480" imgH="444240" progId="Equation.3">
                  <p:embed/>
                </p:oleObj>
              </mc:Choice>
              <mc:Fallback>
                <p:oleObj name="公式" r:id="rId4" imgW="825480" imgH="4442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01750" y="2792413"/>
                        <a:ext cx="2133600" cy="1150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564" name="Object 4"/>
          <p:cNvGraphicFramePr>
            <a:graphicFrameLocks noChangeAspect="1"/>
          </p:cNvGraphicFramePr>
          <p:nvPr>
            <p:extLst/>
          </p:nvPr>
        </p:nvGraphicFramePr>
        <p:xfrm>
          <a:off x="3702050" y="2862263"/>
          <a:ext cx="4298950" cy="1062037"/>
        </p:xfrm>
        <a:graphic>
          <a:graphicData uri="http://schemas.openxmlformats.org/presentationml/2006/ole">
            <mc:AlternateContent xmlns:mc="http://schemas.openxmlformats.org/markup-compatibility/2006">
              <mc:Choice xmlns:v="urn:schemas-microsoft-com:vml" Requires="v">
                <p:oleObj spid="_x0000_s52233" name="Equation" r:id="rId6" imgW="1663560" imgH="406080" progId="Equation.3">
                  <p:embed/>
                </p:oleObj>
              </mc:Choice>
              <mc:Fallback>
                <p:oleObj name="Equation" r:id="rId6" imgW="1663560" imgH="4060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02050" y="2862263"/>
                        <a:ext cx="4298950" cy="1062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565" name="Rectangle 5" descr="30%"/>
          <p:cNvSpPr>
            <a:spLocks noChangeArrowheads="1"/>
          </p:cNvSpPr>
          <p:nvPr/>
        </p:nvSpPr>
        <p:spPr bwMode="auto">
          <a:xfrm>
            <a:off x="323850" y="1047750"/>
            <a:ext cx="8435975" cy="946150"/>
          </a:xfrm>
          <a:prstGeom prst="rect">
            <a:avLst/>
          </a:prstGeom>
          <a:noFill/>
          <a:ln w="9525">
            <a:noFill/>
            <a:miter lim="800000"/>
            <a:headEnd/>
            <a:tailEnd/>
          </a:ln>
          <a:effectLst/>
        </p:spPr>
        <p:txBody>
          <a:bodyPr>
            <a:spAutoFit/>
          </a:bodyPr>
          <a:lstStyle/>
          <a:p>
            <a:pPr eaLnBrk="0" hangingPunct="0">
              <a:spcBef>
                <a:spcPct val="50000"/>
              </a:spcBef>
              <a:defRPr/>
            </a:pPr>
            <a:r>
              <a:rPr lang="en-US" altLang="zh-CN" sz="2800" b="1">
                <a:solidFill>
                  <a:srgbClr val="000099"/>
                </a:solidFill>
                <a:latin typeface="Times New Roman" panose="02020603050405020304" pitchFamily="18" charset="0"/>
                <a:cs typeface="Times New Roman" panose="02020603050405020304" pitchFamily="18" charset="0"/>
              </a:rPr>
              <a:t>        </a:t>
            </a:r>
            <a:r>
              <a:rPr lang="zh-CN" altLang="en-US" sz="2800" b="1">
                <a:solidFill>
                  <a:srgbClr val="000099"/>
                </a:solidFill>
                <a:latin typeface="Times New Roman" panose="02020603050405020304" pitchFamily="18" charset="0"/>
                <a:cs typeface="Times New Roman" panose="02020603050405020304" pitchFamily="18" charset="0"/>
              </a:rPr>
              <a:t>全面衡量差分放大电路放大差模信号和抑制共模信号的能力。</a:t>
            </a:r>
          </a:p>
        </p:txBody>
      </p:sp>
      <p:sp>
        <p:nvSpPr>
          <p:cNvPr id="194566" name="AutoShape 6" descr="30%"/>
          <p:cNvSpPr>
            <a:spLocks noChangeArrowheads="1"/>
          </p:cNvSpPr>
          <p:nvPr/>
        </p:nvSpPr>
        <p:spPr bwMode="auto">
          <a:xfrm>
            <a:off x="3397250" y="2095500"/>
            <a:ext cx="2133600" cy="514350"/>
          </a:xfrm>
          <a:prstGeom prst="wedgeRoundRectCallout">
            <a:avLst>
              <a:gd name="adj1" fmla="val -67338"/>
              <a:gd name="adj2" fmla="val 123148"/>
              <a:gd name="adj3" fmla="val 16667"/>
            </a:avLst>
          </a:prstGeom>
          <a:pattFill prst="pct30">
            <a:fgClr>
              <a:srgbClr val="FF99FF"/>
            </a:fgClr>
            <a:bgClr>
              <a:srgbClr val="FFFFFF"/>
            </a:bgClr>
          </a:pattFill>
          <a:ln w="28575">
            <a:solidFill>
              <a:srgbClr val="006600"/>
            </a:solidFill>
            <a:miter lim="800000"/>
            <a:headEnd/>
            <a:tailEnd/>
          </a:ln>
          <a:effectLst/>
        </p:spPr>
        <p:txBody>
          <a:bodyPr wrap="none" anchor="ctr"/>
          <a:lstStyle/>
          <a:p>
            <a:pPr algn="ctr" eaLnBrk="0" hangingPunct="0">
              <a:spcBef>
                <a:spcPct val="50000"/>
              </a:spcBef>
              <a:defRPr/>
            </a:pPr>
            <a:r>
              <a:rPr lang="zh-CN" altLang="en-US" sz="2400" b="1">
                <a:solidFill>
                  <a:srgbClr val="0033CC"/>
                </a:solidFill>
                <a:latin typeface="Times New Roman" panose="02020603050405020304" pitchFamily="18" charset="0"/>
                <a:cs typeface="Times New Roman" panose="02020603050405020304" pitchFamily="18" charset="0"/>
              </a:rPr>
              <a:t>差模放大倍数</a:t>
            </a:r>
          </a:p>
        </p:txBody>
      </p:sp>
      <p:sp>
        <p:nvSpPr>
          <p:cNvPr id="194567" name="AutoShape 7" descr="40%"/>
          <p:cNvSpPr>
            <a:spLocks noChangeArrowheads="1"/>
          </p:cNvSpPr>
          <p:nvPr/>
        </p:nvSpPr>
        <p:spPr bwMode="auto">
          <a:xfrm>
            <a:off x="622300" y="4292600"/>
            <a:ext cx="2133600" cy="552450"/>
          </a:xfrm>
          <a:prstGeom prst="wedgeRoundRectCallout">
            <a:avLst>
              <a:gd name="adj1" fmla="val 48662"/>
              <a:gd name="adj2" fmla="val -162931"/>
              <a:gd name="adj3" fmla="val 16667"/>
            </a:avLst>
          </a:prstGeom>
          <a:pattFill prst="pct40">
            <a:fgClr>
              <a:srgbClr val="FFCC99"/>
            </a:fgClr>
            <a:bgClr>
              <a:srgbClr val="FFFFFF"/>
            </a:bgClr>
          </a:pattFill>
          <a:ln w="28575">
            <a:solidFill>
              <a:srgbClr val="006600"/>
            </a:solidFill>
            <a:miter lim="800000"/>
            <a:headEnd/>
            <a:tailEnd/>
          </a:ln>
          <a:effectLst/>
        </p:spPr>
        <p:txBody>
          <a:bodyPr wrap="none" anchor="ctr"/>
          <a:lstStyle/>
          <a:p>
            <a:pPr algn="ctr" eaLnBrk="0" hangingPunct="0">
              <a:spcBef>
                <a:spcPct val="50000"/>
              </a:spcBef>
              <a:defRPr/>
            </a:pPr>
            <a:r>
              <a:rPr lang="zh-CN" altLang="en-US" sz="2400" b="1">
                <a:solidFill>
                  <a:srgbClr val="0033CC"/>
                </a:solidFill>
                <a:latin typeface="Times New Roman" panose="02020603050405020304" pitchFamily="18" charset="0"/>
                <a:cs typeface="Times New Roman" panose="02020603050405020304" pitchFamily="18" charset="0"/>
              </a:rPr>
              <a:t>共模放大倍数</a:t>
            </a:r>
          </a:p>
        </p:txBody>
      </p:sp>
      <p:sp>
        <p:nvSpPr>
          <p:cNvPr id="194568" name="AutoShape 8" descr="大棋盘"/>
          <p:cNvSpPr>
            <a:spLocks noChangeArrowheads="1"/>
          </p:cNvSpPr>
          <p:nvPr/>
        </p:nvSpPr>
        <p:spPr bwMode="auto">
          <a:xfrm>
            <a:off x="3194050" y="3860800"/>
            <a:ext cx="5257800" cy="2286000"/>
          </a:xfrm>
          <a:prstGeom prst="horizontalScroll">
            <a:avLst>
              <a:gd name="adj" fmla="val 12500"/>
            </a:avLst>
          </a:prstGeom>
          <a:pattFill prst="lgCheck">
            <a:fgClr>
              <a:srgbClr val="FFFF99"/>
            </a:fgClr>
            <a:bgClr>
              <a:srgbClr val="FFFFCC"/>
            </a:bgClr>
          </a:pattFill>
          <a:ln w="28575">
            <a:solidFill>
              <a:srgbClr val="006600"/>
            </a:solidFill>
            <a:round/>
            <a:headEnd/>
            <a:tailEnd/>
          </a:ln>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spcBef>
                <a:spcPct val="20000"/>
              </a:spcBef>
            </a:pPr>
            <a:r>
              <a:rPr lang="en-US" altLang="zh-CN" sz="2800">
                <a:solidFill>
                  <a:srgbClr val="FF0000"/>
                </a:solidFill>
                <a:cs typeface="Times New Roman" panose="02020603050405020304" pitchFamily="18" charset="0"/>
              </a:rPr>
              <a:t>     </a:t>
            </a:r>
            <a:r>
              <a:rPr lang="en-US" altLang="zh-CN" sz="2800" i="1">
                <a:solidFill>
                  <a:srgbClr val="FF0000"/>
                </a:solidFill>
                <a:cs typeface="Times New Roman" panose="02020603050405020304" pitchFamily="18" charset="0"/>
              </a:rPr>
              <a:t>K</a:t>
            </a:r>
            <a:r>
              <a:rPr lang="en-US" altLang="zh-CN" sz="2800" baseline="-25000">
                <a:solidFill>
                  <a:srgbClr val="FF0000"/>
                </a:solidFill>
                <a:cs typeface="Times New Roman" panose="02020603050405020304" pitchFamily="18" charset="0"/>
              </a:rPr>
              <a:t>CMR</a:t>
            </a:r>
            <a:r>
              <a:rPr lang="zh-CN" altLang="en-US" sz="2800">
                <a:solidFill>
                  <a:srgbClr val="FF0000"/>
                </a:solidFill>
                <a:cs typeface="Times New Roman" panose="02020603050405020304" pitchFamily="18" charset="0"/>
              </a:rPr>
              <a:t>越大，说明差放分辨</a:t>
            </a:r>
          </a:p>
          <a:p>
            <a:pPr>
              <a:spcBef>
                <a:spcPct val="20000"/>
              </a:spcBef>
            </a:pPr>
            <a:r>
              <a:rPr lang="zh-CN" altLang="en-US" sz="2800">
                <a:solidFill>
                  <a:srgbClr val="FF0000"/>
                </a:solidFill>
                <a:cs typeface="Times New Roman" panose="02020603050405020304" pitchFamily="18" charset="0"/>
              </a:rPr>
              <a:t>差模信号的能力越强，而抑制</a:t>
            </a:r>
          </a:p>
          <a:p>
            <a:pPr>
              <a:spcBef>
                <a:spcPct val="20000"/>
              </a:spcBef>
            </a:pPr>
            <a:r>
              <a:rPr lang="zh-CN" altLang="en-US" sz="2800">
                <a:solidFill>
                  <a:srgbClr val="FF0000"/>
                </a:solidFill>
                <a:cs typeface="Times New Roman" panose="02020603050405020304" pitchFamily="18" charset="0"/>
              </a:rPr>
              <a:t>共模信号的能力越强。</a:t>
            </a:r>
          </a:p>
        </p:txBody>
      </p:sp>
      <p:sp>
        <p:nvSpPr>
          <p:cNvPr id="194569" name="Rectangle 9" descr="30%"/>
          <p:cNvSpPr>
            <a:spLocks noChangeArrowheads="1"/>
          </p:cNvSpPr>
          <p:nvPr/>
        </p:nvSpPr>
        <p:spPr bwMode="auto">
          <a:xfrm>
            <a:off x="322316" y="547688"/>
            <a:ext cx="3074881" cy="523220"/>
          </a:xfrm>
          <a:prstGeom prst="rect">
            <a:avLst/>
          </a:prstGeom>
          <a:noFill/>
          <a:ln w="9525">
            <a:noFill/>
            <a:miter lim="800000"/>
            <a:headEnd/>
            <a:tailEnd/>
          </a:ln>
          <a:effectLst/>
        </p:spPr>
        <p:txBody>
          <a:bodyPr wrap="none">
            <a:spAutoFit/>
          </a:bodyPr>
          <a:lstStyle/>
          <a:p>
            <a:pPr algn="ctr">
              <a:spcBef>
                <a:spcPct val="50000"/>
              </a:spcBef>
              <a:defRPr/>
            </a:pPr>
            <a:r>
              <a:rPr lang="en-US" altLang="zh-CN" sz="2800" b="1">
                <a:solidFill>
                  <a:srgbClr val="CC0000"/>
                </a:solidFill>
                <a:latin typeface="Times New Roman" panose="02020603050405020304" pitchFamily="18" charset="0"/>
                <a:cs typeface="Times New Roman" panose="02020603050405020304" pitchFamily="18" charset="0"/>
              </a:rPr>
              <a:t>15.8.3  </a:t>
            </a:r>
            <a:r>
              <a:rPr lang="zh-CN" altLang="en-US" sz="2800" b="1">
                <a:solidFill>
                  <a:srgbClr val="CC0000"/>
                </a:solidFill>
                <a:latin typeface="Times New Roman" panose="02020603050405020304" pitchFamily="18" charset="0"/>
                <a:cs typeface="Times New Roman" panose="02020603050405020304" pitchFamily="18" charset="0"/>
              </a:rPr>
              <a:t>共模抑制比</a:t>
            </a:r>
          </a:p>
        </p:txBody>
      </p:sp>
      <p:sp>
        <p:nvSpPr>
          <p:cNvPr id="194574" name="AutoShape 14" descr="40%"/>
          <p:cNvSpPr>
            <a:spLocks noChangeArrowheads="1"/>
          </p:cNvSpPr>
          <p:nvPr/>
        </p:nvSpPr>
        <p:spPr bwMode="auto">
          <a:xfrm>
            <a:off x="909638" y="2171700"/>
            <a:ext cx="1878012" cy="514350"/>
          </a:xfrm>
          <a:prstGeom prst="wedgeRoundRectCallout">
            <a:avLst>
              <a:gd name="adj1" fmla="val -5620"/>
              <a:gd name="adj2" fmla="val 150926"/>
              <a:gd name="adj3" fmla="val 16667"/>
            </a:avLst>
          </a:prstGeom>
          <a:pattFill prst="pct40">
            <a:fgClr>
              <a:schemeClr val="accent1"/>
            </a:fgClr>
            <a:bgClr>
              <a:srgbClr val="FFFFFF"/>
            </a:bgClr>
          </a:pattFill>
          <a:ln w="28575">
            <a:solidFill>
              <a:srgbClr val="006600"/>
            </a:solidFill>
            <a:miter lim="800000"/>
            <a:headEnd/>
            <a:tailEnd/>
          </a:ln>
          <a:effectLst/>
        </p:spPr>
        <p:txBody>
          <a:bodyPr wrap="none" anchor="ctr"/>
          <a:lstStyle/>
          <a:p>
            <a:pPr algn="ctr" eaLnBrk="0" hangingPunct="0">
              <a:spcBef>
                <a:spcPct val="50000"/>
              </a:spcBef>
              <a:defRPr/>
            </a:pPr>
            <a:r>
              <a:rPr lang="zh-CN" altLang="en-US" sz="2400" b="1">
                <a:solidFill>
                  <a:srgbClr val="0033CC"/>
                </a:solidFill>
                <a:latin typeface="Times New Roman" panose="02020603050405020304" pitchFamily="18" charset="0"/>
                <a:cs typeface="Times New Roman" panose="02020603050405020304" pitchFamily="18" charset="0"/>
              </a:rPr>
              <a:t>共模抑制比</a:t>
            </a:r>
          </a:p>
        </p:txBody>
      </p:sp>
    </p:spTree>
    <p:extLst>
      <p:ext uri="{BB962C8B-B14F-4D97-AF65-F5344CB8AC3E}">
        <p14:creationId xmlns:p14="http://schemas.microsoft.com/office/powerpoint/2010/main" val="370749316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5" fill="hold" grpId="0" nodeType="afterEffect">
                                  <p:stCondLst>
                                    <p:cond delay="0"/>
                                  </p:stCondLst>
                                  <p:childTnLst>
                                    <p:set>
                                      <p:cBhvr>
                                        <p:cTn id="6" dur="1" fill="hold">
                                          <p:stCondLst>
                                            <p:cond delay="0"/>
                                          </p:stCondLst>
                                        </p:cTn>
                                        <p:tgtEl>
                                          <p:spTgt spid="194562"/>
                                        </p:tgtEl>
                                        <p:attrNameLst>
                                          <p:attrName>style.visibility</p:attrName>
                                        </p:attrNameLst>
                                      </p:cBhvr>
                                      <p:to>
                                        <p:strVal val="visible"/>
                                      </p:to>
                                    </p:set>
                                    <p:animEffect transition="in" filter="blinds(vertical)">
                                      <p:cBhvr>
                                        <p:cTn id="7" dur="500"/>
                                        <p:tgtEl>
                                          <p:spTgt spid="1945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194565"/>
                                        </p:tgtEl>
                                        <p:attrNameLst>
                                          <p:attrName>style.visibility</p:attrName>
                                        </p:attrNameLst>
                                      </p:cBhvr>
                                      <p:to>
                                        <p:strVal val="visible"/>
                                      </p:to>
                                    </p:set>
                                    <p:animEffect transition="in" filter="blinds(vertical)">
                                      <p:cBhvr>
                                        <p:cTn id="12" dur="500"/>
                                        <p:tgtEl>
                                          <p:spTgt spid="19456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nodeType="clickEffect">
                                  <p:stCondLst>
                                    <p:cond delay="0"/>
                                  </p:stCondLst>
                                  <p:childTnLst>
                                    <p:set>
                                      <p:cBhvr>
                                        <p:cTn id="16" dur="1" fill="hold">
                                          <p:stCondLst>
                                            <p:cond delay="0"/>
                                          </p:stCondLst>
                                        </p:cTn>
                                        <p:tgtEl>
                                          <p:spTgt spid="194563"/>
                                        </p:tgtEl>
                                        <p:attrNameLst>
                                          <p:attrName>style.visibility</p:attrName>
                                        </p:attrNameLst>
                                      </p:cBhvr>
                                      <p:to>
                                        <p:strVal val="visible"/>
                                      </p:to>
                                    </p:set>
                                    <p:animEffect transition="in" filter="blinds(vertical)">
                                      <p:cBhvr>
                                        <p:cTn id="17" dur="500"/>
                                        <p:tgtEl>
                                          <p:spTgt spid="19456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94574"/>
                                        </p:tgtEl>
                                        <p:attrNameLst>
                                          <p:attrName>style.visibility</p:attrName>
                                        </p:attrNameLst>
                                      </p:cBhvr>
                                      <p:to>
                                        <p:strVal val="visible"/>
                                      </p:to>
                                    </p:set>
                                    <p:animEffect transition="in" filter="wipe(up)">
                                      <p:cBhvr>
                                        <p:cTn id="22" dur="500"/>
                                        <p:tgtEl>
                                          <p:spTgt spid="19457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94566"/>
                                        </p:tgtEl>
                                        <p:attrNameLst>
                                          <p:attrName>style.visibility</p:attrName>
                                        </p:attrNameLst>
                                      </p:cBhvr>
                                      <p:to>
                                        <p:strVal val="visible"/>
                                      </p:to>
                                    </p:set>
                                    <p:animEffect transition="in" filter="wipe(up)">
                                      <p:cBhvr>
                                        <p:cTn id="27" dur="500"/>
                                        <p:tgtEl>
                                          <p:spTgt spid="19456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94567"/>
                                        </p:tgtEl>
                                        <p:attrNameLst>
                                          <p:attrName>style.visibility</p:attrName>
                                        </p:attrNameLst>
                                      </p:cBhvr>
                                      <p:to>
                                        <p:strVal val="visible"/>
                                      </p:to>
                                    </p:set>
                                    <p:animEffect transition="in" filter="wipe(down)">
                                      <p:cBhvr>
                                        <p:cTn id="32" dur="500"/>
                                        <p:tgtEl>
                                          <p:spTgt spid="19456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5" fill="hold" nodeType="clickEffect">
                                  <p:stCondLst>
                                    <p:cond delay="0"/>
                                  </p:stCondLst>
                                  <p:childTnLst>
                                    <p:set>
                                      <p:cBhvr>
                                        <p:cTn id="36" dur="1" fill="hold">
                                          <p:stCondLst>
                                            <p:cond delay="0"/>
                                          </p:stCondLst>
                                        </p:cTn>
                                        <p:tgtEl>
                                          <p:spTgt spid="194564"/>
                                        </p:tgtEl>
                                        <p:attrNameLst>
                                          <p:attrName>style.visibility</p:attrName>
                                        </p:attrNameLst>
                                      </p:cBhvr>
                                      <p:to>
                                        <p:strVal val="visible"/>
                                      </p:to>
                                    </p:set>
                                    <p:animEffect transition="in" filter="blinds(vertical)">
                                      <p:cBhvr>
                                        <p:cTn id="37" dur="500"/>
                                        <p:tgtEl>
                                          <p:spTgt spid="19456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94568"/>
                                        </p:tgtEl>
                                        <p:attrNameLst>
                                          <p:attrName>style.visibility</p:attrName>
                                        </p:attrNameLst>
                                      </p:cBhvr>
                                      <p:to>
                                        <p:strVal val="visible"/>
                                      </p:to>
                                    </p:set>
                                    <p:animEffect transition="in" filter="wipe(left)">
                                      <p:cBhvr>
                                        <p:cTn id="42" dur="500"/>
                                        <p:tgtEl>
                                          <p:spTgt spid="1945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2" grpId="0" autoUpdateAnimBg="0"/>
      <p:bldP spid="194565" grpId="0" autoUpdateAnimBg="0"/>
      <p:bldP spid="194566" grpId="0" animBg="1" autoUpdateAnimBg="0"/>
      <p:bldP spid="194567" grpId="0" animBg="1" autoUpdateAnimBg="0"/>
      <p:bldP spid="194568" grpId="0" animBg="1" autoUpdateAnimBg="0"/>
      <p:bldP spid="194574" grpId="0" animBg="1" autoUpdateAnimBg="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ChangeArrowheads="1"/>
          </p:cNvSpPr>
          <p:nvPr/>
        </p:nvSpPr>
        <p:spPr bwMode="auto">
          <a:xfrm>
            <a:off x="381000" y="788988"/>
            <a:ext cx="8458200" cy="1458912"/>
          </a:xfrm>
          <a:prstGeom prst="rect">
            <a:avLst/>
          </a:prstGeom>
          <a:noFill/>
          <a:ln w="12700">
            <a:noFill/>
            <a:miter lim="800000"/>
            <a:headEnd/>
            <a:tailEnd/>
          </a:ln>
          <a:effectLst/>
        </p:spPr>
        <p:txBody>
          <a:bodyPr>
            <a:spAutoFit/>
          </a:bodyPr>
          <a:lstStyle/>
          <a:p>
            <a:pPr eaLnBrk="0" hangingPunct="0">
              <a:spcBef>
                <a:spcPct val="20000"/>
              </a:spcBef>
              <a:defRPr/>
            </a:pPr>
            <a:r>
              <a:rPr lang="en-US" altLang="zh-CN" sz="2800" b="1">
                <a:latin typeface="Times New Roman" panose="02020603050405020304" pitchFamily="18" charset="0"/>
                <a:cs typeface="Times New Roman" panose="02020603050405020304" pitchFamily="18" charset="0"/>
              </a:rPr>
              <a:t>         </a:t>
            </a:r>
            <a:r>
              <a:rPr lang="zh-CN" altLang="en-US" sz="2800" b="1">
                <a:latin typeface="Times New Roman" panose="02020603050405020304" pitchFamily="18" charset="0"/>
                <a:cs typeface="Times New Roman" panose="02020603050405020304" pitchFamily="18" charset="0"/>
              </a:rPr>
              <a:t>对于双端输出差分放大电路，</a:t>
            </a:r>
            <a:r>
              <a:rPr lang="zh-CN" altLang="en-US" sz="2800" b="1">
                <a:solidFill>
                  <a:schemeClr val="tx2"/>
                </a:solidFill>
                <a:latin typeface="Times New Roman" panose="02020603050405020304" pitchFamily="18" charset="0"/>
                <a:cs typeface="Times New Roman" panose="02020603050405020304" pitchFamily="18" charset="0"/>
              </a:rPr>
              <a:t>若电路完全对称</a:t>
            </a:r>
            <a:r>
              <a:rPr lang="en-US" altLang="zh-CN" sz="2800" b="1">
                <a:solidFill>
                  <a:schemeClr val="tx2"/>
                </a:solidFill>
                <a:latin typeface="Times New Roman" panose="02020603050405020304" pitchFamily="18" charset="0"/>
                <a:cs typeface="Times New Roman" panose="02020603050405020304" pitchFamily="18" charset="0"/>
              </a:rPr>
              <a:t>,</a:t>
            </a:r>
            <a:r>
              <a:rPr lang="zh-CN" altLang="en-US" sz="2800" b="1">
                <a:solidFill>
                  <a:schemeClr val="tx2"/>
                </a:solidFill>
                <a:latin typeface="Times New Roman" panose="02020603050405020304" pitchFamily="18" charset="0"/>
                <a:cs typeface="Times New Roman" panose="02020603050405020304" pitchFamily="18" charset="0"/>
              </a:rPr>
              <a:t>理想情况下共模放大倍数</a:t>
            </a:r>
          </a:p>
          <a:p>
            <a:pPr eaLnBrk="0" hangingPunct="0">
              <a:spcBef>
                <a:spcPct val="20000"/>
              </a:spcBef>
              <a:defRPr/>
            </a:pPr>
            <a:r>
              <a:rPr lang="zh-CN" altLang="en-US" sz="2800" b="1">
                <a:solidFill>
                  <a:schemeClr val="tx2"/>
                </a:solidFill>
                <a:latin typeface="Times New Roman" panose="02020603050405020304" pitchFamily="18" charset="0"/>
                <a:cs typeface="Times New Roman" panose="02020603050405020304" pitchFamily="18" charset="0"/>
              </a:rPr>
              <a:t>                        </a:t>
            </a:r>
            <a:r>
              <a:rPr lang="en-US" altLang="zh-CN" sz="2800" b="1" i="1">
                <a:solidFill>
                  <a:srgbClr val="E60000"/>
                </a:solidFill>
                <a:latin typeface="Times New Roman" panose="02020603050405020304" pitchFamily="18" charset="0"/>
                <a:ea typeface="楷体_GB2312" pitchFamily="49" charset="-122"/>
                <a:cs typeface="Times New Roman" panose="02020603050405020304" pitchFamily="18" charset="0"/>
              </a:rPr>
              <a:t>A</a:t>
            </a:r>
            <a:r>
              <a:rPr lang="en-US" altLang="zh-CN" sz="2800" b="1" baseline="-25000">
                <a:solidFill>
                  <a:srgbClr val="E60000"/>
                </a:solidFill>
                <a:latin typeface="Times New Roman" panose="02020603050405020304" pitchFamily="18" charset="0"/>
                <a:ea typeface="楷体_GB2312" pitchFamily="49" charset="-122"/>
                <a:cs typeface="Times New Roman" panose="02020603050405020304" pitchFamily="18" charset="0"/>
              </a:rPr>
              <a:t>c</a:t>
            </a:r>
            <a:r>
              <a:rPr lang="en-US" altLang="zh-CN" sz="2800" b="1">
                <a:solidFill>
                  <a:srgbClr val="E60000"/>
                </a:solidFill>
                <a:latin typeface="Times New Roman" panose="02020603050405020304" pitchFamily="18" charset="0"/>
                <a:cs typeface="Times New Roman" panose="02020603050405020304" pitchFamily="18" charset="0"/>
              </a:rPr>
              <a:t> = 0</a:t>
            </a:r>
            <a:r>
              <a:rPr lang="zh-CN" altLang="en-US" sz="2800" b="1">
                <a:solidFill>
                  <a:srgbClr val="E60000"/>
                </a:solidFill>
                <a:latin typeface="Times New Roman" panose="02020603050405020304" pitchFamily="18" charset="0"/>
                <a:cs typeface="Times New Roman" panose="02020603050405020304" pitchFamily="18" charset="0"/>
              </a:rPr>
              <a:t>，</a:t>
            </a:r>
            <a:r>
              <a:rPr lang="zh-CN" altLang="en-US" sz="2800" b="1">
                <a:latin typeface="Times New Roman" panose="02020603050405020304" pitchFamily="18" charset="0"/>
                <a:cs typeface="Times New Roman" panose="02020603050405020304" pitchFamily="18" charset="0"/>
              </a:rPr>
              <a:t> </a:t>
            </a:r>
            <a:endParaRPr lang="zh-CN" altLang="en-US" sz="2800" b="1" i="1" baseline="-25000">
              <a:solidFill>
                <a:srgbClr val="CC0000"/>
              </a:solidFill>
              <a:latin typeface="Times New Roman" panose="02020603050405020304" pitchFamily="18" charset="0"/>
              <a:ea typeface="楷体_GB2312" pitchFamily="49" charset="-122"/>
              <a:cs typeface="Times New Roman" panose="02020603050405020304" pitchFamily="18" charset="0"/>
            </a:endParaRPr>
          </a:p>
        </p:txBody>
      </p:sp>
      <p:sp>
        <p:nvSpPr>
          <p:cNvPr id="195587" name="Rectangle 3"/>
          <p:cNvSpPr>
            <a:spLocks noChangeArrowheads="1"/>
          </p:cNvSpPr>
          <p:nvPr/>
        </p:nvSpPr>
        <p:spPr bwMode="auto">
          <a:xfrm>
            <a:off x="496888" y="2852738"/>
            <a:ext cx="7315200" cy="1630362"/>
          </a:xfrm>
          <a:prstGeom prst="rect">
            <a:avLst/>
          </a:prstGeom>
          <a:noFill/>
          <a:ln w="9525">
            <a:noFill/>
            <a:miter lim="800000"/>
            <a:headEnd/>
            <a:tailEnd/>
          </a:ln>
          <a:effectLst/>
        </p:spPr>
        <p:txBody>
          <a:bodyPr>
            <a:spAutoFit/>
          </a:bodyPr>
          <a:lstStyle/>
          <a:p>
            <a:pPr eaLnBrk="0" hangingPunct="0">
              <a:spcBef>
                <a:spcPct val="20000"/>
              </a:spcBef>
              <a:defRPr/>
            </a:pPr>
            <a:r>
              <a:rPr lang="en-US" altLang="zh-CN" sz="2800" b="1">
                <a:latin typeface="Times New Roman" panose="02020603050405020304" pitchFamily="18" charset="0"/>
                <a:cs typeface="Times New Roman" panose="02020603050405020304" pitchFamily="18" charset="0"/>
              </a:rPr>
              <a:t>        </a:t>
            </a:r>
            <a:r>
              <a:rPr lang="zh-CN" altLang="en-US" sz="2800" b="1">
                <a:solidFill>
                  <a:schemeClr val="tx2"/>
                </a:solidFill>
                <a:latin typeface="Times New Roman" panose="02020603050405020304" pitchFamily="18" charset="0"/>
                <a:cs typeface="Times New Roman" panose="02020603050405020304" pitchFamily="18" charset="0"/>
              </a:rPr>
              <a:t>若电路不完全对称，则 </a:t>
            </a:r>
            <a:r>
              <a:rPr lang="en-US" altLang="zh-CN" sz="2800" b="1" i="1">
                <a:solidFill>
                  <a:srgbClr val="E60000"/>
                </a:solidFill>
                <a:latin typeface="Times New Roman" panose="02020603050405020304" pitchFamily="18" charset="0"/>
                <a:ea typeface="楷体_GB2312" pitchFamily="49" charset="-122"/>
                <a:cs typeface="Times New Roman" panose="02020603050405020304" pitchFamily="18" charset="0"/>
              </a:rPr>
              <a:t>A</a:t>
            </a:r>
            <a:r>
              <a:rPr lang="en-US" altLang="zh-CN" sz="2800" b="1" baseline="-25000">
                <a:solidFill>
                  <a:srgbClr val="E60000"/>
                </a:solidFill>
                <a:latin typeface="Times New Roman" panose="02020603050405020304" pitchFamily="18" charset="0"/>
                <a:ea typeface="楷体_GB2312" pitchFamily="49" charset="-122"/>
                <a:cs typeface="Times New Roman" panose="02020603050405020304" pitchFamily="18" charset="0"/>
              </a:rPr>
              <a:t>c</a:t>
            </a:r>
            <a:r>
              <a:rPr lang="en-US" altLang="zh-CN" sz="2800" b="1">
                <a:solidFill>
                  <a:srgbClr val="E60000"/>
                </a:solidFill>
                <a:latin typeface="Times New Roman" panose="02020603050405020304" pitchFamily="18" charset="0"/>
                <a:cs typeface="Times New Roman" panose="02020603050405020304" pitchFamily="18" charset="0"/>
                <a:sym typeface="Symbol" pitchFamily="18" charset="2"/>
              </a:rPr>
              <a:t></a:t>
            </a:r>
            <a:r>
              <a:rPr lang="en-US" altLang="zh-CN" sz="2800" b="1">
                <a:solidFill>
                  <a:srgbClr val="E60000"/>
                </a:solidFill>
                <a:latin typeface="Times New Roman" panose="02020603050405020304" pitchFamily="18" charset="0"/>
                <a:cs typeface="Times New Roman" panose="02020603050405020304" pitchFamily="18" charset="0"/>
              </a:rPr>
              <a:t> 0</a:t>
            </a:r>
            <a:r>
              <a:rPr lang="zh-CN" altLang="en-US" sz="2800" b="1">
                <a:solidFill>
                  <a:srgbClr val="E60000"/>
                </a:solidFill>
                <a:latin typeface="Times New Roman" panose="02020603050405020304" pitchFamily="18" charset="0"/>
                <a:cs typeface="Times New Roman" panose="02020603050405020304" pitchFamily="18" charset="0"/>
              </a:rPr>
              <a:t>，</a:t>
            </a:r>
          </a:p>
          <a:p>
            <a:pPr eaLnBrk="0" hangingPunct="0">
              <a:spcBef>
                <a:spcPct val="20000"/>
              </a:spcBef>
              <a:defRPr/>
            </a:pPr>
            <a:r>
              <a:rPr lang="zh-CN" altLang="en-US" sz="2800" b="1">
                <a:solidFill>
                  <a:schemeClr val="tx2"/>
                </a:solidFill>
                <a:latin typeface="Times New Roman" panose="02020603050405020304" pitchFamily="18" charset="0"/>
                <a:cs typeface="Times New Roman" panose="02020603050405020304" pitchFamily="18" charset="0"/>
              </a:rPr>
              <a:t>实际输出电压</a:t>
            </a:r>
            <a:r>
              <a:rPr lang="zh-CN" altLang="en-US" sz="2800" b="1">
                <a:latin typeface="Times New Roman" panose="02020603050405020304" pitchFamily="18" charset="0"/>
                <a:cs typeface="Times New Roman" panose="02020603050405020304" pitchFamily="18" charset="0"/>
              </a:rPr>
              <a:t>  </a:t>
            </a:r>
            <a:r>
              <a:rPr lang="en-US" altLang="zh-CN" sz="2800" b="1" i="1">
                <a:solidFill>
                  <a:srgbClr val="E60000"/>
                </a:solidFill>
                <a:latin typeface="Times New Roman" panose="02020603050405020304" pitchFamily="18" charset="0"/>
                <a:ea typeface="楷体_GB2312" pitchFamily="49" charset="-122"/>
                <a:cs typeface="Times New Roman" panose="02020603050405020304" pitchFamily="18" charset="0"/>
              </a:rPr>
              <a:t>u</a:t>
            </a:r>
            <a:r>
              <a:rPr lang="en-US" altLang="zh-CN" sz="2800" b="1" baseline="-25000">
                <a:solidFill>
                  <a:srgbClr val="E60000"/>
                </a:solidFill>
                <a:latin typeface="Times New Roman" panose="02020603050405020304" pitchFamily="18" charset="0"/>
                <a:ea typeface="楷体_GB2312" pitchFamily="49" charset="-122"/>
                <a:cs typeface="Times New Roman" panose="02020603050405020304" pitchFamily="18" charset="0"/>
              </a:rPr>
              <a:t>o</a:t>
            </a:r>
            <a:r>
              <a:rPr lang="en-US" altLang="zh-CN" sz="2800" b="1" baseline="-50000">
                <a:solidFill>
                  <a:srgbClr val="E60000"/>
                </a:solidFill>
                <a:latin typeface="Times New Roman" panose="02020603050405020304" pitchFamily="18" charset="0"/>
                <a:ea typeface="楷体_GB2312" pitchFamily="49" charset="-122"/>
                <a:cs typeface="Times New Roman" panose="02020603050405020304" pitchFamily="18" charset="0"/>
              </a:rPr>
              <a:t> </a:t>
            </a:r>
            <a:r>
              <a:rPr lang="en-US" altLang="zh-CN" sz="2800" b="1">
                <a:solidFill>
                  <a:srgbClr val="E60000"/>
                </a:solidFill>
                <a:latin typeface="Times New Roman" panose="02020603050405020304" pitchFamily="18" charset="0"/>
                <a:ea typeface="楷体_GB2312" pitchFamily="49" charset="-122"/>
                <a:cs typeface="Times New Roman" panose="02020603050405020304" pitchFamily="18" charset="0"/>
              </a:rPr>
              <a:t>=</a:t>
            </a:r>
            <a:r>
              <a:rPr lang="en-US" altLang="zh-CN" sz="2800" b="1" i="1">
                <a:solidFill>
                  <a:srgbClr val="E60000"/>
                </a:solidFill>
                <a:latin typeface="Times New Roman" panose="02020603050405020304" pitchFamily="18" charset="0"/>
                <a:ea typeface="楷体_GB2312" pitchFamily="49" charset="-122"/>
                <a:cs typeface="Times New Roman" panose="02020603050405020304" pitchFamily="18" charset="0"/>
              </a:rPr>
              <a:t> A</a:t>
            </a:r>
            <a:r>
              <a:rPr lang="en-US" altLang="zh-CN" sz="2800" b="1" baseline="-25000">
                <a:solidFill>
                  <a:srgbClr val="E60000"/>
                </a:solidFill>
                <a:latin typeface="Times New Roman" panose="02020603050405020304" pitchFamily="18" charset="0"/>
                <a:ea typeface="楷体_GB2312" pitchFamily="49" charset="-122"/>
                <a:cs typeface="Times New Roman" panose="02020603050405020304" pitchFamily="18" charset="0"/>
              </a:rPr>
              <a:t>c </a:t>
            </a:r>
            <a:r>
              <a:rPr lang="en-US" altLang="zh-CN" sz="2800" b="1" i="1">
                <a:solidFill>
                  <a:srgbClr val="E60000"/>
                </a:solidFill>
                <a:latin typeface="Times New Roman" panose="02020603050405020304" pitchFamily="18" charset="0"/>
                <a:ea typeface="楷体_GB2312" pitchFamily="49" charset="-122"/>
                <a:cs typeface="Times New Roman" panose="02020603050405020304" pitchFamily="18" charset="0"/>
              </a:rPr>
              <a:t>u</a:t>
            </a:r>
            <a:r>
              <a:rPr lang="en-US" altLang="zh-CN" sz="2800" b="1" baseline="-25000">
                <a:solidFill>
                  <a:srgbClr val="E60000"/>
                </a:solidFill>
                <a:latin typeface="Times New Roman" panose="02020603050405020304" pitchFamily="18" charset="0"/>
                <a:ea typeface="楷体_GB2312" pitchFamily="49" charset="-122"/>
                <a:cs typeface="Times New Roman" panose="02020603050405020304" pitchFamily="18" charset="0"/>
              </a:rPr>
              <a:t>ic </a:t>
            </a:r>
            <a:r>
              <a:rPr lang="en-US" altLang="zh-CN" sz="2800" b="1">
                <a:solidFill>
                  <a:srgbClr val="E60000"/>
                </a:solidFill>
                <a:latin typeface="Times New Roman" panose="02020603050405020304" pitchFamily="18" charset="0"/>
                <a:ea typeface="楷体_GB2312" pitchFamily="49" charset="-122"/>
                <a:cs typeface="Times New Roman" panose="02020603050405020304" pitchFamily="18" charset="0"/>
              </a:rPr>
              <a:t>+ </a:t>
            </a:r>
            <a:r>
              <a:rPr lang="en-US" altLang="zh-CN" sz="2800" b="1" baseline="-50000">
                <a:solidFill>
                  <a:srgbClr val="E60000"/>
                </a:solidFill>
                <a:latin typeface="Times New Roman" panose="02020603050405020304" pitchFamily="18" charset="0"/>
                <a:ea typeface="楷体_GB2312" pitchFamily="49" charset="-122"/>
                <a:cs typeface="Times New Roman" panose="02020603050405020304" pitchFamily="18" charset="0"/>
              </a:rPr>
              <a:t> </a:t>
            </a:r>
            <a:r>
              <a:rPr lang="en-US" altLang="zh-CN" sz="2800" b="1" i="1">
                <a:solidFill>
                  <a:srgbClr val="E60000"/>
                </a:solidFill>
                <a:latin typeface="Times New Roman" panose="02020603050405020304" pitchFamily="18" charset="0"/>
                <a:ea typeface="楷体_GB2312" pitchFamily="49" charset="-122"/>
                <a:cs typeface="Times New Roman" panose="02020603050405020304" pitchFamily="18" charset="0"/>
              </a:rPr>
              <a:t>A</a:t>
            </a:r>
            <a:r>
              <a:rPr lang="en-US" altLang="zh-CN" sz="2800" b="1" baseline="-25000">
                <a:solidFill>
                  <a:srgbClr val="E60000"/>
                </a:solidFill>
                <a:latin typeface="Times New Roman" panose="02020603050405020304" pitchFamily="18" charset="0"/>
                <a:ea typeface="楷体_GB2312" pitchFamily="49" charset="-122"/>
                <a:cs typeface="Times New Roman" panose="02020603050405020304" pitchFamily="18" charset="0"/>
              </a:rPr>
              <a:t>d</a:t>
            </a:r>
            <a:r>
              <a:rPr lang="en-US" altLang="zh-CN" sz="2800" b="1" i="1" baseline="-25000">
                <a:solidFill>
                  <a:srgbClr val="E60000"/>
                </a:solidFill>
                <a:latin typeface="Times New Roman" panose="02020603050405020304" pitchFamily="18" charset="0"/>
                <a:ea typeface="楷体_GB2312" pitchFamily="49" charset="-122"/>
                <a:cs typeface="Times New Roman" panose="02020603050405020304" pitchFamily="18" charset="0"/>
              </a:rPr>
              <a:t> </a:t>
            </a:r>
            <a:r>
              <a:rPr lang="en-US" altLang="zh-CN" sz="2800" b="1" i="1">
                <a:solidFill>
                  <a:srgbClr val="E60000"/>
                </a:solidFill>
                <a:latin typeface="Times New Roman" panose="02020603050405020304" pitchFamily="18" charset="0"/>
                <a:ea typeface="楷体_GB2312" pitchFamily="49" charset="-122"/>
                <a:cs typeface="Times New Roman" panose="02020603050405020304" pitchFamily="18" charset="0"/>
              </a:rPr>
              <a:t>u</a:t>
            </a:r>
            <a:r>
              <a:rPr lang="en-US" altLang="zh-CN" sz="2800" b="1" baseline="-25000">
                <a:solidFill>
                  <a:srgbClr val="E60000"/>
                </a:solidFill>
                <a:latin typeface="Times New Roman" panose="02020603050405020304" pitchFamily="18" charset="0"/>
                <a:ea typeface="楷体_GB2312" pitchFamily="49" charset="-122"/>
                <a:cs typeface="Times New Roman" panose="02020603050405020304" pitchFamily="18" charset="0"/>
              </a:rPr>
              <a:t>id </a:t>
            </a:r>
          </a:p>
          <a:p>
            <a:pPr eaLnBrk="0" hangingPunct="0">
              <a:lnSpc>
                <a:spcPct val="120000"/>
              </a:lnSpc>
              <a:spcBef>
                <a:spcPct val="20000"/>
              </a:spcBef>
              <a:defRPr/>
            </a:pPr>
            <a:r>
              <a:rPr lang="zh-CN" altLang="en-US" sz="2800" b="1">
                <a:solidFill>
                  <a:schemeClr val="tx2"/>
                </a:solidFill>
                <a:latin typeface="Times New Roman" panose="02020603050405020304" pitchFamily="18" charset="0"/>
                <a:cs typeface="Times New Roman" panose="02020603050405020304" pitchFamily="18" charset="0"/>
              </a:rPr>
              <a:t>即共模信号对输出有影响 。</a:t>
            </a:r>
          </a:p>
        </p:txBody>
      </p:sp>
      <p:graphicFrame>
        <p:nvGraphicFramePr>
          <p:cNvPr id="195646" name="Object 62"/>
          <p:cNvGraphicFramePr>
            <a:graphicFrameLocks noChangeAspect="1"/>
          </p:cNvGraphicFramePr>
          <p:nvPr>
            <p:extLst/>
          </p:nvPr>
        </p:nvGraphicFramePr>
        <p:xfrm>
          <a:off x="3708400" y="1725613"/>
          <a:ext cx="1800225" cy="568325"/>
        </p:xfrm>
        <a:graphic>
          <a:graphicData uri="http://schemas.openxmlformats.org/presentationml/2006/ole">
            <mc:AlternateContent xmlns:mc="http://schemas.openxmlformats.org/markup-compatibility/2006">
              <mc:Choice xmlns:v="urn:schemas-microsoft-com:vml" Requires="v">
                <p:oleObj spid="_x0000_s53253" name="公式" r:id="rId4" imgW="799920" imgH="228600" progId="Equation.3">
                  <p:embed/>
                </p:oleObj>
              </mc:Choice>
              <mc:Fallback>
                <p:oleObj name="公式" r:id="rId4" imgW="799920" imgH="228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08400" y="1725613"/>
                        <a:ext cx="1800225" cy="568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5647" name="Rectangle 63"/>
          <p:cNvSpPr>
            <a:spLocks noChangeArrowheads="1"/>
          </p:cNvSpPr>
          <p:nvPr/>
        </p:nvSpPr>
        <p:spPr bwMode="auto">
          <a:xfrm>
            <a:off x="442913" y="2270125"/>
            <a:ext cx="6577012" cy="519113"/>
          </a:xfrm>
          <a:prstGeom prst="rect">
            <a:avLst/>
          </a:prstGeom>
          <a:noFill/>
          <a:ln w="9525">
            <a:noFill/>
            <a:miter lim="800000"/>
            <a:headEnd/>
            <a:tailEnd/>
          </a:ln>
          <a:effectLst/>
        </p:spPr>
        <p:txBody>
          <a:bodyPr>
            <a:spAutoFit/>
          </a:bodyPr>
          <a:lstStyle/>
          <a:p>
            <a:pPr eaLnBrk="0" hangingPunct="0">
              <a:spcBef>
                <a:spcPct val="20000"/>
              </a:spcBef>
              <a:defRPr/>
            </a:pPr>
            <a:r>
              <a:rPr lang="zh-CN" altLang="en-US" sz="2800" b="1">
                <a:solidFill>
                  <a:schemeClr val="tx2"/>
                </a:solidFill>
                <a:latin typeface="Times New Roman" panose="02020603050405020304" pitchFamily="18" charset="0"/>
                <a:cs typeface="Times New Roman" panose="02020603050405020304" pitchFamily="18" charset="0"/>
              </a:rPr>
              <a:t>输出电压</a:t>
            </a:r>
            <a:r>
              <a:rPr lang="zh-CN" altLang="en-US" sz="2800" b="1">
                <a:latin typeface="Times New Roman" panose="02020603050405020304" pitchFamily="18" charset="0"/>
                <a:cs typeface="Times New Roman" panose="02020603050405020304" pitchFamily="18" charset="0"/>
              </a:rPr>
              <a:t>       </a:t>
            </a:r>
            <a:r>
              <a:rPr lang="en-US" altLang="zh-CN" sz="2800" b="1" i="1">
                <a:solidFill>
                  <a:srgbClr val="E60000"/>
                </a:solidFill>
                <a:latin typeface="Times New Roman" panose="02020603050405020304" pitchFamily="18" charset="0"/>
                <a:cs typeface="Times New Roman" panose="02020603050405020304" pitchFamily="18" charset="0"/>
              </a:rPr>
              <a:t>u</a:t>
            </a:r>
            <a:r>
              <a:rPr lang="en-US" altLang="zh-CN" sz="2800" b="1" baseline="-25000">
                <a:solidFill>
                  <a:srgbClr val="E60000"/>
                </a:solidFill>
                <a:latin typeface="Times New Roman" panose="02020603050405020304" pitchFamily="18" charset="0"/>
                <a:cs typeface="Times New Roman" panose="02020603050405020304" pitchFamily="18" charset="0"/>
              </a:rPr>
              <a:t>o</a:t>
            </a:r>
            <a:r>
              <a:rPr lang="en-US" altLang="zh-CN" sz="2800" b="1">
                <a:solidFill>
                  <a:srgbClr val="E60000"/>
                </a:solidFill>
                <a:latin typeface="Times New Roman" panose="02020603050405020304" pitchFamily="18" charset="0"/>
                <a:cs typeface="Times New Roman" panose="02020603050405020304" pitchFamily="18" charset="0"/>
              </a:rPr>
              <a:t> =  </a:t>
            </a:r>
            <a:r>
              <a:rPr lang="en-US" altLang="zh-CN" sz="2800" b="1" i="1">
                <a:solidFill>
                  <a:srgbClr val="E60000"/>
                </a:solidFill>
                <a:latin typeface="Times New Roman" panose="02020603050405020304" pitchFamily="18" charset="0"/>
                <a:cs typeface="Times New Roman" panose="02020603050405020304" pitchFamily="18" charset="0"/>
              </a:rPr>
              <a:t>A</a:t>
            </a:r>
            <a:r>
              <a:rPr lang="en-US" altLang="zh-CN" sz="2800" b="1" baseline="-25000">
                <a:solidFill>
                  <a:srgbClr val="E60000"/>
                </a:solidFill>
                <a:latin typeface="Times New Roman" panose="02020603050405020304" pitchFamily="18" charset="0"/>
                <a:cs typeface="Times New Roman" panose="02020603050405020304" pitchFamily="18" charset="0"/>
              </a:rPr>
              <a:t>d</a:t>
            </a:r>
            <a:r>
              <a:rPr lang="en-US" altLang="zh-CN" sz="2800" b="1" i="1">
                <a:solidFill>
                  <a:srgbClr val="E60000"/>
                </a:solidFill>
                <a:latin typeface="Times New Roman" panose="02020603050405020304" pitchFamily="18" charset="0"/>
                <a:cs typeface="Times New Roman" panose="02020603050405020304" pitchFamily="18" charset="0"/>
              </a:rPr>
              <a:t> </a:t>
            </a:r>
            <a:r>
              <a:rPr lang="en-US" altLang="zh-CN" sz="2800" b="1">
                <a:solidFill>
                  <a:srgbClr val="E60000"/>
                </a:solidFill>
                <a:latin typeface="Times New Roman" panose="02020603050405020304" pitchFamily="18" charset="0"/>
                <a:cs typeface="Times New Roman" panose="02020603050405020304" pitchFamily="18" charset="0"/>
              </a:rPr>
              <a:t>(</a:t>
            </a:r>
            <a:r>
              <a:rPr lang="en-US" altLang="zh-CN" sz="2800" b="1" i="1">
                <a:solidFill>
                  <a:srgbClr val="E60000"/>
                </a:solidFill>
                <a:latin typeface="Times New Roman" panose="02020603050405020304" pitchFamily="18" charset="0"/>
                <a:cs typeface="Times New Roman" panose="02020603050405020304" pitchFamily="18" charset="0"/>
              </a:rPr>
              <a:t>u</a:t>
            </a:r>
            <a:r>
              <a:rPr lang="en-US" altLang="zh-CN" sz="2800" b="1" baseline="-25000">
                <a:solidFill>
                  <a:srgbClr val="E60000"/>
                </a:solidFill>
                <a:latin typeface="Times New Roman" panose="02020603050405020304" pitchFamily="18" charset="0"/>
                <a:cs typeface="Times New Roman" panose="02020603050405020304" pitchFamily="18" charset="0"/>
              </a:rPr>
              <a:t>i1</a:t>
            </a:r>
            <a:r>
              <a:rPr lang="en-US" altLang="zh-CN" sz="2800" b="1">
                <a:solidFill>
                  <a:srgbClr val="E60000"/>
                </a:solidFill>
                <a:latin typeface="Times New Roman" panose="02020603050405020304" pitchFamily="18" charset="0"/>
                <a:cs typeface="Times New Roman" panose="02020603050405020304" pitchFamily="18" charset="0"/>
              </a:rPr>
              <a:t> </a:t>
            </a:r>
            <a:r>
              <a:rPr lang="en-US" altLang="zh-CN" sz="2800" b="1">
                <a:solidFill>
                  <a:srgbClr val="E60000"/>
                </a:solidFill>
                <a:latin typeface="Times New Roman" panose="02020603050405020304" pitchFamily="18" charset="0"/>
                <a:cs typeface="Times New Roman" panose="02020603050405020304" pitchFamily="18" charset="0"/>
                <a:sym typeface="Symbol" pitchFamily="18" charset="2"/>
              </a:rPr>
              <a:t></a:t>
            </a:r>
            <a:r>
              <a:rPr lang="en-US" altLang="zh-CN" sz="2800" b="1" i="1">
                <a:solidFill>
                  <a:srgbClr val="E60000"/>
                </a:solidFill>
                <a:latin typeface="Times New Roman" panose="02020603050405020304" pitchFamily="18" charset="0"/>
                <a:cs typeface="Times New Roman" panose="02020603050405020304" pitchFamily="18" charset="0"/>
              </a:rPr>
              <a:t> u</a:t>
            </a:r>
            <a:r>
              <a:rPr lang="en-US" altLang="zh-CN" sz="2800" b="1" baseline="-25000">
                <a:solidFill>
                  <a:srgbClr val="E60000"/>
                </a:solidFill>
                <a:latin typeface="Times New Roman" panose="02020603050405020304" pitchFamily="18" charset="0"/>
                <a:cs typeface="Times New Roman" panose="02020603050405020304" pitchFamily="18" charset="0"/>
              </a:rPr>
              <a:t>i2</a:t>
            </a:r>
            <a:r>
              <a:rPr lang="en-US" altLang="zh-CN" sz="2800" b="1">
                <a:solidFill>
                  <a:srgbClr val="E60000"/>
                </a:solidFill>
                <a:latin typeface="Times New Roman" panose="02020603050405020304" pitchFamily="18" charset="0"/>
                <a:cs typeface="Times New Roman" panose="02020603050405020304" pitchFamily="18" charset="0"/>
              </a:rPr>
              <a:t>) =  </a:t>
            </a:r>
            <a:r>
              <a:rPr lang="en-US" altLang="zh-CN" sz="2800" b="1" i="1">
                <a:solidFill>
                  <a:srgbClr val="E60000"/>
                </a:solidFill>
                <a:latin typeface="Times New Roman" panose="02020603050405020304" pitchFamily="18" charset="0"/>
                <a:cs typeface="Times New Roman" panose="02020603050405020304" pitchFamily="18" charset="0"/>
              </a:rPr>
              <a:t>A</a:t>
            </a:r>
            <a:r>
              <a:rPr lang="en-US" altLang="zh-CN" sz="2800" b="1" baseline="-25000">
                <a:solidFill>
                  <a:srgbClr val="E60000"/>
                </a:solidFill>
                <a:latin typeface="Times New Roman" panose="02020603050405020304" pitchFamily="18" charset="0"/>
                <a:cs typeface="Times New Roman" panose="02020603050405020304" pitchFamily="18" charset="0"/>
              </a:rPr>
              <a:t>d</a:t>
            </a:r>
            <a:r>
              <a:rPr lang="en-US" altLang="zh-CN" sz="2800" b="1" i="1">
                <a:solidFill>
                  <a:srgbClr val="E60000"/>
                </a:solidFill>
                <a:latin typeface="Times New Roman" panose="02020603050405020304" pitchFamily="18" charset="0"/>
                <a:cs typeface="Times New Roman" panose="02020603050405020304" pitchFamily="18" charset="0"/>
              </a:rPr>
              <a:t> u</a:t>
            </a:r>
            <a:r>
              <a:rPr lang="en-US" altLang="zh-CN" sz="2800" b="1" baseline="-25000">
                <a:solidFill>
                  <a:srgbClr val="E60000"/>
                </a:solidFill>
                <a:latin typeface="Times New Roman" panose="02020603050405020304" pitchFamily="18" charset="0"/>
                <a:cs typeface="Times New Roman" panose="02020603050405020304" pitchFamily="18" charset="0"/>
              </a:rPr>
              <a:t>id</a:t>
            </a:r>
            <a:r>
              <a:rPr lang="en-US" altLang="zh-CN" sz="2800" b="1">
                <a:solidFill>
                  <a:srgbClr val="E6000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28045750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5586"/>
                                        </p:tgtEl>
                                        <p:attrNameLst>
                                          <p:attrName>style.visibility</p:attrName>
                                        </p:attrNameLst>
                                      </p:cBhvr>
                                      <p:to>
                                        <p:strVal val="visible"/>
                                      </p:to>
                                    </p:set>
                                    <p:animEffect transition="in" filter="wipe(left)">
                                      <p:cBhvr>
                                        <p:cTn id="7" dur="500"/>
                                        <p:tgtEl>
                                          <p:spTgt spid="1955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5647"/>
                                        </p:tgtEl>
                                        <p:attrNameLst>
                                          <p:attrName>style.visibility</p:attrName>
                                        </p:attrNameLst>
                                      </p:cBhvr>
                                      <p:to>
                                        <p:strVal val="visible"/>
                                      </p:to>
                                    </p:set>
                                    <p:animEffect transition="in" filter="wipe(left)">
                                      <p:cBhvr>
                                        <p:cTn id="12" dur="500"/>
                                        <p:tgtEl>
                                          <p:spTgt spid="19564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nodeType="clickEffect">
                                  <p:stCondLst>
                                    <p:cond delay="0"/>
                                  </p:stCondLst>
                                  <p:childTnLst>
                                    <p:set>
                                      <p:cBhvr>
                                        <p:cTn id="16" dur="1" fill="hold">
                                          <p:stCondLst>
                                            <p:cond delay="0"/>
                                          </p:stCondLst>
                                        </p:cTn>
                                        <p:tgtEl>
                                          <p:spTgt spid="195646"/>
                                        </p:tgtEl>
                                        <p:attrNameLst>
                                          <p:attrName>style.visibility</p:attrName>
                                        </p:attrNameLst>
                                      </p:cBhvr>
                                      <p:to>
                                        <p:strVal val="visible"/>
                                      </p:to>
                                    </p:set>
                                    <p:animEffect transition="in" filter="blinds(vertical)">
                                      <p:cBhvr>
                                        <p:cTn id="17" dur="500"/>
                                        <p:tgtEl>
                                          <p:spTgt spid="19564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95587"/>
                                        </p:tgtEl>
                                        <p:attrNameLst>
                                          <p:attrName>style.visibility</p:attrName>
                                        </p:attrNameLst>
                                      </p:cBhvr>
                                      <p:to>
                                        <p:strVal val="visible"/>
                                      </p:to>
                                    </p:set>
                                    <p:animEffect transition="in" filter="wipe(left)">
                                      <p:cBhvr>
                                        <p:cTn id="22" dur="500"/>
                                        <p:tgtEl>
                                          <p:spTgt spid="1955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6" grpId="0" autoUpdateAnimBg="0"/>
      <p:bldP spid="195587" grpId="0"/>
      <p:bldP spid="195647"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3999" cy="6858000"/>
          </a:xfrm>
          <a:prstGeom prst="rect">
            <a:avLst/>
          </a:prstGeom>
        </p:spPr>
      </p:pic>
      <p:sp>
        <p:nvSpPr>
          <p:cNvPr id="3" name="文本框 2"/>
          <p:cNvSpPr txBox="1"/>
          <p:nvPr/>
        </p:nvSpPr>
        <p:spPr>
          <a:xfrm>
            <a:off x="1593409" y="1620570"/>
            <a:ext cx="5957180" cy="1446550"/>
          </a:xfrm>
          <a:prstGeom prst="rect">
            <a:avLst/>
          </a:prstGeom>
          <a:noFill/>
        </p:spPr>
        <p:txBody>
          <a:bodyPr wrap="square" rtlCol="0">
            <a:spAutoFit/>
          </a:bodyPr>
          <a:lstStyle/>
          <a:p>
            <a:pPr algn="ctr"/>
            <a:r>
              <a:rPr lang="zh-CN" altLang="en-US" sz="8800" b="1" dirty="0" smtClean="0">
                <a:solidFill>
                  <a:srgbClr val="FFFF00"/>
                </a:solidFill>
                <a:latin typeface="Malgun Gothic Semilight" panose="020B0502040204020203" pitchFamily="34" charset="-122"/>
                <a:ea typeface="Malgun Gothic Semilight" panose="020B0502040204020203" pitchFamily="34" charset="-122"/>
                <a:cs typeface="Malgun Gothic Semilight" panose="020B0502040204020203" pitchFamily="34" charset="-122"/>
              </a:rPr>
              <a:t>本 章 结 束</a:t>
            </a:r>
            <a:endParaRPr lang="zh-CN" altLang="en-US" sz="8800" b="1" dirty="0">
              <a:solidFill>
                <a:srgbClr val="FFFF00"/>
              </a:solidFill>
              <a:latin typeface="Malgun Gothic Semilight" panose="020B0502040204020203" pitchFamily="34" charset="-122"/>
              <a:ea typeface="Malgun Gothic Semilight" panose="020B0502040204020203" pitchFamily="34" charset="-122"/>
              <a:cs typeface="Malgun Gothic Semilight" panose="020B0502040204020203" pitchFamily="34" charset="-122"/>
            </a:endParaRPr>
          </a:p>
        </p:txBody>
      </p:sp>
    </p:spTree>
    <p:extLst>
      <p:ext uri="{BB962C8B-B14F-4D97-AF65-F5344CB8AC3E}">
        <p14:creationId xmlns:p14="http://schemas.microsoft.com/office/powerpoint/2010/main" val="28214278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6"/>
          <p:cNvGrpSpPr>
            <a:grpSpLocks/>
          </p:cNvGrpSpPr>
          <p:nvPr/>
        </p:nvGrpSpPr>
        <p:grpSpPr bwMode="auto">
          <a:xfrm>
            <a:off x="1676400" y="5325805"/>
            <a:ext cx="914400" cy="876300"/>
            <a:chOff x="1056" y="3552"/>
            <a:chExt cx="576" cy="552"/>
          </a:xfrm>
        </p:grpSpPr>
        <p:sp>
          <p:nvSpPr>
            <p:cNvPr id="64529" name="AutoShape 17" descr="宽上对角线"/>
            <p:cNvSpPr>
              <a:spLocks noChangeArrowheads="1"/>
            </p:cNvSpPr>
            <p:nvPr/>
          </p:nvSpPr>
          <p:spPr bwMode="auto">
            <a:xfrm>
              <a:off x="1056" y="3682"/>
              <a:ext cx="576" cy="422"/>
            </a:xfrm>
            <a:prstGeom prst="flowChartProcess">
              <a:avLst/>
            </a:prstGeom>
            <a:pattFill prst="wdUpDiag">
              <a:fgClr>
                <a:srgbClr val="99FF99"/>
              </a:fgClr>
              <a:bgClr>
                <a:srgbClr val="FFFFFF"/>
              </a:bgClr>
            </a:pattFill>
            <a:ln w="9525">
              <a:no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64530" name="Freeform 18" descr="宽上对角线"/>
            <p:cNvSpPr>
              <a:spLocks/>
            </p:cNvSpPr>
            <p:nvPr/>
          </p:nvSpPr>
          <p:spPr bwMode="auto">
            <a:xfrm>
              <a:off x="1056" y="3552"/>
              <a:ext cx="288" cy="130"/>
            </a:xfrm>
            <a:custGeom>
              <a:avLst/>
              <a:gdLst/>
              <a:ahLst/>
              <a:cxnLst>
                <a:cxn ang="0">
                  <a:pos x="0" y="248"/>
                </a:cxn>
                <a:cxn ang="0">
                  <a:pos x="152" y="0"/>
                </a:cxn>
                <a:cxn ang="0">
                  <a:pos x="288" y="248"/>
                </a:cxn>
              </a:cxnLst>
              <a:rect l="0" t="0" r="r" b="b"/>
              <a:pathLst>
                <a:path w="288" h="248">
                  <a:moveTo>
                    <a:pt x="0" y="248"/>
                  </a:moveTo>
                  <a:cubicBezTo>
                    <a:pt x="25" y="207"/>
                    <a:pt x="104" y="0"/>
                    <a:pt x="152" y="0"/>
                  </a:cubicBezTo>
                  <a:cubicBezTo>
                    <a:pt x="200" y="0"/>
                    <a:pt x="260" y="196"/>
                    <a:pt x="288" y="248"/>
                  </a:cubicBezTo>
                </a:path>
              </a:pathLst>
            </a:custGeom>
            <a:pattFill prst="wdUpDiag">
              <a:fgClr>
                <a:srgbClr val="99FF99"/>
              </a:fgClr>
              <a:bgClr>
                <a:srgbClr val="FFFFFF"/>
              </a:bgClr>
            </a:pattFill>
            <a:ln w="38100" cmpd="sng">
              <a:solidFill>
                <a:srgbClr val="FF0000"/>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64531" name="Freeform 19"/>
            <p:cNvSpPr>
              <a:spLocks/>
            </p:cNvSpPr>
            <p:nvPr/>
          </p:nvSpPr>
          <p:spPr bwMode="auto">
            <a:xfrm flipV="1">
              <a:off x="1344" y="3682"/>
              <a:ext cx="288" cy="139"/>
            </a:xfrm>
            <a:custGeom>
              <a:avLst/>
              <a:gdLst/>
              <a:ahLst/>
              <a:cxnLst>
                <a:cxn ang="0">
                  <a:pos x="0" y="248"/>
                </a:cxn>
                <a:cxn ang="0">
                  <a:pos x="152" y="0"/>
                </a:cxn>
                <a:cxn ang="0">
                  <a:pos x="288" y="248"/>
                </a:cxn>
              </a:cxnLst>
              <a:rect l="0" t="0" r="r" b="b"/>
              <a:pathLst>
                <a:path w="288" h="248">
                  <a:moveTo>
                    <a:pt x="0" y="248"/>
                  </a:moveTo>
                  <a:cubicBezTo>
                    <a:pt x="25" y="207"/>
                    <a:pt x="104" y="0"/>
                    <a:pt x="152" y="0"/>
                  </a:cubicBezTo>
                  <a:cubicBezTo>
                    <a:pt x="200" y="0"/>
                    <a:pt x="260" y="196"/>
                    <a:pt x="288" y="248"/>
                  </a:cubicBezTo>
                </a:path>
              </a:pathLst>
            </a:custGeom>
            <a:solidFill>
              <a:srgbClr val="FFFFF3"/>
            </a:solidFill>
            <a:ln w="38100" cmpd="sng">
              <a:solidFill>
                <a:srgbClr val="FF0000"/>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sp>
        <p:nvSpPr>
          <p:cNvPr id="64536" name="Line 24"/>
          <p:cNvSpPr>
            <a:spLocks noChangeShapeType="1"/>
          </p:cNvSpPr>
          <p:nvPr/>
        </p:nvSpPr>
        <p:spPr bwMode="auto">
          <a:xfrm>
            <a:off x="2667000" y="5529005"/>
            <a:ext cx="0" cy="677862"/>
          </a:xfrm>
          <a:prstGeom prst="line">
            <a:avLst/>
          </a:prstGeom>
          <a:noFill/>
          <a:ln w="28575">
            <a:solidFill>
              <a:schemeClr val="tx1"/>
            </a:solidFill>
            <a:round/>
            <a:headEnd type="stealth" w="med" len="lg"/>
            <a:tailEnd type="stealth" w="med"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75780" name="Rectangle 25"/>
          <p:cNvSpPr>
            <a:spLocks noChangeArrowheads="1"/>
          </p:cNvSpPr>
          <p:nvPr/>
        </p:nvSpPr>
        <p:spPr bwMode="auto">
          <a:xfrm>
            <a:off x="2589213" y="5617905"/>
            <a:ext cx="6746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solidFill>
                  <a:srgbClr val="FF0000"/>
                </a:solidFill>
                <a:ea typeface="楷体_GB2312" pitchFamily="49" charset="-122"/>
              </a:rPr>
              <a:t>U</a:t>
            </a:r>
            <a:r>
              <a:rPr lang="en-US" altLang="zh-CN" baseline="-25000">
                <a:solidFill>
                  <a:srgbClr val="FF0000"/>
                </a:solidFill>
                <a:ea typeface="楷体_GB2312" pitchFamily="49" charset="-122"/>
              </a:rPr>
              <a:t>BE</a:t>
            </a:r>
          </a:p>
        </p:txBody>
      </p:sp>
      <p:grpSp>
        <p:nvGrpSpPr>
          <p:cNvPr id="3" name="Group 27"/>
          <p:cNvGrpSpPr>
            <a:grpSpLocks/>
          </p:cNvGrpSpPr>
          <p:nvPr/>
        </p:nvGrpSpPr>
        <p:grpSpPr bwMode="auto">
          <a:xfrm>
            <a:off x="3200400" y="5308342"/>
            <a:ext cx="914400" cy="914400"/>
            <a:chOff x="2016" y="3552"/>
            <a:chExt cx="576" cy="576"/>
          </a:xfrm>
        </p:grpSpPr>
        <p:sp>
          <p:nvSpPr>
            <p:cNvPr id="64540" name="AutoShape 28" descr="宽上对角线"/>
            <p:cNvSpPr>
              <a:spLocks noChangeArrowheads="1"/>
            </p:cNvSpPr>
            <p:nvPr/>
          </p:nvSpPr>
          <p:spPr bwMode="auto">
            <a:xfrm>
              <a:off x="2016" y="3698"/>
              <a:ext cx="576" cy="430"/>
            </a:xfrm>
            <a:prstGeom prst="flowChartProcess">
              <a:avLst/>
            </a:prstGeom>
            <a:pattFill prst="wdUpDiag">
              <a:fgClr>
                <a:srgbClr val="99FF99"/>
              </a:fgClr>
              <a:bgClr>
                <a:srgbClr val="FFFFFF"/>
              </a:bgClr>
            </a:pattFill>
            <a:ln w="9525">
              <a:no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64541" name="Freeform 29" descr="宽上对角线"/>
            <p:cNvSpPr>
              <a:spLocks/>
            </p:cNvSpPr>
            <p:nvPr/>
          </p:nvSpPr>
          <p:spPr bwMode="auto">
            <a:xfrm>
              <a:off x="2016" y="3552"/>
              <a:ext cx="288" cy="146"/>
            </a:xfrm>
            <a:custGeom>
              <a:avLst/>
              <a:gdLst/>
              <a:ahLst/>
              <a:cxnLst>
                <a:cxn ang="0">
                  <a:pos x="0" y="248"/>
                </a:cxn>
                <a:cxn ang="0">
                  <a:pos x="152" y="0"/>
                </a:cxn>
                <a:cxn ang="0">
                  <a:pos x="288" y="248"/>
                </a:cxn>
              </a:cxnLst>
              <a:rect l="0" t="0" r="r" b="b"/>
              <a:pathLst>
                <a:path w="288" h="248">
                  <a:moveTo>
                    <a:pt x="0" y="248"/>
                  </a:moveTo>
                  <a:cubicBezTo>
                    <a:pt x="25" y="207"/>
                    <a:pt x="104" y="0"/>
                    <a:pt x="152" y="0"/>
                  </a:cubicBezTo>
                  <a:cubicBezTo>
                    <a:pt x="200" y="0"/>
                    <a:pt x="260" y="196"/>
                    <a:pt x="288" y="248"/>
                  </a:cubicBezTo>
                </a:path>
              </a:pathLst>
            </a:custGeom>
            <a:pattFill prst="wdUpDiag">
              <a:fgClr>
                <a:srgbClr val="99FF99"/>
              </a:fgClr>
              <a:bgClr>
                <a:srgbClr val="FFFFFF"/>
              </a:bgClr>
            </a:pattFill>
            <a:ln w="38100" cmpd="sng">
              <a:solidFill>
                <a:srgbClr val="FF0000"/>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64542" name="Freeform 30"/>
            <p:cNvSpPr>
              <a:spLocks/>
            </p:cNvSpPr>
            <p:nvPr/>
          </p:nvSpPr>
          <p:spPr bwMode="auto">
            <a:xfrm flipV="1">
              <a:off x="2304" y="3689"/>
              <a:ext cx="288" cy="137"/>
            </a:xfrm>
            <a:custGeom>
              <a:avLst/>
              <a:gdLst/>
              <a:ahLst/>
              <a:cxnLst>
                <a:cxn ang="0">
                  <a:pos x="0" y="248"/>
                </a:cxn>
                <a:cxn ang="0">
                  <a:pos x="152" y="0"/>
                </a:cxn>
                <a:cxn ang="0">
                  <a:pos x="288" y="248"/>
                </a:cxn>
              </a:cxnLst>
              <a:rect l="0" t="0" r="r" b="b"/>
              <a:pathLst>
                <a:path w="288" h="248">
                  <a:moveTo>
                    <a:pt x="0" y="248"/>
                  </a:moveTo>
                  <a:cubicBezTo>
                    <a:pt x="25" y="207"/>
                    <a:pt x="104" y="0"/>
                    <a:pt x="152" y="0"/>
                  </a:cubicBezTo>
                  <a:cubicBezTo>
                    <a:pt x="200" y="0"/>
                    <a:pt x="260" y="196"/>
                    <a:pt x="288" y="248"/>
                  </a:cubicBezTo>
                </a:path>
              </a:pathLst>
            </a:custGeom>
            <a:solidFill>
              <a:srgbClr val="FFFFF3"/>
            </a:solidFill>
            <a:ln w="38100" cmpd="sng">
              <a:solidFill>
                <a:srgbClr val="FF0000"/>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75782" name="Group 35"/>
          <p:cNvGrpSpPr>
            <a:grpSpLocks/>
          </p:cNvGrpSpPr>
          <p:nvPr/>
        </p:nvGrpSpPr>
        <p:grpSpPr bwMode="auto">
          <a:xfrm>
            <a:off x="4165600" y="5529005"/>
            <a:ext cx="482600" cy="685800"/>
            <a:chOff x="2624" y="3456"/>
            <a:chExt cx="304" cy="432"/>
          </a:xfrm>
        </p:grpSpPr>
        <p:sp>
          <p:nvSpPr>
            <p:cNvPr id="64548" name="Line 36"/>
            <p:cNvSpPr>
              <a:spLocks noChangeShapeType="1"/>
            </p:cNvSpPr>
            <p:nvPr/>
          </p:nvSpPr>
          <p:spPr bwMode="auto">
            <a:xfrm flipH="1">
              <a:off x="2640" y="3456"/>
              <a:ext cx="0" cy="432"/>
            </a:xfrm>
            <a:prstGeom prst="line">
              <a:avLst/>
            </a:prstGeom>
            <a:noFill/>
            <a:ln w="28575">
              <a:solidFill>
                <a:schemeClr val="tx1"/>
              </a:solidFill>
              <a:round/>
              <a:headEnd type="triangle" w="med" len="med"/>
              <a:tailEnd type="triangle" w="sm" len="me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75819" name="Rectangle 37"/>
            <p:cNvSpPr>
              <a:spLocks noChangeArrowheads="1"/>
            </p:cNvSpPr>
            <p:nvPr/>
          </p:nvSpPr>
          <p:spPr bwMode="auto">
            <a:xfrm>
              <a:off x="2624" y="3465"/>
              <a:ext cx="30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i="1">
                  <a:solidFill>
                    <a:srgbClr val="FF0000"/>
                  </a:solidFill>
                  <a:ea typeface="楷体_GB2312" pitchFamily="49" charset="-122"/>
                </a:rPr>
                <a:t>I</a:t>
              </a:r>
              <a:r>
                <a:rPr lang="en-US" altLang="zh-CN" sz="2800" baseline="-25000">
                  <a:solidFill>
                    <a:srgbClr val="FF0000"/>
                  </a:solidFill>
                  <a:ea typeface="楷体_GB2312" pitchFamily="49" charset="-122"/>
                </a:rPr>
                <a:t>B</a:t>
              </a:r>
            </a:p>
          </p:txBody>
        </p:sp>
      </p:grpSp>
      <p:sp>
        <p:nvSpPr>
          <p:cNvPr id="75783" name="Text Box 43"/>
          <p:cNvSpPr txBox="1">
            <a:spLocks noChangeArrowheads="1"/>
          </p:cNvSpPr>
          <p:nvPr/>
        </p:nvSpPr>
        <p:spPr bwMode="auto">
          <a:xfrm>
            <a:off x="563563" y="4027230"/>
            <a:ext cx="40846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a:solidFill>
                  <a:schemeClr val="tx2"/>
                </a:solidFill>
              </a:rPr>
              <a:t>无输入信号</a:t>
            </a:r>
            <a:r>
              <a:rPr lang="en-US" altLang="zh-CN" sz="2800">
                <a:solidFill>
                  <a:srgbClr val="FF0000"/>
                </a:solidFill>
              </a:rPr>
              <a:t>(</a:t>
            </a:r>
            <a:r>
              <a:rPr lang="en-US" altLang="zh-CN" sz="2800" i="1">
                <a:solidFill>
                  <a:srgbClr val="FF0000"/>
                </a:solidFill>
                <a:ea typeface="楷体_GB2312" pitchFamily="49" charset="-122"/>
              </a:rPr>
              <a:t>u</a:t>
            </a:r>
            <a:r>
              <a:rPr lang="en-US" altLang="zh-CN" sz="2800" i="1" baseline="-25000">
                <a:solidFill>
                  <a:srgbClr val="FF0000"/>
                </a:solidFill>
                <a:ea typeface="楷体_GB2312" pitchFamily="49" charset="-122"/>
              </a:rPr>
              <a:t>i</a:t>
            </a:r>
            <a:r>
              <a:rPr lang="en-US" altLang="zh-CN" sz="2800" i="1">
                <a:solidFill>
                  <a:srgbClr val="FF0000"/>
                </a:solidFill>
              </a:rPr>
              <a:t> </a:t>
            </a:r>
            <a:r>
              <a:rPr lang="en-US" altLang="zh-CN" sz="2800">
                <a:solidFill>
                  <a:srgbClr val="FF0000"/>
                </a:solidFill>
              </a:rPr>
              <a:t>= 0)</a:t>
            </a:r>
            <a:r>
              <a:rPr lang="zh-CN" altLang="en-US" sz="2800">
                <a:solidFill>
                  <a:schemeClr val="tx2"/>
                </a:solidFill>
              </a:rPr>
              <a:t>时</a:t>
            </a:r>
            <a:r>
              <a:rPr lang="en-US" altLang="zh-CN" sz="2800">
                <a:solidFill>
                  <a:schemeClr val="tx2"/>
                </a:solidFill>
              </a:rPr>
              <a:t>:</a:t>
            </a:r>
          </a:p>
        </p:txBody>
      </p:sp>
      <p:sp>
        <p:nvSpPr>
          <p:cNvPr id="75784" name="Rectangle 44" descr="新闻纸"/>
          <p:cNvSpPr>
            <a:spLocks noChangeArrowheads="1"/>
          </p:cNvSpPr>
          <p:nvPr/>
        </p:nvSpPr>
        <p:spPr bwMode="auto">
          <a:xfrm>
            <a:off x="6324600" y="1999992"/>
            <a:ext cx="1658938" cy="145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10000"/>
              </a:spcBef>
            </a:pPr>
            <a:r>
              <a:rPr lang="en-US" altLang="zh-CN" sz="2800" i="1">
                <a:solidFill>
                  <a:schemeClr val="tx2"/>
                </a:solidFill>
                <a:ea typeface="楷体_GB2312" pitchFamily="49" charset="-122"/>
              </a:rPr>
              <a:t>  u</a:t>
            </a:r>
            <a:r>
              <a:rPr lang="en-US" altLang="zh-CN" sz="2800" baseline="-25000">
                <a:solidFill>
                  <a:schemeClr val="tx2"/>
                </a:solidFill>
                <a:ea typeface="楷体_GB2312" pitchFamily="49" charset="-122"/>
              </a:rPr>
              <a:t>o </a:t>
            </a:r>
            <a:r>
              <a:rPr lang="en-US" altLang="zh-CN" sz="2800">
                <a:solidFill>
                  <a:schemeClr val="tx2"/>
                </a:solidFill>
                <a:ea typeface="楷体_GB2312" pitchFamily="49" charset="-122"/>
              </a:rPr>
              <a:t>= 0</a:t>
            </a:r>
            <a:endParaRPr lang="en-US" altLang="zh-CN" sz="2800" baseline="-25000">
              <a:ea typeface="楷体_GB2312" pitchFamily="49" charset="-122"/>
            </a:endParaRPr>
          </a:p>
          <a:p>
            <a:pPr eaLnBrk="1" hangingPunct="1">
              <a:spcBef>
                <a:spcPct val="10000"/>
              </a:spcBef>
            </a:pPr>
            <a:r>
              <a:rPr lang="en-US" altLang="zh-CN" sz="2800" i="1">
                <a:solidFill>
                  <a:schemeClr val="tx2"/>
                </a:solidFill>
                <a:ea typeface="楷体_GB2312" pitchFamily="49" charset="-122"/>
              </a:rPr>
              <a:t>u</a:t>
            </a:r>
            <a:r>
              <a:rPr lang="en-US" altLang="zh-CN" sz="2800" baseline="-25000">
                <a:solidFill>
                  <a:schemeClr val="tx2"/>
                </a:solidFill>
                <a:ea typeface="楷体_GB2312" pitchFamily="49" charset="-122"/>
              </a:rPr>
              <a:t>BE </a:t>
            </a:r>
            <a:r>
              <a:rPr lang="en-US" altLang="zh-CN" sz="2800">
                <a:solidFill>
                  <a:schemeClr val="tx2"/>
                </a:solidFill>
                <a:ea typeface="楷体_GB2312" pitchFamily="49" charset="-122"/>
              </a:rPr>
              <a:t>= </a:t>
            </a:r>
            <a:r>
              <a:rPr lang="en-US" altLang="zh-CN" sz="2800" i="1">
                <a:solidFill>
                  <a:schemeClr val="tx2"/>
                </a:solidFill>
                <a:ea typeface="楷体_GB2312" pitchFamily="49" charset="-122"/>
              </a:rPr>
              <a:t>U</a:t>
            </a:r>
            <a:r>
              <a:rPr lang="en-US" altLang="zh-CN" sz="2800" baseline="-25000">
                <a:solidFill>
                  <a:schemeClr val="tx2"/>
                </a:solidFill>
                <a:ea typeface="楷体_GB2312" pitchFamily="49" charset="-122"/>
              </a:rPr>
              <a:t>BE</a:t>
            </a:r>
          </a:p>
          <a:p>
            <a:pPr eaLnBrk="1" hangingPunct="1">
              <a:spcBef>
                <a:spcPct val="10000"/>
              </a:spcBef>
            </a:pPr>
            <a:r>
              <a:rPr lang="en-US" altLang="zh-CN" sz="2800" i="1">
                <a:solidFill>
                  <a:schemeClr val="tx2"/>
                </a:solidFill>
                <a:ea typeface="楷体_GB2312" pitchFamily="49" charset="-122"/>
              </a:rPr>
              <a:t>u</a:t>
            </a:r>
            <a:r>
              <a:rPr lang="en-US" altLang="zh-CN" sz="2800" baseline="-25000">
                <a:solidFill>
                  <a:schemeClr val="tx2"/>
                </a:solidFill>
                <a:ea typeface="楷体_GB2312" pitchFamily="49" charset="-122"/>
              </a:rPr>
              <a:t>CE </a:t>
            </a:r>
            <a:r>
              <a:rPr lang="en-US" altLang="zh-CN" sz="2800">
                <a:solidFill>
                  <a:schemeClr val="tx2"/>
                </a:solidFill>
                <a:ea typeface="楷体_GB2312" pitchFamily="49" charset="-122"/>
              </a:rPr>
              <a:t>= </a:t>
            </a:r>
            <a:r>
              <a:rPr lang="en-US" altLang="zh-CN" sz="2800" i="1">
                <a:solidFill>
                  <a:schemeClr val="tx2"/>
                </a:solidFill>
                <a:ea typeface="楷体_GB2312" pitchFamily="49" charset="-122"/>
              </a:rPr>
              <a:t>U</a:t>
            </a:r>
            <a:r>
              <a:rPr lang="en-US" altLang="zh-CN" sz="2800" baseline="-25000">
                <a:solidFill>
                  <a:schemeClr val="tx2"/>
                </a:solidFill>
                <a:ea typeface="楷体_GB2312" pitchFamily="49" charset="-122"/>
              </a:rPr>
              <a:t>CE</a:t>
            </a:r>
          </a:p>
        </p:txBody>
      </p:sp>
      <p:grpSp>
        <p:nvGrpSpPr>
          <p:cNvPr id="5" name="Group 45"/>
          <p:cNvGrpSpPr>
            <a:grpSpLocks/>
          </p:cNvGrpSpPr>
          <p:nvPr/>
        </p:nvGrpSpPr>
        <p:grpSpPr bwMode="auto">
          <a:xfrm>
            <a:off x="6248400" y="4455855"/>
            <a:ext cx="914400" cy="1812925"/>
            <a:chOff x="2976" y="2962"/>
            <a:chExt cx="576" cy="1142"/>
          </a:xfrm>
        </p:grpSpPr>
        <p:sp>
          <p:nvSpPr>
            <p:cNvPr id="64558" name="AutoShape 46" descr="宽上对角线"/>
            <p:cNvSpPr>
              <a:spLocks noChangeArrowheads="1"/>
            </p:cNvSpPr>
            <p:nvPr/>
          </p:nvSpPr>
          <p:spPr bwMode="auto">
            <a:xfrm>
              <a:off x="2976" y="3351"/>
              <a:ext cx="576" cy="753"/>
            </a:xfrm>
            <a:prstGeom prst="flowChartProcess">
              <a:avLst/>
            </a:prstGeom>
            <a:pattFill prst="wdUpDiag">
              <a:fgClr>
                <a:srgbClr val="99FF99"/>
              </a:fgClr>
              <a:bgClr>
                <a:srgbClr val="FFFFFF"/>
              </a:bgClr>
            </a:pattFill>
            <a:ln w="9525">
              <a:no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64559" name="Freeform 47" descr="宽上对角线"/>
            <p:cNvSpPr>
              <a:spLocks/>
            </p:cNvSpPr>
            <p:nvPr/>
          </p:nvSpPr>
          <p:spPr bwMode="auto">
            <a:xfrm>
              <a:off x="2976" y="2962"/>
              <a:ext cx="288" cy="389"/>
            </a:xfrm>
            <a:custGeom>
              <a:avLst/>
              <a:gdLst/>
              <a:ahLst/>
              <a:cxnLst>
                <a:cxn ang="0">
                  <a:pos x="0" y="248"/>
                </a:cxn>
                <a:cxn ang="0">
                  <a:pos x="152" y="0"/>
                </a:cxn>
                <a:cxn ang="0">
                  <a:pos x="288" y="248"/>
                </a:cxn>
              </a:cxnLst>
              <a:rect l="0" t="0" r="r" b="b"/>
              <a:pathLst>
                <a:path w="288" h="248">
                  <a:moveTo>
                    <a:pt x="0" y="248"/>
                  </a:moveTo>
                  <a:cubicBezTo>
                    <a:pt x="25" y="207"/>
                    <a:pt x="104" y="0"/>
                    <a:pt x="152" y="0"/>
                  </a:cubicBezTo>
                  <a:cubicBezTo>
                    <a:pt x="200" y="0"/>
                    <a:pt x="260" y="196"/>
                    <a:pt x="288" y="248"/>
                  </a:cubicBezTo>
                </a:path>
              </a:pathLst>
            </a:custGeom>
            <a:pattFill prst="wdUpDiag">
              <a:fgClr>
                <a:srgbClr val="99FF99"/>
              </a:fgClr>
              <a:bgClr>
                <a:srgbClr val="FFFFFF"/>
              </a:bgClr>
            </a:pattFill>
            <a:ln w="38100" cmpd="sng">
              <a:solidFill>
                <a:srgbClr val="FF0000"/>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64560" name="Freeform 48"/>
            <p:cNvSpPr>
              <a:spLocks/>
            </p:cNvSpPr>
            <p:nvPr/>
          </p:nvSpPr>
          <p:spPr bwMode="auto">
            <a:xfrm flipV="1">
              <a:off x="3264" y="3351"/>
              <a:ext cx="288" cy="389"/>
            </a:xfrm>
            <a:custGeom>
              <a:avLst/>
              <a:gdLst/>
              <a:ahLst/>
              <a:cxnLst>
                <a:cxn ang="0">
                  <a:pos x="0" y="248"/>
                </a:cxn>
                <a:cxn ang="0">
                  <a:pos x="152" y="0"/>
                </a:cxn>
                <a:cxn ang="0">
                  <a:pos x="288" y="248"/>
                </a:cxn>
              </a:cxnLst>
              <a:rect l="0" t="0" r="r" b="b"/>
              <a:pathLst>
                <a:path w="288" h="248">
                  <a:moveTo>
                    <a:pt x="0" y="248"/>
                  </a:moveTo>
                  <a:cubicBezTo>
                    <a:pt x="25" y="207"/>
                    <a:pt x="104" y="0"/>
                    <a:pt x="152" y="0"/>
                  </a:cubicBezTo>
                  <a:cubicBezTo>
                    <a:pt x="200" y="0"/>
                    <a:pt x="260" y="196"/>
                    <a:pt x="288" y="248"/>
                  </a:cubicBezTo>
                </a:path>
              </a:pathLst>
            </a:custGeom>
            <a:solidFill>
              <a:srgbClr val="D8E3F0"/>
            </a:solidFill>
            <a:ln w="38100" cmpd="sng">
              <a:solidFill>
                <a:srgbClr val="FF0000"/>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sp>
        <p:nvSpPr>
          <p:cNvPr id="64561" name="Text Box 49"/>
          <p:cNvSpPr txBox="1">
            <a:spLocks noChangeArrowheads="1"/>
          </p:cNvSpPr>
          <p:nvPr/>
        </p:nvSpPr>
        <p:spPr bwMode="auto">
          <a:xfrm>
            <a:off x="6248400" y="5316280"/>
            <a:ext cx="1143000"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6600">
                <a:solidFill>
                  <a:srgbClr val="FF3300"/>
                </a:solidFill>
              </a:rPr>
              <a:t>？</a:t>
            </a:r>
          </a:p>
        </p:txBody>
      </p:sp>
      <p:sp>
        <p:nvSpPr>
          <p:cNvPr id="64562" name="Text Box 50"/>
          <p:cNvSpPr txBox="1">
            <a:spLocks noChangeArrowheads="1"/>
          </p:cNvSpPr>
          <p:nvPr/>
        </p:nvSpPr>
        <p:spPr bwMode="auto">
          <a:xfrm>
            <a:off x="563563" y="4006592"/>
            <a:ext cx="3733800" cy="519113"/>
          </a:xfrm>
          <a:prstGeom prst="rect">
            <a:avLst/>
          </a:prstGeom>
          <a:solidFill>
            <a:srgbClr val="F6FAE6"/>
          </a:solidFill>
          <a:ln w="9525">
            <a:noFill/>
            <a:miter lim="800000"/>
            <a:headEnd/>
            <a:tailEnd/>
          </a:ln>
          <a:effectLst/>
        </p:spPr>
        <p:txBody>
          <a:bodyPr>
            <a:spAutoFit/>
          </a:bodyPr>
          <a:lstStyle/>
          <a:p>
            <a:pPr>
              <a:spcBef>
                <a:spcPct val="50000"/>
              </a:spcBef>
              <a:defRPr/>
            </a:pPr>
            <a:r>
              <a:rPr lang="zh-CN" altLang="en-US" sz="2800">
                <a:solidFill>
                  <a:srgbClr val="FF3300"/>
                </a:solidFill>
                <a:effectLst>
                  <a:outerShdw blurRad="38100" dist="38100" dir="2700000" algn="tl">
                    <a:srgbClr val="000000"/>
                  </a:outerShdw>
                </a:effectLst>
              </a:rPr>
              <a:t>有输入信号</a:t>
            </a:r>
            <a:r>
              <a:rPr lang="en-US" altLang="zh-CN" sz="2800">
                <a:solidFill>
                  <a:srgbClr val="FF0000"/>
                </a:solidFill>
                <a:effectLst>
                  <a:outerShdw blurRad="38100" dist="38100" dir="2700000" algn="tl">
                    <a:srgbClr val="000000"/>
                  </a:outerShdw>
                </a:effectLst>
              </a:rPr>
              <a:t>(</a:t>
            </a:r>
            <a:r>
              <a:rPr lang="en-US" altLang="zh-CN" sz="2800" i="1">
                <a:solidFill>
                  <a:srgbClr val="FF0000"/>
                </a:solidFill>
                <a:effectLst>
                  <a:outerShdw blurRad="38100" dist="38100" dir="2700000" algn="tl">
                    <a:srgbClr val="000000"/>
                  </a:outerShdw>
                </a:effectLst>
                <a:ea typeface="楷体_GB2312" pitchFamily="49" charset="-122"/>
              </a:rPr>
              <a:t>u</a:t>
            </a:r>
            <a:r>
              <a:rPr lang="en-US" altLang="zh-CN" sz="2800" i="1" baseline="-25000">
                <a:solidFill>
                  <a:srgbClr val="FF0000"/>
                </a:solidFill>
                <a:effectLst>
                  <a:outerShdw blurRad="38100" dist="38100" dir="2700000" algn="tl">
                    <a:srgbClr val="000000"/>
                  </a:outerShdw>
                </a:effectLst>
                <a:ea typeface="楷体_GB2312" pitchFamily="49" charset="-122"/>
              </a:rPr>
              <a:t>i</a:t>
            </a:r>
            <a:r>
              <a:rPr lang="en-US" altLang="zh-CN" sz="2800" i="1">
                <a:solidFill>
                  <a:srgbClr val="FF0000"/>
                </a:solidFill>
                <a:effectLst>
                  <a:outerShdw blurRad="38100" dist="38100" dir="2700000" algn="tl">
                    <a:srgbClr val="000000"/>
                  </a:outerShdw>
                </a:effectLst>
              </a:rPr>
              <a:t> </a:t>
            </a:r>
            <a:r>
              <a:rPr lang="en-US" altLang="zh-CN" sz="2800">
                <a:solidFill>
                  <a:srgbClr val="FF0000"/>
                </a:solidFill>
                <a:effectLst>
                  <a:outerShdw blurRad="38100" dist="38100" dir="2700000" algn="tl">
                    <a:srgbClr val="000000"/>
                  </a:outerShdw>
                </a:effectLst>
              </a:rPr>
              <a:t>≠ 0)</a:t>
            </a:r>
            <a:r>
              <a:rPr lang="zh-CN" altLang="en-US" sz="2800">
                <a:solidFill>
                  <a:srgbClr val="FF3300"/>
                </a:solidFill>
                <a:effectLst>
                  <a:outerShdw blurRad="38100" dist="38100" dir="2700000" algn="tl">
                    <a:srgbClr val="000000"/>
                  </a:outerShdw>
                </a:effectLst>
              </a:rPr>
              <a:t>时</a:t>
            </a:r>
          </a:p>
        </p:txBody>
      </p:sp>
      <p:sp>
        <p:nvSpPr>
          <p:cNvPr id="64563" name="Rectangle 51" descr="40%"/>
          <p:cNvSpPr>
            <a:spLocks noChangeArrowheads="1"/>
          </p:cNvSpPr>
          <p:nvPr/>
        </p:nvSpPr>
        <p:spPr bwMode="auto">
          <a:xfrm>
            <a:off x="563563" y="3992305"/>
            <a:ext cx="3721100" cy="538162"/>
          </a:xfrm>
          <a:prstGeom prst="rect">
            <a:avLst/>
          </a:prstGeom>
          <a:pattFill prst="pct40">
            <a:fgClr>
              <a:srgbClr val="FFCCCC"/>
            </a:fgClr>
            <a:bgClr>
              <a:srgbClr val="FFFFFF"/>
            </a:bgClr>
          </a:pattFill>
          <a:ln w="19050">
            <a:solidFill>
              <a:srgbClr val="FF0000"/>
            </a:solidFill>
            <a:miter lim="800000"/>
            <a:headEnd/>
            <a:tailEnd/>
          </a:ln>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i="1">
                <a:solidFill>
                  <a:srgbClr val="FF0000"/>
                </a:solidFill>
                <a:ea typeface="楷体_GB2312" pitchFamily="49" charset="-122"/>
              </a:rPr>
              <a:t> u</a:t>
            </a:r>
            <a:r>
              <a:rPr lang="en-US" altLang="zh-CN" sz="2800" baseline="-25000">
                <a:solidFill>
                  <a:srgbClr val="FF0000"/>
                </a:solidFill>
                <a:ea typeface="楷体_GB2312" pitchFamily="49" charset="-122"/>
              </a:rPr>
              <a:t>CE </a:t>
            </a:r>
            <a:r>
              <a:rPr lang="en-US" altLang="zh-CN" sz="2800" i="1">
                <a:solidFill>
                  <a:srgbClr val="FF0000"/>
                </a:solidFill>
                <a:ea typeface="楷体_GB2312" pitchFamily="49" charset="-122"/>
              </a:rPr>
              <a:t>= U</a:t>
            </a:r>
            <a:r>
              <a:rPr lang="en-US" altLang="zh-CN" sz="2800" baseline="-25000">
                <a:solidFill>
                  <a:srgbClr val="FF0000"/>
                </a:solidFill>
                <a:ea typeface="楷体_GB2312" pitchFamily="49" charset="-122"/>
              </a:rPr>
              <a:t>CC</a:t>
            </a:r>
            <a:r>
              <a:rPr lang="zh-CN" altLang="en-US" sz="2800" i="1">
                <a:solidFill>
                  <a:srgbClr val="FF0000"/>
                </a:solidFill>
                <a:ea typeface="楷体_GB2312" pitchFamily="49" charset="-122"/>
              </a:rPr>
              <a:t>－ </a:t>
            </a:r>
            <a:r>
              <a:rPr lang="en-US" altLang="zh-CN" sz="2800" i="1">
                <a:solidFill>
                  <a:srgbClr val="FF0000"/>
                </a:solidFill>
                <a:ea typeface="楷体_GB2312" pitchFamily="49" charset="-122"/>
              </a:rPr>
              <a:t>i</a:t>
            </a:r>
            <a:r>
              <a:rPr lang="en-US" altLang="zh-CN" sz="2800" baseline="-25000">
                <a:solidFill>
                  <a:srgbClr val="FF0000"/>
                </a:solidFill>
                <a:ea typeface="楷体_GB2312" pitchFamily="49" charset="-122"/>
              </a:rPr>
              <a:t>C</a:t>
            </a:r>
            <a:r>
              <a:rPr lang="en-US" altLang="zh-CN" sz="2800" i="1" baseline="-25000">
                <a:solidFill>
                  <a:srgbClr val="FF0000"/>
                </a:solidFill>
                <a:ea typeface="楷体_GB2312" pitchFamily="49" charset="-122"/>
              </a:rPr>
              <a:t> </a:t>
            </a:r>
            <a:r>
              <a:rPr lang="en-US" altLang="zh-CN" sz="2800" i="1">
                <a:solidFill>
                  <a:srgbClr val="FF0000"/>
                </a:solidFill>
                <a:ea typeface="楷体_GB2312" pitchFamily="49" charset="-122"/>
              </a:rPr>
              <a:t>R</a:t>
            </a:r>
            <a:r>
              <a:rPr lang="en-US" altLang="zh-CN" sz="2800" baseline="-25000">
                <a:solidFill>
                  <a:srgbClr val="FF0000"/>
                </a:solidFill>
                <a:ea typeface="楷体_GB2312" pitchFamily="49" charset="-122"/>
              </a:rPr>
              <a:t>C </a:t>
            </a:r>
            <a:endParaRPr lang="en-US" altLang="zh-CN" sz="2800">
              <a:solidFill>
                <a:srgbClr val="FF0000"/>
              </a:solidFill>
              <a:ea typeface="楷体_GB2312" pitchFamily="49" charset="-122"/>
            </a:endParaRPr>
          </a:p>
        </p:txBody>
      </p:sp>
      <p:grpSp>
        <p:nvGrpSpPr>
          <p:cNvPr id="6" name="Group 52"/>
          <p:cNvGrpSpPr>
            <a:grpSpLocks/>
          </p:cNvGrpSpPr>
          <p:nvPr/>
        </p:nvGrpSpPr>
        <p:grpSpPr bwMode="auto">
          <a:xfrm>
            <a:off x="6286500" y="4430458"/>
            <a:ext cx="914400" cy="1862138"/>
            <a:chOff x="6144" y="2544"/>
            <a:chExt cx="576" cy="1173"/>
          </a:xfrm>
        </p:grpSpPr>
        <p:sp>
          <p:nvSpPr>
            <p:cNvPr id="64565" name="AutoShape 53" descr="宽上对角线"/>
            <p:cNvSpPr>
              <a:spLocks noChangeArrowheads="1"/>
            </p:cNvSpPr>
            <p:nvPr/>
          </p:nvSpPr>
          <p:spPr bwMode="auto">
            <a:xfrm>
              <a:off x="6144" y="2978"/>
              <a:ext cx="576" cy="739"/>
            </a:xfrm>
            <a:prstGeom prst="flowChartProcess">
              <a:avLst/>
            </a:prstGeom>
            <a:pattFill prst="wdUpDiag">
              <a:fgClr>
                <a:srgbClr val="99FF99"/>
              </a:fgClr>
              <a:bgClr>
                <a:srgbClr val="FFFFFF"/>
              </a:bgClr>
            </a:pattFill>
            <a:ln w="9525">
              <a:no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64566" name="Freeform 54" descr="宽上对角线"/>
            <p:cNvSpPr>
              <a:spLocks/>
            </p:cNvSpPr>
            <p:nvPr/>
          </p:nvSpPr>
          <p:spPr bwMode="auto">
            <a:xfrm>
              <a:off x="6432" y="2609"/>
              <a:ext cx="288" cy="375"/>
            </a:xfrm>
            <a:custGeom>
              <a:avLst/>
              <a:gdLst/>
              <a:ahLst/>
              <a:cxnLst>
                <a:cxn ang="0">
                  <a:pos x="0" y="248"/>
                </a:cxn>
                <a:cxn ang="0">
                  <a:pos x="152" y="0"/>
                </a:cxn>
                <a:cxn ang="0">
                  <a:pos x="288" y="248"/>
                </a:cxn>
              </a:cxnLst>
              <a:rect l="0" t="0" r="r" b="b"/>
              <a:pathLst>
                <a:path w="288" h="248">
                  <a:moveTo>
                    <a:pt x="0" y="248"/>
                  </a:moveTo>
                  <a:cubicBezTo>
                    <a:pt x="25" y="207"/>
                    <a:pt x="104" y="0"/>
                    <a:pt x="152" y="0"/>
                  </a:cubicBezTo>
                  <a:cubicBezTo>
                    <a:pt x="200" y="0"/>
                    <a:pt x="260" y="196"/>
                    <a:pt x="288" y="248"/>
                  </a:cubicBezTo>
                </a:path>
              </a:pathLst>
            </a:custGeom>
            <a:pattFill prst="wdUpDiag">
              <a:fgClr>
                <a:srgbClr val="99FF99"/>
              </a:fgClr>
              <a:bgClr>
                <a:srgbClr val="FFFFFF"/>
              </a:bgClr>
            </a:pattFill>
            <a:ln w="38100" cmpd="sng">
              <a:solidFill>
                <a:srgbClr val="FF0000"/>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64567" name="Freeform 55"/>
            <p:cNvSpPr>
              <a:spLocks/>
            </p:cNvSpPr>
            <p:nvPr/>
          </p:nvSpPr>
          <p:spPr bwMode="auto">
            <a:xfrm flipV="1">
              <a:off x="6144" y="2970"/>
              <a:ext cx="288" cy="374"/>
            </a:xfrm>
            <a:custGeom>
              <a:avLst/>
              <a:gdLst/>
              <a:ahLst/>
              <a:cxnLst>
                <a:cxn ang="0">
                  <a:pos x="0" y="248"/>
                </a:cxn>
                <a:cxn ang="0">
                  <a:pos x="152" y="0"/>
                </a:cxn>
                <a:cxn ang="0">
                  <a:pos x="288" y="248"/>
                </a:cxn>
              </a:cxnLst>
              <a:rect l="0" t="0" r="r" b="b"/>
              <a:pathLst>
                <a:path w="288" h="248">
                  <a:moveTo>
                    <a:pt x="0" y="248"/>
                  </a:moveTo>
                  <a:cubicBezTo>
                    <a:pt x="25" y="207"/>
                    <a:pt x="104" y="0"/>
                    <a:pt x="152" y="0"/>
                  </a:cubicBezTo>
                  <a:cubicBezTo>
                    <a:pt x="200" y="0"/>
                    <a:pt x="260" y="196"/>
                    <a:pt x="288" y="248"/>
                  </a:cubicBezTo>
                </a:path>
              </a:pathLst>
            </a:custGeom>
            <a:solidFill>
              <a:schemeClr val="bg1"/>
            </a:solidFill>
            <a:ln w="38100" cmpd="sng">
              <a:solidFill>
                <a:srgbClr val="FF0000"/>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64568" name="Rectangle 56"/>
            <p:cNvSpPr>
              <a:spLocks noChangeArrowheads="1"/>
            </p:cNvSpPr>
            <p:nvPr/>
          </p:nvSpPr>
          <p:spPr bwMode="auto">
            <a:xfrm>
              <a:off x="6144" y="2544"/>
              <a:ext cx="288" cy="415"/>
            </a:xfrm>
            <a:prstGeom prst="rect">
              <a:avLst/>
            </a:prstGeom>
            <a:solidFill>
              <a:schemeClr val="bg1"/>
            </a:solidFill>
            <a:ln w="38100">
              <a:noFill/>
              <a:miter lim="800000"/>
              <a:headEnd/>
              <a:tailEnd/>
            </a:ln>
            <a:effectLst/>
          </p:spPr>
          <p:txBody>
            <a:bodyPr lIns="90000" tIns="46800" rIns="90000" bIns="46800" anchor="ctr">
              <a:spAutoFit/>
            </a:bodyPr>
            <a:lstStyle/>
            <a:p>
              <a:pPr>
                <a:defRPr/>
              </a:pPr>
              <a:endParaRPr lang="zh-CN" altLang="en-US">
                <a:effectLst>
                  <a:outerShdw blurRad="38100" dist="38100" dir="2700000" algn="tl">
                    <a:srgbClr val="000000">
                      <a:alpha val="43137"/>
                    </a:srgbClr>
                  </a:outerShdw>
                </a:effectLst>
              </a:endParaRPr>
            </a:p>
          </p:txBody>
        </p:sp>
      </p:grpSp>
      <p:sp>
        <p:nvSpPr>
          <p:cNvPr id="64573" name="Rectangle 61"/>
          <p:cNvSpPr>
            <a:spLocks noChangeArrowheads="1"/>
          </p:cNvSpPr>
          <p:nvPr/>
        </p:nvSpPr>
        <p:spPr bwMode="auto">
          <a:xfrm>
            <a:off x="5943600" y="2031742"/>
            <a:ext cx="2286000" cy="1458913"/>
          </a:xfrm>
          <a:prstGeom prst="rect">
            <a:avLst/>
          </a:prstGeom>
          <a:solidFill>
            <a:srgbClr val="F6FAE6"/>
          </a:solidFill>
          <a:ln>
            <a:noFill/>
          </a:ln>
          <a:extLs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10000"/>
              </a:spcBef>
            </a:pPr>
            <a:r>
              <a:rPr lang="en-US" altLang="zh-CN" sz="2800" i="1">
                <a:solidFill>
                  <a:srgbClr val="000099"/>
                </a:solidFill>
                <a:ea typeface="楷体_GB2312" pitchFamily="49" charset="-122"/>
              </a:rPr>
              <a:t>  u</a:t>
            </a:r>
            <a:r>
              <a:rPr lang="en-US" altLang="zh-CN" sz="2800" baseline="-25000">
                <a:solidFill>
                  <a:srgbClr val="000099"/>
                </a:solidFill>
                <a:ea typeface="楷体_GB2312" pitchFamily="49" charset="-122"/>
              </a:rPr>
              <a:t>o </a:t>
            </a:r>
            <a:r>
              <a:rPr lang="en-US" altLang="zh-CN" sz="2800">
                <a:solidFill>
                  <a:srgbClr val="000099"/>
                </a:solidFill>
                <a:ea typeface="楷体_GB2312" pitchFamily="49" charset="-122"/>
                <a:sym typeface="Symbol" panose="05050102010706020507" pitchFamily="18" charset="2"/>
              </a:rPr>
              <a:t></a:t>
            </a:r>
            <a:r>
              <a:rPr lang="en-US" altLang="zh-CN" sz="2800">
                <a:solidFill>
                  <a:srgbClr val="000099"/>
                </a:solidFill>
                <a:ea typeface="楷体_GB2312" pitchFamily="49" charset="-122"/>
              </a:rPr>
              <a:t> 0</a:t>
            </a:r>
            <a:endParaRPr lang="en-US" altLang="zh-CN" sz="2800" baseline="-25000">
              <a:solidFill>
                <a:srgbClr val="000099"/>
              </a:solidFill>
              <a:ea typeface="楷体_GB2312" pitchFamily="49" charset="-122"/>
            </a:endParaRPr>
          </a:p>
          <a:p>
            <a:pPr eaLnBrk="1" hangingPunct="1">
              <a:spcBef>
                <a:spcPct val="10000"/>
              </a:spcBef>
            </a:pPr>
            <a:r>
              <a:rPr lang="en-US" altLang="zh-CN" sz="2800" i="1">
                <a:solidFill>
                  <a:srgbClr val="000099"/>
                </a:solidFill>
                <a:ea typeface="楷体_GB2312" pitchFamily="49" charset="-122"/>
              </a:rPr>
              <a:t>u</a:t>
            </a:r>
            <a:r>
              <a:rPr lang="en-US" altLang="zh-CN" sz="2800" baseline="-25000">
                <a:solidFill>
                  <a:srgbClr val="000099"/>
                </a:solidFill>
                <a:ea typeface="楷体_GB2312" pitchFamily="49" charset="-122"/>
              </a:rPr>
              <a:t>BE </a:t>
            </a:r>
            <a:r>
              <a:rPr lang="en-US" altLang="zh-CN" sz="2800">
                <a:solidFill>
                  <a:srgbClr val="000099"/>
                </a:solidFill>
                <a:ea typeface="楷体_GB2312" pitchFamily="49" charset="-122"/>
                <a:sym typeface="Symbol" panose="05050102010706020507" pitchFamily="18" charset="2"/>
              </a:rPr>
              <a:t>= </a:t>
            </a:r>
            <a:r>
              <a:rPr lang="en-US" altLang="zh-CN" sz="2800" i="1">
                <a:solidFill>
                  <a:srgbClr val="000099"/>
                </a:solidFill>
                <a:ea typeface="楷体_GB2312" pitchFamily="49" charset="-122"/>
              </a:rPr>
              <a:t>U</a:t>
            </a:r>
            <a:r>
              <a:rPr lang="en-US" altLang="zh-CN" sz="2800" baseline="-25000">
                <a:solidFill>
                  <a:srgbClr val="000099"/>
                </a:solidFill>
                <a:ea typeface="楷体_GB2312" pitchFamily="49" charset="-122"/>
              </a:rPr>
              <a:t>BE</a:t>
            </a:r>
            <a:r>
              <a:rPr lang="en-US" altLang="zh-CN" sz="2800">
                <a:solidFill>
                  <a:srgbClr val="000099"/>
                </a:solidFill>
                <a:ea typeface="楷体_GB2312" pitchFamily="49" charset="-122"/>
              </a:rPr>
              <a:t>+ </a:t>
            </a:r>
            <a:r>
              <a:rPr lang="en-US" altLang="zh-CN" sz="2800" i="1">
                <a:solidFill>
                  <a:srgbClr val="000099"/>
                </a:solidFill>
                <a:ea typeface="楷体_GB2312" pitchFamily="49" charset="-122"/>
              </a:rPr>
              <a:t>u</a:t>
            </a:r>
            <a:r>
              <a:rPr lang="en-US" altLang="zh-CN" sz="2800" baseline="-25000">
                <a:solidFill>
                  <a:srgbClr val="000099"/>
                </a:solidFill>
                <a:ea typeface="楷体_GB2312" pitchFamily="49" charset="-122"/>
              </a:rPr>
              <a:t>i</a:t>
            </a:r>
            <a:endParaRPr lang="en-US" altLang="zh-CN" sz="2800">
              <a:solidFill>
                <a:srgbClr val="000099"/>
              </a:solidFill>
              <a:ea typeface="楷体_GB2312" pitchFamily="49" charset="-122"/>
            </a:endParaRPr>
          </a:p>
          <a:p>
            <a:pPr eaLnBrk="1" hangingPunct="1">
              <a:spcBef>
                <a:spcPct val="10000"/>
              </a:spcBef>
            </a:pPr>
            <a:r>
              <a:rPr lang="en-US" altLang="zh-CN" sz="2800" i="1">
                <a:solidFill>
                  <a:srgbClr val="000099"/>
                </a:solidFill>
                <a:ea typeface="楷体_GB2312" pitchFamily="49" charset="-122"/>
              </a:rPr>
              <a:t>u</a:t>
            </a:r>
            <a:r>
              <a:rPr lang="en-US" altLang="zh-CN" sz="2800" baseline="-25000">
                <a:solidFill>
                  <a:srgbClr val="000099"/>
                </a:solidFill>
                <a:ea typeface="楷体_GB2312" pitchFamily="49" charset="-122"/>
              </a:rPr>
              <a:t>CE </a:t>
            </a:r>
            <a:r>
              <a:rPr lang="en-US" altLang="zh-CN" sz="2800">
                <a:solidFill>
                  <a:srgbClr val="000099"/>
                </a:solidFill>
                <a:ea typeface="楷体_GB2312" pitchFamily="49" charset="-122"/>
                <a:sym typeface="Symbol" panose="05050102010706020507" pitchFamily="18" charset="2"/>
              </a:rPr>
              <a:t>= </a:t>
            </a:r>
            <a:r>
              <a:rPr lang="en-US" altLang="zh-CN" sz="2800" i="1">
                <a:solidFill>
                  <a:srgbClr val="000099"/>
                </a:solidFill>
                <a:ea typeface="楷体_GB2312" pitchFamily="49" charset="-122"/>
              </a:rPr>
              <a:t>U</a:t>
            </a:r>
            <a:r>
              <a:rPr lang="en-US" altLang="zh-CN" sz="2800" baseline="-25000">
                <a:solidFill>
                  <a:srgbClr val="000099"/>
                </a:solidFill>
                <a:ea typeface="楷体_GB2312" pitchFamily="49" charset="-122"/>
              </a:rPr>
              <a:t>CE</a:t>
            </a:r>
            <a:r>
              <a:rPr lang="en-US" altLang="zh-CN" sz="2800">
                <a:solidFill>
                  <a:srgbClr val="000099"/>
                </a:solidFill>
                <a:ea typeface="楷体_GB2312" pitchFamily="49" charset="-122"/>
              </a:rPr>
              <a:t>+ </a:t>
            </a:r>
            <a:r>
              <a:rPr lang="en-US" altLang="zh-CN" sz="2800" i="1">
                <a:solidFill>
                  <a:srgbClr val="000099"/>
                </a:solidFill>
                <a:ea typeface="楷体_GB2312" pitchFamily="49" charset="-122"/>
              </a:rPr>
              <a:t>u</a:t>
            </a:r>
            <a:r>
              <a:rPr lang="en-US" altLang="zh-CN" sz="2800" baseline="-25000">
                <a:solidFill>
                  <a:srgbClr val="000099"/>
                </a:solidFill>
                <a:ea typeface="楷体_GB2312" pitchFamily="49" charset="-122"/>
              </a:rPr>
              <a:t>o</a:t>
            </a:r>
          </a:p>
        </p:txBody>
      </p:sp>
      <p:grpSp>
        <p:nvGrpSpPr>
          <p:cNvPr id="7" name="Group 62"/>
          <p:cNvGrpSpPr>
            <a:grpSpLocks/>
          </p:cNvGrpSpPr>
          <p:nvPr/>
        </p:nvGrpSpPr>
        <p:grpSpPr bwMode="auto">
          <a:xfrm>
            <a:off x="4724400" y="4470142"/>
            <a:ext cx="914400" cy="1812925"/>
            <a:chOff x="3888" y="2967"/>
            <a:chExt cx="576" cy="1142"/>
          </a:xfrm>
        </p:grpSpPr>
        <p:sp>
          <p:nvSpPr>
            <p:cNvPr id="64575" name="AutoShape 63" descr="宽上对角线"/>
            <p:cNvSpPr>
              <a:spLocks noChangeArrowheads="1"/>
            </p:cNvSpPr>
            <p:nvPr/>
          </p:nvSpPr>
          <p:spPr bwMode="auto">
            <a:xfrm>
              <a:off x="3888" y="3356"/>
              <a:ext cx="576" cy="753"/>
            </a:xfrm>
            <a:prstGeom prst="flowChartProcess">
              <a:avLst/>
            </a:prstGeom>
            <a:pattFill prst="wdUpDiag">
              <a:fgClr>
                <a:srgbClr val="99FF99"/>
              </a:fgClr>
              <a:bgClr>
                <a:srgbClr val="FFFFFF"/>
              </a:bgClr>
            </a:pattFill>
            <a:ln w="9525">
              <a:no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nvGrpSpPr>
            <p:cNvPr id="75808" name="Group 64"/>
            <p:cNvGrpSpPr>
              <a:grpSpLocks/>
            </p:cNvGrpSpPr>
            <p:nvPr/>
          </p:nvGrpSpPr>
          <p:grpSpPr bwMode="auto">
            <a:xfrm>
              <a:off x="3888" y="2967"/>
              <a:ext cx="576" cy="778"/>
              <a:chOff x="3888" y="2967"/>
              <a:chExt cx="576" cy="778"/>
            </a:xfrm>
          </p:grpSpPr>
          <p:sp>
            <p:nvSpPr>
              <p:cNvPr id="64577" name="Freeform 65" descr="宽上对角线"/>
              <p:cNvSpPr>
                <a:spLocks/>
              </p:cNvSpPr>
              <p:nvPr/>
            </p:nvSpPr>
            <p:spPr bwMode="auto">
              <a:xfrm>
                <a:off x="3888" y="2967"/>
                <a:ext cx="288" cy="389"/>
              </a:xfrm>
              <a:custGeom>
                <a:avLst/>
                <a:gdLst/>
                <a:ahLst/>
                <a:cxnLst>
                  <a:cxn ang="0">
                    <a:pos x="0" y="248"/>
                  </a:cxn>
                  <a:cxn ang="0">
                    <a:pos x="152" y="0"/>
                  </a:cxn>
                  <a:cxn ang="0">
                    <a:pos x="288" y="248"/>
                  </a:cxn>
                </a:cxnLst>
                <a:rect l="0" t="0" r="r" b="b"/>
                <a:pathLst>
                  <a:path w="288" h="248">
                    <a:moveTo>
                      <a:pt x="0" y="248"/>
                    </a:moveTo>
                    <a:cubicBezTo>
                      <a:pt x="25" y="207"/>
                      <a:pt x="104" y="0"/>
                      <a:pt x="152" y="0"/>
                    </a:cubicBezTo>
                    <a:cubicBezTo>
                      <a:pt x="200" y="0"/>
                      <a:pt x="260" y="196"/>
                      <a:pt x="288" y="248"/>
                    </a:cubicBezTo>
                  </a:path>
                </a:pathLst>
              </a:custGeom>
              <a:pattFill prst="wdUpDiag">
                <a:fgClr>
                  <a:srgbClr val="99FF99"/>
                </a:fgClr>
                <a:bgClr>
                  <a:srgbClr val="FFFFFF"/>
                </a:bgClr>
              </a:pattFill>
              <a:ln w="38100" cmpd="sng">
                <a:solidFill>
                  <a:srgbClr val="FF0000"/>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64578" name="Freeform 66"/>
              <p:cNvSpPr>
                <a:spLocks/>
              </p:cNvSpPr>
              <p:nvPr/>
            </p:nvSpPr>
            <p:spPr bwMode="auto">
              <a:xfrm flipV="1">
                <a:off x="4176" y="3356"/>
                <a:ext cx="288" cy="389"/>
              </a:xfrm>
              <a:custGeom>
                <a:avLst/>
                <a:gdLst/>
                <a:ahLst/>
                <a:cxnLst>
                  <a:cxn ang="0">
                    <a:pos x="0" y="248"/>
                  </a:cxn>
                  <a:cxn ang="0">
                    <a:pos x="152" y="0"/>
                  </a:cxn>
                  <a:cxn ang="0">
                    <a:pos x="288" y="248"/>
                  </a:cxn>
                </a:cxnLst>
                <a:rect l="0" t="0" r="r" b="b"/>
                <a:pathLst>
                  <a:path w="288" h="248">
                    <a:moveTo>
                      <a:pt x="0" y="248"/>
                    </a:moveTo>
                    <a:cubicBezTo>
                      <a:pt x="25" y="207"/>
                      <a:pt x="104" y="0"/>
                      <a:pt x="152" y="0"/>
                    </a:cubicBezTo>
                    <a:cubicBezTo>
                      <a:pt x="200" y="0"/>
                      <a:pt x="260" y="196"/>
                      <a:pt x="288" y="248"/>
                    </a:cubicBezTo>
                  </a:path>
                </a:pathLst>
              </a:custGeom>
              <a:solidFill>
                <a:srgbClr val="D4E7F8"/>
              </a:solidFill>
              <a:ln w="38100" cmpd="sng">
                <a:solidFill>
                  <a:srgbClr val="FF0000"/>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grpSp>
        <p:nvGrpSpPr>
          <p:cNvPr id="75792" name="Group 241"/>
          <p:cNvGrpSpPr>
            <a:grpSpLocks/>
          </p:cNvGrpSpPr>
          <p:nvPr/>
        </p:nvGrpSpPr>
        <p:grpSpPr bwMode="auto">
          <a:xfrm>
            <a:off x="5638800" y="5079742"/>
            <a:ext cx="496888" cy="1219200"/>
            <a:chOff x="3552" y="3120"/>
            <a:chExt cx="313" cy="768"/>
          </a:xfrm>
        </p:grpSpPr>
        <p:sp>
          <p:nvSpPr>
            <p:cNvPr id="64586" name="Line 74"/>
            <p:cNvSpPr>
              <a:spLocks noChangeShapeType="1"/>
            </p:cNvSpPr>
            <p:nvPr/>
          </p:nvSpPr>
          <p:spPr bwMode="auto">
            <a:xfrm>
              <a:off x="3575" y="3120"/>
              <a:ext cx="0" cy="768"/>
            </a:xfrm>
            <a:prstGeom prst="line">
              <a:avLst/>
            </a:prstGeom>
            <a:noFill/>
            <a:ln w="28575">
              <a:solidFill>
                <a:schemeClr val="tx1"/>
              </a:solidFill>
              <a:round/>
              <a:headEnd type="stealth" w="med" len="lg"/>
              <a:tailEnd type="stealth" w="med"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75806" name="Rectangle 75"/>
            <p:cNvSpPr>
              <a:spLocks noChangeArrowheads="1"/>
            </p:cNvSpPr>
            <p:nvPr/>
          </p:nvSpPr>
          <p:spPr bwMode="auto">
            <a:xfrm>
              <a:off x="3552" y="3417"/>
              <a:ext cx="31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i="1">
                  <a:solidFill>
                    <a:srgbClr val="FF0000"/>
                  </a:solidFill>
                  <a:ea typeface="楷体_GB2312" pitchFamily="49" charset="-122"/>
                </a:rPr>
                <a:t>I</a:t>
              </a:r>
              <a:r>
                <a:rPr lang="en-US" altLang="zh-CN" sz="2800" baseline="-25000">
                  <a:solidFill>
                    <a:srgbClr val="FF0000"/>
                  </a:solidFill>
                  <a:ea typeface="楷体_GB2312" pitchFamily="49" charset="-122"/>
                </a:rPr>
                <a:t>C</a:t>
              </a:r>
            </a:p>
          </p:txBody>
        </p:sp>
      </p:grpSp>
      <p:sp>
        <p:nvSpPr>
          <p:cNvPr id="64588" name="Rectangle 76"/>
          <p:cNvSpPr>
            <a:spLocks noGrp="1" noChangeArrowheads="1"/>
          </p:cNvSpPr>
          <p:nvPr>
            <p:ph type="title"/>
          </p:nvPr>
        </p:nvSpPr>
        <p:spPr bwMode="auto">
          <a:xfrm>
            <a:off x="568325" y="428367"/>
            <a:ext cx="8251825" cy="612775"/>
          </a:xfrm>
          <a:ln>
            <a:miter lim="800000"/>
            <a:headEnd/>
            <a:tailEnd/>
          </a:ln>
        </p:spPr>
        <p:txBody>
          <a:bodyPr vert="horz" wrap="square" lIns="91440" tIns="45720" rIns="91440" bIns="45720" numCol="1" anchor="t" anchorCtr="0" compatLnSpc="1">
            <a:prstTxWarp prst="textNoShape">
              <a:avLst/>
            </a:prstTxWarp>
          </a:bodyPr>
          <a:lstStyle/>
          <a:p>
            <a:pPr algn="l" eaLnBrk="1" hangingPunct="1">
              <a:defRPr/>
            </a:pPr>
            <a:r>
              <a:rPr lang="en-US" altLang="zh-CN" sz="3200" b="1" dirty="0" smtClean="0">
                <a:solidFill>
                  <a:srgbClr val="000099"/>
                </a:solidFill>
                <a:latin typeface="Times New Roman" panose="02020603050405020304" pitchFamily="18" charset="0"/>
                <a:cs typeface="Times New Roman" panose="02020603050405020304" pitchFamily="18" charset="0"/>
              </a:rPr>
              <a:t>15.1.3 </a:t>
            </a:r>
            <a:r>
              <a:rPr lang="zh-CN" altLang="en-US" sz="3200" b="1" dirty="0" smtClean="0">
                <a:solidFill>
                  <a:srgbClr val="000099"/>
                </a:solidFill>
                <a:latin typeface="Times New Roman" panose="02020603050405020304" pitchFamily="18" charset="0"/>
                <a:cs typeface="Times New Roman" panose="02020603050405020304" pitchFamily="18" charset="0"/>
              </a:rPr>
              <a:t>共发射极放大电路的电压放大作用</a:t>
            </a:r>
          </a:p>
        </p:txBody>
      </p:sp>
      <p:grpSp>
        <p:nvGrpSpPr>
          <p:cNvPr id="10" name="Group 245"/>
          <p:cNvGrpSpPr>
            <a:grpSpLocks/>
          </p:cNvGrpSpPr>
          <p:nvPr/>
        </p:nvGrpSpPr>
        <p:grpSpPr bwMode="auto">
          <a:xfrm>
            <a:off x="1357313" y="2398455"/>
            <a:ext cx="696912" cy="1387475"/>
            <a:chOff x="927" y="1415"/>
            <a:chExt cx="439" cy="874"/>
          </a:xfrm>
        </p:grpSpPr>
        <p:sp>
          <p:nvSpPr>
            <p:cNvPr id="75802" name="Rectangle 166"/>
            <p:cNvSpPr>
              <a:spLocks noChangeArrowheads="1"/>
            </p:cNvSpPr>
            <p:nvPr/>
          </p:nvSpPr>
          <p:spPr bwMode="auto">
            <a:xfrm>
              <a:off x="927" y="1689"/>
              <a:ext cx="43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i="1">
                  <a:solidFill>
                    <a:schemeClr val="accent2"/>
                  </a:solidFill>
                  <a:ea typeface="楷体_GB2312" pitchFamily="49" charset="-122"/>
                </a:rPr>
                <a:t>u</a:t>
              </a:r>
              <a:r>
                <a:rPr lang="en-US" altLang="zh-CN" baseline="-25000">
                  <a:solidFill>
                    <a:schemeClr val="accent2"/>
                  </a:solidFill>
                  <a:ea typeface="楷体_GB2312" pitchFamily="49" charset="-122"/>
                </a:rPr>
                <a:t>i</a:t>
              </a:r>
            </a:p>
          </p:txBody>
        </p:sp>
        <p:sp>
          <p:nvSpPr>
            <p:cNvPr id="75803" name="Rectangle 167"/>
            <p:cNvSpPr>
              <a:spLocks noChangeArrowheads="1"/>
            </p:cNvSpPr>
            <p:nvPr/>
          </p:nvSpPr>
          <p:spPr bwMode="auto">
            <a:xfrm>
              <a:off x="1029" y="1415"/>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a:solidFill>
                    <a:srgbClr val="FF0000"/>
                  </a:solidFill>
                  <a:ea typeface="楷体_GB2312" pitchFamily="49" charset="-122"/>
                </a:rPr>
                <a:t>+</a:t>
              </a:r>
            </a:p>
          </p:txBody>
        </p:sp>
        <p:sp>
          <p:nvSpPr>
            <p:cNvPr id="75804" name="Rectangle 168"/>
            <p:cNvSpPr>
              <a:spLocks noChangeArrowheads="1"/>
            </p:cNvSpPr>
            <p:nvPr/>
          </p:nvSpPr>
          <p:spPr bwMode="auto">
            <a:xfrm>
              <a:off x="1022" y="2001"/>
              <a:ext cx="21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a:solidFill>
                    <a:srgbClr val="FF0000"/>
                  </a:solidFill>
                  <a:ea typeface="楷体_GB2312" pitchFamily="49" charset="-122"/>
                </a:rPr>
                <a:t>–</a:t>
              </a:r>
            </a:p>
          </p:txBody>
        </p:sp>
      </p:grpSp>
      <p:grpSp>
        <p:nvGrpSpPr>
          <p:cNvPr id="75795" name="Group 242"/>
          <p:cNvGrpSpPr>
            <a:grpSpLocks/>
          </p:cNvGrpSpPr>
          <p:nvPr/>
        </p:nvGrpSpPr>
        <p:grpSpPr bwMode="auto">
          <a:xfrm>
            <a:off x="7086600" y="5079742"/>
            <a:ext cx="776288" cy="1219200"/>
            <a:chOff x="4464" y="3120"/>
            <a:chExt cx="489" cy="768"/>
          </a:xfrm>
        </p:grpSpPr>
        <p:sp>
          <p:nvSpPr>
            <p:cNvPr id="64553" name="Line 41"/>
            <p:cNvSpPr>
              <a:spLocks noChangeShapeType="1"/>
            </p:cNvSpPr>
            <p:nvPr/>
          </p:nvSpPr>
          <p:spPr bwMode="auto">
            <a:xfrm>
              <a:off x="4512" y="3120"/>
              <a:ext cx="0" cy="768"/>
            </a:xfrm>
            <a:prstGeom prst="line">
              <a:avLst/>
            </a:prstGeom>
            <a:noFill/>
            <a:ln w="28575">
              <a:solidFill>
                <a:schemeClr val="tx1"/>
              </a:solidFill>
              <a:round/>
              <a:headEnd type="stealth" w="med" len="lg"/>
              <a:tailEnd type="stealth" w="med"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75801" name="Rectangle 42"/>
            <p:cNvSpPr>
              <a:spLocks noChangeArrowheads="1"/>
            </p:cNvSpPr>
            <p:nvPr/>
          </p:nvSpPr>
          <p:spPr bwMode="auto">
            <a:xfrm>
              <a:off x="4464" y="3417"/>
              <a:ext cx="48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i="1">
                  <a:solidFill>
                    <a:srgbClr val="FF0000"/>
                  </a:solidFill>
                  <a:ea typeface="楷体_GB2312" pitchFamily="49" charset="-122"/>
                </a:rPr>
                <a:t>U</a:t>
              </a:r>
              <a:r>
                <a:rPr lang="en-US" altLang="zh-CN" sz="2800" baseline="-25000">
                  <a:solidFill>
                    <a:srgbClr val="FF0000"/>
                  </a:solidFill>
                  <a:ea typeface="楷体_GB2312" pitchFamily="49" charset="-122"/>
                </a:rPr>
                <a:t>CE</a:t>
              </a:r>
            </a:p>
          </p:txBody>
        </p:sp>
      </p:grpSp>
      <p:pic>
        <p:nvPicPr>
          <p:cNvPr id="75796" name="Picture 247" descr="图片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8450" y="831592"/>
            <a:ext cx="4210050" cy="311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97" name="Picture 89" descr="C:\Users\Administrator\Desktop\图片5.jpg"/>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28738" y="3835142"/>
            <a:ext cx="6364287" cy="279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91" name="Picture 91" descr="C:\Users\Administrator\Desktop\图片8.jpg"/>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4925" y="4781292"/>
            <a:ext cx="18161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8" name="Picture 92" descr="C:\Users\Administrator\Desktop\图片9.jpg"/>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256463" y="3844667"/>
            <a:ext cx="1852612" cy="196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970196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64562"/>
                                        </p:tgtEl>
                                        <p:attrNameLst>
                                          <p:attrName>style.visibility</p:attrName>
                                        </p:attrNameLst>
                                      </p:cBhvr>
                                      <p:to>
                                        <p:strVal val="visible"/>
                                      </p:to>
                                    </p:set>
                                    <p:animEffect transition="in" filter="blinds(horizontal)">
                                      <p:cBhvr>
                                        <p:cTn id="11" dur="500"/>
                                        <p:tgtEl>
                                          <p:spTgt spid="6456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76891"/>
                                        </p:tgtEl>
                                        <p:attrNameLst>
                                          <p:attrName>style.visibility</p:attrName>
                                        </p:attrNameLst>
                                      </p:cBhvr>
                                      <p:to>
                                        <p:strVal val="visible"/>
                                      </p:to>
                                    </p:set>
                                    <p:animEffect transition="in" filter="wipe(left)">
                                      <p:cBhvr>
                                        <p:cTn id="16" dur="500"/>
                                        <p:tgtEl>
                                          <p:spTgt spid="7689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left)">
                                      <p:cBhvr>
                                        <p:cTn id="21" dur="500"/>
                                        <p:tgtEl>
                                          <p:spTgt spid="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left)">
                                      <p:cBhvr>
                                        <p:cTn id="26" dur="500"/>
                                        <p:tgtEl>
                                          <p:spTgt spid="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left)">
                                      <p:cBhvr>
                                        <p:cTn id="31" dur="500"/>
                                        <p:tgtEl>
                                          <p:spTgt spid="7"/>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wipe(left)">
                                      <p:cBhvr>
                                        <p:cTn id="36" dur="500"/>
                                        <p:tgtEl>
                                          <p:spTgt spid="5"/>
                                        </p:tgtEl>
                                      </p:cBhvr>
                                    </p:animEffect>
                                  </p:childTnLst>
                                </p:cTn>
                              </p:par>
                            </p:childTnLst>
                          </p:cTn>
                        </p:par>
                        <p:par>
                          <p:cTn id="37" fill="hold" nodeType="afterGroup">
                            <p:stCondLst>
                              <p:cond delay="500"/>
                            </p:stCondLst>
                            <p:childTnLst>
                              <p:par>
                                <p:cTn id="38" presetID="4" presetClass="entr" presetSubtype="16" fill="hold" grpId="0" nodeType="afterEffect">
                                  <p:stCondLst>
                                    <p:cond delay="0"/>
                                  </p:stCondLst>
                                  <p:childTnLst>
                                    <p:set>
                                      <p:cBhvr>
                                        <p:cTn id="39" dur="1" fill="hold">
                                          <p:stCondLst>
                                            <p:cond delay="0"/>
                                          </p:stCondLst>
                                        </p:cTn>
                                        <p:tgtEl>
                                          <p:spTgt spid="64561"/>
                                        </p:tgtEl>
                                        <p:attrNameLst>
                                          <p:attrName>style.visibility</p:attrName>
                                        </p:attrNameLst>
                                      </p:cBhvr>
                                      <p:to>
                                        <p:strVal val="visible"/>
                                      </p:to>
                                    </p:set>
                                    <p:animEffect transition="in" filter="box(in)">
                                      <p:cBhvr>
                                        <p:cTn id="40" dur="500"/>
                                        <p:tgtEl>
                                          <p:spTgt spid="64561"/>
                                        </p:tgtEl>
                                      </p:cBhvr>
                                    </p:animEffect>
                                  </p:childTnLst>
                                  <p:subTnLst>
                                    <p:set>
                                      <p:cBhvr override="childStyle">
                                        <p:cTn dur="1" fill="hold" display="0" masterRel="nextClick" afterEffect="1"/>
                                        <p:tgtEl>
                                          <p:spTgt spid="64561"/>
                                        </p:tgtEl>
                                        <p:attrNameLst>
                                          <p:attrName>style.visibility</p:attrName>
                                        </p:attrNameLst>
                                      </p:cBhvr>
                                      <p:to>
                                        <p:strVal val="hidden"/>
                                      </p:to>
                                    </p:set>
                                  </p:sub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5" fill="hold" grpId="0" nodeType="clickEffect">
                                  <p:stCondLst>
                                    <p:cond delay="0"/>
                                  </p:stCondLst>
                                  <p:childTnLst>
                                    <p:set>
                                      <p:cBhvr>
                                        <p:cTn id="44" dur="1" fill="hold">
                                          <p:stCondLst>
                                            <p:cond delay="0"/>
                                          </p:stCondLst>
                                        </p:cTn>
                                        <p:tgtEl>
                                          <p:spTgt spid="64563"/>
                                        </p:tgtEl>
                                        <p:attrNameLst>
                                          <p:attrName>style.visibility</p:attrName>
                                        </p:attrNameLst>
                                      </p:cBhvr>
                                      <p:to>
                                        <p:strVal val="visible"/>
                                      </p:to>
                                    </p:set>
                                    <p:animEffect transition="in" filter="blinds(vertical)">
                                      <p:cBhvr>
                                        <p:cTn id="45" dur="500"/>
                                        <p:tgtEl>
                                          <p:spTgt spid="64563"/>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nodeType="click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wipe(left)">
                                      <p:cBhvr>
                                        <p:cTn id="50" dur="500"/>
                                        <p:tgtEl>
                                          <p:spTgt spid="6"/>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nodeType="clickEffect">
                                  <p:stCondLst>
                                    <p:cond delay="0"/>
                                  </p:stCondLst>
                                  <p:childTnLst>
                                    <p:set>
                                      <p:cBhvr>
                                        <p:cTn id="54" dur="1" fill="hold">
                                          <p:stCondLst>
                                            <p:cond delay="0"/>
                                          </p:stCondLst>
                                        </p:cTn>
                                        <p:tgtEl>
                                          <p:spTgt spid="108"/>
                                        </p:tgtEl>
                                        <p:attrNameLst>
                                          <p:attrName>style.visibility</p:attrName>
                                        </p:attrNameLst>
                                      </p:cBhvr>
                                      <p:to>
                                        <p:strVal val="visible"/>
                                      </p:to>
                                    </p:set>
                                    <p:animEffect transition="in" filter="wipe(left)">
                                      <p:cBhvr>
                                        <p:cTn id="55" dur="500"/>
                                        <p:tgtEl>
                                          <p:spTgt spid="108"/>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64573">
                                            <p:bg/>
                                          </p:spTgt>
                                        </p:tgtEl>
                                        <p:attrNameLst>
                                          <p:attrName>style.visibility</p:attrName>
                                        </p:attrNameLst>
                                      </p:cBhvr>
                                      <p:to>
                                        <p:strVal val="visible"/>
                                      </p:to>
                                    </p:set>
                                    <p:animEffect transition="in" filter="wipe(left)">
                                      <p:cBhvr>
                                        <p:cTn id="60" dur="500"/>
                                        <p:tgtEl>
                                          <p:spTgt spid="64573">
                                            <p:bg/>
                                          </p:spTgt>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64573">
                                            <p:txEl>
                                              <p:pRg st="0" end="0"/>
                                            </p:txEl>
                                          </p:spTgt>
                                        </p:tgtEl>
                                        <p:attrNameLst>
                                          <p:attrName>style.visibility</p:attrName>
                                        </p:attrNameLst>
                                      </p:cBhvr>
                                      <p:to>
                                        <p:strVal val="visible"/>
                                      </p:to>
                                    </p:set>
                                    <p:animEffect transition="in" filter="wipe(left)">
                                      <p:cBhvr>
                                        <p:cTn id="65" dur="500"/>
                                        <p:tgtEl>
                                          <p:spTgt spid="64573">
                                            <p:txEl>
                                              <p:pRg st="0" end="0"/>
                                            </p:txEl>
                                          </p:spTgt>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64573">
                                            <p:txEl>
                                              <p:pRg st="1" end="1"/>
                                            </p:txEl>
                                          </p:spTgt>
                                        </p:tgtEl>
                                        <p:attrNameLst>
                                          <p:attrName>style.visibility</p:attrName>
                                        </p:attrNameLst>
                                      </p:cBhvr>
                                      <p:to>
                                        <p:strVal val="visible"/>
                                      </p:to>
                                    </p:set>
                                    <p:animEffect transition="in" filter="wipe(left)">
                                      <p:cBhvr>
                                        <p:cTn id="70" dur="500"/>
                                        <p:tgtEl>
                                          <p:spTgt spid="64573">
                                            <p:txEl>
                                              <p:pRg st="1" end="1"/>
                                            </p:txEl>
                                          </p:spTgt>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64573">
                                            <p:txEl>
                                              <p:pRg st="2" end="2"/>
                                            </p:txEl>
                                          </p:spTgt>
                                        </p:tgtEl>
                                        <p:attrNameLst>
                                          <p:attrName>style.visibility</p:attrName>
                                        </p:attrNameLst>
                                      </p:cBhvr>
                                      <p:to>
                                        <p:strVal val="visible"/>
                                      </p:to>
                                    </p:set>
                                    <p:animEffect transition="in" filter="wipe(left)">
                                      <p:cBhvr>
                                        <p:cTn id="75" dur="500"/>
                                        <p:tgtEl>
                                          <p:spTgt spid="6457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61" grpId="0" autoUpdateAnimBg="0"/>
      <p:bldP spid="64562" grpId="0" animBg="1" autoUpdateAnimBg="0"/>
      <p:bldP spid="64563" grpId="0" animBg="1" autoUpdateAnimBg="0"/>
      <p:bldP spid="64573" grpId="0" build="p"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bwMode="auto">
          <a:xfrm>
            <a:off x="497186" y="518311"/>
            <a:ext cx="2667000" cy="685800"/>
          </a:xfrm>
          <a:ln>
            <a:miter lim="800000"/>
            <a:headEnd/>
            <a:tailEnd/>
          </a:ln>
        </p:spPr>
        <p:txBody>
          <a:bodyPr vert="horz" wrap="square" lIns="91440" tIns="45720" rIns="91440" bIns="45720" numCol="1" anchor="t" anchorCtr="0" compatLnSpc="1">
            <a:prstTxWarp prst="textNoShape">
              <a:avLst/>
            </a:prstTxWarp>
          </a:bodyPr>
          <a:lstStyle/>
          <a:p>
            <a:pPr algn="l" eaLnBrk="1" hangingPunct="1">
              <a:defRPr/>
            </a:pPr>
            <a:r>
              <a:rPr lang="zh-CN" altLang="en-US" sz="3200" b="1" smtClean="0">
                <a:solidFill>
                  <a:srgbClr val="CC0000"/>
                </a:solidFill>
                <a:latin typeface="Times New Roman" panose="02020603050405020304" pitchFamily="18" charset="0"/>
                <a:cs typeface="Times New Roman" panose="02020603050405020304" pitchFamily="18" charset="0"/>
              </a:rPr>
              <a:t>结论：</a:t>
            </a:r>
          </a:p>
        </p:txBody>
      </p:sp>
      <p:sp>
        <p:nvSpPr>
          <p:cNvPr id="66563" name="Rectangle 3"/>
          <p:cNvSpPr>
            <a:spLocks noChangeArrowheads="1"/>
          </p:cNvSpPr>
          <p:nvPr/>
        </p:nvSpPr>
        <p:spPr bwMode="auto">
          <a:xfrm>
            <a:off x="344786" y="442111"/>
            <a:ext cx="1600200" cy="609600"/>
          </a:xfrm>
          <a:prstGeom prst="rect">
            <a:avLst/>
          </a:prstGeom>
          <a:noFill/>
          <a:ln w="9525">
            <a:noFill/>
            <a:miter lim="800000"/>
            <a:headEnd/>
            <a:tailEnd/>
          </a:ln>
          <a:effectLst/>
        </p:spPr>
        <p:txBody>
          <a:bodyPr anchor="ctr"/>
          <a:lstStyle/>
          <a:p>
            <a:pPr>
              <a:defRPr/>
            </a:pPr>
            <a:endParaRPr lang="zh-CN" altLang="zh-CN" sz="4400" b="1">
              <a:solidFill>
                <a:srgbClr val="FF0000"/>
              </a:solidFill>
              <a:latin typeface="Times New Roman" panose="02020603050405020304" pitchFamily="18" charset="0"/>
              <a:ea typeface="楷体_GB2312" pitchFamily="49" charset="-122"/>
              <a:cs typeface="Times New Roman" panose="02020603050405020304" pitchFamily="18" charset="0"/>
            </a:endParaRPr>
          </a:p>
        </p:txBody>
      </p:sp>
      <p:sp>
        <p:nvSpPr>
          <p:cNvPr id="66608" name="Rectangle 48"/>
          <p:cNvSpPr>
            <a:spLocks noChangeArrowheads="1"/>
          </p:cNvSpPr>
          <p:nvPr/>
        </p:nvSpPr>
        <p:spPr bwMode="auto">
          <a:xfrm>
            <a:off x="573386" y="1107274"/>
            <a:ext cx="8001000" cy="1544637"/>
          </a:xfrm>
          <a:prstGeom prst="rect">
            <a:avLst/>
          </a:prstGeom>
          <a:noFill/>
          <a:ln w="9525">
            <a:noFill/>
            <a:miter lim="800000"/>
            <a:headEnd/>
            <a:tailEnd/>
          </a:ln>
          <a:effectLst/>
        </p:spPr>
        <p:txBody>
          <a:bodyPr>
            <a:spAutoFit/>
          </a:bodyPr>
          <a:lstStyle/>
          <a:p>
            <a:pPr>
              <a:spcBef>
                <a:spcPct val="20000"/>
              </a:spcBef>
              <a:defRPr/>
            </a:pPr>
            <a:r>
              <a:rPr lang="en-US" altLang="zh-CN" sz="2800" b="1">
                <a:solidFill>
                  <a:schemeClr val="tx2"/>
                </a:solidFill>
                <a:latin typeface="Times New Roman" panose="02020603050405020304" pitchFamily="18" charset="0"/>
                <a:cs typeface="Times New Roman" panose="02020603050405020304" pitchFamily="18" charset="0"/>
              </a:rPr>
              <a:t>(2) </a:t>
            </a:r>
            <a:r>
              <a:rPr lang="zh-CN" altLang="en-US" sz="2800" b="1">
                <a:solidFill>
                  <a:schemeClr val="tx2"/>
                </a:solidFill>
                <a:latin typeface="Times New Roman" panose="02020603050405020304" pitchFamily="18" charset="0"/>
                <a:cs typeface="Times New Roman" panose="02020603050405020304" pitchFamily="18" charset="0"/>
              </a:rPr>
              <a:t>加上输入信号电压后，各电极电流和电压的大</a:t>
            </a:r>
          </a:p>
          <a:p>
            <a:pPr>
              <a:spcBef>
                <a:spcPct val="20000"/>
              </a:spcBef>
              <a:defRPr/>
            </a:pPr>
            <a:r>
              <a:rPr lang="zh-CN" altLang="en-US" sz="2800" b="1">
                <a:solidFill>
                  <a:schemeClr val="tx2"/>
                </a:solidFill>
                <a:latin typeface="Times New Roman" panose="02020603050405020304" pitchFamily="18" charset="0"/>
                <a:cs typeface="Times New Roman" panose="02020603050405020304" pitchFamily="18" charset="0"/>
              </a:rPr>
              <a:t>    小均发生了变化，都在直流量的基础上叠加了</a:t>
            </a:r>
          </a:p>
          <a:p>
            <a:pPr>
              <a:spcBef>
                <a:spcPct val="20000"/>
              </a:spcBef>
              <a:defRPr/>
            </a:pPr>
            <a:r>
              <a:rPr lang="zh-CN" altLang="en-US" sz="2800" b="1">
                <a:solidFill>
                  <a:schemeClr val="tx2"/>
                </a:solidFill>
                <a:latin typeface="Times New Roman" panose="02020603050405020304" pitchFamily="18" charset="0"/>
                <a:cs typeface="Times New Roman" panose="02020603050405020304" pitchFamily="18" charset="0"/>
              </a:rPr>
              <a:t>    一个交流量，但方向始终不变。</a:t>
            </a:r>
          </a:p>
        </p:txBody>
      </p:sp>
      <p:sp>
        <p:nvSpPr>
          <p:cNvPr id="66619" name="AutoShape 59"/>
          <p:cNvSpPr>
            <a:spLocks noChangeArrowheads="1"/>
          </p:cNvSpPr>
          <p:nvPr/>
        </p:nvSpPr>
        <p:spPr bwMode="auto">
          <a:xfrm>
            <a:off x="2630786" y="4306086"/>
            <a:ext cx="838200" cy="457200"/>
          </a:xfrm>
          <a:prstGeom prst="notchedRightArrow">
            <a:avLst>
              <a:gd name="adj1" fmla="val 50000"/>
              <a:gd name="adj2" fmla="val 45833"/>
            </a:avLst>
          </a:prstGeom>
          <a:gradFill rotWithShape="0">
            <a:gsLst>
              <a:gs pos="0">
                <a:srgbClr val="FFFFCC"/>
              </a:gs>
              <a:gs pos="100000">
                <a:srgbClr val="FF3300"/>
              </a:gs>
            </a:gsLst>
            <a:lin ang="0" scaled="1"/>
          </a:gradFill>
          <a:ln w="12700">
            <a:solidFill>
              <a:schemeClr val="tx1"/>
            </a:solidFill>
            <a:miter lim="800000"/>
            <a:headEnd/>
            <a:tailEnd/>
          </a:ln>
          <a:effectLst/>
        </p:spPr>
        <p:txBody>
          <a:bodyPr wrap="none" anchor="ctr"/>
          <a:lstStyle/>
          <a:p>
            <a:pPr>
              <a:defRPr/>
            </a:pPr>
            <a:endParaRPr lang="zh-CN" altLang="en-US" b="1">
              <a:latin typeface="Times New Roman" panose="02020603050405020304" pitchFamily="18" charset="0"/>
              <a:cs typeface="Times New Roman" panose="02020603050405020304" pitchFamily="18" charset="0"/>
            </a:endParaRPr>
          </a:p>
        </p:txBody>
      </p:sp>
      <p:sp>
        <p:nvSpPr>
          <p:cNvPr id="66630" name="Text Box 70"/>
          <p:cNvSpPr txBox="1">
            <a:spLocks noChangeArrowheads="1"/>
          </p:cNvSpPr>
          <p:nvPr/>
        </p:nvSpPr>
        <p:spPr bwMode="auto">
          <a:xfrm>
            <a:off x="5602586" y="4077486"/>
            <a:ext cx="838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a:cs typeface="Times New Roman" panose="02020603050405020304" pitchFamily="18" charset="0"/>
              </a:rPr>
              <a:t>+</a:t>
            </a:r>
          </a:p>
        </p:txBody>
      </p:sp>
      <p:sp>
        <p:nvSpPr>
          <p:cNvPr id="66631" name="AutoShape 71" descr="80%"/>
          <p:cNvSpPr>
            <a:spLocks noChangeArrowheads="1"/>
          </p:cNvSpPr>
          <p:nvPr/>
        </p:nvSpPr>
        <p:spPr bwMode="auto">
          <a:xfrm>
            <a:off x="1411586" y="3315486"/>
            <a:ext cx="1912938" cy="546100"/>
          </a:xfrm>
          <a:prstGeom prst="wedgeRoundRectCallout">
            <a:avLst>
              <a:gd name="adj1" fmla="val -55310"/>
              <a:gd name="adj2" fmla="val 129653"/>
              <a:gd name="adj3" fmla="val 16667"/>
            </a:avLst>
          </a:prstGeom>
          <a:pattFill prst="pct80">
            <a:fgClr>
              <a:srgbClr val="FFCC99"/>
            </a:fgClr>
            <a:bgClr>
              <a:schemeClr val="bg1"/>
            </a:bgClr>
          </a:pattFill>
          <a:ln w="28575">
            <a:solidFill>
              <a:schemeClr val="accent2"/>
            </a:solidFill>
            <a:miter lim="800000"/>
            <a:headEnd/>
            <a:tailEnd/>
          </a:ln>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cs typeface="Times New Roman" panose="02020603050405020304" pitchFamily="18" charset="0"/>
              </a:rPr>
              <a:t>集电极电流</a:t>
            </a:r>
          </a:p>
        </p:txBody>
      </p:sp>
      <p:sp>
        <p:nvSpPr>
          <p:cNvPr id="66632" name="AutoShape 72" descr="75%"/>
          <p:cNvSpPr>
            <a:spLocks noChangeArrowheads="1"/>
          </p:cNvSpPr>
          <p:nvPr/>
        </p:nvSpPr>
        <p:spPr bwMode="auto">
          <a:xfrm>
            <a:off x="4611986" y="2782086"/>
            <a:ext cx="1639888" cy="546100"/>
          </a:xfrm>
          <a:prstGeom prst="wedgeRoundRectCallout">
            <a:avLst>
              <a:gd name="adj1" fmla="val -58907"/>
              <a:gd name="adj2" fmla="val 242440"/>
              <a:gd name="adj3" fmla="val 16667"/>
            </a:avLst>
          </a:prstGeom>
          <a:pattFill prst="pct75">
            <a:fgClr>
              <a:srgbClr val="FFFF00"/>
            </a:fgClr>
            <a:bgClr>
              <a:schemeClr val="bg1"/>
            </a:bgClr>
          </a:pattFill>
          <a:ln w="28575">
            <a:solidFill>
              <a:srgbClr val="FF3300"/>
            </a:solidFill>
            <a:miter lim="800000"/>
            <a:headEnd/>
            <a:tailEnd/>
          </a:ln>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cs typeface="Times New Roman" panose="02020603050405020304" pitchFamily="18" charset="0"/>
              </a:rPr>
              <a:t>直流分量</a:t>
            </a:r>
          </a:p>
        </p:txBody>
      </p:sp>
      <p:sp>
        <p:nvSpPr>
          <p:cNvPr id="66633" name="AutoShape 73" descr="75%"/>
          <p:cNvSpPr>
            <a:spLocks noChangeArrowheads="1"/>
          </p:cNvSpPr>
          <p:nvPr/>
        </p:nvSpPr>
        <p:spPr bwMode="auto">
          <a:xfrm>
            <a:off x="6821786" y="2629686"/>
            <a:ext cx="1639888" cy="546100"/>
          </a:xfrm>
          <a:prstGeom prst="wedgeRoundRectCallout">
            <a:avLst>
              <a:gd name="adj1" fmla="val -43708"/>
              <a:gd name="adj2" fmla="val 195060"/>
              <a:gd name="adj3" fmla="val 16667"/>
            </a:avLst>
          </a:prstGeom>
          <a:pattFill prst="pct75">
            <a:fgClr>
              <a:srgbClr val="FFFF99"/>
            </a:fgClr>
            <a:bgClr>
              <a:schemeClr val="bg1"/>
            </a:bgClr>
          </a:pattFill>
          <a:ln w="28575">
            <a:solidFill>
              <a:srgbClr val="FF0000"/>
            </a:solidFill>
            <a:miter lim="800000"/>
            <a:headEnd/>
            <a:tailEnd/>
          </a:ln>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cs typeface="Times New Roman" panose="02020603050405020304" pitchFamily="18" charset="0"/>
              </a:rPr>
              <a:t>交流分量</a:t>
            </a:r>
          </a:p>
        </p:txBody>
      </p:sp>
      <p:sp>
        <p:nvSpPr>
          <p:cNvPr id="66635" name="AutoShape 75" descr="75%"/>
          <p:cNvSpPr>
            <a:spLocks noChangeArrowheads="1"/>
          </p:cNvSpPr>
          <p:nvPr/>
        </p:nvSpPr>
        <p:spPr bwMode="auto">
          <a:xfrm>
            <a:off x="6135986" y="5830086"/>
            <a:ext cx="1639888" cy="546100"/>
          </a:xfrm>
          <a:prstGeom prst="wedgeRoundRectCallout">
            <a:avLst>
              <a:gd name="adj1" fmla="val 25894"/>
              <a:gd name="adj2" fmla="val -182269"/>
              <a:gd name="adj3" fmla="val 16667"/>
            </a:avLst>
          </a:prstGeom>
          <a:pattFill prst="pct75">
            <a:fgClr>
              <a:srgbClr val="00FF00"/>
            </a:fgClr>
            <a:bgClr>
              <a:srgbClr val="FFFFFF"/>
            </a:bgClr>
          </a:pattFill>
          <a:ln w="28575">
            <a:solidFill>
              <a:srgbClr val="FF0000"/>
            </a:solidFill>
            <a:miter lim="800000"/>
            <a:headEnd/>
            <a:tailEnd/>
          </a:ln>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solidFill>
                  <a:srgbClr val="FF0000"/>
                </a:solidFill>
                <a:cs typeface="Times New Roman" panose="02020603050405020304" pitchFamily="18" charset="0"/>
              </a:rPr>
              <a:t>动态分析</a:t>
            </a:r>
          </a:p>
        </p:txBody>
      </p:sp>
      <p:grpSp>
        <p:nvGrpSpPr>
          <p:cNvPr id="2" name="Group 121"/>
          <p:cNvGrpSpPr>
            <a:grpSpLocks/>
          </p:cNvGrpSpPr>
          <p:nvPr/>
        </p:nvGrpSpPr>
        <p:grpSpPr bwMode="auto">
          <a:xfrm>
            <a:off x="420986" y="3337711"/>
            <a:ext cx="2141538" cy="2620963"/>
            <a:chOff x="260" y="1906"/>
            <a:chExt cx="1349" cy="1651"/>
          </a:xfrm>
        </p:grpSpPr>
        <p:grpSp>
          <p:nvGrpSpPr>
            <p:cNvPr id="76832" name="Group 49"/>
            <p:cNvGrpSpPr>
              <a:grpSpLocks/>
            </p:cNvGrpSpPr>
            <p:nvPr/>
          </p:nvGrpSpPr>
          <p:grpSpPr bwMode="auto">
            <a:xfrm>
              <a:off x="480" y="2252"/>
              <a:ext cx="806" cy="1142"/>
              <a:chOff x="538" y="2314"/>
              <a:chExt cx="806" cy="1142"/>
            </a:xfrm>
          </p:grpSpPr>
          <p:grpSp>
            <p:nvGrpSpPr>
              <p:cNvPr id="76838" name="Group 50"/>
              <p:cNvGrpSpPr>
                <a:grpSpLocks/>
              </p:cNvGrpSpPr>
              <p:nvPr/>
            </p:nvGrpSpPr>
            <p:grpSpPr bwMode="auto">
              <a:xfrm>
                <a:off x="538" y="2314"/>
                <a:ext cx="806" cy="1142"/>
                <a:chOff x="538" y="2314"/>
                <a:chExt cx="806" cy="1142"/>
              </a:xfrm>
            </p:grpSpPr>
            <p:sp>
              <p:nvSpPr>
                <p:cNvPr id="66611" name="AutoShape 51" descr="宽上对角线"/>
                <p:cNvSpPr>
                  <a:spLocks noChangeArrowheads="1"/>
                </p:cNvSpPr>
                <p:nvPr/>
              </p:nvSpPr>
              <p:spPr bwMode="auto">
                <a:xfrm>
                  <a:off x="538" y="2703"/>
                  <a:ext cx="806" cy="753"/>
                </a:xfrm>
                <a:prstGeom prst="flowChartProcess">
                  <a:avLst/>
                </a:prstGeom>
                <a:pattFill prst="wdUpDiag">
                  <a:fgClr>
                    <a:srgbClr val="99FF99"/>
                  </a:fgClr>
                  <a:bgClr>
                    <a:srgbClr val="FFFFFF"/>
                  </a:bgClr>
                </a:pattFill>
                <a:ln w="9525">
                  <a:noFill/>
                  <a:miter lim="800000"/>
                  <a:headEnd/>
                  <a:tailEnd/>
                </a:ln>
                <a:effectLst/>
              </p:spPr>
              <p:txBody>
                <a:bodyPr wrap="none" anchor="ctr"/>
                <a:lstStyle/>
                <a:p>
                  <a:pPr>
                    <a:defRPr/>
                  </a:pPr>
                  <a:endParaRPr lang="zh-CN" altLang="en-US" b="1">
                    <a:latin typeface="Times New Roman" panose="02020603050405020304" pitchFamily="18" charset="0"/>
                    <a:cs typeface="Times New Roman" panose="02020603050405020304" pitchFamily="18" charset="0"/>
                  </a:endParaRPr>
                </a:p>
              </p:txBody>
            </p:sp>
            <p:sp>
              <p:nvSpPr>
                <p:cNvPr id="66612" name="Freeform 52" descr="宽上对角线"/>
                <p:cNvSpPr>
                  <a:spLocks/>
                </p:cNvSpPr>
                <p:nvPr/>
              </p:nvSpPr>
              <p:spPr bwMode="auto">
                <a:xfrm>
                  <a:off x="538" y="2314"/>
                  <a:ext cx="403" cy="389"/>
                </a:xfrm>
                <a:custGeom>
                  <a:avLst/>
                  <a:gdLst/>
                  <a:ahLst/>
                  <a:cxnLst>
                    <a:cxn ang="0">
                      <a:pos x="0" y="248"/>
                    </a:cxn>
                    <a:cxn ang="0">
                      <a:pos x="152" y="0"/>
                    </a:cxn>
                    <a:cxn ang="0">
                      <a:pos x="288" y="248"/>
                    </a:cxn>
                  </a:cxnLst>
                  <a:rect l="0" t="0" r="r" b="b"/>
                  <a:pathLst>
                    <a:path w="288" h="248">
                      <a:moveTo>
                        <a:pt x="0" y="248"/>
                      </a:moveTo>
                      <a:cubicBezTo>
                        <a:pt x="25" y="207"/>
                        <a:pt x="104" y="0"/>
                        <a:pt x="152" y="0"/>
                      </a:cubicBezTo>
                      <a:cubicBezTo>
                        <a:pt x="200" y="0"/>
                        <a:pt x="260" y="196"/>
                        <a:pt x="288" y="248"/>
                      </a:cubicBezTo>
                    </a:path>
                  </a:pathLst>
                </a:custGeom>
                <a:pattFill prst="wdUpDiag">
                  <a:fgClr>
                    <a:srgbClr val="99FF99"/>
                  </a:fgClr>
                  <a:bgClr>
                    <a:srgbClr val="FFFFFF"/>
                  </a:bgClr>
                </a:pattFill>
                <a:ln w="38100" cmpd="sng">
                  <a:solidFill>
                    <a:srgbClr val="FF0000"/>
                  </a:solidFill>
                  <a:round/>
                  <a:headEnd/>
                  <a:tailEnd/>
                </a:ln>
                <a:effectLst/>
              </p:spPr>
              <p:txBody>
                <a:bodyPr wrap="none" anchor="ctr"/>
                <a:lstStyle/>
                <a:p>
                  <a:pPr>
                    <a:defRPr/>
                  </a:pPr>
                  <a:endParaRPr lang="zh-CN" altLang="en-US" b="1">
                    <a:latin typeface="Times New Roman" panose="02020603050405020304" pitchFamily="18" charset="0"/>
                    <a:cs typeface="Times New Roman" panose="02020603050405020304" pitchFamily="18" charset="0"/>
                  </a:endParaRPr>
                </a:p>
              </p:txBody>
            </p:sp>
          </p:grpSp>
          <p:sp>
            <p:nvSpPr>
              <p:cNvPr id="66613" name="Freeform 53"/>
              <p:cNvSpPr>
                <a:spLocks/>
              </p:cNvSpPr>
              <p:nvPr/>
            </p:nvSpPr>
            <p:spPr bwMode="auto">
              <a:xfrm flipV="1">
                <a:off x="941" y="2688"/>
                <a:ext cx="403" cy="389"/>
              </a:xfrm>
              <a:custGeom>
                <a:avLst/>
                <a:gdLst/>
                <a:ahLst/>
                <a:cxnLst>
                  <a:cxn ang="0">
                    <a:pos x="0" y="248"/>
                  </a:cxn>
                  <a:cxn ang="0">
                    <a:pos x="152" y="0"/>
                  </a:cxn>
                  <a:cxn ang="0">
                    <a:pos x="288" y="248"/>
                  </a:cxn>
                </a:cxnLst>
                <a:rect l="0" t="0" r="r" b="b"/>
                <a:pathLst>
                  <a:path w="288" h="248">
                    <a:moveTo>
                      <a:pt x="0" y="248"/>
                    </a:moveTo>
                    <a:cubicBezTo>
                      <a:pt x="25" y="207"/>
                      <a:pt x="104" y="0"/>
                      <a:pt x="152" y="0"/>
                    </a:cubicBezTo>
                    <a:cubicBezTo>
                      <a:pt x="200" y="0"/>
                      <a:pt x="260" y="196"/>
                      <a:pt x="288" y="248"/>
                    </a:cubicBezTo>
                  </a:path>
                </a:pathLst>
              </a:custGeom>
              <a:solidFill>
                <a:srgbClr val="D8E3F0"/>
              </a:solidFill>
              <a:ln w="38100" cmpd="sng">
                <a:solidFill>
                  <a:srgbClr val="FF0000"/>
                </a:solidFill>
                <a:round/>
                <a:headEnd/>
                <a:tailEnd/>
              </a:ln>
              <a:effectLst/>
            </p:spPr>
            <p:txBody>
              <a:bodyPr wrap="none" anchor="ctr"/>
              <a:lstStyle/>
              <a:p>
                <a:pPr>
                  <a:defRPr/>
                </a:pPr>
                <a:endParaRPr lang="zh-CN" altLang="en-US" b="1">
                  <a:latin typeface="Times New Roman" panose="02020603050405020304" pitchFamily="18" charset="0"/>
                  <a:cs typeface="Times New Roman" panose="02020603050405020304" pitchFamily="18" charset="0"/>
                </a:endParaRPr>
              </a:p>
            </p:txBody>
          </p:sp>
        </p:grpSp>
        <p:sp>
          <p:nvSpPr>
            <p:cNvPr id="76833" name="Text Box 55"/>
            <p:cNvSpPr txBox="1">
              <a:spLocks noChangeArrowheads="1"/>
            </p:cNvSpPr>
            <p:nvPr/>
          </p:nvSpPr>
          <p:spPr bwMode="auto">
            <a:xfrm>
              <a:off x="288" y="1906"/>
              <a:ext cx="66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i="1">
                  <a:solidFill>
                    <a:schemeClr val="accent2"/>
                  </a:solidFill>
                  <a:ea typeface="楷体_GB2312" pitchFamily="49" charset="-122"/>
                  <a:cs typeface="Times New Roman" panose="02020603050405020304" pitchFamily="18" charset="0"/>
                </a:rPr>
                <a:t>i</a:t>
              </a:r>
              <a:r>
                <a:rPr lang="en-US" altLang="zh-CN" sz="2800" baseline="-25000">
                  <a:solidFill>
                    <a:schemeClr val="accent2"/>
                  </a:solidFill>
                  <a:ea typeface="楷体_GB2312" pitchFamily="49" charset="-122"/>
                  <a:cs typeface="Times New Roman" panose="02020603050405020304" pitchFamily="18" charset="0"/>
                </a:rPr>
                <a:t>C</a:t>
              </a:r>
              <a:endParaRPr lang="en-US" altLang="zh-CN" sz="2800">
                <a:solidFill>
                  <a:schemeClr val="accent2"/>
                </a:solidFill>
                <a:ea typeface="楷体_GB2312" pitchFamily="49" charset="-122"/>
                <a:cs typeface="Times New Roman" panose="02020603050405020304" pitchFamily="18" charset="0"/>
              </a:endParaRPr>
            </a:p>
          </p:txBody>
        </p:sp>
        <p:sp>
          <p:nvSpPr>
            <p:cNvPr id="66616" name="Line 56"/>
            <p:cNvSpPr>
              <a:spLocks noChangeShapeType="1"/>
            </p:cNvSpPr>
            <p:nvPr/>
          </p:nvSpPr>
          <p:spPr bwMode="auto">
            <a:xfrm flipH="1" flipV="1">
              <a:off x="470" y="2117"/>
              <a:ext cx="0" cy="1272"/>
            </a:xfrm>
            <a:prstGeom prst="line">
              <a:avLst/>
            </a:prstGeom>
            <a:noFill/>
            <a:ln w="28575">
              <a:solidFill>
                <a:schemeClr val="tx2"/>
              </a:solidFill>
              <a:round/>
              <a:headEnd/>
              <a:tailEnd type="triangle" w="med" len="med"/>
            </a:ln>
            <a:effectLst/>
          </p:spPr>
          <p:txBody>
            <a:bodyPr wrap="none" anchor="ctr"/>
            <a:lstStyle/>
            <a:p>
              <a:pPr>
                <a:defRPr/>
              </a:pPr>
              <a:endParaRPr lang="zh-CN" altLang="en-US" b="1">
                <a:latin typeface="Times New Roman" panose="02020603050405020304" pitchFamily="18" charset="0"/>
                <a:cs typeface="Times New Roman" panose="02020603050405020304" pitchFamily="18" charset="0"/>
              </a:endParaRPr>
            </a:p>
          </p:txBody>
        </p:sp>
        <p:sp>
          <p:nvSpPr>
            <p:cNvPr id="66617" name="Line 57"/>
            <p:cNvSpPr>
              <a:spLocks noChangeShapeType="1"/>
            </p:cNvSpPr>
            <p:nvPr/>
          </p:nvSpPr>
          <p:spPr bwMode="auto">
            <a:xfrm>
              <a:off x="470" y="3389"/>
              <a:ext cx="1009" cy="0"/>
            </a:xfrm>
            <a:prstGeom prst="line">
              <a:avLst/>
            </a:prstGeom>
            <a:noFill/>
            <a:ln w="28575">
              <a:solidFill>
                <a:schemeClr val="tx2"/>
              </a:solidFill>
              <a:round/>
              <a:headEnd/>
              <a:tailEnd type="triangle" w="med" len="med"/>
            </a:ln>
            <a:effectLst/>
          </p:spPr>
          <p:txBody>
            <a:bodyPr wrap="none" anchor="ctr"/>
            <a:lstStyle/>
            <a:p>
              <a:pPr>
                <a:defRPr/>
              </a:pPr>
              <a:endParaRPr lang="zh-CN" altLang="en-US" b="1">
                <a:latin typeface="Times New Roman" panose="02020603050405020304" pitchFamily="18" charset="0"/>
                <a:cs typeface="Times New Roman" panose="02020603050405020304" pitchFamily="18" charset="0"/>
              </a:endParaRPr>
            </a:p>
          </p:txBody>
        </p:sp>
        <p:sp>
          <p:nvSpPr>
            <p:cNvPr id="76836" name="Rectangle 58"/>
            <p:cNvSpPr>
              <a:spLocks noChangeArrowheads="1"/>
            </p:cNvSpPr>
            <p:nvPr/>
          </p:nvSpPr>
          <p:spPr bwMode="auto">
            <a:xfrm>
              <a:off x="1431" y="3230"/>
              <a:ext cx="1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i="1">
                  <a:ea typeface="楷体_GB2312" pitchFamily="49" charset="-122"/>
                  <a:cs typeface="Times New Roman" panose="02020603050405020304" pitchFamily="18" charset="0"/>
                </a:rPr>
                <a:t>t</a:t>
              </a:r>
            </a:p>
          </p:txBody>
        </p:sp>
        <p:sp>
          <p:nvSpPr>
            <p:cNvPr id="76837" name="Rectangle 120"/>
            <p:cNvSpPr>
              <a:spLocks noChangeArrowheads="1"/>
            </p:cNvSpPr>
            <p:nvPr/>
          </p:nvSpPr>
          <p:spPr bwMode="auto">
            <a:xfrm>
              <a:off x="260" y="3264"/>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i="1">
                  <a:cs typeface="Times New Roman" panose="02020603050405020304" pitchFamily="18" charset="0"/>
                </a:rPr>
                <a:t>O</a:t>
              </a:r>
            </a:p>
          </p:txBody>
        </p:sp>
      </p:grpSp>
      <p:grpSp>
        <p:nvGrpSpPr>
          <p:cNvPr id="5" name="Group 124"/>
          <p:cNvGrpSpPr>
            <a:grpSpLocks/>
          </p:cNvGrpSpPr>
          <p:nvPr/>
        </p:nvGrpSpPr>
        <p:grpSpPr bwMode="auto">
          <a:xfrm>
            <a:off x="3500736" y="3315486"/>
            <a:ext cx="2178050" cy="2613025"/>
            <a:chOff x="2228" y="1906"/>
            <a:chExt cx="1372" cy="1646"/>
          </a:xfrm>
        </p:grpSpPr>
        <p:sp>
          <p:nvSpPr>
            <p:cNvPr id="76823" name="Text Box 62"/>
            <p:cNvSpPr txBox="1">
              <a:spLocks noChangeArrowheads="1"/>
            </p:cNvSpPr>
            <p:nvPr/>
          </p:nvSpPr>
          <p:spPr bwMode="auto">
            <a:xfrm>
              <a:off x="2256" y="1906"/>
              <a:ext cx="66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i="1">
                  <a:solidFill>
                    <a:schemeClr val="accent2"/>
                  </a:solidFill>
                  <a:ea typeface="楷体_GB2312" pitchFamily="49" charset="-122"/>
                  <a:cs typeface="Times New Roman" panose="02020603050405020304" pitchFamily="18" charset="0"/>
                </a:rPr>
                <a:t>i</a:t>
              </a:r>
              <a:r>
                <a:rPr lang="en-US" altLang="zh-CN" sz="2800" baseline="-25000">
                  <a:solidFill>
                    <a:schemeClr val="accent2"/>
                  </a:solidFill>
                  <a:ea typeface="楷体_GB2312" pitchFamily="49" charset="-122"/>
                  <a:cs typeface="Times New Roman" panose="02020603050405020304" pitchFamily="18" charset="0"/>
                </a:rPr>
                <a:t>C</a:t>
              </a:r>
              <a:endParaRPr lang="en-US" altLang="zh-CN" sz="2800">
                <a:solidFill>
                  <a:schemeClr val="accent2"/>
                </a:solidFill>
                <a:ea typeface="楷体_GB2312" pitchFamily="49" charset="-122"/>
                <a:cs typeface="Times New Roman" panose="02020603050405020304" pitchFamily="18" charset="0"/>
              </a:endParaRPr>
            </a:p>
          </p:txBody>
        </p:sp>
        <p:sp>
          <p:nvSpPr>
            <p:cNvPr id="66623" name="Line 63"/>
            <p:cNvSpPr>
              <a:spLocks noChangeShapeType="1"/>
            </p:cNvSpPr>
            <p:nvPr/>
          </p:nvSpPr>
          <p:spPr bwMode="auto">
            <a:xfrm flipV="1">
              <a:off x="2438" y="2645"/>
              <a:ext cx="942" cy="0"/>
            </a:xfrm>
            <a:prstGeom prst="line">
              <a:avLst/>
            </a:prstGeom>
            <a:noFill/>
            <a:ln w="28575">
              <a:solidFill>
                <a:schemeClr val="accent2"/>
              </a:solidFill>
              <a:round/>
              <a:headEnd/>
              <a:tailEnd/>
            </a:ln>
            <a:effectLst/>
          </p:spPr>
          <p:txBody>
            <a:bodyPr wrap="none" anchor="ctr"/>
            <a:lstStyle/>
            <a:p>
              <a:pPr>
                <a:defRPr/>
              </a:pPr>
              <a:endParaRPr lang="zh-CN" altLang="en-US" b="1">
                <a:latin typeface="Times New Roman" panose="02020603050405020304" pitchFamily="18" charset="0"/>
                <a:cs typeface="Times New Roman" panose="02020603050405020304" pitchFamily="18" charset="0"/>
              </a:endParaRPr>
            </a:p>
          </p:txBody>
        </p:sp>
        <p:sp>
          <p:nvSpPr>
            <p:cNvPr id="66624" name="Line 64"/>
            <p:cNvSpPr>
              <a:spLocks noChangeShapeType="1"/>
            </p:cNvSpPr>
            <p:nvPr/>
          </p:nvSpPr>
          <p:spPr bwMode="auto">
            <a:xfrm flipH="1" flipV="1">
              <a:off x="2438" y="2117"/>
              <a:ext cx="0" cy="1272"/>
            </a:xfrm>
            <a:prstGeom prst="line">
              <a:avLst/>
            </a:prstGeom>
            <a:noFill/>
            <a:ln w="28575">
              <a:solidFill>
                <a:schemeClr val="tx2"/>
              </a:solidFill>
              <a:round/>
              <a:headEnd/>
              <a:tailEnd type="triangle" w="med" len="med"/>
            </a:ln>
            <a:effectLst/>
          </p:spPr>
          <p:txBody>
            <a:bodyPr wrap="none" anchor="ctr"/>
            <a:lstStyle/>
            <a:p>
              <a:pPr>
                <a:defRPr/>
              </a:pPr>
              <a:endParaRPr lang="zh-CN" altLang="en-US" b="1">
                <a:latin typeface="Times New Roman" panose="02020603050405020304" pitchFamily="18" charset="0"/>
                <a:cs typeface="Times New Roman" panose="02020603050405020304" pitchFamily="18" charset="0"/>
              </a:endParaRPr>
            </a:p>
          </p:txBody>
        </p:sp>
        <p:sp>
          <p:nvSpPr>
            <p:cNvPr id="66625" name="Line 65"/>
            <p:cNvSpPr>
              <a:spLocks noChangeShapeType="1"/>
            </p:cNvSpPr>
            <p:nvPr/>
          </p:nvSpPr>
          <p:spPr bwMode="auto">
            <a:xfrm>
              <a:off x="2438" y="3389"/>
              <a:ext cx="1009" cy="0"/>
            </a:xfrm>
            <a:prstGeom prst="line">
              <a:avLst/>
            </a:prstGeom>
            <a:noFill/>
            <a:ln w="28575">
              <a:solidFill>
                <a:schemeClr val="tx2"/>
              </a:solidFill>
              <a:round/>
              <a:headEnd/>
              <a:tailEnd type="triangle" w="med" len="med"/>
            </a:ln>
            <a:effectLst/>
          </p:spPr>
          <p:txBody>
            <a:bodyPr wrap="none" anchor="ctr"/>
            <a:lstStyle/>
            <a:p>
              <a:pPr>
                <a:defRPr/>
              </a:pPr>
              <a:endParaRPr lang="zh-CN" altLang="en-US" b="1">
                <a:latin typeface="Times New Roman" panose="02020603050405020304" pitchFamily="18" charset="0"/>
                <a:cs typeface="Times New Roman" panose="02020603050405020304" pitchFamily="18" charset="0"/>
              </a:endParaRPr>
            </a:p>
          </p:txBody>
        </p:sp>
        <p:sp>
          <p:nvSpPr>
            <p:cNvPr id="76827" name="Rectangle 66"/>
            <p:cNvSpPr>
              <a:spLocks noChangeArrowheads="1"/>
            </p:cNvSpPr>
            <p:nvPr/>
          </p:nvSpPr>
          <p:spPr bwMode="auto">
            <a:xfrm>
              <a:off x="3422" y="3225"/>
              <a:ext cx="1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i="1">
                  <a:ea typeface="楷体_GB2312" pitchFamily="49" charset="-122"/>
                  <a:cs typeface="Times New Roman" panose="02020603050405020304" pitchFamily="18" charset="0"/>
                </a:rPr>
                <a:t>t</a:t>
              </a:r>
            </a:p>
          </p:txBody>
        </p:sp>
        <p:grpSp>
          <p:nvGrpSpPr>
            <p:cNvPr id="76828" name="Group 67"/>
            <p:cNvGrpSpPr>
              <a:grpSpLocks/>
            </p:cNvGrpSpPr>
            <p:nvPr/>
          </p:nvGrpSpPr>
          <p:grpSpPr bwMode="auto">
            <a:xfrm>
              <a:off x="3216" y="2626"/>
              <a:ext cx="313" cy="768"/>
              <a:chOff x="1680" y="3120"/>
              <a:chExt cx="313" cy="768"/>
            </a:xfrm>
          </p:grpSpPr>
          <p:sp>
            <p:nvSpPr>
              <p:cNvPr id="66628" name="Line 68"/>
              <p:cNvSpPr>
                <a:spLocks noChangeShapeType="1"/>
              </p:cNvSpPr>
              <p:nvPr/>
            </p:nvSpPr>
            <p:spPr bwMode="auto">
              <a:xfrm>
                <a:off x="1680" y="3120"/>
                <a:ext cx="0" cy="768"/>
              </a:xfrm>
              <a:prstGeom prst="line">
                <a:avLst/>
              </a:prstGeom>
              <a:noFill/>
              <a:ln w="28575">
                <a:solidFill>
                  <a:schemeClr val="tx1"/>
                </a:solidFill>
                <a:round/>
                <a:headEnd type="triangle" w="med" len="med"/>
                <a:tailEnd type="triangle" w="sm" len="med"/>
              </a:ln>
              <a:effectLst/>
            </p:spPr>
            <p:txBody>
              <a:bodyPr wrap="none" anchor="ctr"/>
              <a:lstStyle/>
              <a:p>
                <a:pPr>
                  <a:defRPr/>
                </a:pPr>
                <a:endParaRPr lang="zh-CN" altLang="en-US" b="1">
                  <a:latin typeface="Times New Roman" panose="02020603050405020304" pitchFamily="18" charset="0"/>
                  <a:cs typeface="Times New Roman" panose="02020603050405020304" pitchFamily="18" charset="0"/>
                </a:endParaRPr>
              </a:p>
            </p:txBody>
          </p:sp>
          <p:sp>
            <p:nvSpPr>
              <p:cNvPr id="76831" name="Rectangle 69"/>
              <p:cNvSpPr>
                <a:spLocks noChangeArrowheads="1"/>
              </p:cNvSpPr>
              <p:nvPr/>
            </p:nvSpPr>
            <p:spPr bwMode="auto">
              <a:xfrm>
                <a:off x="1680" y="3360"/>
                <a:ext cx="31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i="1">
                    <a:solidFill>
                      <a:srgbClr val="FF0000"/>
                    </a:solidFill>
                    <a:ea typeface="楷体_GB2312" pitchFamily="49" charset="-122"/>
                    <a:cs typeface="Times New Roman" panose="02020603050405020304" pitchFamily="18" charset="0"/>
                  </a:rPr>
                  <a:t>I</a:t>
                </a:r>
                <a:r>
                  <a:rPr lang="en-US" altLang="zh-CN" sz="2800" baseline="-25000">
                    <a:solidFill>
                      <a:srgbClr val="FF0000"/>
                    </a:solidFill>
                    <a:ea typeface="楷体_GB2312" pitchFamily="49" charset="-122"/>
                    <a:cs typeface="Times New Roman" panose="02020603050405020304" pitchFamily="18" charset="0"/>
                  </a:rPr>
                  <a:t>C</a:t>
                </a:r>
              </a:p>
            </p:txBody>
          </p:sp>
        </p:grpSp>
        <p:sp>
          <p:nvSpPr>
            <p:cNvPr id="76829" name="Rectangle 122"/>
            <p:cNvSpPr>
              <a:spLocks noChangeArrowheads="1"/>
            </p:cNvSpPr>
            <p:nvPr/>
          </p:nvSpPr>
          <p:spPr bwMode="auto">
            <a:xfrm>
              <a:off x="2228" y="3264"/>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i="1">
                  <a:cs typeface="Times New Roman" panose="02020603050405020304" pitchFamily="18" charset="0"/>
                </a:rPr>
                <a:t>O</a:t>
              </a:r>
            </a:p>
          </p:txBody>
        </p:sp>
      </p:grpSp>
      <p:grpSp>
        <p:nvGrpSpPr>
          <p:cNvPr id="7" name="Group 125"/>
          <p:cNvGrpSpPr>
            <a:grpSpLocks/>
          </p:cNvGrpSpPr>
          <p:nvPr/>
        </p:nvGrpSpPr>
        <p:grpSpPr bwMode="auto">
          <a:xfrm>
            <a:off x="6135986" y="3315486"/>
            <a:ext cx="2133600" cy="1784350"/>
            <a:chOff x="3888" y="1906"/>
            <a:chExt cx="1344" cy="1124"/>
          </a:xfrm>
        </p:grpSpPr>
        <p:sp>
          <p:nvSpPr>
            <p:cNvPr id="66637" name="Freeform 77" descr="宽上对角线"/>
            <p:cNvSpPr>
              <a:spLocks/>
            </p:cNvSpPr>
            <p:nvPr/>
          </p:nvSpPr>
          <p:spPr bwMode="auto">
            <a:xfrm>
              <a:off x="4080" y="2252"/>
              <a:ext cx="403" cy="389"/>
            </a:xfrm>
            <a:custGeom>
              <a:avLst/>
              <a:gdLst/>
              <a:ahLst/>
              <a:cxnLst>
                <a:cxn ang="0">
                  <a:pos x="0" y="248"/>
                </a:cxn>
                <a:cxn ang="0">
                  <a:pos x="152" y="0"/>
                </a:cxn>
                <a:cxn ang="0">
                  <a:pos x="288" y="248"/>
                </a:cxn>
              </a:cxnLst>
              <a:rect l="0" t="0" r="r" b="b"/>
              <a:pathLst>
                <a:path w="288" h="248">
                  <a:moveTo>
                    <a:pt x="0" y="248"/>
                  </a:moveTo>
                  <a:cubicBezTo>
                    <a:pt x="25" y="207"/>
                    <a:pt x="104" y="0"/>
                    <a:pt x="152" y="0"/>
                  </a:cubicBezTo>
                  <a:cubicBezTo>
                    <a:pt x="200" y="0"/>
                    <a:pt x="260" y="196"/>
                    <a:pt x="288" y="248"/>
                  </a:cubicBezTo>
                </a:path>
              </a:pathLst>
            </a:custGeom>
            <a:noFill/>
            <a:ln w="38100" cmpd="sng">
              <a:solidFill>
                <a:srgbClr val="FF0000"/>
              </a:solidFill>
              <a:round/>
              <a:headEnd/>
              <a:tailEnd/>
            </a:ln>
            <a:effectLst/>
          </p:spPr>
          <p:txBody>
            <a:bodyPr wrap="none" anchor="ctr"/>
            <a:lstStyle/>
            <a:p>
              <a:pPr>
                <a:defRPr/>
              </a:pPr>
              <a:endParaRPr lang="zh-CN" altLang="en-US" b="1">
                <a:latin typeface="Times New Roman" panose="02020603050405020304" pitchFamily="18" charset="0"/>
                <a:cs typeface="Times New Roman" panose="02020603050405020304" pitchFamily="18" charset="0"/>
              </a:endParaRPr>
            </a:p>
          </p:txBody>
        </p:sp>
        <p:sp>
          <p:nvSpPr>
            <p:cNvPr id="66638" name="Freeform 78"/>
            <p:cNvSpPr>
              <a:spLocks/>
            </p:cNvSpPr>
            <p:nvPr/>
          </p:nvSpPr>
          <p:spPr bwMode="auto">
            <a:xfrm flipV="1">
              <a:off x="4483" y="2641"/>
              <a:ext cx="403" cy="389"/>
            </a:xfrm>
            <a:custGeom>
              <a:avLst/>
              <a:gdLst/>
              <a:ahLst/>
              <a:cxnLst>
                <a:cxn ang="0">
                  <a:pos x="0" y="248"/>
                </a:cxn>
                <a:cxn ang="0">
                  <a:pos x="152" y="0"/>
                </a:cxn>
                <a:cxn ang="0">
                  <a:pos x="288" y="248"/>
                </a:cxn>
              </a:cxnLst>
              <a:rect l="0" t="0" r="r" b="b"/>
              <a:pathLst>
                <a:path w="288" h="248">
                  <a:moveTo>
                    <a:pt x="0" y="248"/>
                  </a:moveTo>
                  <a:cubicBezTo>
                    <a:pt x="25" y="207"/>
                    <a:pt x="104" y="0"/>
                    <a:pt x="152" y="0"/>
                  </a:cubicBezTo>
                  <a:cubicBezTo>
                    <a:pt x="200" y="0"/>
                    <a:pt x="260" y="196"/>
                    <a:pt x="288" y="248"/>
                  </a:cubicBezTo>
                </a:path>
              </a:pathLst>
            </a:custGeom>
            <a:noFill/>
            <a:ln w="38100" cmpd="sng">
              <a:solidFill>
                <a:srgbClr val="FF0000"/>
              </a:solidFill>
              <a:round/>
              <a:headEnd/>
              <a:tailEnd/>
            </a:ln>
            <a:effectLst/>
          </p:spPr>
          <p:txBody>
            <a:bodyPr wrap="none" anchor="ctr"/>
            <a:lstStyle/>
            <a:p>
              <a:pPr>
                <a:defRPr/>
              </a:pPr>
              <a:endParaRPr lang="zh-CN" altLang="en-US" b="1">
                <a:latin typeface="Times New Roman" panose="02020603050405020304" pitchFamily="18" charset="0"/>
                <a:cs typeface="Times New Roman" panose="02020603050405020304" pitchFamily="18" charset="0"/>
              </a:endParaRPr>
            </a:p>
          </p:txBody>
        </p:sp>
        <p:sp>
          <p:nvSpPr>
            <p:cNvPr id="76817" name="Text Box 79"/>
            <p:cNvSpPr txBox="1">
              <a:spLocks noChangeArrowheads="1"/>
            </p:cNvSpPr>
            <p:nvPr/>
          </p:nvSpPr>
          <p:spPr bwMode="auto">
            <a:xfrm>
              <a:off x="3888" y="1906"/>
              <a:ext cx="66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i="1">
                  <a:solidFill>
                    <a:schemeClr val="accent2"/>
                  </a:solidFill>
                  <a:ea typeface="楷体_GB2312" pitchFamily="49" charset="-122"/>
                  <a:cs typeface="Times New Roman" panose="02020603050405020304" pitchFamily="18" charset="0"/>
                </a:rPr>
                <a:t>i</a:t>
              </a:r>
              <a:r>
                <a:rPr lang="en-US" altLang="zh-CN" sz="2800" baseline="-25000">
                  <a:solidFill>
                    <a:schemeClr val="accent2"/>
                  </a:solidFill>
                  <a:ea typeface="楷体_GB2312" pitchFamily="49" charset="-122"/>
                  <a:cs typeface="Times New Roman" panose="02020603050405020304" pitchFamily="18" charset="0"/>
                </a:rPr>
                <a:t>C</a:t>
              </a:r>
              <a:endParaRPr lang="en-US" altLang="zh-CN" sz="2800">
                <a:solidFill>
                  <a:schemeClr val="accent2"/>
                </a:solidFill>
                <a:ea typeface="楷体_GB2312" pitchFamily="49" charset="-122"/>
                <a:cs typeface="Times New Roman" panose="02020603050405020304" pitchFamily="18" charset="0"/>
              </a:endParaRPr>
            </a:p>
          </p:txBody>
        </p:sp>
        <p:sp>
          <p:nvSpPr>
            <p:cNvPr id="66640" name="Line 80"/>
            <p:cNvSpPr>
              <a:spLocks noChangeShapeType="1"/>
            </p:cNvSpPr>
            <p:nvPr/>
          </p:nvSpPr>
          <p:spPr bwMode="auto">
            <a:xfrm flipH="1" flipV="1">
              <a:off x="4080" y="2098"/>
              <a:ext cx="0" cy="864"/>
            </a:xfrm>
            <a:prstGeom prst="line">
              <a:avLst/>
            </a:prstGeom>
            <a:noFill/>
            <a:ln w="28575">
              <a:solidFill>
                <a:schemeClr val="tx2"/>
              </a:solidFill>
              <a:round/>
              <a:headEnd/>
              <a:tailEnd type="triangle" w="med" len="med"/>
            </a:ln>
            <a:effectLst/>
          </p:spPr>
          <p:txBody>
            <a:bodyPr wrap="none" anchor="ctr"/>
            <a:lstStyle/>
            <a:p>
              <a:pPr>
                <a:defRPr/>
              </a:pPr>
              <a:endParaRPr lang="zh-CN" altLang="en-US" b="1">
                <a:latin typeface="Times New Roman" panose="02020603050405020304" pitchFamily="18" charset="0"/>
                <a:cs typeface="Times New Roman" panose="02020603050405020304" pitchFamily="18" charset="0"/>
              </a:endParaRPr>
            </a:p>
          </p:txBody>
        </p:sp>
        <p:sp>
          <p:nvSpPr>
            <p:cNvPr id="66641" name="Line 81"/>
            <p:cNvSpPr>
              <a:spLocks noChangeShapeType="1"/>
            </p:cNvSpPr>
            <p:nvPr/>
          </p:nvSpPr>
          <p:spPr bwMode="auto">
            <a:xfrm>
              <a:off x="4079" y="2626"/>
              <a:ext cx="1009" cy="0"/>
            </a:xfrm>
            <a:prstGeom prst="line">
              <a:avLst/>
            </a:prstGeom>
            <a:noFill/>
            <a:ln w="28575">
              <a:solidFill>
                <a:schemeClr val="tx2"/>
              </a:solidFill>
              <a:round/>
              <a:headEnd/>
              <a:tailEnd type="triangle" w="med" len="med"/>
            </a:ln>
            <a:effectLst/>
          </p:spPr>
          <p:txBody>
            <a:bodyPr wrap="none" anchor="ctr"/>
            <a:lstStyle/>
            <a:p>
              <a:pPr>
                <a:defRPr/>
              </a:pPr>
              <a:endParaRPr lang="zh-CN" altLang="en-US" b="1">
                <a:latin typeface="Times New Roman" panose="02020603050405020304" pitchFamily="18" charset="0"/>
                <a:cs typeface="Times New Roman" panose="02020603050405020304" pitchFamily="18" charset="0"/>
              </a:endParaRPr>
            </a:p>
          </p:txBody>
        </p:sp>
        <p:sp>
          <p:nvSpPr>
            <p:cNvPr id="76820" name="Rectangle 82"/>
            <p:cNvSpPr>
              <a:spLocks noChangeArrowheads="1"/>
            </p:cNvSpPr>
            <p:nvPr/>
          </p:nvSpPr>
          <p:spPr bwMode="auto">
            <a:xfrm>
              <a:off x="5054" y="2482"/>
              <a:ext cx="1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i="1">
                  <a:ea typeface="楷体_GB2312" pitchFamily="49" charset="-122"/>
                  <a:cs typeface="Times New Roman" panose="02020603050405020304" pitchFamily="18" charset="0"/>
                </a:rPr>
                <a:t>t</a:t>
              </a:r>
            </a:p>
          </p:txBody>
        </p:sp>
        <p:sp>
          <p:nvSpPr>
            <p:cNvPr id="76821" name="Rectangle 83"/>
            <p:cNvSpPr>
              <a:spLocks noChangeArrowheads="1"/>
            </p:cNvSpPr>
            <p:nvPr/>
          </p:nvSpPr>
          <p:spPr bwMode="auto">
            <a:xfrm>
              <a:off x="4416" y="2194"/>
              <a:ext cx="24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i="1">
                  <a:solidFill>
                    <a:srgbClr val="FF0000"/>
                  </a:solidFill>
                  <a:ea typeface="楷体_GB2312" pitchFamily="49" charset="-122"/>
                  <a:cs typeface="Times New Roman" panose="02020603050405020304" pitchFamily="18" charset="0"/>
                </a:rPr>
                <a:t>i</a:t>
              </a:r>
              <a:r>
                <a:rPr lang="en-US" altLang="zh-CN" sz="2800" baseline="-25000">
                  <a:solidFill>
                    <a:srgbClr val="FF0000"/>
                  </a:solidFill>
                  <a:ea typeface="楷体_GB2312" pitchFamily="49" charset="-122"/>
                  <a:cs typeface="Times New Roman" panose="02020603050405020304" pitchFamily="18" charset="0"/>
                </a:rPr>
                <a:t>c</a:t>
              </a:r>
            </a:p>
          </p:txBody>
        </p:sp>
        <p:sp>
          <p:nvSpPr>
            <p:cNvPr id="76822" name="Rectangle 123"/>
            <p:cNvSpPr>
              <a:spLocks noChangeArrowheads="1"/>
            </p:cNvSpPr>
            <p:nvPr/>
          </p:nvSpPr>
          <p:spPr bwMode="auto">
            <a:xfrm>
              <a:off x="3888" y="2496"/>
              <a:ext cx="2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i="1">
                  <a:cs typeface="Times New Roman" panose="02020603050405020304" pitchFamily="18" charset="0"/>
                </a:rPr>
                <a:t>O</a:t>
              </a:r>
            </a:p>
          </p:txBody>
        </p:sp>
      </p:grpSp>
      <p:sp>
        <p:nvSpPr>
          <p:cNvPr id="66634" name="AutoShape 74" descr="75%"/>
          <p:cNvSpPr>
            <a:spLocks noChangeArrowheads="1"/>
          </p:cNvSpPr>
          <p:nvPr/>
        </p:nvSpPr>
        <p:spPr bwMode="auto">
          <a:xfrm>
            <a:off x="3316586" y="5906286"/>
            <a:ext cx="1639888" cy="546100"/>
          </a:xfrm>
          <a:prstGeom prst="wedgeRoundRectCallout">
            <a:avLst>
              <a:gd name="adj1" fmla="val 25120"/>
              <a:gd name="adj2" fmla="val -225583"/>
              <a:gd name="adj3" fmla="val 16667"/>
            </a:avLst>
          </a:prstGeom>
          <a:pattFill prst="pct75">
            <a:fgClr>
              <a:srgbClr val="00FF00"/>
            </a:fgClr>
            <a:bgClr>
              <a:srgbClr val="FFFFFF"/>
            </a:bgClr>
          </a:pattFill>
          <a:ln w="28575">
            <a:solidFill>
              <a:srgbClr val="006600"/>
            </a:solidFill>
            <a:miter lim="800000"/>
            <a:headEnd/>
            <a:tailEnd/>
          </a:ln>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solidFill>
                  <a:schemeClr val="accent2"/>
                </a:solidFill>
                <a:cs typeface="Times New Roman" panose="02020603050405020304" pitchFamily="18" charset="0"/>
              </a:rPr>
              <a:t>静态分析</a:t>
            </a:r>
          </a:p>
        </p:txBody>
      </p:sp>
    </p:spTree>
    <p:extLst>
      <p:ext uri="{BB962C8B-B14F-4D97-AF65-F5344CB8AC3E}">
        <p14:creationId xmlns:p14="http://schemas.microsoft.com/office/powerpoint/2010/main" val="29736559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6608"/>
                                        </p:tgtEl>
                                        <p:attrNameLst>
                                          <p:attrName>style.visibility</p:attrName>
                                        </p:attrNameLst>
                                      </p:cBhvr>
                                      <p:to>
                                        <p:strVal val="visible"/>
                                      </p:to>
                                    </p:set>
                                    <p:animEffect transition="in" filter="wipe(left)">
                                      <p:cBhvr>
                                        <p:cTn id="7" dur="500"/>
                                        <p:tgtEl>
                                          <p:spTgt spid="666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6631"/>
                                        </p:tgtEl>
                                        <p:attrNameLst>
                                          <p:attrName>style.visibility</p:attrName>
                                        </p:attrNameLst>
                                      </p:cBhvr>
                                      <p:to>
                                        <p:strVal val="visible"/>
                                      </p:to>
                                    </p:set>
                                    <p:animEffect transition="in" filter="wipe(up)">
                                      <p:cBhvr>
                                        <p:cTn id="17" dur="500"/>
                                        <p:tgtEl>
                                          <p:spTgt spid="6663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6619"/>
                                        </p:tgtEl>
                                        <p:attrNameLst>
                                          <p:attrName>style.visibility</p:attrName>
                                        </p:attrNameLst>
                                      </p:cBhvr>
                                      <p:to>
                                        <p:strVal val="visible"/>
                                      </p:to>
                                    </p:set>
                                    <p:animEffect transition="in" filter="wipe(left)">
                                      <p:cBhvr>
                                        <p:cTn id="22" dur="500"/>
                                        <p:tgtEl>
                                          <p:spTgt spid="6661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par>
                          <p:cTn id="28" fill="hold" nodeType="afterGroup">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66630"/>
                                        </p:tgtEl>
                                        <p:attrNameLst>
                                          <p:attrName>style.visibility</p:attrName>
                                        </p:attrNameLst>
                                      </p:cBhvr>
                                      <p:to>
                                        <p:strVal val="visible"/>
                                      </p:to>
                                    </p:set>
                                    <p:animEffect transition="in" filter="wipe(left)">
                                      <p:cBhvr>
                                        <p:cTn id="31" dur="500"/>
                                        <p:tgtEl>
                                          <p:spTgt spid="66630"/>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wipe(left)">
                                      <p:cBhvr>
                                        <p:cTn id="36" dur="500"/>
                                        <p:tgtEl>
                                          <p:spTgt spid="7"/>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66632"/>
                                        </p:tgtEl>
                                        <p:attrNameLst>
                                          <p:attrName>style.visibility</p:attrName>
                                        </p:attrNameLst>
                                      </p:cBhvr>
                                      <p:to>
                                        <p:strVal val="visible"/>
                                      </p:to>
                                    </p:set>
                                    <p:animEffect transition="in" filter="wipe(up)">
                                      <p:cBhvr>
                                        <p:cTn id="41" dur="500"/>
                                        <p:tgtEl>
                                          <p:spTgt spid="66632"/>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66633"/>
                                        </p:tgtEl>
                                        <p:attrNameLst>
                                          <p:attrName>style.visibility</p:attrName>
                                        </p:attrNameLst>
                                      </p:cBhvr>
                                      <p:to>
                                        <p:strVal val="visible"/>
                                      </p:to>
                                    </p:set>
                                    <p:animEffect transition="in" filter="wipe(up)">
                                      <p:cBhvr>
                                        <p:cTn id="46" dur="500"/>
                                        <p:tgtEl>
                                          <p:spTgt spid="66633"/>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66634"/>
                                        </p:tgtEl>
                                        <p:attrNameLst>
                                          <p:attrName>style.visibility</p:attrName>
                                        </p:attrNameLst>
                                      </p:cBhvr>
                                      <p:to>
                                        <p:strVal val="visible"/>
                                      </p:to>
                                    </p:set>
                                    <p:animEffect transition="in" filter="wipe(down)">
                                      <p:cBhvr>
                                        <p:cTn id="51" dur="500"/>
                                        <p:tgtEl>
                                          <p:spTgt spid="66634"/>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66635"/>
                                        </p:tgtEl>
                                        <p:attrNameLst>
                                          <p:attrName>style.visibility</p:attrName>
                                        </p:attrNameLst>
                                      </p:cBhvr>
                                      <p:to>
                                        <p:strVal val="visible"/>
                                      </p:to>
                                    </p:set>
                                    <p:animEffect transition="in" filter="wipe(down)">
                                      <p:cBhvr>
                                        <p:cTn id="56" dur="500"/>
                                        <p:tgtEl>
                                          <p:spTgt spid="666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608" grpId="0" autoUpdateAnimBg="0"/>
      <p:bldP spid="66619" grpId="0" animBg="1"/>
      <p:bldP spid="66630" grpId="0" autoUpdateAnimBg="0"/>
      <p:bldP spid="66631" grpId="0" animBg="1" autoUpdateAnimBg="0"/>
      <p:bldP spid="66632" grpId="0" animBg="1" autoUpdateAnimBg="0"/>
      <p:bldP spid="66633" grpId="0" animBg="1" autoUpdateAnimBg="0"/>
      <p:bldP spid="66635" grpId="0" animBg="1" autoUpdateAnimBg="0"/>
      <p:bldP spid="66634"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bwMode="auto">
          <a:xfrm>
            <a:off x="355600" y="768224"/>
            <a:ext cx="1196975" cy="492125"/>
          </a:xfrm>
          <a:ln>
            <a:miter lim="800000"/>
            <a:headEnd/>
            <a:tailEnd/>
          </a:ln>
        </p:spPr>
        <p:txBody>
          <a:bodyPr vert="horz" wrap="square" lIns="91440" tIns="45720" rIns="91440" bIns="45720" numCol="1" anchor="t" anchorCtr="0" compatLnSpc="1">
            <a:prstTxWarp prst="textNoShape">
              <a:avLst/>
            </a:prstTxWarp>
          </a:bodyPr>
          <a:lstStyle/>
          <a:p>
            <a:pPr algn="l" eaLnBrk="1" hangingPunct="1">
              <a:defRPr/>
            </a:pPr>
            <a:r>
              <a:rPr lang="zh-CN" altLang="en-US" sz="2800" b="1" smtClean="0">
                <a:solidFill>
                  <a:srgbClr val="CC0000"/>
                </a:solidFill>
                <a:latin typeface="Times New Roman" panose="02020603050405020304" pitchFamily="18" charset="0"/>
                <a:cs typeface="Times New Roman" panose="02020603050405020304" pitchFamily="18" charset="0"/>
              </a:rPr>
              <a:t>结论：</a:t>
            </a:r>
          </a:p>
        </p:txBody>
      </p:sp>
      <p:sp>
        <p:nvSpPr>
          <p:cNvPr id="244778" name="Rectangle 42"/>
          <p:cNvSpPr>
            <a:spLocks noChangeArrowheads="1"/>
          </p:cNvSpPr>
          <p:nvPr/>
        </p:nvSpPr>
        <p:spPr bwMode="auto">
          <a:xfrm>
            <a:off x="268288" y="1174624"/>
            <a:ext cx="8785225" cy="1203325"/>
          </a:xfrm>
          <a:prstGeom prst="rect">
            <a:avLst/>
          </a:prstGeom>
          <a:noFill/>
          <a:ln w="9525">
            <a:noFill/>
            <a:miter lim="800000"/>
            <a:headEnd/>
            <a:tailEnd/>
          </a:ln>
          <a:effectLst/>
        </p:spPr>
        <p:txBody>
          <a:bodyPr>
            <a:spAutoFit/>
          </a:bodyPr>
          <a:lstStyle/>
          <a:p>
            <a:pPr>
              <a:lnSpc>
                <a:spcPct val="130000"/>
              </a:lnSpc>
              <a:defRPr/>
            </a:pPr>
            <a:r>
              <a:rPr lang="en-US" altLang="zh-CN" sz="2800" b="1">
                <a:solidFill>
                  <a:schemeClr val="tx2"/>
                </a:solidFill>
                <a:latin typeface="Times New Roman" panose="02020603050405020304" pitchFamily="18" charset="0"/>
                <a:cs typeface="Times New Roman" panose="02020603050405020304" pitchFamily="18" charset="0"/>
              </a:rPr>
              <a:t>        (3) </a:t>
            </a:r>
            <a:r>
              <a:rPr lang="zh-CN" altLang="en-US" sz="2800" b="1">
                <a:solidFill>
                  <a:schemeClr val="tx2"/>
                </a:solidFill>
                <a:latin typeface="Times New Roman" panose="02020603050405020304" pitchFamily="18" charset="0"/>
                <a:cs typeface="Times New Roman" panose="02020603050405020304" pitchFamily="18" charset="0"/>
              </a:rPr>
              <a:t>若参数选取得当</a:t>
            </a:r>
            <a:r>
              <a:rPr lang="en-US" altLang="zh-CN" sz="2800" b="1">
                <a:solidFill>
                  <a:schemeClr val="tx2"/>
                </a:solidFill>
                <a:latin typeface="Times New Roman" panose="02020603050405020304" pitchFamily="18" charset="0"/>
                <a:cs typeface="Times New Roman" panose="02020603050405020304" pitchFamily="18" charset="0"/>
              </a:rPr>
              <a:t>,   </a:t>
            </a:r>
            <a:r>
              <a:rPr lang="zh-CN" altLang="en-US" sz="2800" b="1">
                <a:solidFill>
                  <a:schemeClr val="tx2"/>
                </a:solidFill>
                <a:latin typeface="Times New Roman" panose="02020603050405020304" pitchFamily="18" charset="0"/>
                <a:cs typeface="Times New Roman" panose="02020603050405020304" pitchFamily="18" charset="0"/>
              </a:rPr>
              <a:t>输出电压可比输入电压大 </a:t>
            </a:r>
            <a:r>
              <a:rPr lang="en-US" altLang="zh-CN" sz="2800" b="1">
                <a:solidFill>
                  <a:schemeClr val="tx2"/>
                </a:solidFill>
                <a:latin typeface="Times New Roman" panose="02020603050405020304" pitchFamily="18" charset="0"/>
                <a:cs typeface="Times New Roman" panose="02020603050405020304" pitchFamily="18" charset="0"/>
              </a:rPr>
              <a:t>,  </a:t>
            </a:r>
            <a:r>
              <a:rPr lang="zh-CN" altLang="en-US" sz="2800" b="1">
                <a:solidFill>
                  <a:schemeClr val="tx2"/>
                </a:solidFill>
                <a:latin typeface="Times New Roman" panose="02020603050405020304" pitchFamily="18" charset="0"/>
                <a:cs typeface="Times New Roman" panose="02020603050405020304" pitchFamily="18" charset="0"/>
              </a:rPr>
              <a:t>即电路具有电压放大作用。</a:t>
            </a:r>
          </a:p>
        </p:txBody>
      </p:sp>
      <p:sp>
        <p:nvSpPr>
          <p:cNvPr id="244779" name="Rectangle 43"/>
          <p:cNvSpPr>
            <a:spLocks noChangeArrowheads="1"/>
          </p:cNvSpPr>
          <p:nvPr/>
        </p:nvSpPr>
        <p:spPr bwMode="auto">
          <a:xfrm>
            <a:off x="242888" y="4284537"/>
            <a:ext cx="8713787" cy="1203325"/>
          </a:xfrm>
          <a:prstGeom prst="rect">
            <a:avLst/>
          </a:prstGeom>
          <a:noFill/>
          <a:ln w="9525">
            <a:noFill/>
            <a:miter lim="800000"/>
            <a:headEnd/>
            <a:tailEnd/>
          </a:ln>
          <a:effectLst/>
        </p:spPr>
        <p:txBody>
          <a:bodyPr>
            <a:spAutoFit/>
          </a:bodyPr>
          <a:lstStyle/>
          <a:p>
            <a:pPr>
              <a:lnSpc>
                <a:spcPct val="130000"/>
              </a:lnSpc>
              <a:defRPr/>
            </a:pPr>
            <a:r>
              <a:rPr lang="en-US" altLang="zh-CN" sz="2800" b="1">
                <a:solidFill>
                  <a:schemeClr val="tx2"/>
                </a:solidFill>
                <a:latin typeface="Times New Roman" panose="02020603050405020304" pitchFamily="18" charset="0"/>
                <a:cs typeface="Times New Roman" panose="02020603050405020304" pitchFamily="18" charset="0"/>
              </a:rPr>
              <a:t>        </a:t>
            </a:r>
            <a:r>
              <a:rPr lang="en-US" altLang="zh-CN" sz="2800" b="1">
                <a:solidFill>
                  <a:srgbClr val="E60000"/>
                </a:solidFill>
                <a:latin typeface="Times New Roman" panose="02020603050405020304" pitchFamily="18" charset="0"/>
                <a:cs typeface="Times New Roman" panose="02020603050405020304" pitchFamily="18" charset="0"/>
              </a:rPr>
              <a:t>(4)</a:t>
            </a:r>
            <a:r>
              <a:rPr lang="en-US" altLang="zh-CN" sz="2800" b="1">
                <a:solidFill>
                  <a:schemeClr val="tx2"/>
                </a:solidFill>
                <a:latin typeface="Times New Roman" panose="02020603050405020304" pitchFamily="18" charset="0"/>
                <a:cs typeface="Times New Roman" panose="02020603050405020304" pitchFamily="18" charset="0"/>
              </a:rPr>
              <a:t> </a:t>
            </a:r>
            <a:r>
              <a:rPr lang="zh-CN" altLang="en-US" sz="2800" b="1">
                <a:solidFill>
                  <a:srgbClr val="CC0000"/>
                </a:solidFill>
                <a:latin typeface="Times New Roman" panose="02020603050405020304" pitchFamily="18" charset="0"/>
                <a:cs typeface="Times New Roman" panose="02020603050405020304" pitchFamily="18" charset="0"/>
              </a:rPr>
              <a:t>输出电压与输入电压在相位上相差</a:t>
            </a:r>
            <a:r>
              <a:rPr lang="en-US" altLang="zh-CN" sz="2800" b="1">
                <a:solidFill>
                  <a:srgbClr val="CC0000"/>
                </a:solidFill>
                <a:latin typeface="Times New Roman" panose="02020603050405020304" pitchFamily="18" charset="0"/>
                <a:cs typeface="Times New Roman" panose="02020603050405020304" pitchFamily="18" charset="0"/>
              </a:rPr>
              <a:t>180°,  </a:t>
            </a:r>
            <a:r>
              <a:rPr lang="zh-CN" altLang="en-US" sz="2800" b="1">
                <a:solidFill>
                  <a:srgbClr val="CC0000"/>
                </a:solidFill>
                <a:latin typeface="Times New Roman" panose="02020603050405020304" pitchFamily="18" charset="0"/>
                <a:cs typeface="Times New Roman" panose="02020603050405020304" pitchFamily="18" charset="0"/>
              </a:rPr>
              <a:t>即共发射极电路具有反相作用。</a:t>
            </a:r>
          </a:p>
        </p:txBody>
      </p:sp>
      <p:grpSp>
        <p:nvGrpSpPr>
          <p:cNvPr id="2" name="Group 62"/>
          <p:cNvGrpSpPr>
            <a:grpSpLocks/>
          </p:cNvGrpSpPr>
          <p:nvPr/>
        </p:nvGrpSpPr>
        <p:grpSpPr bwMode="auto">
          <a:xfrm>
            <a:off x="1676400" y="2501774"/>
            <a:ext cx="2514600" cy="1600200"/>
            <a:chOff x="1056" y="1536"/>
            <a:chExt cx="1584" cy="1008"/>
          </a:xfrm>
        </p:grpSpPr>
        <p:sp>
          <p:nvSpPr>
            <p:cNvPr id="77838" name="Text Box 45"/>
            <p:cNvSpPr txBox="1">
              <a:spLocks noChangeArrowheads="1"/>
            </p:cNvSpPr>
            <p:nvPr/>
          </p:nvSpPr>
          <p:spPr bwMode="auto">
            <a:xfrm>
              <a:off x="1104" y="1536"/>
              <a:ext cx="6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i="1">
                  <a:solidFill>
                    <a:schemeClr val="accent2"/>
                  </a:solidFill>
                  <a:ea typeface="楷体_GB2312" pitchFamily="49" charset="-122"/>
                  <a:cs typeface="Times New Roman" panose="02020603050405020304" pitchFamily="18" charset="0"/>
                </a:rPr>
                <a:t>u</a:t>
              </a:r>
              <a:r>
                <a:rPr lang="en-US" altLang="zh-CN" sz="2800" baseline="-25000">
                  <a:solidFill>
                    <a:schemeClr val="accent2"/>
                  </a:solidFill>
                  <a:ea typeface="楷体_GB2312" pitchFamily="49" charset="-122"/>
                  <a:cs typeface="Times New Roman" panose="02020603050405020304" pitchFamily="18" charset="0"/>
                </a:rPr>
                <a:t>i</a:t>
              </a:r>
              <a:endParaRPr lang="en-US" altLang="zh-CN" sz="2800">
                <a:solidFill>
                  <a:schemeClr val="accent2"/>
                </a:solidFill>
                <a:ea typeface="楷体_GB2312" pitchFamily="49" charset="-122"/>
                <a:cs typeface="Times New Roman" panose="02020603050405020304" pitchFamily="18" charset="0"/>
              </a:endParaRPr>
            </a:p>
          </p:txBody>
        </p:sp>
        <p:sp>
          <p:nvSpPr>
            <p:cNvPr id="244783" name="Line 47"/>
            <p:cNvSpPr>
              <a:spLocks noChangeShapeType="1"/>
            </p:cNvSpPr>
            <p:nvPr/>
          </p:nvSpPr>
          <p:spPr bwMode="auto">
            <a:xfrm flipV="1">
              <a:off x="1263" y="1584"/>
              <a:ext cx="0" cy="960"/>
            </a:xfrm>
            <a:prstGeom prst="line">
              <a:avLst/>
            </a:prstGeom>
            <a:noFill/>
            <a:ln w="28575">
              <a:solidFill>
                <a:schemeClr val="tx1"/>
              </a:solidFill>
              <a:round/>
              <a:headEnd/>
              <a:tailEnd type="stealth" w="med" len="lg"/>
            </a:ln>
            <a:effectLst/>
          </p:spPr>
          <p:txBody>
            <a:bodyPr wrap="none" anchor="ctr"/>
            <a:lstStyle/>
            <a:p>
              <a:pPr>
                <a:defRPr/>
              </a:pPr>
              <a:endParaRPr lang="zh-CN" altLang="en-US" b="1">
                <a:latin typeface="Times New Roman" panose="02020603050405020304" pitchFamily="18" charset="0"/>
                <a:cs typeface="Times New Roman" panose="02020603050405020304" pitchFamily="18" charset="0"/>
              </a:endParaRPr>
            </a:p>
          </p:txBody>
        </p:sp>
        <p:sp>
          <p:nvSpPr>
            <p:cNvPr id="244784" name="Line 48"/>
            <p:cNvSpPr>
              <a:spLocks noChangeShapeType="1"/>
            </p:cNvSpPr>
            <p:nvPr/>
          </p:nvSpPr>
          <p:spPr bwMode="auto">
            <a:xfrm>
              <a:off x="1263" y="2151"/>
              <a:ext cx="1377" cy="10"/>
            </a:xfrm>
            <a:prstGeom prst="line">
              <a:avLst/>
            </a:prstGeom>
            <a:noFill/>
            <a:ln w="28575">
              <a:solidFill>
                <a:schemeClr val="tx1"/>
              </a:solidFill>
              <a:round/>
              <a:headEnd/>
              <a:tailEnd type="stealth" w="med" len="lg"/>
            </a:ln>
            <a:effectLst/>
          </p:spPr>
          <p:txBody>
            <a:bodyPr wrap="none" anchor="ctr"/>
            <a:lstStyle/>
            <a:p>
              <a:pPr>
                <a:defRPr/>
              </a:pPr>
              <a:endParaRPr lang="zh-CN" altLang="en-US" b="1">
                <a:latin typeface="Times New Roman" panose="02020603050405020304" pitchFamily="18" charset="0"/>
                <a:cs typeface="Times New Roman" panose="02020603050405020304" pitchFamily="18" charset="0"/>
              </a:endParaRPr>
            </a:p>
          </p:txBody>
        </p:sp>
        <p:sp>
          <p:nvSpPr>
            <p:cNvPr id="244785" name="Freeform 49"/>
            <p:cNvSpPr>
              <a:spLocks/>
            </p:cNvSpPr>
            <p:nvPr/>
          </p:nvSpPr>
          <p:spPr bwMode="auto">
            <a:xfrm>
              <a:off x="1263" y="2007"/>
              <a:ext cx="1029" cy="297"/>
            </a:xfrm>
            <a:custGeom>
              <a:avLst/>
              <a:gdLst/>
              <a:ahLst/>
              <a:cxnLst>
                <a:cxn ang="0">
                  <a:pos x="0" y="240"/>
                </a:cxn>
                <a:cxn ang="0">
                  <a:pos x="144" y="0"/>
                </a:cxn>
                <a:cxn ang="0">
                  <a:pos x="288" y="240"/>
                </a:cxn>
                <a:cxn ang="0">
                  <a:pos x="440" y="480"/>
                </a:cxn>
                <a:cxn ang="0">
                  <a:pos x="576" y="240"/>
                </a:cxn>
              </a:cxnLst>
              <a:rect l="0" t="0" r="r" b="b"/>
              <a:pathLst>
                <a:path w="576" h="480">
                  <a:moveTo>
                    <a:pt x="0" y="240"/>
                  </a:moveTo>
                  <a:cubicBezTo>
                    <a:pt x="48" y="120"/>
                    <a:pt x="96" y="0"/>
                    <a:pt x="144" y="0"/>
                  </a:cubicBezTo>
                  <a:cubicBezTo>
                    <a:pt x="192" y="0"/>
                    <a:pt x="239" y="160"/>
                    <a:pt x="288" y="240"/>
                  </a:cubicBezTo>
                  <a:cubicBezTo>
                    <a:pt x="337" y="320"/>
                    <a:pt x="392" y="480"/>
                    <a:pt x="440" y="480"/>
                  </a:cubicBezTo>
                  <a:cubicBezTo>
                    <a:pt x="488" y="480"/>
                    <a:pt x="548" y="290"/>
                    <a:pt x="576" y="240"/>
                  </a:cubicBezTo>
                </a:path>
              </a:pathLst>
            </a:custGeom>
            <a:noFill/>
            <a:ln w="38100" cmpd="sng">
              <a:solidFill>
                <a:srgbClr val="FF0000"/>
              </a:solidFill>
              <a:round/>
              <a:headEnd/>
              <a:tailEnd/>
            </a:ln>
            <a:effectLst/>
          </p:spPr>
          <p:txBody>
            <a:bodyPr wrap="none" anchor="ctr"/>
            <a:lstStyle/>
            <a:p>
              <a:pPr>
                <a:defRPr/>
              </a:pPr>
              <a:endParaRPr lang="zh-CN" altLang="en-US" b="1">
                <a:latin typeface="Times New Roman" panose="02020603050405020304" pitchFamily="18" charset="0"/>
                <a:cs typeface="Times New Roman" panose="02020603050405020304" pitchFamily="18" charset="0"/>
              </a:endParaRPr>
            </a:p>
          </p:txBody>
        </p:sp>
        <p:sp>
          <p:nvSpPr>
            <p:cNvPr id="77842" name="Rectangle 50"/>
            <p:cNvSpPr>
              <a:spLocks noChangeArrowheads="1"/>
            </p:cNvSpPr>
            <p:nvPr/>
          </p:nvSpPr>
          <p:spPr bwMode="auto">
            <a:xfrm>
              <a:off x="2400" y="2112"/>
              <a:ext cx="17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i="1">
                  <a:ea typeface="楷体_GB2312" pitchFamily="49" charset="-122"/>
                  <a:cs typeface="Times New Roman" panose="02020603050405020304" pitchFamily="18" charset="0"/>
                </a:rPr>
                <a:t>t</a:t>
              </a:r>
            </a:p>
          </p:txBody>
        </p:sp>
        <p:sp>
          <p:nvSpPr>
            <p:cNvPr id="77843" name="Rectangle 57"/>
            <p:cNvSpPr>
              <a:spLocks noChangeArrowheads="1"/>
            </p:cNvSpPr>
            <p:nvPr/>
          </p:nvSpPr>
          <p:spPr bwMode="auto">
            <a:xfrm>
              <a:off x="1056" y="2071"/>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i="1">
                  <a:cs typeface="Times New Roman" panose="02020603050405020304" pitchFamily="18" charset="0"/>
                </a:rPr>
                <a:t>O</a:t>
              </a:r>
            </a:p>
          </p:txBody>
        </p:sp>
      </p:grpSp>
      <p:grpSp>
        <p:nvGrpSpPr>
          <p:cNvPr id="3" name="Group 61"/>
          <p:cNvGrpSpPr>
            <a:grpSpLocks/>
          </p:cNvGrpSpPr>
          <p:nvPr/>
        </p:nvGrpSpPr>
        <p:grpSpPr bwMode="auto">
          <a:xfrm>
            <a:off x="4941888" y="2501774"/>
            <a:ext cx="2428875" cy="1711325"/>
            <a:chOff x="3113" y="1536"/>
            <a:chExt cx="1530" cy="1078"/>
          </a:xfrm>
        </p:grpSpPr>
        <p:sp>
          <p:nvSpPr>
            <p:cNvPr id="244788" name="Line 52"/>
            <p:cNvSpPr>
              <a:spLocks noChangeShapeType="1"/>
            </p:cNvSpPr>
            <p:nvPr/>
          </p:nvSpPr>
          <p:spPr bwMode="auto">
            <a:xfrm flipV="1">
              <a:off x="3329" y="1606"/>
              <a:ext cx="0" cy="1008"/>
            </a:xfrm>
            <a:prstGeom prst="line">
              <a:avLst/>
            </a:prstGeom>
            <a:noFill/>
            <a:ln w="28575">
              <a:solidFill>
                <a:schemeClr val="tx2"/>
              </a:solidFill>
              <a:round/>
              <a:headEnd/>
              <a:tailEnd type="stealth" w="med" len="lg"/>
            </a:ln>
            <a:effectLst/>
          </p:spPr>
          <p:txBody>
            <a:bodyPr wrap="none" anchor="ctr"/>
            <a:lstStyle/>
            <a:p>
              <a:pPr>
                <a:defRPr/>
              </a:pPr>
              <a:endParaRPr lang="zh-CN" altLang="en-US" b="1">
                <a:latin typeface="Times New Roman" panose="02020603050405020304" pitchFamily="18" charset="0"/>
                <a:cs typeface="Times New Roman" panose="02020603050405020304" pitchFamily="18" charset="0"/>
              </a:endParaRPr>
            </a:p>
          </p:txBody>
        </p:sp>
        <p:sp>
          <p:nvSpPr>
            <p:cNvPr id="244789" name="Line 53"/>
            <p:cNvSpPr>
              <a:spLocks noChangeShapeType="1"/>
            </p:cNvSpPr>
            <p:nvPr/>
          </p:nvSpPr>
          <p:spPr bwMode="auto">
            <a:xfrm>
              <a:off x="3315" y="2182"/>
              <a:ext cx="1328" cy="0"/>
            </a:xfrm>
            <a:prstGeom prst="line">
              <a:avLst/>
            </a:prstGeom>
            <a:noFill/>
            <a:ln w="28575">
              <a:solidFill>
                <a:schemeClr val="tx2"/>
              </a:solidFill>
              <a:round/>
              <a:headEnd/>
              <a:tailEnd type="stealth" w="med" len="lg"/>
            </a:ln>
            <a:effectLst/>
          </p:spPr>
          <p:txBody>
            <a:bodyPr wrap="none" anchor="ctr"/>
            <a:lstStyle/>
            <a:p>
              <a:pPr>
                <a:defRPr/>
              </a:pPr>
              <a:endParaRPr lang="zh-CN" altLang="en-US" b="1">
                <a:latin typeface="Times New Roman" panose="02020603050405020304" pitchFamily="18" charset="0"/>
                <a:cs typeface="Times New Roman" panose="02020603050405020304" pitchFamily="18" charset="0"/>
              </a:endParaRPr>
            </a:p>
          </p:txBody>
        </p:sp>
        <p:sp>
          <p:nvSpPr>
            <p:cNvPr id="77834" name="Text Box 54"/>
            <p:cNvSpPr txBox="1">
              <a:spLocks noChangeArrowheads="1"/>
            </p:cNvSpPr>
            <p:nvPr/>
          </p:nvSpPr>
          <p:spPr bwMode="auto">
            <a:xfrm>
              <a:off x="3168" y="1536"/>
              <a:ext cx="69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i="1">
                  <a:solidFill>
                    <a:schemeClr val="accent2"/>
                  </a:solidFill>
                  <a:ea typeface="楷体_GB2312" pitchFamily="49" charset="-122"/>
                  <a:cs typeface="Times New Roman" panose="02020603050405020304" pitchFamily="18" charset="0"/>
                </a:rPr>
                <a:t>u</a:t>
              </a:r>
              <a:r>
                <a:rPr lang="en-US" altLang="zh-CN" sz="2800" baseline="-25000">
                  <a:solidFill>
                    <a:schemeClr val="accent2"/>
                  </a:solidFill>
                  <a:ea typeface="楷体_GB2312" pitchFamily="49" charset="-122"/>
                  <a:cs typeface="Times New Roman" panose="02020603050405020304" pitchFamily="18" charset="0"/>
                </a:rPr>
                <a:t>o</a:t>
              </a:r>
              <a:endParaRPr lang="en-US" altLang="zh-CN" sz="2800">
                <a:solidFill>
                  <a:schemeClr val="accent2"/>
                </a:solidFill>
                <a:ea typeface="楷体_GB2312" pitchFamily="49" charset="-122"/>
                <a:cs typeface="Times New Roman" panose="02020603050405020304" pitchFamily="18" charset="0"/>
              </a:endParaRPr>
            </a:p>
          </p:txBody>
        </p:sp>
        <p:sp>
          <p:nvSpPr>
            <p:cNvPr id="244791" name="Freeform 55"/>
            <p:cNvSpPr>
              <a:spLocks/>
            </p:cNvSpPr>
            <p:nvPr/>
          </p:nvSpPr>
          <p:spPr bwMode="auto">
            <a:xfrm flipV="1">
              <a:off x="3334" y="1796"/>
              <a:ext cx="1062" cy="754"/>
            </a:xfrm>
            <a:custGeom>
              <a:avLst/>
              <a:gdLst/>
              <a:ahLst/>
              <a:cxnLst>
                <a:cxn ang="0">
                  <a:pos x="0" y="240"/>
                </a:cxn>
                <a:cxn ang="0">
                  <a:pos x="144" y="0"/>
                </a:cxn>
                <a:cxn ang="0">
                  <a:pos x="288" y="240"/>
                </a:cxn>
                <a:cxn ang="0">
                  <a:pos x="440" y="480"/>
                </a:cxn>
                <a:cxn ang="0">
                  <a:pos x="576" y="240"/>
                </a:cxn>
              </a:cxnLst>
              <a:rect l="0" t="0" r="r" b="b"/>
              <a:pathLst>
                <a:path w="576" h="480">
                  <a:moveTo>
                    <a:pt x="0" y="240"/>
                  </a:moveTo>
                  <a:cubicBezTo>
                    <a:pt x="48" y="120"/>
                    <a:pt x="96" y="0"/>
                    <a:pt x="144" y="0"/>
                  </a:cubicBezTo>
                  <a:cubicBezTo>
                    <a:pt x="192" y="0"/>
                    <a:pt x="239" y="160"/>
                    <a:pt x="288" y="240"/>
                  </a:cubicBezTo>
                  <a:cubicBezTo>
                    <a:pt x="337" y="320"/>
                    <a:pt x="392" y="480"/>
                    <a:pt x="440" y="480"/>
                  </a:cubicBezTo>
                  <a:cubicBezTo>
                    <a:pt x="488" y="480"/>
                    <a:pt x="548" y="290"/>
                    <a:pt x="576" y="240"/>
                  </a:cubicBezTo>
                </a:path>
              </a:pathLst>
            </a:custGeom>
            <a:noFill/>
            <a:ln w="38100" cmpd="sng">
              <a:solidFill>
                <a:srgbClr val="FF0000"/>
              </a:solidFill>
              <a:round/>
              <a:headEnd/>
              <a:tailEnd/>
            </a:ln>
            <a:effectLst/>
          </p:spPr>
          <p:txBody>
            <a:bodyPr wrap="none" anchor="ctr"/>
            <a:lstStyle/>
            <a:p>
              <a:pPr>
                <a:defRPr/>
              </a:pPr>
              <a:endParaRPr lang="zh-CN" altLang="en-US" b="1">
                <a:latin typeface="Times New Roman" panose="02020603050405020304" pitchFamily="18" charset="0"/>
                <a:cs typeface="Times New Roman" panose="02020603050405020304" pitchFamily="18" charset="0"/>
              </a:endParaRPr>
            </a:p>
          </p:txBody>
        </p:sp>
        <p:sp>
          <p:nvSpPr>
            <p:cNvPr id="77836" name="Rectangle 56"/>
            <p:cNvSpPr>
              <a:spLocks noChangeArrowheads="1"/>
            </p:cNvSpPr>
            <p:nvPr/>
          </p:nvSpPr>
          <p:spPr bwMode="auto">
            <a:xfrm>
              <a:off x="4450" y="2125"/>
              <a:ext cx="1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i="1">
                  <a:ea typeface="楷体_GB2312" pitchFamily="49" charset="-122"/>
                  <a:cs typeface="Times New Roman" panose="02020603050405020304" pitchFamily="18" charset="0"/>
                </a:rPr>
                <a:t>t</a:t>
              </a:r>
            </a:p>
          </p:txBody>
        </p:sp>
        <p:sp>
          <p:nvSpPr>
            <p:cNvPr id="77837" name="Rectangle 59"/>
            <p:cNvSpPr>
              <a:spLocks noChangeArrowheads="1"/>
            </p:cNvSpPr>
            <p:nvPr/>
          </p:nvSpPr>
          <p:spPr bwMode="auto">
            <a:xfrm>
              <a:off x="3113" y="2099"/>
              <a:ext cx="39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i="1">
                  <a:cs typeface="Times New Roman" panose="02020603050405020304" pitchFamily="18" charset="0"/>
                </a:rPr>
                <a:t>O</a:t>
              </a:r>
            </a:p>
          </p:txBody>
        </p:sp>
      </p:grpSp>
    </p:spTree>
    <p:extLst>
      <p:ext uri="{BB962C8B-B14F-4D97-AF65-F5344CB8AC3E}">
        <p14:creationId xmlns:p14="http://schemas.microsoft.com/office/powerpoint/2010/main" val="12787110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4779"/>
                                        </p:tgtEl>
                                        <p:attrNameLst>
                                          <p:attrName>style.visibility</p:attrName>
                                        </p:attrNameLst>
                                      </p:cBhvr>
                                      <p:to>
                                        <p:strVal val="visible"/>
                                      </p:to>
                                    </p:set>
                                    <p:animEffect transition="in" filter="wipe(left)">
                                      <p:cBhvr>
                                        <p:cTn id="17" dur="500"/>
                                        <p:tgtEl>
                                          <p:spTgt spid="2447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79"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bwMode="auto">
          <a:xfrm>
            <a:off x="811213" y="879475"/>
            <a:ext cx="3760787" cy="533400"/>
          </a:xfrm>
          <a:ln>
            <a:miter lim="800000"/>
            <a:headEnd/>
            <a:tailEnd/>
          </a:ln>
        </p:spPr>
        <p:txBody>
          <a:bodyPr vert="horz" wrap="square" lIns="91440" tIns="45720" rIns="91440" bIns="45720" numCol="1" anchor="t" anchorCtr="0" compatLnSpc="1">
            <a:prstTxWarp prst="textNoShape">
              <a:avLst/>
            </a:prstTxWarp>
          </a:bodyPr>
          <a:lstStyle/>
          <a:p>
            <a:pPr algn="l" eaLnBrk="1" hangingPunct="1">
              <a:lnSpc>
                <a:spcPct val="115000"/>
              </a:lnSpc>
              <a:defRPr/>
            </a:pPr>
            <a:r>
              <a:rPr lang="en-US" altLang="zh-CN" sz="2800" b="1" smtClean="0">
                <a:solidFill>
                  <a:srgbClr val="CC0000"/>
                </a:solidFill>
                <a:latin typeface="Times New Roman" panose="02020603050405020304" pitchFamily="18" charset="0"/>
                <a:cs typeface="Times New Roman" panose="02020603050405020304" pitchFamily="18" charset="0"/>
              </a:rPr>
              <a:t>1.  </a:t>
            </a:r>
            <a:r>
              <a:rPr lang="zh-CN" altLang="en-US" sz="2800" b="1" smtClean="0">
                <a:solidFill>
                  <a:srgbClr val="CC0000"/>
                </a:solidFill>
                <a:latin typeface="Times New Roman" panose="02020603050405020304" pitchFamily="18" charset="0"/>
                <a:cs typeface="Times New Roman" panose="02020603050405020304" pitchFamily="18" charset="0"/>
              </a:rPr>
              <a:t>实现放大的条件 </a:t>
            </a:r>
          </a:p>
        </p:txBody>
      </p:sp>
      <p:sp>
        <p:nvSpPr>
          <p:cNvPr id="69635" name="Text Box 3"/>
          <p:cNvSpPr txBox="1">
            <a:spLocks noChangeArrowheads="1"/>
          </p:cNvSpPr>
          <p:nvPr/>
        </p:nvSpPr>
        <p:spPr bwMode="auto">
          <a:xfrm>
            <a:off x="323850" y="1391945"/>
            <a:ext cx="8569325" cy="3067636"/>
          </a:xfrm>
          <a:prstGeom prst="rect">
            <a:avLst/>
          </a:prstGeom>
          <a:noFill/>
          <a:ln w="38100">
            <a:noFill/>
            <a:miter lim="800000"/>
            <a:headEnd/>
            <a:tailEnd/>
          </a:ln>
          <a:effectLst/>
        </p:spPr>
        <p:txBody>
          <a:bodyPr lIns="90000" tIns="46800" rIns="90000" bIns="46800" anchor="ctr">
            <a:spAutoFit/>
          </a:bodyPr>
          <a:lstStyle/>
          <a:p>
            <a:pPr marL="571500" indent="-571500">
              <a:lnSpc>
                <a:spcPct val="115000"/>
              </a:lnSpc>
              <a:defRPr/>
            </a:pPr>
            <a:r>
              <a:rPr lang="en-US" altLang="zh-CN" sz="2800" b="1">
                <a:latin typeface="Times New Roman" panose="02020603050405020304" pitchFamily="18" charset="0"/>
                <a:cs typeface="Times New Roman" panose="02020603050405020304" pitchFamily="18" charset="0"/>
              </a:rPr>
              <a:t>    (1) </a:t>
            </a:r>
            <a:r>
              <a:rPr lang="zh-CN" altLang="en-US" sz="2800" b="1">
                <a:latin typeface="Times New Roman" panose="02020603050405020304" pitchFamily="18" charset="0"/>
                <a:cs typeface="Times New Roman" panose="02020603050405020304" pitchFamily="18" charset="0"/>
              </a:rPr>
              <a:t>晶体管必须工作在放大区。发射结正偏，集电</a:t>
            </a:r>
          </a:p>
          <a:p>
            <a:pPr marL="571500" indent="-571500">
              <a:lnSpc>
                <a:spcPct val="115000"/>
              </a:lnSpc>
              <a:defRPr/>
            </a:pPr>
            <a:r>
              <a:rPr lang="zh-CN" altLang="en-US" sz="2800" b="1">
                <a:latin typeface="Times New Roman" panose="02020603050405020304" pitchFamily="18" charset="0"/>
                <a:cs typeface="Times New Roman" panose="02020603050405020304" pitchFamily="18" charset="0"/>
              </a:rPr>
              <a:t>结反偏。</a:t>
            </a:r>
          </a:p>
          <a:p>
            <a:pPr marL="571500" indent="-571500">
              <a:lnSpc>
                <a:spcPct val="115000"/>
              </a:lnSpc>
              <a:defRPr/>
            </a:pPr>
            <a:r>
              <a:rPr lang="zh-CN" altLang="en-US" sz="2800" b="1">
                <a:latin typeface="Times New Roman" panose="02020603050405020304" pitchFamily="18" charset="0"/>
                <a:cs typeface="Times New Roman" panose="02020603050405020304" pitchFamily="18" charset="0"/>
              </a:rPr>
              <a:t>    </a:t>
            </a:r>
            <a:r>
              <a:rPr lang="en-US" altLang="zh-CN" sz="2800" b="1">
                <a:latin typeface="Times New Roman" panose="02020603050405020304" pitchFamily="18" charset="0"/>
                <a:cs typeface="Times New Roman" panose="02020603050405020304" pitchFamily="18" charset="0"/>
              </a:rPr>
              <a:t>(2) </a:t>
            </a:r>
            <a:r>
              <a:rPr lang="zh-CN" altLang="en-US" sz="2800" b="1">
                <a:latin typeface="Times New Roman" panose="02020603050405020304" pitchFamily="18" charset="0"/>
                <a:cs typeface="Times New Roman" panose="02020603050405020304" pitchFamily="18" charset="0"/>
              </a:rPr>
              <a:t>正确设置静态工作点，使晶体管工作于放大区。</a:t>
            </a:r>
          </a:p>
          <a:p>
            <a:pPr marL="571500" indent="-571500">
              <a:lnSpc>
                <a:spcPct val="115000"/>
              </a:lnSpc>
              <a:defRPr/>
            </a:pPr>
            <a:r>
              <a:rPr lang="zh-CN" altLang="en-US" sz="2800" b="1">
                <a:latin typeface="Times New Roman" panose="02020603050405020304" pitchFamily="18" charset="0"/>
                <a:cs typeface="Times New Roman" panose="02020603050405020304" pitchFamily="18" charset="0"/>
              </a:rPr>
              <a:t>    </a:t>
            </a:r>
            <a:r>
              <a:rPr lang="en-US" altLang="zh-CN" sz="2800" b="1">
                <a:latin typeface="Times New Roman" panose="02020603050405020304" pitchFamily="18" charset="0"/>
                <a:cs typeface="Times New Roman" panose="02020603050405020304" pitchFamily="18" charset="0"/>
              </a:rPr>
              <a:t>(3) </a:t>
            </a:r>
            <a:r>
              <a:rPr lang="zh-CN" altLang="en-US" sz="2800" b="1">
                <a:latin typeface="Times New Roman" panose="02020603050405020304" pitchFamily="18" charset="0"/>
                <a:cs typeface="Times New Roman" panose="02020603050405020304" pitchFamily="18" charset="0"/>
              </a:rPr>
              <a:t>输入回路将变化的电压转化成变化的基极电流。</a:t>
            </a:r>
          </a:p>
          <a:p>
            <a:pPr marL="571500" indent="-571500">
              <a:lnSpc>
                <a:spcPct val="115000"/>
              </a:lnSpc>
              <a:defRPr/>
            </a:pPr>
            <a:r>
              <a:rPr lang="zh-CN" altLang="en-US" sz="2800" b="1">
                <a:latin typeface="Times New Roman" panose="02020603050405020304" pitchFamily="18" charset="0"/>
                <a:cs typeface="Times New Roman" panose="02020603050405020304" pitchFamily="18" charset="0"/>
              </a:rPr>
              <a:t>    </a:t>
            </a:r>
            <a:r>
              <a:rPr lang="en-US" altLang="zh-CN" sz="2800" b="1">
                <a:latin typeface="Times New Roman" panose="02020603050405020304" pitchFamily="18" charset="0"/>
                <a:cs typeface="Times New Roman" panose="02020603050405020304" pitchFamily="18" charset="0"/>
              </a:rPr>
              <a:t>(4) </a:t>
            </a:r>
            <a:r>
              <a:rPr lang="zh-CN" altLang="en-US" sz="2800" b="1">
                <a:latin typeface="Times New Roman" panose="02020603050405020304" pitchFamily="18" charset="0"/>
                <a:cs typeface="Times New Roman" panose="02020603050405020304" pitchFamily="18" charset="0"/>
              </a:rPr>
              <a:t>输出回路将变化的集电极电流转化成变化的集</a:t>
            </a:r>
          </a:p>
          <a:p>
            <a:pPr marL="571500" indent="-571500">
              <a:lnSpc>
                <a:spcPct val="115000"/>
              </a:lnSpc>
              <a:defRPr/>
            </a:pPr>
            <a:r>
              <a:rPr lang="zh-CN" altLang="en-US" sz="2800" b="1">
                <a:latin typeface="Times New Roman" panose="02020603050405020304" pitchFamily="18" charset="0"/>
                <a:cs typeface="Times New Roman" panose="02020603050405020304" pitchFamily="18" charset="0"/>
              </a:rPr>
              <a:t>电极电压，经电容耦合只输出交流信号。</a:t>
            </a:r>
          </a:p>
        </p:txBody>
      </p:sp>
    </p:spTree>
    <p:extLst>
      <p:ext uri="{BB962C8B-B14F-4D97-AF65-F5344CB8AC3E}">
        <p14:creationId xmlns:p14="http://schemas.microsoft.com/office/powerpoint/2010/main" val="17029790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animEffect transition="in" filter="wipe(left)">
                                      <p:cBhvr>
                                        <p:cTn id="7" dur="500"/>
                                        <p:tgtEl>
                                          <p:spTgt spid="696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9635">
                                            <p:txEl>
                                              <p:pRg st="1" end="1"/>
                                            </p:txEl>
                                          </p:spTgt>
                                        </p:tgtEl>
                                        <p:attrNameLst>
                                          <p:attrName>style.visibility</p:attrName>
                                        </p:attrNameLst>
                                      </p:cBhvr>
                                      <p:to>
                                        <p:strVal val="visible"/>
                                      </p:to>
                                    </p:set>
                                    <p:animEffect transition="in" filter="wipe(left)">
                                      <p:cBhvr>
                                        <p:cTn id="12" dur="500"/>
                                        <p:tgtEl>
                                          <p:spTgt spid="696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9635">
                                            <p:txEl>
                                              <p:pRg st="2" end="2"/>
                                            </p:txEl>
                                          </p:spTgt>
                                        </p:tgtEl>
                                        <p:attrNameLst>
                                          <p:attrName>style.visibility</p:attrName>
                                        </p:attrNameLst>
                                      </p:cBhvr>
                                      <p:to>
                                        <p:strVal val="visible"/>
                                      </p:to>
                                    </p:set>
                                    <p:animEffect transition="in" filter="wipe(left)">
                                      <p:cBhvr>
                                        <p:cTn id="17" dur="500"/>
                                        <p:tgtEl>
                                          <p:spTgt spid="6963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9635">
                                            <p:txEl>
                                              <p:pRg st="3" end="3"/>
                                            </p:txEl>
                                          </p:spTgt>
                                        </p:tgtEl>
                                        <p:attrNameLst>
                                          <p:attrName>style.visibility</p:attrName>
                                        </p:attrNameLst>
                                      </p:cBhvr>
                                      <p:to>
                                        <p:strVal val="visible"/>
                                      </p:to>
                                    </p:set>
                                    <p:animEffect transition="in" filter="wipe(left)">
                                      <p:cBhvr>
                                        <p:cTn id="22" dur="500"/>
                                        <p:tgtEl>
                                          <p:spTgt spid="6963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9635">
                                            <p:txEl>
                                              <p:pRg st="4" end="4"/>
                                            </p:txEl>
                                          </p:spTgt>
                                        </p:tgtEl>
                                        <p:attrNameLst>
                                          <p:attrName>style.visibility</p:attrName>
                                        </p:attrNameLst>
                                      </p:cBhvr>
                                      <p:to>
                                        <p:strVal val="visible"/>
                                      </p:to>
                                    </p:set>
                                    <p:animEffect transition="in" filter="wipe(left)">
                                      <p:cBhvr>
                                        <p:cTn id="27" dur="500"/>
                                        <p:tgtEl>
                                          <p:spTgt spid="6963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9635">
                                            <p:txEl>
                                              <p:pRg st="5" end="5"/>
                                            </p:txEl>
                                          </p:spTgt>
                                        </p:tgtEl>
                                        <p:attrNameLst>
                                          <p:attrName>style.visibility</p:attrName>
                                        </p:attrNameLst>
                                      </p:cBhvr>
                                      <p:to>
                                        <p:strVal val="visible"/>
                                      </p:to>
                                    </p:set>
                                    <p:animEffect transition="in" filter="wipe(left)">
                                      <p:cBhvr>
                                        <p:cTn id="32" dur="500"/>
                                        <p:tgtEl>
                                          <p:spTgt spid="6963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bwMode="auto">
          <a:xfrm>
            <a:off x="465138" y="723522"/>
            <a:ext cx="4953000" cy="685800"/>
          </a:xfrm>
          <a:ln>
            <a:miter lim="800000"/>
            <a:headEnd/>
            <a:tailEnd/>
          </a:ln>
        </p:spPr>
        <p:txBody>
          <a:bodyPr vert="horz" wrap="square" lIns="91440" tIns="45720" rIns="91440" bIns="45720" numCol="1" anchor="t" anchorCtr="0" compatLnSpc="1">
            <a:prstTxWarp prst="textNoShape">
              <a:avLst/>
            </a:prstTxWarp>
          </a:bodyPr>
          <a:lstStyle/>
          <a:p>
            <a:pPr algn="l" eaLnBrk="1" hangingPunct="1">
              <a:defRPr/>
            </a:pPr>
            <a:r>
              <a:rPr lang="en-US" altLang="zh-CN" sz="2800" b="1" smtClean="0">
                <a:solidFill>
                  <a:srgbClr val="CC0000"/>
                </a:solidFill>
                <a:latin typeface="Times New Roman" panose="02020603050405020304" pitchFamily="18" charset="0"/>
                <a:cs typeface="Times New Roman" panose="02020603050405020304" pitchFamily="18" charset="0"/>
              </a:rPr>
              <a:t>2. </a:t>
            </a:r>
            <a:r>
              <a:rPr lang="zh-CN" altLang="en-US" sz="2800" b="1" smtClean="0">
                <a:solidFill>
                  <a:srgbClr val="CC0000"/>
                </a:solidFill>
                <a:latin typeface="Times New Roman" panose="02020603050405020304" pitchFamily="18" charset="0"/>
                <a:cs typeface="Times New Roman" panose="02020603050405020304" pitchFamily="18" charset="0"/>
              </a:rPr>
              <a:t>直流通路和交流通路 </a:t>
            </a:r>
          </a:p>
        </p:txBody>
      </p:sp>
      <p:sp>
        <p:nvSpPr>
          <p:cNvPr id="70659" name="Rectangle 3"/>
          <p:cNvSpPr>
            <a:spLocks noChangeArrowheads="1"/>
          </p:cNvSpPr>
          <p:nvPr/>
        </p:nvSpPr>
        <p:spPr bwMode="auto">
          <a:xfrm>
            <a:off x="323850" y="1180722"/>
            <a:ext cx="8496300" cy="2143125"/>
          </a:xfrm>
          <a:prstGeom prst="rect">
            <a:avLst/>
          </a:prstGeom>
          <a:noFill/>
          <a:ln w="9525">
            <a:noFill/>
            <a:miter lim="800000"/>
            <a:headEnd/>
            <a:tailEnd/>
          </a:ln>
          <a:effectLst/>
        </p:spPr>
        <p:txBody>
          <a:bodyPr>
            <a:spAutoFit/>
          </a:bodyPr>
          <a:lstStyle/>
          <a:p>
            <a:pPr>
              <a:lnSpc>
                <a:spcPct val="120000"/>
              </a:lnSpc>
              <a:spcBef>
                <a:spcPct val="20000"/>
              </a:spcBef>
              <a:defRPr/>
            </a:pPr>
            <a:r>
              <a:rPr lang="en-US" altLang="zh-CN" sz="2800" b="1">
                <a:latin typeface="Times New Roman" panose="02020603050405020304" pitchFamily="18" charset="0"/>
                <a:cs typeface="Times New Roman" panose="02020603050405020304" pitchFamily="18" charset="0"/>
              </a:rPr>
              <a:t>    </a:t>
            </a:r>
            <a:r>
              <a:rPr lang="zh-CN" altLang="en-US" sz="2800" b="1">
                <a:latin typeface="Times New Roman" panose="02020603050405020304" pitchFamily="18" charset="0"/>
                <a:cs typeface="Times New Roman" panose="02020603050405020304" pitchFamily="18" charset="0"/>
              </a:rPr>
              <a:t>因电容对交、直流的作用不同。在放大电路中如果电容的容量足够大，可以认为它对交流分量不起作用，即对交流短路。而对直流可以看成开路。这样，交、直流所走的通路是不同的。</a:t>
            </a:r>
          </a:p>
        </p:txBody>
      </p:sp>
      <p:sp>
        <p:nvSpPr>
          <p:cNvPr id="70660" name="Rectangle 4"/>
          <p:cNvSpPr>
            <a:spLocks noChangeArrowheads="1"/>
          </p:cNvSpPr>
          <p:nvPr/>
        </p:nvSpPr>
        <p:spPr bwMode="auto">
          <a:xfrm>
            <a:off x="323850" y="3314322"/>
            <a:ext cx="8599488" cy="1031875"/>
          </a:xfrm>
          <a:prstGeom prst="rect">
            <a:avLst/>
          </a:prstGeom>
          <a:noFill/>
          <a:ln w="9525">
            <a:noFill/>
            <a:miter lim="800000"/>
            <a:headEnd/>
            <a:tailEnd/>
          </a:ln>
          <a:effectLst/>
        </p:spPr>
        <p:txBody>
          <a:bodyPr>
            <a:spAutoFit/>
          </a:bodyPr>
          <a:lstStyle/>
          <a:p>
            <a:pPr>
              <a:spcBef>
                <a:spcPct val="20000"/>
              </a:spcBef>
              <a:defRPr/>
            </a:pPr>
            <a:r>
              <a:rPr lang="zh-CN" altLang="en-US" sz="2800" b="1">
                <a:solidFill>
                  <a:srgbClr val="CC0000"/>
                </a:solidFill>
                <a:latin typeface="Times New Roman" panose="02020603050405020304" pitchFamily="18" charset="0"/>
                <a:cs typeface="Times New Roman" panose="02020603050405020304" pitchFamily="18" charset="0"/>
              </a:rPr>
              <a:t>直流通路：</a:t>
            </a:r>
            <a:r>
              <a:rPr lang="zh-CN" altLang="en-US" sz="2800" b="1">
                <a:solidFill>
                  <a:srgbClr val="000099"/>
                </a:solidFill>
                <a:latin typeface="Times New Roman" panose="02020603050405020304" pitchFamily="18" charset="0"/>
                <a:cs typeface="Times New Roman" panose="02020603050405020304" pitchFamily="18" charset="0"/>
              </a:rPr>
              <a:t>无信号时电流（直流电流）的通路，用来</a:t>
            </a:r>
          </a:p>
          <a:p>
            <a:pPr>
              <a:spcBef>
                <a:spcPct val="20000"/>
              </a:spcBef>
              <a:defRPr/>
            </a:pPr>
            <a:r>
              <a:rPr lang="zh-CN" altLang="en-US" sz="2800" b="1">
                <a:solidFill>
                  <a:srgbClr val="000099"/>
                </a:solidFill>
                <a:latin typeface="Times New Roman" panose="02020603050405020304" pitchFamily="18" charset="0"/>
                <a:cs typeface="Times New Roman" panose="02020603050405020304" pitchFamily="18" charset="0"/>
              </a:rPr>
              <a:t>          计算静态工作点。</a:t>
            </a:r>
          </a:p>
        </p:txBody>
      </p:sp>
      <p:sp>
        <p:nvSpPr>
          <p:cNvPr id="70661" name="Rectangle 5"/>
          <p:cNvSpPr>
            <a:spLocks noChangeArrowheads="1"/>
          </p:cNvSpPr>
          <p:nvPr/>
        </p:nvSpPr>
        <p:spPr bwMode="auto">
          <a:xfrm>
            <a:off x="323850" y="4355722"/>
            <a:ext cx="8599488" cy="1544638"/>
          </a:xfrm>
          <a:prstGeom prst="rect">
            <a:avLst/>
          </a:prstGeom>
          <a:noFill/>
          <a:ln w="9525">
            <a:noFill/>
            <a:miter lim="800000"/>
            <a:headEnd/>
            <a:tailEnd/>
          </a:ln>
          <a:effectLst/>
        </p:spPr>
        <p:txBody>
          <a:bodyPr>
            <a:spAutoFit/>
          </a:bodyPr>
          <a:lstStyle/>
          <a:p>
            <a:pPr>
              <a:spcBef>
                <a:spcPct val="20000"/>
              </a:spcBef>
              <a:defRPr/>
            </a:pPr>
            <a:r>
              <a:rPr lang="zh-CN" altLang="en-US" sz="2800" b="1">
                <a:solidFill>
                  <a:srgbClr val="CC0000"/>
                </a:solidFill>
                <a:latin typeface="Times New Roman" panose="02020603050405020304" pitchFamily="18" charset="0"/>
                <a:cs typeface="Times New Roman" panose="02020603050405020304" pitchFamily="18" charset="0"/>
              </a:rPr>
              <a:t>交流通路：</a:t>
            </a:r>
            <a:r>
              <a:rPr lang="zh-CN" altLang="en-US" sz="2800" b="1">
                <a:solidFill>
                  <a:srgbClr val="000099"/>
                </a:solidFill>
                <a:latin typeface="Times New Roman" panose="02020603050405020304" pitchFamily="18" charset="0"/>
                <a:cs typeface="Times New Roman" panose="02020603050405020304" pitchFamily="18" charset="0"/>
              </a:rPr>
              <a:t>有信号时交流分量（变化量）的通路，用</a:t>
            </a:r>
          </a:p>
          <a:p>
            <a:pPr>
              <a:spcBef>
                <a:spcPct val="20000"/>
              </a:spcBef>
              <a:defRPr/>
            </a:pPr>
            <a:r>
              <a:rPr lang="zh-CN" altLang="en-US" sz="2800" b="1">
                <a:solidFill>
                  <a:srgbClr val="000099"/>
                </a:solidFill>
                <a:latin typeface="Times New Roman" panose="02020603050405020304" pitchFamily="18" charset="0"/>
                <a:cs typeface="Times New Roman" panose="02020603050405020304" pitchFamily="18" charset="0"/>
              </a:rPr>
              <a:t>          来计算电压放大倍数、输入电阻、输出电</a:t>
            </a:r>
          </a:p>
          <a:p>
            <a:pPr>
              <a:spcBef>
                <a:spcPct val="20000"/>
              </a:spcBef>
              <a:defRPr/>
            </a:pPr>
            <a:r>
              <a:rPr lang="zh-CN" altLang="en-US" sz="2800" b="1">
                <a:solidFill>
                  <a:srgbClr val="000099"/>
                </a:solidFill>
                <a:latin typeface="Times New Roman" panose="02020603050405020304" pitchFamily="18" charset="0"/>
                <a:cs typeface="Times New Roman" panose="02020603050405020304" pitchFamily="18" charset="0"/>
              </a:rPr>
              <a:t>          阻等动态参数。</a:t>
            </a:r>
          </a:p>
        </p:txBody>
      </p:sp>
    </p:spTree>
    <p:extLst>
      <p:ext uri="{BB962C8B-B14F-4D97-AF65-F5344CB8AC3E}">
        <p14:creationId xmlns:p14="http://schemas.microsoft.com/office/powerpoint/2010/main" val="26578301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0659"/>
                                        </p:tgtEl>
                                        <p:attrNameLst>
                                          <p:attrName>style.visibility</p:attrName>
                                        </p:attrNameLst>
                                      </p:cBhvr>
                                      <p:to>
                                        <p:strVal val="visible"/>
                                      </p:to>
                                    </p:set>
                                    <p:animEffect transition="in" filter="wipe(left)">
                                      <p:cBhvr>
                                        <p:cTn id="7" dur="500"/>
                                        <p:tgtEl>
                                          <p:spTgt spid="706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0660"/>
                                        </p:tgtEl>
                                        <p:attrNameLst>
                                          <p:attrName>style.visibility</p:attrName>
                                        </p:attrNameLst>
                                      </p:cBhvr>
                                      <p:to>
                                        <p:strVal val="visible"/>
                                      </p:to>
                                    </p:set>
                                    <p:animEffect transition="in" filter="wipe(left)">
                                      <p:cBhvr>
                                        <p:cTn id="12" dur="500"/>
                                        <p:tgtEl>
                                          <p:spTgt spid="7066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70661"/>
                                        </p:tgtEl>
                                        <p:attrNameLst>
                                          <p:attrName>style.visibility</p:attrName>
                                        </p:attrNameLst>
                                      </p:cBhvr>
                                      <p:to>
                                        <p:strVal val="visible"/>
                                      </p:to>
                                    </p:set>
                                    <p:animEffect transition="in" filter="blinds(vertical)">
                                      <p:cBhvr>
                                        <p:cTn id="17" dur="500"/>
                                        <p:tgtEl>
                                          <p:spTgt spid="706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autoUpdateAnimBg="0"/>
      <p:bldP spid="70660" grpId="0" autoUpdateAnimBg="0"/>
      <p:bldP spid="70661"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2"/>
          <p:cNvSpPr txBox="1">
            <a:spLocks noChangeArrowheads="1"/>
          </p:cNvSpPr>
          <p:nvPr/>
        </p:nvSpPr>
        <p:spPr bwMode="auto">
          <a:xfrm>
            <a:off x="619125" y="560419"/>
            <a:ext cx="6489700" cy="525401"/>
          </a:xfrm>
          <a:prstGeom prst="rect">
            <a:avLst/>
          </a:prstGeom>
          <a:noFill/>
          <a:ln w="38100">
            <a:noFill/>
            <a:miter lim="800000"/>
            <a:headEnd/>
            <a:tailEnd/>
          </a:ln>
          <a:effectLst/>
        </p:spPr>
        <p:txBody>
          <a:bodyPr lIns="90000" tIns="46800" rIns="90000" bIns="46800" anchor="ctr">
            <a:spAutoFit/>
          </a:bodyPr>
          <a:lstStyle/>
          <a:p>
            <a:pPr>
              <a:spcBef>
                <a:spcPct val="50000"/>
              </a:spcBef>
              <a:defRPr/>
            </a:pPr>
            <a:r>
              <a:rPr lang="zh-CN" altLang="en-US" sz="2800" b="1">
                <a:solidFill>
                  <a:schemeClr val="tx2"/>
                </a:solidFill>
                <a:latin typeface="Times New Roman" panose="02020603050405020304" pitchFamily="18" charset="0"/>
                <a:cs typeface="Times New Roman" panose="02020603050405020304" pitchFamily="18" charset="0"/>
              </a:rPr>
              <a:t>例：</a:t>
            </a:r>
            <a:r>
              <a:rPr lang="zh-CN" altLang="en-US" sz="2800" b="1">
                <a:latin typeface="Times New Roman" panose="02020603050405020304" pitchFamily="18" charset="0"/>
                <a:cs typeface="Times New Roman" panose="02020603050405020304" pitchFamily="18" charset="0"/>
              </a:rPr>
              <a:t>画出下图放大电路的直流通路</a:t>
            </a:r>
          </a:p>
        </p:txBody>
      </p:sp>
      <p:sp>
        <p:nvSpPr>
          <p:cNvPr id="71683" name="Text Box 3" descr="80%"/>
          <p:cNvSpPr txBox="1">
            <a:spLocks noChangeArrowheads="1"/>
          </p:cNvSpPr>
          <p:nvPr/>
        </p:nvSpPr>
        <p:spPr bwMode="auto">
          <a:xfrm>
            <a:off x="5014913" y="4460906"/>
            <a:ext cx="1717675" cy="525401"/>
          </a:xfrm>
          <a:prstGeom prst="rect">
            <a:avLst/>
          </a:prstGeom>
          <a:pattFill prst="pct80">
            <a:fgClr>
              <a:srgbClr val="FFCC99"/>
            </a:fgClr>
            <a:bgClr>
              <a:srgbClr val="FFFFFF"/>
            </a:bgClr>
          </a:pattFill>
          <a:ln>
            <a:noFill/>
          </a:ln>
          <a:extLs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a:solidFill>
                  <a:srgbClr val="FF0000"/>
                </a:solidFill>
                <a:cs typeface="Times New Roman" panose="02020603050405020304" pitchFamily="18" charset="0"/>
              </a:rPr>
              <a:t>直流通路</a:t>
            </a:r>
          </a:p>
        </p:txBody>
      </p:sp>
      <p:sp>
        <p:nvSpPr>
          <p:cNvPr id="71684" name="Rectangle 4" descr="80%"/>
          <p:cNvSpPr>
            <a:spLocks noChangeArrowheads="1"/>
          </p:cNvSpPr>
          <p:nvPr/>
        </p:nvSpPr>
        <p:spPr bwMode="auto">
          <a:xfrm>
            <a:off x="555625" y="5573713"/>
            <a:ext cx="8264525" cy="519112"/>
          </a:xfrm>
          <a:prstGeom prst="rect">
            <a:avLst/>
          </a:prstGeom>
          <a:noFill/>
          <a:ln w="9525">
            <a:noFill/>
            <a:miter lim="800000"/>
            <a:headEnd/>
            <a:tailEnd/>
          </a:ln>
          <a:effectLst/>
        </p:spPr>
        <p:txBody>
          <a:bodyPr>
            <a:spAutoFit/>
          </a:bodyPr>
          <a:lstStyle/>
          <a:p>
            <a:pPr>
              <a:defRPr/>
            </a:pPr>
            <a:r>
              <a:rPr lang="zh-CN" altLang="en-US" sz="2800" b="1">
                <a:solidFill>
                  <a:srgbClr val="000099"/>
                </a:solidFill>
                <a:latin typeface="Times New Roman" panose="02020603050405020304" pitchFamily="18" charset="0"/>
                <a:cs typeface="Times New Roman" panose="02020603050405020304" pitchFamily="18" charset="0"/>
              </a:rPr>
              <a:t>直流通路用来计算静态工作点 </a:t>
            </a:r>
            <a:r>
              <a:rPr lang="en-US" altLang="zh-CN" sz="2800" b="1" i="1">
                <a:solidFill>
                  <a:srgbClr val="000099"/>
                </a:solidFill>
                <a:latin typeface="Times New Roman" panose="02020603050405020304" pitchFamily="18" charset="0"/>
                <a:cs typeface="Times New Roman" panose="02020603050405020304" pitchFamily="18" charset="0"/>
              </a:rPr>
              <a:t>Q </a:t>
            </a:r>
            <a:r>
              <a:rPr lang="en-US" altLang="zh-CN" sz="2800" b="1">
                <a:solidFill>
                  <a:srgbClr val="000099"/>
                </a:solidFill>
                <a:latin typeface="Times New Roman" panose="02020603050405020304" pitchFamily="18" charset="0"/>
                <a:cs typeface="Times New Roman" panose="02020603050405020304" pitchFamily="18" charset="0"/>
              </a:rPr>
              <a:t>( </a:t>
            </a:r>
            <a:r>
              <a:rPr lang="en-US" altLang="zh-CN" sz="2800" b="1" i="1">
                <a:solidFill>
                  <a:srgbClr val="CC0000"/>
                </a:solidFill>
                <a:latin typeface="Times New Roman" panose="02020603050405020304" pitchFamily="18" charset="0"/>
                <a:ea typeface="楷体_GB2312" pitchFamily="49" charset="-122"/>
                <a:cs typeface="Times New Roman" panose="02020603050405020304" pitchFamily="18" charset="0"/>
              </a:rPr>
              <a:t>I</a:t>
            </a:r>
            <a:r>
              <a:rPr lang="en-US" altLang="zh-CN" sz="2800" b="1" baseline="-25000">
                <a:solidFill>
                  <a:srgbClr val="CC0000"/>
                </a:solidFill>
                <a:latin typeface="Times New Roman" panose="02020603050405020304" pitchFamily="18" charset="0"/>
                <a:ea typeface="楷体_GB2312" pitchFamily="49" charset="-122"/>
                <a:cs typeface="Times New Roman" panose="02020603050405020304" pitchFamily="18" charset="0"/>
              </a:rPr>
              <a:t>B</a:t>
            </a:r>
            <a:r>
              <a:rPr lang="zh-CN" altLang="en-US" sz="2800" b="1">
                <a:solidFill>
                  <a:srgbClr val="CC0000"/>
                </a:solidFill>
                <a:latin typeface="Times New Roman" panose="02020603050405020304" pitchFamily="18" charset="0"/>
                <a:cs typeface="Times New Roman" panose="02020603050405020304" pitchFamily="18" charset="0"/>
              </a:rPr>
              <a:t>、</a:t>
            </a:r>
            <a:r>
              <a:rPr lang="en-US" altLang="zh-CN" sz="2800" b="1" i="1">
                <a:solidFill>
                  <a:srgbClr val="CC0000"/>
                </a:solidFill>
                <a:latin typeface="Times New Roman" panose="02020603050405020304" pitchFamily="18" charset="0"/>
                <a:ea typeface="楷体_GB2312" pitchFamily="49" charset="-122"/>
                <a:cs typeface="Times New Roman" panose="02020603050405020304" pitchFamily="18" charset="0"/>
              </a:rPr>
              <a:t>I</a:t>
            </a:r>
            <a:r>
              <a:rPr lang="en-US" altLang="zh-CN" sz="2800" b="1" baseline="-25000">
                <a:solidFill>
                  <a:srgbClr val="CC0000"/>
                </a:solidFill>
                <a:latin typeface="Times New Roman" panose="02020603050405020304" pitchFamily="18" charset="0"/>
                <a:ea typeface="楷体_GB2312" pitchFamily="49" charset="-122"/>
                <a:cs typeface="Times New Roman" panose="02020603050405020304" pitchFamily="18" charset="0"/>
              </a:rPr>
              <a:t>C</a:t>
            </a:r>
            <a:r>
              <a:rPr lang="zh-CN" altLang="en-US" sz="2800" b="1">
                <a:solidFill>
                  <a:srgbClr val="CC0000"/>
                </a:solidFill>
                <a:latin typeface="Times New Roman" panose="02020603050405020304" pitchFamily="18" charset="0"/>
                <a:cs typeface="Times New Roman" panose="02020603050405020304" pitchFamily="18" charset="0"/>
              </a:rPr>
              <a:t>、</a:t>
            </a:r>
            <a:r>
              <a:rPr lang="en-US" altLang="zh-CN" sz="2800" b="1" i="1">
                <a:solidFill>
                  <a:srgbClr val="CC0000"/>
                </a:solidFill>
                <a:latin typeface="Times New Roman" panose="02020603050405020304" pitchFamily="18" charset="0"/>
                <a:ea typeface="楷体_GB2312" pitchFamily="49" charset="-122"/>
                <a:cs typeface="Times New Roman" panose="02020603050405020304" pitchFamily="18" charset="0"/>
              </a:rPr>
              <a:t>U</a:t>
            </a:r>
            <a:r>
              <a:rPr lang="en-US" altLang="zh-CN" sz="2800" b="1" baseline="-25000">
                <a:solidFill>
                  <a:srgbClr val="CC0000"/>
                </a:solidFill>
                <a:latin typeface="Times New Roman" panose="02020603050405020304" pitchFamily="18" charset="0"/>
                <a:ea typeface="楷体_GB2312" pitchFamily="49" charset="-122"/>
                <a:cs typeface="Times New Roman" panose="02020603050405020304" pitchFamily="18" charset="0"/>
              </a:rPr>
              <a:t>CE</a:t>
            </a:r>
            <a:r>
              <a:rPr lang="en-US" altLang="zh-CN" sz="2800" b="1">
                <a:solidFill>
                  <a:srgbClr val="000099"/>
                </a:solidFill>
                <a:latin typeface="Times New Roman" panose="02020603050405020304" pitchFamily="18" charset="0"/>
                <a:cs typeface="Times New Roman" panose="02020603050405020304" pitchFamily="18" charset="0"/>
              </a:rPr>
              <a:t> )</a:t>
            </a:r>
          </a:p>
        </p:txBody>
      </p:sp>
      <p:sp>
        <p:nvSpPr>
          <p:cNvPr id="71685" name="Rectangle 5" descr="40%"/>
          <p:cNvSpPr>
            <a:spLocks noChangeArrowheads="1"/>
          </p:cNvSpPr>
          <p:nvPr/>
        </p:nvSpPr>
        <p:spPr bwMode="auto">
          <a:xfrm>
            <a:off x="657225" y="1158875"/>
            <a:ext cx="7816563" cy="523220"/>
          </a:xfrm>
          <a:prstGeom prst="rect">
            <a:avLst/>
          </a:prstGeom>
          <a:pattFill prst="pct40">
            <a:fgClr>
              <a:srgbClr val="FFCCCC"/>
            </a:fgClr>
            <a:bgClr>
              <a:srgbClr val="FFFFFF"/>
            </a:bgClr>
          </a:pattFill>
          <a:ln w="28575">
            <a:solidFill>
              <a:srgbClr val="006600"/>
            </a:solidFill>
            <a:miter lim="800000"/>
            <a:headEnd/>
            <a:tailEnd/>
          </a:ln>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a:solidFill>
                  <a:srgbClr val="FF0000"/>
                </a:solidFill>
                <a:cs typeface="Times New Roman" panose="02020603050405020304" pitchFamily="18" charset="0"/>
                <a:sym typeface="Symbol" panose="05050102010706020507" pitchFamily="18" charset="2"/>
              </a:rPr>
              <a:t>对直流信号电容 </a:t>
            </a:r>
            <a:r>
              <a:rPr lang="en-US" altLang="zh-CN" sz="2800" i="1">
                <a:solidFill>
                  <a:srgbClr val="FF0000"/>
                </a:solidFill>
                <a:cs typeface="Times New Roman" panose="02020603050405020304" pitchFamily="18" charset="0"/>
                <a:sym typeface="Symbol" panose="05050102010706020507" pitchFamily="18" charset="2"/>
              </a:rPr>
              <a:t>C </a:t>
            </a:r>
            <a:r>
              <a:rPr lang="zh-CN" altLang="en-US" sz="2800">
                <a:solidFill>
                  <a:srgbClr val="FF0000"/>
                </a:solidFill>
                <a:cs typeface="Times New Roman" panose="02020603050405020304" pitchFamily="18" charset="0"/>
                <a:sym typeface="Symbol" panose="05050102010706020507" pitchFamily="18" charset="2"/>
              </a:rPr>
              <a:t>可看作开路（即将电容断开）</a:t>
            </a:r>
          </a:p>
        </p:txBody>
      </p:sp>
      <p:sp>
        <p:nvSpPr>
          <p:cNvPr id="71686" name="AutoShape 6"/>
          <p:cNvSpPr>
            <a:spLocks noChangeArrowheads="1"/>
          </p:cNvSpPr>
          <p:nvPr/>
        </p:nvSpPr>
        <p:spPr bwMode="auto">
          <a:xfrm>
            <a:off x="449263" y="2654300"/>
            <a:ext cx="1020762" cy="520700"/>
          </a:xfrm>
          <a:prstGeom prst="wedgeRoundRectCallout">
            <a:avLst>
              <a:gd name="adj1" fmla="val 57620"/>
              <a:gd name="adj2" fmla="val 129880"/>
              <a:gd name="adj3" fmla="val 16667"/>
            </a:avLst>
          </a:prstGeom>
          <a:noFill/>
          <a:ln w="28575">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solidFill>
                  <a:srgbClr val="E60000"/>
                </a:solidFill>
                <a:cs typeface="Times New Roman" panose="02020603050405020304" pitchFamily="18" charset="0"/>
              </a:rPr>
              <a:t>断开</a:t>
            </a:r>
          </a:p>
        </p:txBody>
      </p:sp>
      <p:sp>
        <p:nvSpPr>
          <p:cNvPr id="71687" name="AutoShape 7"/>
          <p:cNvSpPr>
            <a:spLocks noChangeArrowheads="1"/>
          </p:cNvSpPr>
          <p:nvPr/>
        </p:nvSpPr>
        <p:spPr bwMode="auto">
          <a:xfrm>
            <a:off x="3875088" y="2124075"/>
            <a:ext cx="1023937" cy="557213"/>
          </a:xfrm>
          <a:prstGeom prst="wedgeRoundRectCallout">
            <a:avLst>
              <a:gd name="adj1" fmla="val -74495"/>
              <a:gd name="adj2" fmla="val 87037"/>
              <a:gd name="adj3" fmla="val 16667"/>
            </a:avLst>
          </a:prstGeom>
          <a:noFill/>
          <a:ln w="28575">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solidFill>
                  <a:srgbClr val="E60000"/>
                </a:solidFill>
                <a:cs typeface="Times New Roman" panose="02020603050405020304" pitchFamily="18" charset="0"/>
              </a:rPr>
              <a:t>断开</a:t>
            </a:r>
          </a:p>
        </p:txBody>
      </p:sp>
      <p:sp>
        <p:nvSpPr>
          <p:cNvPr id="71691" name="AutoShape 11"/>
          <p:cNvSpPr>
            <a:spLocks noChangeArrowheads="1"/>
          </p:cNvSpPr>
          <p:nvPr/>
        </p:nvSpPr>
        <p:spPr bwMode="auto">
          <a:xfrm>
            <a:off x="4899025" y="3287713"/>
            <a:ext cx="838200" cy="457200"/>
          </a:xfrm>
          <a:prstGeom prst="notchedRightArrow">
            <a:avLst>
              <a:gd name="adj1" fmla="val 50000"/>
              <a:gd name="adj2" fmla="val 45833"/>
            </a:avLst>
          </a:prstGeom>
          <a:gradFill rotWithShape="0">
            <a:gsLst>
              <a:gs pos="0">
                <a:srgbClr val="FFFFCC"/>
              </a:gs>
              <a:gs pos="100000">
                <a:srgbClr val="FF3300"/>
              </a:gs>
            </a:gsLst>
            <a:lin ang="0" scaled="1"/>
          </a:gradFill>
          <a:ln w="9525">
            <a:solidFill>
              <a:schemeClr val="tx1"/>
            </a:solidFill>
            <a:miter lim="800000"/>
            <a:headEnd/>
            <a:tailEnd/>
          </a:ln>
          <a:effectLst/>
        </p:spPr>
        <p:txBody>
          <a:bodyPr wrap="none" anchor="ctr"/>
          <a:lstStyle/>
          <a:p>
            <a:pPr>
              <a:defRPr/>
            </a:pPr>
            <a:endParaRPr lang="zh-CN" altLang="en-US" b="1">
              <a:latin typeface="Times New Roman" panose="02020603050405020304" pitchFamily="18" charset="0"/>
              <a:cs typeface="Times New Roman" panose="02020603050405020304" pitchFamily="18" charset="0"/>
            </a:endParaRPr>
          </a:p>
        </p:txBody>
      </p:sp>
      <p:pic>
        <p:nvPicPr>
          <p:cNvPr id="80905" name="Picture 274" descr="图片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1677988"/>
            <a:ext cx="4745038" cy="3767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955" name="Picture 275" descr="图片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57863" y="1857375"/>
            <a:ext cx="2990850" cy="314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054202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1685"/>
                                        </p:tgtEl>
                                        <p:attrNameLst>
                                          <p:attrName>style.visibility</p:attrName>
                                        </p:attrNameLst>
                                      </p:cBhvr>
                                      <p:to>
                                        <p:strVal val="visible"/>
                                      </p:to>
                                    </p:set>
                                    <p:animEffect transition="in" filter="wipe(left)">
                                      <p:cBhvr>
                                        <p:cTn id="7" dur="500"/>
                                        <p:tgtEl>
                                          <p:spTgt spid="7168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1686"/>
                                        </p:tgtEl>
                                        <p:attrNameLst>
                                          <p:attrName>style.visibility</p:attrName>
                                        </p:attrNameLst>
                                      </p:cBhvr>
                                      <p:to>
                                        <p:strVal val="visible"/>
                                      </p:to>
                                    </p:set>
                                    <p:animEffect transition="in" filter="wipe(up)">
                                      <p:cBhvr>
                                        <p:cTn id="12" dur="500"/>
                                        <p:tgtEl>
                                          <p:spTgt spid="7168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1687"/>
                                        </p:tgtEl>
                                        <p:attrNameLst>
                                          <p:attrName>style.visibility</p:attrName>
                                        </p:attrNameLst>
                                      </p:cBhvr>
                                      <p:to>
                                        <p:strVal val="visible"/>
                                      </p:to>
                                    </p:set>
                                    <p:animEffect transition="in" filter="wipe(up)">
                                      <p:cBhvr>
                                        <p:cTn id="17" dur="500"/>
                                        <p:tgtEl>
                                          <p:spTgt spid="7168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1683"/>
                                        </p:tgtEl>
                                        <p:attrNameLst>
                                          <p:attrName>style.visibility</p:attrName>
                                        </p:attrNameLst>
                                      </p:cBhvr>
                                      <p:to>
                                        <p:strVal val="visible"/>
                                      </p:to>
                                    </p:set>
                                    <p:animEffect transition="in" filter="blinds(horizontal)">
                                      <p:cBhvr>
                                        <p:cTn id="22" dur="500"/>
                                        <p:tgtEl>
                                          <p:spTgt spid="7168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1691"/>
                                        </p:tgtEl>
                                        <p:attrNameLst>
                                          <p:attrName>style.visibility</p:attrName>
                                        </p:attrNameLst>
                                      </p:cBhvr>
                                      <p:to>
                                        <p:strVal val="visible"/>
                                      </p:to>
                                    </p:set>
                                    <p:animEffect transition="in" filter="wipe(left)">
                                      <p:cBhvr>
                                        <p:cTn id="27" dur="500"/>
                                        <p:tgtEl>
                                          <p:spTgt spid="71691"/>
                                        </p:tgtEl>
                                      </p:cBhvr>
                                    </p:animEffect>
                                  </p:childTnLst>
                                </p:cTn>
                              </p:par>
                            </p:childTnLst>
                          </p:cTn>
                        </p:par>
                        <p:par>
                          <p:cTn id="28" fill="hold" nodeType="afterGroup">
                            <p:stCondLst>
                              <p:cond delay="500"/>
                            </p:stCondLst>
                            <p:childTnLst>
                              <p:par>
                                <p:cTn id="29" presetID="22" presetClass="entr" presetSubtype="8" fill="hold" nodeType="afterEffect">
                                  <p:stCondLst>
                                    <p:cond delay="0"/>
                                  </p:stCondLst>
                                  <p:childTnLst>
                                    <p:set>
                                      <p:cBhvr>
                                        <p:cTn id="30" dur="1" fill="hold">
                                          <p:stCondLst>
                                            <p:cond delay="0"/>
                                          </p:stCondLst>
                                        </p:cTn>
                                        <p:tgtEl>
                                          <p:spTgt spid="71955"/>
                                        </p:tgtEl>
                                        <p:attrNameLst>
                                          <p:attrName>style.visibility</p:attrName>
                                        </p:attrNameLst>
                                      </p:cBhvr>
                                      <p:to>
                                        <p:strVal val="visible"/>
                                      </p:to>
                                    </p:set>
                                    <p:animEffect transition="in" filter="wipe(left)">
                                      <p:cBhvr>
                                        <p:cTn id="31" dur="1000"/>
                                        <p:tgtEl>
                                          <p:spTgt spid="71955"/>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5" fill="hold" grpId="0" nodeType="clickEffect">
                                  <p:stCondLst>
                                    <p:cond delay="0"/>
                                  </p:stCondLst>
                                  <p:childTnLst>
                                    <p:set>
                                      <p:cBhvr>
                                        <p:cTn id="35" dur="1" fill="hold">
                                          <p:stCondLst>
                                            <p:cond delay="0"/>
                                          </p:stCondLst>
                                        </p:cTn>
                                        <p:tgtEl>
                                          <p:spTgt spid="71684"/>
                                        </p:tgtEl>
                                        <p:attrNameLst>
                                          <p:attrName>style.visibility</p:attrName>
                                        </p:attrNameLst>
                                      </p:cBhvr>
                                      <p:to>
                                        <p:strVal val="visible"/>
                                      </p:to>
                                    </p:set>
                                    <p:animEffect transition="in" filter="blinds(vertical)">
                                      <p:cBhvr>
                                        <p:cTn id="36" dur="500"/>
                                        <p:tgtEl>
                                          <p:spTgt spid="716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animBg="1" autoUpdateAnimBg="0"/>
      <p:bldP spid="71684" grpId="0" autoUpdateAnimBg="0"/>
      <p:bldP spid="71685" grpId="0" animBg="1" autoUpdateAnimBg="0"/>
      <p:bldP spid="71686" grpId="0" animBg="1" autoUpdateAnimBg="0"/>
      <p:bldP spid="71687" grpId="0" animBg="1" autoUpdateAnimBg="0"/>
      <p:bldP spid="7169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22" name="Picture 238" descr="图片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938213"/>
            <a:ext cx="4749800" cy="3767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98"/>
          <p:cNvGrpSpPr>
            <a:grpSpLocks/>
          </p:cNvGrpSpPr>
          <p:nvPr/>
        </p:nvGrpSpPr>
        <p:grpSpPr bwMode="auto">
          <a:xfrm>
            <a:off x="3657600" y="1166813"/>
            <a:ext cx="1216025" cy="3238500"/>
            <a:chOff x="4116" y="912"/>
            <a:chExt cx="972" cy="2580"/>
          </a:xfrm>
        </p:grpSpPr>
        <p:sp>
          <p:nvSpPr>
            <p:cNvPr id="72803" name="Line 99"/>
            <p:cNvSpPr>
              <a:spLocks noChangeShapeType="1"/>
            </p:cNvSpPr>
            <p:nvPr/>
          </p:nvSpPr>
          <p:spPr bwMode="auto">
            <a:xfrm>
              <a:off x="4116" y="912"/>
              <a:ext cx="972" cy="0"/>
            </a:xfrm>
            <a:prstGeom prst="line">
              <a:avLst/>
            </a:prstGeom>
            <a:noFill/>
            <a:ln w="38100">
              <a:solidFill>
                <a:srgbClr val="FF0000"/>
              </a:solidFill>
              <a:round/>
              <a:headEnd/>
              <a:tailEnd/>
            </a:ln>
            <a:effectLst/>
          </p:spPr>
          <p:txBody>
            <a:bodyPr wrap="none" lIns="90000" tIns="46800" rIns="90000" bIns="46800" anchor="ctr">
              <a:spAutoFit/>
            </a:bodyPr>
            <a:lstStyle/>
            <a:p>
              <a:pPr>
                <a:defRPr/>
              </a:pPr>
              <a:endParaRPr lang="zh-CN" altLang="en-US" b="1">
                <a:latin typeface="Times New Roman" panose="02020603050405020304" pitchFamily="18" charset="0"/>
                <a:cs typeface="Times New Roman" panose="02020603050405020304" pitchFamily="18" charset="0"/>
              </a:endParaRPr>
            </a:p>
          </p:txBody>
        </p:sp>
        <p:sp>
          <p:nvSpPr>
            <p:cNvPr id="72804" name="Line 100"/>
            <p:cNvSpPr>
              <a:spLocks noChangeShapeType="1"/>
            </p:cNvSpPr>
            <p:nvPr/>
          </p:nvSpPr>
          <p:spPr bwMode="auto">
            <a:xfrm>
              <a:off x="5077" y="923"/>
              <a:ext cx="0" cy="2569"/>
            </a:xfrm>
            <a:prstGeom prst="line">
              <a:avLst/>
            </a:prstGeom>
            <a:noFill/>
            <a:ln w="38100">
              <a:solidFill>
                <a:srgbClr val="FF0000"/>
              </a:solidFill>
              <a:round/>
              <a:headEnd/>
              <a:tailEnd/>
            </a:ln>
            <a:effectLst/>
          </p:spPr>
          <p:txBody>
            <a:bodyPr wrap="none" lIns="90000" tIns="46800" rIns="90000" bIns="46800" anchor="ctr">
              <a:spAutoFit/>
            </a:bodyPr>
            <a:lstStyle/>
            <a:p>
              <a:pPr>
                <a:defRPr/>
              </a:pPr>
              <a:endParaRPr lang="zh-CN" altLang="en-US" b="1">
                <a:latin typeface="Times New Roman" panose="02020603050405020304" pitchFamily="18" charset="0"/>
                <a:cs typeface="Times New Roman" panose="02020603050405020304" pitchFamily="18" charset="0"/>
              </a:endParaRPr>
            </a:p>
          </p:txBody>
        </p:sp>
        <p:sp>
          <p:nvSpPr>
            <p:cNvPr id="72805" name="Line 101"/>
            <p:cNvSpPr>
              <a:spLocks noChangeShapeType="1"/>
            </p:cNvSpPr>
            <p:nvPr/>
          </p:nvSpPr>
          <p:spPr bwMode="auto">
            <a:xfrm>
              <a:off x="4320" y="3492"/>
              <a:ext cx="768" cy="0"/>
            </a:xfrm>
            <a:prstGeom prst="line">
              <a:avLst/>
            </a:prstGeom>
            <a:noFill/>
            <a:ln w="38100">
              <a:solidFill>
                <a:srgbClr val="FF0000"/>
              </a:solidFill>
              <a:round/>
              <a:headEnd/>
              <a:tailEnd/>
            </a:ln>
            <a:effectLst/>
          </p:spPr>
          <p:txBody>
            <a:bodyPr wrap="none" lIns="90000" tIns="46800" rIns="90000" bIns="46800" anchor="ctr">
              <a:spAutoFit/>
            </a:bodyPr>
            <a:lstStyle/>
            <a:p>
              <a:pPr>
                <a:defRPr/>
              </a:pPr>
              <a:endParaRPr lang="zh-CN" altLang="en-US" b="1">
                <a:latin typeface="Times New Roman" panose="02020603050405020304" pitchFamily="18" charset="0"/>
                <a:cs typeface="Times New Roman" panose="02020603050405020304" pitchFamily="18" charset="0"/>
              </a:endParaRPr>
            </a:p>
          </p:txBody>
        </p:sp>
      </p:grpSp>
      <p:sp>
        <p:nvSpPr>
          <p:cNvPr id="72797" name="Text Box 93"/>
          <p:cNvSpPr txBox="1">
            <a:spLocks noChangeArrowheads="1"/>
          </p:cNvSpPr>
          <p:nvPr/>
        </p:nvSpPr>
        <p:spPr bwMode="auto">
          <a:xfrm>
            <a:off x="393700" y="392144"/>
            <a:ext cx="7848600" cy="525401"/>
          </a:xfrm>
          <a:prstGeom prst="rect">
            <a:avLst/>
          </a:prstGeom>
          <a:noFill/>
          <a:ln w="38100">
            <a:noFill/>
            <a:miter lim="800000"/>
            <a:headEnd/>
            <a:tailEnd/>
          </a:ln>
          <a:effectLst/>
        </p:spPr>
        <p:txBody>
          <a:bodyPr lIns="90000" tIns="46800" rIns="90000" bIns="46800" anchor="ctr">
            <a:spAutoFit/>
          </a:bodyPr>
          <a:lstStyle/>
          <a:p>
            <a:pPr>
              <a:spcBef>
                <a:spcPct val="50000"/>
              </a:spcBef>
              <a:defRPr/>
            </a:pPr>
            <a:r>
              <a:rPr lang="zh-CN" altLang="en-US" sz="2800" b="1">
                <a:solidFill>
                  <a:srgbClr val="CC0000"/>
                </a:solidFill>
                <a:latin typeface="Times New Roman" panose="02020603050405020304" pitchFamily="18" charset="0"/>
                <a:cs typeface="Times New Roman" panose="02020603050405020304" pitchFamily="18" charset="0"/>
              </a:rPr>
              <a:t>对交流信号</a:t>
            </a:r>
            <a:r>
              <a:rPr lang="en-US" altLang="zh-CN" sz="2800" b="1">
                <a:solidFill>
                  <a:srgbClr val="CC0000"/>
                </a:solidFill>
                <a:latin typeface="Times New Roman" panose="02020603050405020304" pitchFamily="18" charset="0"/>
                <a:cs typeface="Times New Roman" panose="02020603050405020304" pitchFamily="18" charset="0"/>
              </a:rPr>
              <a:t>(</a:t>
            </a:r>
            <a:r>
              <a:rPr lang="zh-CN" altLang="en-US" sz="2800" b="1">
                <a:solidFill>
                  <a:srgbClr val="CC0000"/>
                </a:solidFill>
                <a:latin typeface="Times New Roman" panose="02020603050405020304" pitchFamily="18" charset="0"/>
                <a:cs typeface="Times New Roman" panose="02020603050405020304" pitchFamily="18" charset="0"/>
              </a:rPr>
              <a:t>有输入信号 </a:t>
            </a:r>
            <a:r>
              <a:rPr lang="en-US" altLang="zh-CN" sz="2800" b="1" i="1">
                <a:solidFill>
                  <a:srgbClr val="CC0000"/>
                </a:solidFill>
                <a:latin typeface="Times New Roman" panose="02020603050405020304" pitchFamily="18" charset="0"/>
                <a:cs typeface="Times New Roman" panose="02020603050405020304" pitchFamily="18" charset="0"/>
              </a:rPr>
              <a:t>u</a:t>
            </a:r>
            <a:r>
              <a:rPr lang="en-US" altLang="zh-CN" sz="2800" b="1" baseline="-25000">
                <a:solidFill>
                  <a:srgbClr val="CC0000"/>
                </a:solidFill>
                <a:latin typeface="Times New Roman" panose="02020603050405020304" pitchFamily="18" charset="0"/>
                <a:cs typeface="Times New Roman" panose="02020603050405020304" pitchFamily="18" charset="0"/>
              </a:rPr>
              <a:t>i</a:t>
            </a:r>
            <a:r>
              <a:rPr lang="en-US" altLang="zh-CN" sz="2800" b="1" i="1" baseline="-25000">
                <a:solidFill>
                  <a:srgbClr val="CC0000"/>
                </a:solidFill>
                <a:latin typeface="Times New Roman" panose="02020603050405020304" pitchFamily="18" charset="0"/>
                <a:cs typeface="Times New Roman" panose="02020603050405020304" pitchFamily="18" charset="0"/>
              </a:rPr>
              <a:t> </a:t>
            </a:r>
            <a:r>
              <a:rPr lang="zh-CN" altLang="en-US" sz="2800" b="1">
                <a:solidFill>
                  <a:srgbClr val="CC0000"/>
                </a:solidFill>
                <a:latin typeface="Times New Roman" panose="02020603050405020304" pitchFamily="18" charset="0"/>
                <a:cs typeface="Times New Roman" panose="02020603050405020304" pitchFamily="18" charset="0"/>
              </a:rPr>
              <a:t>时的交流分量</a:t>
            </a:r>
            <a:r>
              <a:rPr lang="en-US" altLang="zh-CN" sz="2800" b="1">
                <a:solidFill>
                  <a:srgbClr val="CC0000"/>
                </a:solidFill>
                <a:latin typeface="Times New Roman" panose="02020603050405020304" pitchFamily="18" charset="0"/>
                <a:cs typeface="Times New Roman" panose="02020603050405020304" pitchFamily="18" charset="0"/>
              </a:rPr>
              <a:t>)</a:t>
            </a:r>
          </a:p>
        </p:txBody>
      </p:sp>
      <p:sp>
        <p:nvSpPr>
          <p:cNvPr id="72798" name="Text Box 94" descr="40%"/>
          <p:cNvSpPr txBox="1">
            <a:spLocks noChangeArrowheads="1"/>
          </p:cNvSpPr>
          <p:nvPr/>
        </p:nvSpPr>
        <p:spPr bwMode="auto">
          <a:xfrm>
            <a:off x="5435600" y="1125538"/>
            <a:ext cx="3384550" cy="2303462"/>
          </a:xfrm>
          <a:prstGeom prst="rect">
            <a:avLst/>
          </a:prstGeom>
          <a:pattFill prst="pct40">
            <a:fgClr>
              <a:srgbClr val="FFCC99"/>
            </a:fgClr>
            <a:bgClr>
              <a:srgbClr val="FFFFFF"/>
            </a:bgClr>
          </a:pattFill>
          <a:ln w="28575">
            <a:solidFill>
              <a:srgbClr val="006600"/>
            </a:solidFill>
            <a:miter lim="800000"/>
            <a:headEnd/>
            <a:tailEnd/>
          </a:ln>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Bef>
                <a:spcPct val="20000"/>
              </a:spcBef>
            </a:pPr>
            <a:r>
              <a:rPr lang="en-US" altLang="zh-CN" sz="2600" i="1">
                <a:solidFill>
                  <a:srgbClr val="FF0000"/>
                </a:solidFill>
                <a:cs typeface="Times New Roman" panose="02020603050405020304" pitchFamily="18" charset="0"/>
              </a:rPr>
              <a:t>    X</a:t>
            </a:r>
            <a:r>
              <a:rPr lang="en-US" altLang="zh-CN" sz="2600" i="1" baseline="-25000">
                <a:solidFill>
                  <a:srgbClr val="FF0000"/>
                </a:solidFill>
                <a:cs typeface="Times New Roman" panose="02020603050405020304" pitchFamily="18" charset="0"/>
              </a:rPr>
              <a:t>C  </a:t>
            </a:r>
            <a:r>
              <a:rPr lang="en-US" altLang="zh-CN" sz="2600">
                <a:solidFill>
                  <a:srgbClr val="FF0000"/>
                </a:solidFill>
                <a:cs typeface="Times New Roman" panose="02020603050405020304" pitchFamily="18" charset="0"/>
                <a:sym typeface="Symbol" panose="05050102010706020507" pitchFamily="18" charset="2"/>
              </a:rPr>
              <a:t> 0, </a:t>
            </a:r>
            <a:r>
              <a:rPr lang="en-US" altLang="zh-CN" sz="2600" i="1">
                <a:solidFill>
                  <a:srgbClr val="FF0000"/>
                </a:solidFill>
                <a:cs typeface="Times New Roman" panose="02020603050405020304" pitchFamily="18" charset="0"/>
                <a:sym typeface="Symbol" panose="05050102010706020507" pitchFamily="18" charset="2"/>
              </a:rPr>
              <a:t>C </a:t>
            </a:r>
            <a:r>
              <a:rPr lang="zh-CN" altLang="en-US" sz="2600">
                <a:solidFill>
                  <a:srgbClr val="FF0000"/>
                </a:solidFill>
                <a:cs typeface="Times New Roman" panose="02020603050405020304" pitchFamily="18" charset="0"/>
                <a:sym typeface="Symbol" panose="05050102010706020507" pitchFamily="18" charset="2"/>
              </a:rPr>
              <a:t>可看作短路。忽略电源的内阻</a:t>
            </a:r>
            <a:r>
              <a:rPr lang="en-US" altLang="zh-CN" sz="2600">
                <a:solidFill>
                  <a:srgbClr val="FF0000"/>
                </a:solidFill>
                <a:cs typeface="Times New Roman" panose="02020603050405020304" pitchFamily="18" charset="0"/>
                <a:sym typeface="Symbol" panose="05050102010706020507" pitchFamily="18" charset="2"/>
              </a:rPr>
              <a:t>,</a:t>
            </a:r>
            <a:r>
              <a:rPr lang="zh-CN" altLang="en-US" sz="2600">
                <a:solidFill>
                  <a:srgbClr val="FF0000"/>
                </a:solidFill>
                <a:cs typeface="Times New Roman" panose="02020603050405020304" pitchFamily="18" charset="0"/>
                <a:sym typeface="Symbol" panose="05050102010706020507" pitchFamily="18" charset="2"/>
              </a:rPr>
              <a:t>电源的端电压恒定，直流电源对交流可看作短路。</a:t>
            </a:r>
            <a:endParaRPr lang="zh-CN" altLang="en-US" sz="2600">
              <a:solidFill>
                <a:srgbClr val="FF0000"/>
              </a:solidFill>
              <a:cs typeface="Times New Roman" panose="02020603050405020304" pitchFamily="18" charset="0"/>
            </a:endParaRPr>
          </a:p>
        </p:txBody>
      </p:sp>
      <p:sp>
        <p:nvSpPr>
          <p:cNvPr id="72809" name="Text Box 105" descr="40%"/>
          <p:cNvSpPr txBox="1">
            <a:spLocks noChangeArrowheads="1"/>
          </p:cNvSpPr>
          <p:nvPr/>
        </p:nvSpPr>
        <p:spPr bwMode="auto">
          <a:xfrm>
            <a:off x="6448425" y="3517512"/>
            <a:ext cx="1652588" cy="525401"/>
          </a:xfrm>
          <a:prstGeom prst="rect">
            <a:avLst/>
          </a:prstGeom>
          <a:noFill/>
          <a:ln w="38100">
            <a:noFill/>
            <a:miter lim="800000"/>
            <a:headEnd/>
            <a:tailEnd/>
          </a:ln>
          <a:effectLst/>
        </p:spPr>
        <p:txBody>
          <a:bodyPr lIns="90000" tIns="46800" rIns="90000" bIns="46800" anchor="ctr">
            <a:spAutoFit/>
          </a:bodyPr>
          <a:lstStyle/>
          <a:p>
            <a:pPr>
              <a:spcBef>
                <a:spcPct val="50000"/>
              </a:spcBef>
              <a:defRPr/>
            </a:pPr>
            <a:r>
              <a:rPr lang="zh-CN" altLang="en-US" sz="2800" b="1" dirty="0">
                <a:solidFill>
                  <a:srgbClr val="000099"/>
                </a:solidFill>
                <a:latin typeface="Times New Roman" panose="02020603050405020304" pitchFamily="18" charset="0"/>
                <a:cs typeface="Times New Roman" panose="02020603050405020304" pitchFamily="18" charset="0"/>
              </a:rPr>
              <a:t>交流通路</a:t>
            </a:r>
          </a:p>
        </p:txBody>
      </p:sp>
      <p:sp>
        <p:nvSpPr>
          <p:cNvPr id="72810" name="Rectangle 106" descr="40%"/>
          <p:cNvSpPr>
            <a:spLocks noChangeArrowheads="1"/>
          </p:cNvSpPr>
          <p:nvPr/>
        </p:nvSpPr>
        <p:spPr bwMode="auto">
          <a:xfrm>
            <a:off x="395288" y="4719638"/>
            <a:ext cx="3671887" cy="1373187"/>
          </a:xfrm>
          <a:prstGeom prst="rect">
            <a:avLst/>
          </a:prstGeom>
          <a:noFill/>
          <a:ln w="9525">
            <a:noFill/>
            <a:miter lim="800000"/>
            <a:headEnd/>
            <a:tailEnd/>
          </a:ln>
          <a:effectLst/>
        </p:spPr>
        <p:txBody>
          <a:bodyPr>
            <a:spAutoFit/>
          </a:bodyPr>
          <a:lstStyle/>
          <a:p>
            <a:pPr>
              <a:spcBef>
                <a:spcPct val="20000"/>
              </a:spcBef>
              <a:defRPr/>
            </a:pPr>
            <a:r>
              <a:rPr lang="en-US" altLang="zh-CN" sz="2800" b="1">
                <a:solidFill>
                  <a:srgbClr val="000099"/>
                </a:solidFill>
                <a:latin typeface="Times New Roman" panose="02020603050405020304" pitchFamily="18" charset="0"/>
                <a:cs typeface="Times New Roman" panose="02020603050405020304" pitchFamily="18" charset="0"/>
              </a:rPr>
              <a:t>    </a:t>
            </a:r>
            <a:r>
              <a:rPr lang="zh-CN" altLang="en-US" sz="2800" b="1">
                <a:solidFill>
                  <a:srgbClr val="000099"/>
                </a:solidFill>
                <a:latin typeface="Times New Roman" panose="02020603050405020304" pitchFamily="18" charset="0"/>
                <a:cs typeface="Times New Roman" panose="02020603050405020304" pitchFamily="18" charset="0"/>
              </a:rPr>
              <a:t>用来计算电压放大倍数、输入电阻、输出电阻等动态参数。</a:t>
            </a:r>
          </a:p>
        </p:txBody>
      </p:sp>
      <p:sp>
        <p:nvSpPr>
          <p:cNvPr id="72811" name="AutoShape 107"/>
          <p:cNvSpPr>
            <a:spLocks noChangeArrowheads="1"/>
          </p:cNvSpPr>
          <p:nvPr/>
        </p:nvSpPr>
        <p:spPr bwMode="auto">
          <a:xfrm rot="2027997">
            <a:off x="5105400" y="3763963"/>
            <a:ext cx="838200" cy="457200"/>
          </a:xfrm>
          <a:prstGeom prst="notchedRightArrow">
            <a:avLst>
              <a:gd name="adj1" fmla="val 50000"/>
              <a:gd name="adj2" fmla="val 45833"/>
            </a:avLst>
          </a:prstGeom>
          <a:gradFill rotWithShape="0">
            <a:gsLst>
              <a:gs pos="0">
                <a:srgbClr val="FFFFCC"/>
              </a:gs>
              <a:gs pos="100000">
                <a:srgbClr val="FF3300"/>
              </a:gs>
            </a:gsLst>
            <a:lin ang="0" scaled="1"/>
          </a:gradFill>
          <a:ln w="9525">
            <a:solidFill>
              <a:schemeClr val="tx1"/>
            </a:solidFill>
            <a:miter lim="800000"/>
            <a:headEnd/>
            <a:tailEnd/>
          </a:ln>
          <a:effectLst/>
        </p:spPr>
        <p:txBody>
          <a:bodyPr wrap="none" anchor="ctr"/>
          <a:lstStyle/>
          <a:p>
            <a:pPr>
              <a:defRPr/>
            </a:pPr>
            <a:endParaRPr lang="zh-CN" altLang="en-US" b="1">
              <a:latin typeface="Times New Roman" panose="02020603050405020304" pitchFamily="18" charset="0"/>
              <a:cs typeface="Times New Roman" panose="02020603050405020304" pitchFamily="18" charset="0"/>
            </a:endParaRPr>
          </a:p>
        </p:txBody>
      </p:sp>
      <p:sp>
        <p:nvSpPr>
          <p:cNvPr id="72806" name="AutoShape 102" descr="小棋盘"/>
          <p:cNvSpPr>
            <a:spLocks noChangeArrowheads="1"/>
          </p:cNvSpPr>
          <p:nvPr/>
        </p:nvSpPr>
        <p:spPr bwMode="auto">
          <a:xfrm>
            <a:off x="1233488" y="3162300"/>
            <a:ext cx="1066800" cy="520700"/>
          </a:xfrm>
          <a:prstGeom prst="wedgeRoundRectCallout">
            <a:avLst>
              <a:gd name="adj1" fmla="val -43602"/>
              <a:gd name="adj2" fmla="val -87806"/>
              <a:gd name="adj3" fmla="val 16667"/>
            </a:avLst>
          </a:prstGeom>
          <a:pattFill prst="smCheck">
            <a:fgClr>
              <a:srgbClr val="FFFF00"/>
            </a:fgClr>
            <a:bgClr>
              <a:schemeClr val="bg1"/>
            </a:bgClr>
          </a:pattFill>
          <a:ln w="28575">
            <a:solidFill>
              <a:srgbClr val="006600"/>
            </a:solidFill>
            <a:miter lim="800000"/>
            <a:headEnd/>
            <a:tailEnd/>
          </a:ln>
        </p:spPr>
        <p:txBody>
          <a:bodyPr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solidFill>
                  <a:srgbClr val="E60000"/>
                </a:solidFill>
                <a:cs typeface="Times New Roman" panose="02020603050405020304" pitchFamily="18" charset="0"/>
              </a:rPr>
              <a:t>短路</a:t>
            </a:r>
          </a:p>
        </p:txBody>
      </p:sp>
      <p:sp>
        <p:nvSpPr>
          <p:cNvPr id="72807" name="AutoShape 103" descr="小棋盘"/>
          <p:cNvSpPr>
            <a:spLocks noChangeArrowheads="1"/>
          </p:cNvSpPr>
          <p:nvPr/>
        </p:nvSpPr>
        <p:spPr bwMode="auto">
          <a:xfrm>
            <a:off x="3760788" y="2484438"/>
            <a:ext cx="1020762" cy="520700"/>
          </a:xfrm>
          <a:prstGeom prst="wedgeRoundRectCallout">
            <a:avLst>
              <a:gd name="adj1" fmla="val -79394"/>
              <a:gd name="adj2" fmla="val -98782"/>
              <a:gd name="adj3" fmla="val 16667"/>
            </a:avLst>
          </a:prstGeom>
          <a:pattFill prst="smCheck">
            <a:fgClr>
              <a:srgbClr val="FFFF00"/>
            </a:fgClr>
            <a:bgClr>
              <a:schemeClr val="bg1"/>
            </a:bgClr>
          </a:pattFill>
          <a:ln w="28575">
            <a:solidFill>
              <a:srgbClr val="006600"/>
            </a:solidFill>
            <a:miter lim="800000"/>
            <a:headEnd/>
            <a:tailEnd/>
          </a:ln>
        </p:spPr>
        <p:txBody>
          <a:bodyPr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solidFill>
                  <a:srgbClr val="E60000"/>
                </a:solidFill>
                <a:cs typeface="Times New Roman" panose="02020603050405020304" pitchFamily="18" charset="0"/>
              </a:rPr>
              <a:t>短路</a:t>
            </a:r>
          </a:p>
        </p:txBody>
      </p:sp>
      <p:sp>
        <p:nvSpPr>
          <p:cNvPr id="72808" name="AutoShape 104" descr="小棋盘"/>
          <p:cNvSpPr>
            <a:spLocks noChangeArrowheads="1"/>
          </p:cNvSpPr>
          <p:nvPr/>
        </p:nvSpPr>
        <p:spPr bwMode="auto">
          <a:xfrm>
            <a:off x="3670300" y="1689100"/>
            <a:ext cx="1549400" cy="515938"/>
          </a:xfrm>
          <a:prstGeom prst="wedgeRoundRectCallout">
            <a:avLst>
              <a:gd name="adj1" fmla="val -29815"/>
              <a:gd name="adj2" fmla="val -141384"/>
              <a:gd name="adj3" fmla="val 16667"/>
            </a:avLst>
          </a:prstGeom>
          <a:pattFill prst="smCheck">
            <a:fgClr>
              <a:srgbClr val="FFFF00"/>
            </a:fgClr>
            <a:bgClr>
              <a:schemeClr val="bg1"/>
            </a:bgClr>
          </a:pattFill>
          <a:ln w="28575">
            <a:solidFill>
              <a:srgbClr val="006600"/>
            </a:solidFill>
            <a:miter lim="800000"/>
            <a:headEnd/>
            <a:tailEnd/>
          </a:ln>
        </p:spPr>
        <p:txBody>
          <a:bodyPr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E60000"/>
                </a:solidFill>
                <a:cs typeface="Times New Roman" panose="02020603050405020304" pitchFamily="18" charset="0"/>
              </a:rPr>
              <a:t>对地短路</a:t>
            </a:r>
          </a:p>
        </p:txBody>
      </p:sp>
      <p:pic>
        <p:nvPicPr>
          <p:cNvPr id="72943" name="Picture 239" descr="图片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60838" y="4241800"/>
            <a:ext cx="4983162" cy="213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313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2798"/>
                                        </p:tgtEl>
                                        <p:attrNameLst>
                                          <p:attrName>style.visibility</p:attrName>
                                        </p:attrNameLst>
                                      </p:cBhvr>
                                      <p:to>
                                        <p:strVal val="visible"/>
                                      </p:to>
                                    </p:set>
                                    <p:animEffect transition="in" filter="wipe(left)">
                                      <p:cBhvr>
                                        <p:cTn id="7" dur="500"/>
                                        <p:tgtEl>
                                          <p:spTgt spid="727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2806"/>
                                        </p:tgtEl>
                                        <p:attrNameLst>
                                          <p:attrName>style.visibility</p:attrName>
                                        </p:attrNameLst>
                                      </p:cBhvr>
                                      <p:to>
                                        <p:strVal val="visible"/>
                                      </p:to>
                                    </p:set>
                                    <p:animEffect transition="in" filter="wipe(down)">
                                      <p:cBhvr>
                                        <p:cTn id="12" dur="500"/>
                                        <p:tgtEl>
                                          <p:spTgt spid="7280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2807"/>
                                        </p:tgtEl>
                                        <p:attrNameLst>
                                          <p:attrName>style.visibility</p:attrName>
                                        </p:attrNameLst>
                                      </p:cBhvr>
                                      <p:to>
                                        <p:strVal val="visible"/>
                                      </p:to>
                                    </p:set>
                                    <p:animEffect transition="in" filter="wipe(down)">
                                      <p:cBhvr>
                                        <p:cTn id="17" dur="500"/>
                                        <p:tgtEl>
                                          <p:spTgt spid="7280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2808"/>
                                        </p:tgtEl>
                                        <p:attrNameLst>
                                          <p:attrName>style.visibility</p:attrName>
                                        </p:attrNameLst>
                                      </p:cBhvr>
                                      <p:to>
                                        <p:strVal val="visible"/>
                                      </p:to>
                                    </p:set>
                                    <p:animEffect transition="in" filter="wipe(down)">
                                      <p:cBhvr>
                                        <p:cTn id="22" dur="500"/>
                                        <p:tgtEl>
                                          <p:spTgt spid="72808"/>
                                        </p:tgtEl>
                                      </p:cBhvr>
                                    </p:animEffect>
                                  </p:childTnLst>
                                </p:cTn>
                              </p:par>
                            </p:childTnLst>
                          </p:cTn>
                        </p:par>
                        <p:par>
                          <p:cTn id="23" fill="hold" nodeType="afterGroup">
                            <p:stCondLst>
                              <p:cond delay="500"/>
                            </p:stCondLst>
                            <p:childTnLst>
                              <p:par>
                                <p:cTn id="24" presetID="22" presetClass="entr" presetSubtype="8" fill="hold" nodeType="after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wipe(left)">
                                      <p:cBhvr>
                                        <p:cTn id="26" dur="500"/>
                                        <p:tgtEl>
                                          <p:spTgt spid="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8" presetClass="entr" presetSubtype="6" fill="hold" grpId="0" nodeType="clickEffect">
                                  <p:stCondLst>
                                    <p:cond delay="0"/>
                                  </p:stCondLst>
                                  <p:childTnLst>
                                    <p:set>
                                      <p:cBhvr>
                                        <p:cTn id="30" dur="1" fill="hold">
                                          <p:stCondLst>
                                            <p:cond delay="0"/>
                                          </p:stCondLst>
                                        </p:cTn>
                                        <p:tgtEl>
                                          <p:spTgt spid="72811"/>
                                        </p:tgtEl>
                                        <p:attrNameLst>
                                          <p:attrName>style.visibility</p:attrName>
                                        </p:attrNameLst>
                                      </p:cBhvr>
                                      <p:to>
                                        <p:strVal val="visible"/>
                                      </p:to>
                                    </p:set>
                                    <p:animEffect transition="in" filter="strips(downRight)">
                                      <p:cBhvr>
                                        <p:cTn id="31" dur="500"/>
                                        <p:tgtEl>
                                          <p:spTgt spid="72811"/>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72943"/>
                                        </p:tgtEl>
                                        <p:attrNameLst>
                                          <p:attrName>style.visibility</p:attrName>
                                        </p:attrNameLst>
                                      </p:cBhvr>
                                      <p:to>
                                        <p:strVal val="visible"/>
                                      </p:to>
                                    </p:set>
                                    <p:animEffect transition="in" filter="wipe(left)">
                                      <p:cBhvr>
                                        <p:cTn id="36" dur="1000"/>
                                        <p:tgtEl>
                                          <p:spTgt spid="72943"/>
                                        </p:tgtEl>
                                      </p:cBhvr>
                                    </p:animEffect>
                                  </p:childTnLst>
                                </p:cTn>
                              </p:par>
                            </p:childTnLst>
                          </p:cTn>
                        </p:par>
                        <p:par>
                          <p:cTn id="37" fill="hold" nodeType="afterGroup">
                            <p:stCondLst>
                              <p:cond delay="1000"/>
                            </p:stCondLst>
                            <p:childTnLst>
                              <p:par>
                                <p:cTn id="38" presetID="22" presetClass="entr" presetSubtype="8" fill="hold" grpId="0" nodeType="afterEffect">
                                  <p:stCondLst>
                                    <p:cond delay="0"/>
                                  </p:stCondLst>
                                  <p:childTnLst>
                                    <p:set>
                                      <p:cBhvr>
                                        <p:cTn id="39" dur="1" fill="hold">
                                          <p:stCondLst>
                                            <p:cond delay="0"/>
                                          </p:stCondLst>
                                        </p:cTn>
                                        <p:tgtEl>
                                          <p:spTgt spid="72809"/>
                                        </p:tgtEl>
                                        <p:attrNameLst>
                                          <p:attrName>style.visibility</p:attrName>
                                        </p:attrNameLst>
                                      </p:cBhvr>
                                      <p:to>
                                        <p:strVal val="visible"/>
                                      </p:to>
                                    </p:set>
                                    <p:animEffect transition="in" filter="wipe(left)">
                                      <p:cBhvr>
                                        <p:cTn id="40" dur="500"/>
                                        <p:tgtEl>
                                          <p:spTgt spid="72809"/>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72810"/>
                                        </p:tgtEl>
                                        <p:attrNameLst>
                                          <p:attrName>style.visibility</p:attrName>
                                        </p:attrNameLst>
                                      </p:cBhvr>
                                      <p:to>
                                        <p:strVal val="visible"/>
                                      </p:to>
                                    </p:set>
                                    <p:animEffect transition="in" filter="wipe(left)">
                                      <p:cBhvr>
                                        <p:cTn id="45" dur="500"/>
                                        <p:tgtEl>
                                          <p:spTgt spid="728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98" grpId="0" animBg="1" autoUpdateAnimBg="0"/>
      <p:bldP spid="72809" grpId="0" autoUpdateAnimBg="0"/>
      <p:bldP spid="72810" grpId="0" autoUpdateAnimBg="0"/>
      <p:bldP spid="72811" grpId="0" animBg="1"/>
      <p:bldP spid="72806" grpId="0" animBg="1" autoUpdateAnimBg="0"/>
      <p:bldP spid="72807" grpId="0" animBg="1" autoUpdateAnimBg="0"/>
      <p:bldP spid="72808"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ctrTitle"/>
          </p:nvPr>
        </p:nvSpPr>
        <p:spPr bwMode="auto">
          <a:xfrm>
            <a:off x="1168400" y="625223"/>
            <a:ext cx="6702425" cy="627063"/>
          </a:xfrm>
          <a:ln>
            <a:miter lim="800000"/>
            <a:headEnd/>
            <a:tailEnd/>
          </a:ln>
        </p:spPr>
        <p:txBody>
          <a:bodyPr vert="horz" wrap="square" lIns="91440" tIns="45720" rIns="91440" bIns="45720" numCol="1" anchor="t" anchorCtr="0" compatLnSpc="1">
            <a:prstTxWarp prst="textNoShape">
              <a:avLst/>
            </a:prstTxWarp>
          </a:bodyPr>
          <a:lstStyle/>
          <a:p>
            <a:pPr eaLnBrk="1" hangingPunct="1">
              <a:defRPr/>
            </a:pPr>
            <a:r>
              <a:rPr lang="en-US" altLang="zh-CN" sz="3600" b="1" smtClean="0">
                <a:solidFill>
                  <a:srgbClr val="CC0000"/>
                </a:solidFill>
                <a:latin typeface="Times New Roman" panose="02020603050405020304" pitchFamily="18" charset="0"/>
                <a:ea typeface="+mn-ea"/>
                <a:cs typeface="Times New Roman" panose="02020603050405020304" pitchFamily="18" charset="0"/>
              </a:rPr>
              <a:t>15.2 </a:t>
            </a:r>
            <a:r>
              <a:rPr lang="zh-CN" altLang="en-US" sz="3600" b="1" smtClean="0">
                <a:solidFill>
                  <a:srgbClr val="CC0000"/>
                </a:solidFill>
                <a:latin typeface="Times New Roman" panose="02020603050405020304" pitchFamily="18" charset="0"/>
                <a:ea typeface="+mn-ea"/>
                <a:cs typeface="Times New Roman" panose="02020603050405020304" pitchFamily="18" charset="0"/>
              </a:rPr>
              <a:t>放大电路的静态分析</a:t>
            </a:r>
          </a:p>
        </p:txBody>
      </p:sp>
      <p:sp>
        <p:nvSpPr>
          <p:cNvPr id="73731" name="Rectangle 3"/>
          <p:cNvSpPr>
            <a:spLocks noChangeArrowheads="1"/>
          </p:cNvSpPr>
          <p:nvPr/>
        </p:nvSpPr>
        <p:spPr bwMode="auto">
          <a:xfrm>
            <a:off x="381000" y="1293561"/>
            <a:ext cx="8763000" cy="566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Bef>
                <a:spcPct val="5000"/>
              </a:spcBef>
            </a:pPr>
            <a:r>
              <a:rPr lang="zh-CN" altLang="en-US" sz="2800">
                <a:solidFill>
                  <a:srgbClr val="CC0000"/>
                </a:solidFill>
                <a:ea typeface="+mn-ea"/>
                <a:cs typeface="Times New Roman" panose="02020603050405020304" pitchFamily="18" charset="0"/>
              </a:rPr>
              <a:t>静态：</a:t>
            </a:r>
            <a:r>
              <a:rPr lang="zh-CN" altLang="en-US" sz="2800">
                <a:ea typeface="+mn-ea"/>
                <a:cs typeface="Times New Roman" panose="02020603050405020304" pitchFamily="18" charset="0"/>
              </a:rPr>
              <a:t>放大电路无信号输入（</a:t>
            </a:r>
            <a:r>
              <a:rPr lang="en-US" altLang="zh-CN" sz="2800" i="1">
                <a:ea typeface="+mn-ea"/>
                <a:cs typeface="Times New Roman" panose="02020603050405020304" pitchFamily="18" charset="0"/>
              </a:rPr>
              <a:t>u</a:t>
            </a:r>
            <a:r>
              <a:rPr lang="en-US" altLang="zh-CN" sz="2800" baseline="-25000">
                <a:ea typeface="+mn-ea"/>
                <a:cs typeface="Times New Roman" panose="02020603050405020304" pitchFamily="18" charset="0"/>
              </a:rPr>
              <a:t>i</a:t>
            </a:r>
            <a:r>
              <a:rPr lang="en-US" altLang="zh-CN" sz="2800" i="1" baseline="-25000">
                <a:ea typeface="+mn-ea"/>
                <a:cs typeface="Times New Roman" panose="02020603050405020304" pitchFamily="18" charset="0"/>
              </a:rPr>
              <a:t> </a:t>
            </a:r>
            <a:r>
              <a:rPr lang="en-US" altLang="zh-CN" sz="2800" i="1">
                <a:ea typeface="+mn-ea"/>
                <a:cs typeface="Times New Roman" panose="02020603050405020304" pitchFamily="18" charset="0"/>
              </a:rPr>
              <a:t>= </a:t>
            </a:r>
            <a:r>
              <a:rPr lang="en-US" altLang="zh-CN" sz="2800">
                <a:ea typeface="+mn-ea"/>
                <a:cs typeface="Times New Roman" panose="02020603050405020304" pitchFamily="18" charset="0"/>
              </a:rPr>
              <a:t>0</a:t>
            </a:r>
            <a:r>
              <a:rPr lang="zh-CN" altLang="en-US" sz="2800">
                <a:ea typeface="+mn-ea"/>
                <a:cs typeface="Times New Roman" panose="02020603050405020304" pitchFamily="18" charset="0"/>
              </a:rPr>
              <a:t>）时的工作状态。</a:t>
            </a:r>
          </a:p>
        </p:txBody>
      </p:sp>
      <p:sp>
        <p:nvSpPr>
          <p:cNvPr id="73732" name="Rectangle 4"/>
          <p:cNvSpPr>
            <a:spLocks noChangeArrowheads="1"/>
          </p:cNvSpPr>
          <p:nvPr/>
        </p:nvSpPr>
        <p:spPr bwMode="auto">
          <a:xfrm>
            <a:off x="368300" y="2744536"/>
            <a:ext cx="6584950" cy="1501775"/>
          </a:xfrm>
          <a:prstGeom prst="rect">
            <a:avLst/>
          </a:prstGeom>
          <a:noFill/>
          <a:ln w="9525">
            <a:noFill/>
            <a:miter lim="800000"/>
            <a:headEnd/>
            <a:tailEnd/>
          </a:ln>
          <a:effectLst/>
        </p:spPr>
        <p:txBody>
          <a:bodyPr>
            <a:spAutoFit/>
          </a:bodyPr>
          <a:lstStyle/>
          <a:p>
            <a:pPr>
              <a:lnSpc>
                <a:spcPct val="110000"/>
              </a:lnSpc>
              <a:defRPr/>
            </a:pPr>
            <a:r>
              <a:rPr lang="zh-CN" altLang="en-US" sz="2800" b="1">
                <a:solidFill>
                  <a:srgbClr val="CC0000"/>
                </a:solidFill>
                <a:latin typeface="Times New Roman" panose="02020603050405020304" pitchFamily="18" charset="0"/>
                <a:cs typeface="Times New Roman" panose="02020603050405020304" pitchFamily="18" charset="0"/>
              </a:rPr>
              <a:t>分析方法：</a:t>
            </a:r>
            <a:r>
              <a:rPr lang="zh-CN" altLang="en-US" sz="2800" b="1">
                <a:solidFill>
                  <a:schemeClr val="tx2"/>
                </a:solidFill>
                <a:latin typeface="Times New Roman" panose="02020603050405020304" pitchFamily="18" charset="0"/>
                <a:cs typeface="Times New Roman" panose="02020603050405020304" pitchFamily="18" charset="0"/>
              </a:rPr>
              <a:t>估算法、图解法。</a:t>
            </a:r>
          </a:p>
          <a:p>
            <a:pPr>
              <a:lnSpc>
                <a:spcPct val="110000"/>
              </a:lnSpc>
              <a:defRPr/>
            </a:pPr>
            <a:r>
              <a:rPr lang="zh-CN" altLang="en-US" sz="2800" b="1">
                <a:solidFill>
                  <a:srgbClr val="CC0000"/>
                </a:solidFill>
                <a:latin typeface="Times New Roman" panose="02020603050405020304" pitchFamily="18" charset="0"/>
                <a:cs typeface="Times New Roman" panose="02020603050405020304" pitchFamily="18" charset="0"/>
              </a:rPr>
              <a:t>分析对象：</a:t>
            </a:r>
            <a:r>
              <a:rPr lang="zh-CN" altLang="en-US" sz="2800" b="1">
                <a:latin typeface="Times New Roman" panose="02020603050405020304" pitchFamily="18" charset="0"/>
                <a:cs typeface="Times New Roman" panose="02020603050405020304" pitchFamily="18" charset="0"/>
              </a:rPr>
              <a:t>各极电压电流的直流分量。</a:t>
            </a:r>
          </a:p>
          <a:p>
            <a:pPr>
              <a:lnSpc>
                <a:spcPct val="110000"/>
              </a:lnSpc>
              <a:defRPr/>
            </a:pPr>
            <a:r>
              <a:rPr lang="zh-CN" altLang="en-US" sz="2800" b="1">
                <a:solidFill>
                  <a:srgbClr val="CC0000"/>
                </a:solidFill>
                <a:latin typeface="Times New Roman" panose="02020603050405020304" pitchFamily="18" charset="0"/>
                <a:cs typeface="Times New Roman" panose="02020603050405020304" pitchFamily="18" charset="0"/>
              </a:rPr>
              <a:t>所用电路：</a:t>
            </a:r>
            <a:r>
              <a:rPr lang="zh-CN" altLang="en-US" sz="2800" b="1">
                <a:solidFill>
                  <a:schemeClr val="tx2"/>
                </a:solidFill>
                <a:latin typeface="Times New Roman" panose="02020603050405020304" pitchFamily="18" charset="0"/>
                <a:cs typeface="Times New Roman" panose="02020603050405020304" pitchFamily="18" charset="0"/>
              </a:rPr>
              <a:t>放大电路的直流通路。</a:t>
            </a:r>
          </a:p>
        </p:txBody>
      </p:sp>
      <p:sp>
        <p:nvSpPr>
          <p:cNvPr id="73733" name="Rectangle 5"/>
          <p:cNvSpPr>
            <a:spLocks noChangeArrowheads="1"/>
          </p:cNvSpPr>
          <p:nvPr/>
        </p:nvSpPr>
        <p:spPr bwMode="auto">
          <a:xfrm>
            <a:off x="330200" y="4197098"/>
            <a:ext cx="8548687" cy="2012950"/>
          </a:xfrm>
          <a:prstGeom prst="rect">
            <a:avLst/>
          </a:prstGeom>
          <a:noFill/>
          <a:ln w="9525">
            <a:noFill/>
            <a:miter lim="800000"/>
            <a:headEnd/>
            <a:tailEnd/>
          </a:ln>
          <a:effectLst/>
        </p:spPr>
        <p:txBody>
          <a:bodyPr>
            <a:spAutoFit/>
          </a:bodyPr>
          <a:lstStyle/>
          <a:p>
            <a:pPr>
              <a:lnSpc>
                <a:spcPct val="110000"/>
              </a:lnSpc>
              <a:spcBef>
                <a:spcPct val="5000"/>
              </a:spcBef>
              <a:defRPr/>
            </a:pPr>
            <a:r>
              <a:rPr lang="zh-CN" altLang="en-US" sz="2800" b="1">
                <a:solidFill>
                  <a:srgbClr val="CC0000"/>
                </a:solidFill>
                <a:latin typeface="Times New Roman" panose="02020603050405020304" pitchFamily="18" charset="0"/>
                <a:cs typeface="Times New Roman" panose="02020603050405020304" pitchFamily="18" charset="0"/>
              </a:rPr>
              <a:t>设置 </a:t>
            </a:r>
            <a:r>
              <a:rPr lang="en-US" altLang="zh-CN" sz="2800" b="1" i="1">
                <a:solidFill>
                  <a:srgbClr val="CC0000"/>
                </a:solidFill>
                <a:latin typeface="Times New Roman" panose="02020603050405020304" pitchFamily="18" charset="0"/>
                <a:cs typeface="Times New Roman" panose="02020603050405020304" pitchFamily="18" charset="0"/>
              </a:rPr>
              <a:t>Q </a:t>
            </a:r>
            <a:r>
              <a:rPr lang="zh-CN" altLang="en-US" sz="2800" b="1">
                <a:solidFill>
                  <a:srgbClr val="CC0000"/>
                </a:solidFill>
                <a:latin typeface="Times New Roman" panose="02020603050405020304" pitchFamily="18" charset="0"/>
                <a:cs typeface="Times New Roman" panose="02020603050405020304" pitchFamily="18" charset="0"/>
              </a:rPr>
              <a:t>点的目的：</a:t>
            </a:r>
          </a:p>
          <a:p>
            <a:pPr>
              <a:lnSpc>
                <a:spcPct val="110000"/>
              </a:lnSpc>
              <a:spcBef>
                <a:spcPct val="5000"/>
              </a:spcBef>
              <a:defRPr/>
            </a:pPr>
            <a:r>
              <a:rPr lang="zh-CN" altLang="en-US" sz="2800" b="1">
                <a:latin typeface="Times New Roman" panose="02020603050405020304" pitchFamily="18" charset="0"/>
                <a:cs typeface="Times New Roman" panose="02020603050405020304" pitchFamily="18" charset="0"/>
              </a:rPr>
              <a:t>     </a:t>
            </a:r>
            <a:r>
              <a:rPr lang="en-US" altLang="zh-CN" sz="2800" b="1">
                <a:solidFill>
                  <a:srgbClr val="000099"/>
                </a:solidFill>
                <a:latin typeface="Times New Roman" panose="02020603050405020304" pitchFamily="18" charset="0"/>
                <a:cs typeface="Times New Roman" panose="02020603050405020304" pitchFamily="18" charset="0"/>
              </a:rPr>
              <a:t>(1) </a:t>
            </a:r>
            <a:r>
              <a:rPr lang="zh-CN" altLang="en-US" sz="2800" b="1">
                <a:solidFill>
                  <a:srgbClr val="000099"/>
                </a:solidFill>
                <a:latin typeface="Times New Roman" panose="02020603050405020304" pitchFamily="18" charset="0"/>
                <a:cs typeface="Times New Roman" panose="02020603050405020304" pitchFamily="18" charset="0"/>
              </a:rPr>
              <a:t>使放大电路的放大信号不失真；</a:t>
            </a:r>
          </a:p>
          <a:p>
            <a:pPr>
              <a:lnSpc>
                <a:spcPct val="110000"/>
              </a:lnSpc>
              <a:spcBef>
                <a:spcPct val="5000"/>
              </a:spcBef>
              <a:defRPr/>
            </a:pPr>
            <a:r>
              <a:rPr lang="zh-CN" altLang="en-US" sz="2800" b="1">
                <a:solidFill>
                  <a:srgbClr val="000099"/>
                </a:solidFill>
                <a:latin typeface="Times New Roman" panose="02020603050405020304" pitchFamily="18" charset="0"/>
                <a:cs typeface="Times New Roman" panose="02020603050405020304" pitchFamily="18" charset="0"/>
              </a:rPr>
              <a:t>  </a:t>
            </a:r>
            <a:r>
              <a:rPr lang="en-US" altLang="zh-CN" sz="2800" b="1">
                <a:solidFill>
                  <a:srgbClr val="000099"/>
                </a:solidFill>
                <a:latin typeface="Times New Roman" panose="02020603050405020304" pitchFamily="18" charset="0"/>
                <a:cs typeface="Times New Roman" panose="02020603050405020304" pitchFamily="18" charset="0"/>
              </a:rPr>
              <a:t>(2) </a:t>
            </a:r>
            <a:r>
              <a:rPr lang="zh-CN" altLang="en-US" sz="2800" b="1">
                <a:solidFill>
                  <a:srgbClr val="000099"/>
                </a:solidFill>
                <a:latin typeface="Times New Roman" panose="02020603050405020304" pitchFamily="18" charset="0"/>
                <a:cs typeface="Times New Roman" panose="02020603050405020304" pitchFamily="18" charset="0"/>
              </a:rPr>
              <a:t>使放大电路工作在较佳的工作状态</a:t>
            </a:r>
            <a:r>
              <a:rPr lang="en-US" altLang="zh-CN" sz="2800" b="1">
                <a:solidFill>
                  <a:srgbClr val="000099"/>
                </a:solidFill>
                <a:latin typeface="Times New Roman" panose="02020603050405020304" pitchFamily="18" charset="0"/>
                <a:cs typeface="Times New Roman" panose="02020603050405020304" pitchFamily="18" charset="0"/>
              </a:rPr>
              <a:t>,</a:t>
            </a:r>
            <a:r>
              <a:rPr lang="zh-CN" altLang="en-US" sz="2800" b="1">
                <a:solidFill>
                  <a:srgbClr val="000099"/>
                </a:solidFill>
                <a:latin typeface="Times New Roman" panose="02020603050405020304" pitchFamily="18" charset="0"/>
                <a:cs typeface="Times New Roman" panose="02020603050405020304" pitchFamily="18" charset="0"/>
              </a:rPr>
              <a:t>静态是动态的基础。</a:t>
            </a:r>
          </a:p>
        </p:txBody>
      </p:sp>
      <p:sp>
        <p:nvSpPr>
          <p:cNvPr id="73734" name="Rectangle 6"/>
          <p:cNvSpPr>
            <a:spLocks noChangeArrowheads="1"/>
          </p:cNvSpPr>
          <p:nvPr/>
        </p:nvSpPr>
        <p:spPr bwMode="auto">
          <a:xfrm>
            <a:off x="2171700" y="2258761"/>
            <a:ext cx="5481637" cy="566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Bef>
                <a:spcPct val="20000"/>
              </a:spcBef>
            </a:pPr>
            <a:r>
              <a:rPr lang="en-US" altLang="zh-CN" sz="2800">
                <a:solidFill>
                  <a:schemeClr val="tx2"/>
                </a:solidFill>
                <a:ea typeface="+mn-ea"/>
                <a:cs typeface="Times New Roman" panose="02020603050405020304" pitchFamily="18" charset="0"/>
              </a:rPr>
              <a:t>— </a:t>
            </a:r>
            <a:r>
              <a:rPr lang="zh-CN" altLang="en-US" sz="2800">
                <a:solidFill>
                  <a:schemeClr val="tx2"/>
                </a:solidFill>
                <a:ea typeface="+mn-ea"/>
                <a:cs typeface="Times New Roman" panose="02020603050405020304" pitchFamily="18" charset="0"/>
              </a:rPr>
              <a:t>静态工作点</a:t>
            </a:r>
            <a:r>
              <a:rPr lang="en-US" altLang="zh-CN" sz="2800" i="1">
                <a:solidFill>
                  <a:schemeClr val="tx2"/>
                </a:solidFill>
                <a:ea typeface="+mn-ea"/>
                <a:cs typeface="Times New Roman" panose="02020603050405020304" pitchFamily="18" charset="0"/>
              </a:rPr>
              <a:t>Q</a:t>
            </a:r>
            <a:r>
              <a:rPr lang="zh-CN" altLang="en-US" sz="2800">
                <a:solidFill>
                  <a:schemeClr val="tx2"/>
                </a:solidFill>
                <a:ea typeface="+mn-ea"/>
                <a:cs typeface="Times New Roman" panose="02020603050405020304" pitchFamily="18" charset="0"/>
              </a:rPr>
              <a:t>：</a:t>
            </a:r>
            <a:r>
              <a:rPr lang="en-US" altLang="zh-CN" sz="2800" i="1">
                <a:solidFill>
                  <a:schemeClr val="tx2"/>
                </a:solidFill>
                <a:ea typeface="+mn-ea"/>
                <a:cs typeface="Times New Roman" panose="02020603050405020304" pitchFamily="18" charset="0"/>
              </a:rPr>
              <a:t>I</a:t>
            </a:r>
            <a:r>
              <a:rPr lang="en-US" altLang="zh-CN" sz="2800" baseline="-25000">
                <a:solidFill>
                  <a:schemeClr val="tx2"/>
                </a:solidFill>
                <a:ea typeface="+mn-ea"/>
                <a:cs typeface="Times New Roman" panose="02020603050405020304" pitchFamily="18" charset="0"/>
              </a:rPr>
              <a:t>B</a:t>
            </a:r>
            <a:r>
              <a:rPr lang="zh-CN" altLang="en-US" sz="2800">
                <a:solidFill>
                  <a:schemeClr val="tx2"/>
                </a:solidFill>
                <a:ea typeface="+mn-ea"/>
                <a:cs typeface="Times New Roman" panose="02020603050405020304" pitchFamily="18" charset="0"/>
              </a:rPr>
              <a:t>、</a:t>
            </a:r>
            <a:r>
              <a:rPr lang="en-US" altLang="zh-CN" sz="2800" i="1">
                <a:solidFill>
                  <a:schemeClr val="tx2"/>
                </a:solidFill>
                <a:ea typeface="+mn-ea"/>
                <a:cs typeface="Times New Roman" panose="02020603050405020304" pitchFamily="18" charset="0"/>
              </a:rPr>
              <a:t>I</a:t>
            </a:r>
            <a:r>
              <a:rPr lang="en-US" altLang="zh-CN" sz="2800" baseline="-25000">
                <a:solidFill>
                  <a:schemeClr val="tx2"/>
                </a:solidFill>
                <a:ea typeface="+mn-ea"/>
                <a:cs typeface="Times New Roman" panose="02020603050405020304" pitchFamily="18" charset="0"/>
              </a:rPr>
              <a:t>C</a:t>
            </a:r>
            <a:r>
              <a:rPr lang="zh-CN" altLang="en-US" sz="2800">
                <a:solidFill>
                  <a:schemeClr val="tx2"/>
                </a:solidFill>
                <a:ea typeface="+mn-ea"/>
                <a:cs typeface="Times New Roman" panose="02020603050405020304" pitchFamily="18" charset="0"/>
              </a:rPr>
              <a:t>、</a:t>
            </a:r>
            <a:r>
              <a:rPr lang="en-US" altLang="zh-CN" sz="2800" i="1">
                <a:solidFill>
                  <a:schemeClr val="tx2"/>
                </a:solidFill>
                <a:ea typeface="+mn-ea"/>
                <a:cs typeface="Times New Roman" panose="02020603050405020304" pitchFamily="18" charset="0"/>
              </a:rPr>
              <a:t>U</a:t>
            </a:r>
            <a:r>
              <a:rPr lang="en-US" altLang="zh-CN" sz="2800" baseline="-25000">
                <a:solidFill>
                  <a:schemeClr val="tx2"/>
                </a:solidFill>
                <a:ea typeface="+mn-ea"/>
                <a:cs typeface="Times New Roman" panose="02020603050405020304" pitchFamily="18" charset="0"/>
              </a:rPr>
              <a:t>CE</a:t>
            </a:r>
            <a:endParaRPr lang="en-US" altLang="zh-CN" sz="2800">
              <a:ea typeface="+mn-ea"/>
              <a:cs typeface="Times New Roman" panose="02020603050405020304" pitchFamily="18" charset="0"/>
            </a:endParaRPr>
          </a:p>
        </p:txBody>
      </p:sp>
      <p:sp>
        <p:nvSpPr>
          <p:cNvPr id="73735" name="Rectangle 7"/>
          <p:cNvSpPr>
            <a:spLocks noChangeArrowheads="1"/>
          </p:cNvSpPr>
          <p:nvPr/>
        </p:nvSpPr>
        <p:spPr bwMode="auto">
          <a:xfrm>
            <a:off x="341591" y="1763379"/>
            <a:ext cx="5952568" cy="568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lnSpc>
                <a:spcPct val="110000"/>
              </a:lnSpc>
              <a:spcBef>
                <a:spcPct val="50000"/>
              </a:spcBef>
            </a:pPr>
            <a:r>
              <a:rPr lang="zh-CN" altLang="en-US" sz="2800">
                <a:solidFill>
                  <a:srgbClr val="CC0000"/>
                </a:solidFill>
                <a:ea typeface="+mn-ea"/>
                <a:cs typeface="Times New Roman" panose="02020603050405020304" pitchFamily="18" charset="0"/>
              </a:rPr>
              <a:t>静态分析：</a:t>
            </a:r>
            <a:r>
              <a:rPr lang="zh-CN" altLang="en-US" sz="2800">
                <a:ea typeface="+mn-ea"/>
                <a:cs typeface="Times New Roman" panose="02020603050405020304" pitchFamily="18" charset="0"/>
              </a:rPr>
              <a:t>确定放大电路的静态值。</a:t>
            </a:r>
          </a:p>
        </p:txBody>
      </p:sp>
    </p:spTree>
    <p:extLst>
      <p:ext uri="{BB962C8B-B14F-4D97-AF65-F5344CB8AC3E}">
        <p14:creationId xmlns:p14="http://schemas.microsoft.com/office/powerpoint/2010/main" val="72817237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73731"/>
                                        </p:tgtEl>
                                        <p:attrNameLst>
                                          <p:attrName>style.visibility</p:attrName>
                                        </p:attrNameLst>
                                      </p:cBhvr>
                                      <p:to>
                                        <p:strVal val="visible"/>
                                      </p:to>
                                    </p:set>
                                    <p:animEffect transition="in" filter="blinds(vertical)">
                                      <p:cBhvr>
                                        <p:cTn id="7" dur="500"/>
                                        <p:tgtEl>
                                          <p:spTgt spid="737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3735"/>
                                        </p:tgtEl>
                                        <p:attrNameLst>
                                          <p:attrName>style.visibility</p:attrName>
                                        </p:attrNameLst>
                                      </p:cBhvr>
                                      <p:to>
                                        <p:strVal val="visible"/>
                                      </p:to>
                                    </p:set>
                                    <p:animEffect transition="in" filter="wipe(left)">
                                      <p:cBhvr>
                                        <p:cTn id="12" dur="500"/>
                                        <p:tgtEl>
                                          <p:spTgt spid="7373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73734">
                                            <p:txEl>
                                              <p:pRg st="0" end="0"/>
                                            </p:txEl>
                                          </p:spTgt>
                                        </p:tgtEl>
                                        <p:attrNameLst>
                                          <p:attrName>style.visibility</p:attrName>
                                        </p:attrNameLst>
                                      </p:cBhvr>
                                      <p:to>
                                        <p:strVal val="visible"/>
                                      </p:to>
                                    </p:set>
                                    <p:animEffect transition="in" filter="blinds(vertical)">
                                      <p:cBhvr>
                                        <p:cTn id="17" dur="500"/>
                                        <p:tgtEl>
                                          <p:spTgt spid="73734">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73732">
                                            <p:txEl>
                                              <p:pRg st="0" end="0"/>
                                            </p:txEl>
                                          </p:spTgt>
                                        </p:tgtEl>
                                        <p:attrNameLst>
                                          <p:attrName>style.visibility</p:attrName>
                                        </p:attrNameLst>
                                      </p:cBhvr>
                                      <p:to>
                                        <p:strVal val="visible"/>
                                      </p:to>
                                    </p:set>
                                    <p:animEffect transition="in" filter="blinds(vertical)">
                                      <p:cBhvr>
                                        <p:cTn id="22" dur="500"/>
                                        <p:tgtEl>
                                          <p:spTgt spid="73732">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73732">
                                            <p:txEl>
                                              <p:pRg st="1" end="1"/>
                                            </p:txEl>
                                          </p:spTgt>
                                        </p:tgtEl>
                                        <p:attrNameLst>
                                          <p:attrName>style.visibility</p:attrName>
                                        </p:attrNameLst>
                                      </p:cBhvr>
                                      <p:to>
                                        <p:strVal val="visible"/>
                                      </p:to>
                                    </p:set>
                                    <p:animEffect transition="in" filter="blinds(vertical)">
                                      <p:cBhvr>
                                        <p:cTn id="27" dur="500"/>
                                        <p:tgtEl>
                                          <p:spTgt spid="73732">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73732">
                                            <p:txEl>
                                              <p:pRg st="2" end="2"/>
                                            </p:txEl>
                                          </p:spTgt>
                                        </p:tgtEl>
                                        <p:attrNameLst>
                                          <p:attrName>style.visibility</p:attrName>
                                        </p:attrNameLst>
                                      </p:cBhvr>
                                      <p:to>
                                        <p:strVal val="visible"/>
                                      </p:to>
                                    </p:set>
                                    <p:animEffect transition="in" filter="blinds(vertical)">
                                      <p:cBhvr>
                                        <p:cTn id="32" dur="500"/>
                                        <p:tgtEl>
                                          <p:spTgt spid="73732">
                                            <p:txEl>
                                              <p:pRg st="2" end="2"/>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5" fill="hold" grpId="0" nodeType="clickEffect">
                                  <p:stCondLst>
                                    <p:cond delay="0"/>
                                  </p:stCondLst>
                                  <p:childTnLst>
                                    <p:set>
                                      <p:cBhvr>
                                        <p:cTn id="36" dur="1" fill="hold">
                                          <p:stCondLst>
                                            <p:cond delay="0"/>
                                          </p:stCondLst>
                                        </p:cTn>
                                        <p:tgtEl>
                                          <p:spTgt spid="73733">
                                            <p:txEl>
                                              <p:pRg st="0" end="0"/>
                                            </p:txEl>
                                          </p:spTgt>
                                        </p:tgtEl>
                                        <p:attrNameLst>
                                          <p:attrName>style.visibility</p:attrName>
                                        </p:attrNameLst>
                                      </p:cBhvr>
                                      <p:to>
                                        <p:strVal val="visible"/>
                                      </p:to>
                                    </p:set>
                                    <p:animEffect transition="in" filter="blinds(vertical)">
                                      <p:cBhvr>
                                        <p:cTn id="37" dur="500"/>
                                        <p:tgtEl>
                                          <p:spTgt spid="73733">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5" fill="hold" grpId="0" nodeType="clickEffect">
                                  <p:stCondLst>
                                    <p:cond delay="0"/>
                                  </p:stCondLst>
                                  <p:childTnLst>
                                    <p:set>
                                      <p:cBhvr>
                                        <p:cTn id="41" dur="1" fill="hold">
                                          <p:stCondLst>
                                            <p:cond delay="0"/>
                                          </p:stCondLst>
                                        </p:cTn>
                                        <p:tgtEl>
                                          <p:spTgt spid="73733">
                                            <p:txEl>
                                              <p:pRg st="1" end="1"/>
                                            </p:txEl>
                                          </p:spTgt>
                                        </p:tgtEl>
                                        <p:attrNameLst>
                                          <p:attrName>style.visibility</p:attrName>
                                        </p:attrNameLst>
                                      </p:cBhvr>
                                      <p:to>
                                        <p:strVal val="visible"/>
                                      </p:to>
                                    </p:set>
                                    <p:animEffect transition="in" filter="blinds(vertical)">
                                      <p:cBhvr>
                                        <p:cTn id="42" dur="500"/>
                                        <p:tgtEl>
                                          <p:spTgt spid="73733">
                                            <p:txEl>
                                              <p:pRg st="1" end="1"/>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5" fill="hold" grpId="0" nodeType="clickEffect">
                                  <p:stCondLst>
                                    <p:cond delay="0"/>
                                  </p:stCondLst>
                                  <p:childTnLst>
                                    <p:set>
                                      <p:cBhvr>
                                        <p:cTn id="46" dur="1" fill="hold">
                                          <p:stCondLst>
                                            <p:cond delay="0"/>
                                          </p:stCondLst>
                                        </p:cTn>
                                        <p:tgtEl>
                                          <p:spTgt spid="73733">
                                            <p:txEl>
                                              <p:pRg st="2" end="2"/>
                                            </p:txEl>
                                          </p:spTgt>
                                        </p:tgtEl>
                                        <p:attrNameLst>
                                          <p:attrName>style.visibility</p:attrName>
                                        </p:attrNameLst>
                                      </p:cBhvr>
                                      <p:to>
                                        <p:strVal val="visible"/>
                                      </p:to>
                                    </p:set>
                                    <p:animEffect transition="in" filter="blinds(vertical)">
                                      <p:cBhvr>
                                        <p:cTn id="47" dur="500"/>
                                        <p:tgtEl>
                                          <p:spTgt spid="7373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autoUpdateAnimBg="0"/>
      <p:bldP spid="73732" grpId="0" build="p" autoUpdateAnimBg="0"/>
      <p:bldP spid="73733" grpId="0" build="p" autoUpdateAnimBg="0"/>
      <p:bldP spid="73734" grpId="0" build="p" autoUpdateAnimBg="0"/>
      <p:bldP spid="73735"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bwMode="auto">
          <a:xfrm>
            <a:off x="429097" y="634623"/>
            <a:ext cx="5286375" cy="542925"/>
          </a:xfrm>
          <a:ln>
            <a:miter lim="800000"/>
            <a:headEnd/>
            <a:tailEnd/>
          </a:ln>
        </p:spPr>
        <p:txBody>
          <a:bodyPr vert="horz" wrap="square" lIns="91440" tIns="45720" rIns="91440" bIns="45720" numCol="1" anchor="t" anchorCtr="0" compatLnSpc="1">
            <a:prstTxWarp prst="textNoShape">
              <a:avLst/>
            </a:prstTxWarp>
          </a:bodyPr>
          <a:lstStyle/>
          <a:p>
            <a:pPr algn="l" eaLnBrk="1" hangingPunct="1">
              <a:defRPr/>
            </a:pPr>
            <a:r>
              <a:rPr lang="en-US" altLang="zh-CN" sz="3200" b="1" smtClean="0">
                <a:solidFill>
                  <a:srgbClr val="000099"/>
                </a:solidFill>
                <a:latin typeface="Times New Roman" panose="02020603050405020304" pitchFamily="18" charset="0"/>
                <a:ea typeface="+mn-ea"/>
                <a:cs typeface="Times New Roman" panose="02020603050405020304" pitchFamily="18" charset="0"/>
              </a:rPr>
              <a:t>15.2.1 </a:t>
            </a:r>
            <a:r>
              <a:rPr lang="zh-CN" altLang="en-US" sz="3200" b="1" smtClean="0">
                <a:solidFill>
                  <a:srgbClr val="000099"/>
                </a:solidFill>
                <a:latin typeface="Times New Roman" panose="02020603050405020304" pitchFamily="18" charset="0"/>
                <a:ea typeface="+mn-ea"/>
                <a:cs typeface="Times New Roman" panose="02020603050405020304" pitchFamily="18" charset="0"/>
              </a:rPr>
              <a:t>用估算法确定静态值</a:t>
            </a:r>
          </a:p>
        </p:txBody>
      </p:sp>
      <p:sp>
        <p:nvSpPr>
          <p:cNvPr id="74755" name="Text Box 3"/>
          <p:cNvSpPr txBox="1">
            <a:spLocks noChangeArrowheads="1"/>
          </p:cNvSpPr>
          <p:nvPr/>
        </p:nvSpPr>
        <p:spPr bwMode="auto">
          <a:xfrm>
            <a:off x="454497" y="1158529"/>
            <a:ext cx="3600450" cy="525401"/>
          </a:xfrm>
          <a:prstGeom prst="rect">
            <a:avLst/>
          </a:prstGeom>
          <a:noFill/>
          <a:ln w="38100">
            <a:noFill/>
            <a:miter lim="800000"/>
            <a:headEnd/>
            <a:tailEnd/>
          </a:ln>
          <a:effectLst/>
        </p:spPr>
        <p:txBody>
          <a:bodyPr lIns="90000" tIns="46800" rIns="90000" bIns="46800" anchor="ctr">
            <a:spAutoFit/>
          </a:bodyPr>
          <a:lstStyle/>
          <a:p>
            <a:pPr>
              <a:spcBef>
                <a:spcPct val="50000"/>
              </a:spcBef>
              <a:defRPr/>
            </a:pPr>
            <a:r>
              <a:rPr lang="en-US" altLang="zh-CN" sz="2800" b="1">
                <a:solidFill>
                  <a:srgbClr val="CC0000"/>
                </a:solidFill>
                <a:latin typeface="Times New Roman" panose="02020603050405020304" pitchFamily="18" charset="0"/>
                <a:cs typeface="Times New Roman" panose="02020603050405020304" pitchFamily="18" charset="0"/>
              </a:rPr>
              <a:t>1. </a:t>
            </a:r>
            <a:r>
              <a:rPr lang="zh-CN" altLang="en-US" sz="2800" b="1">
                <a:solidFill>
                  <a:srgbClr val="CC0000"/>
                </a:solidFill>
                <a:latin typeface="Times New Roman" panose="02020603050405020304" pitchFamily="18" charset="0"/>
                <a:cs typeface="Times New Roman" panose="02020603050405020304" pitchFamily="18" charset="0"/>
              </a:rPr>
              <a:t>直流通路估算 </a:t>
            </a:r>
            <a:r>
              <a:rPr lang="en-US" altLang="zh-CN" sz="2800" b="1" i="1">
                <a:solidFill>
                  <a:srgbClr val="CC0000"/>
                </a:solidFill>
                <a:latin typeface="Times New Roman" panose="02020603050405020304" pitchFamily="18" charset="0"/>
                <a:cs typeface="Times New Roman" panose="02020603050405020304" pitchFamily="18" charset="0"/>
              </a:rPr>
              <a:t>I</a:t>
            </a:r>
            <a:r>
              <a:rPr lang="en-US" altLang="zh-CN" sz="2800" b="1" baseline="-25000">
                <a:solidFill>
                  <a:srgbClr val="CC0000"/>
                </a:solidFill>
                <a:latin typeface="Times New Roman" panose="02020603050405020304" pitchFamily="18" charset="0"/>
                <a:cs typeface="Times New Roman" panose="02020603050405020304" pitchFamily="18" charset="0"/>
              </a:rPr>
              <a:t>B</a:t>
            </a:r>
            <a:endParaRPr lang="en-US" altLang="zh-CN" sz="2800" b="1">
              <a:solidFill>
                <a:srgbClr val="CC0000"/>
              </a:solidFill>
              <a:latin typeface="Times New Roman" panose="02020603050405020304" pitchFamily="18" charset="0"/>
              <a:cs typeface="Times New Roman" panose="02020603050405020304" pitchFamily="18" charset="0"/>
            </a:endParaRPr>
          </a:p>
        </p:txBody>
      </p:sp>
      <p:graphicFrame>
        <p:nvGraphicFramePr>
          <p:cNvPr id="74757" name="Object 5"/>
          <p:cNvGraphicFramePr>
            <a:graphicFrameLocks noChangeAspect="1"/>
          </p:cNvGraphicFramePr>
          <p:nvPr>
            <p:extLst/>
          </p:nvPr>
        </p:nvGraphicFramePr>
        <p:xfrm>
          <a:off x="5210647" y="2291973"/>
          <a:ext cx="2582863" cy="1111250"/>
        </p:xfrm>
        <a:graphic>
          <a:graphicData uri="http://schemas.openxmlformats.org/presentationml/2006/ole">
            <mc:AlternateContent xmlns:mc="http://schemas.openxmlformats.org/markup-compatibility/2006">
              <mc:Choice xmlns:v="urn:schemas-microsoft-com:vml" Requires="v">
                <p:oleObj spid="_x0000_s1038" name="公式" r:id="rId4" imgW="1028520" imgH="444240" progId="Equation.3">
                  <p:embed/>
                </p:oleObj>
              </mc:Choice>
              <mc:Fallback>
                <p:oleObj name="公式" r:id="rId4" imgW="1028520" imgH="4442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0647" y="2291973"/>
                        <a:ext cx="2582863" cy="1111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4758" name="Object 6"/>
          <p:cNvGraphicFramePr>
            <a:graphicFrameLocks noChangeAspect="1"/>
          </p:cNvGraphicFramePr>
          <p:nvPr>
            <p:extLst/>
          </p:nvPr>
        </p:nvGraphicFramePr>
        <p:xfrm>
          <a:off x="5210647" y="3979486"/>
          <a:ext cx="1584325" cy="984250"/>
        </p:xfrm>
        <a:graphic>
          <a:graphicData uri="http://schemas.openxmlformats.org/presentationml/2006/ole">
            <mc:AlternateContent xmlns:mc="http://schemas.openxmlformats.org/markup-compatibility/2006">
              <mc:Choice xmlns:v="urn:schemas-microsoft-com:vml" Requires="v">
                <p:oleObj spid="_x0000_s1039" name="Equation" r:id="rId6" imgW="634680" imgH="393480" progId="Equation.3">
                  <p:embed/>
                </p:oleObj>
              </mc:Choice>
              <mc:Fallback>
                <p:oleObj name="Equation" r:id="rId6" imgW="634680" imgH="3934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10647" y="3979486"/>
                        <a:ext cx="1584325" cy="984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759" name="Text Box 7"/>
          <p:cNvSpPr txBox="1">
            <a:spLocks noChangeArrowheads="1"/>
          </p:cNvSpPr>
          <p:nvPr/>
        </p:nvSpPr>
        <p:spPr bwMode="auto">
          <a:xfrm>
            <a:off x="700560" y="5368548"/>
            <a:ext cx="3581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a:solidFill>
                  <a:schemeClr val="tx2"/>
                </a:solidFill>
                <a:ea typeface="+mn-ea"/>
                <a:cs typeface="Times New Roman" panose="02020603050405020304" pitchFamily="18" charset="0"/>
              </a:rPr>
              <a:t>根据电流放大作用</a:t>
            </a:r>
          </a:p>
        </p:txBody>
      </p:sp>
      <p:graphicFrame>
        <p:nvGraphicFramePr>
          <p:cNvPr id="74760" name="Object 8"/>
          <p:cNvGraphicFramePr>
            <a:graphicFrameLocks noChangeAspect="1"/>
          </p:cNvGraphicFramePr>
          <p:nvPr>
            <p:extLst/>
          </p:nvPr>
        </p:nvGraphicFramePr>
        <p:xfrm>
          <a:off x="3842222" y="5347911"/>
          <a:ext cx="2478088" cy="595312"/>
        </p:xfrm>
        <a:graphic>
          <a:graphicData uri="http://schemas.openxmlformats.org/presentationml/2006/ole">
            <mc:AlternateContent xmlns:mc="http://schemas.openxmlformats.org/markup-compatibility/2006">
              <mc:Choice xmlns:v="urn:schemas-microsoft-com:vml" Requires="v">
                <p:oleObj spid="_x0000_s1040" name="Equation" r:id="rId8" imgW="1028520" imgH="215640" progId="Equation.3">
                  <p:embed/>
                </p:oleObj>
              </mc:Choice>
              <mc:Fallback>
                <p:oleObj name="Equation" r:id="rId8" imgW="1028520" imgH="21564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42222" y="5347911"/>
                        <a:ext cx="2478088" cy="595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4761" name="Object 9"/>
          <p:cNvGraphicFramePr>
            <a:graphicFrameLocks noChangeAspect="1"/>
          </p:cNvGraphicFramePr>
          <p:nvPr>
            <p:extLst/>
          </p:nvPr>
        </p:nvGraphicFramePr>
        <p:xfrm>
          <a:off x="6375872" y="5360611"/>
          <a:ext cx="1905000" cy="595312"/>
        </p:xfrm>
        <a:graphic>
          <a:graphicData uri="http://schemas.openxmlformats.org/presentationml/2006/ole">
            <mc:AlternateContent xmlns:mc="http://schemas.openxmlformats.org/markup-compatibility/2006">
              <mc:Choice xmlns:v="urn:schemas-microsoft-com:vml" Requires="v">
                <p:oleObj spid="_x0000_s1041" name="Equation" r:id="rId10" imgW="812520" imgH="215640" progId="Equation.3">
                  <p:embed/>
                </p:oleObj>
              </mc:Choice>
              <mc:Fallback>
                <p:oleObj name="Equation" r:id="rId10" imgW="812520" imgH="21564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375872" y="5360611"/>
                        <a:ext cx="1905000" cy="595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762" name="Text Box 10"/>
          <p:cNvSpPr txBox="1">
            <a:spLocks noChangeArrowheads="1"/>
          </p:cNvSpPr>
          <p:nvPr/>
        </p:nvSpPr>
        <p:spPr bwMode="auto">
          <a:xfrm>
            <a:off x="386235" y="4765298"/>
            <a:ext cx="5638800" cy="654050"/>
          </a:xfrm>
          <a:prstGeom prst="rect">
            <a:avLst/>
          </a:prstGeom>
          <a:noFill/>
          <a:ln w="38100">
            <a:noFill/>
            <a:miter lim="800000"/>
            <a:headEnd/>
            <a:tailEnd/>
          </a:ln>
          <a:effectLst/>
        </p:spPr>
        <p:txBody>
          <a:bodyPr anchor="ctr"/>
          <a:lstStyle/>
          <a:p>
            <a:pPr>
              <a:spcBef>
                <a:spcPct val="50000"/>
              </a:spcBef>
              <a:defRPr/>
            </a:pPr>
            <a:r>
              <a:rPr lang="en-US" altLang="zh-CN" sz="2800" b="1">
                <a:solidFill>
                  <a:srgbClr val="CC0000"/>
                </a:solidFill>
                <a:latin typeface="Times New Roman" panose="02020603050405020304" pitchFamily="18" charset="0"/>
                <a:cs typeface="Times New Roman" panose="02020603050405020304" pitchFamily="18" charset="0"/>
              </a:rPr>
              <a:t>2. </a:t>
            </a:r>
            <a:r>
              <a:rPr lang="zh-CN" altLang="en-US" sz="2800" b="1">
                <a:solidFill>
                  <a:srgbClr val="CC0000"/>
                </a:solidFill>
                <a:latin typeface="Times New Roman" panose="02020603050405020304" pitchFamily="18" charset="0"/>
                <a:cs typeface="Times New Roman" panose="02020603050405020304" pitchFamily="18" charset="0"/>
              </a:rPr>
              <a:t>由直流通路估算</a:t>
            </a:r>
            <a:r>
              <a:rPr lang="en-US" altLang="zh-CN" sz="2800" b="1" i="1">
                <a:solidFill>
                  <a:srgbClr val="CC0000"/>
                </a:solidFill>
                <a:latin typeface="Times New Roman" panose="02020603050405020304" pitchFamily="18" charset="0"/>
                <a:cs typeface="Times New Roman" panose="02020603050405020304" pitchFamily="18" charset="0"/>
              </a:rPr>
              <a:t>U</a:t>
            </a:r>
            <a:r>
              <a:rPr lang="en-US" altLang="zh-CN" sz="2800" b="1" baseline="-25000">
                <a:solidFill>
                  <a:srgbClr val="CC0000"/>
                </a:solidFill>
                <a:latin typeface="Times New Roman" panose="02020603050405020304" pitchFamily="18" charset="0"/>
                <a:cs typeface="Times New Roman" panose="02020603050405020304" pitchFamily="18" charset="0"/>
              </a:rPr>
              <a:t>CE</a:t>
            </a:r>
            <a:r>
              <a:rPr lang="zh-CN" altLang="en-US" sz="2800" b="1" i="1">
                <a:solidFill>
                  <a:srgbClr val="CC0000"/>
                </a:solidFill>
                <a:latin typeface="Times New Roman" panose="02020603050405020304" pitchFamily="18" charset="0"/>
                <a:cs typeface="Times New Roman" panose="02020603050405020304" pitchFamily="18" charset="0"/>
              </a:rPr>
              <a:t>、</a:t>
            </a:r>
            <a:r>
              <a:rPr lang="en-US" altLang="zh-CN" sz="2800" b="1" i="1">
                <a:solidFill>
                  <a:srgbClr val="CC0000"/>
                </a:solidFill>
                <a:latin typeface="Times New Roman" panose="02020603050405020304" pitchFamily="18" charset="0"/>
                <a:cs typeface="Times New Roman" panose="02020603050405020304" pitchFamily="18" charset="0"/>
              </a:rPr>
              <a:t>I</a:t>
            </a:r>
            <a:r>
              <a:rPr lang="en-US" altLang="zh-CN" sz="2800" b="1" baseline="-25000">
                <a:solidFill>
                  <a:srgbClr val="CC0000"/>
                </a:solidFill>
                <a:latin typeface="Times New Roman" panose="02020603050405020304" pitchFamily="18" charset="0"/>
                <a:cs typeface="Times New Roman" panose="02020603050405020304" pitchFamily="18" charset="0"/>
              </a:rPr>
              <a:t>C</a:t>
            </a:r>
          </a:p>
        </p:txBody>
      </p:sp>
      <p:sp>
        <p:nvSpPr>
          <p:cNvPr id="74763" name="Rectangle 11"/>
          <p:cNvSpPr>
            <a:spLocks noChangeArrowheads="1"/>
          </p:cNvSpPr>
          <p:nvPr/>
        </p:nvSpPr>
        <p:spPr bwMode="auto">
          <a:xfrm>
            <a:off x="5079527" y="3366711"/>
            <a:ext cx="295305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800">
                <a:solidFill>
                  <a:srgbClr val="000099"/>
                </a:solidFill>
                <a:ea typeface="+mn-ea"/>
                <a:cs typeface="Times New Roman" panose="02020603050405020304" pitchFamily="18" charset="0"/>
              </a:rPr>
              <a:t>当</a:t>
            </a:r>
            <a:r>
              <a:rPr lang="en-US" altLang="zh-CN" sz="2800" i="1">
                <a:solidFill>
                  <a:srgbClr val="000099"/>
                </a:solidFill>
                <a:ea typeface="+mn-ea"/>
                <a:cs typeface="Times New Roman" panose="02020603050405020304" pitchFamily="18" charset="0"/>
              </a:rPr>
              <a:t>U</a:t>
            </a:r>
            <a:r>
              <a:rPr lang="en-US" altLang="zh-CN" sz="2800" baseline="-25000">
                <a:solidFill>
                  <a:srgbClr val="000099"/>
                </a:solidFill>
                <a:ea typeface="+mn-ea"/>
                <a:cs typeface="Times New Roman" panose="02020603050405020304" pitchFamily="18" charset="0"/>
              </a:rPr>
              <a:t>BE</a:t>
            </a:r>
            <a:r>
              <a:rPr lang="en-US" altLang="zh-CN" sz="2800">
                <a:solidFill>
                  <a:srgbClr val="000099"/>
                </a:solidFill>
                <a:ea typeface="+mn-ea"/>
                <a:cs typeface="Times New Roman" panose="02020603050405020304" pitchFamily="18" charset="0"/>
              </a:rPr>
              <a:t>&lt;&lt; </a:t>
            </a:r>
            <a:r>
              <a:rPr lang="en-US" altLang="zh-CN" sz="2800" i="1">
                <a:solidFill>
                  <a:srgbClr val="000099"/>
                </a:solidFill>
                <a:ea typeface="+mn-ea"/>
                <a:cs typeface="Times New Roman" panose="02020603050405020304" pitchFamily="18" charset="0"/>
              </a:rPr>
              <a:t>U</a:t>
            </a:r>
            <a:r>
              <a:rPr lang="en-US" altLang="zh-CN" sz="2800" baseline="-25000">
                <a:solidFill>
                  <a:srgbClr val="000099"/>
                </a:solidFill>
                <a:ea typeface="+mn-ea"/>
                <a:cs typeface="Times New Roman" panose="02020603050405020304" pitchFamily="18" charset="0"/>
              </a:rPr>
              <a:t>CC</a:t>
            </a:r>
            <a:r>
              <a:rPr lang="zh-CN" altLang="en-US" sz="2800">
                <a:solidFill>
                  <a:srgbClr val="000099"/>
                </a:solidFill>
                <a:ea typeface="+mn-ea"/>
                <a:cs typeface="Times New Roman" panose="02020603050405020304" pitchFamily="18" charset="0"/>
              </a:rPr>
              <a:t>时，</a:t>
            </a:r>
          </a:p>
        </p:txBody>
      </p:sp>
      <p:grpSp>
        <p:nvGrpSpPr>
          <p:cNvPr id="2" name="Group 14"/>
          <p:cNvGrpSpPr>
            <a:grpSpLocks/>
          </p:cNvGrpSpPr>
          <p:nvPr/>
        </p:nvGrpSpPr>
        <p:grpSpPr bwMode="auto">
          <a:xfrm>
            <a:off x="1591147" y="3519111"/>
            <a:ext cx="984250" cy="1223962"/>
            <a:chOff x="816" y="2025"/>
            <a:chExt cx="678" cy="677"/>
          </a:xfrm>
        </p:grpSpPr>
        <p:sp>
          <p:nvSpPr>
            <p:cNvPr id="74767" name="Line 15"/>
            <p:cNvSpPr>
              <a:spLocks noChangeShapeType="1"/>
            </p:cNvSpPr>
            <p:nvPr/>
          </p:nvSpPr>
          <p:spPr bwMode="auto">
            <a:xfrm>
              <a:off x="816" y="2025"/>
              <a:ext cx="549" cy="0"/>
            </a:xfrm>
            <a:prstGeom prst="line">
              <a:avLst/>
            </a:prstGeom>
            <a:noFill/>
            <a:ln w="28575">
              <a:solidFill>
                <a:srgbClr val="005C00"/>
              </a:solidFill>
              <a:round/>
              <a:headEnd/>
              <a:tailEnd/>
            </a:ln>
            <a:effectLst/>
          </p:spPr>
          <p:txBody>
            <a:bodyPr wrap="none" anchor="ctr"/>
            <a:lstStyle/>
            <a:p>
              <a:pPr>
                <a:defRPr/>
              </a:pPr>
              <a:endParaRPr lang="zh-CN" altLang="en-US" b="1">
                <a:latin typeface="Times New Roman" panose="02020603050405020304" pitchFamily="18" charset="0"/>
                <a:cs typeface="Times New Roman" panose="02020603050405020304" pitchFamily="18" charset="0"/>
              </a:endParaRPr>
            </a:p>
          </p:txBody>
        </p:sp>
        <p:sp>
          <p:nvSpPr>
            <p:cNvPr id="74768" name="Line 16"/>
            <p:cNvSpPr>
              <a:spLocks noChangeShapeType="1"/>
            </p:cNvSpPr>
            <p:nvPr/>
          </p:nvSpPr>
          <p:spPr bwMode="auto">
            <a:xfrm>
              <a:off x="1354" y="2036"/>
              <a:ext cx="140" cy="169"/>
            </a:xfrm>
            <a:prstGeom prst="line">
              <a:avLst/>
            </a:prstGeom>
            <a:noFill/>
            <a:ln w="28575">
              <a:solidFill>
                <a:srgbClr val="005C00"/>
              </a:solidFill>
              <a:round/>
              <a:headEnd/>
              <a:tailEnd/>
            </a:ln>
            <a:effectLst/>
          </p:spPr>
          <p:txBody>
            <a:bodyPr wrap="none" anchor="ctr"/>
            <a:lstStyle/>
            <a:p>
              <a:pPr>
                <a:defRPr/>
              </a:pPr>
              <a:endParaRPr lang="zh-CN" altLang="en-US" b="1">
                <a:latin typeface="Times New Roman" panose="02020603050405020304" pitchFamily="18" charset="0"/>
                <a:cs typeface="Times New Roman" panose="02020603050405020304" pitchFamily="18" charset="0"/>
              </a:endParaRPr>
            </a:p>
          </p:txBody>
        </p:sp>
        <p:sp>
          <p:nvSpPr>
            <p:cNvPr id="74769" name="Line 17"/>
            <p:cNvSpPr>
              <a:spLocks noChangeShapeType="1"/>
            </p:cNvSpPr>
            <p:nvPr/>
          </p:nvSpPr>
          <p:spPr bwMode="auto">
            <a:xfrm>
              <a:off x="1494" y="2217"/>
              <a:ext cx="0" cy="485"/>
            </a:xfrm>
            <a:prstGeom prst="line">
              <a:avLst/>
            </a:prstGeom>
            <a:noFill/>
            <a:ln w="28575">
              <a:solidFill>
                <a:srgbClr val="005C00"/>
              </a:solidFill>
              <a:round/>
              <a:headEnd/>
              <a:tailEnd type="stealth" w="med" len="lg"/>
            </a:ln>
            <a:effectLst/>
          </p:spPr>
          <p:txBody>
            <a:bodyPr wrap="none" anchor="ctr"/>
            <a:lstStyle/>
            <a:p>
              <a:pPr>
                <a:defRPr/>
              </a:pPr>
              <a:endParaRPr lang="zh-CN" altLang="en-US" b="1">
                <a:latin typeface="Times New Roman" panose="02020603050405020304" pitchFamily="18" charset="0"/>
                <a:cs typeface="Times New Roman" panose="02020603050405020304" pitchFamily="18" charset="0"/>
              </a:endParaRPr>
            </a:p>
          </p:txBody>
        </p:sp>
      </p:grpSp>
      <p:grpSp>
        <p:nvGrpSpPr>
          <p:cNvPr id="3" name="Group 18"/>
          <p:cNvGrpSpPr>
            <a:grpSpLocks/>
          </p:cNvGrpSpPr>
          <p:nvPr/>
        </p:nvGrpSpPr>
        <p:grpSpPr bwMode="auto">
          <a:xfrm>
            <a:off x="2857972" y="2045911"/>
            <a:ext cx="430213" cy="2595562"/>
            <a:chOff x="1705" y="971"/>
            <a:chExt cx="271" cy="1694"/>
          </a:xfrm>
        </p:grpSpPr>
        <p:sp>
          <p:nvSpPr>
            <p:cNvPr id="74771" name="Line 19"/>
            <p:cNvSpPr>
              <a:spLocks noChangeShapeType="1"/>
            </p:cNvSpPr>
            <p:nvPr/>
          </p:nvSpPr>
          <p:spPr bwMode="auto">
            <a:xfrm flipH="1" flipV="1">
              <a:off x="1705" y="971"/>
              <a:ext cx="271" cy="1"/>
            </a:xfrm>
            <a:prstGeom prst="line">
              <a:avLst/>
            </a:prstGeom>
            <a:noFill/>
            <a:ln w="28575">
              <a:solidFill>
                <a:srgbClr val="FF0000"/>
              </a:solidFill>
              <a:round/>
              <a:headEnd/>
              <a:tailEnd/>
            </a:ln>
            <a:effectLst/>
          </p:spPr>
          <p:txBody>
            <a:bodyPr wrap="none" anchor="ctr"/>
            <a:lstStyle/>
            <a:p>
              <a:pPr>
                <a:defRPr/>
              </a:pPr>
              <a:endParaRPr lang="zh-CN" altLang="en-US" b="1">
                <a:latin typeface="Times New Roman" panose="02020603050405020304" pitchFamily="18" charset="0"/>
                <a:cs typeface="Times New Roman" panose="02020603050405020304" pitchFamily="18" charset="0"/>
              </a:endParaRPr>
            </a:p>
          </p:txBody>
        </p:sp>
        <p:sp>
          <p:nvSpPr>
            <p:cNvPr id="74772" name="Line 20"/>
            <p:cNvSpPr>
              <a:spLocks noChangeShapeType="1"/>
            </p:cNvSpPr>
            <p:nvPr/>
          </p:nvSpPr>
          <p:spPr bwMode="auto">
            <a:xfrm>
              <a:off x="1717" y="983"/>
              <a:ext cx="0" cy="1682"/>
            </a:xfrm>
            <a:prstGeom prst="line">
              <a:avLst/>
            </a:prstGeom>
            <a:noFill/>
            <a:ln w="28575">
              <a:solidFill>
                <a:srgbClr val="FF0000"/>
              </a:solidFill>
              <a:round/>
              <a:headEnd/>
              <a:tailEnd type="stealth" w="med" len="lg"/>
            </a:ln>
            <a:effectLst/>
          </p:spPr>
          <p:txBody>
            <a:bodyPr wrap="none" anchor="ctr"/>
            <a:lstStyle/>
            <a:p>
              <a:pPr>
                <a:defRPr/>
              </a:pPr>
              <a:endParaRPr lang="zh-CN" altLang="en-US" b="1">
                <a:latin typeface="Times New Roman" panose="02020603050405020304" pitchFamily="18" charset="0"/>
                <a:cs typeface="Times New Roman" panose="02020603050405020304" pitchFamily="18" charset="0"/>
              </a:endParaRPr>
            </a:p>
          </p:txBody>
        </p:sp>
      </p:grpSp>
      <p:grpSp>
        <p:nvGrpSpPr>
          <p:cNvPr id="4" name="Group 24"/>
          <p:cNvGrpSpPr>
            <a:grpSpLocks/>
          </p:cNvGrpSpPr>
          <p:nvPr/>
        </p:nvGrpSpPr>
        <p:grpSpPr bwMode="auto">
          <a:xfrm>
            <a:off x="1567335" y="1842711"/>
            <a:ext cx="1516062" cy="1676400"/>
            <a:chOff x="816" y="827"/>
            <a:chExt cx="969" cy="1211"/>
          </a:xfrm>
        </p:grpSpPr>
        <p:sp>
          <p:nvSpPr>
            <p:cNvPr id="74777" name="Line 25"/>
            <p:cNvSpPr>
              <a:spLocks noChangeShapeType="1"/>
            </p:cNvSpPr>
            <p:nvPr/>
          </p:nvSpPr>
          <p:spPr bwMode="auto">
            <a:xfrm flipH="1">
              <a:off x="827" y="827"/>
              <a:ext cx="958" cy="0"/>
            </a:xfrm>
            <a:prstGeom prst="line">
              <a:avLst/>
            </a:prstGeom>
            <a:noFill/>
            <a:ln w="28575">
              <a:solidFill>
                <a:schemeClr val="accent2"/>
              </a:solidFill>
              <a:round/>
              <a:headEnd/>
              <a:tailEnd/>
            </a:ln>
            <a:effectLst/>
          </p:spPr>
          <p:txBody>
            <a:bodyPr wrap="none" anchor="ctr"/>
            <a:lstStyle/>
            <a:p>
              <a:pPr>
                <a:defRPr/>
              </a:pPr>
              <a:endParaRPr lang="zh-CN" altLang="en-US" b="1">
                <a:latin typeface="Times New Roman" panose="02020603050405020304" pitchFamily="18" charset="0"/>
                <a:cs typeface="Times New Roman" panose="02020603050405020304" pitchFamily="18" charset="0"/>
              </a:endParaRPr>
            </a:p>
          </p:txBody>
        </p:sp>
        <p:sp>
          <p:nvSpPr>
            <p:cNvPr id="74778" name="Line 26"/>
            <p:cNvSpPr>
              <a:spLocks noChangeShapeType="1"/>
            </p:cNvSpPr>
            <p:nvPr/>
          </p:nvSpPr>
          <p:spPr bwMode="auto">
            <a:xfrm>
              <a:off x="816" y="838"/>
              <a:ext cx="0" cy="1200"/>
            </a:xfrm>
            <a:prstGeom prst="line">
              <a:avLst/>
            </a:prstGeom>
            <a:noFill/>
            <a:ln w="28575">
              <a:solidFill>
                <a:schemeClr val="accent2"/>
              </a:solidFill>
              <a:round/>
              <a:headEnd/>
              <a:tailEnd/>
            </a:ln>
            <a:effectLst/>
          </p:spPr>
          <p:txBody>
            <a:bodyPr anchor="ctr"/>
            <a:lstStyle/>
            <a:p>
              <a:pPr>
                <a:defRPr/>
              </a:pPr>
              <a:endParaRPr lang="zh-CN" altLang="en-US" b="1">
                <a:latin typeface="Times New Roman" panose="02020603050405020304" pitchFamily="18" charset="0"/>
                <a:cs typeface="Times New Roman" panose="02020603050405020304" pitchFamily="18" charset="0"/>
              </a:endParaRPr>
            </a:p>
          </p:txBody>
        </p:sp>
      </p:grpSp>
      <p:sp>
        <p:nvSpPr>
          <p:cNvPr id="74809" name="Text Box 57"/>
          <p:cNvSpPr txBox="1">
            <a:spLocks noChangeArrowheads="1"/>
          </p:cNvSpPr>
          <p:nvPr/>
        </p:nvSpPr>
        <p:spPr bwMode="auto">
          <a:xfrm>
            <a:off x="4945535" y="1750667"/>
            <a:ext cx="3217862"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i="1">
                <a:ea typeface="+mn-ea"/>
                <a:cs typeface="Times New Roman" panose="02020603050405020304" pitchFamily="18" charset="0"/>
              </a:rPr>
              <a:t>  U</a:t>
            </a:r>
            <a:r>
              <a:rPr lang="en-US" altLang="zh-CN" sz="2800" baseline="-25000">
                <a:ea typeface="+mn-ea"/>
                <a:cs typeface="Times New Roman" panose="02020603050405020304" pitchFamily="18" charset="0"/>
              </a:rPr>
              <a:t>CC </a:t>
            </a:r>
            <a:r>
              <a:rPr lang="en-US" altLang="zh-CN" sz="2800">
                <a:ea typeface="+mn-ea"/>
                <a:cs typeface="Times New Roman" panose="02020603050405020304" pitchFamily="18" charset="0"/>
              </a:rPr>
              <a:t>= </a:t>
            </a:r>
            <a:r>
              <a:rPr lang="en-US" altLang="zh-CN" sz="2800" i="1">
                <a:ea typeface="+mn-ea"/>
                <a:cs typeface="Times New Roman" panose="02020603050405020304" pitchFamily="18" charset="0"/>
              </a:rPr>
              <a:t>I</a:t>
            </a:r>
            <a:r>
              <a:rPr lang="en-US" altLang="zh-CN" sz="2800" baseline="-25000">
                <a:ea typeface="+mn-ea"/>
                <a:cs typeface="Times New Roman" panose="02020603050405020304" pitchFamily="18" charset="0"/>
              </a:rPr>
              <a:t>B </a:t>
            </a:r>
            <a:r>
              <a:rPr lang="en-US" altLang="zh-CN" sz="2800" i="1">
                <a:ea typeface="+mn-ea"/>
                <a:cs typeface="Times New Roman" panose="02020603050405020304" pitchFamily="18" charset="0"/>
              </a:rPr>
              <a:t>R</a:t>
            </a:r>
            <a:r>
              <a:rPr lang="en-US" altLang="zh-CN" sz="2800" baseline="-25000">
                <a:ea typeface="+mn-ea"/>
                <a:cs typeface="Times New Roman" panose="02020603050405020304" pitchFamily="18" charset="0"/>
              </a:rPr>
              <a:t>B</a:t>
            </a:r>
            <a:r>
              <a:rPr lang="en-US" altLang="zh-CN" sz="2800">
                <a:ea typeface="+mn-ea"/>
                <a:cs typeface="Times New Roman" panose="02020603050405020304" pitchFamily="18" charset="0"/>
              </a:rPr>
              <a:t>+</a:t>
            </a:r>
            <a:r>
              <a:rPr lang="en-US" altLang="zh-CN" sz="2800" baseline="-25000">
                <a:ea typeface="+mn-ea"/>
                <a:cs typeface="Times New Roman" panose="02020603050405020304" pitchFamily="18" charset="0"/>
              </a:rPr>
              <a:t> </a:t>
            </a:r>
            <a:r>
              <a:rPr lang="en-US" altLang="zh-CN" sz="2800" i="1">
                <a:ea typeface="+mn-ea"/>
                <a:cs typeface="Times New Roman" panose="02020603050405020304" pitchFamily="18" charset="0"/>
              </a:rPr>
              <a:t>U</a:t>
            </a:r>
            <a:r>
              <a:rPr lang="en-US" altLang="zh-CN" sz="2800" baseline="-25000">
                <a:ea typeface="+mn-ea"/>
                <a:cs typeface="Times New Roman" panose="02020603050405020304" pitchFamily="18" charset="0"/>
              </a:rPr>
              <a:t>BE</a:t>
            </a:r>
          </a:p>
        </p:txBody>
      </p:sp>
      <p:sp>
        <p:nvSpPr>
          <p:cNvPr id="74810" name="Text Box 58"/>
          <p:cNvSpPr txBox="1">
            <a:spLocks noChangeArrowheads="1"/>
          </p:cNvSpPr>
          <p:nvPr/>
        </p:nvSpPr>
        <p:spPr bwMode="auto">
          <a:xfrm>
            <a:off x="691035" y="5911504"/>
            <a:ext cx="5162550" cy="525401"/>
          </a:xfrm>
          <a:prstGeom prst="rect">
            <a:avLst/>
          </a:prstGeom>
          <a:noFill/>
          <a:ln w="38100">
            <a:noFill/>
            <a:miter lim="800000"/>
            <a:headEnd/>
            <a:tailEnd/>
          </a:ln>
          <a:effectLst/>
        </p:spPr>
        <p:txBody>
          <a:bodyPr lIns="90000" tIns="46800" rIns="90000" bIns="46800" anchor="ctr">
            <a:spAutoFit/>
          </a:bodyPr>
          <a:lstStyle/>
          <a:p>
            <a:pPr>
              <a:spcBef>
                <a:spcPct val="50000"/>
              </a:spcBef>
              <a:defRPr/>
            </a:pPr>
            <a:r>
              <a:rPr lang="zh-CN" altLang="en-US" sz="2800" b="1">
                <a:latin typeface="Times New Roman" panose="02020603050405020304" pitchFamily="18" charset="0"/>
                <a:cs typeface="Times New Roman" panose="02020603050405020304" pitchFamily="18" charset="0"/>
              </a:rPr>
              <a:t>由</a:t>
            </a:r>
            <a:r>
              <a:rPr lang="en-US" altLang="zh-CN" sz="2800" b="1">
                <a:latin typeface="Times New Roman" panose="02020603050405020304" pitchFamily="18" charset="0"/>
                <a:cs typeface="Times New Roman" panose="02020603050405020304" pitchFamily="18" charset="0"/>
              </a:rPr>
              <a:t>KVL:  </a:t>
            </a:r>
            <a:r>
              <a:rPr lang="en-US" altLang="zh-CN" sz="2800" b="1" i="1">
                <a:latin typeface="Times New Roman" panose="02020603050405020304" pitchFamily="18" charset="0"/>
                <a:cs typeface="Times New Roman" panose="02020603050405020304" pitchFamily="18" charset="0"/>
              </a:rPr>
              <a:t>U</a:t>
            </a:r>
            <a:r>
              <a:rPr lang="en-US" altLang="zh-CN" sz="2800" b="1" baseline="-25000">
                <a:latin typeface="Times New Roman" panose="02020603050405020304" pitchFamily="18" charset="0"/>
                <a:cs typeface="Times New Roman" panose="02020603050405020304" pitchFamily="18" charset="0"/>
              </a:rPr>
              <a:t>CC </a:t>
            </a:r>
            <a:r>
              <a:rPr lang="en-US" altLang="zh-CN" sz="2800" b="1">
                <a:latin typeface="Times New Roman" panose="02020603050405020304" pitchFamily="18" charset="0"/>
                <a:cs typeface="Times New Roman" panose="02020603050405020304" pitchFamily="18" charset="0"/>
              </a:rPr>
              <a:t>= </a:t>
            </a:r>
            <a:r>
              <a:rPr lang="en-US" altLang="zh-CN" sz="2800" b="1" i="1">
                <a:latin typeface="Times New Roman" panose="02020603050405020304" pitchFamily="18" charset="0"/>
                <a:cs typeface="Times New Roman" panose="02020603050405020304" pitchFamily="18" charset="0"/>
              </a:rPr>
              <a:t>I</a:t>
            </a:r>
            <a:r>
              <a:rPr lang="en-US" altLang="zh-CN" sz="2800" b="1" baseline="-25000">
                <a:latin typeface="Times New Roman" panose="02020603050405020304" pitchFamily="18" charset="0"/>
                <a:cs typeface="Times New Roman" panose="02020603050405020304" pitchFamily="18" charset="0"/>
              </a:rPr>
              <a:t>C </a:t>
            </a:r>
            <a:r>
              <a:rPr lang="en-US" altLang="zh-CN" sz="2800" b="1" i="1">
                <a:latin typeface="Times New Roman" panose="02020603050405020304" pitchFamily="18" charset="0"/>
                <a:cs typeface="Times New Roman" panose="02020603050405020304" pitchFamily="18" charset="0"/>
              </a:rPr>
              <a:t>R</a:t>
            </a:r>
            <a:r>
              <a:rPr lang="en-US" altLang="zh-CN" sz="2800" b="1" baseline="-25000">
                <a:latin typeface="Times New Roman" panose="02020603050405020304" pitchFamily="18" charset="0"/>
                <a:cs typeface="Times New Roman" panose="02020603050405020304" pitchFamily="18" charset="0"/>
              </a:rPr>
              <a:t>C</a:t>
            </a:r>
            <a:r>
              <a:rPr lang="en-US" altLang="zh-CN" sz="2800" b="1">
                <a:latin typeface="Times New Roman" panose="02020603050405020304" pitchFamily="18" charset="0"/>
                <a:cs typeface="Times New Roman" panose="02020603050405020304" pitchFamily="18" charset="0"/>
              </a:rPr>
              <a:t>+</a:t>
            </a:r>
            <a:r>
              <a:rPr lang="en-US" altLang="zh-CN" sz="2800" b="1" baseline="-25000">
                <a:latin typeface="Times New Roman" panose="02020603050405020304" pitchFamily="18" charset="0"/>
                <a:cs typeface="Times New Roman" panose="02020603050405020304" pitchFamily="18" charset="0"/>
              </a:rPr>
              <a:t> </a:t>
            </a:r>
            <a:r>
              <a:rPr lang="en-US" altLang="zh-CN" sz="2800" b="1" i="1">
                <a:latin typeface="Times New Roman" panose="02020603050405020304" pitchFamily="18" charset="0"/>
                <a:cs typeface="Times New Roman" panose="02020603050405020304" pitchFamily="18" charset="0"/>
              </a:rPr>
              <a:t>U</a:t>
            </a:r>
            <a:r>
              <a:rPr lang="en-US" altLang="zh-CN" sz="2800" b="1" baseline="-25000">
                <a:latin typeface="Times New Roman" panose="02020603050405020304" pitchFamily="18" charset="0"/>
                <a:cs typeface="Times New Roman" panose="02020603050405020304" pitchFamily="18" charset="0"/>
              </a:rPr>
              <a:t>CE</a:t>
            </a:r>
          </a:p>
        </p:txBody>
      </p:sp>
      <p:sp>
        <p:nvSpPr>
          <p:cNvPr id="74811" name="Text Box 59"/>
          <p:cNvSpPr txBox="1">
            <a:spLocks noChangeArrowheads="1"/>
          </p:cNvSpPr>
          <p:nvPr/>
        </p:nvSpPr>
        <p:spPr bwMode="auto">
          <a:xfrm>
            <a:off x="4882035" y="5976592"/>
            <a:ext cx="3886200" cy="525401"/>
          </a:xfrm>
          <a:prstGeom prst="rect">
            <a:avLst/>
          </a:prstGeom>
          <a:noFill/>
          <a:ln w="38100">
            <a:noFill/>
            <a:miter lim="800000"/>
            <a:headEnd/>
            <a:tailEnd/>
          </a:ln>
          <a:effectLst/>
        </p:spPr>
        <p:txBody>
          <a:bodyPr lIns="90000" tIns="46800" rIns="90000" bIns="46800" anchor="ctr">
            <a:spAutoFit/>
          </a:bodyPr>
          <a:lstStyle/>
          <a:p>
            <a:pPr>
              <a:spcBef>
                <a:spcPct val="50000"/>
              </a:spcBef>
              <a:defRPr/>
            </a:pPr>
            <a:r>
              <a:rPr lang="zh-CN" altLang="en-US" sz="2800" b="1">
                <a:solidFill>
                  <a:srgbClr val="CC0000"/>
                </a:solidFill>
                <a:latin typeface="Times New Roman" panose="02020603050405020304" pitchFamily="18" charset="0"/>
                <a:cs typeface="Times New Roman" panose="02020603050405020304" pitchFamily="18" charset="0"/>
              </a:rPr>
              <a:t>所以  </a:t>
            </a:r>
            <a:r>
              <a:rPr lang="en-US" altLang="zh-CN" sz="2800" b="1" i="1">
                <a:solidFill>
                  <a:srgbClr val="CC0000"/>
                </a:solidFill>
                <a:latin typeface="Times New Roman" panose="02020603050405020304" pitchFamily="18" charset="0"/>
                <a:cs typeface="Times New Roman" panose="02020603050405020304" pitchFamily="18" charset="0"/>
              </a:rPr>
              <a:t>U</a:t>
            </a:r>
            <a:r>
              <a:rPr lang="en-US" altLang="zh-CN" sz="2800" b="1" baseline="-25000">
                <a:solidFill>
                  <a:srgbClr val="CC0000"/>
                </a:solidFill>
                <a:latin typeface="Times New Roman" panose="02020603050405020304" pitchFamily="18" charset="0"/>
                <a:cs typeface="Times New Roman" panose="02020603050405020304" pitchFamily="18" charset="0"/>
              </a:rPr>
              <a:t>CE </a:t>
            </a:r>
            <a:r>
              <a:rPr lang="en-US" altLang="zh-CN" sz="2800" b="1">
                <a:solidFill>
                  <a:srgbClr val="CC0000"/>
                </a:solidFill>
                <a:latin typeface="Times New Roman" panose="02020603050405020304" pitchFamily="18" charset="0"/>
                <a:cs typeface="Times New Roman" panose="02020603050405020304" pitchFamily="18" charset="0"/>
              </a:rPr>
              <a:t>= </a:t>
            </a:r>
            <a:r>
              <a:rPr lang="en-US" altLang="zh-CN" sz="2800" b="1" i="1">
                <a:solidFill>
                  <a:srgbClr val="CC0000"/>
                </a:solidFill>
                <a:latin typeface="Times New Roman" panose="02020603050405020304" pitchFamily="18" charset="0"/>
                <a:cs typeface="Times New Roman" panose="02020603050405020304" pitchFamily="18" charset="0"/>
              </a:rPr>
              <a:t>U</a:t>
            </a:r>
            <a:r>
              <a:rPr lang="en-US" altLang="zh-CN" sz="2800" b="1" baseline="-25000">
                <a:solidFill>
                  <a:srgbClr val="CC0000"/>
                </a:solidFill>
                <a:latin typeface="Times New Roman" panose="02020603050405020304" pitchFamily="18" charset="0"/>
                <a:cs typeface="Times New Roman" panose="02020603050405020304" pitchFamily="18" charset="0"/>
              </a:rPr>
              <a:t>CC </a:t>
            </a:r>
            <a:r>
              <a:rPr lang="en-US" altLang="zh-CN" sz="2800" b="1">
                <a:solidFill>
                  <a:srgbClr val="CC0000"/>
                </a:solidFill>
                <a:latin typeface="Times New Roman" panose="02020603050405020304" pitchFamily="18" charset="0"/>
                <a:cs typeface="Times New Roman" panose="02020603050405020304" pitchFamily="18" charset="0"/>
              </a:rPr>
              <a:t>–</a:t>
            </a:r>
            <a:r>
              <a:rPr lang="en-US" altLang="zh-CN" sz="2800" b="1" baseline="-25000">
                <a:solidFill>
                  <a:srgbClr val="CC0000"/>
                </a:solidFill>
                <a:latin typeface="Times New Roman" panose="02020603050405020304" pitchFamily="18" charset="0"/>
                <a:cs typeface="Times New Roman" panose="02020603050405020304" pitchFamily="18" charset="0"/>
              </a:rPr>
              <a:t> </a:t>
            </a:r>
            <a:r>
              <a:rPr lang="en-US" altLang="zh-CN" sz="2800" b="1" i="1">
                <a:solidFill>
                  <a:srgbClr val="CC0000"/>
                </a:solidFill>
                <a:latin typeface="Times New Roman" panose="02020603050405020304" pitchFamily="18" charset="0"/>
                <a:cs typeface="Times New Roman" panose="02020603050405020304" pitchFamily="18" charset="0"/>
              </a:rPr>
              <a:t>I</a:t>
            </a:r>
            <a:r>
              <a:rPr lang="en-US" altLang="zh-CN" sz="2800" b="1" baseline="-25000">
                <a:solidFill>
                  <a:srgbClr val="CC0000"/>
                </a:solidFill>
                <a:latin typeface="Times New Roman" panose="02020603050405020304" pitchFamily="18" charset="0"/>
                <a:cs typeface="Times New Roman" panose="02020603050405020304" pitchFamily="18" charset="0"/>
              </a:rPr>
              <a:t>C </a:t>
            </a:r>
            <a:r>
              <a:rPr lang="en-US" altLang="zh-CN" sz="2800" b="1" i="1">
                <a:solidFill>
                  <a:srgbClr val="CC0000"/>
                </a:solidFill>
                <a:latin typeface="Times New Roman" panose="02020603050405020304" pitchFamily="18" charset="0"/>
                <a:cs typeface="Times New Roman" panose="02020603050405020304" pitchFamily="18" charset="0"/>
              </a:rPr>
              <a:t>R</a:t>
            </a:r>
            <a:r>
              <a:rPr lang="en-US" altLang="zh-CN" sz="2800" b="1" baseline="-25000">
                <a:solidFill>
                  <a:srgbClr val="CC0000"/>
                </a:solidFill>
                <a:latin typeface="Times New Roman" panose="02020603050405020304" pitchFamily="18" charset="0"/>
                <a:cs typeface="Times New Roman" panose="02020603050405020304" pitchFamily="18" charset="0"/>
              </a:rPr>
              <a:t>C </a:t>
            </a:r>
          </a:p>
        </p:txBody>
      </p:sp>
      <p:pic>
        <p:nvPicPr>
          <p:cNvPr id="1041" name="Picture 148" descr="图片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08547" y="1704598"/>
            <a:ext cx="3003550" cy="310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14530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4755">
                                            <p:txEl>
                                              <p:pRg st="0" end="0"/>
                                            </p:txEl>
                                          </p:spTgt>
                                        </p:tgtEl>
                                        <p:attrNameLst>
                                          <p:attrName>style.visibility</p:attrName>
                                        </p:attrNameLst>
                                      </p:cBhvr>
                                      <p:to>
                                        <p:strVal val="visible"/>
                                      </p:to>
                                    </p:set>
                                    <p:animEffect transition="in" filter="wipe(left)">
                                      <p:cBhvr>
                                        <p:cTn id="7" dur="500"/>
                                        <p:tgtEl>
                                          <p:spTgt spid="747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trips(downLeft)">
                                      <p:cBhvr>
                                        <p:cTn id="12" dur="500"/>
                                        <p:tgtEl>
                                          <p:spTgt spid="4"/>
                                        </p:tgtEl>
                                      </p:cBhvr>
                                    </p:animEffect>
                                  </p:childTnLst>
                                </p:cTn>
                              </p:par>
                            </p:childTnLst>
                          </p:cTn>
                        </p:par>
                        <p:par>
                          <p:cTn id="13" fill="hold" nodeType="afterGroup">
                            <p:stCondLst>
                              <p:cond delay="500"/>
                            </p:stCondLst>
                            <p:childTnLst>
                              <p:par>
                                <p:cTn id="14" presetID="18" presetClass="entr" presetSubtype="6"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strips(downRight)">
                                      <p:cBhvr>
                                        <p:cTn id="16" dur="500"/>
                                        <p:tgtEl>
                                          <p:spTgt spid="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74809">
                                            <p:txEl>
                                              <p:pRg st="0" end="0"/>
                                            </p:txEl>
                                          </p:spTgt>
                                        </p:tgtEl>
                                        <p:attrNameLst>
                                          <p:attrName>style.visibility</p:attrName>
                                        </p:attrNameLst>
                                      </p:cBhvr>
                                      <p:to>
                                        <p:strVal val="visible"/>
                                      </p:to>
                                    </p:set>
                                    <p:animEffect transition="in" filter="wipe(left)">
                                      <p:cBhvr>
                                        <p:cTn id="21" dur="500"/>
                                        <p:tgtEl>
                                          <p:spTgt spid="74809">
                                            <p:txEl>
                                              <p:pRg st="0" end="0"/>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74757"/>
                                        </p:tgtEl>
                                        <p:attrNameLst>
                                          <p:attrName>style.visibility</p:attrName>
                                        </p:attrNameLst>
                                      </p:cBhvr>
                                      <p:to>
                                        <p:strVal val="visible"/>
                                      </p:to>
                                    </p:set>
                                    <p:animEffect transition="in" filter="wipe(left)">
                                      <p:cBhvr>
                                        <p:cTn id="26" dur="500"/>
                                        <p:tgtEl>
                                          <p:spTgt spid="7475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74763"/>
                                        </p:tgtEl>
                                        <p:attrNameLst>
                                          <p:attrName>style.visibility</p:attrName>
                                        </p:attrNameLst>
                                      </p:cBhvr>
                                      <p:to>
                                        <p:strVal val="visible"/>
                                      </p:to>
                                    </p:set>
                                    <p:animEffect transition="in" filter="wipe(left)">
                                      <p:cBhvr>
                                        <p:cTn id="31" dur="500"/>
                                        <p:tgtEl>
                                          <p:spTgt spid="7476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74758"/>
                                        </p:tgtEl>
                                        <p:attrNameLst>
                                          <p:attrName>style.visibility</p:attrName>
                                        </p:attrNameLst>
                                      </p:cBhvr>
                                      <p:to>
                                        <p:strVal val="visible"/>
                                      </p:to>
                                    </p:set>
                                    <p:animEffect transition="in" filter="wipe(left)">
                                      <p:cBhvr>
                                        <p:cTn id="36" dur="500"/>
                                        <p:tgtEl>
                                          <p:spTgt spid="74758"/>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74762"/>
                                        </p:tgtEl>
                                        <p:attrNameLst>
                                          <p:attrName>style.visibility</p:attrName>
                                        </p:attrNameLst>
                                      </p:cBhvr>
                                      <p:to>
                                        <p:strVal val="visible"/>
                                      </p:to>
                                    </p:set>
                                    <p:animEffect transition="in" filter="wipe(left)">
                                      <p:cBhvr>
                                        <p:cTn id="41" dur="500"/>
                                        <p:tgtEl>
                                          <p:spTgt spid="74762"/>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1" fill="hold" nodeType="clickEffect">
                                  <p:stCondLst>
                                    <p:cond delay="0"/>
                                  </p:stCondLst>
                                  <p:childTnLst>
                                    <p:set>
                                      <p:cBhvr>
                                        <p:cTn id="45" dur="1" fill="hold">
                                          <p:stCondLst>
                                            <p:cond delay="0"/>
                                          </p:stCondLst>
                                        </p:cTn>
                                        <p:tgtEl>
                                          <p:spTgt spid="3"/>
                                        </p:tgtEl>
                                        <p:attrNameLst>
                                          <p:attrName>style.visibility</p:attrName>
                                        </p:attrNameLst>
                                      </p:cBhvr>
                                      <p:to>
                                        <p:strVal val="visible"/>
                                      </p:to>
                                    </p:set>
                                    <p:animEffect transition="in" filter="wipe(up)">
                                      <p:cBhvr>
                                        <p:cTn id="46" dur="500"/>
                                        <p:tgtEl>
                                          <p:spTgt spid="3"/>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74759"/>
                                        </p:tgtEl>
                                        <p:attrNameLst>
                                          <p:attrName>style.visibility</p:attrName>
                                        </p:attrNameLst>
                                      </p:cBhvr>
                                      <p:to>
                                        <p:strVal val="visible"/>
                                      </p:to>
                                    </p:set>
                                    <p:animEffect transition="in" filter="wipe(left)">
                                      <p:cBhvr>
                                        <p:cTn id="51" dur="500"/>
                                        <p:tgtEl>
                                          <p:spTgt spid="74759"/>
                                        </p:tgtEl>
                                      </p:cBhvr>
                                    </p:animEffect>
                                  </p:childTnLst>
                                </p:cTn>
                              </p:par>
                            </p:childTnLst>
                          </p:cTn>
                        </p:par>
                        <p:par>
                          <p:cTn id="52" fill="hold" nodeType="afterGroup">
                            <p:stCondLst>
                              <p:cond delay="500"/>
                            </p:stCondLst>
                            <p:childTnLst>
                              <p:par>
                                <p:cTn id="53" presetID="22" presetClass="entr" presetSubtype="8" fill="hold" nodeType="afterEffect">
                                  <p:stCondLst>
                                    <p:cond delay="1000"/>
                                  </p:stCondLst>
                                  <p:childTnLst>
                                    <p:set>
                                      <p:cBhvr>
                                        <p:cTn id="54" dur="1" fill="hold">
                                          <p:stCondLst>
                                            <p:cond delay="0"/>
                                          </p:stCondLst>
                                        </p:cTn>
                                        <p:tgtEl>
                                          <p:spTgt spid="74760"/>
                                        </p:tgtEl>
                                        <p:attrNameLst>
                                          <p:attrName>style.visibility</p:attrName>
                                        </p:attrNameLst>
                                      </p:cBhvr>
                                      <p:to>
                                        <p:strVal val="visible"/>
                                      </p:to>
                                    </p:set>
                                    <p:animEffect transition="in" filter="wipe(left)">
                                      <p:cBhvr>
                                        <p:cTn id="55" dur="500"/>
                                        <p:tgtEl>
                                          <p:spTgt spid="74760"/>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nodeType="clickEffect">
                                  <p:stCondLst>
                                    <p:cond delay="0"/>
                                  </p:stCondLst>
                                  <p:childTnLst>
                                    <p:set>
                                      <p:cBhvr>
                                        <p:cTn id="59" dur="1" fill="hold">
                                          <p:stCondLst>
                                            <p:cond delay="0"/>
                                          </p:stCondLst>
                                        </p:cTn>
                                        <p:tgtEl>
                                          <p:spTgt spid="74761"/>
                                        </p:tgtEl>
                                        <p:attrNameLst>
                                          <p:attrName>style.visibility</p:attrName>
                                        </p:attrNameLst>
                                      </p:cBhvr>
                                      <p:to>
                                        <p:strVal val="visible"/>
                                      </p:to>
                                    </p:set>
                                    <p:animEffect transition="in" filter="wipe(left)">
                                      <p:cBhvr>
                                        <p:cTn id="60" dur="500"/>
                                        <p:tgtEl>
                                          <p:spTgt spid="74761"/>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74810">
                                            <p:txEl>
                                              <p:pRg st="0" end="0"/>
                                            </p:txEl>
                                          </p:spTgt>
                                        </p:tgtEl>
                                        <p:attrNameLst>
                                          <p:attrName>style.visibility</p:attrName>
                                        </p:attrNameLst>
                                      </p:cBhvr>
                                      <p:to>
                                        <p:strVal val="visible"/>
                                      </p:to>
                                    </p:set>
                                    <p:animEffect transition="in" filter="wipe(left)">
                                      <p:cBhvr>
                                        <p:cTn id="65" dur="500"/>
                                        <p:tgtEl>
                                          <p:spTgt spid="74810">
                                            <p:txEl>
                                              <p:pRg st="0" end="0"/>
                                            </p:txEl>
                                          </p:spTgt>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74811">
                                            <p:txEl>
                                              <p:pRg st="0" end="0"/>
                                            </p:txEl>
                                          </p:spTgt>
                                        </p:tgtEl>
                                        <p:attrNameLst>
                                          <p:attrName>style.visibility</p:attrName>
                                        </p:attrNameLst>
                                      </p:cBhvr>
                                      <p:to>
                                        <p:strVal val="visible"/>
                                      </p:to>
                                    </p:set>
                                    <p:animEffect transition="in" filter="wipe(left)">
                                      <p:cBhvr>
                                        <p:cTn id="70" dur="500"/>
                                        <p:tgtEl>
                                          <p:spTgt spid="748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build="p" autoUpdateAnimBg="0"/>
      <p:bldP spid="74759" grpId="0" autoUpdateAnimBg="0"/>
      <p:bldP spid="74762" grpId="0" autoUpdateAnimBg="0"/>
      <p:bldP spid="74763" grpId="0" autoUpdateAnimBg="0"/>
      <p:bldP spid="74809" grpId="0" build="p" autoUpdateAnimBg="0"/>
      <p:bldP spid="74810" grpId="0" build="p" autoUpdateAnimBg="0"/>
      <p:bldP spid="74811"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8" name="Rectangle 12"/>
          <p:cNvSpPr>
            <a:spLocks noChangeArrowheads="1"/>
          </p:cNvSpPr>
          <p:nvPr/>
        </p:nvSpPr>
        <p:spPr bwMode="auto">
          <a:xfrm>
            <a:off x="1667346" y="719273"/>
            <a:ext cx="6400800" cy="838200"/>
          </a:xfrm>
          <a:prstGeom prst="rect">
            <a:avLst/>
          </a:prstGeom>
          <a:noFill/>
          <a:ln w="9525">
            <a:noFill/>
            <a:miter lim="800000"/>
            <a:headEnd/>
            <a:tailEnd/>
          </a:ln>
          <a:effectLst/>
        </p:spPr>
        <p:txBody>
          <a:bodyPr/>
          <a:lstStyle/>
          <a:p>
            <a:pPr marL="342900" indent="-342900">
              <a:spcBef>
                <a:spcPct val="20000"/>
              </a:spcBef>
              <a:defRPr/>
            </a:pPr>
            <a:r>
              <a:rPr lang="zh-CN" altLang="en-US" sz="4000" b="1">
                <a:solidFill>
                  <a:srgbClr val="CC0000"/>
                </a:solidFill>
                <a:latin typeface="Times New Roman" panose="02020603050405020304" pitchFamily="18" charset="0"/>
                <a:cs typeface="Times New Roman" panose="02020603050405020304" pitchFamily="18" charset="0"/>
              </a:rPr>
              <a:t>第</a:t>
            </a:r>
            <a:r>
              <a:rPr lang="en-US" altLang="zh-CN" sz="4000" b="1">
                <a:solidFill>
                  <a:srgbClr val="CC0000"/>
                </a:solidFill>
                <a:latin typeface="Times New Roman" panose="02020603050405020304" pitchFamily="18" charset="0"/>
                <a:cs typeface="Times New Roman" panose="02020603050405020304" pitchFamily="18" charset="0"/>
              </a:rPr>
              <a:t>15</a:t>
            </a:r>
            <a:r>
              <a:rPr lang="zh-CN" altLang="en-US" sz="4000" b="1">
                <a:solidFill>
                  <a:srgbClr val="CC0000"/>
                </a:solidFill>
                <a:latin typeface="Times New Roman" panose="02020603050405020304" pitchFamily="18" charset="0"/>
                <a:cs typeface="Times New Roman" panose="02020603050405020304" pitchFamily="18" charset="0"/>
              </a:rPr>
              <a:t>章  基本放大电路</a:t>
            </a:r>
          </a:p>
        </p:txBody>
      </p:sp>
      <p:sp>
        <p:nvSpPr>
          <p:cNvPr id="4110" name="Rectangle 14">
            <a:hlinkClick r:id="rId3" action="ppaction://hlinksldjump"/>
          </p:cNvPr>
          <p:cNvSpPr>
            <a:spLocks noChangeArrowheads="1"/>
          </p:cNvSpPr>
          <p:nvPr/>
        </p:nvSpPr>
        <p:spPr bwMode="auto">
          <a:xfrm>
            <a:off x="1591146" y="1492417"/>
            <a:ext cx="5410200" cy="525401"/>
          </a:xfrm>
          <a:prstGeom prst="rect">
            <a:avLst/>
          </a:prstGeom>
          <a:noFill/>
          <a:ln w="38100">
            <a:noFill/>
            <a:miter lim="800000"/>
            <a:headEnd/>
            <a:tailEnd/>
          </a:ln>
          <a:effectLst/>
        </p:spPr>
        <p:txBody>
          <a:bodyPr lIns="90000" tIns="46800" rIns="90000" bIns="46800" anchor="ctr">
            <a:spAutoFit/>
          </a:bodyPr>
          <a:lstStyle/>
          <a:p>
            <a:pPr>
              <a:spcBef>
                <a:spcPct val="50000"/>
              </a:spcBef>
              <a:defRPr/>
            </a:pPr>
            <a:r>
              <a:rPr lang="en-US" altLang="zh-CN" sz="2800" b="1">
                <a:latin typeface="Times New Roman" panose="02020603050405020304" pitchFamily="18" charset="0"/>
                <a:cs typeface="Times New Roman" panose="02020603050405020304" pitchFamily="18" charset="0"/>
              </a:rPr>
              <a:t>15.1 </a:t>
            </a:r>
            <a:r>
              <a:rPr lang="zh-CN" altLang="en-US" sz="2800" b="1">
                <a:latin typeface="Times New Roman" panose="02020603050405020304" pitchFamily="18" charset="0"/>
                <a:cs typeface="Times New Roman" panose="02020603050405020304" pitchFamily="18" charset="0"/>
              </a:rPr>
              <a:t>共发射极放大电路的组成</a:t>
            </a:r>
            <a:endParaRPr lang="zh-CN" altLang="en-US" sz="2800" b="1">
              <a:latin typeface="Times New Roman" panose="02020603050405020304" pitchFamily="18" charset="0"/>
              <a:cs typeface="Times New Roman" panose="02020603050405020304" pitchFamily="18" charset="0"/>
              <a:hlinkClick r:id="rId4" action="ppaction://hlinksldjump"/>
            </a:endParaRPr>
          </a:p>
        </p:txBody>
      </p:sp>
      <p:sp>
        <p:nvSpPr>
          <p:cNvPr id="4111" name="Rectangle 15">
            <a:hlinkClick r:id="rId5" action="ppaction://hlinksldjump"/>
          </p:cNvPr>
          <p:cNvSpPr>
            <a:spLocks noChangeArrowheads="1"/>
          </p:cNvSpPr>
          <p:nvPr/>
        </p:nvSpPr>
        <p:spPr bwMode="auto">
          <a:xfrm>
            <a:off x="1595909" y="1973429"/>
            <a:ext cx="5481637" cy="525401"/>
          </a:xfrm>
          <a:prstGeom prst="rect">
            <a:avLst/>
          </a:prstGeom>
          <a:noFill/>
          <a:ln w="38100">
            <a:noFill/>
            <a:miter lim="800000"/>
            <a:headEnd/>
            <a:tailEnd/>
          </a:ln>
          <a:effectLst/>
        </p:spPr>
        <p:txBody>
          <a:bodyPr lIns="90000" tIns="46800" rIns="90000" bIns="46800" anchor="ctr">
            <a:spAutoFit/>
          </a:bodyPr>
          <a:lstStyle/>
          <a:p>
            <a:pPr>
              <a:spcBef>
                <a:spcPct val="50000"/>
              </a:spcBef>
              <a:defRPr/>
            </a:pPr>
            <a:r>
              <a:rPr lang="en-US" altLang="zh-CN" sz="2800" b="1">
                <a:latin typeface="Times New Roman" panose="02020603050405020304" pitchFamily="18" charset="0"/>
                <a:cs typeface="Times New Roman" panose="02020603050405020304" pitchFamily="18" charset="0"/>
              </a:rPr>
              <a:t>15.2 </a:t>
            </a:r>
            <a:r>
              <a:rPr lang="zh-CN" altLang="en-US" sz="2800" b="1">
                <a:latin typeface="Times New Roman" panose="02020603050405020304" pitchFamily="18" charset="0"/>
                <a:cs typeface="Times New Roman" panose="02020603050405020304" pitchFamily="18" charset="0"/>
              </a:rPr>
              <a:t>放大电路的静态分析</a:t>
            </a:r>
          </a:p>
        </p:txBody>
      </p:sp>
      <p:sp>
        <p:nvSpPr>
          <p:cNvPr id="4112" name="Rectangle 16">
            <a:hlinkClick r:id="rId6" action="ppaction://hlinksldjump"/>
          </p:cNvPr>
          <p:cNvSpPr>
            <a:spLocks noChangeArrowheads="1"/>
          </p:cNvSpPr>
          <p:nvPr/>
        </p:nvSpPr>
        <p:spPr bwMode="auto">
          <a:xfrm>
            <a:off x="1591146" y="2964029"/>
            <a:ext cx="5181600" cy="525401"/>
          </a:xfrm>
          <a:prstGeom prst="rect">
            <a:avLst/>
          </a:prstGeom>
          <a:noFill/>
          <a:ln w="38100">
            <a:noFill/>
            <a:miter lim="800000"/>
            <a:headEnd/>
            <a:tailEnd/>
          </a:ln>
          <a:effectLst/>
        </p:spPr>
        <p:txBody>
          <a:bodyPr lIns="90000" tIns="46800" rIns="90000" bIns="46800" anchor="ctr">
            <a:spAutoFit/>
          </a:bodyPr>
          <a:lstStyle/>
          <a:p>
            <a:pPr>
              <a:spcBef>
                <a:spcPct val="50000"/>
              </a:spcBef>
              <a:defRPr/>
            </a:pPr>
            <a:r>
              <a:rPr lang="en-US" altLang="zh-CN" sz="2800" b="1">
                <a:latin typeface="Times New Roman" panose="02020603050405020304" pitchFamily="18" charset="0"/>
                <a:cs typeface="Times New Roman" panose="02020603050405020304" pitchFamily="18" charset="0"/>
              </a:rPr>
              <a:t>15.4 </a:t>
            </a:r>
            <a:r>
              <a:rPr lang="zh-CN" altLang="en-US" sz="2800" b="1">
                <a:latin typeface="Times New Roman" panose="02020603050405020304" pitchFamily="18" charset="0"/>
                <a:cs typeface="Times New Roman" panose="02020603050405020304" pitchFamily="18" charset="0"/>
              </a:rPr>
              <a:t>静态工作点的稳定</a:t>
            </a:r>
          </a:p>
        </p:txBody>
      </p:sp>
      <p:sp>
        <p:nvSpPr>
          <p:cNvPr id="4115" name="Rectangle 19">
            <a:hlinkClick r:id="rId7" action="ppaction://hlinksldjump"/>
          </p:cNvPr>
          <p:cNvSpPr>
            <a:spLocks noChangeArrowheads="1"/>
          </p:cNvSpPr>
          <p:nvPr/>
        </p:nvSpPr>
        <p:spPr bwMode="auto">
          <a:xfrm>
            <a:off x="1591146" y="3900654"/>
            <a:ext cx="3505200" cy="525401"/>
          </a:xfrm>
          <a:prstGeom prst="rect">
            <a:avLst/>
          </a:prstGeom>
          <a:noFill/>
          <a:ln w="38100">
            <a:noFill/>
            <a:miter lim="800000"/>
            <a:headEnd/>
            <a:tailEnd/>
          </a:ln>
          <a:effectLst/>
        </p:spPr>
        <p:txBody>
          <a:bodyPr lIns="90000" tIns="46800" rIns="90000" bIns="46800" anchor="ctr">
            <a:spAutoFit/>
          </a:bodyPr>
          <a:lstStyle/>
          <a:p>
            <a:pPr>
              <a:spcBef>
                <a:spcPct val="50000"/>
              </a:spcBef>
              <a:defRPr/>
            </a:pPr>
            <a:r>
              <a:rPr lang="en-US" altLang="zh-CN" sz="2800" b="1">
                <a:latin typeface="Times New Roman" panose="02020603050405020304" pitchFamily="18" charset="0"/>
                <a:cs typeface="Times New Roman" panose="02020603050405020304" pitchFamily="18" charset="0"/>
              </a:rPr>
              <a:t>15.6 </a:t>
            </a:r>
            <a:r>
              <a:rPr lang="zh-CN" altLang="en-US" sz="2800" b="1">
                <a:latin typeface="Times New Roman" panose="02020603050405020304" pitchFamily="18" charset="0"/>
                <a:cs typeface="Times New Roman" panose="02020603050405020304" pitchFamily="18" charset="0"/>
              </a:rPr>
              <a:t>射极输出器</a:t>
            </a:r>
          </a:p>
        </p:txBody>
      </p:sp>
      <p:sp>
        <p:nvSpPr>
          <p:cNvPr id="4118" name="Rectangle 22">
            <a:hlinkClick r:id="rId8" action="ppaction://hlinksldjump"/>
          </p:cNvPr>
          <p:cNvSpPr>
            <a:spLocks noChangeArrowheads="1"/>
          </p:cNvSpPr>
          <p:nvPr/>
        </p:nvSpPr>
        <p:spPr bwMode="auto">
          <a:xfrm>
            <a:off x="1595909" y="2468729"/>
            <a:ext cx="5634037" cy="525401"/>
          </a:xfrm>
          <a:prstGeom prst="rect">
            <a:avLst/>
          </a:prstGeom>
          <a:noFill/>
          <a:ln w="38100">
            <a:noFill/>
            <a:miter lim="800000"/>
            <a:headEnd/>
            <a:tailEnd/>
          </a:ln>
          <a:effectLst/>
        </p:spPr>
        <p:txBody>
          <a:bodyPr lIns="90000" tIns="46800" rIns="90000" bIns="46800" anchor="ctr">
            <a:spAutoFit/>
          </a:bodyPr>
          <a:lstStyle/>
          <a:p>
            <a:pPr>
              <a:spcBef>
                <a:spcPct val="50000"/>
              </a:spcBef>
              <a:defRPr/>
            </a:pPr>
            <a:r>
              <a:rPr lang="en-US" altLang="zh-CN" sz="2800" b="1">
                <a:latin typeface="Times New Roman" panose="02020603050405020304" pitchFamily="18" charset="0"/>
                <a:cs typeface="Times New Roman" panose="02020603050405020304" pitchFamily="18" charset="0"/>
              </a:rPr>
              <a:t>15.3 </a:t>
            </a:r>
            <a:r>
              <a:rPr lang="zh-CN" altLang="en-US" sz="2800" b="1">
                <a:latin typeface="Times New Roman" panose="02020603050405020304" pitchFamily="18" charset="0"/>
                <a:cs typeface="Times New Roman" panose="02020603050405020304" pitchFamily="18" charset="0"/>
              </a:rPr>
              <a:t>放大电路的动态分析</a:t>
            </a:r>
          </a:p>
        </p:txBody>
      </p:sp>
      <p:sp>
        <p:nvSpPr>
          <p:cNvPr id="4119" name="Rectangle 23">
            <a:hlinkClick r:id="rId9" action="ppaction://hlinksldjump"/>
          </p:cNvPr>
          <p:cNvSpPr>
            <a:spLocks noChangeArrowheads="1"/>
          </p:cNvSpPr>
          <p:nvPr/>
        </p:nvSpPr>
        <p:spPr bwMode="auto">
          <a:xfrm>
            <a:off x="1591146" y="3435517"/>
            <a:ext cx="6019800" cy="525401"/>
          </a:xfrm>
          <a:prstGeom prst="rect">
            <a:avLst/>
          </a:prstGeom>
          <a:noFill/>
          <a:ln w="38100">
            <a:noFill/>
            <a:miter lim="800000"/>
            <a:headEnd/>
            <a:tailEnd/>
          </a:ln>
          <a:effectLst/>
        </p:spPr>
        <p:txBody>
          <a:bodyPr lIns="90000" tIns="46800" rIns="90000" bIns="46800" anchor="ctr">
            <a:spAutoFit/>
          </a:bodyPr>
          <a:lstStyle/>
          <a:p>
            <a:pPr>
              <a:spcBef>
                <a:spcPct val="50000"/>
              </a:spcBef>
              <a:defRPr/>
            </a:pPr>
            <a:r>
              <a:rPr lang="en-US" altLang="zh-CN" sz="2800" b="1">
                <a:latin typeface="Times New Roman" panose="02020603050405020304" pitchFamily="18" charset="0"/>
                <a:cs typeface="Times New Roman" panose="02020603050405020304" pitchFamily="18" charset="0"/>
              </a:rPr>
              <a:t>15.5 </a:t>
            </a:r>
            <a:r>
              <a:rPr lang="zh-CN" altLang="en-US" sz="2800" b="1">
                <a:latin typeface="Times New Roman" panose="02020603050405020304" pitchFamily="18" charset="0"/>
                <a:cs typeface="Times New Roman" panose="02020603050405020304" pitchFamily="18" charset="0"/>
              </a:rPr>
              <a:t>放大电路中的频率特性</a:t>
            </a:r>
          </a:p>
        </p:txBody>
      </p:sp>
      <p:sp>
        <p:nvSpPr>
          <p:cNvPr id="4120" name="Rectangle 24">
            <a:hlinkClick r:id="rId10" action="ppaction://hlinksldjump"/>
          </p:cNvPr>
          <p:cNvSpPr>
            <a:spLocks noChangeArrowheads="1"/>
          </p:cNvSpPr>
          <p:nvPr/>
        </p:nvSpPr>
        <p:spPr bwMode="auto">
          <a:xfrm>
            <a:off x="1572096" y="4830929"/>
            <a:ext cx="3786188" cy="525401"/>
          </a:xfrm>
          <a:prstGeom prst="rect">
            <a:avLst/>
          </a:prstGeom>
          <a:noFill/>
          <a:ln w="38100">
            <a:noFill/>
            <a:miter lim="800000"/>
            <a:headEnd/>
            <a:tailEnd/>
          </a:ln>
          <a:effectLst/>
        </p:spPr>
        <p:txBody>
          <a:bodyPr lIns="90000" tIns="46800" rIns="90000" bIns="46800" anchor="ctr">
            <a:spAutoFit/>
          </a:bodyPr>
          <a:lstStyle/>
          <a:p>
            <a:pPr>
              <a:spcBef>
                <a:spcPct val="50000"/>
              </a:spcBef>
              <a:defRPr/>
            </a:pPr>
            <a:r>
              <a:rPr lang="en-US" altLang="zh-CN" sz="2800" b="1">
                <a:latin typeface="Times New Roman" panose="02020603050405020304" pitchFamily="18" charset="0"/>
                <a:cs typeface="Times New Roman" panose="02020603050405020304" pitchFamily="18" charset="0"/>
              </a:rPr>
              <a:t>15.8 </a:t>
            </a:r>
            <a:r>
              <a:rPr lang="zh-CN" altLang="en-US" sz="2800" b="1">
                <a:latin typeface="Times New Roman" panose="02020603050405020304" pitchFamily="18" charset="0"/>
                <a:cs typeface="Times New Roman" panose="02020603050405020304" pitchFamily="18" charset="0"/>
              </a:rPr>
              <a:t>差分放大电路</a:t>
            </a:r>
          </a:p>
        </p:txBody>
      </p:sp>
      <p:sp>
        <p:nvSpPr>
          <p:cNvPr id="4123" name="Rectangle 27">
            <a:hlinkClick r:id="rId11" action="ppaction://hlinksldjump"/>
          </p:cNvPr>
          <p:cNvSpPr>
            <a:spLocks noChangeArrowheads="1"/>
          </p:cNvSpPr>
          <p:nvPr/>
        </p:nvSpPr>
        <p:spPr bwMode="auto">
          <a:xfrm>
            <a:off x="1572096" y="4373729"/>
            <a:ext cx="6496050" cy="525401"/>
          </a:xfrm>
          <a:prstGeom prst="rect">
            <a:avLst/>
          </a:prstGeom>
          <a:noFill/>
          <a:ln w="38100">
            <a:noFill/>
            <a:miter lim="800000"/>
            <a:headEnd/>
            <a:tailEnd/>
          </a:ln>
          <a:effectLst/>
        </p:spPr>
        <p:txBody>
          <a:bodyPr lIns="90000" tIns="46800" rIns="90000" bIns="46800" anchor="ctr">
            <a:spAutoFit/>
          </a:bodyPr>
          <a:lstStyle/>
          <a:p>
            <a:pPr>
              <a:spcBef>
                <a:spcPct val="50000"/>
              </a:spcBef>
              <a:defRPr/>
            </a:pPr>
            <a:r>
              <a:rPr lang="en-US" altLang="zh-CN" sz="2800" b="1">
                <a:latin typeface="Times New Roman" panose="02020603050405020304" pitchFamily="18" charset="0"/>
                <a:cs typeface="Times New Roman" panose="02020603050405020304" pitchFamily="18" charset="0"/>
              </a:rPr>
              <a:t>15.7  </a:t>
            </a:r>
            <a:r>
              <a:rPr lang="zh-CN" altLang="en-US" sz="2800" b="1">
                <a:latin typeface="Times New Roman" panose="02020603050405020304" pitchFamily="18" charset="0"/>
                <a:cs typeface="Times New Roman" panose="02020603050405020304" pitchFamily="18" charset="0"/>
              </a:rPr>
              <a:t>多级放大电路及其级间耦合方式</a:t>
            </a:r>
          </a:p>
        </p:txBody>
      </p:sp>
    </p:spTree>
    <p:extLst>
      <p:ext uri="{BB962C8B-B14F-4D97-AF65-F5344CB8AC3E}">
        <p14:creationId xmlns:p14="http://schemas.microsoft.com/office/powerpoint/2010/main" val="18146256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2"/>
          <p:cNvSpPr txBox="1">
            <a:spLocks noChangeArrowheads="1"/>
          </p:cNvSpPr>
          <p:nvPr/>
        </p:nvSpPr>
        <p:spPr bwMode="auto">
          <a:xfrm>
            <a:off x="398463" y="635424"/>
            <a:ext cx="5473700" cy="525401"/>
          </a:xfrm>
          <a:prstGeom prst="rect">
            <a:avLst/>
          </a:prstGeom>
          <a:noFill/>
          <a:ln w="38100">
            <a:noFill/>
            <a:miter lim="800000"/>
            <a:headEnd/>
            <a:tailEnd/>
          </a:ln>
          <a:effectLst/>
        </p:spPr>
        <p:txBody>
          <a:bodyPr lIns="90000" tIns="46800" rIns="90000" bIns="46800" anchor="ctr">
            <a:spAutoFit/>
          </a:bodyPr>
          <a:lstStyle/>
          <a:p>
            <a:pPr>
              <a:spcBef>
                <a:spcPct val="50000"/>
              </a:spcBef>
              <a:defRPr/>
            </a:pPr>
            <a:r>
              <a:rPr lang="zh-CN" altLang="en-US" sz="2800" b="1">
                <a:solidFill>
                  <a:srgbClr val="CC0000"/>
                </a:solidFill>
                <a:latin typeface="Times New Roman" panose="02020603050405020304" pitchFamily="18" charset="0"/>
                <a:cs typeface="Times New Roman" panose="02020603050405020304" pitchFamily="18" charset="0"/>
              </a:rPr>
              <a:t>例</a:t>
            </a:r>
            <a:r>
              <a:rPr lang="en-US" altLang="zh-CN" sz="2800" b="1">
                <a:solidFill>
                  <a:srgbClr val="CC0000"/>
                </a:solidFill>
                <a:latin typeface="Times New Roman" panose="02020603050405020304" pitchFamily="18" charset="0"/>
                <a:cs typeface="Times New Roman" panose="02020603050405020304" pitchFamily="18" charset="0"/>
              </a:rPr>
              <a:t>1</a:t>
            </a:r>
            <a:r>
              <a:rPr lang="zh-CN" altLang="en-US" sz="2800" b="1">
                <a:solidFill>
                  <a:srgbClr val="CC0000"/>
                </a:solidFill>
                <a:latin typeface="Times New Roman" panose="02020603050405020304" pitchFamily="18" charset="0"/>
                <a:cs typeface="Times New Roman" panose="02020603050405020304" pitchFamily="18" charset="0"/>
              </a:rPr>
              <a:t>：</a:t>
            </a:r>
            <a:r>
              <a:rPr lang="zh-CN" altLang="en-US" sz="2800" b="1">
                <a:solidFill>
                  <a:srgbClr val="000099"/>
                </a:solidFill>
                <a:latin typeface="Times New Roman" panose="02020603050405020304" pitchFamily="18" charset="0"/>
                <a:cs typeface="Times New Roman" panose="02020603050405020304" pitchFamily="18" charset="0"/>
              </a:rPr>
              <a:t>用估算法计算静态工作点。</a:t>
            </a:r>
          </a:p>
        </p:txBody>
      </p:sp>
      <p:sp>
        <p:nvSpPr>
          <p:cNvPr id="2054" name="Text Box 3"/>
          <p:cNvSpPr txBox="1">
            <a:spLocks noChangeArrowheads="1"/>
          </p:cNvSpPr>
          <p:nvPr/>
        </p:nvSpPr>
        <p:spPr bwMode="auto">
          <a:xfrm>
            <a:off x="395288" y="1031960"/>
            <a:ext cx="8748712" cy="654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marL="1238250" indent="-1238250"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lang="zh-CN" altLang="en-US" sz="2800">
                <a:solidFill>
                  <a:schemeClr val="tx2"/>
                </a:solidFill>
                <a:cs typeface="Times New Roman" panose="02020603050405020304" pitchFamily="18" charset="0"/>
              </a:rPr>
              <a:t>已知：</a:t>
            </a:r>
            <a:r>
              <a:rPr lang="en-US" altLang="zh-CN" sz="2800" i="1">
                <a:solidFill>
                  <a:schemeClr val="tx2"/>
                </a:solidFill>
                <a:cs typeface="Times New Roman" panose="02020603050405020304" pitchFamily="18" charset="0"/>
              </a:rPr>
              <a:t>U</a:t>
            </a:r>
            <a:r>
              <a:rPr lang="en-US" altLang="zh-CN" sz="2800" baseline="-25000">
                <a:solidFill>
                  <a:schemeClr val="tx2"/>
                </a:solidFill>
                <a:cs typeface="Times New Roman" panose="02020603050405020304" pitchFamily="18" charset="0"/>
              </a:rPr>
              <a:t>CC</a:t>
            </a:r>
            <a:r>
              <a:rPr lang="en-US" altLang="zh-CN" sz="2800">
                <a:solidFill>
                  <a:schemeClr val="tx2"/>
                </a:solidFill>
                <a:cs typeface="Times New Roman" panose="02020603050405020304" pitchFamily="18" charset="0"/>
              </a:rPr>
              <a:t>=12V</a:t>
            </a:r>
            <a:r>
              <a:rPr lang="zh-CN" altLang="en-US" sz="2800">
                <a:solidFill>
                  <a:schemeClr val="tx2"/>
                </a:solidFill>
                <a:cs typeface="Times New Roman" panose="02020603050405020304" pitchFamily="18" charset="0"/>
              </a:rPr>
              <a:t>，</a:t>
            </a:r>
            <a:r>
              <a:rPr lang="en-US" altLang="zh-CN" sz="2800" i="1">
                <a:solidFill>
                  <a:schemeClr val="tx2"/>
                </a:solidFill>
                <a:cs typeface="Times New Roman" panose="02020603050405020304" pitchFamily="18" charset="0"/>
              </a:rPr>
              <a:t>R</a:t>
            </a:r>
            <a:r>
              <a:rPr lang="en-US" altLang="zh-CN" sz="2800" baseline="-25000">
                <a:solidFill>
                  <a:schemeClr val="tx2"/>
                </a:solidFill>
                <a:cs typeface="Times New Roman" panose="02020603050405020304" pitchFamily="18" charset="0"/>
              </a:rPr>
              <a:t>C</a:t>
            </a:r>
            <a:r>
              <a:rPr lang="en-US" altLang="zh-CN" sz="2800">
                <a:solidFill>
                  <a:schemeClr val="tx2"/>
                </a:solidFill>
                <a:cs typeface="Times New Roman" panose="02020603050405020304" pitchFamily="18" charset="0"/>
              </a:rPr>
              <a:t>= 4k</a:t>
            </a:r>
            <a:r>
              <a:rPr lang="en-US" altLang="zh-CN" sz="2800">
                <a:solidFill>
                  <a:schemeClr val="tx2"/>
                </a:solidFill>
                <a:cs typeface="Times New Roman" panose="02020603050405020304" pitchFamily="18" charset="0"/>
                <a:sym typeface="Symbol" panose="05050102010706020507" pitchFamily="18" charset="2"/>
              </a:rPr>
              <a:t></a:t>
            </a:r>
            <a:r>
              <a:rPr lang="zh-CN" altLang="en-US" sz="2800">
                <a:solidFill>
                  <a:schemeClr val="tx2"/>
                </a:solidFill>
                <a:cs typeface="Times New Roman" panose="02020603050405020304" pitchFamily="18" charset="0"/>
                <a:sym typeface="Symbol" panose="05050102010706020507" pitchFamily="18" charset="2"/>
              </a:rPr>
              <a:t>，</a:t>
            </a:r>
            <a:r>
              <a:rPr lang="en-US" altLang="zh-CN" sz="2800" i="1">
                <a:solidFill>
                  <a:schemeClr val="tx2"/>
                </a:solidFill>
                <a:cs typeface="Times New Roman" panose="02020603050405020304" pitchFamily="18" charset="0"/>
                <a:sym typeface="Symbol" panose="05050102010706020507" pitchFamily="18" charset="2"/>
              </a:rPr>
              <a:t>R</a:t>
            </a:r>
            <a:r>
              <a:rPr lang="en-US" altLang="zh-CN" sz="2800" baseline="-25000">
                <a:solidFill>
                  <a:schemeClr val="tx2"/>
                </a:solidFill>
                <a:cs typeface="Times New Roman" panose="02020603050405020304" pitchFamily="18" charset="0"/>
                <a:sym typeface="Symbol" panose="05050102010706020507" pitchFamily="18" charset="2"/>
              </a:rPr>
              <a:t>B </a:t>
            </a:r>
            <a:r>
              <a:rPr lang="en-US" altLang="zh-CN" sz="2800">
                <a:solidFill>
                  <a:schemeClr val="tx2"/>
                </a:solidFill>
                <a:cs typeface="Times New Roman" panose="02020603050405020304" pitchFamily="18" charset="0"/>
                <a:sym typeface="Symbol" panose="05050102010706020507" pitchFamily="18" charset="2"/>
              </a:rPr>
              <a:t>= 300k</a:t>
            </a:r>
            <a:r>
              <a:rPr lang="zh-CN" altLang="en-US" sz="2800">
                <a:solidFill>
                  <a:schemeClr val="tx2"/>
                </a:solidFill>
                <a:cs typeface="Times New Roman" panose="02020603050405020304" pitchFamily="18" charset="0"/>
                <a:sym typeface="Symbol" panose="05050102010706020507" pitchFamily="18" charset="2"/>
              </a:rPr>
              <a:t>，</a:t>
            </a:r>
            <a:r>
              <a:rPr lang="zh-CN" altLang="en-US" sz="2800" i="1">
                <a:solidFill>
                  <a:schemeClr val="tx2"/>
                </a:solidFill>
                <a:cs typeface="Times New Roman" panose="02020603050405020304" pitchFamily="18" charset="0"/>
                <a:sym typeface="Symbol" panose="05050102010706020507" pitchFamily="18" charset="2"/>
              </a:rPr>
              <a:t>  </a:t>
            </a:r>
            <a:r>
              <a:rPr lang="en-US" altLang="zh-CN" sz="2800">
                <a:solidFill>
                  <a:schemeClr val="tx2"/>
                </a:solidFill>
                <a:cs typeface="Times New Roman" panose="02020603050405020304" pitchFamily="18" charset="0"/>
                <a:sym typeface="Symbol" panose="05050102010706020507" pitchFamily="18" charset="2"/>
              </a:rPr>
              <a:t>= 37.5 </a:t>
            </a:r>
            <a:r>
              <a:rPr lang="zh-CN" altLang="en-US" sz="2800">
                <a:solidFill>
                  <a:schemeClr val="tx2"/>
                </a:solidFill>
                <a:cs typeface="Times New Roman" panose="02020603050405020304" pitchFamily="18" charset="0"/>
                <a:sym typeface="Symbol" panose="05050102010706020507" pitchFamily="18" charset="2"/>
              </a:rPr>
              <a:t>。</a:t>
            </a:r>
          </a:p>
        </p:txBody>
      </p:sp>
      <p:sp>
        <p:nvSpPr>
          <p:cNvPr id="75780" name="Text Box 4"/>
          <p:cNvSpPr txBox="1">
            <a:spLocks noChangeArrowheads="1"/>
          </p:cNvSpPr>
          <p:nvPr/>
        </p:nvSpPr>
        <p:spPr bwMode="auto">
          <a:xfrm>
            <a:off x="468313" y="2965874"/>
            <a:ext cx="1181100"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a:solidFill>
                  <a:srgbClr val="000099"/>
                </a:solidFill>
                <a:cs typeface="Times New Roman" panose="02020603050405020304" pitchFamily="18" charset="0"/>
              </a:rPr>
              <a:t>解：</a:t>
            </a:r>
          </a:p>
        </p:txBody>
      </p:sp>
      <p:sp>
        <p:nvSpPr>
          <p:cNvPr id="75781" name="Rectangle 5"/>
          <p:cNvSpPr>
            <a:spLocks noChangeArrowheads="1"/>
          </p:cNvSpPr>
          <p:nvPr/>
        </p:nvSpPr>
        <p:spPr bwMode="auto">
          <a:xfrm>
            <a:off x="877888" y="5791593"/>
            <a:ext cx="6172200" cy="519112"/>
          </a:xfrm>
          <a:prstGeom prst="rect">
            <a:avLst/>
          </a:prstGeom>
          <a:noFill/>
          <a:ln w="9525">
            <a:noFill/>
            <a:miter lim="800000"/>
            <a:headEnd/>
            <a:tailEnd/>
          </a:ln>
          <a:effectLst/>
        </p:spPr>
        <p:txBody>
          <a:bodyPr>
            <a:spAutoFit/>
          </a:bodyPr>
          <a:lstStyle/>
          <a:p>
            <a:pPr>
              <a:defRPr/>
            </a:pPr>
            <a:r>
              <a:rPr lang="zh-CN" altLang="en-US" sz="2800" b="1">
                <a:solidFill>
                  <a:srgbClr val="CC0000"/>
                </a:solidFill>
                <a:latin typeface="Times New Roman" panose="02020603050405020304" pitchFamily="18" charset="0"/>
                <a:cs typeface="Times New Roman" panose="02020603050405020304" pitchFamily="18" charset="0"/>
              </a:rPr>
              <a:t>注意：</a:t>
            </a:r>
            <a:r>
              <a:rPr lang="zh-CN" altLang="en-US" sz="2800" b="1">
                <a:solidFill>
                  <a:srgbClr val="005C00"/>
                </a:solidFill>
                <a:latin typeface="Times New Roman" panose="02020603050405020304" pitchFamily="18" charset="0"/>
                <a:cs typeface="Times New Roman" panose="02020603050405020304" pitchFamily="18" charset="0"/>
              </a:rPr>
              <a:t>电路中 </a:t>
            </a:r>
            <a:r>
              <a:rPr lang="en-US" altLang="zh-CN" sz="2800" b="1" i="1">
                <a:solidFill>
                  <a:srgbClr val="005C00"/>
                </a:solidFill>
                <a:latin typeface="Times New Roman" panose="02020603050405020304" pitchFamily="18" charset="0"/>
                <a:cs typeface="Times New Roman" panose="02020603050405020304" pitchFamily="18" charset="0"/>
              </a:rPr>
              <a:t>I</a:t>
            </a:r>
            <a:r>
              <a:rPr lang="en-US" altLang="zh-CN" sz="2800" b="1" baseline="-25000">
                <a:solidFill>
                  <a:srgbClr val="005C00"/>
                </a:solidFill>
                <a:latin typeface="Times New Roman" panose="02020603050405020304" pitchFamily="18" charset="0"/>
                <a:cs typeface="Times New Roman" panose="02020603050405020304" pitchFamily="18" charset="0"/>
              </a:rPr>
              <a:t>B</a:t>
            </a:r>
            <a:r>
              <a:rPr lang="en-US" altLang="zh-CN" sz="2800" b="1" i="1" baseline="-25000">
                <a:solidFill>
                  <a:srgbClr val="005C00"/>
                </a:solidFill>
                <a:latin typeface="Times New Roman" panose="02020603050405020304" pitchFamily="18" charset="0"/>
                <a:cs typeface="Times New Roman" panose="02020603050405020304" pitchFamily="18" charset="0"/>
              </a:rPr>
              <a:t> </a:t>
            </a:r>
            <a:r>
              <a:rPr lang="zh-CN" altLang="en-US" sz="2800" b="1">
                <a:solidFill>
                  <a:srgbClr val="005C00"/>
                </a:solidFill>
                <a:latin typeface="Times New Roman" panose="02020603050405020304" pitchFamily="18" charset="0"/>
                <a:cs typeface="Times New Roman" panose="02020603050405020304" pitchFamily="18" charset="0"/>
              </a:rPr>
              <a:t>和 </a:t>
            </a:r>
            <a:r>
              <a:rPr lang="en-US" altLang="zh-CN" sz="2800" b="1" i="1">
                <a:solidFill>
                  <a:srgbClr val="005C00"/>
                </a:solidFill>
                <a:latin typeface="Times New Roman" panose="02020603050405020304" pitchFamily="18" charset="0"/>
                <a:cs typeface="Times New Roman" panose="02020603050405020304" pitchFamily="18" charset="0"/>
              </a:rPr>
              <a:t>I</a:t>
            </a:r>
            <a:r>
              <a:rPr lang="en-US" altLang="zh-CN" sz="2800" b="1" baseline="-25000">
                <a:solidFill>
                  <a:srgbClr val="005C00"/>
                </a:solidFill>
                <a:latin typeface="Times New Roman" panose="02020603050405020304" pitchFamily="18" charset="0"/>
                <a:cs typeface="Times New Roman" panose="02020603050405020304" pitchFamily="18" charset="0"/>
              </a:rPr>
              <a:t>C</a:t>
            </a:r>
            <a:r>
              <a:rPr lang="en-US" altLang="zh-CN" sz="2800" b="1" i="1" baseline="-25000">
                <a:solidFill>
                  <a:srgbClr val="005C00"/>
                </a:solidFill>
                <a:latin typeface="Times New Roman" panose="02020603050405020304" pitchFamily="18" charset="0"/>
                <a:cs typeface="Times New Roman" panose="02020603050405020304" pitchFamily="18" charset="0"/>
              </a:rPr>
              <a:t>  </a:t>
            </a:r>
            <a:r>
              <a:rPr lang="zh-CN" altLang="en-US" sz="2800" b="1">
                <a:solidFill>
                  <a:srgbClr val="005C00"/>
                </a:solidFill>
                <a:latin typeface="Times New Roman" panose="02020603050405020304" pitchFamily="18" charset="0"/>
                <a:cs typeface="Times New Roman" panose="02020603050405020304" pitchFamily="18" charset="0"/>
              </a:rPr>
              <a:t>的数量级不同</a:t>
            </a:r>
          </a:p>
        </p:txBody>
      </p:sp>
      <p:graphicFrame>
        <p:nvGraphicFramePr>
          <p:cNvPr id="75782" name="Object 6"/>
          <p:cNvGraphicFramePr>
            <a:graphicFrameLocks noChangeAspect="1"/>
          </p:cNvGraphicFramePr>
          <p:nvPr>
            <p:extLst/>
          </p:nvPr>
        </p:nvGraphicFramePr>
        <p:xfrm>
          <a:off x="1116013" y="2784868"/>
          <a:ext cx="4679950" cy="1101725"/>
        </p:xfrm>
        <a:graphic>
          <a:graphicData uri="http://schemas.openxmlformats.org/presentationml/2006/ole">
            <mc:AlternateContent xmlns:mc="http://schemas.openxmlformats.org/markup-compatibility/2006">
              <mc:Choice xmlns:v="urn:schemas-microsoft-com:vml" Requires="v">
                <p:oleObj spid="_x0000_s2059" name="公式" r:id="rId4" imgW="1993680" imgH="444240" progId="Equation.3">
                  <p:embed/>
                </p:oleObj>
              </mc:Choice>
              <mc:Fallback>
                <p:oleObj name="公式" r:id="rId4" imgW="1993680" imgH="4442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6013" y="2784868"/>
                        <a:ext cx="4679950" cy="1101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783" name="Object 7"/>
          <p:cNvGraphicFramePr>
            <a:graphicFrameLocks noChangeAspect="1"/>
          </p:cNvGraphicFramePr>
          <p:nvPr>
            <p:extLst/>
          </p:nvPr>
        </p:nvGraphicFramePr>
        <p:xfrm>
          <a:off x="1074738" y="3861193"/>
          <a:ext cx="5368925" cy="638175"/>
        </p:xfrm>
        <a:graphic>
          <a:graphicData uri="http://schemas.openxmlformats.org/presentationml/2006/ole">
            <mc:AlternateContent xmlns:mc="http://schemas.openxmlformats.org/markup-compatibility/2006">
              <mc:Choice xmlns:v="urn:schemas-microsoft-com:vml" Requires="v">
                <p:oleObj spid="_x0000_s2060" name="公式" r:id="rId6" imgW="2273040" imgH="253800" progId="Equation.3">
                  <p:embed/>
                </p:oleObj>
              </mc:Choice>
              <mc:Fallback>
                <p:oleObj name="公式" r:id="rId6" imgW="2273040" imgH="2538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74738" y="3861193"/>
                        <a:ext cx="5368925" cy="638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784" name="Object 8"/>
          <p:cNvGraphicFramePr>
            <a:graphicFrameLocks noChangeAspect="1"/>
          </p:cNvGraphicFramePr>
          <p:nvPr>
            <p:extLst/>
          </p:nvPr>
        </p:nvGraphicFramePr>
        <p:xfrm>
          <a:off x="1068388" y="4581918"/>
          <a:ext cx="4008437" cy="977900"/>
        </p:xfrm>
        <a:graphic>
          <a:graphicData uri="http://schemas.openxmlformats.org/presentationml/2006/ole">
            <mc:AlternateContent xmlns:mc="http://schemas.openxmlformats.org/markup-compatibility/2006">
              <mc:Choice xmlns:v="urn:schemas-microsoft-com:vml" Requires="v">
                <p:oleObj spid="_x0000_s2061" name="公式" r:id="rId8" imgW="1562040" imgH="380880" progId="Equation.3">
                  <p:embed/>
                </p:oleObj>
              </mc:Choice>
              <mc:Fallback>
                <p:oleObj name="公式" r:id="rId8" imgW="1562040" imgH="38088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68388" y="4581918"/>
                        <a:ext cx="4008437" cy="977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057" name="Picture 45" descr="图片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95963" y="1773630"/>
            <a:ext cx="3027362" cy="316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07979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5780">
                                            <p:txEl>
                                              <p:pRg st="0" end="0"/>
                                            </p:txEl>
                                          </p:spTgt>
                                        </p:tgtEl>
                                        <p:attrNameLst>
                                          <p:attrName>style.visibility</p:attrName>
                                        </p:attrNameLst>
                                      </p:cBhvr>
                                      <p:to>
                                        <p:strVal val="visible"/>
                                      </p:to>
                                    </p:set>
                                    <p:animEffect transition="in" filter="wipe(left)">
                                      <p:cBhvr>
                                        <p:cTn id="7" dur="500"/>
                                        <p:tgtEl>
                                          <p:spTgt spid="7578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5782"/>
                                        </p:tgtEl>
                                        <p:attrNameLst>
                                          <p:attrName>style.visibility</p:attrName>
                                        </p:attrNameLst>
                                      </p:cBhvr>
                                      <p:to>
                                        <p:strVal val="visible"/>
                                      </p:to>
                                    </p:set>
                                    <p:animEffect transition="in" filter="wipe(left)">
                                      <p:cBhvr>
                                        <p:cTn id="12" dur="500"/>
                                        <p:tgtEl>
                                          <p:spTgt spid="7578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75783"/>
                                        </p:tgtEl>
                                        <p:attrNameLst>
                                          <p:attrName>style.visibility</p:attrName>
                                        </p:attrNameLst>
                                      </p:cBhvr>
                                      <p:to>
                                        <p:strVal val="visible"/>
                                      </p:to>
                                    </p:set>
                                    <p:animEffect transition="in" filter="wipe(left)">
                                      <p:cBhvr>
                                        <p:cTn id="17" dur="500"/>
                                        <p:tgtEl>
                                          <p:spTgt spid="7578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75784"/>
                                        </p:tgtEl>
                                        <p:attrNameLst>
                                          <p:attrName>style.visibility</p:attrName>
                                        </p:attrNameLst>
                                      </p:cBhvr>
                                      <p:to>
                                        <p:strVal val="visible"/>
                                      </p:to>
                                    </p:set>
                                    <p:animEffect transition="in" filter="wipe(left)">
                                      <p:cBhvr>
                                        <p:cTn id="22" dur="500"/>
                                        <p:tgtEl>
                                          <p:spTgt spid="75784"/>
                                        </p:tgtEl>
                                      </p:cBhvr>
                                    </p:animEffect>
                                  </p:childTnLst>
                                </p:cTn>
                              </p:par>
                            </p:childTnLst>
                          </p:cTn>
                        </p:par>
                        <p:par>
                          <p:cTn id="23" fill="hold" nodeType="afterGroup">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75781"/>
                                        </p:tgtEl>
                                        <p:attrNameLst>
                                          <p:attrName>style.visibility</p:attrName>
                                        </p:attrNameLst>
                                      </p:cBhvr>
                                      <p:to>
                                        <p:strVal val="visible"/>
                                      </p:to>
                                    </p:set>
                                    <p:animEffect transition="in" filter="wipe(left)">
                                      <p:cBhvr>
                                        <p:cTn id="26" dur="500"/>
                                        <p:tgtEl>
                                          <p:spTgt spid="757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0" grpId="0" build="p" autoUpdateAnimBg="0"/>
      <p:bldP spid="75781"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9" name="Picture 92" descr="图片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1152525"/>
            <a:ext cx="2989262" cy="330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2" name="Text Box 2"/>
          <p:cNvSpPr txBox="1">
            <a:spLocks noChangeArrowheads="1"/>
          </p:cNvSpPr>
          <p:nvPr/>
        </p:nvSpPr>
        <p:spPr bwMode="auto">
          <a:xfrm>
            <a:off x="468313" y="530256"/>
            <a:ext cx="8382000" cy="525401"/>
          </a:xfrm>
          <a:prstGeom prst="rect">
            <a:avLst/>
          </a:prstGeom>
          <a:noFill/>
          <a:ln w="38100">
            <a:noFill/>
            <a:miter lim="800000"/>
            <a:headEnd/>
            <a:tailEnd/>
          </a:ln>
          <a:effectLst/>
        </p:spPr>
        <p:txBody>
          <a:bodyPr lIns="90000" tIns="46800" rIns="90000" bIns="46800" anchor="ctr">
            <a:spAutoFit/>
          </a:bodyPr>
          <a:lstStyle/>
          <a:p>
            <a:pPr>
              <a:spcBef>
                <a:spcPct val="50000"/>
              </a:spcBef>
              <a:defRPr/>
            </a:pPr>
            <a:r>
              <a:rPr lang="zh-CN" altLang="en-US" sz="2800" b="1">
                <a:solidFill>
                  <a:srgbClr val="CC0000"/>
                </a:solidFill>
                <a:latin typeface="Times New Roman" panose="02020603050405020304" pitchFamily="18" charset="0"/>
                <a:cs typeface="Times New Roman" panose="02020603050405020304" pitchFamily="18" charset="0"/>
              </a:rPr>
              <a:t>例</a:t>
            </a:r>
            <a:r>
              <a:rPr lang="en-US" altLang="zh-CN" sz="2800" b="1">
                <a:solidFill>
                  <a:srgbClr val="CC0000"/>
                </a:solidFill>
                <a:latin typeface="Times New Roman" panose="02020603050405020304" pitchFamily="18" charset="0"/>
                <a:cs typeface="Times New Roman" panose="02020603050405020304" pitchFamily="18" charset="0"/>
              </a:rPr>
              <a:t>2</a:t>
            </a:r>
            <a:r>
              <a:rPr lang="zh-CN" altLang="en-US" sz="2800" b="1">
                <a:solidFill>
                  <a:srgbClr val="CC0000"/>
                </a:solidFill>
                <a:latin typeface="Times New Roman" panose="02020603050405020304" pitchFamily="18" charset="0"/>
                <a:cs typeface="Times New Roman" panose="02020603050405020304" pitchFamily="18" charset="0"/>
              </a:rPr>
              <a:t>：</a:t>
            </a:r>
            <a:r>
              <a:rPr lang="zh-CN" altLang="en-US" sz="2800" b="1">
                <a:solidFill>
                  <a:srgbClr val="000099"/>
                </a:solidFill>
                <a:latin typeface="Times New Roman" panose="02020603050405020304" pitchFamily="18" charset="0"/>
                <a:cs typeface="Times New Roman" panose="02020603050405020304" pitchFamily="18" charset="0"/>
              </a:rPr>
              <a:t>用估算法计算图示电路的静态工作点。</a:t>
            </a:r>
          </a:p>
        </p:txBody>
      </p:sp>
      <p:graphicFrame>
        <p:nvGraphicFramePr>
          <p:cNvPr id="76803" name="Object 3"/>
          <p:cNvGraphicFramePr>
            <a:graphicFrameLocks noChangeAspect="1"/>
          </p:cNvGraphicFramePr>
          <p:nvPr>
            <p:extLst/>
          </p:nvPr>
        </p:nvGraphicFramePr>
        <p:xfrm>
          <a:off x="4060825" y="4437063"/>
          <a:ext cx="3463925" cy="1044575"/>
        </p:xfrm>
        <a:graphic>
          <a:graphicData uri="http://schemas.openxmlformats.org/presentationml/2006/ole">
            <mc:AlternateContent xmlns:mc="http://schemas.openxmlformats.org/markup-compatibility/2006">
              <mc:Choice xmlns:v="urn:schemas-microsoft-com:vml" Requires="v">
                <p:oleObj spid="_x0000_s3089" name="公式" r:id="rId5" imgW="1625400" imgH="431640" progId="Equation.3">
                  <p:embed/>
                </p:oleObj>
              </mc:Choice>
              <mc:Fallback>
                <p:oleObj name="公式" r:id="rId5" imgW="1625400" imgH="431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60825" y="4437063"/>
                        <a:ext cx="3463925" cy="1044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6804" name="Object 4"/>
          <p:cNvGraphicFramePr>
            <a:graphicFrameLocks noChangeAspect="1"/>
          </p:cNvGraphicFramePr>
          <p:nvPr>
            <p:extLst/>
          </p:nvPr>
        </p:nvGraphicFramePr>
        <p:xfrm>
          <a:off x="4017963" y="2744788"/>
          <a:ext cx="3217862" cy="1089025"/>
        </p:xfrm>
        <a:graphic>
          <a:graphicData uri="http://schemas.openxmlformats.org/presentationml/2006/ole">
            <mc:AlternateContent xmlns:mc="http://schemas.openxmlformats.org/markup-compatibility/2006">
              <mc:Choice xmlns:v="urn:schemas-microsoft-com:vml" Requires="v">
                <p:oleObj spid="_x0000_s3090" name="Equation" r:id="rId7" imgW="1307880" imgH="444240" progId="Equation.3">
                  <p:embed/>
                </p:oleObj>
              </mc:Choice>
              <mc:Fallback>
                <p:oleObj name="Equation" r:id="rId7" imgW="1307880" imgH="4442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17963" y="2744788"/>
                        <a:ext cx="3217862" cy="1089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6805" name="Object 5"/>
          <p:cNvGraphicFramePr>
            <a:graphicFrameLocks noChangeAspect="1"/>
          </p:cNvGraphicFramePr>
          <p:nvPr>
            <p:extLst/>
          </p:nvPr>
        </p:nvGraphicFramePr>
        <p:xfrm>
          <a:off x="4056063" y="3824288"/>
          <a:ext cx="1595437" cy="638175"/>
        </p:xfrm>
        <a:graphic>
          <a:graphicData uri="http://schemas.openxmlformats.org/presentationml/2006/ole">
            <mc:AlternateContent xmlns:mc="http://schemas.openxmlformats.org/markup-compatibility/2006">
              <mc:Choice xmlns:v="urn:schemas-microsoft-com:vml" Requires="v">
                <p:oleObj spid="_x0000_s3091" name="公式" r:id="rId9" imgW="634680" imgH="253800" progId="Equation.3">
                  <p:embed/>
                </p:oleObj>
              </mc:Choice>
              <mc:Fallback>
                <p:oleObj name="公式" r:id="rId9" imgW="634680" imgH="2538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56063" y="3824288"/>
                        <a:ext cx="1595437" cy="638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6806" name="Object 6"/>
          <p:cNvGraphicFramePr>
            <a:graphicFrameLocks noChangeAspect="1"/>
          </p:cNvGraphicFramePr>
          <p:nvPr>
            <p:extLst/>
          </p:nvPr>
        </p:nvGraphicFramePr>
        <p:xfrm>
          <a:off x="3911600" y="1601788"/>
          <a:ext cx="3619500" cy="581025"/>
        </p:xfrm>
        <a:graphic>
          <a:graphicData uri="http://schemas.openxmlformats.org/presentationml/2006/ole">
            <mc:AlternateContent xmlns:mc="http://schemas.openxmlformats.org/markup-compatibility/2006">
              <mc:Choice xmlns:v="urn:schemas-microsoft-com:vml" Requires="v">
                <p:oleObj spid="_x0000_s3092" name="Equation" r:id="rId11" imgW="1625400" imgH="228600" progId="Equation.3">
                  <p:embed/>
                </p:oleObj>
              </mc:Choice>
              <mc:Fallback>
                <p:oleObj name="Equation" r:id="rId11" imgW="1625400" imgH="2286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11600" y="1601788"/>
                        <a:ext cx="361950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6807" name="Object 7"/>
          <p:cNvGraphicFramePr>
            <a:graphicFrameLocks noChangeAspect="1"/>
          </p:cNvGraphicFramePr>
          <p:nvPr>
            <p:extLst/>
          </p:nvPr>
        </p:nvGraphicFramePr>
        <p:xfrm>
          <a:off x="4598988" y="2247900"/>
          <a:ext cx="3860800" cy="527050"/>
        </p:xfrm>
        <a:graphic>
          <a:graphicData uri="http://schemas.openxmlformats.org/presentationml/2006/ole">
            <mc:AlternateContent xmlns:mc="http://schemas.openxmlformats.org/markup-compatibility/2006">
              <mc:Choice xmlns:v="urn:schemas-microsoft-com:vml" Requires="v">
                <p:oleObj spid="_x0000_s3093" name="Equation" r:id="rId13" imgW="1803240" imgH="215640" progId="Equation.3">
                  <p:embed/>
                </p:oleObj>
              </mc:Choice>
              <mc:Fallback>
                <p:oleObj name="Equation" r:id="rId13" imgW="1803240" imgH="21564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98988" y="2247900"/>
                        <a:ext cx="3860800" cy="527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6808" name="Rectangle 8"/>
          <p:cNvSpPr>
            <a:spLocks noChangeArrowheads="1"/>
          </p:cNvSpPr>
          <p:nvPr/>
        </p:nvSpPr>
        <p:spPr bwMode="auto">
          <a:xfrm>
            <a:off x="323850" y="5445125"/>
            <a:ext cx="8497888" cy="946150"/>
          </a:xfrm>
          <a:prstGeom prst="rect">
            <a:avLst/>
          </a:prstGeom>
          <a:noFill/>
          <a:ln w="9525">
            <a:noFill/>
            <a:miter lim="800000"/>
            <a:headEnd/>
            <a:tailEnd/>
          </a:ln>
          <a:effectLst/>
        </p:spPr>
        <p:txBody>
          <a:bodyPr>
            <a:spAutoFit/>
          </a:bodyPr>
          <a:lstStyle/>
          <a:p>
            <a:pPr>
              <a:defRPr/>
            </a:pPr>
            <a:r>
              <a:rPr lang="en-US" altLang="zh-CN" sz="2800" b="1">
                <a:solidFill>
                  <a:srgbClr val="000099"/>
                </a:solidFill>
                <a:latin typeface="Times New Roman" panose="02020603050405020304" pitchFamily="18" charset="0"/>
                <a:cs typeface="Times New Roman" panose="02020603050405020304" pitchFamily="18" charset="0"/>
              </a:rPr>
              <a:t>    </a:t>
            </a:r>
            <a:r>
              <a:rPr lang="zh-CN" altLang="en-US" sz="2800" b="1">
                <a:solidFill>
                  <a:srgbClr val="000099"/>
                </a:solidFill>
                <a:latin typeface="Times New Roman" panose="02020603050405020304" pitchFamily="18" charset="0"/>
                <a:cs typeface="Times New Roman" panose="02020603050405020304" pitchFamily="18" charset="0"/>
              </a:rPr>
              <a:t>由例</a:t>
            </a:r>
            <a:r>
              <a:rPr lang="en-US" altLang="zh-CN" sz="2800" b="1">
                <a:solidFill>
                  <a:srgbClr val="000099"/>
                </a:solidFill>
                <a:latin typeface="Times New Roman" panose="02020603050405020304" pitchFamily="18" charset="0"/>
                <a:cs typeface="Times New Roman" panose="02020603050405020304" pitchFamily="18" charset="0"/>
              </a:rPr>
              <a:t>1</a:t>
            </a:r>
            <a:r>
              <a:rPr lang="zh-CN" altLang="en-US" sz="2800" b="1">
                <a:solidFill>
                  <a:srgbClr val="000099"/>
                </a:solidFill>
                <a:latin typeface="Times New Roman" panose="02020603050405020304" pitchFamily="18" charset="0"/>
                <a:cs typeface="Times New Roman" panose="02020603050405020304" pitchFamily="18" charset="0"/>
              </a:rPr>
              <a:t>、例</a:t>
            </a:r>
            <a:r>
              <a:rPr lang="en-US" altLang="zh-CN" sz="2800" b="1">
                <a:solidFill>
                  <a:srgbClr val="000099"/>
                </a:solidFill>
                <a:latin typeface="Times New Roman" panose="02020603050405020304" pitchFamily="18" charset="0"/>
                <a:cs typeface="Times New Roman" panose="02020603050405020304" pitchFamily="18" charset="0"/>
              </a:rPr>
              <a:t>2</a:t>
            </a:r>
            <a:r>
              <a:rPr lang="zh-CN" altLang="en-US" sz="2800" b="1">
                <a:solidFill>
                  <a:srgbClr val="000099"/>
                </a:solidFill>
                <a:latin typeface="Times New Roman" panose="02020603050405020304" pitchFamily="18" charset="0"/>
                <a:cs typeface="Times New Roman" panose="02020603050405020304" pitchFamily="18" charset="0"/>
              </a:rPr>
              <a:t>可知，当电路不同时，计算静态值的公式也不同。</a:t>
            </a:r>
          </a:p>
        </p:txBody>
      </p:sp>
      <p:sp>
        <p:nvSpPr>
          <p:cNvPr id="76809" name="Rectangle 9"/>
          <p:cNvSpPr>
            <a:spLocks noChangeArrowheads="1"/>
          </p:cNvSpPr>
          <p:nvPr/>
        </p:nvSpPr>
        <p:spPr bwMode="auto">
          <a:xfrm>
            <a:off x="3783013" y="1052513"/>
            <a:ext cx="23828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800">
                <a:solidFill>
                  <a:schemeClr val="tx2"/>
                </a:solidFill>
                <a:cs typeface="Times New Roman" panose="02020603050405020304" pitchFamily="18" charset="0"/>
              </a:rPr>
              <a:t>由</a:t>
            </a:r>
            <a:r>
              <a:rPr lang="en-US" altLang="zh-CN" sz="2800">
                <a:solidFill>
                  <a:schemeClr val="tx2"/>
                </a:solidFill>
                <a:cs typeface="Times New Roman" panose="02020603050405020304" pitchFamily="18" charset="0"/>
              </a:rPr>
              <a:t>KVL</a:t>
            </a:r>
            <a:r>
              <a:rPr lang="zh-CN" altLang="en-US" sz="2800">
                <a:solidFill>
                  <a:schemeClr val="tx2"/>
                </a:solidFill>
                <a:cs typeface="Times New Roman" panose="02020603050405020304" pitchFamily="18" charset="0"/>
              </a:rPr>
              <a:t>可得出</a:t>
            </a:r>
          </a:p>
        </p:txBody>
      </p:sp>
      <p:sp>
        <p:nvSpPr>
          <p:cNvPr id="76810" name="Rectangle 10"/>
          <p:cNvSpPr>
            <a:spLocks noChangeArrowheads="1"/>
          </p:cNvSpPr>
          <p:nvPr/>
        </p:nvSpPr>
        <p:spPr bwMode="auto">
          <a:xfrm>
            <a:off x="1509713" y="4494213"/>
            <a:ext cx="23828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800">
                <a:solidFill>
                  <a:schemeClr val="tx2"/>
                </a:solidFill>
                <a:cs typeface="Times New Roman" panose="02020603050405020304" pitchFamily="18" charset="0"/>
              </a:rPr>
              <a:t>由</a:t>
            </a:r>
            <a:r>
              <a:rPr lang="en-US" altLang="zh-CN" sz="2800">
                <a:solidFill>
                  <a:schemeClr val="tx2"/>
                </a:solidFill>
                <a:cs typeface="Times New Roman" panose="02020603050405020304" pitchFamily="18" charset="0"/>
              </a:rPr>
              <a:t>KVL</a:t>
            </a:r>
            <a:r>
              <a:rPr lang="zh-CN" altLang="en-US" sz="2800">
                <a:solidFill>
                  <a:schemeClr val="tx2"/>
                </a:solidFill>
                <a:cs typeface="Times New Roman" panose="02020603050405020304" pitchFamily="18" charset="0"/>
              </a:rPr>
              <a:t>可得：</a:t>
            </a:r>
          </a:p>
        </p:txBody>
      </p:sp>
      <p:grpSp>
        <p:nvGrpSpPr>
          <p:cNvPr id="2" name="Group 14"/>
          <p:cNvGrpSpPr>
            <a:grpSpLocks/>
          </p:cNvGrpSpPr>
          <p:nvPr/>
        </p:nvGrpSpPr>
        <p:grpSpPr bwMode="auto">
          <a:xfrm>
            <a:off x="981075" y="1192213"/>
            <a:ext cx="1676400" cy="3086100"/>
            <a:chOff x="503" y="936"/>
            <a:chExt cx="1056" cy="1944"/>
          </a:xfrm>
        </p:grpSpPr>
        <p:sp>
          <p:nvSpPr>
            <p:cNvPr id="76815" name="Line 15"/>
            <p:cNvSpPr>
              <a:spLocks noChangeShapeType="1"/>
            </p:cNvSpPr>
            <p:nvPr/>
          </p:nvSpPr>
          <p:spPr bwMode="auto">
            <a:xfrm>
              <a:off x="509" y="2135"/>
              <a:ext cx="576" cy="0"/>
            </a:xfrm>
            <a:prstGeom prst="line">
              <a:avLst/>
            </a:prstGeom>
            <a:noFill/>
            <a:ln w="28575">
              <a:solidFill>
                <a:schemeClr val="accent2"/>
              </a:solidFill>
              <a:round/>
              <a:headEnd/>
              <a:tailEnd/>
            </a:ln>
            <a:effectLst/>
          </p:spPr>
          <p:txBody>
            <a:bodyPr wrap="none" anchor="ctr"/>
            <a:lstStyle/>
            <a:p>
              <a:pPr>
                <a:defRPr/>
              </a:pPr>
              <a:endParaRPr lang="zh-CN" altLang="en-US" b="1">
                <a:latin typeface="Times New Roman" panose="02020603050405020304" pitchFamily="18" charset="0"/>
                <a:cs typeface="Times New Roman" panose="02020603050405020304" pitchFamily="18" charset="0"/>
              </a:endParaRPr>
            </a:p>
          </p:txBody>
        </p:sp>
        <p:sp>
          <p:nvSpPr>
            <p:cNvPr id="76816" name="Line 16"/>
            <p:cNvSpPr>
              <a:spLocks noChangeShapeType="1"/>
            </p:cNvSpPr>
            <p:nvPr/>
          </p:nvSpPr>
          <p:spPr bwMode="auto">
            <a:xfrm>
              <a:off x="1074" y="2146"/>
              <a:ext cx="147" cy="168"/>
            </a:xfrm>
            <a:prstGeom prst="line">
              <a:avLst/>
            </a:prstGeom>
            <a:noFill/>
            <a:ln w="28575">
              <a:solidFill>
                <a:schemeClr val="accent2"/>
              </a:solidFill>
              <a:round/>
              <a:headEnd/>
              <a:tailEnd/>
            </a:ln>
            <a:effectLst/>
          </p:spPr>
          <p:txBody>
            <a:bodyPr wrap="none" anchor="ctr"/>
            <a:lstStyle/>
            <a:p>
              <a:pPr>
                <a:defRPr/>
              </a:pPr>
              <a:endParaRPr lang="zh-CN" altLang="en-US" b="1">
                <a:latin typeface="Times New Roman" panose="02020603050405020304" pitchFamily="18" charset="0"/>
                <a:cs typeface="Times New Roman" panose="02020603050405020304" pitchFamily="18" charset="0"/>
              </a:endParaRPr>
            </a:p>
          </p:txBody>
        </p:sp>
        <p:sp>
          <p:nvSpPr>
            <p:cNvPr id="76817" name="Line 17"/>
            <p:cNvSpPr>
              <a:spLocks noChangeShapeType="1"/>
            </p:cNvSpPr>
            <p:nvPr/>
          </p:nvSpPr>
          <p:spPr bwMode="auto">
            <a:xfrm>
              <a:off x="505" y="936"/>
              <a:ext cx="0" cy="1200"/>
            </a:xfrm>
            <a:prstGeom prst="line">
              <a:avLst/>
            </a:prstGeom>
            <a:noFill/>
            <a:ln w="28575">
              <a:solidFill>
                <a:schemeClr val="accent2"/>
              </a:solidFill>
              <a:round/>
              <a:headEnd/>
              <a:tailEnd/>
            </a:ln>
            <a:effectLst/>
          </p:spPr>
          <p:txBody>
            <a:bodyPr/>
            <a:lstStyle/>
            <a:p>
              <a:pPr>
                <a:defRPr/>
              </a:pPr>
              <a:endParaRPr lang="zh-CN" altLang="en-US" b="1">
                <a:latin typeface="Times New Roman" panose="02020603050405020304" pitchFamily="18" charset="0"/>
                <a:cs typeface="Times New Roman" panose="02020603050405020304" pitchFamily="18" charset="0"/>
              </a:endParaRPr>
            </a:p>
          </p:txBody>
        </p:sp>
        <p:sp>
          <p:nvSpPr>
            <p:cNvPr id="76818" name="Line 18"/>
            <p:cNvSpPr>
              <a:spLocks noChangeShapeType="1"/>
            </p:cNvSpPr>
            <p:nvPr/>
          </p:nvSpPr>
          <p:spPr bwMode="auto">
            <a:xfrm>
              <a:off x="503" y="936"/>
              <a:ext cx="1056" cy="0"/>
            </a:xfrm>
            <a:prstGeom prst="line">
              <a:avLst/>
            </a:prstGeom>
            <a:noFill/>
            <a:ln w="28575">
              <a:solidFill>
                <a:schemeClr val="accent2"/>
              </a:solidFill>
              <a:round/>
              <a:headEnd/>
              <a:tailEnd/>
            </a:ln>
            <a:effectLst/>
          </p:spPr>
          <p:txBody>
            <a:bodyPr/>
            <a:lstStyle/>
            <a:p>
              <a:pPr>
                <a:defRPr/>
              </a:pPr>
              <a:endParaRPr lang="zh-CN" altLang="en-US" b="1">
                <a:latin typeface="Times New Roman" panose="02020603050405020304" pitchFamily="18" charset="0"/>
                <a:cs typeface="Times New Roman" panose="02020603050405020304" pitchFamily="18" charset="0"/>
              </a:endParaRPr>
            </a:p>
          </p:txBody>
        </p:sp>
        <p:sp>
          <p:nvSpPr>
            <p:cNvPr id="76819" name="Line 19"/>
            <p:cNvSpPr>
              <a:spLocks noChangeShapeType="1"/>
            </p:cNvSpPr>
            <p:nvPr/>
          </p:nvSpPr>
          <p:spPr bwMode="auto">
            <a:xfrm>
              <a:off x="1226" y="2304"/>
              <a:ext cx="0" cy="576"/>
            </a:xfrm>
            <a:prstGeom prst="line">
              <a:avLst/>
            </a:prstGeom>
            <a:noFill/>
            <a:ln w="28575">
              <a:solidFill>
                <a:schemeClr val="accent2"/>
              </a:solidFill>
              <a:round/>
              <a:headEnd/>
              <a:tailEnd type="stealth" w="med" len="lg"/>
            </a:ln>
            <a:effectLst/>
          </p:spPr>
          <p:txBody>
            <a:bodyPr/>
            <a:lstStyle/>
            <a:p>
              <a:pPr>
                <a:defRPr/>
              </a:pPr>
              <a:endParaRPr lang="zh-CN" altLang="en-US" b="1">
                <a:latin typeface="Times New Roman" panose="02020603050405020304" pitchFamily="18" charset="0"/>
                <a:cs typeface="Times New Roman" panose="02020603050405020304" pitchFamily="18" charset="0"/>
              </a:endParaRPr>
            </a:p>
          </p:txBody>
        </p:sp>
      </p:grpSp>
      <p:grpSp>
        <p:nvGrpSpPr>
          <p:cNvPr id="3" name="Group 20"/>
          <p:cNvGrpSpPr>
            <a:grpSpLocks/>
          </p:cNvGrpSpPr>
          <p:nvPr/>
        </p:nvGrpSpPr>
        <p:grpSpPr bwMode="auto">
          <a:xfrm>
            <a:off x="2376488" y="1530350"/>
            <a:ext cx="381000" cy="2670175"/>
            <a:chOff x="1344" y="1149"/>
            <a:chExt cx="240" cy="1682"/>
          </a:xfrm>
        </p:grpSpPr>
        <p:sp>
          <p:nvSpPr>
            <p:cNvPr id="76821" name="Line 21"/>
            <p:cNvSpPr>
              <a:spLocks noChangeShapeType="1"/>
            </p:cNvSpPr>
            <p:nvPr/>
          </p:nvSpPr>
          <p:spPr bwMode="auto">
            <a:xfrm>
              <a:off x="1368" y="1149"/>
              <a:ext cx="0" cy="1682"/>
            </a:xfrm>
            <a:prstGeom prst="line">
              <a:avLst/>
            </a:prstGeom>
            <a:noFill/>
            <a:ln w="28575">
              <a:solidFill>
                <a:srgbClr val="FF0000"/>
              </a:solidFill>
              <a:round/>
              <a:headEnd/>
              <a:tailEnd type="stealth" w="med" len="lg"/>
            </a:ln>
            <a:effectLst/>
          </p:spPr>
          <p:txBody>
            <a:bodyPr wrap="none" anchor="ctr"/>
            <a:lstStyle/>
            <a:p>
              <a:pPr>
                <a:defRPr/>
              </a:pPr>
              <a:endParaRPr lang="zh-CN" altLang="en-US" b="1">
                <a:latin typeface="Times New Roman" panose="02020603050405020304" pitchFamily="18" charset="0"/>
                <a:cs typeface="Times New Roman" panose="02020603050405020304" pitchFamily="18" charset="0"/>
              </a:endParaRPr>
            </a:p>
          </p:txBody>
        </p:sp>
        <p:sp>
          <p:nvSpPr>
            <p:cNvPr id="76822" name="Line 22"/>
            <p:cNvSpPr>
              <a:spLocks noChangeShapeType="1"/>
            </p:cNvSpPr>
            <p:nvPr/>
          </p:nvSpPr>
          <p:spPr bwMode="auto">
            <a:xfrm>
              <a:off x="1344" y="1152"/>
              <a:ext cx="240" cy="0"/>
            </a:xfrm>
            <a:prstGeom prst="line">
              <a:avLst/>
            </a:prstGeom>
            <a:noFill/>
            <a:ln w="28575">
              <a:solidFill>
                <a:srgbClr val="FF0000"/>
              </a:solidFill>
              <a:round/>
              <a:headEnd/>
              <a:tailEnd/>
            </a:ln>
            <a:effectLst/>
          </p:spPr>
          <p:txBody>
            <a:bodyPr anchor="ctr"/>
            <a:lstStyle/>
            <a:p>
              <a:pPr>
                <a:defRPr/>
              </a:pPr>
              <a:endParaRPr lang="zh-CN" altLang="en-US" b="1">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637772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6809"/>
                                        </p:tgtEl>
                                        <p:attrNameLst>
                                          <p:attrName>style.visibility</p:attrName>
                                        </p:attrNameLst>
                                      </p:cBhvr>
                                      <p:to>
                                        <p:strVal val="visible"/>
                                      </p:to>
                                    </p:set>
                                    <p:animEffect transition="in" filter="wipe(left)">
                                      <p:cBhvr>
                                        <p:cTn id="12" dur="500"/>
                                        <p:tgtEl>
                                          <p:spTgt spid="7680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76806"/>
                                        </p:tgtEl>
                                        <p:attrNameLst>
                                          <p:attrName>style.visibility</p:attrName>
                                        </p:attrNameLst>
                                      </p:cBhvr>
                                      <p:to>
                                        <p:strVal val="visible"/>
                                      </p:to>
                                    </p:set>
                                    <p:animEffect transition="in" filter="wipe(left)">
                                      <p:cBhvr>
                                        <p:cTn id="17" dur="500"/>
                                        <p:tgtEl>
                                          <p:spTgt spid="7680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76807"/>
                                        </p:tgtEl>
                                        <p:attrNameLst>
                                          <p:attrName>style.visibility</p:attrName>
                                        </p:attrNameLst>
                                      </p:cBhvr>
                                      <p:to>
                                        <p:strVal val="visible"/>
                                      </p:to>
                                    </p:set>
                                    <p:animEffect transition="in" filter="wipe(left)">
                                      <p:cBhvr>
                                        <p:cTn id="22" dur="500"/>
                                        <p:tgtEl>
                                          <p:spTgt spid="7680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76804"/>
                                        </p:tgtEl>
                                        <p:attrNameLst>
                                          <p:attrName>style.visibility</p:attrName>
                                        </p:attrNameLst>
                                      </p:cBhvr>
                                      <p:to>
                                        <p:strVal val="visible"/>
                                      </p:to>
                                    </p:set>
                                    <p:animEffect transition="in" filter="wipe(left)">
                                      <p:cBhvr>
                                        <p:cTn id="27" dur="500"/>
                                        <p:tgtEl>
                                          <p:spTgt spid="7680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76805"/>
                                        </p:tgtEl>
                                        <p:attrNameLst>
                                          <p:attrName>style.visibility</p:attrName>
                                        </p:attrNameLst>
                                      </p:cBhvr>
                                      <p:to>
                                        <p:strVal val="visible"/>
                                      </p:to>
                                    </p:set>
                                    <p:animEffect transition="in" filter="wipe(left)">
                                      <p:cBhvr>
                                        <p:cTn id="32" dur="500"/>
                                        <p:tgtEl>
                                          <p:spTgt spid="7680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wipe(up)">
                                      <p:cBhvr>
                                        <p:cTn id="37" dur="500"/>
                                        <p:tgtEl>
                                          <p:spTgt spid="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76810"/>
                                        </p:tgtEl>
                                        <p:attrNameLst>
                                          <p:attrName>style.visibility</p:attrName>
                                        </p:attrNameLst>
                                      </p:cBhvr>
                                      <p:to>
                                        <p:strVal val="visible"/>
                                      </p:to>
                                    </p:set>
                                    <p:animEffect transition="in" filter="wipe(left)">
                                      <p:cBhvr>
                                        <p:cTn id="42" dur="500"/>
                                        <p:tgtEl>
                                          <p:spTgt spid="7681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76803"/>
                                        </p:tgtEl>
                                        <p:attrNameLst>
                                          <p:attrName>style.visibility</p:attrName>
                                        </p:attrNameLst>
                                      </p:cBhvr>
                                      <p:to>
                                        <p:strVal val="visible"/>
                                      </p:to>
                                    </p:set>
                                    <p:animEffect transition="in" filter="wipe(left)">
                                      <p:cBhvr>
                                        <p:cTn id="47" dur="500"/>
                                        <p:tgtEl>
                                          <p:spTgt spid="7680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76808"/>
                                        </p:tgtEl>
                                        <p:attrNameLst>
                                          <p:attrName>style.visibility</p:attrName>
                                        </p:attrNameLst>
                                      </p:cBhvr>
                                      <p:to>
                                        <p:strVal val="visible"/>
                                      </p:to>
                                    </p:set>
                                    <p:animEffect transition="in" filter="wipe(left)">
                                      <p:cBhvr>
                                        <p:cTn id="52" dur="500"/>
                                        <p:tgtEl>
                                          <p:spTgt spid="768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8" grpId="0" autoUpdateAnimBg="0"/>
      <p:bldP spid="76809" grpId="0" autoUpdateAnimBg="0"/>
      <p:bldP spid="76810"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07988" y="620713"/>
            <a:ext cx="6238875" cy="528637"/>
          </a:xfrm>
          <a:ln>
            <a:miter lim="800000"/>
            <a:headEnd/>
            <a:tailEnd/>
          </a:ln>
        </p:spPr>
        <p:txBody>
          <a:bodyPr vert="horz" wrap="square" lIns="91440" tIns="45720" rIns="91440" bIns="45720" numCol="1" anchor="ctr" anchorCtr="0" compatLnSpc="1">
            <a:prstTxWarp prst="textNoShape">
              <a:avLst/>
            </a:prstTxWarp>
          </a:bodyPr>
          <a:lstStyle/>
          <a:p>
            <a:pPr algn="l" eaLnBrk="1" hangingPunct="1">
              <a:defRPr/>
            </a:pPr>
            <a:r>
              <a:rPr lang="en-US" altLang="zh-CN" sz="3200" b="1" smtClean="0">
                <a:solidFill>
                  <a:srgbClr val="000099"/>
                </a:solidFill>
                <a:latin typeface="Times New Roman" panose="02020603050405020304" pitchFamily="18" charset="0"/>
                <a:ea typeface="+mn-ea"/>
                <a:cs typeface="Times New Roman" panose="02020603050405020304" pitchFamily="18" charset="0"/>
              </a:rPr>
              <a:t>15.2.2 </a:t>
            </a:r>
            <a:r>
              <a:rPr lang="zh-CN" altLang="en-US" sz="3200" b="1" smtClean="0">
                <a:solidFill>
                  <a:srgbClr val="000099"/>
                </a:solidFill>
                <a:latin typeface="Times New Roman" panose="02020603050405020304" pitchFamily="18" charset="0"/>
                <a:ea typeface="+mn-ea"/>
                <a:cs typeface="Times New Roman" panose="02020603050405020304" pitchFamily="18" charset="0"/>
              </a:rPr>
              <a:t>用图解法确定静态值</a:t>
            </a:r>
          </a:p>
        </p:txBody>
      </p:sp>
      <p:sp>
        <p:nvSpPr>
          <p:cNvPr id="77827" name="Rectangle 3" descr="40%"/>
          <p:cNvSpPr>
            <a:spLocks noChangeArrowheads="1"/>
          </p:cNvSpPr>
          <p:nvPr/>
        </p:nvSpPr>
        <p:spPr bwMode="auto">
          <a:xfrm>
            <a:off x="1149350" y="1160494"/>
            <a:ext cx="4964113" cy="525401"/>
          </a:xfrm>
          <a:prstGeom prst="rect">
            <a:avLst/>
          </a:prstGeom>
          <a:noFill/>
          <a:ln w="38100">
            <a:noFill/>
            <a:miter lim="800000"/>
            <a:headEnd/>
            <a:tailEnd/>
          </a:ln>
          <a:effectLst/>
        </p:spPr>
        <p:txBody>
          <a:bodyPr lIns="90000" tIns="46800" rIns="90000" bIns="46800" anchor="ctr">
            <a:spAutoFit/>
          </a:bodyPr>
          <a:lstStyle/>
          <a:p>
            <a:pPr>
              <a:spcBef>
                <a:spcPct val="50000"/>
              </a:spcBef>
              <a:defRPr/>
            </a:pPr>
            <a:r>
              <a:rPr lang="zh-CN" altLang="en-US" sz="2800" b="1">
                <a:solidFill>
                  <a:schemeClr val="tx2"/>
                </a:solidFill>
                <a:latin typeface="Times New Roman" panose="02020603050405020304" pitchFamily="18" charset="0"/>
                <a:cs typeface="Times New Roman" panose="02020603050405020304" pitchFamily="18" charset="0"/>
              </a:rPr>
              <a:t>用作图的方法确定静态值</a:t>
            </a:r>
          </a:p>
        </p:txBody>
      </p:sp>
      <p:sp>
        <p:nvSpPr>
          <p:cNvPr id="77828" name="Rectangle 4"/>
          <p:cNvSpPr>
            <a:spLocks noChangeArrowheads="1"/>
          </p:cNvSpPr>
          <p:nvPr/>
        </p:nvSpPr>
        <p:spPr bwMode="auto">
          <a:xfrm>
            <a:off x="395288" y="3239328"/>
            <a:ext cx="4918075" cy="977833"/>
          </a:xfrm>
          <a:prstGeom prst="rect">
            <a:avLst/>
          </a:prstGeom>
          <a:noFill/>
          <a:ln w="38100">
            <a:noFill/>
            <a:miter lim="800000"/>
            <a:headEnd/>
            <a:tailEnd/>
          </a:ln>
          <a:effectLst/>
        </p:spPr>
        <p:txBody>
          <a:bodyPr lIns="90000" tIns="46800" rIns="90000" bIns="46800" anchor="ctr">
            <a:spAutoFit/>
          </a:bodyPr>
          <a:lstStyle/>
          <a:p>
            <a:pPr>
              <a:spcBef>
                <a:spcPct val="5000"/>
              </a:spcBef>
              <a:defRPr/>
            </a:pPr>
            <a:r>
              <a:rPr lang="zh-CN" altLang="en-US" sz="2800" b="1">
                <a:solidFill>
                  <a:srgbClr val="CC0000"/>
                </a:solidFill>
                <a:latin typeface="Times New Roman" panose="02020603050405020304" pitchFamily="18" charset="0"/>
                <a:cs typeface="Times New Roman" panose="02020603050405020304" pitchFamily="18" charset="0"/>
              </a:rPr>
              <a:t>步骤：</a:t>
            </a:r>
          </a:p>
          <a:p>
            <a:pPr>
              <a:spcBef>
                <a:spcPct val="5000"/>
              </a:spcBef>
              <a:defRPr/>
            </a:pPr>
            <a:r>
              <a:rPr lang="zh-CN" altLang="en-US" sz="2800" b="1">
                <a:solidFill>
                  <a:srgbClr val="005C00"/>
                </a:solidFill>
                <a:latin typeface="Times New Roman" panose="02020603050405020304" pitchFamily="18" charset="0"/>
                <a:cs typeface="Times New Roman" panose="02020603050405020304" pitchFamily="18" charset="0"/>
              </a:rPr>
              <a:t>        </a:t>
            </a:r>
            <a:r>
              <a:rPr lang="en-US" altLang="zh-CN" sz="2800" b="1">
                <a:solidFill>
                  <a:srgbClr val="000099"/>
                </a:solidFill>
                <a:latin typeface="Times New Roman" panose="02020603050405020304" pitchFamily="18" charset="0"/>
                <a:cs typeface="Times New Roman" panose="02020603050405020304" pitchFamily="18" charset="0"/>
              </a:rPr>
              <a:t>1. </a:t>
            </a:r>
            <a:r>
              <a:rPr lang="zh-CN" altLang="en-US" sz="2800" b="1">
                <a:solidFill>
                  <a:srgbClr val="000099"/>
                </a:solidFill>
                <a:latin typeface="Times New Roman" panose="02020603050405020304" pitchFamily="18" charset="0"/>
                <a:cs typeface="Times New Roman" panose="02020603050405020304" pitchFamily="18" charset="0"/>
              </a:rPr>
              <a:t>用估算法确定</a:t>
            </a:r>
            <a:r>
              <a:rPr lang="en-US" altLang="zh-CN" sz="2800" b="1" i="1">
                <a:solidFill>
                  <a:srgbClr val="000099"/>
                </a:solidFill>
                <a:latin typeface="Times New Roman" panose="02020603050405020304" pitchFamily="18" charset="0"/>
                <a:cs typeface="Times New Roman" panose="02020603050405020304" pitchFamily="18" charset="0"/>
              </a:rPr>
              <a:t>I</a:t>
            </a:r>
            <a:r>
              <a:rPr lang="en-US" altLang="zh-CN" sz="2800" b="1" baseline="-25000">
                <a:solidFill>
                  <a:srgbClr val="000099"/>
                </a:solidFill>
                <a:latin typeface="Times New Roman" panose="02020603050405020304" pitchFamily="18" charset="0"/>
                <a:cs typeface="Times New Roman" panose="02020603050405020304" pitchFamily="18" charset="0"/>
              </a:rPr>
              <a:t>B  </a:t>
            </a:r>
          </a:p>
        </p:txBody>
      </p:sp>
      <p:sp>
        <p:nvSpPr>
          <p:cNvPr id="77829" name="Rectangle 5" descr="40%"/>
          <p:cNvSpPr>
            <a:spLocks noChangeArrowheads="1"/>
          </p:cNvSpPr>
          <p:nvPr/>
        </p:nvSpPr>
        <p:spPr bwMode="auto">
          <a:xfrm>
            <a:off x="398463" y="1767039"/>
            <a:ext cx="4978400" cy="1537986"/>
          </a:xfrm>
          <a:prstGeom prst="rect">
            <a:avLst/>
          </a:prstGeom>
          <a:noFill/>
          <a:ln w="38100">
            <a:noFill/>
            <a:miter lim="800000"/>
            <a:headEnd/>
            <a:tailEnd/>
          </a:ln>
          <a:effectLst/>
        </p:spPr>
        <p:txBody>
          <a:bodyPr lIns="90000" tIns="46800" rIns="90000" bIns="46800" anchor="ctr">
            <a:spAutoFit/>
          </a:bodyPr>
          <a:lstStyle/>
          <a:p>
            <a:pPr>
              <a:lnSpc>
                <a:spcPct val="110000"/>
              </a:lnSpc>
              <a:spcBef>
                <a:spcPct val="5000"/>
              </a:spcBef>
              <a:defRPr/>
            </a:pPr>
            <a:r>
              <a:rPr lang="zh-CN" altLang="en-US" sz="2800" b="1">
                <a:solidFill>
                  <a:srgbClr val="CC0000"/>
                </a:solidFill>
                <a:latin typeface="Times New Roman" panose="02020603050405020304" pitchFamily="18" charset="0"/>
                <a:cs typeface="Times New Roman" panose="02020603050405020304" pitchFamily="18" charset="0"/>
              </a:rPr>
              <a:t>优点：</a:t>
            </a:r>
          </a:p>
          <a:p>
            <a:pPr>
              <a:lnSpc>
                <a:spcPct val="110000"/>
              </a:lnSpc>
              <a:spcBef>
                <a:spcPct val="5000"/>
              </a:spcBef>
              <a:defRPr/>
            </a:pPr>
            <a:r>
              <a:rPr lang="zh-CN" altLang="en-US" sz="2800" b="1">
                <a:solidFill>
                  <a:srgbClr val="CC0000"/>
                </a:solidFill>
                <a:latin typeface="Times New Roman" panose="02020603050405020304" pitchFamily="18" charset="0"/>
                <a:cs typeface="Times New Roman" panose="02020603050405020304" pitchFamily="18" charset="0"/>
              </a:rPr>
              <a:t>    </a:t>
            </a:r>
            <a:r>
              <a:rPr lang="zh-CN" altLang="en-US" sz="2800" b="1">
                <a:solidFill>
                  <a:schemeClr val="tx2"/>
                </a:solidFill>
                <a:latin typeface="Times New Roman" panose="02020603050405020304" pitchFamily="18" charset="0"/>
                <a:cs typeface="Times New Roman" panose="02020603050405020304" pitchFamily="18" charset="0"/>
              </a:rPr>
              <a:t>能直观地分析和了解静态值的变化对放大电路的影响。</a:t>
            </a:r>
          </a:p>
        </p:txBody>
      </p:sp>
      <p:sp>
        <p:nvSpPr>
          <p:cNvPr id="77830" name="Rectangle 6"/>
          <p:cNvSpPr>
            <a:spLocks noChangeArrowheads="1"/>
          </p:cNvSpPr>
          <p:nvPr/>
        </p:nvSpPr>
        <p:spPr bwMode="auto">
          <a:xfrm>
            <a:off x="1084745" y="4170394"/>
            <a:ext cx="4432923" cy="525401"/>
          </a:xfrm>
          <a:prstGeom prst="rect">
            <a:avLst/>
          </a:prstGeom>
          <a:noFill/>
          <a:ln w="38100">
            <a:noFill/>
            <a:miter lim="800000"/>
            <a:headEnd/>
            <a:tailEnd/>
          </a:ln>
          <a:effectLst/>
        </p:spPr>
        <p:txBody>
          <a:bodyPr wrap="none" lIns="90000" tIns="46800" rIns="90000" bIns="46800" anchor="ctr">
            <a:spAutoFit/>
          </a:bodyPr>
          <a:lstStyle/>
          <a:p>
            <a:pPr algn="ctr">
              <a:spcBef>
                <a:spcPct val="50000"/>
              </a:spcBef>
              <a:defRPr/>
            </a:pPr>
            <a:r>
              <a:rPr lang="en-US" altLang="zh-CN" sz="2800" b="1">
                <a:solidFill>
                  <a:srgbClr val="000099"/>
                </a:solidFill>
                <a:latin typeface="Times New Roman" panose="02020603050405020304" pitchFamily="18" charset="0"/>
                <a:cs typeface="Times New Roman" panose="02020603050405020304" pitchFamily="18" charset="0"/>
              </a:rPr>
              <a:t>2. </a:t>
            </a:r>
            <a:r>
              <a:rPr lang="zh-CN" altLang="en-US" sz="2800" b="1">
                <a:solidFill>
                  <a:srgbClr val="000099"/>
                </a:solidFill>
                <a:latin typeface="Times New Roman" panose="02020603050405020304" pitchFamily="18" charset="0"/>
                <a:cs typeface="Times New Roman" panose="02020603050405020304" pitchFamily="18" charset="0"/>
              </a:rPr>
              <a:t>由输出特性确定</a:t>
            </a:r>
            <a:r>
              <a:rPr lang="en-US" altLang="zh-CN" sz="2800" b="1" i="1">
                <a:solidFill>
                  <a:srgbClr val="000099"/>
                </a:solidFill>
                <a:latin typeface="Times New Roman" panose="02020603050405020304" pitchFamily="18" charset="0"/>
                <a:cs typeface="Times New Roman" panose="02020603050405020304" pitchFamily="18" charset="0"/>
              </a:rPr>
              <a:t>I</a:t>
            </a:r>
            <a:r>
              <a:rPr lang="en-US" altLang="zh-CN" sz="2800" b="1" baseline="-25000">
                <a:solidFill>
                  <a:srgbClr val="000099"/>
                </a:solidFill>
                <a:latin typeface="Times New Roman" panose="02020603050405020304" pitchFamily="18" charset="0"/>
                <a:cs typeface="Times New Roman" panose="02020603050405020304" pitchFamily="18" charset="0"/>
              </a:rPr>
              <a:t>C</a:t>
            </a:r>
            <a:r>
              <a:rPr lang="en-US" altLang="zh-CN" sz="2800" b="1" i="1" baseline="-25000">
                <a:solidFill>
                  <a:srgbClr val="000099"/>
                </a:solidFill>
                <a:latin typeface="Times New Roman" panose="02020603050405020304" pitchFamily="18" charset="0"/>
                <a:cs typeface="Times New Roman" panose="02020603050405020304" pitchFamily="18" charset="0"/>
              </a:rPr>
              <a:t> </a:t>
            </a:r>
            <a:r>
              <a:rPr lang="zh-CN" altLang="en-US" sz="2800" b="1">
                <a:solidFill>
                  <a:srgbClr val="000099"/>
                </a:solidFill>
                <a:latin typeface="Times New Roman" panose="02020603050405020304" pitchFamily="18" charset="0"/>
                <a:cs typeface="Times New Roman" panose="02020603050405020304" pitchFamily="18" charset="0"/>
              </a:rPr>
              <a:t>和</a:t>
            </a:r>
            <a:r>
              <a:rPr lang="en-US" altLang="zh-CN" sz="2800" b="1" i="1">
                <a:solidFill>
                  <a:srgbClr val="000099"/>
                </a:solidFill>
                <a:latin typeface="Times New Roman" panose="02020603050405020304" pitchFamily="18" charset="0"/>
                <a:cs typeface="Times New Roman" panose="02020603050405020304" pitchFamily="18" charset="0"/>
              </a:rPr>
              <a:t>U</a:t>
            </a:r>
            <a:r>
              <a:rPr lang="en-US" altLang="zh-CN" sz="2800" b="1" baseline="-25000">
                <a:solidFill>
                  <a:srgbClr val="000099"/>
                </a:solidFill>
                <a:latin typeface="Times New Roman" panose="02020603050405020304" pitchFamily="18" charset="0"/>
                <a:cs typeface="Times New Roman" panose="02020603050405020304" pitchFamily="18" charset="0"/>
              </a:rPr>
              <a:t>CC</a:t>
            </a:r>
          </a:p>
        </p:txBody>
      </p:sp>
      <p:grpSp>
        <p:nvGrpSpPr>
          <p:cNvPr id="2" name="Group 44"/>
          <p:cNvGrpSpPr>
            <a:grpSpLocks/>
          </p:cNvGrpSpPr>
          <p:nvPr/>
        </p:nvGrpSpPr>
        <p:grpSpPr bwMode="auto">
          <a:xfrm>
            <a:off x="1209676" y="4740275"/>
            <a:ext cx="3989388" cy="1235075"/>
            <a:chOff x="799" y="3070"/>
            <a:chExt cx="2513" cy="778"/>
          </a:xfrm>
        </p:grpSpPr>
        <p:graphicFrame>
          <p:nvGraphicFramePr>
            <p:cNvPr id="4098" name="Object 8"/>
            <p:cNvGraphicFramePr>
              <a:graphicFrameLocks noChangeAspect="1"/>
            </p:cNvGraphicFramePr>
            <p:nvPr/>
          </p:nvGraphicFramePr>
          <p:xfrm>
            <a:off x="1053" y="3408"/>
            <a:ext cx="2259" cy="440"/>
          </p:xfrm>
          <a:graphic>
            <a:graphicData uri="http://schemas.openxmlformats.org/presentationml/2006/ole">
              <mc:AlternateContent xmlns:mc="http://schemas.openxmlformats.org/markup-compatibility/2006">
                <mc:Choice xmlns:v="urn:schemas-microsoft-com:vml" Requires="v">
                  <p:oleObj spid="_x0000_s4101" name="Equation" r:id="rId4" imgW="1333440" imgH="291960" progId="Equation.3">
                    <p:embed/>
                  </p:oleObj>
                </mc:Choice>
                <mc:Fallback>
                  <p:oleObj name="Equation" r:id="rId4" imgW="1333440" imgH="29196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3" y="3408"/>
                          <a:ext cx="2259" cy="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07" name="Rectangle 9"/>
            <p:cNvSpPr>
              <a:spLocks noChangeArrowheads="1"/>
            </p:cNvSpPr>
            <p:nvPr/>
          </p:nvSpPr>
          <p:spPr bwMode="auto">
            <a:xfrm>
              <a:off x="960" y="3070"/>
              <a:ext cx="1880"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i="1">
                  <a:ea typeface="+mn-ea"/>
                  <a:cs typeface="Times New Roman" panose="02020603050405020304" pitchFamily="18" charset="0"/>
                </a:rPr>
                <a:t>U</a:t>
              </a:r>
              <a:r>
                <a:rPr lang="en-US" altLang="zh-CN" sz="2800" baseline="-25000">
                  <a:ea typeface="+mn-ea"/>
                  <a:cs typeface="Times New Roman" panose="02020603050405020304" pitchFamily="18" charset="0"/>
                </a:rPr>
                <a:t>CE</a:t>
              </a:r>
              <a:r>
                <a:rPr lang="en-US" altLang="zh-CN" sz="2800" i="1" baseline="-25000">
                  <a:ea typeface="+mn-ea"/>
                  <a:cs typeface="Times New Roman" panose="02020603050405020304" pitchFamily="18" charset="0"/>
                </a:rPr>
                <a:t> </a:t>
              </a:r>
              <a:r>
                <a:rPr lang="en-US" altLang="zh-CN" sz="2800" i="1">
                  <a:ea typeface="+mn-ea"/>
                  <a:cs typeface="Times New Roman" panose="02020603050405020304" pitchFamily="18" charset="0"/>
                </a:rPr>
                <a:t>= U</a:t>
              </a:r>
              <a:r>
                <a:rPr lang="en-US" altLang="zh-CN" sz="2800" baseline="-25000">
                  <a:ea typeface="+mn-ea"/>
                  <a:cs typeface="Times New Roman" panose="02020603050405020304" pitchFamily="18" charset="0"/>
                </a:rPr>
                <a:t>CC</a:t>
              </a:r>
              <a:r>
                <a:rPr lang="en-US" altLang="zh-CN" sz="2800" i="1">
                  <a:ea typeface="+mn-ea"/>
                  <a:cs typeface="Times New Roman" panose="02020603050405020304" pitchFamily="18" charset="0"/>
                </a:rPr>
                <a:t>– I</a:t>
              </a:r>
              <a:r>
                <a:rPr lang="en-US" altLang="zh-CN" sz="2800" baseline="-25000">
                  <a:ea typeface="+mn-ea"/>
                  <a:cs typeface="Times New Roman" panose="02020603050405020304" pitchFamily="18" charset="0"/>
                </a:rPr>
                <a:t>C</a:t>
              </a:r>
              <a:r>
                <a:rPr lang="en-US" altLang="zh-CN" sz="2800" i="1">
                  <a:ea typeface="+mn-ea"/>
                  <a:cs typeface="Times New Roman" panose="02020603050405020304" pitchFamily="18" charset="0"/>
                </a:rPr>
                <a:t>R</a:t>
              </a:r>
              <a:r>
                <a:rPr lang="en-US" altLang="zh-CN" sz="2800" baseline="-25000">
                  <a:ea typeface="+mn-ea"/>
                  <a:cs typeface="Times New Roman" panose="02020603050405020304" pitchFamily="18" charset="0"/>
                </a:rPr>
                <a:t>C  </a:t>
              </a:r>
            </a:p>
          </p:txBody>
        </p:sp>
        <p:sp>
          <p:nvSpPr>
            <p:cNvPr id="77834" name="AutoShape 10"/>
            <p:cNvSpPr>
              <a:spLocks/>
            </p:cNvSpPr>
            <p:nvPr/>
          </p:nvSpPr>
          <p:spPr bwMode="auto">
            <a:xfrm>
              <a:off x="799" y="3315"/>
              <a:ext cx="254" cy="272"/>
            </a:xfrm>
            <a:prstGeom prst="leftBrace">
              <a:avLst>
                <a:gd name="adj1" fmla="val 0"/>
                <a:gd name="adj2" fmla="val 50000"/>
              </a:avLst>
            </a:prstGeom>
            <a:noFill/>
            <a:ln w="38100">
              <a:solidFill>
                <a:schemeClr val="tx1"/>
              </a:solidFill>
              <a:round/>
              <a:headEnd/>
              <a:tailEnd/>
            </a:ln>
            <a:effectLst/>
          </p:spPr>
          <p:txBody>
            <a:bodyPr wrap="square" lIns="90000" tIns="46800" rIns="90000" bIns="46800" anchor="ctr">
              <a:spAutoFit/>
            </a:bodyPr>
            <a:lstStyle/>
            <a:p>
              <a:pPr>
                <a:defRPr/>
              </a:pPr>
              <a:endParaRPr lang="zh-CN" altLang="en-US" b="1">
                <a:latin typeface="Times New Roman" panose="02020603050405020304" pitchFamily="18" charset="0"/>
                <a:cs typeface="Times New Roman" panose="02020603050405020304" pitchFamily="18" charset="0"/>
              </a:endParaRPr>
            </a:p>
          </p:txBody>
        </p:sp>
      </p:grpSp>
      <p:sp>
        <p:nvSpPr>
          <p:cNvPr id="77870" name="AutoShape 46" descr="小棋盘"/>
          <p:cNvSpPr>
            <a:spLocks noChangeArrowheads="1"/>
          </p:cNvSpPr>
          <p:nvPr/>
        </p:nvSpPr>
        <p:spPr bwMode="auto">
          <a:xfrm>
            <a:off x="5089525" y="4743450"/>
            <a:ext cx="2566988" cy="557213"/>
          </a:xfrm>
          <a:prstGeom prst="wedgeRoundRectCallout">
            <a:avLst>
              <a:gd name="adj1" fmla="val -80491"/>
              <a:gd name="adj2" fmla="val 21227"/>
              <a:gd name="adj3" fmla="val 16667"/>
            </a:avLst>
          </a:prstGeom>
          <a:pattFill prst="smCheck">
            <a:fgClr>
              <a:srgbClr val="FFFF00"/>
            </a:fgClr>
            <a:bgClr>
              <a:srgbClr val="FFFFFF"/>
            </a:bgClr>
          </a:pattFill>
          <a:ln w="28575">
            <a:solidFill>
              <a:srgbClr val="006600"/>
            </a:solidFill>
            <a:miter lim="800000"/>
            <a:headEnd/>
            <a:tailEnd/>
          </a:ln>
          <a:effectLst/>
        </p:spPr>
        <p:txBody>
          <a:bodyPr/>
          <a:lstStyle/>
          <a:p>
            <a:pPr algn="ctr">
              <a:defRPr/>
            </a:pPr>
            <a:r>
              <a:rPr lang="zh-CN" altLang="en-US" sz="2400" b="1">
                <a:solidFill>
                  <a:srgbClr val="FF0000"/>
                </a:solidFill>
                <a:latin typeface="Times New Roman" panose="02020603050405020304" pitchFamily="18" charset="0"/>
                <a:cs typeface="Times New Roman" panose="02020603050405020304" pitchFamily="18" charset="0"/>
              </a:rPr>
              <a:t>直流负载线方程</a:t>
            </a:r>
          </a:p>
        </p:txBody>
      </p:sp>
      <p:pic>
        <p:nvPicPr>
          <p:cNvPr id="4106" name="Picture 107" descr="图片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45163" y="1125538"/>
            <a:ext cx="3003550" cy="310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29018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7827"/>
                                        </p:tgtEl>
                                        <p:attrNameLst>
                                          <p:attrName>style.visibility</p:attrName>
                                        </p:attrNameLst>
                                      </p:cBhvr>
                                      <p:to>
                                        <p:strVal val="visible"/>
                                      </p:to>
                                    </p:set>
                                    <p:animEffect transition="in" filter="wipe(left)">
                                      <p:cBhvr>
                                        <p:cTn id="7" dur="500"/>
                                        <p:tgtEl>
                                          <p:spTgt spid="778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7829"/>
                                        </p:tgtEl>
                                        <p:attrNameLst>
                                          <p:attrName>style.visibility</p:attrName>
                                        </p:attrNameLst>
                                      </p:cBhvr>
                                      <p:to>
                                        <p:strVal val="visible"/>
                                      </p:to>
                                    </p:set>
                                    <p:animEffect transition="in" filter="wipe(left)">
                                      <p:cBhvr>
                                        <p:cTn id="12" dur="500"/>
                                        <p:tgtEl>
                                          <p:spTgt spid="7782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7828"/>
                                        </p:tgtEl>
                                        <p:attrNameLst>
                                          <p:attrName>style.visibility</p:attrName>
                                        </p:attrNameLst>
                                      </p:cBhvr>
                                      <p:to>
                                        <p:strVal val="visible"/>
                                      </p:to>
                                    </p:set>
                                    <p:animEffect transition="in" filter="wipe(left)">
                                      <p:cBhvr>
                                        <p:cTn id="17" dur="500"/>
                                        <p:tgtEl>
                                          <p:spTgt spid="7782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7830"/>
                                        </p:tgtEl>
                                        <p:attrNameLst>
                                          <p:attrName>style.visibility</p:attrName>
                                        </p:attrNameLst>
                                      </p:cBhvr>
                                      <p:to>
                                        <p:strVal val="visible"/>
                                      </p:to>
                                    </p:set>
                                    <p:animEffect transition="in" filter="wipe(left)">
                                      <p:cBhvr>
                                        <p:cTn id="22" dur="500"/>
                                        <p:tgtEl>
                                          <p:spTgt spid="7783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left)">
                                      <p:cBhvr>
                                        <p:cTn id="27" dur="500"/>
                                        <p:tgtEl>
                                          <p:spTgt spid="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2" fill="hold" grpId="0" nodeType="clickEffect">
                                  <p:stCondLst>
                                    <p:cond delay="0"/>
                                  </p:stCondLst>
                                  <p:childTnLst>
                                    <p:set>
                                      <p:cBhvr>
                                        <p:cTn id="31" dur="1" fill="hold">
                                          <p:stCondLst>
                                            <p:cond delay="0"/>
                                          </p:stCondLst>
                                        </p:cTn>
                                        <p:tgtEl>
                                          <p:spTgt spid="77870"/>
                                        </p:tgtEl>
                                        <p:attrNameLst>
                                          <p:attrName>style.visibility</p:attrName>
                                        </p:attrNameLst>
                                      </p:cBhvr>
                                      <p:to>
                                        <p:strVal val="visible"/>
                                      </p:to>
                                    </p:set>
                                    <p:animEffect transition="in" filter="wipe(right)">
                                      <p:cBhvr>
                                        <p:cTn id="32" dur="500"/>
                                        <p:tgtEl>
                                          <p:spTgt spid="778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autoUpdateAnimBg="0"/>
      <p:bldP spid="77828" grpId="0" autoUpdateAnimBg="0"/>
      <p:bldP spid="77829" grpId="0" autoUpdateAnimBg="0"/>
      <p:bldP spid="77830" grpId="0" autoUpdateAnimBg="0"/>
      <p:bldP spid="77870"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6" name="Picture 81" descr="图片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2675" y="2044700"/>
            <a:ext cx="4572000" cy="395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50" name="Rectangle 2"/>
          <p:cNvSpPr>
            <a:spLocks noGrp="1" noChangeArrowheads="1"/>
          </p:cNvSpPr>
          <p:nvPr>
            <p:ph type="title"/>
          </p:nvPr>
        </p:nvSpPr>
        <p:spPr bwMode="auto">
          <a:xfrm>
            <a:off x="468313" y="500063"/>
            <a:ext cx="5410200" cy="762000"/>
          </a:xfrm>
          <a:ln>
            <a:miter lim="800000"/>
            <a:headEnd/>
            <a:tailEnd/>
          </a:ln>
        </p:spPr>
        <p:txBody>
          <a:bodyPr vert="horz" wrap="square" lIns="91440" tIns="45720" rIns="91440" bIns="45720" numCol="1" anchor="t" anchorCtr="0" compatLnSpc="1">
            <a:prstTxWarp prst="textNoShape">
              <a:avLst/>
            </a:prstTxWarp>
          </a:bodyPr>
          <a:lstStyle/>
          <a:p>
            <a:pPr algn="l" eaLnBrk="1" hangingPunct="1">
              <a:defRPr/>
            </a:pPr>
            <a:r>
              <a:rPr lang="en-US" altLang="zh-CN" sz="3200" b="1" dirty="0" smtClean="0">
                <a:solidFill>
                  <a:srgbClr val="000099"/>
                </a:solidFill>
                <a:latin typeface="Times New Roman" panose="02020603050405020304" pitchFamily="18" charset="0"/>
                <a:cs typeface="Times New Roman" panose="02020603050405020304" pitchFamily="18" charset="0"/>
              </a:rPr>
              <a:t>15.2.2 </a:t>
            </a:r>
            <a:r>
              <a:rPr lang="zh-CN" altLang="en-US" sz="3200" b="1" dirty="0" smtClean="0">
                <a:solidFill>
                  <a:srgbClr val="000099"/>
                </a:solidFill>
                <a:latin typeface="Times New Roman" panose="02020603050405020304" pitchFamily="18" charset="0"/>
                <a:cs typeface="Times New Roman" panose="02020603050405020304" pitchFamily="18" charset="0"/>
              </a:rPr>
              <a:t>用图解法确定静态值</a:t>
            </a:r>
          </a:p>
        </p:txBody>
      </p:sp>
      <p:grpSp>
        <p:nvGrpSpPr>
          <p:cNvPr id="2" name="Group 62"/>
          <p:cNvGrpSpPr>
            <a:grpSpLocks/>
          </p:cNvGrpSpPr>
          <p:nvPr/>
        </p:nvGrpSpPr>
        <p:grpSpPr bwMode="auto">
          <a:xfrm>
            <a:off x="6195670" y="5148261"/>
            <a:ext cx="2346965" cy="1236789"/>
            <a:chOff x="3967" y="3159"/>
            <a:chExt cx="1434" cy="749"/>
          </a:xfrm>
        </p:grpSpPr>
        <p:graphicFrame>
          <p:nvGraphicFramePr>
            <p:cNvPr id="5125" name="Object 10"/>
            <p:cNvGraphicFramePr>
              <a:graphicFrameLocks noChangeAspect="1"/>
            </p:cNvGraphicFramePr>
            <p:nvPr/>
          </p:nvGraphicFramePr>
          <p:xfrm>
            <a:off x="4032" y="3159"/>
            <a:ext cx="1128" cy="537"/>
          </p:xfrm>
          <a:graphic>
            <a:graphicData uri="http://schemas.openxmlformats.org/presentationml/2006/ole">
              <mc:AlternateContent xmlns:mc="http://schemas.openxmlformats.org/markup-compatibility/2006">
                <mc:Choice xmlns:v="urn:schemas-microsoft-com:vml" Requires="v">
                  <p:oleObj spid="_x0000_s5134" name="Equation" r:id="rId5" imgW="850680" imgH="431640" progId="Equation.3">
                    <p:embed/>
                  </p:oleObj>
                </mc:Choice>
                <mc:Fallback>
                  <p:oleObj name="Equation" r:id="rId5" imgW="850680" imgH="431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32" y="3159"/>
                          <a:ext cx="1128" cy="537"/>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8859" name="Rectangle 11"/>
            <p:cNvSpPr>
              <a:spLocks noChangeArrowheads="1"/>
            </p:cNvSpPr>
            <p:nvPr/>
          </p:nvSpPr>
          <p:spPr bwMode="auto">
            <a:xfrm>
              <a:off x="3967" y="3627"/>
              <a:ext cx="1434" cy="281"/>
            </a:xfrm>
            <a:prstGeom prst="rect">
              <a:avLst/>
            </a:prstGeom>
            <a:noFill/>
            <a:ln w="38100">
              <a:noFill/>
              <a:miter lim="800000"/>
              <a:headEnd/>
              <a:tailEnd/>
            </a:ln>
            <a:effectLst/>
          </p:spPr>
          <p:txBody>
            <a:bodyPr wrap="none" lIns="90000" tIns="46800" rIns="90000" bIns="46800" anchor="ctr">
              <a:spAutoFit/>
            </a:bodyPr>
            <a:lstStyle/>
            <a:p>
              <a:pPr algn="ctr">
                <a:spcBef>
                  <a:spcPct val="50000"/>
                </a:spcBef>
                <a:defRPr/>
              </a:pPr>
              <a:r>
                <a:rPr lang="zh-CN" altLang="en-US" sz="2400" b="1">
                  <a:solidFill>
                    <a:srgbClr val="000099"/>
                  </a:solidFill>
                </a:rPr>
                <a:t>直流负载线斜率</a:t>
              </a:r>
            </a:p>
          </p:txBody>
        </p:sp>
      </p:grpSp>
      <p:sp>
        <p:nvSpPr>
          <p:cNvPr id="78860" name="Line 12"/>
          <p:cNvSpPr>
            <a:spLocks noChangeShapeType="1"/>
          </p:cNvSpPr>
          <p:nvPr/>
        </p:nvSpPr>
        <p:spPr bwMode="auto">
          <a:xfrm>
            <a:off x="995363" y="3929063"/>
            <a:ext cx="144462" cy="0"/>
          </a:xfrm>
          <a:prstGeom prst="line">
            <a:avLst/>
          </a:prstGeom>
          <a:noFill/>
          <a:ln w="38100">
            <a:noFill/>
            <a:round/>
            <a:headEnd/>
            <a:tailEnd/>
          </a:ln>
          <a:effectLst/>
        </p:spPr>
        <p:txBody>
          <a:bodyPr wrap="none" lIns="90000" tIns="46800" rIns="90000" bIns="46800" anchor="ctr">
            <a:spAutoFit/>
          </a:bodyPr>
          <a:lstStyle/>
          <a:p>
            <a:pPr>
              <a:defRPr/>
            </a:pPr>
            <a:endParaRPr lang="zh-CN" altLang="en-US">
              <a:effectLst>
                <a:outerShdw blurRad="38100" dist="38100" dir="2700000" algn="tl">
                  <a:srgbClr val="000000">
                    <a:alpha val="43137"/>
                  </a:srgbClr>
                </a:outerShdw>
              </a:effectLst>
            </a:endParaRPr>
          </a:p>
        </p:txBody>
      </p:sp>
      <p:sp>
        <p:nvSpPr>
          <p:cNvPr id="78861" name="Line 13"/>
          <p:cNvSpPr>
            <a:spLocks noChangeShapeType="1"/>
          </p:cNvSpPr>
          <p:nvPr/>
        </p:nvSpPr>
        <p:spPr bwMode="auto">
          <a:xfrm rot="-365060">
            <a:off x="1565275" y="3154363"/>
            <a:ext cx="2154238" cy="2427287"/>
          </a:xfrm>
          <a:prstGeom prst="line">
            <a:avLst/>
          </a:prstGeom>
          <a:noFill/>
          <a:ln w="38100">
            <a:solidFill>
              <a:srgbClr val="FF3300"/>
            </a:solidFill>
            <a:round/>
            <a:headEnd/>
            <a:tailEnd/>
          </a:ln>
          <a:effectLst/>
        </p:spPr>
        <p:txBody>
          <a:bodyPr lIns="90000" tIns="46800" rIns="90000" bIns="46800" anchor="ctr">
            <a:spAutoFit/>
          </a:bodyPr>
          <a:lstStyle/>
          <a:p>
            <a:pPr>
              <a:defRPr/>
            </a:pPr>
            <a:endParaRPr lang="zh-CN" altLang="en-US">
              <a:effectLst>
                <a:outerShdw blurRad="38100" dist="38100" dir="2700000" algn="tl">
                  <a:srgbClr val="000000">
                    <a:alpha val="43137"/>
                  </a:srgbClr>
                </a:outerShdw>
              </a:effectLst>
            </a:endParaRPr>
          </a:p>
        </p:txBody>
      </p:sp>
      <p:grpSp>
        <p:nvGrpSpPr>
          <p:cNvPr id="3" name="Group 14"/>
          <p:cNvGrpSpPr>
            <a:grpSpLocks/>
          </p:cNvGrpSpPr>
          <p:nvPr/>
        </p:nvGrpSpPr>
        <p:grpSpPr bwMode="auto">
          <a:xfrm>
            <a:off x="539750" y="4127500"/>
            <a:ext cx="2084388" cy="457200"/>
            <a:chOff x="1039" y="2001"/>
            <a:chExt cx="1213" cy="288"/>
          </a:xfrm>
        </p:grpSpPr>
        <p:sp>
          <p:nvSpPr>
            <p:cNvPr id="78863" name="Line 15"/>
            <p:cNvSpPr>
              <a:spLocks noChangeShapeType="1"/>
            </p:cNvSpPr>
            <p:nvPr/>
          </p:nvSpPr>
          <p:spPr bwMode="auto">
            <a:xfrm flipH="1" flipV="1">
              <a:off x="1643" y="2181"/>
              <a:ext cx="609" cy="1"/>
            </a:xfrm>
            <a:prstGeom prst="line">
              <a:avLst/>
            </a:prstGeom>
            <a:noFill/>
            <a:ln w="28575">
              <a:solidFill>
                <a:srgbClr val="0000FF"/>
              </a:solidFill>
              <a:prstDash val="dash"/>
              <a:round/>
              <a:headEnd/>
              <a:tailEnd/>
            </a:ln>
            <a:effectLst/>
          </p:spPr>
          <p:txBody>
            <a:bodyPr lIns="90000" tIns="46800" rIns="90000" bIns="46800" anchor="ctr">
              <a:spAutoFit/>
            </a:bodyPr>
            <a:lstStyle/>
            <a:p>
              <a:pPr>
                <a:defRPr/>
              </a:pPr>
              <a:endParaRPr lang="zh-CN" altLang="en-US">
                <a:effectLst>
                  <a:outerShdw blurRad="38100" dist="38100" dir="2700000" algn="tl">
                    <a:srgbClr val="000000">
                      <a:alpha val="43137"/>
                    </a:srgbClr>
                  </a:outerShdw>
                </a:effectLst>
              </a:endParaRPr>
            </a:p>
          </p:txBody>
        </p:sp>
        <p:sp>
          <p:nvSpPr>
            <p:cNvPr id="5158" name="Rectangle 16"/>
            <p:cNvSpPr>
              <a:spLocks noChangeArrowheads="1"/>
            </p:cNvSpPr>
            <p:nvPr/>
          </p:nvSpPr>
          <p:spPr bwMode="auto">
            <a:xfrm>
              <a:off x="1039" y="2001"/>
              <a:ext cx="64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i="1">
                  <a:solidFill>
                    <a:schemeClr val="tx2"/>
                  </a:solidFill>
                </a:rPr>
                <a:t>I</a:t>
              </a:r>
              <a:r>
                <a:rPr lang="en-US" altLang="zh-CN" baseline="-25000">
                  <a:solidFill>
                    <a:schemeClr val="tx2"/>
                  </a:solidFill>
                </a:rPr>
                <a:t>C</a:t>
              </a:r>
              <a:r>
                <a:rPr lang="en-US" altLang="zh-CN" i="1" baseline="-25000">
                  <a:solidFill>
                    <a:schemeClr val="tx2"/>
                  </a:solidFill>
                </a:rPr>
                <a:t>Q</a:t>
              </a:r>
            </a:p>
          </p:txBody>
        </p:sp>
      </p:grpSp>
      <p:grpSp>
        <p:nvGrpSpPr>
          <p:cNvPr id="4" name="Group 17"/>
          <p:cNvGrpSpPr>
            <a:grpSpLocks/>
          </p:cNvGrpSpPr>
          <p:nvPr/>
        </p:nvGrpSpPr>
        <p:grpSpPr bwMode="auto">
          <a:xfrm>
            <a:off x="2047875" y="4424363"/>
            <a:ext cx="1168400" cy="1393825"/>
            <a:chOff x="2258" y="2346"/>
            <a:chExt cx="736" cy="912"/>
          </a:xfrm>
        </p:grpSpPr>
        <p:sp>
          <p:nvSpPr>
            <p:cNvPr id="78866" name="Line 18"/>
            <p:cNvSpPr>
              <a:spLocks noChangeShapeType="1"/>
            </p:cNvSpPr>
            <p:nvPr/>
          </p:nvSpPr>
          <p:spPr bwMode="auto">
            <a:xfrm>
              <a:off x="2654" y="2346"/>
              <a:ext cx="0" cy="654"/>
            </a:xfrm>
            <a:prstGeom prst="line">
              <a:avLst/>
            </a:prstGeom>
            <a:noFill/>
            <a:ln w="28575">
              <a:solidFill>
                <a:srgbClr val="0000FF"/>
              </a:solidFill>
              <a:prstDash val="dash"/>
              <a:round/>
              <a:headEnd/>
              <a:tailEnd/>
            </a:ln>
            <a:effectLst/>
          </p:spPr>
          <p:txBody>
            <a:bodyPr lIns="90000" tIns="46800" rIns="90000" bIns="46800" anchor="ctr">
              <a:spAutoFit/>
            </a:bodyPr>
            <a:lstStyle/>
            <a:p>
              <a:pPr>
                <a:defRPr/>
              </a:pPr>
              <a:endParaRPr lang="zh-CN" altLang="en-US">
                <a:effectLst>
                  <a:outerShdw blurRad="38100" dist="38100" dir="2700000" algn="tl">
                    <a:srgbClr val="000000">
                      <a:alpha val="43137"/>
                    </a:srgbClr>
                  </a:outerShdw>
                </a:effectLst>
              </a:endParaRPr>
            </a:p>
          </p:txBody>
        </p:sp>
        <p:sp>
          <p:nvSpPr>
            <p:cNvPr id="5155" name="Rectangle 19"/>
            <p:cNvSpPr>
              <a:spLocks noChangeArrowheads="1"/>
            </p:cNvSpPr>
            <p:nvPr/>
          </p:nvSpPr>
          <p:spPr bwMode="auto">
            <a:xfrm>
              <a:off x="2258" y="2959"/>
              <a:ext cx="736"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i="1">
                  <a:solidFill>
                    <a:schemeClr val="tx2"/>
                  </a:solidFill>
                  <a:ea typeface="华文新魏" panose="02010800040101010101" pitchFamily="2" charset="-122"/>
                </a:rPr>
                <a:t>U</a:t>
              </a:r>
              <a:r>
                <a:rPr lang="en-US" altLang="zh-CN" baseline="-25000">
                  <a:solidFill>
                    <a:schemeClr val="tx2"/>
                  </a:solidFill>
                  <a:ea typeface="华文新魏" panose="02010800040101010101" pitchFamily="2" charset="-122"/>
                </a:rPr>
                <a:t>CE</a:t>
              </a:r>
              <a:r>
                <a:rPr lang="en-US" altLang="zh-CN" i="1" baseline="-25000">
                  <a:solidFill>
                    <a:schemeClr val="tx2"/>
                  </a:solidFill>
                  <a:ea typeface="华文新魏" panose="02010800040101010101" pitchFamily="2" charset="-122"/>
                </a:rPr>
                <a:t>Q</a:t>
              </a:r>
            </a:p>
          </p:txBody>
        </p:sp>
        <p:sp>
          <p:nvSpPr>
            <p:cNvPr id="78868" name="Line 20"/>
            <p:cNvSpPr>
              <a:spLocks noChangeShapeType="1"/>
            </p:cNvSpPr>
            <p:nvPr/>
          </p:nvSpPr>
          <p:spPr bwMode="auto">
            <a:xfrm rot="16200000" flipV="1">
              <a:off x="2623" y="3013"/>
              <a:ext cx="64" cy="10"/>
            </a:xfrm>
            <a:prstGeom prst="line">
              <a:avLst/>
            </a:prstGeom>
            <a:noFill/>
            <a:ln w="38100">
              <a:solidFill>
                <a:srgbClr val="FF0000"/>
              </a:solidFill>
              <a:round/>
              <a:headEnd/>
              <a:tailEnd/>
            </a:ln>
            <a:effectLst/>
          </p:spPr>
          <p:txBody>
            <a:bodyPr lIns="90000" tIns="46800" rIns="90000" bIns="46800" anchor="ctr">
              <a:spAutoFit/>
            </a:bodyPr>
            <a:lstStyle/>
            <a:p>
              <a:pPr>
                <a:defRPr/>
              </a:pPr>
              <a:endParaRPr lang="zh-CN" altLang="en-US">
                <a:effectLst>
                  <a:outerShdw blurRad="38100" dist="38100" dir="2700000" algn="tl">
                    <a:srgbClr val="000000">
                      <a:alpha val="43137"/>
                    </a:srgbClr>
                  </a:outerShdw>
                </a:effectLst>
              </a:endParaRPr>
            </a:p>
          </p:txBody>
        </p:sp>
      </p:grpSp>
      <p:grpSp>
        <p:nvGrpSpPr>
          <p:cNvPr id="5" name="Group 24"/>
          <p:cNvGrpSpPr>
            <a:grpSpLocks/>
          </p:cNvGrpSpPr>
          <p:nvPr/>
        </p:nvGrpSpPr>
        <p:grpSpPr bwMode="auto">
          <a:xfrm>
            <a:off x="774700" y="2828925"/>
            <a:ext cx="719138" cy="954088"/>
            <a:chOff x="1093" y="1166"/>
            <a:chExt cx="560" cy="624"/>
          </a:xfrm>
        </p:grpSpPr>
        <p:graphicFrame>
          <p:nvGraphicFramePr>
            <p:cNvPr id="5124" name="Object 25"/>
            <p:cNvGraphicFramePr>
              <a:graphicFrameLocks noChangeAspect="1"/>
            </p:cNvGraphicFramePr>
            <p:nvPr/>
          </p:nvGraphicFramePr>
          <p:xfrm>
            <a:off x="1093" y="1166"/>
            <a:ext cx="530" cy="624"/>
          </p:xfrm>
          <a:graphic>
            <a:graphicData uri="http://schemas.openxmlformats.org/presentationml/2006/ole">
              <mc:AlternateContent xmlns:mc="http://schemas.openxmlformats.org/markup-compatibility/2006">
                <mc:Choice xmlns:v="urn:schemas-microsoft-com:vml" Requires="v">
                  <p:oleObj spid="_x0000_s5135" name="Equation" r:id="rId7" imgW="317160" imgH="406080" progId="Equation.3">
                    <p:embed/>
                  </p:oleObj>
                </mc:Choice>
                <mc:Fallback>
                  <p:oleObj name="Equation" r:id="rId7" imgW="317160" imgH="4060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93" y="1166"/>
                          <a:ext cx="530" cy="6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8874" name="Line 26"/>
            <p:cNvSpPr>
              <a:spLocks noChangeShapeType="1"/>
            </p:cNvSpPr>
            <p:nvPr/>
          </p:nvSpPr>
          <p:spPr bwMode="auto">
            <a:xfrm flipH="1">
              <a:off x="1605" y="1440"/>
              <a:ext cx="48" cy="0"/>
            </a:xfrm>
            <a:prstGeom prst="line">
              <a:avLst/>
            </a:prstGeom>
            <a:noFill/>
            <a:ln w="38100">
              <a:solidFill>
                <a:schemeClr val="tx1"/>
              </a:solidFill>
              <a:round/>
              <a:headEnd/>
              <a:tailEnd/>
            </a:ln>
            <a:effectLst/>
          </p:spPr>
          <p:txBody>
            <a:bodyPr anchor="ctr"/>
            <a:lstStyle/>
            <a:p>
              <a:pPr>
                <a:defRPr/>
              </a:pPr>
              <a:endParaRPr lang="zh-CN" altLang="en-US">
                <a:effectLst>
                  <a:outerShdw blurRad="38100" dist="38100" dir="2700000" algn="tl">
                    <a:srgbClr val="000000">
                      <a:alpha val="43137"/>
                    </a:srgbClr>
                  </a:outerShdw>
                </a:effectLst>
              </a:endParaRPr>
            </a:p>
          </p:txBody>
        </p:sp>
      </p:grpSp>
      <p:sp>
        <p:nvSpPr>
          <p:cNvPr id="78875" name="Line 27"/>
          <p:cNvSpPr>
            <a:spLocks noChangeShapeType="1"/>
          </p:cNvSpPr>
          <p:nvPr/>
        </p:nvSpPr>
        <p:spPr bwMode="auto">
          <a:xfrm>
            <a:off x="3365500" y="5513388"/>
            <a:ext cx="0" cy="0"/>
          </a:xfrm>
          <a:prstGeom prst="line">
            <a:avLst/>
          </a:prstGeom>
          <a:noFill/>
          <a:ln w="38100">
            <a:solidFill>
              <a:schemeClr val="tx1"/>
            </a:solidFill>
            <a:round/>
            <a:headEnd/>
            <a:tailEnd/>
          </a:ln>
          <a:effectLst/>
        </p:spPr>
        <p:txBody>
          <a:bodyPr anchor="ctr"/>
          <a:lstStyle/>
          <a:p>
            <a:pPr>
              <a:defRPr/>
            </a:pPr>
            <a:endParaRPr lang="zh-CN" altLang="en-US">
              <a:effectLst>
                <a:outerShdw blurRad="38100" dist="38100" dir="2700000" algn="tl">
                  <a:srgbClr val="000000">
                    <a:alpha val="43137"/>
                  </a:srgbClr>
                </a:outerShdw>
              </a:effectLst>
            </a:endParaRPr>
          </a:p>
        </p:txBody>
      </p:sp>
      <p:grpSp>
        <p:nvGrpSpPr>
          <p:cNvPr id="6" name="Group 28"/>
          <p:cNvGrpSpPr>
            <a:grpSpLocks/>
          </p:cNvGrpSpPr>
          <p:nvPr/>
        </p:nvGrpSpPr>
        <p:grpSpPr bwMode="auto">
          <a:xfrm>
            <a:off x="3455988" y="5340350"/>
            <a:ext cx="949325" cy="569913"/>
            <a:chOff x="2609" y="2736"/>
            <a:chExt cx="598" cy="359"/>
          </a:xfrm>
        </p:grpSpPr>
        <p:grpSp>
          <p:nvGrpSpPr>
            <p:cNvPr id="5149" name="Group 29"/>
            <p:cNvGrpSpPr>
              <a:grpSpLocks/>
            </p:cNvGrpSpPr>
            <p:nvPr/>
          </p:nvGrpSpPr>
          <p:grpSpPr bwMode="auto">
            <a:xfrm>
              <a:off x="2609" y="2750"/>
              <a:ext cx="598" cy="345"/>
              <a:chOff x="1754" y="3792"/>
              <a:chExt cx="598" cy="345"/>
            </a:xfrm>
          </p:grpSpPr>
          <p:sp>
            <p:nvSpPr>
              <p:cNvPr id="78878" name="Line 30"/>
              <p:cNvSpPr>
                <a:spLocks noChangeShapeType="1"/>
              </p:cNvSpPr>
              <p:nvPr/>
            </p:nvSpPr>
            <p:spPr bwMode="auto">
              <a:xfrm flipV="1">
                <a:off x="1975" y="3792"/>
                <a:ext cx="0" cy="72"/>
              </a:xfrm>
              <a:prstGeom prst="line">
                <a:avLst/>
              </a:prstGeom>
              <a:noFill/>
              <a:ln w="38100">
                <a:noFill/>
                <a:round/>
                <a:headEnd/>
                <a:tailEnd/>
              </a:ln>
              <a:effectLst/>
            </p:spPr>
            <p:txBody>
              <a:bodyPr lIns="90000" tIns="46800" rIns="90000" bIns="46800" anchor="ctr">
                <a:spAutoFit/>
              </a:bodyPr>
              <a:lstStyle/>
              <a:p>
                <a:pPr>
                  <a:defRPr/>
                </a:pPr>
                <a:endParaRPr lang="zh-CN" altLang="en-US">
                  <a:effectLst>
                    <a:outerShdw blurRad="38100" dist="38100" dir="2700000" algn="tl">
                      <a:srgbClr val="000000">
                        <a:alpha val="43137"/>
                      </a:srgbClr>
                    </a:outerShdw>
                  </a:effectLst>
                </a:endParaRPr>
              </a:p>
            </p:txBody>
          </p:sp>
          <p:sp>
            <p:nvSpPr>
              <p:cNvPr id="5152" name="Text Box 31"/>
              <p:cNvSpPr txBox="1">
                <a:spLocks noChangeArrowheads="1"/>
              </p:cNvSpPr>
              <p:nvPr/>
            </p:nvSpPr>
            <p:spPr bwMode="auto">
              <a:xfrm>
                <a:off x="1754" y="3849"/>
                <a:ext cx="5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i="1">
                    <a:ea typeface="楷体_GB2312" pitchFamily="49" charset="-122"/>
                  </a:rPr>
                  <a:t>U</a:t>
                </a:r>
                <a:r>
                  <a:rPr lang="en-US" altLang="zh-CN" baseline="-25000">
                    <a:ea typeface="楷体_GB2312" pitchFamily="49" charset="-122"/>
                  </a:rPr>
                  <a:t>CC</a:t>
                </a:r>
                <a:endParaRPr lang="en-US" altLang="zh-CN">
                  <a:ea typeface="楷体_GB2312" pitchFamily="49" charset="-122"/>
                </a:endParaRPr>
              </a:p>
            </p:txBody>
          </p:sp>
        </p:grpSp>
        <p:sp>
          <p:nvSpPr>
            <p:cNvPr id="78880" name="Line 32"/>
            <p:cNvSpPr>
              <a:spLocks noChangeShapeType="1"/>
            </p:cNvSpPr>
            <p:nvPr/>
          </p:nvSpPr>
          <p:spPr bwMode="auto">
            <a:xfrm flipV="1">
              <a:off x="2832" y="2736"/>
              <a:ext cx="0" cy="86"/>
            </a:xfrm>
            <a:prstGeom prst="line">
              <a:avLst/>
            </a:prstGeom>
            <a:noFill/>
            <a:ln w="38100">
              <a:solidFill>
                <a:schemeClr val="tx1"/>
              </a:solidFill>
              <a:round/>
              <a:headEnd/>
              <a:tailEnd/>
            </a:ln>
            <a:effectLst/>
          </p:spPr>
          <p:txBody>
            <a:bodyPr anchor="ctr"/>
            <a:lstStyle/>
            <a:p>
              <a:pPr>
                <a:defRPr/>
              </a:pPr>
              <a:endParaRPr lang="zh-CN" altLang="en-US">
                <a:effectLst>
                  <a:outerShdw blurRad="38100" dist="38100" dir="2700000" algn="tl">
                    <a:srgbClr val="000000">
                      <a:alpha val="43137"/>
                    </a:srgbClr>
                  </a:outerShdw>
                </a:effectLst>
              </a:endParaRPr>
            </a:p>
          </p:txBody>
        </p:sp>
      </p:grpSp>
      <p:grpSp>
        <p:nvGrpSpPr>
          <p:cNvPr id="5136" name="Group 60"/>
          <p:cNvGrpSpPr>
            <a:grpSpLocks/>
          </p:cNvGrpSpPr>
          <p:nvPr/>
        </p:nvGrpSpPr>
        <p:grpSpPr bwMode="auto">
          <a:xfrm>
            <a:off x="1136650" y="1060450"/>
            <a:ext cx="3733800" cy="1289050"/>
            <a:chOff x="912" y="565"/>
            <a:chExt cx="2352" cy="812"/>
          </a:xfrm>
        </p:grpSpPr>
        <p:graphicFrame>
          <p:nvGraphicFramePr>
            <p:cNvPr id="5123" name="Object 34"/>
            <p:cNvGraphicFramePr>
              <a:graphicFrameLocks noChangeAspect="1"/>
            </p:cNvGraphicFramePr>
            <p:nvPr/>
          </p:nvGraphicFramePr>
          <p:xfrm>
            <a:off x="1050" y="962"/>
            <a:ext cx="2214" cy="415"/>
          </p:xfrm>
          <a:graphic>
            <a:graphicData uri="http://schemas.openxmlformats.org/presentationml/2006/ole">
              <mc:AlternateContent xmlns:mc="http://schemas.openxmlformats.org/markup-compatibility/2006">
                <mc:Choice xmlns:v="urn:schemas-microsoft-com:vml" Requires="v">
                  <p:oleObj spid="_x0000_s5136" name="Equation" r:id="rId9" imgW="1333440" imgH="291960" progId="Equation.3">
                    <p:embed/>
                  </p:oleObj>
                </mc:Choice>
                <mc:Fallback>
                  <p:oleObj name="Equation" r:id="rId9" imgW="1333440" imgH="29196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50" y="962"/>
                          <a:ext cx="2214" cy="4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8883" name="Rectangle 35"/>
            <p:cNvSpPr>
              <a:spLocks noChangeArrowheads="1"/>
            </p:cNvSpPr>
            <p:nvPr/>
          </p:nvSpPr>
          <p:spPr bwMode="auto">
            <a:xfrm>
              <a:off x="1054" y="565"/>
              <a:ext cx="1606" cy="331"/>
            </a:xfrm>
            <a:prstGeom prst="rect">
              <a:avLst/>
            </a:prstGeom>
            <a:noFill/>
            <a:ln w="38100">
              <a:noFill/>
              <a:miter lim="800000"/>
              <a:headEnd/>
              <a:tailEnd/>
            </a:ln>
            <a:effectLst/>
          </p:spPr>
          <p:txBody>
            <a:bodyPr wrap="none" lIns="90000" tIns="46800" rIns="90000" bIns="46800" anchor="ctr">
              <a:spAutoFit/>
            </a:bodyPr>
            <a:lstStyle/>
            <a:p>
              <a:pPr algn="ctr">
                <a:spcBef>
                  <a:spcPct val="50000"/>
                </a:spcBef>
                <a:defRPr/>
              </a:pPr>
              <a:r>
                <a:rPr lang="en-US" altLang="zh-CN" sz="2800" b="1" i="1" dirty="0">
                  <a:latin typeface="Times New Roman" panose="02020603050405020304" pitchFamily="18" charset="0"/>
                  <a:ea typeface="楷体_GB2312" pitchFamily="49" charset="-122"/>
                  <a:cs typeface="Times New Roman" panose="02020603050405020304" pitchFamily="18" charset="0"/>
                </a:rPr>
                <a:t>U</a:t>
              </a:r>
              <a:r>
                <a:rPr lang="en-US" altLang="zh-CN" sz="2800" b="1" baseline="-25000" dirty="0">
                  <a:latin typeface="Times New Roman" panose="02020603050405020304" pitchFamily="18" charset="0"/>
                  <a:ea typeface="楷体_GB2312" pitchFamily="49" charset="-122"/>
                  <a:cs typeface="Times New Roman" panose="02020603050405020304" pitchFamily="18" charset="0"/>
                </a:rPr>
                <a:t>CE</a:t>
              </a:r>
              <a:r>
                <a:rPr lang="en-US" altLang="zh-CN" sz="2800" b="1" i="1" baseline="-25000" dirty="0">
                  <a:latin typeface="Times New Roman" panose="02020603050405020304" pitchFamily="18" charset="0"/>
                  <a:ea typeface="楷体_GB2312" pitchFamily="49" charset="-122"/>
                  <a:cs typeface="Times New Roman" panose="02020603050405020304" pitchFamily="18" charset="0"/>
                </a:rPr>
                <a:t> </a:t>
              </a:r>
              <a:r>
                <a:rPr lang="en-US" altLang="zh-CN" sz="2800" b="1" i="1" dirty="0">
                  <a:latin typeface="Times New Roman" panose="02020603050405020304" pitchFamily="18" charset="0"/>
                  <a:ea typeface="楷体_GB2312" pitchFamily="49" charset="-122"/>
                  <a:cs typeface="Times New Roman" panose="02020603050405020304" pitchFamily="18" charset="0"/>
                </a:rPr>
                <a:t>=U</a:t>
              </a:r>
              <a:r>
                <a:rPr lang="en-US" altLang="zh-CN" sz="2800" b="1" baseline="-25000" dirty="0">
                  <a:latin typeface="Times New Roman" panose="02020603050405020304" pitchFamily="18" charset="0"/>
                  <a:ea typeface="楷体_GB2312" pitchFamily="49" charset="-122"/>
                  <a:cs typeface="Times New Roman" panose="02020603050405020304" pitchFamily="18" charset="0"/>
                </a:rPr>
                <a:t>CC</a:t>
              </a:r>
              <a:r>
                <a:rPr lang="en-US" altLang="zh-CN" sz="2800" b="1" i="1" dirty="0">
                  <a:latin typeface="Times New Roman" panose="02020603050405020304" pitchFamily="18" charset="0"/>
                  <a:ea typeface="楷体_GB2312" pitchFamily="49" charset="-122"/>
                  <a:cs typeface="Times New Roman" panose="02020603050405020304" pitchFamily="18" charset="0"/>
                </a:rPr>
                <a:t>–I</a:t>
              </a:r>
              <a:r>
                <a:rPr lang="en-US" altLang="zh-CN" sz="2800" b="1" baseline="-25000" dirty="0">
                  <a:latin typeface="Times New Roman" panose="02020603050405020304" pitchFamily="18" charset="0"/>
                  <a:ea typeface="楷体_GB2312" pitchFamily="49" charset="-122"/>
                  <a:cs typeface="Times New Roman" panose="02020603050405020304" pitchFamily="18" charset="0"/>
                </a:rPr>
                <a:t>C</a:t>
              </a:r>
              <a:r>
                <a:rPr lang="en-US" altLang="zh-CN" sz="2800" b="1" i="1" dirty="0">
                  <a:latin typeface="Times New Roman" panose="02020603050405020304" pitchFamily="18" charset="0"/>
                  <a:ea typeface="楷体_GB2312" pitchFamily="49" charset="-122"/>
                  <a:cs typeface="Times New Roman" panose="02020603050405020304" pitchFamily="18" charset="0"/>
                </a:rPr>
                <a:t>R</a:t>
              </a:r>
              <a:r>
                <a:rPr lang="en-US" altLang="zh-CN" sz="2800" b="1" baseline="-25000" dirty="0">
                  <a:latin typeface="Times New Roman" panose="02020603050405020304" pitchFamily="18" charset="0"/>
                  <a:ea typeface="楷体_GB2312" pitchFamily="49" charset="-122"/>
                  <a:cs typeface="Times New Roman" panose="02020603050405020304" pitchFamily="18" charset="0"/>
                </a:rPr>
                <a:t>C</a:t>
              </a:r>
            </a:p>
          </p:txBody>
        </p:sp>
        <p:sp>
          <p:nvSpPr>
            <p:cNvPr id="78884" name="AutoShape 36"/>
            <p:cNvSpPr>
              <a:spLocks/>
            </p:cNvSpPr>
            <p:nvPr/>
          </p:nvSpPr>
          <p:spPr bwMode="auto">
            <a:xfrm>
              <a:off x="912" y="738"/>
              <a:ext cx="86" cy="381"/>
            </a:xfrm>
            <a:prstGeom prst="leftBrace">
              <a:avLst>
                <a:gd name="adj1" fmla="val 36919"/>
                <a:gd name="adj2" fmla="val 50000"/>
              </a:avLst>
            </a:prstGeom>
            <a:noFill/>
            <a:ln w="38100">
              <a:solidFill>
                <a:schemeClr val="tx1"/>
              </a:solidFill>
              <a:round/>
              <a:headEnd/>
              <a:tailEnd/>
            </a:ln>
            <a:effectLst/>
          </p:spPr>
          <p:txBody>
            <a:bodyPr wrap="none" lIns="90000" tIns="46800" rIns="90000" bIns="46800" anchor="ctr">
              <a:spAutoFit/>
            </a:bodyPr>
            <a:lstStyle/>
            <a:p>
              <a:pPr>
                <a:defRPr/>
              </a:pPr>
              <a:endParaRPr lang="zh-CN" altLang="en-US">
                <a:effectLst>
                  <a:outerShdw blurRad="38100" dist="38100" dir="2700000" algn="tl">
                    <a:srgbClr val="000000">
                      <a:alpha val="43137"/>
                    </a:srgbClr>
                  </a:outerShdw>
                </a:effectLst>
              </a:endParaRPr>
            </a:p>
          </p:txBody>
        </p:sp>
      </p:grpSp>
      <p:sp>
        <p:nvSpPr>
          <p:cNvPr id="78902" name="AutoShape 54" descr="40%"/>
          <p:cNvSpPr>
            <a:spLocks noChangeArrowheads="1"/>
          </p:cNvSpPr>
          <p:nvPr/>
        </p:nvSpPr>
        <p:spPr bwMode="auto">
          <a:xfrm>
            <a:off x="2268538" y="2906713"/>
            <a:ext cx="1890712" cy="514350"/>
          </a:xfrm>
          <a:prstGeom prst="wedgeRoundRectCallout">
            <a:avLst>
              <a:gd name="adj1" fmla="val -56806"/>
              <a:gd name="adj2" fmla="val 120606"/>
              <a:gd name="adj3" fmla="val 16667"/>
            </a:avLst>
          </a:prstGeom>
          <a:pattFill prst="pct40">
            <a:fgClr>
              <a:srgbClr val="66FF66"/>
            </a:fgClr>
            <a:bgClr>
              <a:srgbClr val="FFFFFF"/>
            </a:bgClr>
          </a:pattFill>
          <a:ln w="28575">
            <a:solidFill>
              <a:srgbClr val="006600"/>
            </a:solidFill>
            <a:miter lim="800000"/>
            <a:headEnd/>
            <a:tailEnd/>
          </a:ln>
        </p:spPr>
        <p:txBody>
          <a:bodyPr lIns="90000" tIns="46800" rIns="90000" bIns="46800"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a:solidFill>
                  <a:schemeClr val="tx2"/>
                </a:solidFill>
              </a:rPr>
              <a:t>直流负载线</a:t>
            </a:r>
          </a:p>
        </p:txBody>
      </p:sp>
      <p:sp>
        <p:nvSpPr>
          <p:cNvPr id="78906" name="AutoShape 58" descr="40%"/>
          <p:cNvSpPr>
            <a:spLocks noChangeArrowheads="1"/>
          </p:cNvSpPr>
          <p:nvPr/>
        </p:nvSpPr>
        <p:spPr bwMode="auto">
          <a:xfrm>
            <a:off x="4572000" y="2481263"/>
            <a:ext cx="2879725" cy="1538287"/>
          </a:xfrm>
          <a:prstGeom prst="wedgeRoundRectCallout">
            <a:avLst>
              <a:gd name="adj1" fmla="val -112736"/>
              <a:gd name="adj2" fmla="val 75694"/>
              <a:gd name="adj3" fmla="val 16667"/>
            </a:avLst>
          </a:prstGeom>
          <a:pattFill prst="pct40">
            <a:fgClr>
              <a:srgbClr val="FFCCCC"/>
            </a:fgClr>
            <a:bgClr>
              <a:srgbClr val="FFFFFF"/>
            </a:bgClr>
          </a:pattFill>
          <a:ln w="28575">
            <a:solidFill>
              <a:srgbClr val="006600"/>
            </a:solidFill>
            <a:miter lim="800000"/>
            <a:headEnd/>
            <a:tailEnd/>
          </a:ln>
        </p:spPr>
        <p:txBody>
          <a:bodyPr lIns="90000" tIns="46800" rIns="90000" bIns="46800"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50000"/>
              </a:spcBef>
            </a:pPr>
            <a:r>
              <a:rPr lang="zh-CN" altLang="en-US">
                <a:solidFill>
                  <a:srgbClr val="FF3300"/>
                </a:solidFill>
              </a:rPr>
              <a:t>由</a:t>
            </a:r>
            <a:r>
              <a:rPr lang="en-US" altLang="zh-CN" i="1">
                <a:solidFill>
                  <a:srgbClr val="FF3300"/>
                </a:solidFill>
              </a:rPr>
              <a:t>I</a:t>
            </a:r>
            <a:r>
              <a:rPr lang="en-US" altLang="zh-CN" baseline="-25000">
                <a:solidFill>
                  <a:srgbClr val="FF3300"/>
                </a:solidFill>
              </a:rPr>
              <a:t>B</a:t>
            </a:r>
            <a:r>
              <a:rPr lang="zh-CN" altLang="en-US">
                <a:solidFill>
                  <a:srgbClr val="FF3300"/>
                </a:solidFill>
              </a:rPr>
              <a:t>确定的那条输出特性与直流负载线的交点就是</a:t>
            </a:r>
            <a:r>
              <a:rPr lang="en-US" altLang="zh-CN" i="1">
                <a:solidFill>
                  <a:srgbClr val="FF3300"/>
                </a:solidFill>
              </a:rPr>
              <a:t>Q</a:t>
            </a:r>
            <a:r>
              <a:rPr lang="zh-CN" altLang="en-US">
                <a:solidFill>
                  <a:srgbClr val="FF3300"/>
                </a:solidFill>
              </a:rPr>
              <a:t>点</a:t>
            </a:r>
          </a:p>
        </p:txBody>
      </p:sp>
      <p:grpSp>
        <p:nvGrpSpPr>
          <p:cNvPr id="9" name="Group 79"/>
          <p:cNvGrpSpPr>
            <a:grpSpLocks/>
          </p:cNvGrpSpPr>
          <p:nvPr/>
        </p:nvGrpSpPr>
        <p:grpSpPr bwMode="auto">
          <a:xfrm>
            <a:off x="5029200" y="4257676"/>
            <a:ext cx="2362200" cy="952500"/>
            <a:chOff x="3304" y="2715"/>
            <a:chExt cx="1488" cy="600"/>
          </a:xfrm>
        </p:grpSpPr>
        <p:sp>
          <p:nvSpPr>
            <p:cNvPr id="5146" name="AutoShape 77" descr="70%"/>
            <p:cNvSpPr>
              <a:spLocks noChangeArrowheads="1"/>
            </p:cNvSpPr>
            <p:nvPr/>
          </p:nvSpPr>
          <p:spPr bwMode="auto">
            <a:xfrm>
              <a:off x="3304" y="2715"/>
              <a:ext cx="1488" cy="600"/>
            </a:xfrm>
            <a:prstGeom prst="wedgeRoundRectCallout">
              <a:avLst>
                <a:gd name="adj1" fmla="val -82125"/>
                <a:gd name="adj2" fmla="val -36000"/>
                <a:gd name="adj3" fmla="val 16667"/>
              </a:avLst>
            </a:prstGeom>
            <a:pattFill prst="pct70">
              <a:fgClr>
                <a:srgbClr val="00FF00"/>
              </a:fgClr>
              <a:bgClr>
                <a:srgbClr val="FFFFFF"/>
              </a:bgClr>
            </a:pattFill>
            <a:ln w="28575">
              <a:solidFill>
                <a:srgbClr val="005C00"/>
              </a:solidFill>
              <a:miter lim="800000"/>
              <a:headEnd/>
              <a:tailEnd/>
            </a:ln>
          </p:spPr>
          <p:txBody>
            <a:bodyPr lIns="90000" tIns="46800" rIns="90000" bIns="46800"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pPr>
              <a:endParaRPr lang="en-US" altLang="zh-CN" sz="2800">
                <a:solidFill>
                  <a:srgbClr val="FF3300"/>
                </a:solidFill>
                <a:latin typeface="宋体" panose="02010600030101010101" pitchFamily="2" charset="-122"/>
              </a:endParaRPr>
            </a:p>
            <a:p>
              <a:pPr eaLnBrk="1" hangingPunct="1">
                <a:lnSpc>
                  <a:spcPct val="90000"/>
                </a:lnSpc>
              </a:pPr>
              <a:endParaRPr lang="en-US" altLang="zh-CN" sz="2800">
                <a:solidFill>
                  <a:srgbClr val="FF3300"/>
                </a:solidFill>
                <a:latin typeface="宋体" panose="02010600030101010101" pitchFamily="2" charset="-122"/>
              </a:endParaRPr>
            </a:p>
          </p:txBody>
        </p:sp>
        <p:graphicFrame>
          <p:nvGraphicFramePr>
            <p:cNvPr id="5122" name="Object 78"/>
            <p:cNvGraphicFramePr>
              <a:graphicFrameLocks noChangeAspect="1"/>
            </p:cNvGraphicFramePr>
            <p:nvPr/>
          </p:nvGraphicFramePr>
          <p:xfrm>
            <a:off x="3384" y="2716"/>
            <a:ext cx="1344" cy="581"/>
          </p:xfrm>
          <a:graphic>
            <a:graphicData uri="http://schemas.openxmlformats.org/presentationml/2006/ole">
              <mc:AlternateContent xmlns:mc="http://schemas.openxmlformats.org/markup-compatibility/2006">
                <mc:Choice xmlns:v="urn:schemas-microsoft-com:vml" Requires="v">
                  <p:oleObj spid="_x0000_s5137" name="Equation" r:id="rId11" imgW="1028520" imgH="444240" progId="Equation.3">
                    <p:embed/>
                  </p:oleObj>
                </mc:Choice>
                <mc:Fallback>
                  <p:oleObj name="Equation" r:id="rId11" imgW="1028520" imgH="44424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84" y="2716"/>
                          <a:ext cx="1344" cy="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10" name="Group 80"/>
          <p:cNvGrpSpPr>
            <a:grpSpLocks/>
          </p:cNvGrpSpPr>
          <p:nvPr/>
        </p:nvGrpSpPr>
        <p:grpSpPr bwMode="auto">
          <a:xfrm>
            <a:off x="2627313" y="3929063"/>
            <a:ext cx="674687" cy="536575"/>
            <a:chOff x="1655" y="2435"/>
            <a:chExt cx="425" cy="338"/>
          </a:xfrm>
        </p:grpSpPr>
        <p:sp>
          <p:nvSpPr>
            <p:cNvPr id="78904" name="Oval 56"/>
            <p:cNvSpPr>
              <a:spLocks noChangeArrowheads="1"/>
            </p:cNvSpPr>
            <p:nvPr/>
          </p:nvSpPr>
          <p:spPr bwMode="auto">
            <a:xfrm>
              <a:off x="1655" y="2696"/>
              <a:ext cx="75" cy="77"/>
            </a:xfrm>
            <a:prstGeom prst="ellipse">
              <a:avLst/>
            </a:prstGeom>
            <a:solidFill>
              <a:schemeClr val="accent2"/>
            </a:solidFill>
            <a:ln w="25400">
              <a:solidFill>
                <a:schemeClr val="accent2"/>
              </a:solidFill>
              <a:round/>
              <a:headEnd/>
              <a:tailEnd/>
            </a:ln>
            <a:effectLst/>
          </p:spPr>
          <p:txBody>
            <a:bodyPr wrap="none" lIns="90000" tIns="46800" rIns="90000" bIns="46800" anchor="ctr">
              <a:spAutoFit/>
            </a:bodyPr>
            <a:lstStyle/>
            <a:p>
              <a:pPr>
                <a:defRPr/>
              </a:pPr>
              <a:endParaRPr lang="zh-CN" altLang="en-US">
                <a:effectLst>
                  <a:outerShdw blurRad="38100" dist="38100" dir="2700000" algn="tl">
                    <a:srgbClr val="000000">
                      <a:alpha val="43137"/>
                    </a:srgbClr>
                  </a:outerShdw>
                </a:effectLst>
              </a:endParaRPr>
            </a:p>
          </p:txBody>
        </p:sp>
        <p:sp>
          <p:nvSpPr>
            <p:cNvPr id="5145" name="Text Box 57"/>
            <p:cNvSpPr txBox="1">
              <a:spLocks noChangeArrowheads="1"/>
            </p:cNvSpPr>
            <p:nvPr/>
          </p:nvSpPr>
          <p:spPr bwMode="auto">
            <a:xfrm>
              <a:off x="1677" y="2435"/>
              <a:ext cx="40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solidFill>
                    <a:schemeClr val="accent2"/>
                  </a:solidFill>
                  <a:ea typeface="楷体_GB2312" pitchFamily="49" charset="-122"/>
                </a:rPr>
                <a:t>Q</a:t>
              </a:r>
            </a:p>
          </p:txBody>
        </p:sp>
      </p:grpSp>
      <p:grpSp>
        <p:nvGrpSpPr>
          <p:cNvPr id="11" name="Group 6"/>
          <p:cNvGrpSpPr>
            <a:grpSpLocks/>
          </p:cNvGrpSpPr>
          <p:nvPr/>
        </p:nvGrpSpPr>
        <p:grpSpPr bwMode="auto">
          <a:xfrm>
            <a:off x="3543300" y="4824413"/>
            <a:ext cx="523875" cy="595312"/>
            <a:chOff x="2112" y="3465"/>
            <a:chExt cx="330" cy="375"/>
          </a:xfrm>
        </p:grpSpPr>
        <p:sp>
          <p:nvSpPr>
            <p:cNvPr id="78855" name="Freeform 7"/>
            <p:cNvSpPr>
              <a:spLocks/>
            </p:cNvSpPr>
            <p:nvPr/>
          </p:nvSpPr>
          <p:spPr bwMode="auto">
            <a:xfrm>
              <a:off x="2112" y="3744"/>
              <a:ext cx="240" cy="96"/>
            </a:xfrm>
            <a:custGeom>
              <a:avLst/>
              <a:gdLst/>
              <a:ahLst/>
              <a:cxnLst>
                <a:cxn ang="0">
                  <a:pos x="0" y="24"/>
                </a:cxn>
                <a:cxn ang="0">
                  <a:pos x="144" y="24"/>
                </a:cxn>
                <a:cxn ang="0">
                  <a:pos x="192" y="168"/>
                </a:cxn>
              </a:cxnLst>
              <a:rect l="0" t="0" r="r" b="b"/>
              <a:pathLst>
                <a:path w="192" h="168">
                  <a:moveTo>
                    <a:pt x="0" y="24"/>
                  </a:moveTo>
                  <a:cubicBezTo>
                    <a:pt x="56" y="12"/>
                    <a:pt x="112" y="0"/>
                    <a:pt x="144" y="24"/>
                  </a:cubicBezTo>
                  <a:cubicBezTo>
                    <a:pt x="176" y="48"/>
                    <a:pt x="184" y="144"/>
                    <a:pt x="192" y="168"/>
                  </a:cubicBezTo>
                </a:path>
              </a:pathLst>
            </a:custGeom>
            <a:noFill/>
            <a:ln w="38100" cap="flat" cmpd="sng">
              <a:solidFill>
                <a:schemeClr val="tx2"/>
              </a:solidFill>
              <a:prstDash val="solid"/>
              <a:round/>
              <a:headEnd/>
              <a:tailEnd/>
            </a:ln>
            <a:effectLst/>
          </p:spPr>
          <p:txBody>
            <a:bodyPr lIns="90000" tIns="46800" rIns="90000" bIns="46800" anchor="ctr">
              <a:spAutoFit/>
            </a:bodyPr>
            <a:lstStyle/>
            <a:p>
              <a:pPr>
                <a:defRPr/>
              </a:pPr>
              <a:endParaRPr lang="zh-CN" altLang="en-US">
                <a:effectLst>
                  <a:outerShdw blurRad="38100" dist="38100" dir="2700000" algn="tl">
                    <a:srgbClr val="000000">
                      <a:alpha val="43137"/>
                    </a:srgbClr>
                  </a:outerShdw>
                </a:effectLst>
              </a:endParaRPr>
            </a:p>
          </p:txBody>
        </p:sp>
        <p:sp>
          <p:nvSpPr>
            <p:cNvPr id="5143" name="Text Box 8"/>
            <p:cNvSpPr txBox="1">
              <a:spLocks noChangeArrowheads="1"/>
            </p:cNvSpPr>
            <p:nvPr/>
          </p:nvSpPr>
          <p:spPr bwMode="auto">
            <a:xfrm>
              <a:off x="2112" y="3465"/>
              <a:ext cx="3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i="1">
                  <a:solidFill>
                    <a:schemeClr val="tx2"/>
                  </a:solidFill>
                  <a:ea typeface="楷体_GB2312" pitchFamily="49" charset="-122"/>
                  <a:sym typeface="Symbol" panose="05050102010706020507" pitchFamily="18" charset="2"/>
                </a:rPr>
                <a:t></a:t>
              </a:r>
              <a:endParaRPr lang="en-US" altLang="zh-CN" i="1">
                <a:solidFill>
                  <a:schemeClr val="tx2"/>
                </a:solidFill>
                <a:ea typeface="楷体_GB2312" pitchFamily="49" charset="-122"/>
              </a:endParaRPr>
            </a:p>
          </p:txBody>
        </p:sp>
      </p:grpSp>
    </p:spTree>
    <p:extLst>
      <p:ext uri="{BB962C8B-B14F-4D97-AF65-F5344CB8AC3E}">
        <p14:creationId xmlns:p14="http://schemas.microsoft.com/office/powerpoint/2010/main" val="34855929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78861"/>
                                        </p:tgtEl>
                                        <p:attrNameLst>
                                          <p:attrName>style.visibility</p:attrName>
                                        </p:attrNameLst>
                                      </p:cBhvr>
                                      <p:to>
                                        <p:strVal val="visible"/>
                                      </p:to>
                                    </p:set>
                                    <p:animEffect transition="in" filter="wipe(left)">
                                      <p:cBhvr>
                                        <p:cTn id="16" dur="500"/>
                                        <p:tgtEl>
                                          <p:spTgt spid="78861"/>
                                        </p:tgtEl>
                                      </p:cBhvr>
                                    </p:animEffect>
                                  </p:childTnLst>
                                </p:cTn>
                              </p:par>
                            </p:childTnLst>
                          </p:cTn>
                        </p:par>
                        <p:par>
                          <p:cTn id="17" fill="hold" nodeType="afterGroup">
                            <p:stCondLst>
                              <p:cond delay="1000"/>
                            </p:stCondLst>
                            <p:childTnLst>
                              <p:par>
                                <p:cTn id="18" presetID="22" presetClass="entr" presetSubtype="2" fill="hold" grpId="0" nodeType="afterEffect">
                                  <p:stCondLst>
                                    <p:cond delay="0"/>
                                  </p:stCondLst>
                                  <p:childTnLst>
                                    <p:set>
                                      <p:cBhvr>
                                        <p:cTn id="19" dur="1" fill="hold">
                                          <p:stCondLst>
                                            <p:cond delay="0"/>
                                          </p:stCondLst>
                                        </p:cTn>
                                        <p:tgtEl>
                                          <p:spTgt spid="78902"/>
                                        </p:tgtEl>
                                        <p:attrNameLst>
                                          <p:attrName>style.visibility</p:attrName>
                                        </p:attrNameLst>
                                      </p:cBhvr>
                                      <p:to>
                                        <p:strVal val="visible"/>
                                      </p:to>
                                    </p:set>
                                    <p:animEffect transition="in" filter="wipe(right)">
                                      <p:cBhvr>
                                        <p:cTn id="20" dur="500"/>
                                        <p:tgtEl>
                                          <p:spTgt spid="7890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left)">
                                      <p:cBhvr>
                                        <p:cTn id="25" dur="500"/>
                                        <p:tgtEl>
                                          <p:spTgt spid="11"/>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wipe(left)">
                                      <p:cBhvr>
                                        <p:cTn id="30" dur="500"/>
                                        <p:tgtEl>
                                          <p:spTgt spid="2"/>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2"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right)">
                                      <p:cBhvr>
                                        <p:cTn id="35" dur="500"/>
                                        <p:tgtEl>
                                          <p:spTgt spid="9"/>
                                        </p:tgtEl>
                                      </p:cBhvr>
                                    </p:animEffect>
                                  </p:childTnLst>
                                </p:cTn>
                              </p:par>
                            </p:childTnLst>
                          </p:cTn>
                        </p:par>
                        <p:par>
                          <p:cTn id="36" fill="hold" nodeType="afterGroup">
                            <p:stCondLst>
                              <p:cond delay="500"/>
                            </p:stCondLst>
                            <p:childTnLst>
                              <p:par>
                                <p:cTn id="37" presetID="22" presetClass="entr" presetSubtype="8" fill="hold" nodeType="after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wipe(left)">
                                      <p:cBhvr>
                                        <p:cTn id="39" dur="500"/>
                                        <p:tgtEl>
                                          <p:spTgt spid="10"/>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1" fill="hold" nodeType="clickEffect">
                                  <p:stCondLst>
                                    <p:cond delay="0"/>
                                  </p:stCondLst>
                                  <p:childTnLst>
                                    <p:set>
                                      <p:cBhvr>
                                        <p:cTn id="43" dur="1" fill="hold">
                                          <p:stCondLst>
                                            <p:cond delay="0"/>
                                          </p:stCondLst>
                                        </p:cTn>
                                        <p:tgtEl>
                                          <p:spTgt spid="4"/>
                                        </p:tgtEl>
                                        <p:attrNameLst>
                                          <p:attrName>style.visibility</p:attrName>
                                        </p:attrNameLst>
                                      </p:cBhvr>
                                      <p:to>
                                        <p:strVal val="visible"/>
                                      </p:to>
                                    </p:set>
                                    <p:animEffect transition="in" filter="wipe(up)">
                                      <p:cBhvr>
                                        <p:cTn id="44" dur="500"/>
                                        <p:tgtEl>
                                          <p:spTgt spid="4"/>
                                        </p:tgtEl>
                                      </p:cBhvr>
                                    </p:animEffect>
                                  </p:childTnLst>
                                </p:cTn>
                              </p:par>
                            </p:childTnLst>
                          </p:cTn>
                        </p:par>
                        <p:par>
                          <p:cTn id="45" fill="hold" nodeType="afterGroup">
                            <p:stCondLst>
                              <p:cond delay="500"/>
                            </p:stCondLst>
                            <p:childTnLst>
                              <p:par>
                                <p:cTn id="46" presetID="22" presetClass="entr" presetSubtype="2" fill="hold" nodeType="afterEffect">
                                  <p:stCondLst>
                                    <p:cond delay="0"/>
                                  </p:stCondLst>
                                  <p:childTnLst>
                                    <p:set>
                                      <p:cBhvr>
                                        <p:cTn id="47" dur="1" fill="hold">
                                          <p:stCondLst>
                                            <p:cond delay="0"/>
                                          </p:stCondLst>
                                        </p:cTn>
                                        <p:tgtEl>
                                          <p:spTgt spid="3"/>
                                        </p:tgtEl>
                                        <p:attrNameLst>
                                          <p:attrName>style.visibility</p:attrName>
                                        </p:attrNameLst>
                                      </p:cBhvr>
                                      <p:to>
                                        <p:strVal val="visible"/>
                                      </p:to>
                                    </p:set>
                                    <p:animEffect transition="in" filter="wipe(right)">
                                      <p:cBhvr>
                                        <p:cTn id="48" dur="500"/>
                                        <p:tgtEl>
                                          <p:spTgt spid="3"/>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2" fill="hold" grpId="0" nodeType="clickEffect">
                                  <p:stCondLst>
                                    <p:cond delay="0"/>
                                  </p:stCondLst>
                                  <p:childTnLst>
                                    <p:set>
                                      <p:cBhvr>
                                        <p:cTn id="52" dur="1" fill="hold">
                                          <p:stCondLst>
                                            <p:cond delay="0"/>
                                          </p:stCondLst>
                                        </p:cTn>
                                        <p:tgtEl>
                                          <p:spTgt spid="78906"/>
                                        </p:tgtEl>
                                        <p:attrNameLst>
                                          <p:attrName>style.visibility</p:attrName>
                                        </p:attrNameLst>
                                      </p:cBhvr>
                                      <p:to>
                                        <p:strVal val="visible"/>
                                      </p:to>
                                    </p:set>
                                    <p:animEffect transition="in" filter="wipe(right)">
                                      <p:cBhvr>
                                        <p:cTn id="53" dur="500"/>
                                        <p:tgtEl>
                                          <p:spTgt spid="789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902" grpId="0" animBg="1" autoUpdateAnimBg="0"/>
      <p:bldP spid="78906"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ctrTitle"/>
          </p:nvPr>
        </p:nvSpPr>
        <p:spPr bwMode="auto">
          <a:xfrm>
            <a:off x="1619250" y="660668"/>
            <a:ext cx="5791200" cy="609600"/>
          </a:xfrm>
          <a:ln>
            <a:miter lim="800000"/>
            <a:headEnd/>
            <a:tailEnd/>
          </a:ln>
        </p:spPr>
        <p:txBody>
          <a:bodyPr vert="horz" wrap="square" lIns="91440" tIns="45720" rIns="91440" bIns="45720" numCol="1" anchor="t" anchorCtr="0" compatLnSpc="1">
            <a:prstTxWarp prst="textNoShape">
              <a:avLst/>
            </a:prstTxWarp>
          </a:bodyPr>
          <a:lstStyle/>
          <a:p>
            <a:pPr algn="l" eaLnBrk="1" hangingPunct="1">
              <a:defRPr/>
            </a:pPr>
            <a:r>
              <a:rPr lang="en-US" altLang="zh-CN" sz="3600" b="1" smtClean="0">
                <a:solidFill>
                  <a:srgbClr val="CC0000"/>
                </a:solidFill>
                <a:latin typeface="Times New Roman" panose="02020603050405020304" pitchFamily="18" charset="0"/>
                <a:ea typeface="+mn-ea"/>
                <a:cs typeface="Times New Roman" panose="02020603050405020304" pitchFamily="18" charset="0"/>
              </a:rPr>
              <a:t>15.3  </a:t>
            </a:r>
            <a:r>
              <a:rPr lang="zh-CN" altLang="en-US" sz="3600" b="1" smtClean="0">
                <a:solidFill>
                  <a:srgbClr val="CC0000"/>
                </a:solidFill>
                <a:latin typeface="Times New Roman" panose="02020603050405020304" pitchFamily="18" charset="0"/>
                <a:ea typeface="+mn-ea"/>
                <a:cs typeface="Times New Roman" panose="02020603050405020304" pitchFamily="18" charset="0"/>
              </a:rPr>
              <a:t>放大电路的动态分析</a:t>
            </a:r>
          </a:p>
        </p:txBody>
      </p:sp>
      <p:sp>
        <p:nvSpPr>
          <p:cNvPr id="79875" name="Rectangle 3"/>
          <p:cNvSpPr>
            <a:spLocks noChangeArrowheads="1"/>
          </p:cNvSpPr>
          <p:nvPr/>
        </p:nvSpPr>
        <p:spPr bwMode="auto">
          <a:xfrm>
            <a:off x="327025" y="1257568"/>
            <a:ext cx="8458200" cy="527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pPr>
            <a:r>
              <a:rPr lang="zh-CN" altLang="en-US" sz="2800">
                <a:solidFill>
                  <a:srgbClr val="CC0000"/>
                </a:solidFill>
                <a:ea typeface="+mn-ea"/>
                <a:cs typeface="Times New Roman" panose="02020603050405020304" pitchFamily="18" charset="0"/>
              </a:rPr>
              <a:t>动态：</a:t>
            </a:r>
            <a:r>
              <a:rPr lang="zh-CN" altLang="en-US" sz="2800">
                <a:ea typeface="+mn-ea"/>
                <a:cs typeface="Times New Roman" panose="02020603050405020304" pitchFamily="18" charset="0"/>
              </a:rPr>
              <a:t>放大电路有信号输入</a:t>
            </a:r>
            <a:r>
              <a:rPr lang="en-US" altLang="zh-CN" sz="2800">
                <a:ea typeface="+mn-ea"/>
                <a:cs typeface="Times New Roman" panose="02020603050405020304" pitchFamily="18" charset="0"/>
              </a:rPr>
              <a:t>(</a:t>
            </a:r>
            <a:r>
              <a:rPr lang="en-US" altLang="zh-CN" sz="2800" i="1">
                <a:ea typeface="+mn-ea"/>
                <a:cs typeface="Times New Roman" panose="02020603050405020304" pitchFamily="18" charset="0"/>
              </a:rPr>
              <a:t>u</a:t>
            </a:r>
            <a:r>
              <a:rPr lang="en-US" altLang="zh-CN" sz="2800" baseline="-25000">
                <a:ea typeface="+mn-ea"/>
                <a:cs typeface="Times New Roman" panose="02020603050405020304" pitchFamily="18" charset="0"/>
              </a:rPr>
              <a:t>i</a:t>
            </a:r>
            <a:r>
              <a:rPr lang="en-US" altLang="zh-CN" sz="2800" i="1" baseline="-25000">
                <a:ea typeface="+mn-ea"/>
                <a:cs typeface="Times New Roman" panose="02020603050405020304" pitchFamily="18" charset="0"/>
              </a:rPr>
              <a:t> </a:t>
            </a:r>
            <a:r>
              <a:rPr lang="en-US" altLang="zh-CN" sz="2800">
                <a:ea typeface="+mn-ea"/>
                <a:cs typeface="Times New Roman" panose="02020603050405020304" pitchFamily="18" charset="0"/>
                <a:sym typeface="Symbol" panose="05050102010706020507" pitchFamily="18" charset="2"/>
              </a:rPr>
              <a:t></a:t>
            </a:r>
            <a:r>
              <a:rPr lang="en-US" altLang="zh-CN" sz="2800">
                <a:ea typeface="+mn-ea"/>
                <a:cs typeface="Times New Roman" panose="02020603050405020304" pitchFamily="18" charset="0"/>
              </a:rPr>
              <a:t>0)</a:t>
            </a:r>
            <a:r>
              <a:rPr lang="zh-CN" altLang="en-US" sz="2800">
                <a:ea typeface="+mn-ea"/>
                <a:cs typeface="Times New Roman" panose="02020603050405020304" pitchFamily="18" charset="0"/>
              </a:rPr>
              <a:t>时的工作状态。</a:t>
            </a:r>
          </a:p>
        </p:txBody>
      </p:sp>
      <p:sp>
        <p:nvSpPr>
          <p:cNvPr id="79876" name="Rectangle 4"/>
          <p:cNvSpPr>
            <a:spLocks noChangeArrowheads="1"/>
          </p:cNvSpPr>
          <p:nvPr/>
        </p:nvSpPr>
        <p:spPr bwMode="auto">
          <a:xfrm>
            <a:off x="265113" y="3584843"/>
            <a:ext cx="6323012" cy="197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pPr>
            <a:r>
              <a:rPr lang="zh-CN" altLang="en-US" sz="2800">
                <a:solidFill>
                  <a:srgbClr val="000099"/>
                </a:solidFill>
                <a:ea typeface="+mn-ea"/>
                <a:cs typeface="Times New Roman" panose="02020603050405020304" pitchFamily="18" charset="0"/>
              </a:rPr>
              <a:t>分析方法：</a:t>
            </a:r>
          </a:p>
          <a:p>
            <a:pPr eaLnBrk="1" hangingPunct="1">
              <a:lnSpc>
                <a:spcPct val="110000"/>
              </a:lnSpc>
            </a:pPr>
            <a:r>
              <a:rPr lang="zh-CN" altLang="en-US" sz="2800">
                <a:solidFill>
                  <a:srgbClr val="CC0000"/>
                </a:solidFill>
                <a:ea typeface="+mn-ea"/>
                <a:cs typeface="Times New Roman" panose="02020603050405020304" pitchFamily="18" charset="0"/>
              </a:rPr>
              <a:t>    </a:t>
            </a:r>
            <a:r>
              <a:rPr lang="zh-CN" altLang="en-US" sz="2800">
                <a:solidFill>
                  <a:schemeClr val="tx2"/>
                </a:solidFill>
                <a:ea typeface="+mn-ea"/>
                <a:cs typeface="Times New Roman" panose="02020603050405020304" pitchFamily="18" charset="0"/>
              </a:rPr>
              <a:t>微变等效电路法，图解法。</a:t>
            </a:r>
          </a:p>
          <a:p>
            <a:pPr eaLnBrk="1" hangingPunct="1">
              <a:lnSpc>
                <a:spcPct val="110000"/>
              </a:lnSpc>
            </a:pPr>
            <a:r>
              <a:rPr lang="zh-CN" altLang="en-US" sz="2800">
                <a:solidFill>
                  <a:srgbClr val="000099"/>
                </a:solidFill>
                <a:ea typeface="+mn-ea"/>
                <a:cs typeface="Times New Roman" panose="02020603050405020304" pitchFamily="18" charset="0"/>
              </a:rPr>
              <a:t>所用电路：</a:t>
            </a:r>
          </a:p>
          <a:p>
            <a:pPr eaLnBrk="1" hangingPunct="1">
              <a:lnSpc>
                <a:spcPct val="110000"/>
              </a:lnSpc>
            </a:pPr>
            <a:r>
              <a:rPr lang="zh-CN" altLang="en-US" sz="2800">
                <a:solidFill>
                  <a:srgbClr val="CC0000"/>
                </a:solidFill>
                <a:ea typeface="+mn-ea"/>
                <a:cs typeface="Times New Roman" panose="02020603050405020304" pitchFamily="18" charset="0"/>
              </a:rPr>
              <a:t>    </a:t>
            </a:r>
            <a:r>
              <a:rPr lang="zh-CN" altLang="en-US" sz="2800">
                <a:solidFill>
                  <a:schemeClr val="tx2"/>
                </a:solidFill>
                <a:ea typeface="+mn-ea"/>
                <a:cs typeface="Times New Roman" panose="02020603050405020304" pitchFamily="18" charset="0"/>
              </a:rPr>
              <a:t>放大电路的交流通路。</a:t>
            </a:r>
          </a:p>
        </p:txBody>
      </p:sp>
      <p:sp>
        <p:nvSpPr>
          <p:cNvPr id="79877" name="Rectangle 5"/>
          <p:cNvSpPr>
            <a:spLocks noChangeArrowheads="1"/>
          </p:cNvSpPr>
          <p:nvPr/>
        </p:nvSpPr>
        <p:spPr bwMode="auto">
          <a:xfrm>
            <a:off x="301625" y="1719530"/>
            <a:ext cx="8743950"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pPr>
            <a:r>
              <a:rPr lang="zh-CN" altLang="en-US" sz="2800">
                <a:solidFill>
                  <a:srgbClr val="000099"/>
                </a:solidFill>
                <a:ea typeface="+mn-ea"/>
                <a:cs typeface="Times New Roman" panose="02020603050405020304" pitchFamily="18" charset="0"/>
              </a:rPr>
              <a:t>动态分析</a:t>
            </a:r>
            <a:r>
              <a:rPr lang="en-US" altLang="zh-CN" sz="2800">
                <a:solidFill>
                  <a:srgbClr val="000099"/>
                </a:solidFill>
                <a:ea typeface="+mn-ea"/>
                <a:cs typeface="Times New Roman" panose="02020603050405020304" pitchFamily="18" charset="0"/>
              </a:rPr>
              <a:t>: </a:t>
            </a:r>
          </a:p>
          <a:p>
            <a:pPr eaLnBrk="1" hangingPunct="1">
              <a:lnSpc>
                <a:spcPct val="110000"/>
              </a:lnSpc>
            </a:pPr>
            <a:r>
              <a:rPr lang="en-US" altLang="zh-CN" sz="2800">
                <a:ea typeface="+mn-ea"/>
                <a:cs typeface="Times New Roman" panose="02020603050405020304" pitchFamily="18" charset="0"/>
              </a:rPr>
              <a:t>    </a:t>
            </a:r>
            <a:r>
              <a:rPr lang="zh-CN" altLang="en-US" sz="2800">
                <a:ea typeface="+mn-ea"/>
                <a:cs typeface="Times New Roman" panose="02020603050405020304" pitchFamily="18" charset="0"/>
              </a:rPr>
              <a:t>计算电压放大倍数</a:t>
            </a:r>
            <a:r>
              <a:rPr lang="en-US" altLang="zh-CN" sz="2800" i="1">
                <a:ea typeface="+mn-ea"/>
                <a:cs typeface="Times New Roman" panose="02020603050405020304" pitchFamily="18" charset="0"/>
              </a:rPr>
              <a:t>A</a:t>
            </a:r>
            <a:r>
              <a:rPr lang="en-US" altLang="zh-CN" sz="2800" i="1" baseline="-25000">
                <a:ea typeface="+mn-ea"/>
                <a:cs typeface="Times New Roman" panose="02020603050405020304" pitchFamily="18" charset="0"/>
              </a:rPr>
              <a:t>u</a:t>
            </a:r>
            <a:r>
              <a:rPr lang="zh-CN" altLang="en-US" sz="2800">
                <a:ea typeface="+mn-ea"/>
                <a:cs typeface="Times New Roman" panose="02020603050405020304" pitchFamily="18" charset="0"/>
              </a:rPr>
              <a:t>、输入电阻</a:t>
            </a:r>
            <a:r>
              <a:rPr lang="en-US" altLang="zh-CN" sz="2800" i="1">
                <a:ea typeface="+mn-ea"/>
                <a:cs typeface="Times New Roman" panose="02020603050405020304" pitchFamily="18" charset="0"/>
              </a:rPr>
              <a:t>r</a:t>
            </a:r>
            <a:r>
              <a:rPr lang="en-US" altLang="zh-CN" sz="2800" baseline="-25000">
                <a:ea typeface="+mn-ea"/>
                <a:cs typeface="Times New Roman" panose="02020603050405020304" pitchFamily="18" charset="0"/>
              </a:rPr>
              <a:t>i</a:t>
            </a:r>
            <a:r>
              <a:rPr lang="zh-CN" altLang="en-US" sz="2800">
                <a:ea typeface="+mn-ea"/>
                <a:cs typeface="Times New Roman" panose="02020603050405020304" pitchFamily="18" charset="0"/>
              </a:rPr>
              <a:t>、输出电阻</a:t>
            </a:r>
            <a:r>
              <a:rPr lang="en-US" altLang="zh-CN" sz="2800" i="1">
                <a:ea typeface="+mn-ea"/>
                <a:cs typeface="Times New Roman" panose="02020603050405020304" pitchFamily="18" charset="0"/>
              </a:rPr>
              <a:t>r</a:t>
            </a:r>
            <a:r>
              <a:rPr lang="en-US" altLang="zh-CN" sz="2800" baseline="-25000">
                <a:ea typeface="+mn-ea"/>
                <a:cs typeface="Times New Roman" panose="02020603050405020304" pitchFamily="18" charset="0"/>
              </a:rPr>
              <a:t>o</a:t>
            </a:r>
            <a:r>
              <a:rPr lang="zh-CN" altLang="en-US" sz="2800">
                <a:ea typeface="+mn-ea"/>
                <a:cs typeface="Times New Roman" panose="02020603050405020304" pitchFamily="18" charset="0"/>
              </a:rPr>
              <a:t>等。</a:t>
            </a:r>
          </a:p>
        </p:txBody>
      </p:sp>
      <p:sp>
        <p:nvSpPr>
          <p:cNvPr id="79878" name="Rectangle 6"/>
          <p:cNvSpPr>
            <a:spLocks noChangeArrowheads="1"/>
          </p:cNvSpPr>
          <p:nvPr/>
        </p:nvSpPr>
        <p:spPr bwMode="auto">
          <a:xfrm>
            <a:off x="298450" y="2648218"/>
            <a:ext cx="6505575"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pPr>
            <a:r>
              <a:rPr lang="zh-CN" altLang="en-US" sz="2800">
                <a:solidFill>
                  <a:srgbClr val="000099"/>
                </a:solidFill>
                <a:ea typeface="+mn-ea"/>
                <a:cs typeface="Times New Roman" panose="02020603050405020304" pitchFamily="18" charset="0"/>
              </a:rPr>
              <a:t>分析对象：</a:t>
            </a:r>
          </a:p>
          <a:p>
            <a:pPr eaLnBrk="1" hangingPunct="1">
              <a:lnSpc>
                <a:spcPct val="110000"/>
              </a:lnSpc>
            </a:pPr>
            <a:r>
              <a:rPr lang="zh-CN" altLang="en-US" sz="2800">
                <a:solidFill>
                  <a:srgbClr val="CC0000"/>
                </a:solidFill>
                <a:ea typeface="+mn-ea"/>
                <a:cs typeface="Times New Roman" panose="02020603050405020304" pitchFamily="18" charset="0"/>
              </a:rPr>
              <a:t>    </a:t>
            </a:r>
            <a:r>
              <a:rPr lang="zh-CN" altLang="en-US" sz="2800">
                <a:ea typeface="+mn-ea"/>
                <a:cs typeface="Times New Roman" panose="02020603050405020304" pitchFamily="18" charset="0"/>
              </a:rPr>
              <a:t>各极电压和电流的交流分量。</a:t>
            </a:r>
          </a:p>
        </p:txBody>
      </p:sp>
      <p:sp>
        <p:nvSpPr>
          <p:cNvPr id="79879" name="Rectangle 7"/>
          <p:cNvSpPr>
            <a:spLocks noChangeArrowheads="1"/>
          </p:cNvSpPr>
          <p:nvPr/>
        </p:nvSpPr>
        <p:spPr bwMode="auto">
          <a:xfrm>
            <a:off x="250825" y="5523180"/>
            <a:ext cx="8893175" cy="527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pPr>
            <a:r>
              <a:rPr lang="zh-CN" altLang="en-US" sz="2800">
                <a:solidFill>
                  <a:srgbClr val="000099"/>
                </a:solidFill>
                <a:ea typeface="+mn-ea"/>
                <a:cs typeface="Times New Roman" panose="02020603050405020304" pitchFamily="18" charset="0"/>
              </a:rPr>
              <a:t>目的：</a:t>
            </a:r>
            <a:r>
              <a:rPr lang="zh-CN" altLang="en-US" sz="2800">
                <a:solidFill>
                  <a:schemeClr val="tx2"/>
                </a:solidFill>
                <a:ea typeface="+mn-ea"/>
                <a:cs typeface="Times New Roman" panose="02020603050405020304" pitchFamily="18" charset="0"/>
              </a:rPr>
              <a:t>找出</a:t>
            </a:r>
            <a:r>
              <a:rPr lang="en-US" altLang="zh-CN" sz="2800" i="1">
                <a:ea typeface="+mn-ea"/>
                <a:cs typeface="Times New Roman" panose="02020603050405020304" pitchFamily="18" charset="0"/>
              </a:rPr>
              <a:t>A</a:t>
            </a:r>
            <a:r>
              <a:rPr lang="en-US" altLang="zh-CN" sz="2800" i="1" baseline="-25000">
                <a:ea typeface="+mn-ea"/>
                <a:cs typeface="Times New Roman" panose="02020603050405020304" pitchFamily="18" charset="0"/>
              </a:rPr>
              <a:t>u</a:t>
            </a:r>
            <a:r>
              <a:rPr lang="zh-CN" altLang="en-US" sz="2800">
                <a:ea typeface="+mn-ea"/>
                <a:cs typeface="Times New Roman" panose="02020603050405020304" pitchFamily="18" charset="0"/>
              </a:rPr>
              <a:t>、</a:t>
            </a:r>
            <a:r>
              <a:rPr lang="en-US" altLang="zh-CN" sz="2800" i="1">
                <a:ea typeface="+mn-ea"/>
                <a:cs typeface="Times New Roman" panose="02020603050405020304" pitchFamily="18" charset="0"/>
              </a:rPr>
              <a:t>r</a:t>
            </a:r>
            <a:r>
              <a:rPr lang="en-US" altLang="zh-CN" sz="2800" baseline="-25000">
                <a:ea typeface="+mn-ea"/>
                <a:cs typeface="Times New Roman" panose="02020603050405020304" pitchFamily="18" charset="0"/>
              </a:rPr>
              <a:t>i</a:t>
            </a:r>
            <a:r>
              <a:rPr lang="zh-CN" altLang="en-US" sz="2800">
                <a:ea typeface="+mn-ea"/>
                <a:cs typeface="Times New Roman" panose="02020603050405020304" pitchFamily="18" charset="0"/>
              </a:rPr>
              <a:t>、</a:t>
            </a:r>
            <a:r>
              <a:rPr lang="en-US" altLang="zh-CN" sz="2800" i="1">
                <a:ea typeface="+mn-ea"/>
                <a:cs typeface="Times New Roman" panose="02020603050405020304" pitchFamily="18" charset="0"/>
              </a:rPr>
              <a:t>r</a:t>
            </a:r>
            <a:r>
              <a:rPr lang="en-US" altLang="zh-CN" sz="2800" baseline="-25000">
                <a:ea typeface="+mn-ea"/>
                <a:cs typeface="Times New Roman" panose="02020603050405020304" pitchFamily="18" charset="0"/>
              </a:rPr>
              <a:t>o</a:t>
            </a:r>
            <a:r>
              <a:rPr lang="zh-CN" altLang="en-US" sz="2800">
                <a:solidFill>
                  <a:schemeClr val="tx2"/>
                </a:solidFill>
                <a:ea typeface="+mn-ea"/>
                <a:cs typeface="Times New Roman" panose="02020603050405020304" pitchFamily="18" charset="0"/>
              </a:rPr>
              <a:t>与电路参数的关系</a:t>
            </a:r>
            <a:r>
              <a:rPr lang="en-US" altLang="zh-CN" sz="2800">
                <a:solidFill>
                  <a:schemeClr val="tx2"/>
                </a:solidFill>
                <a:ea typeface="+mn-ea"/>
                <a:cs typeface="Times New Roman" panose="02020603050405020304" pitchFamily="18" charset="0"/>
              </a:rPr>
              <a:t>,</a:t>
            </a:r>
            <a:r>
              <a:rPr lang="zh-CN" altLang="en-US" sz="2800">
                <a:solidFill>
                  <a:schemeClr val="tx2"/>
                </a:solidFill>
                <a:ea typeface="+mn-ea"/>
                <a:cs typeface="Times New Roman" panose="02020603050405020304" pitchFamily="18" charset="0"/>
              </a:rPr>
              <a:t>为设计打基础。</a:t>
            </a:r>
          </a:p>
        </p:txBody>
      </p:sp>
    </p:spTree>
    <p:extLst>
      <p:ext uri="{BB962C8B-B14F-4D97-AF65-F5344CB8AC3E}">
        <p14:creationId xmlns:p14="http://schemas.microsoft.com/office/powerpoint/2010/main" val="43056625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9875"/>
                                        </p:tgtEl>
                                        <p:attrNameLst>
                                          <p:attrName>style.visibility</p:attrName>
                                        </p:attrNameLst>
                                      </p:cBhvr>
                                      <p:to>
                                        <p:strVal val="visible"/>
                                      </p:to>
                                    </p:set>
                                    <p:animEffect transition="in" filter="wipe(left)">
                                      <p:cBhvr>
                                        <p:cTn id="7" dur="500"/>
                                        <p:tgtEl>
                                          <p:spTgt spid="798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9877"/>
                                        </p:tgtEl>
                                        <p:attrNameLst>
                                          <p:attrName>style.visibility</p:attrName>
                                        </p:attrNameLst>
                                      </p:cBhvr>
                                      <p:to>
                                        <p:strVal val="visible"/>
                                      </p:to>
                                    </p:set>
                                    <p:animEffect transition="in" filter="wipe(left)">
                                      <p:cBhvr>
                                        <p:cTn id="12" dur="500"/>
                                        <p:tgtEl>
                                          <p:spTgt spid="7987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79878">
                                            <p:txEl>
                                              <p:pRg st="0" end="0"/>
                                            </p:txEl>
                                          </p:spTgt>
                                        </p:tgtEl>
                                        <p:attrNameLst>
                                          <p:attrName>style.visibility</p:attrName>
                                        </p:attrNameLst>
                                      </p:cBhvr>
                                      <p:to>
                                        <p:strVal val="visible"/>
                                      </p:to>
                                    </p:set>
                                    <p:animEffect transition="in" filter="blinds(vertical)">
                                      <p:cBhvr>
                                        <p:cTn id="17" dur="500"/>
                                        <p:tgtEl>
                                          <p:spTgt spid="79878">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79878">
                                            <p:txEl>
                                              <p:pRg st="1" end="1"/>
                                            </p:txEl>
                                          </p:spTgt>
                                        </p:tgtEl>
                                        <p:attrNameLst>
                                          <p:attrName>style.visibility</p:attrName>
                                        </p:attrNameLst>
                                      </p:cBhvr>
                                      <p:to>
                                        <p:strVal val="visible"/>
                                      </p:to>
                                    </p:set>
                                    <p:animEffect transition="in" filter="blinds(vertical)">
                                      <p:cBhvr>
                                        <p:cTn id="22" dur="500"/>
                                        <p:tgtEl>
                                          <p:spTgt spid="79878">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9876"/>
                                        </p:tgtEl>
                                        <p:attrNameLst>
                                          <p:attrName>style.visibility</p:attrName>
                                        </p:attrNameLst>
                                      </p:cBhvr>
                                      <p:to>
                                        <p:strVal val="visible"/>
                                      </p:to>
                                    </p:set>
                                    <p:animEffect transition="in" filter="wipe(left)">
                                      <p:cBhvr>
                                        <p:cTn id="27" dur="500"/>
                                        <p:tgtEl>
                                          <p:spTgt spid="7987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9879"/>
                                        </p:tgtEl>
                                        <p:attrNameLst>
                                          <p:attrName>style.visibility</p:attrName>
                                        </p:attrNameLst>
                                      </p:cBhvr>
                                      <p:to>
                                        <p:strVal val="visible"/>
                                      </p:to>
                                    </p:set>
                                    <p:animEffect transition="in" filter="wipe(left)">
                                      <p:cBhvr>
                                        <p:cTn id="32" dur="500"/>
                                        <p:tgtEl>
                                          <p:spTgt spid="798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autoUpdateAnimBg="0"/>
      <p:bldP spid="79876" grpId="0" autoUpdateAnimBg="0"/>
      <p:bldP spid="79877" grpId="0" autoUpdateAnimBg="0"/>
      <p:bldP spid="79878" grpId="0" build="p" autoUpdateAnimBg="0"/>
      <p:bldP spid="79879"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subTitle" idx="1"/>
          </p:nvPr>
        </p:nvSpPr>
        <p:spPr bwMode="auto">
          <a:xfrm>
            <a:off x="431502" y="605231"/>
            <a:ext cx="4419600" cy="523875"/>
          </a:xfrm>
          <a:ln>
            <a:miter lim="800000"/>
            <a:headEnd/>
            <a:tailEnd/>
          </a:ln>
        </p:spPr>
        <p:txBody>
          <a:bodyPr vert="horz" wrap="square" lIns="91440" tIns="45720" rIns="91440" bIns="45720" numCol="1" anchor="t" anchorCtr="0" compatLnSpc="1">
            <a:prstTxWarp prst="textNoShape">
              <a:avLst/>
            </a:prstTxWarp>
          </a:bodyPr>
          <a:lstStyle/>
          <a:p>
            <a:pPr algn="l" eaLnBrk="1" hangingPunct="1">
              <a:defRPr/>
            </a:pPr>
            <a:r>
              <a:rPr lang="en-US" altLang="zh-CN" sz="2800" b="1" dirty="0" smtClean="0">
                <a:solidFill>
                  <a:srgbClr val="000099"/>
                </a:solidFill>
                <a:latin typeface="Times New Roman" panose="02020603050405020304" pitchFamily="18" charset="0"/>
                <a:cs typeface="Times New Roman" panose="02020603050405020304" pitchFamily="18" charset="0"/>
              </a:rPr>
              <a:t>15.3.1   </a:t>
            </a:r>
            <a:r>
              <a:rPr lang="zh-CN" altLang="en-US" sz="2800" b="1" dirty="0" smtClean="0">
                <a:solidFill>
                  <a:srgbClr val="000099"/>
                </a:solidFill>
                <a:latin typeface="Times New Roman" panose="02020603050405020304" pitchFamily="18" charset="0"/>
                <a:cs typeface="Times New Roman" panose="02020603050405020304" pitchFamily="18" charset="0"/>
              </a:rPr>
              <a:t>微变等效电路法</a:t>
            </a:r>
          </a:p>
        </p:txBody>
      </p:sp>
      <p:sp>
        <p:nvSpPr>
          <p:cNvPr id="80899" name="Text Box 3"/>
          <p:cNvSpPr txBox="1">
            <a:spLocks noChangeArrowheads="1"/>
          </p:cNvSpPr>
          <p:nvPr/>
        </p:nvSpPr>
        <p:spPr bwMode="auto">
          <a:xfrm>
            <a:off x="474364" y="1929123"/>
            <a:ext cx="8356600" cy="568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pPr>
            <a:r>
              <a:rPr lang="en-US" altLang="zh-CN" sz="2800">
                <a:solidFill>
                  <a:schemeClr val="tx2"/>
                </a:solidFill>
                <a:cs typeface="Times New Roman" panose="02020603050405020304" pitchFamily="18" charset="0"/>
              </a:rPr>
              <a:t>  </a:t>
            </a:r>
          </a:p>
        </p:txBody>
      </p:sp>
      <p:sp>
        <p:nvSpPr>
          <p:cNvPr id="80900" name="Rectangle 4"/>
          <p:cNvSpPr>
            <a:spLocks noChangeArrowheads="1"/>
          </p:cNvSpPr>
          <p:nvPr/>
        </p:nvSpPr>
        <p:spPr bwMode="auto">
          <a:xfrm>
            <a:off x="431502" y="1129106"/>
            <a:ext cx="8497887" cy="1928813"/>
          </a:xfrm>
          <a:prstGeom prst="rect">
            <a:avLst/>
          </a:prstGeom>
          <a:noFill/>
          <a:ln w="38100">
            <a:noFill/>
            <a:miter lim="800000"/>
            <a:headEnd/>
            <a:tailEnd/>
          </a:ln>
          <a:effectLst/>
        </p:spPr>
        <p:txBody>
          <a:bodyPr lIns="90000" tIns="46800" rIns="90000" bIns="46800" anchor="ctr">
            <a:spAutoFit/>
          </a:bodyPr>
          <a:lstStyle/>
          <a:p>
            <a:pPr>
              <a:spcBef>
                <a:spcPct val="50000"/>
              </a:spcBef>
              <a:defRPr/>
            </a:pPr>
            <a:r>
              <a:rPr lang="zh-CN" altLang="en-US" sz="2800" b="1">
                <a:solidFill>
                  <a:srgbClr val="CC0000"/>
                </a:solidFill>
                <a:latin typeface="Times New Roman" panose="02020603050405020304" pitchFamily="18" charset="0"/>
                <a:cs typeface="Times New Roman" panose="02020603050405020304" pitchFamily="18" charset="0"/>
              </a:rPr>
              <a:t>微变等效电路：</a:t>
            </a:r>
          </a:p>
          <a:p>
            <a:pPr>
              <a:lnSpc>
                <a:spcPct val="110000"/>
              </a:lnSpc>
              <a:defRPr/>
            </a:pPr>
            <a:r>
              <a:rPr lang="zh-CN" altLang="en-US" sz="2800" b="1">
                <a:solidFill>
                  <a:schemeClr val="tx2"/>
                </a:solidFill>
                <a:latin typeface="Times New Roman" panose="02020603050405020304" pitchFamily="18" charset="0"/>
                <a:cs typeface="Times New Roman" panose="02020603050405020304" pitchFamily="18" charset="0"/>
              </a:rPr>
              <a:t>    把非线性元件晶体管所组成的放大电路等效为一个线性电路。即把非线性的晶体管线性化，等效为一个线性元件。</a:t>
            </a:r>
            <a:endParaRPr lang="zh-CN" altLang="en-US" sz="2800" b="1">
              <a:solidFill>
                <a:schemeClr val="accent2"/>
              </a:solidFill>
              <a:latin typeface="Times New Roman" panose="02020603050405020304" pitchFamily="18" charset="0"/>
              <a:cs typeface="Times New Roman" panose="02020603050405020304" pitchFamily="18" charset="0"/>
            </a:endParaRPr>
          </a:p>
        </p:txBody>
      </p:sp>
      <p:sp>
        <p:nvSpPr>
          <p:cNvPr id="80901" name="Text Box 5"/>
          <p:cNvSpPr txBox="1">
            <a:spLocks noChangeArrowheads="1"/>
          </p:cNvSpPr>
          <p:nvPr/>
        </p:nvSpPr>
        <p:spPr bwMode="auto">
          <a:xfrm>
            <a:off x="466427" y="2992831"/>
            <a:ext cx="8462962" cy="1971675"/>
          </a:xfrm>
          <a:prstGeom prst="rect">
            <a:avLst/>
          </a:prstGeom>
          <a:noFill/>
          <a:ln w="38100">
            <a:noFill/>
            <a:miter lim="800000"/>
            <a:headEnd/>
            <a:tailEnd/>
          </a:ln>
          <a:effectLst/>
        </p:spPr>
        <p:txBody>
          <a:bodyPr lIns="90000" tIns="46800" rIns="90000" bIns="46800" anchor="ctr">
            <a:spAutoFit/>
          </a:bodyPr>
          <a:lstStyle/>
          <a:p>
            <a:pPr>
              <a:lnSpc>
                <a:spcPct val="110000"/>
              </a:lnSpc>
              <a:defRPr/>
            </a:pPr>
            <a:r>
              <a:rPr lang="zh-CN" altLang="en-US" sz="2800" b="1">
                <a:solidFill>
                  <a:srgbClr val="CC0000"/>
                </a:solidFill>
                <a:latin typeface="Times New Roman" panose="02020603050405020304" pitchFamily="18" charset="0"/>
                <a:cs typeface="Times New Roman" panose="02020603050405020304" pitchFamily="18" charset="0"/>
              </a:rPr>
              <a:t>线性化的条件：</a:t>
            </a:r>
          </a:p>
          <a:p>
            <a:pPr>
              <a:lnSpc>
                <a:spcPct val="110000"/>
              </a:lnSpc>
              <a:defRPr/>
            </a:pPr>
            <a:r>
              <a:rPr lang="zh-CN" altLang="en-US" sz="2800" b="1">
                <a:solidFill>
                  <a:schemeClr val="tx2"/>
                </a:solidFill>
                <a:latin typeface="Times New Roman" panose="02020603050405020304" pitchFamily="18" charset="0"/>
                <a:cs typeface="Times New Roman" panose="02020603050405020304" pitchFamily="18" charset="0"/>
              </a:rPr>
              <a:t>    晶体管在小信号（微变量）情况下工作。因此，在静态工作点附近小范围内的特性曲线可用直线近似代替。</a:t>
            </a:r>
          </a:p>
        </p:txBody>
      </p:sp>
      <p:sp>
        <p:nvSpPr>
          <p:cNvPr id="80902" name="Rectangle 6"/>
          <p:cNvSpPr>
            <a:spLocks noChangeArrowheads="1"/>
          </p:cNvSpPr>
          <p:nvPr/>
        </p:nvSpPr>
        <p:spPr bwMode="auto">
          <a:xfrm>
            <a:off x="461664" y="4916011"/>
            <a:ext cx="8467725" cy="1473353"/>
          </a:xfrm>
          <a:prstGeom prst="rect">
            <a:avLst/>
          </a:prstGeom>
          <a:noFill/>
          <a:ln w="38100">
            <a:noFill/>
            <a:miter lim="800000"/>
            <a:headEnd/>
            <a:tailEnd/>
          </a:ln>
          <a:effectLst/>
        </p:spPr>
        <p:txBody>
          <a:bodyPr lIns="90000" tIns="46800" rIns="90000" bIns="46800" anchor="ctr">
            <a:spAutoFit/>
          </a:bodyPr>
          <a:lstStyle/>
          <a:p>
            <a:pPr>
              <a:spcBef>
                <a:spcPct val="50000"/>
              </a:spcBef>
              <a:defRPr/>
            </a:pPr>
            <a:r>
              <a:rPr lang="zh-CN" altLang="en-US" sz="2800" b="1">
                <a:solidFill>
                  <a:srgbClr val="CC0000"/>
                </a:solidFill>
                <a:latin typeface="Times New Roman" panose="02020603050405020304" pitchFamily="18" charset="0"/>
                <a:cs typeface="Times New Roman" panose="02020603050405020304" pitchFamily="18" charset="0"/>
              </a:rPr>
              <a:t>微变等效电路法：</a:t>
            </a:r>
          </a:p>
          <a:p>
            <a:pPr>
              <a:lnSpc>
                <a:spcPct val="110000"/>
              </a:lnSpc>
              <a:defRPr/>
            </a:pPr>
            <a:r>
              <a:rPr lang="zh-CN" altLang="en-US" sz="2800" b="1">
                <a:solidFill>
                  <a:schemeClr val="tx2"/>
                </a:solidFill>
                <a:latin typeface="Times New Roman" panose="02020603050405020304" pitchFamily="18" charset="0"/>
                <a:cs typeface="Times New Roman" panose="02020603050405020304" pitchFamily="18" charset="0"/>
              </a:rPr>
              <a:t>    利用放大电路的微变等效电路分析</a:t>
            </a:r>
            <a:r>
              <a:rPr lang="zh-CN" altLang="en-US" sz="2800" b="1">
                <a:latin typeface="Times New Roman" panose="02020603050405020304" pitchFamily="18" charset="0"/>
                <a:cs typeface="Times New Roman" panose="02020603050405020304" pitchFamily="18" charset="0"/>
              </a:rPr>
              <a:t>计算</a:t>
            </a:r>
            <a:r>
              <a:rPr lang="zh-CN" altLang="en-US" sz="2800" b="1">
                <a:solidFill>
                  <a:schemeClr val="tx2"/>
                </a:solidFill>
                <a:latin typeface="Times New Roman" panose="02020603050405020304" pitchFamily="18" charset="0"/>
                <a:cs typeface="Times New Roman" panose="02020603050405020304" pitchFamily="18" charset="0"/>
              </a:rPr>
              <a:t>放大电路</a:t>
            </a:r>
            <a:r>
              <a:rPr lang="zh-CN" altLang="en-US" sz="2800" b="1">
                <a:latin typeface="Times New Roman" panose="02020603050405020304" pitchFamily="18" charset="0"/>
                <a:cs typeface="Times New Roman" panose="02020603050405020304" pitchFamily="18" charset="0"/>
              </a:rPr>
              <a:t>电压放大倍数 </a:t>
            </a:r>
            <a:r>
              <a:rPr lang="en-US" altLang="zh-CN" sz="2800" b="1" i="1">
                <a:latin typeface="Times New Roman" panose="02020603050405020304" pitchFamily="18" charset="0"/>
                <a:cs typeface="Times New Roman" panose="02020603050405020304" pitchFamily="18" charset="0"/>
              </a:rPr>
              <a:t>A</a:t>
            </a:r>
            <a:r>
              <a:rPr lang="en-US" altLang="zh-CN" sz="2800" b="1" i="1" baseline="-25000">
                <a:latin typeface="Times New Roman" panose="02020603050405020304" pitchFamily="18" charset="0"/>
                <a:cs typeface="Times New Roman" panose="02020603050405020304" pitchFamily="18" charset="0"/>
              </a:rPr>
              <a:t>u</a:t>
            </a:r>
            <a:r>
              <a:rPr lang="zh-CN" altLang="en-US" sz="2800" b="1">
                <a:latin typeface="Times New Roman" panose="02020603050405020304" pitchFamily="18" charset="0"/>
                <a:cs typeface="Times New Roman" panose="02020603050405020304" pitchFamily="18" charset="0"/>
              </a:rPr>
              <a:t>、输入电阻 </a:t>
            </a:r>
            <a:r>
              <a:rPr lang="en-US" altLang="zh-CN" sz="2800" b="1" i="1">
                <a:latin typeface="Times New Roman" panose="02020603050405020304" pitchFamily="18" charset="0"/>
                <a:cs typeface="Times New Roman" panose="02020603050405020304" pitchFamily="18" charset="0"/>
              </a:rPr>
              <a:t>r</a:t>
            </a:r>
            <a:r>
              <a:rPr lang="en-US" altLang="zh-CN" sz="2800" b="1" baseline="-25000">
                <a:latin typeface="Times New Roman" panose="02020603050405020304" pitchFamily="18" charset="0"/>
                <a:cs typeface="Times New Roman" panose="02020603050405020304" pitchFamily="18" charset="0"/>
              </a:rPr>
              <a:t>i</a:t>
            </a:r>
            <a:r>
              <a:rPr lang="zh-CN" altLang="en-US" sz="2800" b="1">
                <a:latin typeface="Times New Roman" panose="02020603050405020304" pitchFamily="18" charset="0"/>
                <a:cs typeface="Times New Roman" panose="02020603050405020304" pitchFamily="18" charset="0"/>
              </a:rPr>
              <a:t>、输出电阻 </a:t>
            </a:r>
            <a:r>
              <a:rPr lang="en-US" altLang="zh-CN" sz="2800" b="1" i="1">
                <a:latin typeface="Times New Roman" panose="02020603050405020304" pitchFamily="18" charset="0"/>
                <a:cs typeface="Times New Roman" panose="02020603050405020304" pitchFamily="18" charset="0"/>
              </a:rPr>
              <a:t>r</a:t>
            </a:r>
            <a:r>
              <a:rPr lang="en-US" altLang="zh-CN" sz="2800" b="1" baseline="-25000">
                <a:latin typeface="Times New Roman" panose="02020603050405020304" pitchFamily="18" charset="0"/>
                <a:cs typeface="Times New Roman" panose="02020603050405020304" pitchFamily="18" charset="0"/>
              </a:rPr>
              <a:t>o</a:t>
            </a:r>
            <a:r>
              <a:rPr lang="zh-CN" altLang="en-US" sz="2800" b="1">
                <a:latin typeface="Times New Roman" panose="02020603050405020304" pitchFamily="18" charset="0"/>
                <a:cs typeface="Times New Roman" panose="02020603050405020304" pitchFamily="18" charset="0"/>
              </a:rPr>
              <a:t>等。</a:t>
            </a:r>
          </a:p>
        </p:txBody>
      </p:sp>
    </p:spTree>
    <p:extLst>
      <p:ext uri="{BB962C8B-B14F-4D97-AF65-F5344CB8AC3E}">
        <p14:creationId xmlns:p14="http://schemas.microsoft.com/office/powerpoint/2010/main" val="336678563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0900"/>
                                        </p:tgtEl>
                                        <p:attrNameLst>
                                          <p:attrName>style.visibility</p:attrName>
                                        </p:attrNameLst>
                                      </p:cBhvr>
                                      <p:to>
                                        <p:strVal val="visible"/>
                                      </p:to>
                                    </p:set>
                                    <p:animEffect transition="in" filter="wipe(left)">
                                      <p:cBhvr>
                                        <p:cTn id="7" dur="500"/>
                                        <p:tgtEl>
                                          <p:spTgt spid="809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0901"/>
                                        </p:tgtEl>
                                        <p:attrNameLst>
                                          <p:attrName>style.visibility</p:attrName>
                                        </p:attrNameLst>
                                      </p:cBhvr>
                                      <p:to>
                                        <p:strVal val="visible"/>
                                      </p:to>
                                    </p:set>
                                    <p:animEffect transition="in" filter="wipe(left)">
                                      <p:cBhvr>
                                        <p:cTn id="12" dur="500"/>
                                        <p:tgtEl>
                                          <p:spTgt spid="8090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0902"/>
                                        </p:tgtEl>
                                        <p:attrNameLst>
                                          <p:attrName>style.visibility</p:attrName>
                                        </p:attrNameLst>
                                      </p:cBhvr>
                                      <p:to>
                                        <p:strVal val="visible"/>
                                      </p:to>
                                    </p:set>
                                    <p:animEffect transition="in" filter="wipe(left)">
                                      <p:cBhvr>
                                        <p:cTn id="17" dur="500"/>
                                        <p:tgtEl>
                                          <p:spTgt spid="8090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0899"/>
                                        </p:tgtEl>
                                        <p:attrNameLst>
                                          <p:attrName>style.visibility</p:attrName>
                                        </p:attrNameLst>
                                      </p:cBhvr>
                                      <p:to>
                                        <p:strVal val="visible"/>
                                      </p:to>
                                    </p:set>
                                    <p:animEffect transition="in" filter="wipe(left)">
                                      <p:cBhvr>
                                        <p:cTn id="22" dur="500"/>
                                        <p:tgtEl>
                                          <p:spTgt spid="808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9" grpId="0" autoUpdateAnimBg="0"/>
      <p:bldP spid="80900" grpId="0" autoUpdateAnimBg="0"/>
      <p:bldP spid="80901" grpId="0" autoUpdateAnimBg="0"/>
      <p:bldP spid="80902"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69" name="Picture 49" descr="图片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1684" y="2441795"/>
            <a:ext cx="2565400"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22" name="Text Box 2"/>
          <p:cNvSpPr txBox="1">
            <a:spLocks noChangeArrowheads="1"/>
          </p:cNvSpPr>
          <p:nvPr/>
        </p:nvSpPr>
        <p:spPr bwMode="auto">
          <a:xfrm>
            <a:off x="684684" y="1317876"/>
            <a:ext cx="8175625" cy="525401"/>
          </a:xfrm>
          <a:prstGeom prst="rect">
            <a:avLst/>
          </a:prstGeom>
          <a:noFill/>
          <a:ln w="38100">
            <a:noFill/>
            <a:miter lim="800000"/>
            <a:headEnd/>
            <a:tailEnd/>
          </a:ln>
          <a:effectLst/>
        </p:spPr>
        <p:txBody>
          <a:bodyPr lIns="90000" tIns="46800" rIns="90000" bIns="46800" anchor="ctr">
            <a:spAutoFit/>
          </a:bodyPr>
          <a:lstStyle/>
          <a:p>
            <a:pPr>
              <a:spcBef>
                <a:spcPct val="50000"/>
              </a:spcBef>
              <a:defRPr/>
            </a:pPr>
            <a:r>
              <a:rPr lang="en-US" altLang="zh-CN" sz="2800" b="1">
                <a:latin typeface="Times New Roman" panose="02020603050405020304" pitchFamily="18" charset="0"/>
                <a:cs typeface="Times New Roman" panose="02020603050405020304" pitchFamily="18" charset="0"/>
              </a:rPr>
              <a:t> </a:t>
            </a:r>
            <a:r>
              <a:rPr lang="zh-CN" altLang="en-US" sz="2800" b="1">
                <a:latin typeface="Times New Roman" panose="02020603050405020304" pitchFamily="18" charset="0"/>
                <a:cs typeface="Times New Roman" panose="02020603050405020304" pitchFamily="18" charset="0"/>
              </a:rPr>
              <a:t>晶体管的微变等效电路可从晶体管特性曲线求出。</a:t>
            </a:r>
          </a:p>
        </p:txBody>
      </p:sp>
      <p:sp>
        <p:nvSpPr>
          <p:cNvPr id="81933" name="Text Box 13"/>
          <p:cNvSpPr txBox="1">
            <a:spLocks noChangeArrowheads="1"/>
          </p:cNvSpPr>
          <p:nvPr/>
        </p:nvSpPr>
        <p:spPr bwMode="auto">
          <a:xfrm>
            <a:off x="3343746" y="1807966"/>
            <a:ext cx="5516563" cy="1451809"/>
          </a:xfrm>
          <a:prstGeom prst="rect">
            <a:avLst/>
          </a:prstGeom>
          <a:noFill/>
          <a:ln w="38100">
            <a:noFill/>
            <a:miter lim="800000"/>
            <a:headEnd/>
            <a:tailEnd/>
          </a:ln>
          <a:effectLst/>
        </p:spPr>
        <p:txBody>
          <a:bodyPr lIns="90000" tIns="46800" rIns="90000" bIns="46800" anchor="ctr">
            <a:spAutoFit/>
          </a:bodyPr>
          <a:lstStyle/>
          <a:p>
            <a:pPr>
              <a:lnSpc>
                <a:spcPct val="105000"/>
              </a:lnSpc>
              <a:spcBef>
                <a:spcPct val="50000"/>
              </a:spcBef>
              <a:defRPr/>
            </a:pPr>
            <a:r>
              <a:rPr lang="en-US" altLang="zh-CN" sz="2800" b="1">
                <a:solidFill>
                  <a:srgbClr val="000099"/>
                </a:solidFill>
                <a:latin typeface="Times New Roman" panose="02020603050405020304" pitchFamily="18" charset="0"/>
                <a:cs typeface="Times New Roman" panose="02020603050405020304" pitchFamily="18" charset="0"/>
              </a:rPr>
              <a:t>    </a:t>
            </a:r>
            <a:r>
              <a:rPr lang="zh-CN" altLang="en-US" sz="2800" b="1">
                <a:solidFill>
                  <a:srgbClr val="000099"/>
                </a:solidFill>
                <a:latin typeface="Times New Roman" panose="02020603050405020304" pitchFamily="18" charset="0"/>
                <a:cs typeface="Times New Roman" panose="02020603050405020304" pitchFamily="18" charset="0"/>
              </a:rPr>
              <a:t>当信号很小时，在静态工作点附近的输入特性在小范围内可近似线性化。</a:t>
            </a:r>
          </a:p>
        </p:txBody>
      </p:sp>
      <p:grpSp>
        <p:nvGrpSpPr>
          <p:cNvPr id="2" name="Group 14"/>
          <p:cNvGrpSpPr>
            <a:grpSpLocks/>
          </p:cNvGrpSpPr>
          <p:nvPr/>
        </p:nvGrpSpPr>
        <p:grpSpPr bwMode="auto">
          <a:xfrm>
            <a:off x="1591146" y="3149820"/>
            <a:ext cx="1047750" cy="1622425"/>
            <a:chOff x="1368" y="2484"/>
            <a:chExt cx="660" cy="1164"/>
          </a:xfrm>
        </p:grpSpPr>
        <p:grpSp>
          <p:nvGrpSpPr>
            <p:cNvPr id="6171" name="Group 15"/>
            <p:cNvGrpSpPr>
              <a:grpSpLocks/>
            </p:cNvGrpSpPr>
            <p:nvPr/>
          </p:nvGrpSpPr>
          <p:grpSpPr bwMode="auto">
            <a:xfrm>
              <a:off x="1644" y="2484"/>
              <a:ext cx="108" cy="1164"/>
              <a:chOff x="1644" y="2484"/>
              <a:chExt cx="108" cy="1164"/>
            </a:xfrm>
          </p:grpSpPr>
          <p:sp>
            <p:nvSpPr>
              <p:cNvPr id="81936" name="Line 16"/>
              <p:cNvSpPr>
                <a:spLocks noChangeShapeType="1"/>
              </p:cNvSpPr>
              <p:nvPr/>
            </p:nvSpPr>
            <p:spPr bwMode="auto">
              <a:xfrm>
                <a:off x="1644" y="2989"/>
                <a:ext cx="0" cy="647"/>
              </a:xfrm>
              <a:prstGeom prst="line">
                <a:avLst/>
              </a:prstGeom>
              <a:noFill/>
              <a:ln w="38100">
                <a:solidFill>
                  <a:schemeClr val="accent2"/>
                </a:solidFill>
                <a:round/>
                <a:headEnd/>
                <a:tailEnd/>
              </a:ln>
              <a:effectLst/>
            </p:spPr>
            <p:txBody>
              <a:bodyPr wrap="none" lIns="90000" tIns="46800" rIns="90000" bIns="46800" anchor="ctr">
                <a:spAutoFit/>
              </a:bodyPr>
              <a:lstStyle/>
              <a:p>
                <a:pPr>
                  <a:defRPr/>
                </a:pPr>
                <a:endParaRPr lang="zh-CN" altLang="en-US" b="1">
                  <a:latin typeface="Times New Roman" panose="02020603050405020304" pitchFamily="18" charset="0"/>
                  <a:cs typeface="Times New Roman" panose="02020603050405020304" pitchFamily="18" charset="0"/>
                </a:endParaRPr>
              </a:p>
            </p:txBody>
          </p:sp>
          <p:sp>
            <p:nvSpPr>
              <p:cNvPr id="81937" name="Line 17"/>
              <p:cNvSpPr>
                <a:spLocks noChangeShapeType="1"/>
              </p:cNvSpPr>
              <p:nvPr/>
            </p:nvSpPr>
            <p:spPr bwMode="auto">
              <a:xfrm>
                <a:off x="1752" y="2484"/>
                <a:ext cx="0" cy="1164"/>
              </a:xfrm>
              <a:prstGeom prst="line">
                <a:avLst/>
              </a:prstGeom>
              <a:noFill/>
              <a:ln w="38100">
                <a:solidFill>
                  <a:schemeClr val="accent2"/>
                </a:solidFill>
                <a:round/>
                <a:headEnd/>
                <a:tailEnd/>
              </a:ln>
              <a:effectLst/>
            </p:spPr>
            <p:txBody>
              <a:bodyPr lIns="90000" tIns="46800" rIns="90000" bIns="46800" anchor="ctr">
                <a:spAutoFit/>
              </a:bodyPr>
              <a:lstStyle/>
              <a:p>
                <a:pPr>
                  <a:defRPr/>
                </a:pPr>
                <a:endParaRPr lang="zh-CN" altLang="en-US" b="1">
                  <a:latin typeface="Times New Roman" panose="02020603050405020304" pitchFamily="18" charset="0"/>
                  <a:cs typeface="Times New Roman" panose="02020603050405020304" pitchFamily="18" charset="0"/>
                </a:endParaRPr>
              </a:p>
            </p:txBody>
          </p:sp>
        </p:grpSp>
        <p:grpSp>
          <p:nvGrpSpPr>
            <p:cNvPr id="6172" name="Group 18"/>
            <p:cNvGrpSpPr>
              <a:grpSpLocks/>
            </p:cNvGrpSpPr>
            <p:nvPr/>
          </p:nvGrpSpPr>
          <p:grpSpPr bwMode="auto">
            <a:xfrm>
              <a:off x="1368" y="3408"/>
              <a:ext cx="660" cy="12"/>
              <a:chOff x="1368" y="3408"/>
              <a:chExt cx="660" cy="12"/>
            </a:xfrm>
          </p:grpSpPr>
          <p:sp>
            <p:nvSpPr>
              <p:cNvPr id="81939" name="Line 19"/>
              <p:cNvSpPr>
                <a:spLocks noChangeShapeType="1"/>
              </p:cNvSpPr>
              <p:nvPr/>
            </p:nvSpPr>
            <p:spPr bwMode="auto">
              <a:xfrm>
                <a:off x="1368" y="3408"/>
                <a:ext cx="264" cy="0"/>
              </a:xfrm>
              <a:prstGeom prst="line">
                <a:avLst/>
              </a:prstGeom>
              <a:noFill/>
              <a:ln w="38100">
                <a:solidFill>
                  <a:schemeClr val="accent2"/>
                </a:solidFill>
                <a:round/>
                <a:headEnd/>
                <a:tailEnd type="stealth" w="med" len="lg"/>
              </a:ln>
              <a:effectLst/>
            </p:spPr>
            <p:txBody>
              <a:bodyPr wrap="none" lIns="90000" tIns="46800" rIns="90000" bIns="46800" anchor="ctr">
                <a:spAutoFit/>
              </a:bodyPr>
              <a:lstStyle/>
              <a:p>
                <a:pPr>
                  <a:defRPr/>
                </a:pPr>
                <a:endParaRPr lang="zh-CN" altLang="en-US" b="1">
                  <a:latin typeface="Times New Roman" panose="02020603050405020304" pitchFamily="18" charset="0"/>
                  <a:cs typeface="Times New Roman" panose="02020603050405020304" pitchFamily="18" charset="0"/>
                </a:endParaRPr>
              </a:p>
            </p:txBody>
          </p:sp>
          <p:sp>
            <p:nvSpPr>
              <p:cNvPr id="81940" name="Line 20"/>
              <p:cNvSpPr>
                <a:spLocks noChangeShapeType="1"/>
              </p:cNvSpPr>
              <p:nvPr/>
            </p:nvSpPr>
            <p:spPr bwMode="auto">
              <a:xfrm flipH="1">
                <a:off x="1764" y="3420"/>
                <a:ext cx="264" cy="0"/>
              </a:xfrm>
              <a:prstGeom prst="line">
                <a:avLst/>
              </a:prstGeom>
              <a:noFill/>
              <a:ln w="38100">
                <a:solidFill>
                  <a:schemeClr val="accent2"/>
                </a:solidFill>
                <a:round/>
                <a:headEnd/>
                <a:tailEnd type="stealth" w="med" len="lg"/>
              </a:ln>
              <a:effectLst/>
            </p:spPr>
            <p:txBody>
              <a:bodyPr wrap="none" lIns="90000" tIns="46800" rIns="90000" bIns="46800" anchor="ctr">
                <a:spAutoFit/>
              </a:bodyPr>
              <a:lstStyle/>
              <a:p>
                <a:pPr>
                  <a:defRPr/>
                </a:pPr>
                <a:endParaRPr lang="zh-CN" altLang="en-US" b="1">
                  <a:latin typeface="Times New Roman" panose="02020603050405020304" pitchFamily="18" charset="0"/>
                  <a:cs typeface="Times New Roman" panose="02020603050405020304" pitchFamily="18" charset="0"/>
                </a:endParaRPr>
              </a:p>
            </p:txBody>
          </p:sp>
        </p:grpSp>
      </p:grpSp>
      <p:sp>
        <p:nvSpPr>
          <p:cNvPr id="81941" name="Rectangle 21"/>
          <p:cNvSpPr>
            <a:spLocks noChangeArrowheads="1"/>
          </p:cNvSpPr>
          <p:nvPr/>
        </p:nvSpPr>
        <p:spPr bwMode="auto">
          <a:xfrm>
            <a:off x="348134" y="908301"/>
            <a:ext cx="4441825" cy="525401"/>
          </a:xfrm>
          <a:prstGeom prst="rect">
            <a:avLst/>
          </a:prstGeom>
          <a:noFill/>
          <a:ln w="38100">
            <a:noFill/>
            <a:miter lim="800000"/>
            <a:headEnd/>
            <a:tailEnd/>
          </a:ln>
          <a:effectLst/>
        </p:spPr>
        <p:txBody>
          <a:bodyPr lIns="90000" tIns="46800" rIns="90000" bIns="46800" anchor="ctr">
            <a:spAutoFit/>
          </a:bodyPr>
          <a:lstStyle/>
          <a:p>
            <a:pPr algn="ctr">
              <a:spcBef>
                <a:spcPct val="50000"/>
              </a:spcBef>
              <a:defRPr/>
            </a:pPr>
            <a:r>
              <a:rPr lang="en-US" altLang="zh-CN" sz="2800" b="1">
                <a:solidFill>
                  <a:srgbClr val="CC0000"/>
                </a:solidFill>
                <a:latin typeface="Times New Roman" panose="02020603050405020304" pitchFamily="18" charset="0"/>
                <a:cs typeface="Times New Roman" panose="02020603050405020304" pitchFamily="18" charset="0"/>
              </a:rPr>
              <a:t>1.  </a:t>
            </a:r>
            <a:r>
              <a:rPr lang="zh-CN" altLang="en-US" sz="2800" b="1">
                <a:solidFill>
                  <a:srgbClr val="CC0000"/>
                </a:solidFill>
                <a:latin typeface="Times New Roman" panose="02020603050405020304" pitchFamily="18" charset="0"/>
                <a:cs typeface="Times New Roman" panose="02020603050405020304" pitchFamily="18" charset="0"/>
              </a:rPr>
              <a:t>晶体管的微变等效电路</a:t>
            </a:r>
          </a:p>
        </p:txBody>
      </p:sp>
      <p:sp>
        <p:nvSpPr>
          <p:cNvPr id="81942" name="Text Box 22"/>
          <p:cNvSpPr txBox="1">
            <a:spLocks noChangeArrowheads="1"/>
          </p:cNvSpPr>
          <p:nvPr/>
        </p:nvSpPr>
        <p:spPr bwMode="auto">
          <a:xfrm>
            <a:off x="2157884" y="3980549"/>
            <a:ext cx="1036637" cy="402291"/>
          </a:xfrm>
          <a:prstGeom prst="rect">
            <a:avLst/>
          </a:prstGeom>
          <a:noFill/>
          <a:ln w="38100">
            <a:noFill/>
            <a:miter lim="800000"/>
            <a:headEnd/>
            <a:tailEnd/>
          </a:ln>
          <a:effectLst/>
        </p:spPr>
        <p:txBody>
          <a:bodyPr lIns="90000" tIns="46800" rIns="90000" bIns="46800" anchor="ctr">
            <a:spAutoFit/>
          </a:bodyPr>
          <a:lstStyle/>
          <a:p>
            <a:pPr>
              <a:spcBef>
                <a:spcPct val="50000"/>
              </a:spcBef>
              <a:defRPr/>
            </a:pPr>
            <a:r>
              <a:rPr lang="en-US" altLang="en-US" b="1">
                <a:solidFill>
                  <a:schemeClr val="tx2"/>
                </a:solidFill>
                <a:latin typeface="Times New Roman" panose="02020603050405020304" pitchFamily="18" charset="0"/>
                <a:ea typeface="楷体_GB2312" pitchFamily="49" charset="-122"/>
                <a:cs typeface="Times New Roman" panose="02020603050405020304" pitchFamily="18" charset="0"/>
                <a:sym typeface="Symbol" pitchFamily="18" charset="2"/>
              </a:rPr>
              <a:t></a:t>
            </a:r>
            <a:r>
              <a:rPr lang="en-US" altLang="zh-CN" b="1" i="1">
                <a:solidFill>
                  <a:schemeClr val="tx2"/>
                </a:solidFill>
                <a:latin typeface="Times New Roman" panose="02020603050405020304" pitchFamily="18" charset="0"/>
                <a:ea typeface="楷体_GB2312" pitchFamily="49" charset="-122"/>
                <a:cs typeface="Times New Roman" panose="02020603050405020304" pitchFamily="18" charset="0"/>
              </a:rPr>
              <a:t>U</a:t>
            </a:r>
            <a:r>
              <a:rPr lang="en-US" altLang="zh-CN" sz="2000" b="1" baseline="-25000">
                <a:solidFill>
                  <a:schemeClr val="tx2"/>
                </a:solidFill>
                <a:latin typeface="Times New Roman" panose="02020603050405020304" pitchFamily="18" charset="0"/>
                <a:ea typeface="楷体_GB2312" pitchFamily="49" charset="-122"/>
                <a:cs typeface="Times New Roman" panose="02020603050405020304" pitchFamily="18" charset="0"/>
              </a:rPr>
              <a:t>BE</a:t>
            </a:r>
            <a:endParaRPr lang="en-US" altLang="zh-CN" sz="2000" b="1">
              <a:solidFill>
                <a:srgbClr val="FF3300"/>
              </a:solidFill>
              <a:latin typeface="Times New Roman" panose="02020603050405020304" pitchFamily="18" charset="0"/>
              <a:ea typeface="楷体_GB2312" pitchFamily="49" charset="-122"/>
              <a:cs typeface="Times New Roman" panose="02020603050405020304" pitchFamily="18" charset="0"/>
            </a:endParaRPr>
          </a:p>
        </p:txBody>
      </p:sp>
      <p:grpSp>
        <p:nvGrpSpPr>
          <p:cNvPr id="5" name="Group 23"/>
          <p:cNvGrpSpPr>
            <a:grpSpLocks/>
          </p:cNvGrpSpPr>
          <p:nvPr/>
        </p:nvGrpSpPr>
        <p:grpSpPr bwMode="auto">
          <a:xfrm>
            <a:off x="295746" y="3154583"/>
            <a:ext cx="1919288" cy="838200"/>
            <a:chOff x="456" y="2484"/>
            <a:chExt cx="1356" cy="528"/>
          </a:xfrm>
        </p:grpSpPr>
        <p:sp>
          <p:nvSpPr>
            <p:cNvPr id="81944" name="Line 24"/>
            <p:cNvSpPr>
              <a:spLocks noChangeShapeType="1"/>
            </p:cNvSpPr>
            <p:nvPr/>
          </p:nvSpPr>
          <p:spPr bwMode="auto">
            <a:xfrm>
              <a:off x="948" y="2484"/>
              <a:ext cx="0" cy="528"/>
            </a:xfrm>
            <a:prstGeom prst="line">
              <a:avLst/>
            </a:prstGeom>
            <a:noFill/>
            <a:ln w="28575">
              <a:solidFill>
                <a:schemeClr val="accent2"/>
              </a:solidFill>
              <a:round/>
              <a:headEnd type="stealth" w="med" len="lg"/>
              <a:tailEnd type="stealth" w="med" len="lg"/>
            </a:ln>
            <a:effectLst/>
          </p:spPr>
          <p:txBody>
            <a:bodyPr wrap="none" lIns="90000" tIns="46800" rIns="90000" bIns="46800" anchor="ctr">
              <a:spAutoFit/>
            </a:bodyPr>
            <a:lstStyle/>
            <a:p>
              <a:pPr>
                <a:defRPr/>
              </a:pPr>
              <a:endParaRPr lang="zh-CN" altLang="en-US" b="1">
                <a:latin typeface="Times New Roman" panose="02020603050405020304" pitchFamily="18" charset="0"/>
                <a:cs typeface="Times New Roman" panose="02020603050405020304" pitchFamily="18" charset="0"/>
              </a:endParaRPr>
            </a:p>
          </p:txBody>
        </p:sp>
        <p:grpSp>
          <p:nvGrpSpPr>
            <p:cNvPr id="6166" name="Group 25"/>
            <p:cNvGrpSpPr>
              <a:grpSpLocks/>
            </p:cNvGrpSpPr>
            <p:nvPr/>
          </p:nvGrpSpPr>
          <p:grpSpPr bwMode="auto">
            <a:xfrm>
              <a:off x="456" y="2484"/>
              <a:ext cx="1356" cy="528"/>
              <a:chOff x="456" y="2484"/>
              <a:chExt cx="1356" cy="528"/>
            </a:xfrm>
          </p:grpSpPr>
          <p:grpSp>
            <p:nvGrpSpPr>
              <p:cNvPr id="6167" name="Group 26"/>
              <p:cNvGrpSpPr>
                <a:grpSpLocks/>
              </p:cNvGrpSpPr>
              <p:nvPr/>
            </p:nvGrpSpPr>
            <p:grpSpPr bwMode="auto">
              <a:xfrm>
                <a:off x="900" y="2484"/>
                <a:ext cx="912" cy="528"/>
                <a:chOff x="900" y="2484"/>
                <a:chExt cx="912" cy="528"/>
              </a:xfrm>
            </p:grpSpPr>
            <p:sp>
              <p:nvSpPr>
                <p:cNvPr id="81947" name="Line 27"/>
                <p:cNvSpPr>
                  <a:spLocks noChangeShapeType="1"/>
                </p:cNvSpPr>
                <p:nvPr/>
              </p:nvSpPr>
              <p:spPr bwMode="auto">
                <a:xfrm>
                  <a:off x="900" y="2484"/>
                  <a:ext cx="912" cy="0"/>
                </a:xfrm>
                <a:prstGeom prst="line">
                  <a:avLst/>
                </a:prstGeom>
                <a:noFill/>
                <a:ln w="38100">
                  <a:solidFill>
                    <a:schemeClr val="accent2"/>
                  </a:solidFill>
                  <a:round/>
                  <a:headEnd/>
                  <a:tailEnd/>
                </a:ln>
                <a:effectLst/>
              </p:spPr>
              <p:txBody>
                <a:bodyPr wrap="none" lIns="90000" tIns="46800" rIns="90000" bIns="46800" anchor="ctr">
                  <a:spAutoFit/>
                </a:bodyPr>
                <a:lstStyle/>
                <a:p>
                  <a:pPr>
                    <a:defRPr/>
                  </a:pPr>
                  <a:endParaRPr lang="zh-CN" altLang="en-US" b="1">
                    <a:latin typeface="Times New Roman" panose="02020603050405020304" pitchFamily="18" charset="0"/>
                    <a:cs typeface="Times New Roman" panose="02020603050405020304" pitchFamily="18" charset="0"/>
                  </a:endParaRPr>
                </a:p>
              </p:txBody>
            </p:sp>
            <p:sp>
              <p:nvSpPr>
                <p:cNvPr id="81948" name="Line 28"/>
                <p:cNvSpPr>
                  <a:spLocks noChangeShapeType="1"/>
                </p:cNvSpPr>
                <p:nvPr/>
              </p:nvSpPr>
              <p:spPr bwMode="auto">
                <a:xfrm>
                  <a:off x="900" y="3012"/>
                  <a:ext cx="912" cy="0"/>
                </a:xfrm>
                <a:prstGeom prst="line">
                  <a:avLst/>
                </a:prstGeom>
                <a:noFill/>
                <a:ln w="38100">
                  <a:solidFill>
                    <a:schemeClr val="accent2"/>
                  </a:solidFill>
                  <a:round/>
                  <a:headEnd/>
                  <a:tailEnd/>
                </a:ln>
                <a:effectLst/>
              </p:spPr>
              <p:txBody>
                <a:bodyPr wrap="none" lIns="90000" tIns="46800" rIns="90000" bIns="46800" anchor="ctr">
                  <a:spAutoFit/>
                </a:bodyPr>
                <a:lstStyle/>
                <a:p>
                  <a:pPr>
                    <a:defRPr/>
                  </a:pPr>
                  <a:endParaRPr lang="zh-CN" altLang="en-US" b="1">
                    <a:latin typeface="Times New Roman" panose="02020603050405020304" pitchFamily="18" charset="0"/>
                    <a:cs typeface="Times New Roman" panose="02020603050405020304" pitchFamily="18" charset="0"/>
                  </a:endParaRPr>
                </a:p>
              </p:txBody>
            </p:sp>
          </p:grpSp>
          <p:sp>
            <p:nvSpPr>
              <p:cNvPr id="81949" name="Text Box 29"/>
              <p:cNvSpPr txBox="1">
                <a:spLocks noChangeArrowheads="1"/>
              </p:cNvSpPr>
              <p:nvPr/>
            </p:nvSpPr>
            <p:spPr bwMode="auto">
              <a:xfrm>
                <a:off x="456" y="2614"/>
                <a:ext cx="684" cy="253"/>
              </a:xfrm>
              <a:prstGeom prst="rect">
                <a:avLst/>
              </a:prstGeom>
              <a:noFill/>
              <a:ln w="38100">
                <a:noFill/>
                <a:miter lim="800000"/>
                <a:headEnd/>
                <a:tailEnd/>
              </a:ln>
              <a:effectLst/>
            </p:spPr>
            <p:txBody>
              <a:bodyPr lIns="90000" tIns="46800" rIns="90000" bIns="46800" anchor="ctr">
                <a:spAutoFit/>
              </a:bodyPr>
              <a:lstStyle/>
              <a:p>
                <a:pPr>
                  <a:spcBef>
                    <a:spcPct val="50000"/>
                  </a:spcBef>
                  <a:defRPr/>
                </a:pPr>
                <a:r>
                  <a:rPr lang="en-US" altLang="zh-CN" b="1">
                    <a:solidFill>
                      <a:schemeClr val="tx2"/>
                    </a:solidFill>
                    <a:latin typeface="Times New Roman" panose="02020603050405020304" pitchFamily="18" charset="0"/>
                    <a:ea typeface="楷体_GB2312" pitchFamily="49" charset="-122"/>
                    <a:cs typeface="Times New Roman" panose="02020603050405020304" pitchFamily="18" charset="0"/>
                    <a:sym typeface="Symbol" pitchFamily="18" charset="2"/>
                  </a:rPr>
                  <a:t> </a:t>
                </a:r>
                <a:r>
                  <a:rPr lang="en-US" altLang="zh-CN" b="1" i="1">
                    <a:solidFill>
                      <a:schemeClr val="tx2"/>
                    </a:solidFill>
                    <a:latin typeface="Times New Roman" panose="02020603050405020304" pitchFamily="18" charset="0"/>
                    <a:ea typeface="楷体_GB2312" pitchFamily="49" charset="-122"/>
                    <a:cs typeface="Times New Roman" panose="02020603050405020304" pitchFamily="18" charset="0"/>
                    <a:sym typeface="Symbol" pitchFamily="18" charset="2"/>
                  </a:rPr>
                  <a:t>I</a:t>
                </a:r>
                <a:r>
                  <a:rPr lang="en-US" altLang="zh-CN" sz="2000" b="1" baseline="-25000">
                    <a:solidFill>
                      <a:schemeClr val="tx2"/>
                    </a:solidFill>
                    <a:latin typeface="Times New Roman" panose="02020603050405020304" pitchFamily="18" charset="0"/>
                    <a:ea typeface="楷体_GB2312" pitchFamily="49" charset="-122"/>
                    <a:cs typeface="Times New Roman" panose="02020603050405020304" pitchFamily="18" charset="0"/>
                    <a:sym typeface="Symbol" pitchFamily="18" charset="2"/>
                  </a:rPr>
                  <a:t>B</a:t>
                </a:r>
                <a:endParaRPr lang="en-US" altLang="zh-CN" sz="2000" b="1">
                  <a:solidFill>
                    <a:srgbClr val="FF3300"/>
                  </a:solidFill>
                  <a:latin typeface="Times New Roman" panose="02020603050405020304" pitchFamily="18" charset="0"/>
                  <a:ea typeface="楷体_GB2312" pitchFamily="49" charset="-122"/>
                  <a:cs typeface="Times New Roman" panose="02020603050405020304" pitchFamily="18" charset="0"/>
                </a:endParaRPr>
              </a:p>
            </p:txBody>
          </p:sp>
        </p:grpSp>
      </p:grpSp>
      <p:sp>
        <p:nvSpPr>
          <p:cNvPr id="81951" name="Text Box 31"/>
          <p:cNvSpPr txBox="1">
            <a:spLocks noChangeArrowheads="1"/>
          </p:cNvSpPr>
          <p:nvPr/>
        </p:nvSpPr>
        <p:spPr bwMode="auto">
          <a:xfrm>
            <a:off x="257646" y="5335839"/>
            <a:ext cx="3471863" cy="525401"/>
          </a:xfrm>
          <a:prstGeom prst="rect">
            <a:avLst/>
          </a:prstGeom>
          <a:noFill/>
          <a:ln w="38100">
            <a:noFill/>
            <a:miter lim="800000"/>
            <a:headEnd/>
            <a:tailEnd/>
          </a:ln>
          <a:effectLst/>
        </p:spPr>
        <p:txBody>
          <a:bodyPr lIns="90000" tIns="46800" rIns="90000" bIns="46800" anchor="ctr">
            <a:spAutoFit/>
          </a:bodyPr>
          <a:lstStyle/>
          <a:p>
            <a:pPr>
              <a:spcBef>
                <a:spcPct val="50000"/>
              </a:spcBef>
              <a:defRPr/>
            </a:pPr>
            <a:r>
              <a:rPr lang="zh-CN" altLang="en-US" sz="2800" b="1">
                <a:solidFill>
                  <a:schemeClr val="tx2"/>
                </a:solidFill>
                <a:latin typeface="Times New Roman" panose="02020603050405020304" pitchFamily="18" charset="0"/>
                <a:cs typeface="Times New Roman" panose="02020603050405020304" pitchFamily="18" charset="0"/>
              </a:rPr>
              <a:t>对于小功率晶体管：</a:t>
            </a:r>
          </a:p>
        </p:txBody>
      </p:sp>
      <p:graphicFrame>
        <p:nvGraphicFramePr>
          <p:cNvPr id="81952" name="Object 32"/>
          <p:cNvGraphicFramePr>
            <a:graphicFrameLocks noChangeAspect="1"/>
          </p:cNvGraphicFramePr>
          <p:nvPr>
            <p:extLst/>
          </p:nvPr>
        </p:nvGraphicFramePr>
        <p:xfrm>
          <a:off x="530696" y="5723158"/>
          <a:ext cx="4032250" cy="933450"/>
        </p:xfrm>
        <a:graphic>
          <a:graphicData uri="http://schemas.openxmlformats.org/presentationml/2006/ole">
            <mc:AlternateContent xmlns:mc="http://schemas.openxmlformats.org/markup-compatibility/2006">
              <mc:Choice xmlns:v="urn:schemas-microsoft-com:vml" Requires="v">
                <p:oleObj spid="_x0000_s6155" name="Equation" r:id="rId5" imgW="1904760" imgH="431640" progId="Equation.3">
                  <p:embed/>
                </p:oleObj>
              </mc:Choice>
              <mc:Fallback>
                <p:oleObj name="Equation" r:id="rId5" imgW="1904760" imgH="431640" progId="Equation.3">
                  <p:embed/>
                  <p:pic>
                    <p:nvPicPr>
                      <p:cNvPr id="0" name=""/>
                      <p:cNvPicPr preferRelativeResize="0">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0696" y="5723158"/>
                        <a:ext cx="4032250" cy="9334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53" name="Rectangle 33"/>
          <p:cNvSpPr>
            <a:spLocks noChangeArrowheads="1"/>
          </p:cNvSpPr>
          <p:nvPr/>
        </p:nvSpPr>
        <p:spPr bwMode="auto">
          <a:xfrm>
            <a:off x="4605809" y="5832726"/>
            <a:ext cx="4349750" cy="525401"/>
          </a:xfrm>
          <a:prstGeom prst="rect">
            <a:avLst/>
          </a:prstGeom>
          <a:noFill/>
          <a:ln w="38100">
            <a:noFill/>
            <a:miter lim="800000"/>
            <a:headEnd/>
            <a:tailEnd/>
          </a:ln>
          <a:effectLst/>
        </p:spPr>
        <p:txBody>
          <a:bodyPr lIns="90000" tIns="46800" rIns="90000" bIns="46800" anchor="ctr">
            <a:spAutoFit/>
          </a:bodyPr>
          <a:lstStyle/>
          <a:p>
            <a:pPr algn="ctr">
              <a:spcBef>
                <a:spcPct val="50000"/>
              </a:spcBef>
              <a:defRPr/>
            </a:pPr>
            <a:r>
              <a:rPr lang="en-US" altLang="zh-CN" sz="2800" b="1" i="1">
                <a:solidFill>
                  <a:srgbClr val="000099"/>
                </a:solidFill>
                <a:latin typeface="Times New Roman" panose="02020603050405020304" pitchFamily="18" charset="0"/>
                <a:cs typeface="Times New Roman" panose="02020603050405020304" pitchFamily="18" charset="0"/>
              </a:rPr>
              <a:t>r</a:t>
            </a:r>
            <a:r>
              <a:rPr lang="en-US" altLang="zh-CN" sz="2800" b="1" baseline="-25000">
                <a:solidFill>
                  <a:srgbClr val="000099"/>
                </a:solidFill>
                <a:latin typeface="Times New Roman" panose="02020603050405020304" pitchFamily="18" charset="0"/>
                <a:cs typeface="Times New Roman" panose="02020603050405020304" pitchFamily="18" charset="0"/>
              </a:rPr>
              <a:t>be</a:t>
            </a:r>
            <a:r>
              <a:rPr lang="zh-CN" altLang="en-US" sz="2800" b="1">
                <a:solidFill>
                  <a:srgbClr val="000099"/>
                </a:solidFill>
                <a:latin typeface="Times New Roman" panose="02020603050405020304" pitchFamily="18" charset="0"/>
                <a:cs typeface="Times New Roman" panose="02020603050405020304" pitchFamily="18" charset="0"/>
              </a:rPr>
              <a:t>一般为几百欧到几千欧。</a:t>
            </a:r>
          </a:p>
        </p:txBody>
      </p:sp>
      <p:graphicFrame>
        <p:nvGraphicFramePr>
          <p:cNvPr id="81954" name="Object 34"/>
          <p:cNvGraphicFramePr>
            <a:graphicFrameLocks noChangeAspect="1"/>
          </p:cNvGraphicFramePr>
          <p:nvPr>
            <p:extLst/>
          </p:nvPr>
        </p:nvGraphicFramePr>
        <p:xfrm>
          <a:off x="4945534" y="3202208"/>
          <a:ext cx="2425700" cy="1065212"/>
        </p:xfrm>
        <a:graphic>
          <a:graphicData uri="http://schemas.openxmlformats.org/presentationml/2006/ole">
            <mc:AlternateContent xmlns:mc="http://schemas.openxmlformats.org/markup-compatibility/2006">
              <mc:Choice xmlns:v="urn:schemas-microsoft-com:vml" Requires="v">
                <p:oleObj spid="_x0000_s6156" name="Equation" r:id="rId7" imgW="977760" imgH="431640" progId="Equation.3">
                  <p:embed/>
                </p:oleObj>
              </mc:Choice>
              <mc:Fallback>
                <p:oleObj name="Equation" r:id="rId7" imgW="977760" imgH="431640" progId="Equation.3">
                  <p:embed/>
                  <p:pic>
                    <p:nvPicPr>
                      <p:cNvPr id="0" name=""/>
                      <p:cNvPicPr preferRelativeResize="0">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45534" y="3202208"/>
                        <a:ext cx="2425700" cy="1065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55" name="Rectangle 35"/>
          <p:cNvSpPr>
            <a:spLocks noGrp="1" noChangeArrowheads="1"/>
          </p:cNvSpPr>
          <p:nvPr>
            <p:ph type="subTitle" idx="1"/>
          </p:nvPr>
        </p:nvSpPr>
        <p:spPr bwMode="auto">
          <a:xfrm>
            <a:off x="175469" y="493188"/>
            <a:ext cx="4419600" cy="523875"/>
          </a:xfrm>
          <a:ln>
            <a:miter lim="800000"/>
            <a:headEnd/>
            <a:tailEnd/>
          </a:ln>
        </p:spPr>
        <p:txBody>
          <a:bodyPr vert="horz" wrap="square" lIns="91440" tIns="45720" rIns="91440" bIns="45720" numCol="1" anchor="t" anchorCtr="0" compatLnSpc="1">
            <a:prstTxWarp prst="textNoShape">
              <a:avLst/>
            </a:prstTxWarp>
          </a:bodyPr>
          <a:lstStyle/>
          <a:p>
            <a:pPr algn="l" eaLnBrk="1" hangingPunct="1">
              <a:defRPr/>
            </a:pPr>
            <a:r>
              <a:rPr lang="en-US" altLang="zh-CN" sz="2800" b="1" dirty="0" smtClean="0">
                <a:solidFill>
                  <a:srgbClr val="000099"/>
                </a:solidFill>
                <a:latin typeface="Times New Roman" panose="02020603050405020304" pitchFamily="18" charset="0"/>
                <a:cs typeface="Times New Roman" panose="02020603050405020304" pitchFamily="18" charset="0"/>
              </a:rPr>
              <a:t>15.3.1   </a:t>
            </a:r>
            <a:r>
              <a:rPr lang="zh-CN" altLang="en-US" sz="2800" b="1" dirty="0" smtClean="0">
                <a:solidFill>
                  <a:srgbClr val="000099"/>
                </a:solidFill>
                <a:latin typeface="Times New Roman" panose="02020603050405020304" pitchFamily="18" charset="0"/>
                <a:cs typeface="Times New Roman" panose="02020603050405020304" pitchFamily="18" charset="0"/>
              </a:rPr>
              <a:t>微变等效电路法</a:t>
            </a:r>
          </a:p>
        </p:txBody>
      </p:sp>
      <p:sp>
        <p:nvSpPr>
          <p:cNvPr id="81956" name="Text Box 36"/>
          <p:cNvSpPr txBox="1">
            <a:spLocks noChangeArrowheads="1"/>
          </p:cNvSpPr>
          <p:nvPr/>
        </p:nvSpPr>
        <p:spPr bwMode="auto">
          <a:xfrm>
            <a:off x="362421" y="1800476"/>
            <a:ext cx="2743200" cy="525401"/>
          </a:xfrm>
          <a:prstGeom prst="rect">
            <a:avLst/>
          </a:prstGeom>
          <a:noFill/>
          <a:ln w="38100">
            <a:noFill/>
            <a:miter lim="800000"/>
            <a:headEnd/>
            <a:tailEnd/>
          </a:ln>
          <a:effectLst/>
        </p:spPr>
        <p:txBody>
          <a:bodyPr lIns="90000" tIns="46800" rIns="90000" bIns="46800" anchor="ctr">
            <a:spAutoFit/>
          </a:bodyPr>
          <a:lstStyle/>
          <a:p>
            <a:pPr>
              <a:spcBef>
                <a:spcPct val="50000"/>
              </a:spcBef>
              <a:defRPr/>
            </a:pPr>
            <a:r>
              <a:rPr lang="en-US" altLang="zh-CN" sz="2800" b="1">
                <a:solidFill>
                  <a:srgbClr val="003300"/>
                </a:solidFill>
                <a:latin typeface="Times New Roman" panose="02020603050405020304" pitchFamily="18" charset="0"/>
                <a:cs typeface="Times New Roman" panose="02020603050405020304" pitchFamily="18" charset="0"/>
              </a:rPr>
              <a:t>(1) </a:t>
            </a:r>
            <a:r>
              <a:rPr lang="zh-CN" altLang="en-US" sz="2800" b="1">
                <a:solidFill>
                  <a:srgbClr val="003300"/>
                </a:solidFill>
                <a:latin typeface="Times New Roman" panose="02020603050405020304" pitchFamily="18" charset="0"/>
                <a:cs typeface="Times New Roman" panose="02020603050405020304" pitchFamily="18" charset="0"/>
              </a:rPr>
              <a:t>输入回路</a:t>
            </a:r>
          </a:p>
        </p:txBody>
      </p:sp>
      <p:sp>
        <p:nvSpPr>
          <p:cNvPr id="81957" name="Text Box 37"/>
          <p:cNvSpPr txBox="1">
            <a:spLocks noChangeArrowheads="1"/>
          </p:cNvSpPr>
          <p:nvPr/>
        </p:nvSpPr>
        <p:spPr bwMode="auto">
          <a:xfrm>
            <a:off x="1753071" y="3113308"/>
            <a:ext cx="404813" cy="457200"/>
          </a:xfrm>
          <a:prstGeom prst="rect">
            <a:avLst/>
          </a:prstGeom>
          <a:noFill/>
          <a:ln w="9525">
            <a:noFill/>
            <a:miter lim="800000"/>
            <a:headEnd/>
            <a:tailEnd/>
          </a:ln>
          <a:effec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1">
                <a:ea typeface="楷体_GB2312" pitchFamily="49" charset="-122"/>
                <a:cs typeface="Times New Roman" panose="02020603050405020304" pitchFamily="18" charset="0"/>
              </a:rPr>
              <a:t>Q</a:t>
            </a:r>
          </a:p>
        </p:txBody>
      </p:sp>
      <p:graphicFrame>
        <p:nvGraphicFramePr>
          <p:cNvPr id="81959" name="Object 39"/>
          <p:cNvGraphicFramePr>
            <a:graphicFrameLocks noChangeAspect="1"/>
          </p:cNvGraphicFramePr>
          <p:nvPr>
            <p:extLst/>
          </p:nvPr>
        </p:nvGraphicFramePr>
        <p:xfrm>
          <a:off x="7121996" y="3168870"/>
          <a:ext cx="1689100" cy="1169988"/>
        </p:xfrm>
        <a:graphic>
          <a:graphicData uri="http://schemas.openxmlformats.org/presentationml/2006/ole">
            <mc:AlternateContent xmlns:mc="http://schemas.openxmlformats.org/markup-compatibility/2006">
              <mc:Choice xmlns:v="urn:schemas-microsoft-com:vml" Requires="v">
                <p:oleObj spid="_x0000_s6157" name="Equation" r:id="rId9" imgW="622080" imgH="431640" progId="Equation.3">
                  <p:embed/>
                </p:oleObj>
              </mc:Choice>
              <mc:Fallback>
                <p:oleObj name="Equation" r:id="rId9" imgW="622080" imgH="431640" progId="Equation.3">
                  <p:embed/>
                  <p:pic>
                    <p:nvPicPr>
                      <p:cNvPr id="0" name=""/>
                      <p:cNvPicPr preferRelativeResize="0">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121996" y="3168870"/>
                        <a:ext cx="1689100" cy="1169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60" name="Text Box 40"/>
          <p:cNvSpPr txBox="1">
            <a:spLocks noChangeArrowheads="1"/>
          </p:cNvSpPr>
          <p:nvPr/>
        </p:nvSpPr>
        <p:spPr bwMode="auto">
          <a:xfrm>
            <a:off x="1230784" y="4884938"/>
            <a:ext cx="1524000" cy="371513"/>
          </a:xfrm>
          <a:prstGeom prst="rect">
            <a:avLst/>
          </a:prstGeom>
          <a:noFill/>
          <a:ln w="38100">
            <a:noFill/>
            <a:miter lim="800000"/>
            <a:headEnd/>
            <a:tailEnd/>
          </a:ln>
          <a:effectLst/>
        </p:spPr>
        <p:txBody>
          <a:bodyPr lIns="90000" tIns="46800" rIns="90000" bIns="46800" anchor="ctr">
            <a:spAutoFit/>
          </a:bodyPr>
          <a:lstStyle/>
          <a:p>
            <a:pPr>
              <a:spcBef>
                <a:spcPct val="50000"/>
              </a:spcBef>
              <a:defRPr/>
            </a:pPr>
            <a:r>
              <a:rPr lang="zh-CN" altLang="en-US" b="1">
                <a:solidFill>
                  <a:srgbClr val="006600"/>
                </a:solidFill>
                <a:latin typeface="Times New Roman" panose="02020603050405020304" pitchFamily="18" charset="0"/>
                <a:cs typeface="Times New Roman" panose="02020603050405020304" pitchFamily="18" charset="0"/>
              </a:rPr>
              <a:t>输入特性</a:t>
            </a:r>
          </a:p>
        </p:txBody>
      </p:sp>
      <p:sp>
        <p:nvSpPr>
          <p:cNvPr id="81961" name="Text Box 41"/>
          <p:cNvSpPr txBox="1">
            <a:spLocks noChangeArrowheads="1"/>
          </p:cNvSpPr>
          <p:nvPr/>
        </p:nvSpPr>
        <p:spPr bwMode="auto">
          <a:xfrm>
            <a:off x="3321521" y="3192376"/>
            <a:ext cx="1766888" cy="956288"/>
          </a:xfrm>
          <a:prstGeom prst="rect">
            <a:avLst/>
          </a:prstGeom>
          <a:noFill/>
          <a:ln w="38100">
            <a:noFill/>
            <a:miter lim="800000"/>
            <a:headEnd/>
            <a:tailEnd/>
          </a:ln>
          <a:effectLst/>
        </p:spPr>
        <p:txBody>
          <a:bodyPr lIns="90000" tIns="46800" rIns="90000" bIns="46800" anchor="ctr">
            <a:spAutoFit/>
          </a:bodyPr>
          <a:lstStyle/>
          <a:p>
            <a:pPr>
              <a:defRPr/>
            </a:pPr>
            <a:r>
              <a:rPr lang="zh-CN" altLang="en-US" sz="2800" b="1">
                <a:solidFill>
                  <a:srgbClr val="CC0000"/>
                </a:solidFill>
                <a:latin typeface="Times New Roman" panose="02020603050405020304" pitchFamily="18" charset="0"/>
                <a:cs typeface="Times New Roman" panose="02020603050405020304" pitchFamily="18" charset="0"/>
              </a:rPr>
              <a:t>晶体管的</a:t>
            </a:r>
          </a:p>
          <a:p>
            <a:pPr>
              <a:defRPr/>
            </a:pPr>
            <a:r>
              <a:rPr lang="zh-CN" altLang="en-US" sz="2800" b="1">
                <a:solidFill>
                  <a:srgbClr val="CC0000"/>
                </a:solidFill>
                <a:latin typeface="Times New Roman" panose="02020603050405020304" pitchFamily="18" charset="0"/>
                <a:cs typeface="Times New Roman" panose="02020603050405020304" pitchFamily="18" charset="0"/>
              </a:rPr>
              <a:t>输入电阻</a:t>
            </a:r>
          </a:p>
        </p:txBody>
      </p:sp>
      <p:sp>
        <p:nvSpPr>
          <p:cNvPr id="81962" name="Text Box 42"/>
          <p:cNvSpPr txBox="1">
            <a:spLocks noChangeArrowheads="1"/>
          </p:cNvSpPr>
          <p:nvPr/>
        </p:nvSpPr>
        <p:spPr bwMode="auto">
          <a:xfrm>
            <a:off x="3338984" y="4118800"/>
            <a:ext cx="5616575" cy="1516442"/>
          </a:xfrm>
          <a:prstGeom prst="rect">
            <a:avLst/>
          </a:prstGeom>
          <a:noFill/>
          <a:ln w="38100">
            <a:noFill/>
            <a:miter lim="800000"/>
            <a:headEnd/>
            <a:tailEnd/>
          </a:ln>
          <a:effectLst/>
        </p:spPr>
        <p:txBody>
          <a:bodyPr lIns="90000" tIns="46800" rIns="90000" bIns="46800" anchor="ctr">
            <a:spAutoFit/>
          </a:bodyPr>
          <a:lstStyle/>
          <a:p>
            <a:pPr>
              <a:lnSpc>
                <a:spcPct val="110000"/>
              </a:lnSpc>
              <a:spcBef>
                <a:spcPct val="50000"/>
              </a:spcBef>
              <a:defRPr/>
            </a:pPr>
            <a:r>
              <a:rPr lang="en-US" altLang="zh-CN" sz="2800" b="1">
                <a:solidFill>
                  <a:schemeClr val="tx2"/>
                </a:solidFill>
                <a:latin typeface="Times New Roman" panose="02020603050405020304" pitchFamily="18" charset="0"/>
                <a:cs typeface="Times New Roman" panose="02020603050405020304" pitchFamily="18" charset="0"/>
              </a:rPr>
              <a:t>    </a:t>
            </a:r>
            <a:r>
              <a:rPr lang="zh-CN" altLang="en-US" sz="2800" b="1">
                <a:solidFill>
                  <a:schemeClr val="tx2"/>
                </a:solidFill>
                <a:latin typeface="Times New Roman" panose="02020603050405020304" pitchFamily="18" charset="0"/>
                <a:cs typeface="Times New Roman" panose="02020603050405020304" pitchFamily="18" charset="0"/>
              </a:rPr>
              <a:t>晶体管的输入回路 </a:t>
            </a:r>
            <a:r>
              <a:rPr lang="en-US" altLang="zh-CN" sz="2800" b="1">
                <a:solidFill>
                  <a:schemeClr val="tx2"/>
                </a:solidFill>
                <a:latin typeface="Times New Roman" panose="02020603050405020304" pitchFamily="18" charset="0"/>
                <a:cs typeface="Times New Roman" panose="02020603050405020304" pitchFamily="18" charset="0"/>
              </a:rPr>
              <a:t>( B</a:t>
            </a:r>
            <a:r>
              <a:rPr lang="zh-CN" altLang="en-US" sz="2800" b="1">
                <a:solidFill>
                  <a:schemeClr val="tx2"/>
                </a:solidFill>
                <a:latin typeface="Times New Roman" panose="02020603050405020304" pitchFamily="18" charset="0"/>
                <a:cs typeface="Times New Roman" panose="02020603050405020304" pitchFamily="18" charset="0"/>
              </a:rPr>
              <a:t>、</a:t>
            </a:r>
            <a:r>
              <a:rPr lang="en-US" altLang="zh-CN" sz="2800" b="1">
                <a:solidFill>
                  <a:schemeClr val="tx2"/>
                </a:solidFill>
                <a:latin typeface="Times New Roman" panose="02020603050405020304" pitchFamily="18" charset="0"/>
                <a:cs typeface="Times New Roman" panose="02020603050405020304" pitchFamily="18" charset="0"/>
              </a:rPr>
              <a:t>E </a:t>
            </a:r>
            <a:r>
              <a:rPr lang="zh-CN" altLang="en-US" sz="2800" b="1">
                <a:solidFill>
                  <a:schemeClr val="tx2"/>
                </a:solidFill>
                <a:latin typeface="Times New Roman" panose="02020603050405020304" pitchFamily="18" charset="0"/>
                <a:cs typeface="Times New Roman" panose="02020603050405020304" pitchFamily="18" charset="0"/>
              </a:rPr>
              <a:t>之间 </a:t>
            </a:r>
            <a:r>
              <a:rPr lang="en-US" altLang="zh-CN" sz="2800" b="1">
                <a:solidFill>
                  <a:schemeClr val="tx2"/>
                </a:solidFill>
                <a:latin typeface="Times New Roman" panose="02020603050405020304" pitchFamily="18" charset="0"/>
                <a:cs typeface="Times New Roman" panose="02020603050405020304" pitchFamily="18" charset="0"/>
              </a:rPr>
              <a:t>)</a:t>
            </a:r>
            <a:r>
              <a:rPr lang="zh-CN" altLang="en-US" sz="2800" b="1">
                <a:solidFill>
                  <a:schemeClr val="tx2"/>
                </a:solidFill>
                <a:latin typeface="Times New Roman" panose="02020603050405020304" pitchFamily="18" charset="0"/>
                <a:cs typeface="Times New Roman" panose="02020603050405020304" pitchFamily="18" charset="0"/>
              </a:rPr>
              <a:t>可用</a:t>
            </a:r>
            <a:r>
              <a:rPr lang="en-US" altLang="zh-CN" sz="2800" b="1" i="1">
                <a:solidFill>
                  <a:schemeClr val="tx2"/>
                </a:solidFill>
                <a:latin typeface="Times New Roman" panose="02020603050405020304" pitchFamily="18" charset="0"/>
                <a:cs typeface="Times New Roman" panose="02020603050405020304" pitchFamily="18" charset="0"/>
              </a:rPr>
              <a:t>r</a:t>
            </a:r>
            <a:r>
              <a:rPr lang="en-US" altLang="zh-CN" sz="2800" b="1" baseline="-25000">
                <a:solidFill>
                  <a:schemeClr val="tx2"/>
                </a:solidFill>
                <a:latin typeface="Times New Roman" panose="02020603050405020304" pitchFamily="18" charset="0"/>
                <a:cs typeface="Times New Roman" panose="02020603050405020304" pitchFamily="18" charset="0"/>
              </a:rPr>
              <a:t>be</a:t>
            </a:r>
            <a:r>
              <a:rPr lang="zh-CN" altLang="en-US" sz="2800" b="1">
                <a:solidFill>
                  <a:schemeClr val="tx2"/>
                </a:solidFill>
                <a:latin typeface="Times New Roman" panose="02020603050405020304" pitchFamily="18" charset="0"/>
                <a:cs typeface="Times New Roman" panose="02020603050405020304" pitchFamily="18" charset="0"/>
              </a:rPr>
              <a:t>等效代替</a:t>
            </a:r>
            <a:r>
              <a:rPr lang="en-US" altLang="zh-CN" sz="2800" b="1">
                <a:solidFill>
                  <a:schemeClr val="tx2"/>
                </a:solidFill>
                <a:latin typeface="Times New Roman" panose="02020603050405020304" pitchFamily="18" charset="0"/>
                <a:cs typeface="Times New Roman" panose="02020603050405020304" pitchFamily="18" charset="0"/>
              </a:rPr>
              <a:t>, </a:t>
            </a:r>
            <a:r>
              <a:rPr lang="zh-CN" altLang="en-US" sz="2800" b="1">
                <a:solidFill>
                  <a:schemeClr val="tx2"/>
                </a:solidFill>
                <a:latin typeface="Times New Roman" panose="02020603050405020304" pitchFamily="18" charset="0"/>
                <a:cs typeface="Times New Roman" panose="02020603050405020304" pitchFamily="18" charset="0"/>
              </a:rPr>
              <a:t>即由</a:t>
            </a:r>
            <a:r>
              <a:rPr lang="en-US" altLang="zh-CN" sz="2800" b="1" i="1">
                <a:solidFill>
                  <a:schemeClr val="tx2"/>
                </a:solidFill>
                <a:latin typeface="Times New Roman" panose="02020603050405020304" pitchFamily="18" charset="0"/>
                <a:cs typeface="Times New Roman" panose="02020603050405020304" pitchFamily="18" charset="0"/>
              </a:rPr>
              <a:t>r</a:t>
            </a:r>
            <a:r>
              <a:rPr lang="en-US" altLang="zh-CN" sz="2800" b="1" baseline="-25000">
                <a:solidFill>
                  <a:schemeClr val="tx2"/>
                </a:solidFill>
                <a:latin typeface="Times New Roman" panose="02020603050405020304" pitchFamily="18" charset="0"/>
                <a:cs typeface="Times New Roman" panose="02020603050405020304" pitchFamily="18" charset="0"/>
              </a:rPr>
              <a:t>be</a:t>
            </a:r>
            <a:r>
              <a:rPr lang="zh-CN" altLang="en-US" sz="2800" b="1">
                <a:solidFill>
                  <a:schemeClr val="tx2"/>
                </a:solidFill>
                <a:latin typeface="Times New Roman" panose="02020603050405020304" pitchFamily="18" charset="0"/>
                <a:cs typeface="Times New Roman" panose="02020603050405020304" pitchFamily="18" charset="0"/>
              </a:rPr>
              <a:t>来确定</a:t>
            </a:r>
            <a:r>
              <a:rPr lang="en-US" altLang="zh-CN" sz="2800" b="1" i="1">
                <a:solidFill>
                  <a:schemeClr val="tx2"/>
                </a:solidFill>
                <a:latin typeface="Times New Roman" panose="02020603050405020304" pitchFamily="18" charset="0"/>
                <a:cs typeface="Times New Roman" panose="02020603050405020304" pitchFamily="18" charset="0"/>
              </a:rPr>
              <a:t>u</a:t>
            </a:r>
            <a:r>
              <a:rPr lang="en-US" altLang="zh-CN" sz="2800" b="1" baseline="-25000">
                <a:solidFill>
                  <a:schemeClr val="tx2"/>
                </a:solidFill>
                <a:latin typeface="Times New Roman" panose="02020603050405020304" pitchFamily="18" charset="0"/>
                <a:cs typeface="Times New Roman" panose="02020603050405020304" pitchFamily="18" charset="0"/>
              </a:rPr>
              <a:t>be</a:t>
            </a:r>
            <a:r>
              <a:rPr lang="zh-CN" altLang="en-US" sz="2800" b="1">
                <a:solidFill>
                  <a:schemeClr val="tx2"/>
                </a:solidFill>
                <a:latin typeface="Times New Roman" panose="02020603050405020304" pitchFamily="18" charset="0"/>
                <a:cs typeface="Times New Roman" panose="02020603050405020304" pitchFamily="18" charset="0"/>
              </a:rPr>
              <a:t>和 </a:t>
            </a:r>
            <a:r>
              <a:rPr lang="en-US" altLang="zh-CN" sz="2800" b="1" i="1">
                <a:solidFill>
                  <a:schemeClr val="tx2"/>
                </a:solidFill>
                <a:latin typeface="Times New Roman" panose="02020603050405020304" pitchFamily="18" charset="0"/>
                <a:cs typeface="Times New Roman" panose="02020603050405020304" pitchFamily="18" charset="0"/>
              </a:rPr>
              <a:t>i</a:t>
            </a:r>
            <a:r>
              <a:rPr lang="en-US" altLang="zh-CN" sz="2800" b="1" baseline="-25000">
                <a:solidFill>
                  <a:schemeClr val="tx2"/>
                </a:solidFill>
                <a:latin typeface="Times New Roman" panose="02020603050405020304" pitchFamily="18" charset="0"/>
                <a:cs typeface="Times New Roman" panose="02020603050405020304" pitchFamily="18" charset="0"/>
              </a:rPr>
              <a:t>b</a:t>
            </a:r>
            <a:r>
              <a:rPr lang="zh-CN" altLang="en-US" sz="2800" b="1">
                <a:solidFill>
                  <a:schemeClr val="tx2"/>
                </a:solidFill>
                <a:latin typeface="Times New Roman" panose="02020603050405020304" pitchFamily="18" charset="0"/>
                <a:cs typeface="Times New Roman" panose="02020603050405020304" pitchFamily="18" charset="0"/>
              </a:rPr>
              <a:t>之间的关系。</a:t>
            </a:r>
          </a:p>
        </p:txBody>
      </p:sp>
      <p:sp>
        <p:nvSpPr>
          <p:cNvPr id="81958" name="Line 38"/>
          <p:cNvSpPr>
            <a:spLocks noChangeShapeType="1"/>
          </p:cNvSpPr>
          <p:nvPr/>
        </p:nvSpPr>
        <p:spPr bwMode="auto">
          <a:xfrm flipH="1">
            <a:off x="2002309" y="3160933"/>
            <a:ext cx="160337" cy="842962"/>
          </a:xfrm>
          <a:prstGeom prst="line">
            <a:avLst/>
          </a:prstGeom>
          <a:noFill/>
          <a:ln w="57150">
            <a:solidFill>
              <a:schemeClr val="accent1"/>
            </a:solidFill>
            <a:round/>
            <a:headEnd/>
            <a:tailEnd/>
          </a:ln>
          <a:effectLst/>
        </p:spPr>
        <p:txBody>
          <a:bodyPr wrap="none" anchor="ctr"/>
          <a:lstStyle/>
          <a:p>
            <a:pPr>
              <a:defRPr/>
            </a:pPr>
            <a:endParaRPr lang="zh-CN" altLang="en-US"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658605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1941"/>
                                        </p:tgtEl>
                                        <p:attrNameLst>
                                          <p:attrName>style.visibility</p:attrName>
                                        </p:attrNameLst>
                                      </p:cBhvr>
                                      <p:to>
                                        <p:strVal val="visible"/>
                                      </p:to>
                                    </p:set>
                                    <p:animEffect transition="in" filter="wipe(left)">
                                      <p:cBhvr>
                                        <p:cTn id="7" dur="500"/>
                                        <p:tgtEl>
                                          <p:spTgt spid="819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1922"/>
                                        </p:tgtEl>
                                        <p:attrNameLst>
                                          <p:attrName>style.visibility</p:attrName>
                                        </p:attrNameLst>
                                      </p:cBhvr>
                                      <p:to>
                                        <p:strVal val="visible"/>
                                      </p:to>
                                    </p:set>
                                    <p:animEffect transition="in" filter="wipe(left)">
                                      <p:cBhvr>
                                        <p:cTn id="12" dur="500"/>
                                        <p:tgtEl>
                                          <p:spTgt spid="8192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1956"/>
                                        </p:tgtEl>
                                        <p:attrNameLst>
                                          <p:attrName>style.visibility</p:attrName>
                                        </p:attrNameLst>
                                      </p:cBhvr>
                                      <p:to>
                                        <p:strVal val="visible"/>
                                      </p:to>
                                    </p:set>
                                    <p:animEffect transition="in" filter="wipe(left)">
                                      <p:cBhvr>
                                        <p:cTn id="17" dur="500"/>
                                        <p:tgtEl>
                                          <p:spTgt spid="8195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81969"/>
                                        </p:tgtEl>
                                        <p:attrNameLst>
                                          <p:attrName>style.visibility</p:attrName>
                                        </p:attrNameLst>
                                      </p:cBhvr>
                                      <p:to>
                                        <p:strVal val="visible"/>
                                      </p:to>
                                    </p:set>
                                    <p:animEffect transition="in" filter="wipe(left)">
                                      <p:cBhvr>
                                        <p:cTn id="22" dur="500"/>
                                        <p:tgtEl>
                                          <p:spTgt spid="81969"/>
                                        </p:tgtEl>
                                      </p:cBhvr>
                                    </p:animEffect>
                                  </p:childTnLst>
                                </p:cTn>
                              </p:par>
                            </p:childTnLst>
                          </p:cTn>
                        </p:par>
                        <p:par>
                          <p:cTn id="23" fill="hold" nodeType="afterGroup">
                            <p:stCondLst>
                              <p:cond delay="500"/>
                            </p:stCondLst>
                            <p:childTnLst>
                              <p:par>
                                <p:cTn id="24" presetID="1" presetClass="entr" presetSubtype="0" fill="hold" grpId="0" nodeType="afterEffect">
                                  <p:stCondLst>
                                    <p:cond delay="0"/>
                                  </p:stCondLst>
                                  <p:childTnLst>
                                    <p:set>
                                      <p:cBhvr>
                                        <p:cTn id="25" dur="1" fill="hold">
                                          <p:stCondLst>
                                            <p:cond delay="499"/>
                                          </p:stCondLst>
                                        </p:cTn>
                                        <p:tgtEl>
                                          <p:spTgt spid="81957"/>
                                        </p:tgtEl>
                                        <p:attrNameLst>
                                          <p:attrName>style.visibility</p:attrName>
                                        </p:attrNameLst>
                                      </p:cBhvr>
                                      <p:to>
                                        <p:strVal val="visible"/>
                                      </p:to>
                                    </p:set>
                                  </p:childTnLst>
                                </p:cTn>
                              </p:par>
                            </p:childTnLst>
                          </p:cTn>
                        </p:par>
                        <p:par>
                          <p:cTn id="26" fill="hold" nodeType="afterGroup">
                            <p:stCondLst>
                              <p:cond delay="1000"/>
                            </p:stCondLst>
                            <p:childTnLst>
                              <p:par>
                                <p:cTn id="27" presetID="22" presetClass="entr" presetSubtype="8" fill="hold" grpId="0" nodeType="afterEffect">
                                  <p:stCondLst>
                                    <p:cond delay="0"/>
                                  </p:stCondLst>
                                  <p:childTnLst>
                                    <p:set>
                                      <p:cBhvr>
                                        <p:cTn id="28" dur="1" fill="hold">
                                          <p:stCondLst>
                                            <p:cond delay="0"/>
                                          </p:stCondLst>
                                        </p:cTn>
                                        <p:tgtEl>
                                          <p:spTgt spid="81960"/>
                                        </p:tgtEl>
                                        <p:attrNameLst>
                                          <p:attrName>style.visibility</p:attrName>
                                        </p:attrNameLst>
                                      </p:cBhvr>
                                      <p:to>
                                        <p:strVal val="visible"/>
                                      </p:to>
                                    </p:set>
                                    <p:animEffect transition="in" filter="wipe(left)">
                                      <p:cBhvr>
                                        <p:cTn id="29" dur="500"/>
                                        <p:tgtEl>
                                          <p:spTgt spid="81960"/>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81933">
                                            <p:txEl>
                                              <p:pRg st="0" end="0"/>
                                            </p:txEl>
                                          </p:spTgt>
                                        </p:tgtEl>
                                        <p:attrNameLst>
                                          <p:attrName>style.visibility</p:attrName>
                                        </p:attrNameLst>
                                      </p:cBhvr>
                                      <p:to>
                                        <p:strVal val="visible"/>
                                      </p:to>
                                    </p:set>
                                    <p:animEffect transition="in" filter="wipe(left)">
                                      <p:cBhvr>
                                        <p:cTn id="34" dur="500"/>
                                        <p:tgtEl>
                                          <p:spTgt spid="81933">
                                            <p:txEl>
                                              <p:pRg st="0" end="0"/>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1" fill="hold" nodeType="clickEffect">
                                  <p:stCondLst>
                                    <p:cond delay="0"/>
                                  </p:stCondLst>
                                  <p:childTnLst>
                                    <p:set>
                                      <p:cBhvr>
                                        <p:cTn id="38" dur="1" fill="hold">
                                          <p:stCondLst>
                                            <p:cond delay="0"/>
                                          </p:stCondLst>
                                        </p:cTn>
                                        <p:tgtEl>
                                          <p:spTgt spid="81958"/>
                                        </p:tgtEl>
                                        <p:attrNameLst>
                                          <p:attrName>style.visibility</p:attrName>
                                        </p:attrNameLst>
                                      </p:cBhvr>
                                      <p:to>
                                        <p:strVal val="visible"/>
                                      </p:to>
                                    </p:set>
                                    <p:animEffect transition="in" filter="wipe(up)">
                                      <p:cBhvr>
                                        <p:cTn id="39" dur="500"/>
                                        <p:tgtEl>
                                          <p:spTgt spid="81958"/>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1" fill="hold" nodeType="click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wipe(up)">
                                      <p:cBhvr>
                                        <p:cTn id="44" dur="500"/>
                                        <p:tgtEl>
                                          <p:spTgt spid="2"/>
                                        </p:tgtEl>
                                      </p:cBhvr>
                                    </p:animEffect>
                                  </p:childTnLst>
                                </p:cTn>
                              </p:par>
                            </p:childTnLst>
                          </p:cTn>
                        </p:par>
                        <p:par>
                          <p:cTn id="45" fill="hold" nodeType="afterGroup">
                            <p:stCondLst>
                              <p:cond delay="500"/>
                            </p:stCondLst>
                            <p:childTnLst>
                              <p:par>
                                <p:cTn id="46" presetID="22" presetClass="entr" presetSubtype="8" fill="hold" grpId="0" nodeType="afterEffect">
                                  <p:stCondLst>
                                    <p:cond delay="0"/>
                                  </p:stCondLst>
                                  <p:childTnLst>
                                    <p:set>
                                      <p:cBhvr>
                                        <p:cTn id="47" dur="1" fill="hold">
                                          <p:stCondLst>
                                            <p:cond delay="0"/>
                                          </p:stCondLst>
                                        </p:cTn>
                                        <p:tgtEl>
                                          <p:spTgt spid="81942">
                                            <p:txEl>
                                              <p:pRg st="0" end="0"/>
                                            </p:txEl>
                                          </p:spTgt>
                                        </p:tgtEl>
                                        <p:attrNameLst>
                                          <p:attrName>style.visibility</p:attrName>
                                        </p:attrNameLst>
                                      </p:cBhvr>
                                      <p:to>
                                        <p:strVal val="visible"/>
                                      </p:to>
                                    </p:set>
                                    <p:animEffect transition="in" filter="wipe(left)">
                                      <p:cBhvr>
                                        <p:cTn id="48" dur="500"/>
                                        <p:tgtEl>
                                          <p:spTgt spid="81942">
                                            <p:txEl>
                                              <p:pRg st="0" end="0"/>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2" fill="hold" nodeType="clickEffect">
                                  <p:stCondLst>
                                    <p:cond delay="0"/>
                                  </p:stCondLst>
                                  <p:childTnLst>
                                    <p:set>
                                      <p:cBhvr>
                                        <p:cTn id="52" dur="1" fill="hold">
                                          <p:stCondLst>
                                            <p:cond delay="0"/>
                                          </p:stCondLst>
                                        </p:cTn>
                                        <p:tgtEl>
                                          <p:spTgt spid="5"/>
                                        </p:tgtEl>
                                        <p:attrNameLst>
                                          <p:attrName>style.visibility</p:attrName>
                                        </p:attrNameLst>
                                      </p:cBhvr>
                                      <p:to>
                                        <p:strVal val="visible"/>
                                      </p:to>
                                    </p:set>
                                    <p:animEffect transition="in" filter="wipe(right)">
                                      <p:cBhvr>
                                        <p:cTn id="53" dur="500"/>
                                        <p:tgtEl>
                                          <p:spTgt spid="5"/>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81961"/>
                                        </p:tgtEl>
                                        <p:attrNameLst>
                                          <p:attrName>style.visibility</p:attrName>
                                        </p:attrNameLst>
                                      </p:cBhvr>
                                      <p:to>
                                        <p:strVal val="visible"/>
                                      </p:to>
                                    </p:set>
                                    <p:animEffect transition="in" filter="wipe(left)">
                                      <p:cBhvr>
                                        <p:cTn id="58" dur="500"/>
                                        <p:tgtEl>
                                          <p:spTgt spid="81961"/>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nodeType="clickEffect">
                                  <p:stCondLst>
                                    <p:cond delay="0"/>
                                  </p:stCondLst>
                                  <p:childTnLst>
                                    <p:set>
                                      <p:cBhvr>
                                        <p:cTn id="62" dur="1" fill="hold">
                                          <p:stCondLst>
                                            <p:cond delay="0"/>
                                          </p:stCondLst>
                                        </p:cTn>
                                        <p:tgtEl>
                                          <p:spTgt spid="81954"/>
                                        </p:tgtEl>
                                        <p:attrNameLst>
                                          <p:attrName>style.visibility</p:attrName>
                                        </p:attrNameLst>
                                      </p:cBhvr>
                                      <p:to>
                                        <p:strVal val="visible"/>
                                      </p:to>
                                    </p:set>
                                    <p:animEffect transition="in" filter="wipe(left)">
                                      <p:cBhvr>
                                        <p:cTn id="63" dur="500"/>
                                        <p:tgtEl>
                                          <p:spTgt spid="81954"/>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8" fill="hold" nodeType="clickEffect">
                                  <p:stCondLst>
                                    <p:cond delay="0"/>
                                  </p:stCondLst>
                                  <p:childTnLst>
                                    <p:set>
                                      <p:cBhvr>
                                        <p:cTn id="67" dur="1" fill="hold">
                                          <p:stCondLst>
                                            <p:cond delay="0"/>
                                          </p:stCondLst>
                                        </p:cTn>
                                        <p:tgtEl>
                                          <p:spTgt spid="81959"/>
                                        </p:tgtEl>
                                        <p:attrNameLst>
                                          <p:attrName>style.visibility</p:attrName>
                                        </p:attrNameLst>
                                      </p:cBhvr>
                                      <p:to>
                                        <p:strVal val="visible"/>
                                      </p:to>
                                    </p:set>
                                    <p:animEffect transition="in" filter="wipe(left)">
                                      <p:cBhvr>
                                        <p:cTn id="68" dur="500"/>
                                        <p:tgtEl>
                                          <p:spTgt spid="81959"/>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81962"/>
                                        </p:tgtEl>
                                        <p:attrNameLst>
                                          <p:attrName>style.visibility</p:attrName>
                                        </p:attrNameLst>
                                      </p:cBhvr>
                                      <p:to>
                                        <p:strVal val="visible"/>
                                      </p:to>
                                    </p:set>
                                    <p:animEffect transition="in" filter="wipe(left)">
                                      <p:cBhvr>
                                        <p:cTn id="73" dur="500"/>
                                        <p:tgtEl>
                                          <p:spTgt spid="81962"/>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81951"/>
                                        </p:tgtEl>
                                        <p:attrNameLst>
                                          <p:attrName>style.visibility</p:attrName>
                                        </p:attrNameLst>
                                      </p:cBhvr>
                                      <p:to>
                                        <p:strVal val="visible"/>
                                      </p:to>
                                    </p:set>
                                    <p:animEffect transition="in" filter="wipe(left)">
                                      <p:cBhvr>
                                        <p:cTn id="78" dur="500"/>
                                        <p:tgtEl>
                                          <p:spTgt spid="81951"/>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22" presetClass="entr" presetSubtype="8" fill="hold" nodeType="clickEffect">
                                  <p:stCondLst>
                                    <p:cond delay="0"/>
                                  </p:stCondLst>
                                  <p:childTnLst>
                                    <p:set>
                                      <p:cBhvr>
                                        <p:cTn id="82" dur="1" fill="hold">
                                          <p:stCondLst>
                                            <p:cond delay="0"/>
                                          </p:stCondLst>
                                        </p:cTn>
                                        <p:tgtEl>
                                          <p:spTgt spid="81952"/>
                                        </p:tgtEl>
                                        <p:attrNameLst>
                                          <p:attrName>style.visibility</p:attrName>
                                        </p:attrNameLst>
                                      </p:cBhvr>
                                      <p:to>
                                        <p:strVal val="visible"/>
                                      </p:to>
                                    </p:set>
                                    <p:animEffect transition="in" filter="wipe(left)">
                                      <p:cBhvr>
                                        <p:cTn id="83" dur="500"/>
                                        <p:tgtEl>
                                          <p:spTgt spid="81952"/>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22" presetClass="entr" presetSubtype="8" fill="hold" grpId="0" nodeType="clickEffect">
                                  <p:stCondLst>
                                    <p:cond delay="0"/>
                                  </p:stCondLst>
                                  <p:childTnLst>
                                    <p:set>
                                      <p:cBhvr>
                                        <p:cTn id="87" dur="1" fill="hold">
                                          <p:stCondLst>
                                            <p:cond delay="0"/>
                                          </p:stCondLst>
                                        </p:cTn>
                                        <p:tgtEl>
                                          <p:spTgt spid="81953"/>
                                        </p:tgtEl>
                                        <p:attrNameLst>
                                          <p:attrName>style.visibility</p:attrName>
                                        </p:attrNameLst>
                                      </p:cBhvr>
                                      <p:to>
                                        <p:strVal val="visible"/>
                                      </p:to>
                                    </p:set>
                                    <p:animEffect transition="in" filter="wipe(left)">
                                      <p:cBhvr>
                                        <p:cTn id="88" dur="500"/>
                                        <p:tgtEl>
                                          <p:spTgt spid="819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2" grpId="0" autoUpdateAnimBg="0"/>
      <p:bldP spid="81933" grpId="0" build="p" autoUpdateAnimBg="0"/>
      <p:bldP spid="81941" grpId="0" autoUpdateAnimBg="0"/>
      <p:bldP spid="81942" grpId="0" build="p" autoUpdateAnimBg="0" advAuto="0"/>
      <p:bldP spid="81951" grpId="0" autoUpdateAnimBg="0"/>
      <p:bldP spid="81953" grpId="0" autoUpdateAnimBg="0"/>
      <p:bldP spid="81956" grpId="0" autoUpdateAnimBg="0"/>
      <p:bldP spid="81957" grpId="0" autoUpdateAnimBg="0"/>
      <p:bldP spid="81960" grpId="0" autoUpdateAnimBg="0"/>
      <p:bldP spid="81961" grpId="0" autoUpdateAnimBg="0"/>
      <p:bldP spid="81962"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ext Box 2"/>
          <p:cNvSpPr txBox="1">
            <a:spLocks noChangeArrowheads="1"/>
          </p:cNvSpPr>
          <p:nvPr/>
        </p:nvSpPr>
        <p:spPr bwMode="auto">
          <a:xfrm>
            <a:off x="348433" y="602386"/>
            <a:ext cx="2819400" cy="525401"/>
          </a:xfrm>
          <a:prstGeom prst="rect">
            <a:avLst/>
          </a:prstGeom>
          <a:noFill/>
          <a:ln w="38100">
            <a:noFill/>
            <a:miter lim="800000"/>
            <a:headEnd/>
            <a:tailEnd/>
          </a:ln>
          <a:effectLst/>
        </p:spPr>
        <p:txBody>
          <a:bodyPr lIns="90000" tIns="46800" rIns="90000" bIns="46800" anchor="ctr">
            <a:spAutoFit/>
          </a:bodyPr>
          <a:lstStyle/>
          <a:p>
            <a:pPr>
              <a:spcBef>
                <a:spcPct val="50000"/>
              </a:spcBef>
              <a:defRPr/>
            </a:pPr>
            <a:r>
              <a:rPr lang="en-US" altLang="zh-CN" sz="2800" b="1">
                <a:solidFill>
                  <a:srgbClr val="003300"/>
                </a:solidFill>
                <a:latin typeface="Times New Roman" panose="02020603050405020304" pitchFamily="18" charset="0"/>
                <a:cs typeface="Times New Roman" panose="02020603050405020304" pitchFamily="18" charset="0"/>
              </a:rPr>
              <a:t>(2) </a:t>
            </a:r>
            <a:r>
              <a:rPr lang="zh-CN" altLang="en-US" sz="2800" b="1">
                <a:solidFill>
                  <a:srgbClr val="003300"/>
                </a:solidFill>
                <a:latin typeface="Times New Roman" panose="02020603050405020304" pitchFamily="18" charset="0"/>
                <a:cs typeface="Times New Roman" panose="02020603050405020304" pitchFamily="18" charset="0"/>
              </a:rPr>
              <a:t>输出回路</a:t>
            </a:r>
          </a:p>
        </p:txBody>
      </p:sp>
      <p:graphicFrame>
        <p:nvGraphicFramePr>
          <p:cNvPr id="82947" name="Object 3"/>
          <p:cNvGraphicFramePr>
            <a:graphicFrameLocks noChangeAspect="1"/>
          </p:cNvGraphicFramePr>
          <p:nvPr>
            <p:extLst/>
          </p:nvPr>
        </p:nvGraphicFramePr>
        <p:xfrm>
          <a:off x="5818958" y="1510405"/>
          <a:ext cx="1914525" cy="1293812"/>
        </p:xfrm>
        <a:graphic>
          <a:graphicData uri="http://schemas.openxmlformats.org/presentationml/2006/ole">
            <mc:AlternateContent xmlns:mc="http://schemas.openxmlformats.org/markup-compatibility/2006">
              <mc:Choice xmlns:v="urn:schemas-microsoft-com:vml" Requires="v">
                <p:oleObj spid="_x0000_s7182" name="Equation" r:id="rId4" imgW="749160" imgH="507960" progId="Equation.3">
                  <p:embed/>
                </p:oleObj>
              </mc:Choice>
              <mc:Fallback>
                <p:oleObj name="Equation" r:id="rId4" imgW="749160" imgH="50796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18958" y="1510405"/>
                        <a:ext cx="1914525" cy="1293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948" name="Text Box 4"/>
          <p:cNvSpPr txBox="1">
            <a:spLocks noChangeArrowheads="1"/>
          </p:cNvSpPr>
          <p:nvPr/>
        </p:nvSpPr>
        <p:spPr bwMode="auto">
          <a:xfrm>
            <a:off x="4974408" y="5061642"/>
            <a:ext cx="3930650" cy="1393825"/>
          </a:xfrm>
          <a:prstGeom prst="rect">
            <a:avLst/>
          </a:prstGeom>
          <a:noFill/>
          <a:ln w="9525">
            <a:noFill/>
            <a:miter lim="800000"/>
            <a:headEnd/>
            <a:tailEnd/>
          </a:ln>
          <a:effectLst/>
        </p:spPr>
        <p:txBody>
          <a:bodyPr>
            <a:spAutoFit/>
          </a:bodyPr>
          <a:lstStyle/>
          <a:p>
            <a:pPr eaLnBrk="0" hangingPunct="0">
              <a:spcBef>
                <a:spcPct val="5000"/>
              </a:spcBef>
              <a:defRPr/>
            </a:pPr>
            <a:r>
              <a:rPr lang="en-US" altLang="zh-CN" sz="2800" b="1" i="1">
                <a:solidFill>
                  <a:srgbClr val="FF0000"/>
                </a:solidFill>
                <a:latin typeface="Times New Roman" panose="02020603050405020304" pitchFamily="18" charset="0"/>
                <a:cs typeface="Times New Roman" panose="02020603050405020304" pitchFamily="18" charset="0"/>
              </a:rPr>
              <a:t>r</a:t>
            </a:r>
            <a:r>
              <a:rPr lang="en-US" altLang="zh-CN" sz="2800" b="1" baseline="-25000">
                <a:solidFill>
                  <a:srgbClr val="FF0000"/>
                </a:solidFill>
                <a:latin typeface="Times New Roman" panose="02020603050405020304" pitchFamily="18" charset="0"/>
                <a:cs typeface="Times New Roman" panose="02020603050405020304" pitchFamily="18" charset="0"/>
              </a:rPr>
              <a:t>ce</a:t>
            </a:r>
            <a:r>
              <a:rPr lang="zh-CN" altLang="en-US" sz="2800" b="1">
                <a:solidFill>
                  <a:srgbClr val="FF0000"/>
                </a:solidFill>
                <a:latin typeface="Times New Roman" panose="02020603050405020304" pitchFamily="18" charset="0"/>
                <a:cs typeface="Times New Roman" panose="02020603050405020304" pitchFamily="18" charset="0"/>
              </a:rPr>
              <a:t>愈大，恒流特性愈好</a:t>
            </a:r>
          </a:p>
          <a:p>
            <a:pPr eaLnBrk="0" hangingPunct="0">
              <a:spcBef>
                <a:spcPct val="5000"/>
              </a:spcBef>
              <a:defRPr/>
            </a:pPr>
            <a:r>
              <a:rPr lang="zh-CN" altLang="en-US" sz="2800" b="1">
                <a:solidFill>
                  <a:srgbClr val="FF0000"/>
                </a:solidFill>
                <a:latin typeface="Times New Roman" panose="02020603050405020304" pitchFamily="18" charset="0"/>
                <a:cs typeface="Times New Roman" panose="02020603050405020304" pitchFamily="18" charset="0"/>
              </a:rPr>
              <a:t>因</a:t>
            </a:r>
            <a:r>
              <a:rPr lang="en-US" altLang="zh-CN" sz="2800" b="1" i="1">
                <a:solidFill>
                  <a:srgbClr val="FF0000"/>
                </a:solidFill>
                <a:latin typeface="Times New Roman" panose="02020603050405020304" pitchFamily="18" charset="0"/>
                <a:cs typeface="Times New Roman" panose="02020603050405020304" pitchFamily="18" charset="0"/>
              </a:rPr>
              <a:t>r</a:t>
            </a:r>
            <a:r>
              <a:rPr lang="en-US" altLang="zh-CN" sz="2800" b="1" baseline="-25000">
                <a:solidFill>
                  <a:srgbClr val="FF0000"/>
                </a:solidFill>
                <a:latin typeface="Times New Roman" panose="02020603050405020304" pitchFamily="18" charset="0"/>
                <a:cs typeface="Times New Roman" panose="02020603050405020304" pitchFamily="18" charset="0"/>
              </a:rPr>
              <a:t>ce</a:t>
            </a:r>
            <a:r>
              <a:rPr lang="zh-CN" altLang="en-US" sz="2800" b="1">
                <a:solidFill>
                  <a:srgbClr val="FF0000"/>
                </a:solidFill>
                <a:latin typeface="Times New Roman" panose="02020603050405020304" pitchFamily="18" charset="0"/>
                <a:cs typeface="Times New Roman" panose="02020603050405020304" pitchFamily="18" charset="0"/>
              </a:rPr>
              <a:t>阻值很高，一般忽略不计。</a:t>
            </a:r>
          </a:p>
        </p:txBody>
      </p:sp>
      <p:sp>
        <p:nvSpPr>
          <p:cNvPr id="82949" name="Text Box 5"/>
          <p:cNvSpPr txBox="1">
            <a:spLocks noChangeArrowheads="1"/>
          </p:cNvSpPr>
          <p:nvPr/>
        </p:nvSpPr>
        <p:spPr bwMode="auto">
          <a:xfrm>
            <a:off x="348433" y="5206105"/>
            <a:ext cx="1730375" cy="946150"/>
          </a:xfrm>
          <a:prstGeom prst="rect">
            <a:avLst/>
          </a:prstGeom>
          <a:noFill/>
          <a:ln w="9525">
            <a:noFill/>
            <a:miter lim="800000"/>
            <a:headEnd/>
            <a:tailEnd/>
          </a:ln>
          <a:effectLst/>
        </p:spPr>
        <p:txBody>
          <a:bodyPr>
            <a:spAutoFit/>
          </a:bodyPr>
          <a:lstStyle/>
          <a:p>
            <a:pPr eaLnBrk="0" hangingPunct="0">
              <a:spcBef>
                <a:spcPct val="50000"/>
              </a:spcBef>
              <a:defRPr/>
            </a:pPr>
            <a:r>
              <a:rPr lang="zh-CN" altLang="en-US" sz="2800" b="1">
                <a:solidFill>
                  <a:srgbClr val="CC0000"/>
                </a:solidFill>
                <a:latin typeface="Times New Roman" panose="02020603050405020304" pitchFamily="18" charset="0"/>
                <a:cs typeface="Times New Roman" panose="02020603050405020304" pitchFamily="18" charset="0"/>
              </a:rPr>
              <a:t>晶体管的输出电阻</a:t>
            </a:r>
          </a:p>
        </p:txBody>
      </p:sp>
      <p:sp>
        <p:nvSpPr>
          <p:cNvPr id="82950" name="Text Box 6"/>
          <p:cNvSpPr txBox="1">
            <a:spLocks noChangeArrowheads="1"/>
          </p:cNvSpPr>
          <p:nvPr/>
        </p:nvSpPr>
        <p:spPr bwMode="auto">
          <a:xfrm>
            <a:off x="1110433" y="3986885"/>
            <a:ext cx="1524000" cy="371513"/>
          </a:xfrm>
          <a:prstGeom prst="rect">
            <a:avLst/>
          </a:prstGeom>
          <a:noFill/>
          <a:ln w="38100">
            <a:noFill/>
            <a:miter lim="800000"/>
            <a:headEnd/>
            <a:tailEnd/>
          </a:ln>
          <a:effectLst/>
        </p:spPr>
        <p:txBody>
          <a:bodyPr lIns="90000" tIns="46800" rIns="90000" bIns="46800" anchor="ctr">
            <a:spAutoFit/>
          </a:bodyPr>
          <a:lstStyle/>
          <a:p>
            <a:pPr>
              <a:spcBef>
                <a:spcPct val="50000"/>
              </a:spcBef>
              <a:defRPr/>
            </a:pPr>
            <a:r>
              <a:rPr lang="zh-CN" altLang="en-US" b="1">
                <a:solidFill>
                  <a:srgbClr val="000099"/>
                </a:solidFill>
                <a:latin typeface="Times New Roman" panose="02020603050405020304" pitchFamily="18" charset="0"/>
                <a:cs typeface="Times New Roman" panose="02020603050405020304" pitchFamily="18" charset="0"/>
              </a:rPr>
              <a:t>输出特性</a:t>
            </a:r>
          </a:p>
        </p:txBody>
      </p:sp>
      <p:sp>
        <p:nvSpPr>
          <p:cNvPr id="82962" name="Text Box 18"/>
          <p:cNvSpPr txBox="1">
            <a:spLocks noChangeArrowheads="1"/>
          </p:cNvSpPr>
          <p:nvPr/>
        </p:nvSpPr>
        <p:spPr bwMode="auto">
          <a:xfrm>
            <a:off x="3769496" y="593885"/>
            <a:ext cx="4689475" cy="1042466"/>
          </a:xfrm>
          <a:prstGeom prst="rect">
            <a:avLst/>
          </a:prstGeom>
          <a:noFill/>
          <a:ln w="38100">
            <a:noFill/>
            <a:miter lim="800000"/>
            <a:headEnd/>
            <a:tailEnd/>
          </a:ln>
          <a:effectLst/>
        </p:spPr>
        <p:txBody>
          <a:bodyPr lIns="90000" tIns="46800" rIns="90000" bIns="46800" anchor="ctr">
            <a:spAutoFit/>
          </a:bodyPr>
          <a:lstStyle/>
          <a:p>
            <a:pPr>
              <a:lnSpc>
                <a:spcPct val="110000"/>
              </a:lnSpc>
              <a:defRPr/>
            </a:pPr>
            <a:r>
              <a:rPr lang="en-US" altLang="zh-CN" sz="2800" b="1">
                <a:solidFill>
                  <a:srgbClr val="000099"/>
                </a:solidFill>
                <a:latin typeface="Times New Roman" panose="02020603050405020304" pitchFamily="18" charset="0"/>
                <a:cs typeface="Times New Roman" panose="02020603050405020304" pitchFamily="18" charset="0"/>
              </a:rPr>
              <a:t>    </a:t>
            </a:r>
            <a:r>
              <a:rPr lang="zh-CN" altLang="en-US" sz="2800" b="1">
                <a:solidFill>
                  <a:srgbClr val="000099"/>
                </a:solidFill>
                <a:latin typeface="Times New Roman" panose="02020603050405020304" pitchFamily="18" charset="0"/>
                <a:cs typeface="Times New Roman" panose="02020603050405020304" pitchFamily="18" charset="0"/>
              </a:rPr>
              <a:t>输出特性在线性工作区是</a:t>
            </a:r>
          </a:p>
          <a:p>
            <a:pPr>
              <a:lnSpc>
                <a:spcPct val="110000"/>
              </a:lnSpc>
              <a:defRPr/>
            </a:pPr>
            <a:r>
              <a:rPr lang="zh-CN" altLang="en-US" sz="2800" b="1">
                <a:solidFill>
                  <a:srgbClr val="000099"/>
                </a:solidFill>
                <a:latin typeface="Times New Roman" panose="02020603050405020304" pitchFamily="18" charset="0"/>
                <a:cs typeface="Times New Roman" panose="02020603050405020304" pitchFamily="18" charset="0"/>
              </a:rPr>
              <a:t>一组近似等距的平行直线。</a:t>
            </a:r>
          </a:p>
        </p:txBody>
      </p:sp>
      <p:graphicFrame>
        <p:nvGraphicFramePr>
          <p:cNvPr id="82963" name="Object 19"/>
          <p:cNvGraphicFramePr>
            <a:graphicFrameLocks noChangeAspect="1"/>
          </p:cNvGraphicFramePr>
          <p:nvPr>
            <p:extLst/>
          </p:nvPr>
        </p:nvGraphicFramePr>
        <p:xfrm>
          <a:off x="7441383" y="1456430"/>
          <a:ext cx="1433513" cy="1427162"/>
        </p:xfrm>
        <a:graphic>
          <a:graphicData uri="http://schemas.openxmlformats.org/presentationml/2006/ole">
            <mc:AlternateContent xmlns:mc="http://schemas.openxmlformats.org/markup-compatibility/2006">
              <mc:Choice xmlns:v="urn:schemas-microsoft-com:vml" Requires="v">
                <p:oleObj spid="_x0000_s7183" name="Equation" r:id="rId6" imgW="507960" imgH="507960" progId="Equation.3">
                  <p:embed/>
                </p:oleObj>
              </mc:Choice>
              <mc:Fallback>
                <p:oleObj name="Equation" r:id="rId6" imgW="507960" imgH="50796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41383" y="1456430"/>
                        <a:ext cx="1433513" cy="1427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964" name="Text Box 20"/>
          <p:cNvSpPr txBox="1">
            <a:spLocks noChangeArrowheads="1"/>
          </p:cNvSpPr>
          <p:nvPr/>
        </p:nvSpPr>
        <p:spPr bwMode="auto">
          <a:xfrm>
            <a:off x="3796483" y="1589473"/>
            <a:ext cx="2232025" cy="956288"/>
          </a:xfrm>
          <a:prstGeom prst="rect">
            <a:avLst/>
          </a:prstGeom>
          <a:noFill/>
          <a:ln w="38100">
            <a:noFill/>
            <a:miter lim="800000"/>
            <a:headEnd/>
            <a:tailEnd/>
          </a:ln>
          <a:effectLst/>
        </p:spPr>
        <p:txBody>
          <a:bodyPr lIns="90000" tIns="46800" rIns="90000" bIns="46800" anchor="ctr">
            <a:spAutoFit/>
          </a:bodyPr>
          <a:lstStyle/>
          <a:p>
            <a:pPr>
              <a:defRPr/>
            </a:pPr>
            <a:r>
              <a:rPr lang="zh-CN" altLang="en-US" sz="2800" b="1">
                <a:solidFill>
                  <a:srgbClr val="CC0000"/>
                </a:solidFill>
                <a:latin typeface="Times New Roman" panose="02020603050405020304" pitchFamily="18" charset="0"/>
                <a:cs typeface="Times New Roman" panose="02020603050405020304" pitchFamily="18" charset="0"/>
              </a:rPr>
              <a:t>晶体管的电流放大系数</a:t>
            </a:r>
          </a:p>
        </p:txBody>
      </p:sp>
      <p:sp>
        <p:nvSpPr>
          <p:cNvPr id="82965" name="Text Box 21"/>
          <p:cNvSpPr txBox="1">
            <a:spLocks noChangeArrowheads="1"/>
          </p:cNvSpPr>
          <p:nvPr/>
        </p:nvSpPr>
        <p:spPr bwMode="auto">
          <a:xfrm>
            <a:off x="3866333" y="2710555"/>
            <a:ext cx="4932363" cy="1971675"/>
          </a:xfrm>
          <a:prstGeom prst="rect">
            <a:avLst/>
          </a:prstGeom>
          <a:noFill/>
          <a:ln w="38100">
            <a:noFill/>
            <a:miter lim="800000"/>
            <a:headEnd/>
            <a:tailEnd/>
          </a:ln>
          <a:effectLst/>
        </p:spPr>
        <p:txBody>
          <a:bodyPr lIns="90000" tIns="46800" rIns="90000" bIns="46800" anchor="ctr">
            <a:spAutoFit/>
          </a:bodyPr>
          <a:lstStyle/>
          <a:p>
            <a:pPr>
              <a:lnSpc>
                <a:spcPct val="110000"/>
              </a:lnSpc>
              <a:defRPr/>
            </a:pPr>
            <a:r>
              <a:rPr lang="en-US" altLang="zh-CN" sz="2800" b="1">
                <a:solidFill>
                  <a:schemeClr val="tx2"/>
                </a:solidFill>
                <a:latin typeface="Times New Roman" panose="02020603050405020304" pitchFamily="18" charset="0"/>
                <a:cs typeface="Times New Roman" panose="02020603050405020304" pitchFamily="18" charset="0"/>
              </a:rPr>
              <a:t>    </a:t>
            </a:r>
            <a:r>
              <a:rPr lang="zh-CN" altLang="en-US" sz="2800" b="1">
                <a:solidFill>
                  <a:schemeClr val="tx2"/>
                </a:solidFill>
                <a:latin typeface="Times New Roman" panose="02020603050405020304" pitchFamily="18" charset="0"/>
                <a:cs typeface="Times New Roman" panose="02020603050405020304" pitchFamily="18" charset="0"/>
              </a:rPr>
              <a:t>晶体管的输出回路</a:t>
            </a:r>
            <a:r>
              <a:rPr lang="en-US" altLang="zh-CN" sz="2800" b="1">
                <a:solidFill>
                  <a:schemeClr val="tx2"/>
                </a:solidFill>
                <a:latin typeface="Times New Roman" panose="02020603050405020304" pitchFamily="18" charset="0"/>
                <a:cs typeface="Times New Roman" panose="02020603050405020304" pitchFamily="18" charset="0"/>
              </a:rPr>
              <a:t>(C</a:t>
            </a:r>
            <a:r>
              <a:rPr lang="zh-CN" altLang="en-US" sz="2800" b="1">
                <a:solidFill>
                  <a:schemeClr val="tx2"/>
                </a:solidFill>
                <a:latin typeface="Times New Roman" panose="02020603050405020304" pitchFamily="18" charset="0"/>
                <a:cs typeface="Times New Roman" panose="02020603050405020304" pitchFamily="18" charset="0"/>
              </a:rPr>
              <a:t>、</a:t>
            </a:r>
            <a:r>
              <a:rPr lang="en-US" altLang="zh-CN" sz="2800" b="1">
                <a:solidFill>
                  <a:schemeClr val="tx2"/>
                </a:solidFill>
                <a:latin typeface="Times New Roman" panose="02020603050405020304" pitchFamily="18" charset="0"/>
                <a:cs typeface="Times New Roman" panose="02020603050405020304" pitchFamily="18" charset="0"/>
              </a:rPr>
              <a:t>E </a:t>
            </a:r>
            <a:r>
              <a:rPr lang="zh-CN" altLang="en-US" sz="2800" b="1">
                <a:solidFill>
                  <a:schemeClr val="tx2"/>
                </a:solidFill>
                <a:latin typeface="Times New Roman" panose="02020603050405020304" pitchFamily="18" charset="0"/>
                <a:cs typeface="Times New Roman" panose="02020603050405020304" pitchFamily="18" charset="0"/>
              </a:rPr>
              <a:t>之</a:t>
            </a:r>
          </a:p>
          <a:p>
            <a:pPr>
              <a:lnSpc>
                <a:spcPct val="110000"/>
              </a:lnSpc>
              <a:defRPr/>
            </a:pPr>
            <a:r>
              <a:rPr lang="zh-CN" altLang="en-US" sz="2800" b="1">
                <a:solidFill>
                  <a:schemeClr val="tx2"/>
                </a:solidFill>
                <a:latin typeface="Times New Roman" panose="02020603050405020304" pitchFamily="18" charset="0"/>
                <a:cs typeface="Times New Roman" panose="02020603050405020304" pitchFamily="18" charset="0"/>
              </a:rPr>
              <a:t>间</a:t>
            </a:r>
            <a:r>
              <a:rPr lang="en-US" altLang="zh-CN" sz="2800" b="1">
                <a:solidFill>
                  <a:schemeClr val="tx2"/>
                </a:solidFill>
                <a:latin typeface="Times New Roman" panose="02020603050405020304" pitchFamily="18" charset="0"/>
                <a:cs typeface="Times New Roman" panose="02020603050405020304" pitchFamily="18" charset="0"/>
              </a:rPr>
              <a:t>)</a:t>
            </a:r>
            <a:r>
              <a:rPr lang="zh-CN" altLang="en-US" sz="2800" b="1">
                <a:solidFill>
                  <a:schemeClr val="tx2"/>
                </a:solidFill>
                <a:latin typeface="Times New Roman" panose="02020603050405020304" pitchFamily="18" charset="0"/>
                <a:cs typeface="Times New Roman" panose="02020603050405020304" pitchFamily="18" charset="0"/>
              </a:rPr>
              <a:t>可用一受控电流源  </a:t>
            </a:r>
            <a:r>
              <a:rPr lang="en-US" altLang="zh-CN" sz="2800" b="1" i="1">
                <a:solidFill>
                  <a:schemeClr val="tx2"/>
                </a:solidFill>
                <a:latin typeface="Times New Roman" panose="02020603050405020304" pitchFamily="18" charset="0"/>
                <a:cs typeface="Times New Roman" panose="02020603050405020304" pitchFamily="18" charset="0"/>
              </a:rPr>
              <a:t>i</a:t>
            </a:r>
            <a:r>
              <a:rPr lang="en-US" altLang="zh-CN" sz="2800" b="1" baseline="-25000">
                <a:solidFill>
                  <a:schemeClr val="tx2"/>
                </a:solidFill>
                <a:latin typeface="Times New Roman" panose="02020603050405020304" pitchFamily="18" charset="0"/>
                <a:cs typeface="Times New Roman" panose="02020603050405020304" pitchFamily="18" charset="0"/>
              </a:rPr>
              <a:t>c </a:t>
            </a:r>
            <a:r>
              <a:rPr lang="en-US" altLang="zh-CN" sz="2800" b="1">
                <a:solidFill>
                  <a:schemeClr val="tx2"/>
                </a:solidFill>
                <a:latin typeface="Times New Roman" panose="02020603050405020304" pitchFamily="18" charset="0"/>
                <a:cs typeface="Times New Roman" panose="02020603050405020304" pitchFamily="18" charset="0"/>
              </a:rPr>
              <a:t>= </a:t>
            </a:r>
            <a:r>
              <a:rPr lang="en-US" altLang="zh-CN" sz="2800" b="1" i="1">
                <a:solidFill>
                  <a:schemeClr val="tx2"/>
                </a:solidFill>
                <a:latin typeface="Times New Roman" panose="02020603050405020304" pitchFamily="18" charset="0"/>
                <a:cs typeface="Times New Roman" panose="02020603050405020304" pitchFamily="18" charset="0"/>
                <a:sym typeface="Symbol" pitchFamily="18" charset="2"/>
              </a:rPr>
              <a:t> i</a:t>
            </a:r>
            <a:r>
              <a:rPr lang="en-US" altLang="zh-CN" sz="2800" b="1" baseline="-25000">
                <a:solidFill>
                  <a:schemeClr val="tx2"/>
                </a:solidFill>
                <a:latin typeface="Times New Roman" panose="02020603050405020304" pitchFamily="18" charset="0"/>
                <a:cs typeface="Times New Roman" panose="02020603050405020304" pitchFamily="18" charset="0"/>
              </a:rPr>
              <a:t>b</a:t>
            </a:r>
          </a:p>
          <a:p>
            <a:pPr>
              <a:lnSpc>
                <a:spcPct val="110000"/>
              </a:lnSpc>
              <a:defRPr/>
            </a:pPr>
            <a:r>
              <a:rPr lang="zh-CN" altLang="en-US" sz="2800" b="1">
                <a:solidFill>
                  <a:schemeClr val="tx2"/>
                </a:solidFill>
                <a:latin typeface="Times New Roman" panose="02020603050405020304" pitchFamily="18" charset="0"/>
                <a:cs typeface="Times New Roman" panose="02020603050405020304" pitchFamily="18" charset="0"/>
              </a:rPr>
              <a:t>等效代替，即由 </a:t>
            </a:r>
            <a:r>
              <a:rPr lang="zh-CN" altLang="en-US" sz="2800" b="1" i="1">
                <a:solidFill>
                  <a:schemeClr val="tx2"/>
                </a:solidFill>
                <a:latin typeface="Times New Roman" panose="02020603050405020304" pitchFamily="18" charset="0"/>
                <a:cs typeface="Times New Roman" panose="02020603050405020304" pitchFamily="18" charset="0"/>
                <a:sym typeface="Symbol" pitchFamily="18" charset="2"/>
              </a:rPr>
              <a:t> </a:t>
            </a:r>
            <a:r>
              <a:rPr lang="zh-CN" altLang="en-US" sz="2800" b="1">
                <a:solidFill>
                  <a:schemeClr val="tx2"/>
                </a:solidFill>
                <a:latin typeface="Times New Roman" panose="02020603050405020304" pitchFamily="18" charset="0"/>
                <a:cs typeface="Times New Roman" panose="02020603050405020304" pitchFamily="18" charset="0"/>
              </a:rPr>
              <a:t>来确定 </a:t>
            </a:r>
            <a:r>
              <a:rPr lang="en-US" altLang="zh-CN" sz="2800" b="1" i="1">
                <a:solidFill>
                  <a:schemeClr val="tx2"/>
                </a:solidFill>
                <a:latin typeface="Times New Roman" panose="02020603050405020304" pitchFamily="18" charset="0"/>
                <a:cs typeface="Times New Roman" panose="02020603050405020304" pitchFamily="18" charset="0"/>
              </a:rPr>
              <a:t>i</a:t>
            </a:r>
            <a:r>
              <a:rPr lang="en-US" altLang="zh-CN" sz="2800" b="1" baseline="-25000">
                <a:solidFill>
                  <a:schemeClr val="tx2"/>
                </a:solidFill>
                <a:latin typeface="Times New Roman" panose="02020603050405020304" pitchFamily="18" charset="0"/>
                <a:cs typeface="Times New Roman" panose="02020603050405020304" pitchFamily="18" charset="0"/>
              </a:rPr>
              <a:t>c </a:t>
            </a:r>
            <a:r>
              <a:rPr lang="zh-CN" altLang="en-US" sz="2800" b="1">
                <a:solidFill>
                  <a:schemeClr val="tx2"/>
                </a:solidFill>
                <a:latin typeface="Times New Roman" panose="02020603050405020304" pitchFamily="18" charset="0"/>
                <a:cs typeface="Times New Roman" panose="02020603050405020304" pitchFamily="18" charset="0"/>
              </a:rPr>
              <a:t>和 </a:t>
            </a:r>
          </a:p>
          <a:p>
            <a:pPr>
              <a:lnSpc>
                <a:spcPct val="110000"/>
              </a:lnSpc>
              <a:defRPr/>
            </a:pPr>
            <a:r>
              <a:rPr lang="en-US" altLang="zh-CN" sz="2800" b="1" i="1">
                <a:solidFill>
                  <a:schemeClr val="tx2"/>
                </a:solidFill>
                <a:latin typeface="Times New Roman" panose="02020603050405020304" pitchFamily="18" charset="0"/>
                <a:cs typeface="Times New Roman" panose="02020603050405020304" pitchFamily="18" charset="0"/>
              </a:rPr>
              <a:t>i</a:t>
            </a:r>
            <a:r>
              <a:rPr lang="en-US" altLang="zh-CN" sz="2800" b="1" baseline="-25000">
                <a:solidFill>
                  <a:schemeClr val="tx2"/>
                </a:solidFill>
                <a:latin typeface="Times New Roman" panose="02020603050405020304" pitchFamily="18" charset="0"/>
                <a:cs typeface="Times New Roman" panose="02020603050405020304" pitchFamily="18" charset="0"/>
              </a:rPr>
              <a:t>b </a:t>
            </a:r>
            <a:r>
              <a:rPr lang="zh-CN" altLang="en-US" sz="2800" b="1">
                <a:solidFill>
                  <a:schemeClr val="tx2"/>
                </a:solidFill>
                <a:latin typeface="Times New Roman" panose="02020603050405020304" pitchFamily="18" charset="0"/>
                <a:cs typeface="Times New Roman" panose="02020603050405020304" pitchFamily="18" charset="0"/>
              </a:rPr>
              <a:t>之间的关系。</a:t>
            </a:r>
          </a:p>
        </p:txBody>
      </p:sp>
      <p:sp>
        <p:nvSpPr>
          <p:cNvPr id="82966" name="Line 22"/>
          <p:cNvSpPr>
            <a:spLocks noChangeShapeType="1"/>
          </p:cNvSpPr>
          <p:nvPr/>
        </p:nvSpPr>
        <p:spPr bwMode="auto">
          <a:xfrm>
            <a:off x="1850208" y="2232717"/>
            <a:ext cx="0" cy="1614488"/>
          </a:xfrm>
          <a:prstGeom prst="line">
            <a:avLst/>
          </a:prstGeom>
          <a:noFill/>
          <a:ln w="28575">
            <a:solidFill>
              <a:srgbClr val="3399FF"/>
            </a:solidFill>
            <a:prstDash val="dash"/>
            <a:round/>
            <a:headEnd/>
            <a:tailEnd/>
          </a:ln>
          <a:effectLst/>
        </p:spPr>
        <p:txBody>
          <a:bodyPr wrap="none" anchor="ctr"/>
          <a:lstStyle/>
          <a:p>
            <a:pPr>
              <a:defRPr/>
            </a:pPr>
            <a:endParaRPr lang="zh-CN" altLang="en-US" b="1">
              <a:latin typeface="Times New Roman" panose="02020603050405020304" pitchFamily="18" charset="0"/>
              <a:cs typeface="Times New Roman" panose="02020603050405020304" pitchFamily="18" charset="0"/>
            </a:endParaRPr>
          </a:p>
        </p:txBody>
      </p:sp>
      <p:sp>
        <p:nvSpPr>
          <p:cNvPr id="82967" name="Rectangle 23"/>
          <p:cNvSpPr>
            <a:spLocks noChangeArrowheads="1"/>
          </p:cNvSpPr>
          <p:nvPr/>
        </p:nvSpPr>
        <p:spPr bwMode="auto">
          <a:xfrm>
            <a:off x="431598" y="4579073"/>
            <a:ext cx="7642583" cy="525401"/>
          </a:xfrm>
          <a:prstGeom prst="rect">
            <a:avLst/>
          </a:prstGeom>
          <a:noFill/>
          <a:ln w="38100">
            <a:noFill/>
            <a:miter lim="800000"/>
            <a:headEnd/>
            <a:tailEnd/>
          </a:ln>
          <a:effectLst/>
        </p:spPr>
        <p:txBody>
          <a:bodyPr wrap="none" lIns="90000" tIns="46800" rIns="90000" bIns="46800" anchor="ctr">
            <a:spAutoFit/>
          </a:bodyPr>
          <a:lstStyle/>
          <a:p>
            <a:pPr algn="ctr">
              <a:spcBef>
                <a:spcPct val="50000"/>
              </a:spcBef>
              <a:defRPr/>
            </a:pPr>
            <a:r>
              <a:rPr lang="en-US" altLang="zh-CN" sz="2800" b="1" i="1">
                <a:solidFill>
                  <a:srgbClr val="000099"/>
                </a:solidFill>
                <a:latin typeface="Times New Roman" panose="02020603050405020304" pitchFamily="18" charset="0"/>
                <a:cs typeface="Times New Roman" panose="02020603050405020304" pitchFamily="18" charset="0"/>
                <a:sym typeface="Symbol" pitchFamily="18" charset="2"/>
              </a:rPr>
              <a:t></a:t>
            </a:r>
            <a:r>
              <a:rPr lang="zh-CN" altLang="en-US" sz="2800" b="1">
                <a:solidFill>
                  <a:srgbClr val="000099"/>
                </a:solidFill>
                <a:latin typeface="Times New Roman" panose="02020603050405020304" pitchFamily="18" charset="0"/>
                <a:cs typeface="Times New Roman" panose="02020603050405020304" pitchFamily="18" charset="0"/>
              </a:rPr>
              <a:t>一般在</a:t>
            </a:r>
            <a:r>
              <a:rPr lang="en-US" altLang="zh-CN" sz="2800" b="1">
                <a:solidFill>
                  <a:srgbClr val="000099"/>
                </a:solidFill>
                <a:latin typeface="Times New Roman" panose="02020603050405020304" pitchFamily="18" charset="0"/>
                <a:cs typeface="Times New Roman" panose="02020603050405020304" pitchFamily="18" charset="0"/>
              </a:rPr>
              <a:t>20</a:t>
            </a:r>
            <a:r>
              <a:rPr lang="zh-CN" altLang="en-US" sz="2800" b="1">
                <a:solidFill>
                  <a:srgbClr val="000099"/>
                </a:solidFill>
                <a:latin typeface="Times New Roman" panose="02020603050405020304" pitchFamily="18" charset="0"/>
                <a:cs typeface="Times New Roman" panose="02020603050405020304" pitchFamily="18" charset="0"/>
              </a:rPr>
              <a:t>～</a:t>
            </a:r>
            <a:r>
              <a:rPr lang="en-US" altLang="zh-CN" sz="2800" b="1">
                <a:solidFill>
                  <a:srgbClr val="000099"/>
                </a:solidFill>
                <a:latin typeface="Times New Roman" panose="02020603050405020304" pitchFamily="18" charset="0"/>
                <a:cs typeface="Times New Roman" panose="02020603050405020304" pitchFamily="18" charset="0"/>
              </a:rPr>
              <a:t>200</a:t>
            </a:r>
            <a:r>
              <a:rPr lang="zh-CN" altLang="en-US" sz="2800" b="1">
                <a:solidFill>
                  <a:srgbClr val="000099"/>
                </a:solidFill>
                <a:latin typeface="Times New Roman" panose="02020603050405020304" pitchFamily="18" charset="0"/>
                <a:cs typeface="Times New Roman" panose="02020603050405020304" pitchFamily="18" charset="0"/>
              </a:rPr>
              <a:t>之间，在手册中常用 </a:t>
            </a:r>
            <a:r>
              <a:rPr lang="en-US" altLang="zh-CN" sz="2800" b="1" i="1">
                <a:solidFill>
                  <a:srgbClr val="000099"/>
                </a:solidFill>
                <a:latin typeface="Times New Roman" panose="02020603050405020304" pitchFamily="18" charset="0"/>
                <a:cs typeface="Times New Roman" panose="02020603050405020304" pitchFamily="18" charset="0"/>
              </a:rPr>
              <a:t>h</a:t>
            </a:r>
            <a:r>
              <a:rPr lang="en-US" altLang="zh-CN" sz="2800" b="1" baseline="-25000">
                <a:solidFill>
                  <a:srgbClr val="000099"/>
                </a:solidFill>
                <a:latin typeface="Times New Roman" panose="02020603050405020304" pitchFamily="18" charset="0"/>
                <a:cs typeface="Times New Roman" panose="02020603050405020304" pitchFamily="18" charset="0"/>
              </a:rPr>
              <a:t>fe </a:t>
            </a:r>
            <a:r>
              <a:rPr lang="zh-CN" altLang="en-US" sz="2800" b="1">
                <a:solidFill>
                  <a:srgbClr val="000099"/>
                </a:solidFill>
                <a:latin typeface="Times New Roman" panose="02020603050405020304" pitchFamily="18" charset="0"/>
                <a:cs typeface="Times New Roman" panose="02020603050405020304" pitchFamily="18" charset="0"/>
              </a:rPr>
              <a:t>表示。</a:t>
            </a:r>
          </a:p>
        </p:txBody>
      </p:sp>
      <p:graphicFrame>
        <p:nvGraphicFramePr>
          <p:cNvPr id="82968" name="Object 24"/>
          <p:cNvGraphicFramePr>
            <a:graphicFrameLocks noChangeAspect="1"/>
          </p:cNvGraphicFramePr>
          <p:nvPr>
            <p:extLst/>
          </p:nvPr>
        </p:nvGraphicFramePr>
        <p:xfrm>
          <a:off x="1902596" y="5169592"/>
          <a:ext cx="2063750" cy="1209675"/>
        </p:xfrm>
        <a:graphic>
          <a:graphicData uri="http://schemas.openxmlformats.org/presentationml/2006/ole">
            <mc:AlternateContent xmlns:mc="http://schemas.openxmlformats.org/markup-compatibility/2006">
              <mc:Choice xmlns:v="urn:schemas-microsoft-com:vml" Requires="v">
                <p:oleObj spid="_x0000_s7184" name="Equation" r:id="rId8" imgW="863280" imgH="507960" progId="Equation.3">
                  <p:embed/>
                </p:oleObj>
              </mc:Choice>
              <mc:Fallback>
                <p:oleObj name="Equation" r:id="rId8" imgW="863280" imgH="50796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02596" y="5169592"/>
                        <a:ext cx="2063750" cy="1209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969" name="Object 25"/>
          <p:cNvGraphicFramePr>
            <a:graphicFrameLocks noChangeAspect="1"/>
          </p:cNvGraphicFramePr>
          <p:nvPr>
            <p:extLst/>
          </p:nvPr>
        </p:nvGraphicFramePr>
        <p:xfrm>
          <a:off x="3631383" y="5077517"/>
          <a:ext cx="1433513" cy="1427163"/>
        </p:xfrm>
        <a:graphic>
          <a:graphicData uri="http://schemas.openxmlformats.org/presentationml/2006/ole">
            <mc:AlternateContent xmlns:mc="http://schemas.openxmlformats.org/markup-compatibility/2006">
              <mc:Choice xmlns:v="urn:schemas-microsoft-com:vml" Requires="v">
                <p:oleObj spid="_x0000_s7185" name="Equation" r:id="rId10" imgW="507960" imgH="507960" progId="Equation.3">
                  <p:embed/>
                </p:oleObj>
              </mc:Choice>
              <mc:Fallback>
                <p:oleObj name="Equation" r:id="rId10" imgW="507960" imgH="50796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631383" y="5077517"/>
                        <a:ext cx="1433513" cy="1427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7183" name="Picture 66" descr="图片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7296" y="1202430"/>
            <a:ext cx="3570287" cy="310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352723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2950"/>
                                        </p:tgtEl>
                                        <p:attrNameLst>
                                          <p:attrName>style.visibility</p:attrName>
                                        </p:attrNameLst>
                                      </p:cBhvr>
                                      <p:to>
                                        <p:strVal val="visible"/>
                                      </p:to>
                                    </p:set>
                                    <p:animEffect transition="in" filter="wipe(left)">
                                      <p:cBhvr>
                                        <p:cTn id="7" dur="500"/>
                                        <p:tgtEl>
                                          <p:spTgt spid="829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2962"/>
                                        </p:tgtEl>
                                        <p:attrNameLst>
                                          <p:attrName>style.visibility</p:attrName>
                                        </p:attrNameLst>
                                      </p:cBhvr>
                                      <p:to>
                                        <p:strVal val="visible"/>
                                      </p:to>
                                    </p:set>
                                    <p:animEffect transition="in" filter="wipe(left)">
                                      <p:cBhvr>
                                        <p:cTn id="12" dur="500"/>
                                        <p:tgtEl>
                                          <p:spTgt spid="82962"/>
                                        </p:tgtEl>
                                      </p:cBhvr>
                                    </p:animEffect>
                                  </p:childTnLst>
                                </p:cTn>
                              </p:par>
                            </p:childTnLst>
                          </p:cTn>
                        </p:par>
                        <p:par>
                          <p:cTn id="13" fill="hold" nodeType="afterGroup">
                            <p:stCondLst>
                              <p:cond delay="500"/>
                            </p:stCondLst>
                            <p:childTnLst>
                              <p:par>
                                <p:cTn id="14" presetID="1" presetClass="entr" presetSubtype="0" fill="hold" nodeType="afterEffect">
                                  <p:stCondLst>
                                    <p:cond delay="0"/>
                                  </p:stCondLst>
                                  <p:childTnLst>
                                    <p:set>
                                      <p:cBhvr>
                                        <p:cTn id="15" dur="1" fill="hold">
                                          <p:stCondLst>
                                            <p:cond delay="499"/>
                                          </p:stCondLst>
                                        </p:cTn>
                                        <p:tgtEl>
                                          <p:spTgt spid="82966"/>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82964"/>
                                        </p:tgtEl>
                                        <p:attrNameLst>
                                          <p:attrName>style.visibility</p:attrName>
                                        </p:attrNameLst>
                                      </p:cBhvr>
                                      <p:to>
                                        <p:strVal val="visible"/>
                                      </p:to>
                                    </p:set>
                                    <p:animEffect transition="in" filter="wipe(left)">
                                      <p:cBhvr>
                                        <p:cTn id="20" dur="500"/>
                                        <p:tgtEl>
                                          <p:spTgt spid="8296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82947"/>
                                        </p:tgtEl>
                                        <p:attrNameLst>
                                          <p:attrName>style.visibility</p:attrName>
                                        </p:attrNameLst>
                                      </p:cBhvr>
                                      <p:to>
                                        <p:strVal val="visible"/>
                                      </p:to>
                                    </p:set>
                                    <p:animEffect transition="in" filter="wipe(left)">
                                      <p:cBhvr>
                                        <p:cTn id="25" dur="500"/>
                                        <p:tgtEl>
                                          <p:spTgt spid="8294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82963"/>
                                        </p:tgtEl>
                                        <p:attrNameLst>
                                          <p:attrName>style.visibility</p:attrName>
                                        </p:attrNameLst>
                                      </p:cBhvr>
                                      <p:to>
                                        <p:strVal val="visible"/>
                                      </p:to>
                                    </p:set>
                                    <p:animEffect transition="in" filter="wipe(left)">
                                      <p:cBhvr>
                                        <p:cTn id="30" dur="500"/>
                                        <p:tgtEl>
                                          <p:spTgt spid="8296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82965"/>
                                        </p:tgtEl>
                                        <p:attrNameLst>
                                          <p:attrName>style.visibility</p:attrName>
                                        </p:attrNameLst>
                                      </p:cBhvr>
                                      <p:to>
                                        <p:strVal val="visible"/>
                                      </p:to>
                                    </p:set>
                                    <p:animEffect transition="in" filter="wipe(left)">
                                      <p:cBhvr>
                                        <p:cTn id="35" dur="500"/>
                                        <p:tgtEl>
                                          <p:spTgt spid="82965"/>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82967"/>
                                        </p:tgtEl>
                                        <p:attrNameLst>
                                          <p:attrName>style.visibility</p:attrName>
                                        </p:attrNameLst>
                                      </p:cBhvr>
                                      <p:to>
                                        <p:strVal val="visible"/>
                                      </p:to>
                                    </p:set>
                                    <p:animEffect transition="in" filter="wipe(left)">
                                      <p:cBhvr>
                                        <p:cTn id="40" dur="500"/>
                                        <p:tgtEl>
                                          <p:spTgt spid="82967"/>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82949"/>
                                        </p:tgtEl>
                                        <p:attrNameLst>
                                          <p:attrName>style.visibility</p:attrName>
                                        </p:attrNameLst>
                                      </p:cBhvr>
                                      <p:to>
                                        <p:strVal val="visible"/>
                                      </p:to>
                                    </p:set>
                                    <p:animEffect transition="in" filter="wipe(left)">
                                      <p:cBhvr>
                                        <p:cTn id="45" dur="500"/>
                                        <p:tgtEl>
                                          <p:spTgt spid="82949"/>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nodeType="clickEffect">
                                  <p:stCondLst>
                                    <p:cond delay="0"/>
                                  </p:stCondLst>
                                  <p:childTnLst>
                                    <p:set>
                                      <p:cBhvr>
                                        <p:cTn id="49" dur="1" fill="hold">
                                          <p:stCondLst>
                                            <p:cond delay="0"/>
                                          </p:stCondLst>
                                        </p:cTn>
                                        <p:tgtEl>
                                          <p:spTgt spid="82968"/>
                                        </p:tgtEl>
                                        <p:attrNameLst>
                                          <p:attrName>style.visibility</p:attrName>
                                        </p:attrNameLst>
                                      </p:cBhvr>
                                      <p:to>
                                        <p:strVal val="visible"/>
                                      </p:to>
                                    </p:set>
                                    <p:animEffect transition="in" filter="wipe(left)">
                                      <p:cBhvr>
                                        <p:cTn id="50" dur="500"/>
                                        <p:tgtEl>
                                          <p:spTgt spid="82968"/>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nodeType="clickEffect">
                                  <p:stCondLst>
                                    <p:cond delay="0"/>
                                  </p:stCondLst>
                                  <p:childTnLst>
                                    <p:set>
                                      <p:cBhvr>
                                        <p:cTn id="54" dur="1" fill="hold">
                                          <p:stCondLst>
                                            <p:cond delay="0"/>
                                          </p:stCondLst>
                                        </p:cTn>
                                        <p:tgtEl>
                                          <p:spTgt spid="82969"/>
                                        </p:tgtEl>
                                        <p:attrNameLst>
                                          <p:attrName>style.visibility</p:attrName>
                                        </p:attrNameLst>
                                      </p:cBhvr>
                                      <p:to>
                                        <p:strVal val="visible"/>
                                      </p:to>
                                    </p:set>
                                    <p:animEffect transition="in" filter="wipe(left)">
                                      <p:cBhvr>
                                        <p:cTn id="55" dur="500"/>
                                        <p:tgtEl>
                                          <p:spTgt spid="82969"/>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82948"/>
                                        </p:tgtEl>
                                        <p:attrNameLst>
                                          <p:attrName>style.visibility</p:attrName>
                                        </p:attrNameLst>
                                      </p:cBhvr>
                                      <p:to>
                                        <p:strVal val="visible"/>
                                      </p:to>
                                    </p:set>
                                    <p:animEffect transition="in" filter="wipe(left)">
                                      <p:cBhvr>
                                        <p:cTn id="60" dur="500"/>
                                        <p:tgtEl>
                                          <p:spTgt spid="829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8" grpId="0" autoUpdateAnimBg="0"/>
      <p:bldP spid="82949" grpId="0" autoUpdateAnimBg="0"/>
      <p:bldP spid="82950" grpId="0" autoUpdateAnimBg="0"/>
      <p:bldP spid="82962" grpId="0" autoUpdateAnimBg="0"/>
      <p:bldP spid="82964" grpId="0" autoUpdateAnimBg="0"/>
      <p:bldP spid="82965" grpId="0" autoUpdateAnimBg="0"/>
      <p:bldP spid="82967"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a:grpSpLocks/>
          </p:cNvGrpSpPr>
          <p:nvPr/>
        </p:nvGrpSpPr>
        <p:grpSpPr bwMode="auto">
          <a:xfrm>
            <a:off x="1123950" y="2882900"/>
            <a:ext cx="1219200" cy="603250"/>
            <a:chOff x="708" y="1660"/>
            <a:chExt cx="768" cy="380"/>
          </a:xfrm>
        </p:grpSpPr>
        <p:sp>
          <p:nvSpPr>
            <p:cNvPr id="83984" name="Line 16"/>
            <p:cNvSpPr>
              <a:spLocks noChangeShapeType="1"/>
            </p:cNvSpPr>
            <p:nvPr/>
          </p:nvSpPr>
          <p:spPr bwMode="auto">
            <a:xfrm>
              <a:off x="768" y="2040"/>
              <a:ext cx="264" cy="0"/>
            </a:xfrm>
            <a:prstGeom prst="line">
              <a:avLst/>
            </a:prstGeom>
            <a:noFill/>
            <a:ln w="38100">
              <a:solidFill>
                <a:srgbClr val="FF3300"/>
              </a:solidFill>
              <a:round/>
              <a:headEnd/>
              <a:tailEnd type="stealth" w="sm" len="lg"/>
            </a:ln>
            <a:effectLst/>
          </p:spPr>
          <p:txBody>
            <a:bodyPr wrap="none" lIns="90000" tIns="46800" rIns="90000" bIns="46800" anchor="ctr">
              <a:spAutoFit/>
            </a:bodyPr>
            <a:lstStyle/>
            <a:p>
              <a:pPr>
                <a:defRPr/>
              </a:pPr>
              <a:endParaRPr lang="zh-CN" altLang="en-US">
                <a:effectLst>
                  <a:outerShdw blurRad="38100" dist="38100" dir="2700000" algn="tl">
                    <a:srgbClr val="000000">
                      <a:alpha val="43137"/>
                    </a:srgbClr>
                  </a:outerShdw>
                </a:effectLst>
              </a:endParaRPr>
            </a:p>
          </p:txBody>
        </p:sp>
        <p:sp>
          <p:nvSpPr>
            <p:cNvPr id="86081" name="Text Box 17"/>
            <p:cNvSpPr txBox="1">
              <a:spLocks noChangeArrowheads="1"/>
            </p:cNvSpPr>
            <p:nvPr/>
          </p:nvSpPr>
          <p:spPr bwMode="auto">
            <a:xfrm>
              <a:off x="708" y="1660"/>
              <a:ext cx="76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i="1">
                  <a:solidFill>
                    <a:srgbClr val="FF0000"/>
                  </a:solidFill>
                  <a:ea typeface="楷体_GB2312" pitchFamily="49" charset="-122"/>
                </a:rPr>
                <a:t>i</a:t>
              </a:r>
              <a:r>
                <a:rPr lang="en-US" altLang="zh-CN" sz="2800" baseline="-25000">
                  <a:solidFill>
                    <a:srgbClr val="FF0000"/>
                  </a:solidFill>
                  <a:ea typeface="楷体_GB2312" pitchFamily="49" charset="-122"/>
                </a:rPr>
                <a:t>b</a:t>
              </a:r>
              <a:endParaRPr lang="en-US" altLang="zh-CN" sz="2800">
                <a:solidFill>
                  <a:srgbClr val="FF0000"/>
                </a:solidFill>
                <a:ea typeface="楷体_GB2312" pitchFamily="49" charset="-122"/>
              </a:endParaRPr>
            </a:p>
          </p:txBody>
        </p:sp>
      </p:grpSp>
      <p:grpSp>
        <p:nvGrpSpPr>
          <p:cNvPr id="3" name="Group 18"/>
          <p:cNvGrpSpPr>
            <a:grpSpLocks/>
          </p:cNvGrpSpPr>
          <p:nvPr/>
        </p:nvGrpSpPr>
        <p:grpSpPr bwMode="auto">
          <a:xfrm>
            <a:off x="2324100" y="1685925"/>
            <a:ext cx="1371600" cy="603250"/>
            <a:chOff x="1464" y="928"/>
            <a:chExt cx="864" cy="380"/>
          </a:xfrm>
        </p:grpSpPr>
        <p:sp>
          <p:nvSpPr>
            <p:cNvPr id="83987" name="Line 19"/>
            <p:cNvSpPr>
              <a:spLocks noChangeShapeType="1"/>
            </p:cNvSpPr>
            <p:nvPr/>
          </p:nvSpPr>
          <p:spPr bwMode="auto">
            <a:xfrm flipH="1">
              <a:off x="1464" y="1308"/>
              <a:ext cx="408" cy="0"/>
            </a:xfrm>
            <a:prstGeom prst="line">
              <a:avLst/>
            </a:prstGeom>
            <a:noFill/>
            <a:ln w="38100">
              <a:solidFill>
                <a:srgbClr val="FF3300"/>
              </a:solidFill>
              <a:round/>
              <a:headEnd/>
              <a:tailEnd type="stealth" w="med" len="lg"/>
            </a:ln>
            <a:effectLst/>
          </p:spPr>
          <p:txBody>
            <a:bodyPr wrap="none" lIns="90000" tIns="46800" rIns="90000" bIns="46800" anchor="ctr">
              <a:spAutoFit/>
            </a:bodyPr>
            <a:lstStyle/>
            <a:p>
              <a:pPr>
                <a:defRPr/>
              </a:pPr>
              <a:endParaRPr lang="zh-CN" altLang="en-US">
                <a:effectLst>
                  <a:outerShdw blurRad="38100" dist="38100" dir="2700000" algn="tl">
                    <a:srgbClr val="000000">
                      <a:alpha val="43137"/>
                    </a:srgbClr>
                  </a:outerShdw>
                </a:effectLst>
              </a:endParaRPr>
            </a:p>
          </p:txBody>
        </p:sp>
        <p:sp>
          <p:nvSpPr>
            <p:cNvPr id="86079" name="Text Box 20"/>
            <p:cNvSpPr txBox="1">
              <a:spLocks noChangeArrowheads="1"/>
            </p:cNvSpPr>
            <p:nvPr/>
          </p:nvSpPr>
          <p:spPr bwMode="auto">
            <a:xfrm>
              <a:off x="1548" y="928"/>
              <a:ext cx="7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i="1">
                  <a:solidFill>
                    <a:srgbClr val="FF0000"/>
                  </a:solidFill>
                  <a:ea typeface="楷体_GB2312" pitchFamily="49" charset="-122"/>
                </a:rPr>
                <a:t>i</a:t>
              </a:r>
              <a:r>
                <a:rPr lang="en-US" altLang="zh-CN" sz="2800" baseline="-25000">
                  <a:solidFill>
                    <a:srgbClr val="FF0000"/>
                  </a:solidFill>
                  <a:ea typeface="楷体_GB2312" pitchFamily="49" charset="-122"/>
                </a:rPr>
                <a:t>c</a:t>
              </a:r>
              <a:endParaRPr lang="en-US" altLang="zh-CN" sz="2800">
                <a:solidFill>
                  <a:srgbClr val="FF0000"/>
                </a:solidFill>
                <a:ea typeface="楷体_GB2312" pitchFamily="49" charset="-122"/>
              </a:endParaRPr>
            </a:p>
          </p:txBody>
        </p:sp>
      </p:grpSp>
      <p:grpSp>
        <p:nvGrpSpPr>
          <p:cNvPr id="4" name="Group 21"/>
          <p:cNvGrpSpPr>
            <a:grpSpLocks/>
          </p:cNvGrpSpPr>
          <p:nvPr/>
        </p:nvGrpSpPr>
        <p:grpSpPr bwMode="auto">
          <a:xfrm>
            <a:off x="7620000" y="1562100"/>
            <a:ext cx="1012825" cy="603250"/>
            <a:chOff x="1464" y="928"/>
            <a:chExt cx="864" cy="380"/>
          </a:xfrm>
        </p:grpSpPr>
        <p:sp>
          <p:nvSpPr>
            <p:cNvPr id="83990" name="Line 22"/>
            <p:cNvSpPr>
              <a:spLocks noChangeShapeType="1"/>
            </p:cNvSpPr>
            <p:nvPr/>
          </p:nvSpPr>
          <p:spPr bwMode="auto">
            <a:xfrm flipH="1">
              <a:off x="1464" y="1308"/>
              <a:ext cx="408" cy="0"/>
            </a:xfrm>
            <a:prstGeom prst="line">
              <a:avLst/>
            </a:prstGeom>
            <a:noFill/>
            <a:ln w="38100">
              <a:solidFill>
                <a:srgbClr val="FF3300"/>
              </a:solidFill>
              <a:round/>
              <a:headEnd/>
              <a:tailEnd type="stealth" w="med" len="lg"/>
            </a:ln>
            <a:effectLst/>
          </p:spPr>
          <p:txBody>
            <a:bodyPr wrap="none" lIns="90000" tIns="46800" rIns="90000" bIns="46800" anchor="ctr">
              <a:spAutoFit/>
            </a:bodyPr>
            <a:lstStyle/>
            <a:p>
              <a:pPr>
                <a:defRPr/>
              </a:pPr>
              <a:endParaRPr lang="zh-CN" altLang="en-US">
                <a:effectLst>
                  <a:outerShdw blurRad="38100" dist="38100" dir="2700000" algn="tl">
                    <a:srgbClr val="000000">
                      <a:alpha val="43137"/>
                    </a:srgbClr>
                  </a:outerShdw>
                </a:effectLst>
              </a:endParaRPr>
            </a:p>
          </p:txBody>
        </p:sp>
        <p:sp>
          <p:nvSpPr>
            <p:cNvPr id="86077" name="Text Box 23"/>
            <p:cNvSpPr txBox="1">
              <a:spLocks noChangeArrowheads="1"/>
            </p:cNvSpPr>
            <p:nvPr/>
          </p:nvSpPr>
          <p:spPr bwMode="auto">
            <a:xfrm>
              <a:off x="1548" y="928"/>
              <a:ext cx="7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i="1">
                  <a:ea typeface="楷体_GB2312" pitchFamily="49" charset="-122"/>
                </a:rPr>
                <a:t>i</a:t>
              </a:r>
              <a:r>
                <a:rPr lang="en-US" altLang="zh-CN" sz="2800" baseline="-25000">
                  <a:ea typeface="楷体_GB2312" pitchFamily="49" charset="-122"/>
                </a:rPr>
                <a:t>c</a:t>
              </a:r>
              <a:endParaRPr lang="en-US" altLang="zh-CN" sz="2800">
                <a:ea typeface="楷体_GB2312" pitchFamily="49" charset="-122"/>
              </a:endParaRPr>
            </a:p>
          </p:txBody>
        </p:sp>
      </p:grpSp>
      <p:sp>
        <p:nvSpPr>
          <p:cNvPr id="83992" name="Line 24"/>
          <p:cNvSpPr>
            <a:spLocks noChangeShapeType="1"/>
          </p:cNvSpPr>
          <p:nvPr/>
        </p:nvSpPr>
        <p:spPr bwMode="auto">
          <a:xfrm>
            <a:off x="4191000" y="1573213"/>
            <a:ext cx="0" cy="3962400"/>
          </a:xfrm>
          <a:prstGeom prst="line">
            <a:avLst/>
          </a:prstGeom>
          <a:noFill/>
          <a:ln w="76200" cmpd="tri">
            <a:solidFill>
              <a:schemeClr val="accent2"/>
            </a:solidFill>
            <a:round/>
            <a:headEnd/>
            <a:tailEnd/>
          </a:ln>
          <a:effectLst/>
        </p:spPr>
        <p:txBody>
          <a:bodyPr lIns="90000" tIns="46800" rIns="90000" bIns="46800" anchor="ctr">
            <a:spAutoFit/>
          </a:bodyPr>
          <a:lstStyle/>
          <a:p>
            <a:pPr>
              <a:defRPr/>
            </a:pPr>
            <a:endParaRPr lang="zh-CN" altLang="en-US">
              <a:effectLst>
                <a:outerShdw blurRad="38100" dist="38100" dir="2700000" algn="tl">
                  <a:srgbClr val="000000">
                    <a:alpha val="43137"/>
                  </a:srgbClr>
                </a:outerShdw>
              </a:effectLst>
            </a:endParaRPr>
          </a:p>
        </p:txBody>
      </p:sp>
      <p:sp>
        <p:nvSpPr>
          <p:cNvPr id="83993" name="AutoShape 25"/>
          <p:cNvSpPr>
            <a:spLocks noChangeArrowheads="1"/>
          </p:cNvSpPr>
          <p:nvPr/>
        </p:nvSpPr>
        <p:spPr bwMode="auto">
          <a:xfrm>
            <a:off x="3352800" y="1071563"/>
            <a:ext cx="1981200" cy="412750"/>
          </a:xfrm>
          <a:prstGeom prst="curvedDownArrow">
            <a:avLst>
              <a:gd name="adj1" fmla="val 96000"/>
              <a:gd name="adj2" fmla="val 192000"/>
              <a:gd name="adj3" fmla="val 33333"/>
            </a:avLst>
          </a:prstGeom>
          <a:gradFill rotWithShape="0">
            <a:gsLst>
              <a:gs pos="0">
                <a:srgbClr val="005200"/>
              </a:gs>
              <a:gs pos="50000">
                <a:srgbClr val="CC0000"/>
              </a:gs>
              <a:gs pos="100000">
                <a:srgbClr val="005200"/>
              </a:gs>
            </a:gsLst>
            <a:lin ang="0" scaled="1"/>
          </a:gradFill>
          <a:ln w="38100">
            <a:solidFill>
              <a:srgbClr val="339933"/>
            </a:solidFill>
            <a:miter lim="800000"/>
            <a:headEnd/>
            <a:tailEnd/>
          </a:ln>
          <a:effectLst/>
        </p:spPr>
        <p:txBody>
          <a:bodyPr lIns="90000" tIns="46800" rIns="90000" bIns="46800" anchor="ctr">
            <a:spAutoFit/>
          </a:bodyPr>
          <a:lstStyle/>
          <a:p>
            <a:pPr>
              <a:defRPr/>
            </a:pPr>
            <a:endParaRPr lang="zh-CN" altLang="en-US">
              <a:effectLst>
                <a:outerShdw blurRad="38100" dist="38100" dir="2700000" algn="tl">
                  <a:srgbClr val="000000">
                    <a:alpha val="43137"/>
                  </a:srgbClr>
                </a:outerShdw>
              </a:effectLst>
            </a:endParaRPr>
          </a:p>
        </p:txBody>
      </p:sp>
      <p:grpSp>
        <p:nvGrpSpPr>
          <p:cNvPr id="5" name="Group 26"/>
          <p:cNvGrpSpPr>
            <a:grpSpLocks/>
          </p:cNvGrpSpPr>
          <p:nvPr/>
        </p:nvGrpSpPr>
        <p:grpSpPr bwMode="auto">
          <a:xfrm>
            <a:off x="557213" y="2147888"/>
            <a:ext cx="3548062" cy="3159125"/>
            <a:chOff x="351" y="1398"/>
            <a:chExt cx="2235" cy="1990"/>
          </a:xfrm>
        </p:grpSpPr>
        <p:sp>
          <p:nvSpPr>
            <p:cNvPr id="86073" name="Text Box 27"/>
            <p:cNvSpPr txBox="1">
              <a:spLocks noChangeArrowheads="1"/>
            </p:cNvSpPr>
            <p:nvPr/>
          </p:nvSpPr>
          <p:spPr bwMode="auto">
            <a:xfrm>
              <a:off x="351" y="2146"/>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solidFill>
                    <a:schemeClr val="tx2"/>
                  </a:solidFill>
                </a:rPr>
                <a:t>B</a:t>
              </a:r>
            </a:p>
          </p:txBody>
        </p:sp>
        <p:sp>
          <p:nvSpPr>
            <p:cNvPr id="86074" name="Text Box 28"/>
            <p:cNvSpPr txBox="1">
              <a:spLocks noChangeArrowheads="1"/>
            </p:cNvSpPr>
            <p:nvPr/>
          </p:nvSpPr>
          <p:spPr bwMode="auto">
            <a:xfrm>
              <a:off x="2250" y="1398"/>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solidFill>
                    <a:schemeClr val="tx2"/>
                  </a:solidFill>
                </a:rPr>
                <a:t>C</a:t>
              </a:r>
            </a:p>
          </p:txBody>
        </p:sp>
        <p:sp>
          <p:nvSpPr>
            <p:cNvPr id="86075" name="Text Box 29"/>
            <p:cNvSpPr txBox="1">
              <a:spLocks noChangeArrowheads="1"/>
            </p:cNvSpPr>
            <p:nvPr/>
          </p:nvSpPr>
          <p:spPr bwMode="auto">
            <a:xfrm>
              <a:off x="1248" y="3100"/>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E</a:t>
              </a:r>
            </a:p>
          </p:txBody>
        </p:sp>
      </p:grpSp>
      <p:grpSp>
        <p:nvGrpSpPr>
          <p:cNvPr id="6" name="Group 30"/>
          <p:cNvGrpSpPr>
            <a:grpSpLocks/>
          </p:cNvGrpSpPr>
          <p:nvPr/>
        </p:nvGrpSpPr>
        <p:grpSpPr bwMode="auto">
          <a:xfrm>
            <a:off x="5076825" y="1673225"/>
            <a:ext cx="614363" cy="579438"/>
            <a:chOff x="3165" y="931"/>
            <a:chExt cx="387" cy="365"/>
          </a:xfrm>
        </p:grpSpPr>
        <p:sp>
          <p:nvSpPr>
            <p:cNvPr id="83999" name="Line 31"/>
            <p:cNvSpPr>
              <a:spLocks noChangeShapeType="1"/>
            </p:cNvSpPr>
            <p:nvPr/>
          </p:nvSpPr>
          <p:spPr bwMode="auto">
            <a:xfrm>
              <a:off x="3165" y="1296"/>
              <a:ext cx="387" cy="0"/>
            </a:xfrm>
            <a:prstGeom prst="line">
              <a:avLst/>
            </a:prstGeom>
            <a:noFill/>
            <a:ln w="38100">
              <a:solidFill>
                <a:srgbClr val="FF3300"/>
              </a:solidFill>
              <a:round/>
              <a:headEnd/>
              <a:tailEnd type="stealth" w="med" len="lg"/>
            </a:ln>
            <a:effectLst/>
          </p:spPr>
          <p:txBody>
            <a:bodyPr lIns="90000" tIns="46800" rIns="90000" bIns="46800" anchor="ctr">
              <a:spAutoFit/>
            </a:bodyPr>
            <a:lstStyle/>
            <a:p>
              <a:pPr>
                <a:defRPr/>
              </a:pPr>
              <a:endParaRPr lang="zh-CN" altLang="en-US">
                <a:effectLst>
                  <a:outerShdw blurRad="38100" dist="38100" dir="2700000" algn="tl">
                    <a:srgbClr val="000000">
                      <a:alpha val="43137"/>
                    </a:srgbClr>
                  </a:outerShdw>
                </a:effectLst>
              </a:endParaRPr>
            </a:p>
          </p:txBody>
        </p:sp>
        <p:sp>
          <p:nvSpPr>
            <p:cNvPr id="86072" name="Text Box 32"/>
            <p:cNvSpPr txBox="1">
              <a:spLocks noChangeArrowheads="1"/>
            </p:cNvSpPr>
            <p:nvPr/>
          </p:nvSpPr>
          <p:spPr bwMode="auto">
            <a:xfrm>
              <a:off x="3168" y="931"/>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i="1">
                  <a:ea typeface="楷体_GB2312" pitchFamily="49" charset="-122"/>
                </a:rPr>
                <a:t>i</a:t>
              </a:r>
              <a:r>
                <a:rPr lang="en-US" altLang="zh-CN" sz="2800" baseline="-25000">
                  <a:ea typeface="楷体_GB2312" pitchFamily="49" charset="-122"/>
                </a:rPr>
                <a:t>b</a:t>
              </a:r>
              <a:endParaRPr lang="en-US" altLang="zh-CN" sz="2800">
                <a:ea typeface="楷体_GB2312" pitchFamily="49" charset="-122"/>
              </a:endParaRPr>
            </a:p>
          </p:txBody>
        </p:sp>
      </p:grpSp>
      <p:sp>
        <p:nvSpPr>
          <p:cNvPr id="84001" name="Line 33"/>
          <p:cNvSpPr>
            <a:spLocks noChangeShapeType="1"/>
          </p:cNvSpPr>
          <p:nvPr/>
        </p:nvSpPr>
        <p:spPr bwMode="auto">
          <a:xfrm flipH="1">
            <a:off x="6788150" y="3244850"/>
            <a:ext cx="0" cy="628650"/>
          </a:xfrm>
          <a:prstGeom prst="line">
            <a:avLst/>
          </a:prstGeom>
          <a:noFill/>
          <a:ln w="38100">
            <a:solidFill>
              <a:srgbClr val="FF3300"/>
            </a:solidFill>
            <a:round/>
            <a:headEnd/>
            <a:tailEnd type="stealth" w="med" len="lg"/>
          </a:ln>
          <a:effectLst/>
        </p:spPr>
        <p:txBody>
          <a:bodyPr lIns="90000" tIns="46800" rIns="90000" bIns="46800" anchor="ctr">
            <a:spAutoFit/>
          </a:bodyPr>
          <a:lstStyle/>
          <a:p>
            <a:pPr>
              <a:defRPr/>
            </a:pPr>
            <a:endParaRPr lang="zh-CN" altLang="en-US">
              <a:effectLst>
                <a:outerShdw blurRad="38100" dist="38100" dir="2700000" algn="tl">
                  <a:srgbClr val="000000">
                    <a:alpha val="43137"/>
                  </a:srgbClr>
                </a:outerShdw>
              </a:effectLst>
            </a:endParaRPr>
          </a:p>
        </p:txBody>
      </p:sp>
      <p:sp>
        <p:nvSpPr>
          <p:cNvPr id="84002" name="Text Box 34"/>
          <p:cNvSpPr txBox="1">
            <a:spLocks noChangeArrowheads="1"/>
          </p:cNvSpPr>
          <p:nvPr/>
        </p:nvSpPr>
        <p:spPr bwMode="auto">
          <a:xfrm>
            <a:off x="6750050" y="3159125"/>
            <a:ext cx="12573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i="1">
                <a:solidFill>
                  <a:srgbClr val="FF0000"/>
                </a:solidFill>
                <a:ea typeface="楷体_GB2312" pitchFamily="49" charset="-122"/>
                <a:sym typeface="Symbol" panose="05050102010706020507" pitchFamily="18" charset="2"/>
              </a:rPr>
              <a:t> i</a:t>
            </a:r>
            <a:r>
              <a:rPr lang="en-US" altLang="zh-CN" sz="2800" baseline="-25000">
                <a:solidFill>
                  <a:srgbClr val="FF0000"/>
                </a:solidFill>
                <a:ea typeface="楷体_GB2312" pitchFamily="49" charset="-122"/>
                <a:sym typeface="Symbol" panose="05050102010706020507" pitchFamily="18" charset="2"/>
              </a:rPr>
              <a:t>b</a:t>
            </a:r>
            <a:endParaRPr lang="en-US" altLang="zh-CN" sz="2800">
              <a:solidFill>
                <a:srgbClr val="FF0000"/>
              </a:solidFill>
              <a:ea typeface="楷体_GB2312" pitchFamily="49" charset="-122"/>
            </a:endParaRPr>
          </a:p>
        </p:txBody>
      </p:sp>
      <p:sp>
        <p:nvSpPr>
          <p:cNvPr id="84003" name="Text Box 35" descr="40%"/>
          <p:cNvSpPr txBox="1">
            <a:spLocks noChangeArrowheads="1"/>
          </p:cNvSpPr>
          <p:nvPr/>
        </p:nvSpPr>
        <p:spPr bwMode="auto">
          <a:xfrm>
            <a:off x="390525" y="1039813"/>
            <a:ext cx="2093913" cy="519112"/>
          </a:xfrm>
          <a:prstGeom prst="rect">
            <a:avLst/>
          </a:prstGeom>
          <a:pattFill prst="pct40">
            <a:fgClr>
              <a:srgbClr val="FFFF00"/>
            </a:fgClr>
            <a:bgClr>
              <a:srgbClr val="FFFFFF"/>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a:solidFill>
                  <a:srgbClr val="FF0000"/>
                </a:solidFill>
                <a:cs typeface="Times New Roman" panose="02020603050405020304" pitchFamily="18" charset="0"/>
              </a:rPr>
              <a:t>晶体晶体管</a:t>
            </a:r>
          </a:p>
        </p:txBody>
      </p:sp>
      <p:sp>
        <p:nvSpPr>
          <p:cNvPr id="84004" name="Text Box 36" descr="40%"/>
          <p:cNvSpPr txBox="1">
            <a:spLocks noChangeArrowheads="1"/>
          </p:cNvSpPr>
          <p:nvPr/>
        </p:nvSpPr>
        <p:spPr bwMode="auto">
          <a:xfrm>
            <a:off x="5580063" y="993775"/>
            <a:ext cx="2457450" cy="519113"/>
          </a:xfrm>
          <a:prstGeom prst="rect">
            <a:avLst/>
          </a:prstGeom>
          <a:pattFill prst="pct40">
            <a:fgClr>
              <a:srgbClr val="FFCCCC"/>
            </a:fgClr>
            <a:bgClr>
              <a:srgbClr val="FFFFFF"/>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a:solidFill>
                  <a:srgbClr val="FF0000"/>
                </a:solidFill>
                <a:cs typeface="Times New Roman" panose="02020603050405020304" pitchFamily="18" charset="0"/>
              </a:rPr>
              <a:t>微变等效电路</a:t>
            </a:r>
          </a:p>
        </p:txBody>
      </p:sp>
      <p:sp>
        <p:nvSpPr>
          <p:cNvPr id="84005" name="Rectangle 37"/>
          <p:cNvSpPr>
            <a:spLocks noChangeArrowheads="1"/>
          </p:cNvSpPr>
          <p:nvPr/>
        </p:nvSpPr>
        <p:spPr bwMode="auto">
          <a:xfrm>
            <a:off x="5029200" y="1725613"/>
            <a:ext cx="2286000" cy="3276600"/>
          </a:xfrm>
          <a:prstGeom prst="rect">
            <a:avLst/>
          </a:prstGeom>
          <a:noFill/>
          <a:ln w="28575">
            <a:solidFill>
              <a:schemeClr val="accent2"/>
            </a:solidFill>
            <a:prstDash val="dash"/>
            <a:miter lim="800000"/>
            <a:headEnd/>
            <a:tailEnd/>
          </a:ln>
          <a:effectLst/>
        </p:spPr>
        <p:txBody>
          <a:bodyPr anchor="ctr">
            <a:spAutoFit/>
          </a:bodyPr>
          <a:lstStyle/>
          <a:p>
            <a:pPr>
              <a:defRPr/>
            </a:pPr>
            <a:endParaRPr lang="zh-CN" altLang="en-US">
              <a:effectLst>
                <a:outerShdw blurRad="38100" dist="38100" dir="2700000" algn="tl">
                  <a:srgbClr val="000000">
                    <a:alpha val="43137"/>
                  </a:srgbClr>
                </a:outerShdw>
              </a:effectLst>
            </a:endParaRPr>
          </a:p>
        </p:txBody>
      </p:sp>
      <p:grpSp>
        <p:nvGrpSpPr>
          <p:cNvPr id="7" name="Group 38"/>
          <p:cNvGrpSpPr>
            <a:grpSpLocks/>
          </p:cNvGrpSpPr>
          <p:nvPr/>
        </p:nvGrpSpPr>
        <p:grpSpPr bwMode="auto">
          <a:xfrm>
            <a:off x="647700" y="3584575"/>
            <a:ext cx="723900" cy="1281113"/>
            <a:chOff x="408" y="2179"/>
            <a:chExt cx="456" cy="807"/>
          </a:xfrm>
        </p:grpSpPr>
        <p:sp>
          <p:nvSpPr>
            <p:cNvPr id="86068" name="Text Box 39"/>
            <p:cNvSpPr txBox="1">
              <a:spLocks noChangeArrowheads="1"/>
            </p:cNvSpPr>
            <p:nvPr/>
          </p:nvSpPr>
          <p:spPr bwMode="auto">
            <a:xfrm>
              <a:off x="408" y="2392"/>
              <a:ext cx="45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i="1">
                  <a:solidFill>
                    <a:srgbClr val="FF0000"/>
                  </a:solidFill>
                  <a:ea typeface="楷体_GB2312" pitchFamily="49" charset="-122"/>
                </a:rPr>
                <a:t>u</a:t>
              </a:r>
              <a:r>
                <a:rPr lang="en-US" altLang="zh-CN" sz="2800" baseline="-25000">
                  <a:solidFill>
                    <a:srgbClr val="FF0000"/>
                  </a:solidFill>
                  <a:ea typeface="楷体_GB2312" pitchFamily="49" charset="-122"/>
                </a:rPr>
                <a:t>be</a:t>
              </a:r>
              <a:endParaRPr lang="en-US" altLang="zh-CN" sz="2800">
                <a:solidFill>
                  <a:srgbClr val="FF0000"/>
                </a:solidFill>
                <a:ea typeface="楷体_GB2312" pitchFamily="49" charset="-122"/>
              </a:endParaRPr>
            </a:p>
          </p:txBody>
        </p:sp>
        <p:sp>
          <p:nvSpPr>
            <p:cNvPr id="86069" name="Text Box 40" descr="新闻纸"/>
            <p:cNvSpPr txBox="1">
              <a:spLocks noChangeArrowheads="1"/>
            </p:cNvSpPr>
            <p:nvPr/>
          </p:nvSpPr>
          <p:spPr bwMode="auto">
            <a:xfrm>
              <a:off x="432" y="2179"/>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a:solidFill>
                    <a:srgbClr val="FF0000"/>
                  </a:solidFill>
                  <a:latin typeface="宋体" panose="02010600030101010101" pitchFamily="2" charset="-122"/>
                </a:rPr>
                <a:t>+</a:t>
              </a:r>
            </a:p>
          </p:txBody>
        </p:sp>
        <p:sp>
          <p:nvSpPr>
            <p:cNvPr id="86070" name="Text Box 41" descr="新闻纸"/>
            <p:cNvSpPr txBox="1">
              <a:spLocks noChangeArrowheads="1"/>
            </p:cNvSpPr>
            <p:nvPr/>
          </p:nvSpPr>
          <p:spPr bwMode="auto">
            <a:xfrm>
              <a:off x="432" y="2659"/>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a:solidFill>
                    <a:srgbClr val="FF0000"/>
                  </a:solidFill>
                  <a:latin typeface="宋体" panose="02010600030101010101" pitchFamily="2" charset="-122"/>
                </a:rPr>
                <a:t>-</a:t>
              </a:r>
            </a:p>
          </p:txBody>
        </p:sp>
      </p:grpSp>
      <p:grpSp>
        <p:nvGrpSpPr>
          <p:cNvPr id="8" name="Group 42"/>
          <p:cNvGrpSpPr>
            <a:grpSpLocks/>
          </p:cNvGrpSpPr>
          <p:nvPr/>
        </p:nvGrpSpPr>
        <p:grpSpPr bwMode="auto">
          <a:xfrm>
            <a:off x="3370263" y="2365375"/>
            <a:ext cx="896937" cy="2470150"/>
            <a:chOff x="2064" y="1430"/>
            <a:chExt cx="565" cy="1556"/>
          </a:xfrm>
        </p:grpSpPr>
        <p:sp>
          <p:nvSpPr>
            <p:cNvPr id="86065" name="Text Box 43"/>
            <p:cNvSpPr txBox="1">
              <a:spLocks noChangeArrowheads="1"/>
            </p:cNvSpPr>
            <p:nvPr/>
          </p:nvSpPr>
          <p:spPr bwMode="auto">
            <a:xfrm>
              <a:off x="2064" y="2032"/>
              <a:ext cx="5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i="1">
                  <a:solidFill>
                    <a:srgbClr val="FF0000"/>
                  </a:solidFill>
                  <a:ea typeface="楷体_GB2312" pitchFamily="49" charset="-122"/>
                </a:rPr>
                <a:t>u</a:t>
              </a:r>
              <a:r>
                <a:rPr lang="en-US" altLang="zh-CN" sz="2800" baseline="-25000">
                  <a:solidFill>
                    <a:srgbClr val="FF0000"/>
                  </a:solidFill>
                  <a:ea typeface="楷体_GB2312" pitchFamily="49" charset="-122"/>
                </a:rPr>
                <a:t>ce</a:t>
              </a:r>
              <a:endParaRPr lang="en-US" altLang="zh-CN" sz="2800">
                <a:solidFill>
                  <a:srgbClr val="FF0000"/>
                </a:solidFill>
                <a:ea typeface="楷体_GB2312" pitchFamily="49" charset="-122"/>
              </a:endParaRPr>
            </a:p>
          </p:txBody>
        </p:sp>
        <p:sp>
          <p:nvSpPr>
            <p:cNvPr id="86066" name="Text Box 44" descr="新闻纸"/>
            <p:cNvSpPr txBox="1">
              <a:spLocks noChangeArrowheads="1"/>
            </p:cNvSpPr>
            <p:nvPr/>
          </p:nvSpPr>
          <p:spPr bwMode="auto">
            <a:xfrm>
              <a:off x="2064" y="1430"/>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a:solidFill>
                    <a:srgbClr val="FF0000"/>
                  </a:solidFill>
                  <a:latin typeface="宋体" panose="02010600030101010101" pitchFamily="2" charset="-122"/>
                </a:rPr>
                <a:t>+</a:t>
              </a:r>
            </a:p>
          </p:txBody>
        </p:sp>
        <p:sp>
          <p:nvSpPr>
            <p:cNvPr id="86067" name="Text Box 45" descr="新闻纸"/>
            <p:cNvSpPr txBox="1">
              <a:spLocks noChangeArrowheads="1"/>
            </p:cNvSpPr>
            <p:nvPr/>
          </p:nvSpPr>
          <p:spPr bwMode="auto">
            <a:xfrm>
              <a:off x="2112" y="2659"/>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a:solidFill>
                    <a:srgbClr val="FF0000"/>
                  </a:solidFill>
                  <a:latin typeface="宋体" panose="02010600030101010101" pitchFamily="2" charset="-122"/>
                </a:rPr>
                <a:t>-</a:t>
              </a:r>
            </a:p>
          </p:txBody>
        </p:sp>
      </p:grpSp>
      <p:grpSp>
        <p:nvGrpSpPr>
          <p:cNvPr id="9" name="Group 46"/>
          <p:cNvGrpSpPr>
            <a:grpSpLocks/>
          </p:cNvGrpSpPr>
          <p:nvPr/>
        </p:nvGrpSpPr>
        <p:grpSpPr bwMode="auto">
          <a:xfrm>
            <a:off x="4419600" y="2365375"/>
            <a:ext cx="762000" cy="2454275"/>
            <a:chOff x="2784" y="1411"/>
            <a:chExt cx="480" cy="1546"/>
          </a:xfrm>
        </p:grpSpPr>
        <p:sp>
          <p:nvSpPr>
            <p:cNvPr id="86062" name="Text Box 47"/>
            <p:cNvSpPr txBox="1">
              <a:spLocks noChangeArrowheads="1"/>
            </p:cNvSpPr>
            <p:nvPr/>
          </p:nvSpPr>
          <p:spPr bwMode="auto">
            <a:xfrm>
              <a:off x="2784" y="2056"/>
              <a:ext cx="45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i="1">
                  <a:solidFill>
                    <a:srgbClr val="FF0000"/>
                  </a:solidFill>
                  <a:ea typeface="楷体_GB2312" pitchFamily="49" charset="-122"/>
                </a:rPr>
                <a:t>u</a:t>
              </a:r>
              <a:r>
                <a:rPr lang="en-US" altLang="zh-CN" sz="2800" baseline="-25000">
                  <a:solidFill>
                    <a:srgbClr val="FF0000"/>
                  </a:solidFill>
                  <a:ea typeface="楷体_GB2312" pitchFamily="49" charset="-122"/>
                </a:rPr>
                <a:t>be</a:t>
              </a:r>
              <a:endParaRPr lang="en-US" altLang="zh-CN" sz="2800">
                <a:solidFill>
                  <a:srgbClr val="FF0000"/>
                </a:solidFill>
                <a:ea typeface="楷体_GB2312" pitchFamily="49" charset="-122"/>
              </a:endParaRPr>
            </a:p>
          </p:txBody>
        </p:sp>
        <p:sp>
          <p:nvSpPr>
            <p:cNvPr id="86063" name="Text Box 48" descr="新闻纸"/>
            <p:cNvSpPr txBox="1">
              <a:spLocks noChangeArrowheads="1"/>
            </p:cNvSpPr>
            <p:nvPr/>
          </p:nvSpPr>
          <p:spPr bwMode="auto">
            <a:xfrm>
              <a:off x="2880" y="1411"/>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a:solidFill>
                    <a:srgbClr val="FF0000"/>
                  </a:solidFill>
                  <a:latin typeface="宋体" panose="02010600030101010101" pitchFamily="2" charset="-122"/>
                </a:rPr>
                <a:t>+</a:t>
              </a:r>
            </a:p>
          </p:txBody>
        </p:sp>
        <p:sp>
          <p:nvSpPr>
            <p:cNvPr id="86064" name="Text Box 49" descr="新闻纸"/>
            <p:cNvSpPr txBox="1">
              <a:spLocks noChangeArrowheads="1"/>
            </p:cNvSpPr>
            <p:nvPr/>
          </p:nvSpPr>
          <p:spPr bwMode="auto">
            <a:xfrm>
              <a:off x="2856" y="2630"/>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a:solidFill>
                    <a:srgbClr val="FF0000"/>
                  </a:solidFill>
                  <a:latin typeface="宋体" panose="02010600030101010101" pitchFamily="2" charset="-122"/>
                </a:rPr>
                <a:t>-</a:t>
              </a:r>
            </a:p>
          </p:txBody>
        </p:sp>
      </p:grpSp>
      <p:grpSp>
        <p:nvGrpSpPr>
          <p:cNvPr id="10" name="Group 50"/>
          <p:cNvGrpSpPr>
            <a:grpSpLocks/>
          </p:cNvGrpSpPr>
          <p:nvPr/>
        </p:nvGrpSpPr>
        <p:grpSpPr bwMode="auto">
          <a:xfrm>
            <a:off x="7900988" y="2339975"/>
            <a:ext cx="896937" cy="2554288"/>
            <a:chOff x="2064" y="1437"/>
            <a:chExt cx="565" cy="1542"/>
          </a:xfrm>
        </p:grpSpPr>
        <p:sp>
          <p:nvSpPr>
            <p:cNvPr id="86059" name="Text Box 51"/>
            <p:cNvSpPr txBox="1">
              <a:spLocks noChangeArrowheads="1"/>
            </p:cNvSpPr>
            <p:nvPr/>
          </p:nvSpPr>
          <p:spPr bwMode="auto">
            <a:xfrm>
              <a:off x="2064" y="2039"/>
              <a:ext cx="565"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i="1">
                  <a:solidFill>
                    <a:srgbClr val="FF0000"/>
                  </a:solidFill>
                  <a:ea typeface="楷体_GB2312" pitchFamily="49" charset="-122"/>
                </a:rPr>
                <a:t>u</a:t>
              </a:r>
              <a:r>
                <a:rPr lang="en-US" altLang="zh-CN" sz="2800" baseline="-25000">
                  <a:solidFill>
                    <a:srgbClr val="FF0000"/>
                  </a:solidFill>
                  <a:ea typeface="楷体_GB2312" pitchFamily="49" charset="-122"/>
                </a:rPr>
                <a:t>ce</a:t>
              </a:r>
              <a:endParaRPr lang="en-US" altLang="zh-CN" sz="2800">
                <a:solidFill>
                  <a:srgbClr val="FF0000"/>
                </a:solidFill>
                <a:ea typeface="楷体_GB2312" pitchFamily="49" charset="-122"/>
              </a:endParaRPr>
            </a:p>
          </p:txBody>
        </p:sp>
        <p:sp>
          <p:nvSpPr>
            <p:cNvPr id="86060" name="Text Box 52" descr="新闻纸"/>
            <p:cNvSpPr txBox="1">
              <a:spLocks noChangeArrowheads="1"/>
            </p:cNvSpPr>
            <p:nvPr/>
          </p:nvSpPr>
          <p:spPr bwMode="auto">
            <a:xfrm>
              <a:off x="2064" y="1437"/>
              <a:ext cx="384"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a:solidFill>
                    <a:srgbClr val="FF0000"/>
                  </a:solidFill>
                  <a:latin typeface="宋体" panose="02010600030101010101" pitchFamily="2" charset="-122"/>
                </a:rPr>
                <a:t>+</a:t>
              </a:r>
              <a:endParaRPr lang="en-US" altLang="zh-CN" sz="2800" i="1">
                <a:solidFill>
                  <a:srgbClr val="FF0000"/>
                </a:solidFill>
                <a:latin typeface="宋体" panose="02010600030101010101" pitchFamily="2" charset="-122"/>
              </a:endParaRPr>
            </a:p>
          </p:txBody>
        </p:sp>
        <p:sp>
          <p:nvSpPr>
            <p:cNvPr id="86061" name="Text Box 53" descr="新闻纸"/>
            <p:cNvSpPr txBox="1">
              <a:spLocks noChangeArrowheads="1"/>
            </p:cNvSpPr>
            <p:nvPr/>
          </p:nvSpPr>
          <p:spPr bwMode="auto">
            <a:xfrm>
              <a:off x="2112" y="2666"/>
              <a:ext cx="384"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a:solidFill>
                    <a:srgbClr val="FF0000"/>
                  </a:solidFill>
                  <a:latin typeface="宋体" panose="02010600030101010101" pitchFamily="2" charset="-122"/>
                </a:rPr>
                <a:t>-</a:t>
              </a:r>
            </a:p>
          </p:txBody>
        </p:sp>
      </p:grpSp>
      <p:sp>
        <p:nvSpPr>
          <p:cNvPr id="84022" name="Oval 54"/>
          <p:cNvSpPr>
            <a:spLocks noChangeArrowheads="1"/>
          </p:cNvSpPr>
          <p:nvPr/>
        </p:nvSpPr>
        <p:spPr bwMode="auto">
          <a:xfrm>
            <a:off x="1447800" y="2868613"/>
            <a:ext cx="1295400" cy="1371600"/>
          </a:xfrm>
          <a:prstGeom prst="ellipse">
            <a:avLst/>
          </a:prstGeom>
          <a:noFill/>
          <a:ln w="28575">
            <a:solidFill>
              <a:schemeClr val="accent2"/>
            </a:solidFill>
            <a:prstDash val="dash"/>
            <a:round/>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
        <p:nvSpPr>
          <p:cNvPr id="84023" name="Rectangle 55"/>
          <p:cNvSpPr>
            <a:spLocks noChangeArrowheads="1"/>
          </p:cNvSpPr>
          <p:nvPr/>
        </p:nvSpPr>
        <p:spPr bwMode="auto">
          <a:xfrm>
            <a:off x="481013" y="458819"/>
            <a:ext cx="4883150" cy="525401"/>
          </a:xfrm>
          <a:prstGeom prst="rect">
            <a:avLst/>
          </a:prstGeom>
          <a:noFill/>
          <a:ln w="38100">
            <a:noFill/>
            <a:miter lim="800000"/>
            <a:headEnd/>
            <a:tailEnd/>
          </a:ln>
          <a:effectLst/>
        </p:spPr>
        <p:txBody>
          <a:bodyPr lIns="90000" tIns="46800" rIns="90000" bIns="46800" anchor="ctr">
            <a:spAutoFit/>
          </a:bodyPr>
          <a:lstStyle/>
          <a:p>
            <a:pPr>
              <a:spcBef>
                <a:spcPct val="50000"/>
              </a:spcBef>
              <a:defRPr/>
            </a:pPr>
            <a:r>
              <a:rPr lang="en-US" altLang="zh-CN" sz="2800" b="1">
                <a:solidFill>
                  <a:srgbClr val="E60000"/>
                </a:solidFill>
                <a:latin typeface="Times New Roman" panose="02020603050405020304" pitchFamily="18" charset="0"/>
                <a:cs typeface="Times New Roman" panose="02020603050405020304" pitchFamily="18" charset="0"/>
              </a:rPr>
              <a:t>1.  </a:t>
            </a:r>
            <a:r>
              <a:rPr lang="zh-CN" altLang="en-US" sz="2800" b="1">
                <a:solidFill>
                  <a:srgbClr val="E60000"/>
                </a:solidFill>
                <a:latin typeface="Times New Roman" panose="02020603050405020304" pitchFamily="18" charset="0"/>
                <a:cs typeface="Times New Roman" panose="02020603050405020304" pitchFamily="18" charset="0"/>
              </a:rPr>
              <a:t>晶体管的微变等效电路</a:t>
            </a:r>
          </a:p>
        </p:txBody>
      </p:sp>
      <p:grpSp>
        <p:nvGrpSpPr>
          <p:cNvPr id="11" name="Group 56"/>
          <p:cNvGrpSpPr>
            <a:grpSpLocks/>
          </p:cNvGrpSpPr>
          <p:nvPr/>
        </p:nvGrpSpPr>
        <p:grpSpPr bwMode="auto">
          <a:xfrm>
            <a:off x="4572000" y="1801813"/>
            <a:ext cx="3505200" cy="3505200"/>
            <a:chOff x="2880" y="1180"/>
            <a:chExt cx="2208" cy="2208"/>
          </a:xfrm>
        </p:grpSpPr>
        <p:sp>
          <p:nvSpPr>
            <p:cNvPr id="86049" name="Text Box 57"/>
            <p:cNvSpPr txBox="1">
              <a:spLocks noChangeArrowheads="1"/>
            </p:cNvSpPr>
            <p:nvPr/>
          </p:nvSpPr>
          <p:spPr bwMode="auto">
            <a:xfrm>
              <a:off x="3084" y="2112"/>
              <a:ext cx="56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i="1">
                  <a:ea typeface="楷体_GB2312" pitchFamily="49" charset="-122"/>
                </a:rPr>
                <a:t>r</a:t>
              </a:r>
              <a:r>
                <a:rPr lang="en-US" altLang="zh-CN" sz="2800" baseline="-25000">
                  <a:ea typeface="楷体_GB2312" pitchFamily="49" charset="-122"/>
                </a:rPr>
                <a:t>be</a:t>
              </a:r>
              <a:endParaRPr lang="en-US" altLang="zh-CN" sz="2800">
                <a:ea typeface="楷体_GB2312" pitchFamily="49" charset="-122"/>
              </a:endParaRPr>
            </a:p>
          </p:txBody>
        </p:sp>
        <p:sp>
          <p:nvSpPr>
            <p:cNvPr id="84026" name="Oval 58"/>
            <p:cNvSpPr>
              <a:spLocks noChangeArrowheads="1"/>
            </p:cNvSpPr>
            <p:nvPr/>
          </p:nvSpPr>
          <p:spPr bwMode="auto">
            <a:xfrm>
              <a:off x="3024" y="3055"/>
              <a:ext cx="72" cy="72"/>
            </a:xfrm>
            <a:prstGeom prst="ellipse">
              <a:avLst/>
            </a:prstGeom>
            <a:noFill/>
            <a:ln w="38100">
              <a:solidFill>
                <a:schemeClr val="tx1"/>
              </a:solidFill>
              <a:round/>
              <a:headEnd/>
              <a:tailEnd/>
            </a:ln>
            <a:effectLst/>
          </p:spPr>
          <p:txBody>
            <a:bodyPr wrap="none" lIns="90000" tIns="46800" rIns="90000" bIns="46800" anchor="ctr">
              <a:spAutoFit/>
            </a:bodyPr>
            <a:lstStyle/>
            <a:p>
              <a:pPr>
                <a:defRPr/>
              </a:pPr>
              <a:endParaRPr lang="zh-CN" altLang="en-US">
                <a:effectLst>
                  <a:outerShdw blurRad="38100" dist="38100" dir="2700000" algn="tl">
                    <a:srgbClr val="000000">
                      <a:alpha val="43137"/>
                    </a:srgbClr>
                  </a:outerShdw>
                </a:effectLst>
              </a:endParaRPr>
            </a:p>
          </p:txBody>
        </p:sp>
        <p:sp>
          <p:nvSpPr>
            <p:cNvPr id="84027" name="Oval 59"/>
            <p:cNvSpPr>
              <a:spLocks noChangeArrowheads="1"/>
            </p:cNvSpPr>
            <p:nvPr/>
          </p:nvSpPr>
          <p:spPr bwMode="auto">
            <a:xfrm>
              <a:off x="3024" y="1495"/>
              <a:ext cx="72" cy="72"/>
            </a:xfrm>
            <a:prstGeom prst="ellipse">
              <a:avLst/>
            </a:prstGeom>
            <a:noFill/>
            <a:ln w="38100">
              <a:solidFill>
                <a:schemeClr val="tx1"/>
              </a:solidFill>
              <a:round/>
              <a:headEnd/>
              <a:tailEnd/>
            </a:ln>
            <a:effectLst/>
          </p:spPr>
          <p:txBody>
            <a:bodyPr wrap="none" lIns="90000" tIns="46800" rIns="90000" bIns="46800" anchor="ctr">
              <a:spAutoFit/>
            </a:bodyPr>
            <a:lstStyle/>
            <a:p>
              <a:pPr>
                <a:defRPr/>
              </a:pPr>
              <a:endParaRPr lang="zh-CN" altLang="en-US">
                <a:effectLst>
                  <a:outerShdw blurRad="38100" dist="38100" dir="2700000" algn="tl">
                    <a:srgbClr val="000000">
                      <a:alpha val="43137"/>
                    </a:srgbClr>
                  </a:outerShdw>
                </a:effectLst>
              </a:endParaRPr>
            </a:p>
          </p:txBody>
        </p:sp>
        <p:sp>
          <p:nvSpPr>
            <p:cNvPr id="84028" name="Line 60"/>
            <p:cNvSpPr>
              <a:spLocks noChangeShapeType="1"/>
            </p:cNvSpPr>
            <p:nvPr/>
          </p:nvSpPr>
          <p:spPr bwMode="auto">
            <a:xfrm flipV="1">
              <a:off x="3072" y="3100"/>
              <a:ext cx="2016" cy="0"/>
            </a:xfrm>
            <a:prstGeom prst="line">
              <a:avLst/>
            </a:prstGeom>
            <a:noFill/>
            <a:ln w="38100">
              <a:solidFill>
                <a:schemeClr val="tx1"/>
              </a:solidFill>
              <a:round/>
              <a:headEnd/>
              <a:tailEnd/>
            </a:ln>
            <a:effectLst/>
          </p:spPr>
          <p:txBody>
            <a:bodyPr lIns="90000" tIns="46800" rIns="90000" bIns="46800" anchor="ctr">
              <a:spAutoFit/>
            </a:bodyPr>
            <a:lstStyle/>
            <a:p>
              <a:pPr>
                <a:defRPr/>
              </a:pPr>
              <a:endParaRPr lang="zh-CN" altLang="en-US">
                <a:effectLst>
                  <a:outerShdw blurRad="38100" dist="38100" dir="2700000" algn="tl">
                    <a:srgbClr val="000000">
                      <a:alpha val="43137"/>
                    </a:srgbClr>
                  </a:outerShdw>
                </a:effectLst>
              </a:endParaRPr>
            </a:p>
          </p:txBody>
        </p:sp>
        <p:sp>
          <p:nvSpPr>
            <p:cNvPr id="84029" name="Line 61"/>
            <p:cNvSpPr>
              <a:spLocks noChangeShapeType="1"/>
            </p:cNvSpPr>
            <p:nvPr/>
          </p:nvSpPr>
          <p:spPr bwMode="auto">
            <a:xfrm>
              <a:off x="3108" y="1531"/>
              <a:ext cx="540" cy="0"/>
            </a:xfrm>
            <a:prstGeom prst="line">
              <a:avLst/>
            </a:prstGeom>
            <a:noFill/>
            <a:ln w="38100">
              <a:solidFill>
                <a:schemeClr val="tx1"/>
              </a:solidFill>
              <a:round/>
              <a:headEnd/>
              <a:tailEnd/>
            </a:ln>
            <a:effectLst/>
          </p:spPr>
          <p:txBody>
            <a:bodyPr wrap="none" lIns="90000" tIns="46800" rIns="90000" bIns="46800" anchor="ctr">
              <a:spAutoFit/>
            </a:bodyPr>
            <a:lstStyle/>
            <a:p>
              <a:pPr>
                <a:defRPr/>
              </a:pPr>
              <a:endParaRPr lang="zh-CN" altLang="en-US">
                <a:effectLst>
                  <a:outerShdw blurRad="38100" dist="38100" dir="2700000" algn="tl">
                    <a:srgbClr val="000000">
                      <a:alpha val="43137"/>
                    </a:srgbClr>
                  </a:outerShdw>
                </a:effectLst>
              </a:endParaRPr>
            </a:p>
          </p:txBody>
        </p:sp>
        <p:sp>
          <p:nvSpPr>
            <p:cNvPr id="84030" name="Line 62"/>
            <p:cNvSpPr>
              <a:spLocks noChangeShapeType="1"/>
            </p:cNvSpPr>
            <p:nvPr/>
          </p:nvSpPr>
          <p:spPr bwMode="auto">
            <a:xfrm flipV="1">
              <a:off x="3648" y="1519"/>
              <a:ext cx="0" cy="598"/>
            </a:xfrm>
            <a:prstGeom prst="line">
              <a:avLst/>
            </a:prstGeom>
            <a:noFill/>
            <a:ln w="38100">
              <a:solidFill>
                <a:schemeClr val="tx1"/>
              </a:solidFill>
              <a:round/>
              <a:headEnd/>
              <a:tailEnd/>
            </a:ln>
            <a:effectLst/>
          </p:spPr>
          <p:txBody>
            <a:bodyPr lIns="90000" tIns="46800" rIns="90000" bIns="46800" anchor="ctr">
              <a:spAutoFit/>
            </a:bodyPr>
            <a:lstStyle/>
            <a:p>
              <a:pPr>
                <a:defRPr/>
              </a:pPr>
              <a:endParaRPr lang="zh-CN" altLang="en-US">
                <a:effectLst>
                  <a:outerShdw blurRad="38100" dist="38100" dir="2700000" algn="tl">
                    <a:srgbClr val="000000">
                      <a:alpha val="43137"/>
                    </a:srgbClr>
                  </a:outerShdw>
                </a:effectLst>
              </a:endParaRPr>
            </a:p>
          </p:txBody>
        </p:sp>
        <p:sp>
          <p:nvSpPr>
            <p:cNvPr id="84031" name="Rectangle 63"/>
            <p:cNvSpPr>
              <a:spLocks noChangeArrowheads="1"/>
            </p:cNvSpPr>
            <p:nvPr/>
          </p:nvSpPr>
          <p:spPr bwMode="auto">
            <a:xfrm>
              <a:off x="3588" y="2119"/>
              <a:ext cx="132" cy="372"/>
            </a:xfrm>
            <a:prstGeom prst="rect">
              <a:avLst/>
            </a:prstGeom>
            <a:noFill/>
            <a:ln w="38100">
              <a:solidFill>
                <a:schemeClr val="tx1"/>
              </a:solidFill>
              <a:miter lim="800000"/>
              <a:headEnd/>
              <a:tailEnd/>
            </a:ln>
            <a:effectLst/>
          </p:spPr>
          <p:txBody>
            <a:bodyPr wrap="none" lIns="90000" tIns="46800" rIns="90000" bIns="46800" anchor="ctr">
              <a:spAutoFit/>
            </a:bodyPr>
            <a:lstStyle/>
            <a:p>
              <a:pPr>
                <a:defRPr/>
              </a:pPr>
              <a:endParaRPr lang="zh-CN" altLang="en-US">
                <a:effectLst>
                  <a:outerShdw blurRad="38100" dist="38100" dir="2700000" algn="tl">
                    <a:srgbClr val="000000">
                      <a:alpha val="43137"/>
                    </a:srgbClr>
                  </a:outerShdw>
                </a:effectLst>
              </a:endParaRPr>
            </a:p>
          </p:txBody>
        </p:sp>
        <p:sp>
          <p:nvSpPr>
            <p:cNvPr id="86056" name="Text Box 64"/>
            <p:cNvSpPr txBox="1">
              <a:spLocks noChangeArrowheads="1"/>
            </p:cNvSpPr>
            <p:nvPr/>
          </p:nvSpPr>
          <p:spPr bwMode="auto">
            <a:xfrm>
              <a:off x="2880" y="1180"/>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solidFill>
                    <a:schemeClr val="tx2"/>
                  </a:solidFill>
                </a:rPr>
                <a:t>B</a:t>
              </a:r>
            </a:p>
          </p:txBody>
        </p:sp>
        <p:sp>
          <p:nvSpPr>
            <p:cNvPr id="86057" name="Text Box 65"/>
            <p:cNvSpPr txBox="1">
              <a:spLocks noChangeArrowheads="1"/>
            </p:cNvSpPr>
            <p:nvPr/>
          </p:nvSpPr>
          <p:spPr bwMode="auto">
            <a:xfrm>
              <a:off x="3696" y="3100"/>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t> E</a:t>
              </a:r>
            </a:p>
          </p:txBody>
        </p:sp>
        <p:sp>
          <p:nvSpPr>
            <p:cNvPr id="84034" name="Line 66"/>
            <p:cNvSpPr>
              <a:spLocks noChangeShapeType="1"/>
            </p:cNvSpPr>
            <p:nvPr/>
          </p:nvSpPr>
          <p:spPr bwMode="auto">
            <a:xfrm flipV="1">
              <a:off x="3643" y="2485"/>
              <a:ext cx="0" cy="598"/>
            </a:xfrm>
            <a:prstGeom prst="line">
              <a:avLst/>
            </a:prstGeom>
            <a:noFill/>
            <a:ln w="38100">
              <a:solidFill>
                <a:schemeClr val="tx1"/>
              </a:solidFill>
              <a:round/>
              <a:headEnd/>
              <a:tailEnd/>
            </a:ln>
            <a:effectLst/>
          </p:spPr>
          <p:txBody>
            <a:bodyPr lIns="90000" tIns="46800" rIns="90000" bIns="46800" anchor="ctr">
              <a:spAutoFit/>
            </a:bodyPr>
            <a:lstStyle/>
            <a:p>
              <a:pPr>
                <a:defRPr/>
              </a:pPr>
              <a:endParaRPr lang="zh-CN" altLang="en-US">
                <a:effectLst>
                  <a:outerShdw blurRad="38100" dist="38100" dir="2700000" algn="tl">
                    <a:srgbClr val="000000">
                      <a:alpha val="43137"/>
                    </a:srgbClr>
                  </a:outerShdw>
                </a:effectLst>
              </a:endParaRPr>
            </a:p>
          </p:txBody>
        </p:sp>
      </p:grpSp>
      <p:grpSp>
        <p:nvGrpSpPr>
          <p:cNvPr id="12" name="Group 67"/>
          <p:cNvGrpSpPr>
            <a:grpSpLocks/>
          </p:cNvGrpSpPr>
          <p:nvPr/>
        </p:nvGrpSpPr>
        <p:grpSpPr bwMode="auto">
          <a:xfrm>
            <a:off x="6310313" y="2036763"/>
            <a:ext cx="2373312" cy="2873375"/>
            <a:chOff x="3975" y="1317"/>
            <a:chExt cx="1495" cy="1810"/>
          </a:xfrm>
        </p:grpSpPr>
        <p:sp>
          <p:nvSpPr>
            <p:cNvPr id="84036" name="Oval 68"/>
            <p:cNvSpPr>
              <a:spLocks noChangeArrowheads="1"/>
            </p:cNvSpPr>
            <p:nvPr/>
          </p:nvSpPr>
          <p:spPr bwMode="auto">
            <a:xfrm>
              <a:off x="5090" y="1448"/>
              <a:ext cx="72" cy="74"/>
            </a:xfrm>
            <a:prstGeom prst="ellipse">
              <a:avLst/>
            </a:prstGeom>
            <a:noFill/>
            <a:ln w="38100">
              <a:solidFill>
                <a:schemeClr val="tx1"/>
              </a:solidFill>
              <a:round/>
              <a:headEnd/>
              <a:tailEnd/>
            </a:ln>
            <a:effectLst/>
          </p:spPr>
          <p:txBody>
            <a:bodyPr wrap="none" lIns="90000" tIns="46800" rIns="90000" bIns="46800" anchor="ctr">
              <a:spAutoFit/>
            </a:bodyPr>
            <a:lstStyle/>
            <a:p>
              <a:pPr>
                <a:defRPr/>
              </a:pPr>
              <a:endParaRPr lang="zh-CN" altLang="en-US">
                <a:effectLst>
                  <a:outerShdw blurRad="38100" dist="38100" dir="2700000" algn="tl">
                    <a:srgbClr val="000000">
                      <a:alpha val="43137"/>
                    </a:srgbClr>
                  </a:outerShdw>
                </a:effectLst>
              </a:endParaRPr>
            </a:p>
          </p:txBody>
        </p:sp>
        <p:sp>
          <p:nvSpPr>
            <p:cNvPr id="84037" name="Oval 69"/>
            <p:cNvSpPr>
              <a:spLocks noChangeArrowheads="1"/>
            </p:cNvSpPr>
            <p:nvPr/>
          </p:nvSpPr>
          <p:spPr bwMode="auto">
            <a:xfrm>
              <a:off x="5105" y="3053"/>
              <a:ext cx="72" cy="74"/>
            </a:xfrm>
            <a:prstGeom prst="ellipse">
              <a:avLst/>
            </a:prstGeom>
            <a:noFill/>
            <a:ln w="38100">
              <a:solidFill>
                <a:schemeClr val="tx1"/>
              </a:solidFill>
              <a:round/>
              <a:headEnd/>
              <a:tailEnd/>
            </a:ln>
            <a:effectLst/>
          </p:spPr>
          <p:txBody>
            <a:bodyPr wrap="none" lIns="90000" tIns="46800" rIns="90000" bIns="46800" anchor="ctr">
              <a:spAutoFit/>
            </a:bodyPr>
            <a:lstStyle/>
            <a:p>
              <a:pPr>
                <a:defRPr/>
              </a:pPr>
              <a:endParaRPr lang="zh-CN" altLang="en-US">
                <a:effectLst>
                  <a:outerShdw blurRad="38100" dist="38100" dir="2700000" algn="tl">
                    <a:srgbClr val="000000">
                      <a:alpha val="43137"/>
                    </a:srgbClr>
                  </a:outerShdw>
                </a:effectLst>
              </a:endParaRPr>
            </a:p>
          </p:txBody>
        </p:sp>
        <p:sp>
          <p:nvSpPr>
            <p:cNvPr id="84038" name="Line 70"/>
            <p:cNvSpPr>
              <a:spLocks noChangeShapeType="1"/>
            </p:cNvSpPr>
            <p:nvPr/>
          </p:nvSpPr>
          <p:spPr bwMode="auto">
            <a:xfrm flipV="1">
              <a:off x="4106" y="1469"/>
              <a:ext cx="0" cy="624"/>
            </a:xfrm>
            <a:prstGeom prst="line">
              <a:avLst/>
            </a:prstGeom>
            <a:noFill/>
            <a:ln w="38100">
              <a:solidFill>
                <a:schemeClr val="tx1"/>
              </a:solidFill>
              <a:round/>
              <a:headEnd/>
              <a:tailEnd/>
            </a:ln>
            <a:effectLst/>
          </p:spPr>
          <p:txBody>
            <a:bodyPr lIns="90000" tIns="46800" rIns="90000" bIns="46800" anchor="ctr">
              <a:spAutoFit/>
            </a:bodyPr>
            <a:lstStyle/>
            <a:p>
              <a:pPr>
                <a:defRPr/>
              </a:pPr>
              <a:endParaRPr lang="zh-CN" altLang="en-US">
                <a:effectLst>
                  <a:outerShdw blurRad="38100" dist="38100" dir="2700000" algn="tl">
                    <a:srgbClr val="000000">
                      <a:alpha val="43137"/>
                    </a:srgbClr>
                  </a:outerShdw>
                </a:effectLst>
              </a:endParaRPr>
            </a:p>
          </p:txBody>
        </p:sp>
        <p:sp>
          <p:nvSpPr>
            <p:cNvPr id="84039" name="AutoShape 71"/>
            <p:cNvSpPr>
              <a:spLocks noChangeArrowheads="1"/>
            </p:cNvSpPr>
            <p:nvPr/>
          </p:nvSpPr>
          <p:spPr bwMode="auto">
            <a:xfrm>
              <a:off x="3975" y="2040"/>
              <a:ext cx="264" cy="433"/>
            </a:xfrm>
            <a:prstGeom prst="diamond">
              <a:avLst/>
            </a:prstGeom>
            <a:noFill/>
            <a:ln w="38100">
              <a:solidFill>
                <a:schemeClr val="tx1"/>
              </a:solidFill>
              <a:miter lim="800000"/>
              <a:headEnd/>
              <a:tailEnd/>
            </a:ln>
            <a:effectLst/>
          </p:spPr>
          <p:txBody>
            <a:bodyPr wrap="none" lIns="90000" tIns="46800" rIns="90000" bIns="46800" anchor="ctr">
              <a:spAutoFit/>
            </a:bodyPr>
            <a:lstStyle/>
            <a:p>
              <a:pPr>
                <a:defRPr/>
              </a:pPr>
              <a:endParaRPr lang="zh-CN" altLang="en-US">
                <a:effectLst>
                  <a:outerShdw blurRad="38100" dist="38100" dir="2700000" algn="tl">
                    <a:srgbClr val="000000">
                      <a:alpha val="43137"/>
                    </a:srgbClr>
                  </a:outerShdw>
                </a:effectLst>
              </a:endParaRPr>
            </a:p>
          </p:txBody>
        </p:sp>
        <p:sp>
          <p:nvSpPr>
            <p:cNvPr id="84040" name="Line 72"/>
            <p:cNvSpPr>
              <a:spLocks noChangeShapeType="1"/>
            </p:cNvSpPr>
            <p:nvPr/>
          </p:nvSpPr>
          <p:spPr bwMode="auto">
            <a:xfrm>
              <a:off x="3998" y="2263"/>
              <a:ext cx="252" cy="0"/>
            </a:xfrm>
            <a:prstGeom prst="line">
              <a:avLst/>
            </a:prstGeom>
            <a:noFill/>
            <a:ln w="38100">
              <a:solidFill>
                <a:schemeClr val="tx1"/>
              </a:solidFill>
              <a:round/>
              <a:headEnd/>
              <a:tailEnd/>
            </a:ln>
            <a:effectLst/>
          </p:spPr>
          <p:txBody>
            <a:bodyPr wrap="none" lIns="90000" tIns="46800" rIns="90000" bIns="46800" anchor="ctr">
              <a:spAutoFit/>
            </a:bodyPr>
            <a:lstStyle/>
            <a:p>
              <a:pPr>
                <a:defRPr/>
              </a:pPr>
              <a:endParaRPr lang="zh-CN" altLang="en-US">
                <a:effectLst>
                  <a:outerShdw blurRad="38100" dist="38100" dir="2700000" algn="tl">
                    <a:srgbClr val="000000">
                      <a:alpha val="43137"/>
                    </a:srgbClr>
                  </a:outerShdw>
                </a:effectLst>
              </a:endParaRPr>
            </a:p>
          </p:txBody>
        </p:sp>
        <p:sp>
          <p:nvSpPr>
            <p:cNvPr id="84041" name="Line 73"/>
            <p:cNvSpPr>
              <a:spLocks noChangeShapeType="1"/>
            </p:cNvSpPr>
            <p:nvPr/>
          </p:nvSpPr>
          <p:spPr bwMode="auto">
            <a:xfrm>
              <a:off x="4106" y="1469"/>
              <a:ext cx="1008" cy="0"/>
            </a:xfrm>
            <a:prstGeom prst="line">
              <a:avLst/>
            </a:prstGeom>
            <a:noFill/>
            <a:ln w="38100">
              <a:solidFill>
                <a:schemeClr val="tx1"/>
              </a:solidFill>
              <a:round/>
              <a:headEnd/>
              <a:tailEnd/>
            </a:ln>
            <a:effectLst/>
          </p:spPr>
          <p:txBody>
            <a:bodyPr lIns="90000" tIns="46800" rIns="90000" bIns="46800" anchor="ctr">
              <a:spAutoFit/>
            </a:bodyPr>
            <a:lstStyle/>
            <a:p>
              <a:pPr>
                <a:defRPr/>
              </a:pPr>
              <a:endParaRPr lang="zh-CN" altLang="en-US">
                <a:effectLst>
                  <a:outerShdw blurRad="38100" dist="38100" dir="2700000" algn="tl">
                    <a:srgbClr val="000000">
                      <a:alpha val="43137"/>
                    </a:srgbClr>
                  </a:outerShdw>
                </a:effectLst>
              </a:endParaRPr>
            </a:p>
          </p:txBody>
        </p:sp>
        <p:sp>
          <p:nvSpPr>
            <p:cNvPr id="86047" name="Text Box 74"/>
            <p:cNvSpPr txBox="1">
              <a:spLocks noChangeArrowheads="1"/>
            </p:cNvSpPr>
            <p:nvPr/>
          </p:nvSpPr>
          <p:spPr bwMode="auto">
            <a:xfrm>
              <a:off x="5134" y="1317"/>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solidFill>
                    <a:schemeClr val="tx2"/>
                  </a:solidFill>
                </a:rPr>
                <a:t>C</a:t>
              </a:r>
            </a:p>
          </p:txBody>
        </p:sp>
        <p:sp>
          <p:nvSpPr>
            <p:cNvPr id="84043" name="Line 75"/>
            <p:cNvSpPr>
              <a:spLocks noChangeShapeType="1"/>
            </p:cNvSpPr>
            <p:nvPr/>
          </p:nvSpPr>
          <p:spPr bwMode="auto">
            <a:xfrm flipV="1">
              <a:off x="4111" y="2446"/>
              <a:ext cx="0" cy="635"/>
            </a:xfrm>
            <a:prstGeom prst="line">
              <a:avLst/>
            </a:prstGeom>
            <a:noFill/>
            <a:ln w="38100">
              <a:solidFill>
                <a:schemeClr val="tx1"/>
              </a:solidFill>
              <a:round/>
              <a:headEnd/>
              <a:tailEnd/>
            </a:ln>
            <a:effectLst/>
          </p:spPr>
          <p:txBody>
            <a:bodyPr lIns="90000" tIns="46800" rIns="90000" bIns="46800" anchor="ctr">
              <a:spAutoFit/>
            </a:bodyPr>
            <a:lstStyle/>
            <a:p>
              <a:pPr>
                <a:defRPr/>
              </a:pPr>
              <a:endParaRPr lang="zh-CN" altLang="en-US">
                <a:effectLst>
                  <a:outerShdw blurRad="38100" dist="38100" dir="2700000" algn="tl">
                    <a:srgbClr val="000000">
                      <a:alpha val="43137"/>
                    </a:srgbClr>
                  </a:outerShdw>
                </a:effectLst>
              </a:endParaRPr>
            </a:p>
          </p:txBody>
        </p:sp>
      </p:grpSp>
      <p:sp>
        <p:nvSpPr>
          <p:cNvPr id="84044" name="Text Box 76"/>
          <p:cNvSpPr txBox="1">
            <a:spLocks noChangeArrowheads="1"/>
          </p:cNvSpPr>
          <p:nvPr/>
        </p:nvSpPr>
        <p:spPr bwMode="auto">
          <a:xfrm>
            <a:off x="401638" y="5297181"/>
            <a:ext cx="3527425" cy="95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a:solidFill>
                  <a:schemeClr val="tx2"/>
                </a:solidFill>
                <a:cs typeface="Times New Roman" panose="02020603050405020304" pitchFamily="18" charset="0"/>
              </a:rPr>
              <a:t>    </a:t>
            </a:r>
            <a:r>
              <a:rPr lang="zh-CN" altLang="en-US" sz="2800">
                <a:solidFill>
                  <a:schemeClr val="tx2"/>
                </a:solidFill>
                <a:cs typeface="Times New Roman" panose="02020603050405020304" pitchFamily="18" charset="0"/>
              </a:rPr>
              <a:t>晶体管的</a:t>
            </a:r>
            <a:r>
              <a:rPr lang="en-US" altLang="zh-CN" sz="2800">
                <a:solidFill>
                  <a:schemeClr val="tx2"/>
                </a:solidFill>
                <a:cs typeface="Times New Roman" panose="02020603050405020304" pitchFamily="18" charset="0"/>
              </a:rPr>
              <a:t>B</a:t>
            </a:r>
            <a:r>
              <a:rPr lang="zh-CN" altLang="en-US" sz="2800">
                <a:solidFill>
                  <a:schemeClr val="tx2"/>
                </a:solidFill>
                <a:cs typeface="Times New Roman" panose="02020603050405020304" pitchFamily="18" charset="0"/>
              </a:rPr>
              <a:t>、</a:t>
            </a:r>
            <a:r>
              <a:rPr lang="en-US" altLang="zh-CN" sz="2800">
                <a:solidFill>
                  <a:schemeClr val="tx2"/>
                </a:solidFill>
                <a:cs typeface="Times New Roman" panose="02020603050405020304" pitchFamily="18" charset="0"/>
              </a:rPr>
              <a:t>E</a:t>
            </a:r>
            <a:r>
              <a:rPr lang="zh-CN" altLang="en-US" sz="2800">
                <a:solidFill>
                  <a:schemeClr val="tx2"/>
                </a:solidFill>
                <a:cs typeface="Times New Roman" panose="02020603050405020304" pitchFamily="18" charset="0"/>
              </a:rPr>
              <a:t>之间可用 </a:t>
            </a:r>
            <a:r>
              <a:rPr lang="en-US" altLang="zh-CN" sz="2800" i="1">
                <a:solidFill>
                  <a:schemeClr val="tx2"/>
                </a:solidFill>
                <a:cs typeface="Times New Roman" panose="02020603050405020304" pitchFamily="18" charset="0"/>
              </a:rPr>
              <a:t>r</a:t>
            </a:r>
            <a:r>
              <a:rPr lang="en-US" altLang="zh-CN" sz="2800" baseline="-25000">
                <a:solidFill>
                  <a:schemeClr val="tx2"/>
                </a:solidFill>
                <a:cs typeface="Times New Roman" panose="02020603050405020304" pitchFamily="18" charset="0"/>
              </a:rPr>
              <a:t>be</a:t>
            </a:r>
            <a:r>
              <a:rPr lang="zh-CN" altLang="en-US" sz="2800">
                <a:solidFill>
                  <a:schemeClr val="tx2"/>
                </a:solidFill>
                <a:cs typeface="Times New Roman" panose="02020603050405020304" pitchFamily="18" charset="0"/>
              </a:rPr>
              <a:t>等效代替。</a:t>
            </a:r>
          </a:p>
        </p:txBody>
      </p:sp>
      <p:sp>
        <p:nvSpPr>
          <p:cNvPr id="84045" name="Text Box 77"/>
          <p:cNvSpPr txBox="1">
            <a:spLocks noChangeArrowheads="1"/>
          </p:cNvSpPr>
          <p:nvPr/>
        </p:nvSpPr>
        <p:spPr bwMode="auto">
          <a:xfrm>
            <a:off x="4237038" y="5240031"/>
            <a:ext cx="4638675" cy="95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a:solidFill>
                  <a:schemeClr val="tx2"/>
                </a:solidFill>
                <a:cs typeface="Times New Roman" panose="02020603050405020304" pitchFamily="18" charset="0"/>
              </a:rPr>
              <a:t>    </a:t>
            </a:r>
            <a:r>
              <a:rPr lang="zh-CN" altLang="en-US" sz="2800">
                <a:solidFill>
                  <a:schemeClr val="tx2"/>
                </a:solidFill>
                <a:cs typeface="Times New Roman" panose="02020603050405020304" pitchFamily="18" charset="0"/>
              </a:rPr>
              <a:t>晶体管的</a:t>
            </a:r>
            <a:r>
              <a:rPr lang="en-US" altLang="zh-CN" sz="2800">
                <a:solidFill>
                  <a:schemeClr val="tx2"/>
                </a:solidFill>
                <a:cs typeface="Times New Roman" panose="02020603050405020304" pitchFamily="18" charset="0"/>
              </a:rPr>
              <a:t>C</a:t>
            </a:r>
            <a:r>
              <a:rPr lang="zh-CN" altLang="en-US" sz="2800">
                <a:solidFill>
                  <a:schemeClr val="tx2"/>
                </a:solidFill>
                <a:cs typeface="Times New Roman" panose="02020603050405020304" pitchFamily="18" charset="0"/>
              </a:rPr>
              <a:t>、</a:t>
            </a:r>
            <a:r>
              <a:rPr lang="en-US" altLang="zh-CN" sz="2800">
                <a:solidFill>
                  <a:schemeClr val="tx2"/>
                </a:solidFill>
                <a:cs typeface="Times New Roman" panose="02020603050405020304" pitchFamily="18" charset="0"/>
              </a:rPr>
              <a:t>E</a:t>
            </a:r>
            <a:r>
              <a:rPr lang="zh-CN" altLang="en-US" sz="2800">
                <a:solidFill>
                  <a:schemeClr val="tx2"/>
                </a:solidFill>
                <a:cs typeface="Times New Roman" panose="02020603050405020304" pitchFamily="18" charset="0"/>
              </a:rPr>
              <a:t>之间可用一受控电流源 </a:t>
            </a:r>
            <a:r>
              <a:rPr lang="en-US" altLang="zh-CN" sz="2800" i="1">
                <a:solidFill>
                  <a:schemeClr val="tx2"/>
                </a:solidFill>
                <a:cs typeface="Times New Roman" panose="02020603050405020304" pitchFamily="18" charset="0"/>
              </a:rPr>
              <a:t>i</a:t>
            </a:r>
            <a:r>
              <a:rPr lang="en-US" altLang="zh-CN" sz="2800" baseline="-25000">
                <a:solidFill>
                  <a:schemeClr val="tx2"/>
                </a:solidFill>
                <a:cs typeface="Times New Roman" panose="02020603050405020304" pitchFamily="18" charset="0"/>
              </a:rPr>
              <a:t>c</a:t>
            </a:r>
            <a:r>
              <a:rPr lang="en-US" altLang="zh-CN" sz="2800">
                <a:solidFill>
                  <a:schemeClr val="tx2"/>
                </a:solidFill>
                <a:cs typeface="Times New Roman" panose="02020603050405020304" pitchFamily="18" charset="0"/>
              </a:rPr>
              <a:t>=</a:t>
            </a:r>
            <a:r>
              <a:rPr lang="en-US" altLang="zh-CN" sz="2800" i="1">
                <a:solidFill>
                  <a:schemeClr val="tx2"/>
                </a:solidFill>
                <a:cs typeface="Times New Roman" panose="02020603050405020304" pitchFamily="18" charset="0"/>
                <a:sym typeface="Symbol" panose="05050102010706020507" pitchFamily="18" charset="2"/>
              </a:rPr>
              <a:t> i</a:t>
            </a:r>
            <a:r>
              <a:rPr lang="en-US" altLang="zh-CN" sz="2800" baseline="-25000">
                <a:solidFill>
                  <a:schemeClr val="tx2"/>
                </a:solidFill>
                <a:cs typeface="Times New Roman" panose="02020603050405020304" pitchFamily="18" charset="0"/>
              </a:rPr>
              <a:t>b</a:t>
            </a:r>
            <a:r>
              <a:rPr lang="zh-CN" altLang="en-US" sz="2800">
                <a:solidFill>
                  <a:schemeClr val="tx2"/>
                </a:solidFill>
                <a:cs typeface="Times New Roman" panose="02020603050405020304" pitchFamily="18" charset="0"/>
              </a:rPr>
              <a:t>等效代替。</a:t>
            </a:r>
          </a:p>
        </p:txBody>
      </p:sp>
      <p:pic>
        <p:nvPicPr>
          <p:cNvPr id="84050" name="Picture 82" descr="图片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2347913"/>
            <a:ext cx="2871787" cy="2614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312239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4003"/>
                                        </p:tgtEl>
                                        <p:attrNameLst>
                                          <p:attrName>style.visibility</p:attrName>
                                        </p:attrNameLst>
                                      </p:cBhvr>
                                      <p:to>
                                        <p:strVal val="visible"/>
                                      </p:to>
                                    </p:set>
                                    <p:animEffect transition="in" filter="wipe(left)">
                                      <p:cBhvr>
                                        <p:cTn id="7" dur="500"/>
                                        <p:tgtEl>
                                          <p:spTgt spid="840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84050"/>
                                        </p:tgtEl>
                                        <p:attrNameLst>
                                          <p:attrName>style.visibility</p:attrName>
                                        </p:attrNameLst>
                                      </p:cBhvr>
                                      <p:to>
                                        <p:strVal val="visible"/>
                                      </p:to>
                                    </p:set>
                                    <p:animEffect transition="in" filter="wipe(left)">
                                      <p:cBhvr>
                                        <p:cTn id="12" dur="1000"/>
                                        <p:tgtEl>
                                          <p:spTgt spid="84050"/>
                                        </p:tgtEl>
                                      </p:cBhvr>
                                    </p:animEffect>
                                  </p:childTnLst>
                                </p:cTn>
                              </p:par>
                            </p:childTnLst>
                          </p:cTn>
                        </p:par>
                        <p:par>
                          <p:cTn id="13" fill="hold" nodeType="afterGroup">
                            <p:stCondLst>
                              <p:cond delay="1000"/>
                            </p:stCondLst>
                            <p:childTnLst>
                              <p:par>
                                <p:cTn id="14" presetID="1" presetClass="entr" presetSubtype="0" fill="hold" nodeType="afterEffect">
                                  <p:stCondLst>
                                    <p:cond delay="0"/>
                                  </p:stCondLst>
                                  <p:childTnLst>
                                    <p:set>
                                      <p:cBhvr>
                                        <p:cTn id="15" dur="1" fill="hold">
                                          <p:stCondLst>
                                            <p:cond delay="499"/>
                                          </p:stCondLst>
                                        </p:cTn>
                                        <p:tgtEl>
                                          <p:spTgt spid="5"/>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up)">
                                      <p:cBhvr>
                                        <p:cTn id="20" dur="500"/>
                                        <p:tgtEl>
                                          <p:spTgt spid="7"/>
                                        </p:tgtEl>
                                      </p:cBhvr>
                                    </p:animEffect>
                                  </p:childTnLst>
                                </p:cTn>
                              </p:par>
                            </p:childTnLst>
                          </p:cTn>
                        </p:par>
                        <p:par>
                          <p:cTn id="21" fill="hold" nodeType="afterGroup">
                            <p:stCondLst>
                              <p:cond delay="500"/>
                            </p:stCondLst>
                            <p:childTnLst>
                              <p:par>
                                <p:cTn id="22" presetID="22" presetClass="entr" presetSubtype="8" fill="hold" nodeType="after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wipe(left)">
                                      <p:cBhvr>
                                        <p:cTn id="24" dur="500"/>
                                        <p:tgtEl>
                                          <p:spTgt spid="2"/>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83992"/>
                                        </p:tgtEl>
                                        <p:attrNameLst>
                                          <p:attrName>style.visibility</p:attrName>
                                        </p:attrNameLst>
                                      </p:cBhvr>
                                      <p:to>
                                        <p:strVal val="visible"/>
                                      </p:to>
                                    </p:set>
                                    <p:animEffect transition="in" filter="wipe(left)">
                                      <p:cBhvr>
                                        <p:cTn id="29" dur="500"/>
                                        <p:tgtEl>
                                          <p:spTgt spid="83992"/>
                                        </p:tgtEl>
                                      </p:cBhvr>
                                    </p:animEffect>
                                  </p:childTnLst>
                                </p:cTn>
                              </p:par>
                            </p:childTnLst>
                          </p:cTn>
                        </p:par>
                        <p:par>
                          <p:cTn id="30" fill="hold" nodeType="afterGroup">
                            <p:stCondLst>
                              <p:cond delay="500"/>
                            </p:stCondLst>
                            <p:childTnLst>
                              <p:par>
                                <p:cTn id="31" presetID="22" presetClass="entr" presetSubtype="8" fill="hold" grpId="0" nodeType="afterEffect">
                                  <p:stCondLst>
                                    <p:cond delay="0"/>
                                  </p:stCondLst>
                                  <p:childTnLst>
                                    <p:set>
                                      <p:cBhvr>
                                        <p:cTn id="32" dur="1" fill="hold">
                                          <p:stCondLst>
                                            <p:cond delay="0"/>
                                          </p:stCondLst>
                                        </p:cTn>
                                        <p:tgtEl>
                                          <p:spTgt spid="83993"/>
                                        </p:tgtEl>
                                        <p:attrNameLst>
                                          <p:attrName>style.visibility</p:attrName>
                                        </p:attrNameLst>
                                      </p:cBhvr>
                                      <p:to>
                                        <p:strVal val="visible"/>
                                      </p:to>
                                    </p:set>
                                    <p:animEffect transition="in" filter="wipe(left)">
                                      <p:cBhvr>
                                        <p:cTn id="33" dur="500"/>
                                        <p:tgtEl>
                                          <p:spTgt spid="83993"/>
                                        </p:tgtEl>
                                      </p:cBhvr>
                                    </p:animEffect>
                                  </p:childTnLst>
                                </p:cTn>
                              </p:par>
                            </p:childTnLst>
                          </p:cTn>
                        </p:par>
                        <p:par>
                          <p:cTn id="34" fill="hold" nodeType="afterGroup">
                            <p:stCondLst>
                              <p:cond delay="1000"/>
                            </p:stCondLst>
                            <p:childTnLst>
                              <p:par>
                                <p:cTn id="35" presetID="22" presetClass="entr" presetSubtype="8" fill="hold" grpId="0" nodeType="afterEffect">
                                  <p:stCondLst>
                                    <p:cond delay="0"/>
                                  </p:stCondLst>
                                  <p:childTnLst>
                                    <p:set>
                                      <p:cBhvr>
                                        <p:cTn id="36" dur="1" fill="hold">
                                          <p:stCondLst>
                                            <p:cond delay="0"/>
                                          </p:stCondLst>
                                        </p:cTn>
                                        <p:tgtEl>
                                          <p:spTgt spid="84004"/>
                                        </p:tgtEl>
                                        <p:attrNameLst>
                                          <p:attrName>style.visibility</p:attrName>
                                        </p:attrNameLst>
                                      </p:cBhvr>
                                      <p:to>
                                        <p:strVal val="visible"/>
                                      </p:to>
                                    </p:set>
                                    <p:animEffect transition="in" filter="wipe(left)">
                                      <p:cBhvr>
                                        <p:cTn id="37" dur="500"/>
                                        <p:tgtEl>
                                          <p:spTgt spid="8400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84044"/>
                                        </p:tgtEl>
                                        <p:attrNameLst>
                                          <p:attrName>style.visibility</p:attrName>
                                        </p:attrNameLst>
                                      </p:cBhvr>
                                      <p:to>
                                        <p:strVal val="visible"/>
                                      </p:to>
                                    </p:set>
                                    <p:animEffect transition="in" filter="wipe(left)">
                                      <p:cBhvr>
                                        <p:cTn id="42" dur="500"/>
                                        <p:tgtEl>
                                          <p:spTgt spid="8404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wipe(up)">
                                      <p:cBhvr>
                                        <p:cTn id="47" dur="500"/>
                                        <p:tgtEl>
                                          <p:spTgt spid="1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nodeType="click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wipe(up)">
                                      <p:cBhvr>
                                        <p:cTn id="52" dur="500"/>
                                        <p:tgtEl>
                                          <p:spTgt spid="9"/>
                                        </p:tgtEl>
                                      </p:cBhvr>
                                    </p:animEffect>
                                  </p:childTnLst>
                                </p:cTn>
                              </p:par>
                            </p:childTnLst>
                          </p:cTn>
                        </p:par>
                        <p:par>
                          <p:cTn id="53" fill="hold" nodeType="afterGroup">
                            <p:stCondLst>
                              <p:cond delay="500"/>
                            </p:stCondLst>
                            <p:childTnLst>
                              <p:par>
                                <p:cTn id="54" presetID="22" presetClass="entr" presetSubtype="8" fill="hold" nodeType="after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wipe(left)">
                                      <p:cBhvr>
                                        <p:cTn id="56" dur="500"/>
                                        <p:tgtEl>
                                          <p:spTgt spid="6"/>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2" fill="hold" nodeType="clickEffect">
                                  <p:stCondLst>
                                    <p:cond delay="0"/>
                                  </p:stCondLst>
                                  <p:childTnLst>
                                    <p:set>
                                      <p:cBhvr>
                                        <p:cTn id="60" dur="1" fill="hold">
                                          <p:stCondLst>
                                            <p:cond delay="0"/>
                                          </p:stCondLst>
                                        </p:cTn>
                                        <p:tgtEl>
                                          <p:spTgt spid="3"/>
                                        </p:tgtEl>
                                        <p:attrNameLst>
                                          <p:attrName>style.visibility</p:attrName>
                                        </p:attrNameLst>
                                      </p:cBhvr>
                                      <p:to>
                                        <p:strVal val="visible"/>
                                      </p:to>
                                    </p:set>
                                    <p:animEffect transition="in" filter="wipe(right)">
                                      <p:cBhvr>
                                        <p:cTn id="61" dur="500"/>
                                        <p:tgtEl>
                                          <p:spTgt spid="3"/>
                                        </p:tgtEl>
                                      </p:cBhvr>
                                    </p:animEffect>
                                  </p:childTnLst>
                                </p:cTn>
                              </p:par>
                            </p:childTnLst>
                          </p:cTn>
                        </p:par>
                        <p:par>
                          <p:cTn id="62" fill="hold" nodeType="afterGroup">
                            <p:stCondLst>
                              <p:cond delay="500"/>
                            </p:stCondLst>
                            <p:childTnLst>
                              <p:par>
                                <p:cTn id="63" presetID="22" presetClass="entr" presetSubtype="1" fill="hold" nodeType="afterEffect">
                                  <p:stCondLst>
                                    <p:cond delay="0"/>
                                  </p:stCondLst>
                                  <p:childTnLst>
                                    <p:set>
                                      <p:cBhvr>
                                        <p:cTn id="64" dur="1" fill="hold">
                                          <p:stCondLst>
                                            <p:cond delay="0"/>
                                          </p:stCondLst>
                                        </p:cTn>
                                        <p:tgtEl>
                                          <p:spTgt spid="8"/>
                                        </p:tgtEl>
                                        <p:attrNameLst>
                                          <p:attrName>style.visibility</p:attrName>
                                        </p:attrNameLst>
                                      </p:cBhvr>
                                      <p:to>
                                        <p:strVal val="visible"/>
                                      </p:to>
                                    </p:set>
                                    <p:animEffect transition="in" filter="wipe(up)">
                                      <p:cBhvr>
                                        <p:cTn id="65" dur="500"/>
                                        <p:tgtEl>
                                          <p:spTgt spid="8"/>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1" fill="hold" nodeType="clickEffect">
                                  <p:stCondLst>
                                    <p:cond delay="0"/>
                                  </p:stCondLst>
                                  <p:childTnLst>
                                    <p:set>
                                      <p:cBhvr>
                                        <p:cTn id="69" dur="1" fill="hold">
                                          <p:stCondLst>
                                            <p:cond delay="0"/>
                                          </p:stCondLst>
                                        </p:cTn>
                                        <p:tgtEl>
                                          <p:spTgt spid="12"/>
                                        </p:tgtEl>
                                        <p:attrNameLst>
                                          <p:attrName>style.visibility</p:attrName>
                                        </p:attrNameLst>
                                      </p:cBhvr>
                                      <p:to>
                                        <p:strVal val="visible"/>
                                      </p:to>
                                    </p:set>
                                    <p:animEffect transition="in" filter="wipe(up)">
                                      <p:cBhvr>
                                        <p:cTn id="70" dur="500"/>
                                        <p:tgtEl>
                                          <p:spTgt spid="12"/>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84045"/>
                                        </p:tgtEl>
                                        <p:attrNameLst>
                                          <p:attrName>style.visibility</p:attrName>
                                        </p:attrNameLst>
                                      </p:cBhvr>
                                      <p:to>
                                        <p:strVal val="visible"/>
                                      </p:to>
                                    </p:set>
                                    <p:animEffect transition="in" filter="wipe(left)">
                                      <p:cBhvr>
                                        <p:cTn id="75" dur="500"/>
                                        <p:tgtEl>
                                          <p:spTgt spid="84045"/>
                                        </p:tgtEl>
                                      </p:cBhvr>
                                    </p:animEffect>
                                  </p:childTnLst>
                                </p:cTn>
                              </p:par>
                            </p:childTnLst>
                          </p:cTn>
                        </p:par>
                        <p:par>
                          <p:cTn id="76" fill="hold" nodeType="afterGroup">
                            <p:stCondLst>
                              <p:cond delay="500"/>
                            </p:stCondLst>
                            <p:childTnLst>
                              <p:par>
                                <p:cTn id="77" presetID="22" presetClass="entr" presetSubtype="1" fill="hold" nodeType="afterEffect">
                                  <p:stCondLst>
                                    <p:cond delay="0"/>
                                  </p:stCondLst>
                                  <p:childTnLst>
                                    <p:set>
                                      <p:cBhvr>
                                        <p:cTn id="78" dur="1" fill="hold">
                                          <p:stCondLst>
                                            <p:cond delay="0"/>
                                          </p:stCondLst>
                                        </p:cTn>
                                        <p:tgtEl>
                                          <p:spTgt spid="84001"/>
                                        </p:tgtEl>
                                        <p:attrNameLst>
                                          <p:attrName>style.visibility</p:attrName>
                                        </p:attrNameLst>
                                      </p:cBhvr>
                                      <p:to>
                                        <p:strVal val="visible"/>
                                      </p:to>
                                    </p:set>
                                    <p:animEffect transition="in" filter="wipe(up)">
                                      <p:cBhvr>
                                        <p:cTn id="79" dur="500"/>
                                        <p:tgtEl>
                                          <p:spTgt spid="84001"/>
                                        </p:tgtEl>
                                      </p:cBhvr>
                                    </p:animEffect>
                                  </p:childTnLst>
                                </p:cTn>
                              </p:par>
                            </p:childTnLst>
                          </p:cTn>
                        </p:par>
                        <p:par>
                          <p:cTn id="80" fill="hold" nodeType="afterGroup">
                            <p:stCondLst>
                              <p:cond delay="1000"/>
                            </p:stCondLst>
                            <p:childTnLst>
                              <p:par>
                                <p:cTn id="81" presetID="22" presetClass="entr" presetSubtype="1" fill="hold" grpId="0" nodeType="afterEffect">
                                  <p:stCondLst>
                                    <p:cond delay="0"/>
                                  </p:stCondLst>
                                  <p:childTnLst>
                                    <p:set>
                                      <p:cBhvr>
                                        <p:cTn id="82" dur="1" fill="hold">
                                          <p:stCondLst>
                                            <p:cond delay="0"/>
                                          </p:stCondLst>
                                        </p:cTn>
                                        <p:tgtEl>
                                          <p:spTgt spid="84002"/>
                                        </p:tgtEl>
                                        <p:attrNameLst>
                                          <p:attrName>style.visibility</p:attrName>
                                        </p:attrNameLst>
                                      </p:cBhvr>
                                      <p:to>
                                        <p:strVal val="visible"/>
                                      </p:to>
                                    </p:set>
                                    <p:animEffect transition="in" filter="wipe(up)">
                                      <p:cBhvr>
                                        <p:cTn id="83" dur="500"/>
                                        <p:tgtEl>
                                          <p:spTgt spid="84002"/>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22" presetClass="entr" presetSubtype="1" fill="hold" nodeType="clickEffect">
                                  <p:stCondLst>
                                    <p:cond delay="0"/>
                                  </p:stCondLst>
                                  <p:childTnLst>
                                    <p:set>
                                      <p:cBhvr>
                                        <p:cTn id="87" dur="1" fill="hold">
                                          <p:stCondLst>
                                            <p:cond delay="0"/>
                                          </p:stCondLst>
                                        </p:cTn>
                                        <p:tgtEl>
                                          <p:spTgt spid="10"/>
                                        </p:tgtEl>
                                        <p:attrNameLst>
                                          <p:attrName>style.visibility</p:attrName>
                                        </p:attrNameLst>
                                      </p:cBhvr>
                                      <p:to>
                                        <p:strVal val="visible"/>
                                      </p:to>
                                    </p:set>
                                    <p:animEffect transition="in" filter="wipe(up)">
                                      <p:cBhvr>
                                        <p:cTn id="88" dur="500"/>
                                        <p:tgtEl>
                                          <p:spTgt spid="10"/>
                                        </p:tgtEl>
                                      </p:cBhvr>
                                    </p:animEffect>
                                  </p:childTnLst>
                                </p:cTn>
                              </p:par>
                            </p:childTnLst>
                          </p:cTn>
                        </p:par>
                        <p:par>
                          <p:cTn id="89" fill="hold" nodeType="afterGroup">
                            <p:stCondLst>
                              <p:cond delay="500"/>
                            </p:stCondLst>
                            <p:childTnLst>
                              <p:par>
                                <p:cTn id="90" presetID="22" presetClass="entr" presetSubtype="2" fill="hold" nodeType="afterEffect">
                                  <p:stCondLst>
                                    <p:cond delay="0"/>
                                  </p:stCondLst>
                                  <p:childTnLst>
                                    <p:set>
                                      <p:cBhvr>
                                        <p:cTn id="91" dur="1" fill="hold">
                                          <p:stCondLst>
                                            <p:cond delay="0"/>
                                          </p:stCondLst>
                                        </p:cTn>
                                        <p:tgtEl>
                                          <p:spTgt spid="4"/>
                                        </p:tgtEl>
                                        <p:attrNameLst>
                                          <p:attrName>style.visibility</p:attrName>
                                        </p:attrNameLst>
                                      </p:cBhvr>
                                      <p:to>
                                        <p:strVal val="visible"/>
                                      </p:to>
                                    </p:set>
                                    <p:animEffect transition="in" filter="wipe(right)">
                                      <p:cBhvr>
                                        <p:cTn id="92" dur="500"/>
                                        <p:tgtEl>
                                          <p:spTgt spid="4"/>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3" presetClass="entr" presetSubtype="288" fill="hold" grpId="0" nodeType="clickEffect">
                                  <p:stCondLst>
                                    <p:cond delay="0"/>
                                  </p:stCondLst>
                                  <p:childTnLst>
                                    <p:set>
                                      <p:cBhvr>
                                        <p:cTn id="96" dur="1" fill="hold">
                                          <p:stCondLst>
                                            <p:cond delay="0"/>
                                          </p:stCondLst>
                                        </p:cTn>
                                        <p:tgtEl>
                                          <p:spTgt spid="84022"/>
                                        </p:tgtEl>
                                        <p:attrNameLst>
                                          <p:attrName>style.visibility</p:attrName>
                                        </p:attrNameLst>
                                      </p:cBhvr>
                                      <p:to>
                                        <p:strVal val="visible"/>
                                      </p:to>
                                    </p:set>
                                    <p:anim calcmode="lin" valueType="num">
                                      <p:cBhvr>
                                        <p:cTn id="97" dur="500" fill="hold"/>
                                        <p:tgtEl>
                                          <p:spTgt spid="84022"/>
                                        </p:tgtEl>
                                        <p:attrNameLst>
                                          <p:attrName>ppt_w</p:attrName>
                                        </p:attrNameLst>
                                      </p:cBhvr>
                                      <p:tavLst>
                                        <p:tav tm="0">
                                          <p:val>
                                            <p:strVal val="4/3*#ppt_w"/>
                                          </p:val>
                                        </p:tav>
                                        <p:tav tm="100000">
                                          <p:val>
                                            <p:strVal val="#ppt_w"/>
                                          </p:val>
                                        </p:tav>
                                      </p:tavLst>
                                    </p:anim>
                                    <p:anim calcmode="lin" valueType="num">
                                      <p:cBhvr>
                                        <p:cTn id="98" dur="500" fill="hold"/>
                                        <p:tgtEl>
                                          <p:spTgt spid="84022"/>
                                        </p:tgtEl>
                                        <p:attrNameLst>
                                          <p:attrName>ppt_h</p:attrName>
                                        </p:attrNameLst>
                                      </p:cBhvr>
                                      <p:tavLst>
                                        <p:tav tm="0">
                                          <p:val>
                                            <p:strVal val="4/3*#ppt_h"/>
                                          </p:val>
                                        </p:tav>
                                        <p:tav tm="100000">
                                          <p:val>
                                            <p:strVal val="#ppt_h"/>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23" presetClass="entr" presetSubtype="288" fill="hold" grpId="0" nodeType="clickEffect">
                                  <p:stCondLst>
                                    <p:cond delay="0"/>
                                  </p:stCondLst>
                                  <p:childTnLst>
                                    <p:set>
                                      <p:cBhvr>
                                        <p:cTn id="102" dur="1" fill="hold">
                                          <p:stCondLst>
                                            <p:cond delay="0"/>
                                          </p:stCondLst>
                                        </p:cTn>
                                        <p:tgtEl>
                                          <p:spTgt spid="84005"/>
                                        </p:tgtEl>
                                        <p:attrNameLst>
                                          <p:attrName>style.visibility</p:attrName>
                                        </p:attrNameLst>
                                      </p:cBhvr>
                                      <p:to>
                                        <p:strVal val="visible"/>
                                      </p:to>
                                    </p:set>
                                    <p:anim calcmode="lin" valueType="num">
                                      <p:cBhvr>
                                        <p:cTn id="103" dur="500" fill="hold"/>
                                        <p:tgtEl>
                                          <p:spTgt spid="84005"/>
                                        </p:tgtEl>
                                        <p:attrNameLst>
                                          <p:attrName>ppt_w</p:attrName>
                                        </p:attrNameLst>
                                      </p:cBhvr>
                                      <p:tavLst>
                                        <p:tav tm="0">
                                          <p:val>
                                            <p:strVal val="4/3*#ppt_w"/>
                                          </p:val>
                                        </p:tav>
                                        <p:tav tm="100000">
                                          <p:val>
                                            <p:strVal val="#ppt_w"/>
                                          </p:val>
                                        </p:tav>
                                      </p:tavLst>
                                    </p:anim>
                                    <p:anim calcmode="lin" valueType="num">
                                      <p:cBhvr>
                                        <p:cTn id="104" dur="500" fill="hold"/>
                                        <p:tgtEl>
                                          <p:spTgt spid="84005"/>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93" grpId="0" animBg="1"/>
      <p:bldP spid="84002" grpId="0" autoUpdateAnimBg="0"/>
      <p:bldP spid="84003" grpId="0" animBg="1" autoUpdateAnimBg="0"/>
      <p:bldP spid="84004" grpId="0" animBg="1" autoUpdateAnimBg="0"/>
      <p:bldP spid="84005" grpId="0" animBg="1"/>
      <p:bldP spid="84022" grpId="0" animBg="1"/>
      <p:bldP spid="84044" grpId="0" autoUpdateAnimBg="0"/>
      <p:bldP spid="84045"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042" name="Picture 119" descr="图片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728362"/>
            <a:ext cx="4357688" cy="277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994" name="Text Box 2"/>
          <p:cNvSpPr txBox="1">
            <a:spLocks noChangeArrowheads="1"/>
          </p:cNvSpPr>
          <p:nvPr/>
        </p:nvSpPr>
        <p:spPr bwMode="auto">
          <a:xfrm>
            <a:off x="550863" y="566468"/>
            <a:ext cx="5468937" cy="525401"/>
          </a:xfrm>
          <a:prstGeom prst="rect">
            <a:avLst/>
          </a:prstGeom>
          <a:noFill/>
          <a:ln w="38100">
            <a:noFill/>
            <a:miter lim="800000"/>
            <a:headEnd/>
            <a:tailEnd/>
          </a:ln>
          <a:effectLst/>
        </p:spPr>
        <p:txBody>
          <a:bodyPr lIns="90000" tIns="46800" rIns="90000" bIns="46800" anchor="ctr">
            <a:spAutoFit/>
          </a:bodyPr>
          <a:lstStyle/>
          <a:p>
            <a:pPr>
              <a:spcBef>
                <a:spcPct val="50000"/>
              </a:spcBef>
              <a:defRPr/>
            </a:pPr>
            <a:r>
              <a:rPr lang="en-US" altLang="zh-CN" sz="2800" b="1">
                <a:solidFill>
                  <a:srgbClr val="E60000"/>
                </a:solidFill>
                <a:latin typeface="Times New Roman" panose="02020603050405020304" pitchFamily="18" charset="0"/>
                <a:cs typeface="Times New Roman" panose="02020603050405020304" pitchFamily="18" charset="0"/>
              </a:rPr>
              <a:t>2. </a:t>
            </a:r>
            <a:r>
              <a:rPr lang="zh-CN" altLang="en-US" sz="2800" b="1">
                <a:solidFill>
                  <a:srgbClr val="E60000"/>
                </a:solidFill>
                <a:latin typeface="Times New Roman" panose="02020603050405020304" pitchFamily="18" charset="0"/>
                <a:cs typeface="Times New Roman" panose="02020603050405020304" pitchFamily="18" charset="0"/>
              </a:rPr>
              <a:t>放大电路的微变等效电路</a:t>
            </a:r>
          </a:p>
        </p:txBody>
      </p:sp>
      <p:sp>
        <p:nvSpPr>
          <p:cNvPr id="84995" name="Rectangle 3"/>
          <p:cNvSpPr>
            <a:spLocks noChangeArrowheads="1"/>
          </p:cNvSpPr>
          <p:nvPr/>
        </p:nvSpPr>
        <p:spPr bwMode="auto">
          <a:xfrm>
            <a:off x="6532563" y="798212"/>
            <a:ext cx="833437" cy="2590800"/>
          </a:xfrm>
          <a:prstGeom prst="rect">
            <a:avLst/>
          </a:prstGeom>
          <a:noFill/>
          <a:ln w="28575">
            <a:solidFill>
              <a:srgbClr val="CC0066"/>
            </a:solidFill>
            <a:prstDash val="dash"/>
            <a:miter lim="800000"/>
            <a:headEnd/>
            <a:tailEnd/>
          </a:ln>
          <a:effectLst/>
        </p:spPr>
        <p:txBody>
          <a:bodyPr wrap="none" anchor="ctr"/>
          <a:lstStyle/>
          <a:p>
            <a:pPr>
              <a:defRPr/>
            </a:pPr>
            <a:endParaRPr lang="zh-CN" altLang="en-US" b="1">
              <a:latin typeface="Times New Roman" panose="02020603050405020304" pitchFamily="18" charset="0"/>
              <a:cs typeface="Times New Roman" panose="02020603050405020304" pitchFamily="18" charset="0"/>
            </a:endParaRPr>
          </a:p>
        </p:txBody>
      </p:sp>
      <p:sp>
        <p:nvSpPr>
          <p:cNvPr id="84996" name="Rectangle 4"/>
          <p:cNvSpPr>
            <a:spLocks noChangeArrowheads="1"/>
          </p:cNvSpPr>
          <p:nvPr/>
        </p:nvSpPr>
        <p:spPr bwMode="auto">
          <a:xfrm>
            <a:off x="2449513" y="3325512"/>
            <a:ext cx="1725612" cy="2438400"/>
          </a:xfrm>
          <a:prstGeom prst="rect">
            <a:avLst/>
          </a:prstGeom>
          <a:noFill/>
          <a:ln w="28575">
            <a:solidFill>
              <a:srgbClr val="CC0066"/>
            </a:solidFill>
            <a:prstDash val="dash"/>
            <a:miter lim="800000"/>
            <a:headEnd/>
            <a:tailEnd/>
          </a:ln>
          <a:effectLst/>
        </p:spPr>
        <p:txBody>
          <a:bodyPr wrap="none" anchor="ctr"/>
          <a:lstStyle/>
          <a:p>
            <a:pPr>
              <a:defRPr/>
            </a:pPr>
            <a:endParaRPr lang="zh-CN" altLang="en-US" b="1">
              <a:latin typeface="Times New Roman" panose="02020603050405020304" pitchFamily="18" charset="0"/>
              <a:cs typeface="Times New Roman" panose="02020603050405020304" pitchFamily="18" charset="0"/>
            </a:endParaRPr>
          </a:p>
        </p:txBody>
      </p:sp>
      <p:sp>
        <p:nvSpPr>
          <p:cNvPr id="84997" name="Text Box 5"/>
          <p:cNvSpPr txBox="1">
            <a:spLocks noChangeArrowheads="1"/>
          </p:cNvSpPr>
          <p:nvPr/>
        </p:nvSpPr>
        <p:spPr bwMode="auto">
          <a:xfrm>
            <a:off x="561975" y="1161750"/>
            <a:ext cx="3865563" cy="1971675"/>
          </a:xfrm>
          <a:prstGeom prst="rect">
            <a:avLst/>
          </a:prstGeom>
          <a:noFill/>
          <a:ln w="38100">
            <a:noFill/>
            <a:miter lim="800000"/>
            <a:headEnd/>
            <a:tailEnd/>
          </a:ln>
          <a:effectLst/>
        </p:spPr>
        <p:txBody>
          <a:bodyPr lIns="90000" tIns="46800" rIns="90000" bIns="46800" anchor="ctr">
            <a:spAutoFit/>
          </a:bodyPr>
          <a:lstStyle/>
          <a:p>
            <a:pPr>
              <a:lnSpc>
                <a:spcPct val="110000"/>
              </a:lnSpc>
              <a:defRPr/>
            </a:pPr>
            <a:r>
              <a:rPr lang="en-US" altLang="zh-CN" sz="2800" b="1">
                <a:latin typeface="Times New Roman" panose="02020603050405020304" pitchFamily="18" charset="0"/>
                <a:cs typeface="Times New Roman" panose="02020603050405020304" pitchFamily="18" charset="0"/>
              </a:rPr>
              <a:t>        </a:t>
            </a:r>
            <a:r>
              <a:rPr lang="zh-CN" altLang="en-US" sz="2800" b="1">
                <a:latin typeface="Times New Roman" panose="02020603050405020304" pitchFamily="18" charset="0"/>
                <a:cs typeface="Times New Roman" panose="02020603050405020304" pitchFamily="18" charset="0"/>
              </a:rPr>
              <a:t>将交流通路中的晶体管用晶体管微变等效电路代替即可得放大电路的微变等效电路。</a:t>
            </a:r>
          </a:p>
        </p:txBody>
      </p:sp>
      <p:sp>
        <p:nvSpPr>
          <p:cNvPr id="85054" name="Text Box 62"/>
          <p:cNvSpPr txBox="1">
            <a:spLocks noChangeArrowheads="1"/>
          </p:cNvSpPr>
          <p:nvPr/>
        </p:nvSpPr>
        <p:spPr bwMode="auto">
          <a:xfrm>
            <a:off x="6216650" y="3509514"/>
            <a:ext cx="1524000" cy="463846"/>
          </a:xfrm>
          <a:prstGeom prst="rect">
            <a:avLst/>
          </a:prstGeom>
          <a:noFill/>
          <a:ln w="38100">
            <a:noFill/>
            <a:miter lim="800000"/>
            <a:headEnd/>
            <a:tailEnd/>
          </a:ln>
          <a:effectLst/>
        </p:spPr>
        <p:txBody>
          <a:bodyPr lIns="90000" tIns="46800" rIns="90000" bIns="46800" anchor="ctr">
            <a:spAutoFit/>
          </a:bodyPr>
          <a:lstStyle/>
          <a:p>
            <a:pPr>
              <a:spcBef>
                <a:spcPct val="50000"/>
              </a:spcBef>
              <a:defRPr/>
            </a:pPr>
            <a:r>
              <a:rPr lang="zh-CN" altLang="en-US" sz="2400" b="1">
                <a:solidFill>
                  <a:srgbClr val="7030A0"/>
                </a:solidFill>
                <a:latin typeface="Times New Roman" panose="02020603050405020304" pitchFamily="18" charset="0"/>
                <a:cs typeface="Times New Roman" panose="02020603050405020304" pitchFamily="18" charset="0"/>
              </a:rPr>
              <a:t>交流通路</a:t>
            </a:r>
          </a:p>
        </p:txBody>
      </p:sp>
      <p:sp>
        <p:nvSpPr>
          <p:cNvPr id="85055" name="Text Box 63"/>
          <p:cNvSpPr txBox="1">
            <a:spLocks noChangeArrowheads="1"/>
          </p:cNvSpPr>
          <p:nvPr/>
        </p:nvSpPr>
        <p:spPr bwMode="auto">
          <a:xfrm>
            <a:off x="2297113" y="5912989"/>
            <a:ext cx="2259012" cy="463846"/>
          </a:xfrm>
          <a:prstGeom prst="rect">
            <a:avLst/>
          </a:prstGeom>
          <a:noFill/>
          <a:ln w="38100">
            <a:noFill/>
            <a:miter lim="800000"/>
            <a:headEnd/>
            <a:tailEnd/>
          </a:ln>
          <a:effectLst/>
        </p:spPr>
        <p:txBody>
          <a:bodyPr lIns="90000" tIns="46800" rIns="90000" bIns="46800" anchor="ctr">
            <a:spAutoFit/>
          </a:bodyPr>
          <a:lstStyle/>
          <a:p>
            <a:pPr>
              <a:spcBef>
                <a:spcPct val="50000"/>
              </a:spcBef>
              <a:defRPr/>
            </a:pPr>
            <a:r>
              <a:rPr lang="zh-CN" altLang="en-US" sz="2400" b="1">
                <a:solidFill>
                  <a:srgbClr val="7030A0"/>
                </a:solidFill>
                <a:latin typeface="Times New Roman" panose="02020603050405020304" pitchFamily="18" charset="0"/>
                <a:cs typeface="Times New Roman" panose="02020603050405020304" pitchFamily="18" charset="0"/>
              </a:rPr>
              <a:t>微变等效电路</a:t>
            </a:r>
          </a:p>
        </p:txBody>
      </p:sp>
      <p:sp>
        <p:nvSpPr>
          <p:cNvPr id="85059" name="AutoShape 67"/>
          <p:cNvSpPr>
            <a:spLocks noChangeArrowheads="1"/>
          </p:cNvSpPr>
          <p:nvPr/>
        </p:nvSpPr>
        <p:spPr bwMode="auto">
          <a:xfrm rot="8318427">
            <a:off x="5867400" y="4564063"/>
            <a:ext cx="1905000" cy="617537"/>
          </a:xfrm>
          <a:prstGeom prst="curvedDownArrow">
            <a:avLst>
              <a:gd name="adj1" fmla="val 61697"/>
              <a:gd name="adj2" fmla="val 123393"/>
              <a:gd name="adj3" fmla="val 33333"/>
            </a:avLst>
          </a:prstGeom>
          <a:gradFill rotWithShape="0">
            <a:gsLst>
              <a:gs pos="0">
                <a:srgbClr val="006600"/>
              </a:gs>
              <a:gs pos="100000">
                <a:srgbClr val="CC0000"/>
              </a:gs>
            </a:gsLst>
            <a:lin ang="0" scaled="1"/>
          </a:gradFill>
          <a:ln w="38100">
            <a:solidFill>
              <a:srgbClr val="005C00"/>
            </a:solidFill>
            <a:miter lim="800000"/>
            <a:headEnd/>
            <a:tailEnd/>
          </a:ln>
          <a:effectLst/>
        </p:spPr>
        <p:txBody>
          <a:bodyPr lIns="90000" tIns="46800" rIns="90000" bIns="46800" anchor="ctr">
            <a:spAutoFit/>
          </a:bodyPr>
          <a:lstStyle/>
          <a:p>
            <a:pPr>
              <a:defRPr/>
            </a:pPr>
            <a:endParaRPr lang="zh-CN" altLang="en-US">
              <a:effectLst>
                <a:outerShdw blurRad="38100" dist="38100" dir="2700000" algn="tl">
                  <a:srgbClr val="000000">
                    <a:alpha val="43137"/>
                  </a:srgbClr>
                </a:outerShdw>
              </a:effectLst>
            </a:endParaRPr>
          </a:p>
        </p:txBody>
      </p:sp>
      <p:pic>
        <p:nvPicPr>
          <p:cNvPr id="85169" name="Picture 177" descr="图片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4200" y="3249312"/>
            <a:ext cx="5281613" cy="263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552931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4997"/>
                                        </p:tgtEl>
                                        <p:attrNameLst>
                                          <p:attrName>style.visibility</p:attrName>
                                        </p:attrNameLst>
                                      </p:cBhvr>
                                      <p:to>
                                        <p:strVal val="visible"/>
                                      </p:to>
                                    </p:set>
                                    <p:animEffect transition="in" filter="wipe(left)">
                                      <p:cBhvr>
                                        <p:cTn id="7" dur="500"/>
                                        <p:tgtEl>
                                          <p:spTgt spid="8499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288" fill="hold" grpId="0" nodeType="clickEffect">
                                  <p:stCondLst>
                                    <p:cond delay="0"/>
                                  </p:stCondLst>
                                  <p:childTnLst>
                                    <p:set>
                                      <p:cBhvr>
                                        <p:cTn id="11" dur="1" fill="hold">
                                          <p:stCondLst>
                                            <p:cond delay="0"/>
                                          </p:stCondLst>
                                        </p:cTn>
                                        <p:tgtEl>
                                          <p:spTgt spid="84995"/>
                                        </p:tgtEl>
                                        <p:attrNameLst>
                                          <p:attrName>style.visibility</p:attrName>
                                        </p:attrNameLst>
                                      </p:cBhvr>
                                      <p:to>
                                        <p:strVal val="visible"/>
                                      </p:to>
                                    </p:set>
                                    <p:anim calcmode="lin" valueType="num">
                                      <p:cBhvr>
                                        <p:cTn id="12" dur="500" fill="hold"/>
                                        <p:tgtEl>
                                          <p:spTgt spid="84995"/>
                                        </p:tgtEl>
                                        <p:attrNameLst>
                                          <p:attrName>ppt_w</p:attrName>
                                        </p:attrNameLst>
                                      </p:cBhvr>
                                      <p:tavLst>
                                        <p:tav tm="0">
                                          <p:val>
                                            <p:strVal val="4/3*#ppt_w"/>
                                          </p:val>
                                        </p:tav>
                                        <p:tav tm="100000">
                                          <p:val>
                                            <p:strVal val="#ppt_w"/>
                                          </p:val>
                                        </p:tav>
                                      </p:tavLst>
                                    </p:anim>
                                    <p:anim calcmode="lin" valueType="num">
                                      <p:cBhvr>
                                        <p:cTn id="13" dur="500" fill="hold"/>
                                        <p:tgtEl>
                                          <p:spTgt spid="84995"/>
                                        </p:tgtEl>
                                        <p:attrNameLst>
                                          <p:attrName>ppt_h</p:attrName>
                                        </p:attrNameLst>
                                      </p:cBhvr>
                                      <p:tavLst>
                                        <p:tav tm="0">
                                          <p:val>
                                            <p:strVal val="4/3*#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2" fill="hold" grpId="0" nodeType="clickEffect">
                                  <p:stCondLst>
                                    <p:cond delay="0"/>
                                  </p:stCondLst>
                                  <p:childTnLst>
                                    <p:set>
                                      <p:cBhvr>
                                        <p:cTn id="17" dur="1" fill="hold">
                                          <p:stCondLst>
                                            <p:cond delay="0"/>
                                          </p:stCondLst>
                                        </p:cTn>
                                        <p:tgtEl>
                                          <p:spTgt spid="85059"/>
                                        </p:tgtEl>
                                        <p:attrNameLst>
                                          <p:attrName>style.visibility</p:attrName>
                                        </p:attrNameLst>
                                      </p:cBhvr>
                                      <p:to>
                                        <p:strVal val="visible"/>
                                      </p:to>
                                    </p:set>
                                    <p:animEffect transition="in" filter="wipe(right)">
                                      <p:cBhvr>
                                        <p:cTn id="18" dur="500"/>
                                        <p:tgtEl>
                                          <p:spTgt spid="85059"/>
                                        </p:tgtEl>
                                      </p:cBhvr>
                                    </p:animEffect>
                                  </p:childTnLst>
                                </p:cTn>
                              </p:par>
                            </p:childTnLst>
                          </p:cTn>
                        </p:par>
                        <p:par>
                          <p:cTn id="19" fill="hold" nodeType="afterGroup">
                            <p:stCondLst>
                              <p:cond delay="500"/>
                            </p:stCondLst>
                            <p:childTnLst>
                              <p:par>
                                <p:cTn id="20" presetID="22" presetClass="entr" presetSubtype="8" fill="hold" nodeType="afterEffect">
                                  <p:stCondLst>
                                    <p:cond delay="0"/>
                                  </p:stCondLst>
                                  <p:childTnLst>
                                    <p:set>
                                      <p:cBhvr>
                                        <p:cTn id="21" dur="1" fill="hold">
                                          <p:stCondLst>
                                            <p:cond delay="0"/>
                                          </p:stCondLst>
                                        </p:cTn>
                                        <p:tgtEl>
                                          <p:spTgt spid="85169"/>
                                        </p:tgtEl>
                                        <p:attrNameLst>
                                          <p:attrName>style.visibility</p:attrName>
                                        </p:attrNameLst>
                                      </p:cBhvr>
                                      <p:to>
                                        <p:strVal val="visible"/>
                                      </p:to>
                                    </p:set>
                                    <p:animEffect transition="in" filter="wipe(left)">
                                      <p:cBhvr>
                                        <p:cTn id="22" dur="500"/>
                                        <p:tgtEl>
                                          <p:spTgt spid="85169"/>
                                        </p:tgtEl>
                                      </p:cBhvr>
                                    </p:animEffect>
                                  </p:childTnLst>
                                </p:cTn>
                              </p:par>
                            </p:childTnLst>
                          </p:cTn>
                        </p:par>
                        <p:par>
                          <p:cTn id="23" fill="hold" nodeType="afterGroup">
                            <p:stCondLst>
                              <p:cond delay="1000"/>
                            </p:stCondLst>
                            <p:childTnLst>
                              <p:par>
                                <p:cTn id="24" presetID="22" presetClass="entr" presetSubtype="8" fill="hold" grpId="0" nodeType="afterEffect">
                                  <p:stCondLst>
                                    <p:cond delay="0"/>
                                  </p:stCondLst>
                                  <p:childTnLst>
                                    <p:set>
                                      <p:cBhvr>
                                        <p:cTn id="25" dur="1" fill="hold">
                                          <p:stCondLst>
                                            <p:cond delay="0"/>
                                          </p:stCondLst>
                                        </p:cTn>
                                        <p:tgtEl>
                                          <p:spTgt spid="85055"/>
                                        </p:tgtEl>
                                        <p:attrNameLst>
                                          <p:attrName>style.visibility</p:attrName>
                                        </p:attrNameLst>
                                      </p:cBhvr>
                                      <p:to>
                                        <p:strVal val="visible"/>
                                      </p:to>
                                    </p:set>
                                    <p:animEffect transition="in" filter="wipe(left)">
                                      <p:cBhvr>
                                        <p:cTn id="26" dur="500"/>
                                        <p:tgtEl>
                                          <p:spTgt spid="85055"/>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288" fill="hold" grpId="0" nodeType="clickEffect">
                                  <p:stCondLst>
                                    <p:cond delay="0"/>
                                  </p:stCondLst>
                                  <p:childTnLst>
                                    <p:set>
                                      <p:cBhvr>
                                        <p:cTn id="30" dur="1" fill="hold">
                                          <p:stCondLst>
                                            <p:cond delay="0"/>
                                          </p:stCondLst>
                                        </p:cTn>
                                        <p:tgtEl>
                                          <p:spTgt spid="84996"/>
                                        </p:tgtEl>
                                        <p:attrNameLst>
                                          <p:attrName>style.visibility</p:attrName>
                                        </p:attrNameLst>
                                      </p:cBhvr>
                                      <p:to>
                                        <p:strVal val="visible"/>
                                      </p:to>
                                    </p:set>
                                    <p:anim calcmode="lin" valueType="num">
                                      <p:cBhvr>
                                        <p:cTn id="31" dur="500" fill="hold"/>
                                        <p:tgtEl>
                                          <p:spTgt spid="84996"/>
                                        </p:tgtEl>
                                        <p:attrNameLst>
                                          <p:attrName>ppt_w</p:attrName>
                                        </p:attrNameLst>
                                      </p:cBhvr>
                                      <p:tavLst>
                                        <p:tav tm="0">
                                          <p:val>
                                            <p:strVal val="4/3*#ppt_w"/>
                                          </p:val>
                                        </p:tav>
                                        <p:tav tm="100000">
                                          <p:val>
                                            <p:strVal val="#ppt_w"/>
                                          </p:val>
                                        </p:tav>
                                      </p:tavLst>
                                    </p:anim>
                                    <p:anim calcmode="lin" valueType="num">
                                      <p:cBhvr>
                                        <p:cTn id="32" dur="500" fill="hold"/>
                                        <p:tgtEl>
                                          <p:spTgt spid="84996"/>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animBg="1"/>
      <p:bldP spid="84996" grpId="0" animBg="1"/>
      <p:bldP spid="84997" grpId="0" autoUpdateAnimBg="0"/>
      <p:bldP spid="85055" grpId="0" autoUpdateAnimBg="0"/>
      <p:bldP spid="8505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ctrTitle"/>
          </p:nvPr>
        </p:nvSpPr>
        <p:spPr bwMode="auto">
          <a:xfrm>
            <a:off x="508000" y="1411941"/>
            <a:ext cx="1981200" cy="457200"/>
          </a:xfrm>
          <a:ln>
            <a:miter lim="800000"/>
            <a:headEnd/>
            <a:tailEnd/>
          </a:ln>
        </p:spPr>
        <p:txBody>
          <a:bodyPr vert="horz" wrap="square" lIns="91440" tIns="45720" rIns="91440" bIns="45720" numCol="1" anchor="t" anchorCtr="0" compatLnSpc="1">
            <a:prstTxWarp prst="textNoShape">
              <a:avLst/>
            </a:prstTxWarp>
          </a:bodyPr>
          <a:lstStyle/>
          <a:p>
            <a:pPr eaLnBrk="1" hangingPunct="1">
              <a:defRPr/>
            </a:pPr>
            <a:r>
              <a:rPr lang="zh-CN" altLang="en-US" sz="2800" b="1" dirty="0" smtClean="0">
                <a:solidFill>
                  <a:srgbClr val="000099"/>
                </a:solidFill>
                <a:latin typeface="Times New Roman" panose="02020603050405020304" pitchFamily="18" charset="0"/>
                <a:ea typeface="+mn-ea"/>
                <a:cs typeface="Times New Roman" panose="02020603050405020304" pitchFamily="18" charset="0"/>
              </a:rPr>
              <a:t>本章要求：</a:t>
            </a:r>
          </a:p>
        </p:txBody>
      </p:sp>
      <p:sp>
        <p:nvSpPr>
          <p:cNvPr id="54275" name="Rectangle 3"/>
          <p:cNvSpPr>
            <a:spLocks noChangeArrowheads="1"/>
          </p:cNvSpPr>
          <p:nvPr/>
        </p:nvSpPr>
        <p:spPr bwMode="auto">
          <a:xfrm>
            <a:off x="508000" y="2170162"/>
            <a:ext cx="8565463" cy="3390801"/>
          </a:xfrm>
          <a:prstGeom prst="rect">
            <a:avLst/>
          </a:prstGeom>
          <a:noFill/>
          <a:ln w="38100">
            <a:noFill/>
            <a:miter lim="800000"/>
            <a:headEnd/>
            <a:tailEnd/>
          </a:ln>
          <a:effectLst/>
        </p:spPr>
        <p:txBody>
          <a:bodyPr wrap="none" lIns="90000" tIns="46800" rIns="90000" bIns="46800" anchor="ctr">
            <a:spAutoFit/>
          </a:bodyPr>
          <a:lstStyle/>
          <a:p>
            <a:pPr marL="457200" indent="-457200">
              <a:lnSpc>
                <a:spcPct val="105000"/>
              </a:lnSpc>
              <a:spcBef>
                <a:spcPct val="5000"/>
              </a:spcBef>
              <a:defRPr/>
            </a:pPr>
            <a:r>
              <a:rPr lang="en-US" altLang="zh-CN" sz="2800" b="1" dirty="0">
                <a:latin typeface="Times New Roman" panose="02020603050405020304" pitchFamily="18" charset="0"/>
                <a:cs typeface="Times New Roman" panose="02020603050405020304" pitchFamily="18" charset="0"/>
              </a:rPr>
              <a:t>1.  </a:t>
            </a:r>
            <a:r>
              <a:rPr lang="zh-CN" altLang="en-US" sz="2800" b="1" dirty="0">
                <a:latin typeface="Times New Roman" panose="02020603050405020304" pitchFamily="18" charset="0"/>
                <a:cs typeface="Times New Roman" panose="02020603050405020304" pitchFamily="18" charset="0"/>
              </a:rPr>
              <a:t>理解单管交流放大电路的放大作用和共发射极、</a:t>
            </a:r>
          </a:p>
          <a:p>
            <a:pPr marL="457200" indent="-457200">
              <a:lnSpc>
                <a:spcPct val="105000"/>
              </a:lnSpc>
              <a:spcBef>
                <a:spcPct val="5000"/>
              </a:spcBef>
              <a:defRPr/>
            </a:pPr>
            <a:r>
              <a:rPr lang="zh-CN" altLang="en-US" sz="2800" b="1" dirty="0">
                <a:latin typeface="Times New Roman" panose="02020603050405020304" pitchFamily="18" charset="0"/>
                <a:cs typeface="Times New Roman" panose="02020603050405020304" pitchFamily="18" charset="0"/>
              </a:rPr>
              <a:t>     共集电极放大电路的性能特点；</a:t>
            </a:r>
          </a:p>
          <a:p>
            <a:pPr marL="457200" indent="-457200">
              <a:lnSpc>
                <a:spcPct val="105000"/>
              </a:lnSpc>
              <a:spcBef>
                <a:spcPct val="5000"/>
              </a:spcBef>
              <a:buFontTx/>
              <a:buAutoNum type="arabicPeriod" startAt="2"/>
              <a:defRPr/>
            </a:pPr>
            <a:r>
              <a:rPr lang="zh-CN" altLang="en-US" sz="2800" b="1" dirty="0">
                <a:latin typeface="Times New Roman" panose="02020603050405020304" pitchFamily="18" charset="0"/>
                <a:cs typeface="Times New Roman" panose="02020603050405020304" pitchFamily="18" charset="0"/>
              </a:rPr>
              <a:t>掌握静态工作点的估算方法和放大电路的微变等</a:t>
            </a:r>
          </a:p>
          <a:p>
            <a:pPr marL="457200" indent="-457200">
              <a:lnSpc>
                <a:spcPct val="105000"/>
              </a:lnSpc>
              <a:spcBef>
                <a:spcPct val="5000"/>
              </a:spcBef>
              <a:defRPr/>
            </a:pPr>
            <a:r>
              <a:rPr lang="zh-CN" altLang="en-US" sz="2800" b="1" dirty="0">
                <a:latin typeface="Times New Roman" panose="02020603050405020304" pitchFamily="18" charset="0"/>
                <a:cs typeface="Times New Roman" panose="02020603050405020304" pitchFamily="18" charset="0"/>
              </a:rPr>
              <a:t>     效电路分析法；</a:t>
            </a:r>
          </a:p>
          <a:p>
            <a:pPr marL="457200" indent="-457200">
              <a:lnSpc>
                <a:spcPct val="105000"/>
              </a:lnSpc>
              <a:spcBef>
                <a:spcPct val="5000"/>
              </a:spcBef>
              <a:defRPr/>
            </a:pPr>
            <a:r>
              <a:rPr lang="en-US" altLang="zh-CN" sz="2800" b="1" dirty="0">
                <a:latin typeface="Times New Roman" panose="02020603050405020304" pitchFamily="18" charset="0"/>
                <a:cs typeface="Times New Roman" panose="02020603050405020304" pitchFamily="18" charset="0"/>
              </a:rPr>
              <a:t>3.  </a:t>
            </a:r>
            <a:r>
              <a:rPr lang="zh-CN" altLang="en-US" sz="2800" b="1" dirty="0">
                <a:latin typeface="Times New Roman" panose="02020603050405020304" pitchFamily="18" charset="0"/>
                <a:cs typeface="Times New Roman" panose="02020603050405020304" pitchFamily="18" charset="0"/>
              </a:rPr>
              <a:t>了解放大电路输入、输出电阻和多级放大的概念，</a:t>
            </a:r>
          </a:p>
          <a:p>
            <a:pPr marL="457200" indent="-457200">
              <a:lnSpc>
                <a:spcPct val="105000"/>
              </a:lnSpc>
              <a:spcBef>
                <a:spcPct val="5000"/>
              </a:spcBef>
              <a:defRPr/>
            </a:pPr>
            <a:r>
              <a:rPr lang="zh-CN" altLang="en-US" sz="2800" b="1" dirty="0">
                <a:latin typeface="Times New Roman" panose="02020603050405020304" pitchFamily="18" charset="0"/>
                <a:cs typeface="Times New Roman" panose="02020603050405020304" pitchFamily="18" charset="0"/>
              </a:rPr>
              <a:t>     了解放大电路的频率特性</a:t>
            </a:r>
            <a:r>
              <a:rPr lang="zh-CN" altLang="en-US" sz="2800" b="1" dirty="0" smtClean="0">
                <a:latin typeface="Times New Roman" panose="02020603050405020304" pitchFamily="18" charset="0"/>
                <a:cs typeface="Times New Roman" panose="02020603050405020304" pitchFamily="18" charset="0"/>
              </a:rPr>
              <a:t>、工作</a:t>
            </a:r>
            <a:r>
              <a:rPr lang="zh-CN" altLang="en-US" sz="2800" b="1" dirty="0">
                <a:latin typeface="Times New Roman" panose="02020603050405020304" pitchFamily="18" charset="0"/>
                <a:cs typeface="Times New Roman" panose="02020603050405020304" pitchFamily="18" charset="0"/>
              </a:rPr>
              <a:t>原理；</a:t>
            </a:r>
          </a:p>
          <a:p>
            <a:pPr marL="457200" indent="-457200">
              <a:lnSpc>
                <a:spcPct val="105000"/>
              </a:lnSpc>
              <a:spcBef>
                <a:spcPct val="5000"/>
              </a:spcBef>
              <a:defRPr/>
            </a:pPr>
            <a:r>
              <a:rPr lang="en-US" altLang="zh-CN" sz="2800" b="1" dirty="0">
                <a:latin typeface="Times New Roman" panose="02020603050405020304" pitchFamily="18" charset="0"/>
                <a:cs typeface="Times New Roman" panose="02020603050405020304" pitchFamily="18" charset="0"/>
              </a:rPr>
              <a:t>4.  </a:t>
            </a:r>
            <a:r>
              <a:rPr lang="zh-CN" altLang="en-US" sz="2800" b="1" dirty="0">
                <a:latin typeface="Times New Roman" panose="02020603050405020304" pitchFamily="18" charset="0"/>
                <a:cs typeface="Times New Roman" panose="02020603050405020304" pitchFamily="18" charset="0"/>
              </a:rPr>
              <a:t>了解差分放大电路的工作原理和性能</a:t>
            </a:r>
            <a:r>
              <a:rPr lang="zh-CN" altLang="en-US" sz="2800" b="1" dirty="0" smtClean="0">
                <a:latin typeface="Times New Roman" panose="02020603050405020304" pitchFamily="18" charset="0"/>
                <a:cs typeface="Times New Roman" panose="02020603050405020304" pitchFamily="18" charset="0"/>
              </a:rPr>
              <a:t>特点。</a:t>
            </a:r>
            <a:endParaRPr lang="zh-CN" altLang="en-US" sz="2800" b="1" dirty="0">
              <a:latin typeface="Times New Roman" panose="02020603050405020304" pitchFamily="18" charset="0"/>
              <a:cs typeface="Times New Roman" panose="02020603050405020304" pitchFamily="18" charset="0"/>
            </a:endParaRPr>
          </a:p>
        </p:txBody>
      </p:sp>
      <p:sp>
        <p:nvSpPr>
          <p:cNvPr id="54279" name="Rectangle 7"/>
          <p:cNvSpPr>
            <a:spLocks noChangeArrowheads="1"/>
          </p:cNvSpPr>
          <p:nvPr/>
        </p:nvSpPr>
        <p:spPr bwMode="auto">
          <a:xfrm>
            <a:off x="1590331" y="573741"/>
            <a:ext cx="6400800" cy="838200"/>
          </a:xfrm>
          <a:prstGeom prst="rect">
            <a:avLst/>
          </a:prstGeom>
          <a:noFill/>
          <a:ln w="9525">
            <a:noFill/>
            <a:miter lim="800000"/>
            <a:headEnd/>
            <a:tailEnd/>
          </a:ln>
          <a:effectLst/>
        </p:spPr>
        <p:txBody>
          <a:bodyPr/>
          <a:lstStyle/>
          <a:p>
            <a:pPr marL="342900" indent="-342900" algn="ctr">
              <a:spcBef>
                <a:spcPct val="20000"/>
              </a:spcBef>
              <a:defRPr/>
            </a:pPr>
            <a:r>
              <a:rPr lang="zh-CN" altLang="en-US" sz="4000" b="1" dirty="0">
                <a:solidFill>
                  <a:srgbClr val="CC0000"/>
                </a:solidFill>
                <a:latin typeface="Times New Roman" panose="02020603050405020304" pitchFamily="18" charset="0"/>
                <a:cs typeface="Times New Roman" panose="02020603050405020304" pitchFamily="18" charset="0"/>
              </a:rPr>
              <a:t>第</a:t>
            </a:r>
            <a:r>
              <a:rPr lang="en-US" altLang="zh-CN" sz="4000" b="1" dirty="0">
                <a:solidFill>
                  <a:srgbClr val="CC0000"/>
                </a:solidFill>
                <a:latin typeface="Times New Roman" panose="02020603050405020304" pitchFamily="18" charset="0"/>
                <a:cs typeface="Times New Roman" panose="02020603050405020304" pitchFamily="18" charset="0"/>
              </a:rPr>
              <a:t>15</a:t>
            </a:r>
            <a:r>
              <a:rPr lang="zh-CN" altLang="en-US" sz="4000" b="1" dirty="0">
                <a:solidFill>
                  <a:srgbClr val="CC0000"/>
                </a:solidFill>
                <a:latin typeface="Times New Roman" panose="02020603050405020304" pitchFamily="18" charset="0"/>
                <a:cs typeface="Times New Roman" panose="02020603050405020304" pitchFamily="18" charset="0"/>
              </a:rPr>
              <a:t>章  基本放大电路</a:t>
            </a:r>
          </a:p>
        </p:txBody>
      </p:sp>
    </p:spTree>
    <p:extLst>
      <p:ext uri="{BB962C8B-B14F-4D97-AF65-F5344CB8AC3E}">
        <p14:creationId xmlns:p14="http://schemas.microsoft.com/office/powerpoint/2010/main" val="2330425872"/>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250825" y="3952875"/>
            <a:ext cx="3889375" cy="1971675"/>
          </a:xfrm>
          <a:prstGeom prst="rect">
            <a:avLst/>
          </a:prstGeom>
          <a:noFill/>
          <a:ln w="38100">
            <a:noFill/>
            <a:miter lim="800000"/>
            <a:headEnd/>
            <a:tailEnd/>
          </a:ln>
          <a:effectLst/>
        </p:spPr>
        <p:txBody>
          <a:bodyPr lIns="90000" tIns="46800" rIns="90000" bIns="46800" anchor="ctr">
            <a:spAutoFit/>
          </a:bodyPr>
          <a:lstStyle/>
          <a:p>
            <a:pPr>
              <a:lnSpc>
                <a:spcPct val="110000"/>
              </a:lnSpc>
              <a:spcBef>
                <a:spcPct val="50000"/>
              </a:spcBef>
              <a:defRPr/>
            </a:pPr>
            <a:r>
              <a:rPr lang="en-US" altLang="zh-CN" sz="2800" b="1">
                <a:solidFill>
                  <a:srgbClr val="000099"/>
                </a:solidFill>
                <a:latin typeface="Times New Roman" panose="02020603050405020304" pitchFamily="18" charset="0"/>
                <a:cs typeface="Times New Roman" panose="02020603050405020304" pitchFamily="18" charset="0"/>
              </a:rPr>
              <a:t>        </a:t>
            </a:r>
            <a:r>
              <a:rPr lang="zh-CN" altLang="en-US" sz="2800" b="1">
                <a:solidFill>
                  <a:srgbClr val="000099"/>
                </a:solidFill>
                <a:latin typeface="Times New Roman" panose="02020603050405020304" pitchFamily="18" charset="0"/>
                <a:cs typeface="Times New Roman" panose="02020603050405020304" pitchFamily="18" charset="0"/>
              </a:rPr>
              <a:t>分析时假设输入为正弦交流，所以等效电路中的电压与电流可用相量表示。</a:t>
            </a:r>
          </a:p>
        </p:txBody>
      </p:sp>
      <p:sp>
        <p:nvSpPr>
          <p:cNvPr id="86132" name="Text Box 116"/>
          <p:cNvSpPr txBox="1">
            <a:spLocks noChangeArrowheads="1"/>
          </p:cNvSpPr>
          <p:nvPr/>
        </p:nvSpPr>
        <p:spPr bwMode="auto">
          <a:xfrm>
            <a:off x="5580063" y="3439965"/>
            <a:ext cx="2259012" cy="463846"/>
          </a:xfrm>
          <a:prstGeom prst="rect">
            <a:avLst/>
          </a:prstGeom>
          <a:noFill/>
          <a:ln w="38100">
            <a:noFill/>
            <a:miter lim="800000"/>
            <a:headEnd/>
            <a:tailEnd/>
          </a:ln>
          <a:effectLst/>
        </p:spPr>
        <p:txBody>
          <a:bodyPr lIns="90000" tIns="46800" rIns="90000" bIns="46800" anchor="ctr">
            <a:spAutoFit/>
          </a:bodyPr>
          <a:lstStyle/>
          <a:p>
            <a:pPr>
              <a:spcBef>
                <a:spcPct val="50000"/>
              </a:spcBef>
              <a:defRPr/>
            </a:pPr>
            <a:r>
              <a:rPr lang="zh-CN" altLang="en-US" sz="2400" b="1">
                <a:solidFill>
                  <a:srgbClr val="7030A0"/>
                </a:solidFill>
                <a:latin typeface="Times New Roman" panose="02020603050405020304" pitchFamily="18" charset="0"/>
                <a:cs typeface="Times New Roman" panose="02020603050405020304" pitchFamily="18" charset="0"/>
              </a:rPr>
              <a:t>微变等效电路</a:t>
            </a:r>
          </a:p>
        </p:txBody>
      </p:sp>
      <p:sp>
        <p:nvSpPr>
          <p:cNvPr id="86136" name="Text Box 120"/>
          <p:cNvSpPr txBox="1">
            <a:spLocks noChangeArrowheads="1"/>
          </p:cNvSpPr>
          <p:nvPr/>
        </p:nvSpPr>
        <p:spPr bwMode="auto">
          <a:xfrm>
            <a:off x="395288" y="473106"/>
            <a:ext cx="5392737" cy="525401"/>
          </a:xfrm>
          <a:prstGeom prst="rect">
            <a:avLst/>
          </a:prstGeom>
          <a:noFill/>
          <a:ln w="38100">
            <a:noFill/>
            <a:miter lim="800000"/>
            <a:headEnd/>
            <a:tailEnd/>
          </a:ln>
          <a:effectLst/>
        </p:spPr>
        <p:txBody>
          <a:bodyPr lIns="90000" tIns="46800" rIns="90000" bIns="46800" anchor="ctr">
            <a:spAutoFit/>
          </a:bodyPr>
          <a:lstStyle/>
          <a:p>
            <a:pPr>
              <a:spcBef>
                <a:spcPct val="50000"/>
              </a:spcBef>
              <a:defRPr/>
            </a:pPr>
            <a:r>
              <a:rPr lang="en-US" altLang="zh-CN" sz="2800" b="1">
                <a:solidFill>
                  <a:srgbClr val="E60000"/>
                </a:solidFill>
                <a:latin typeface="Times New Roman" panose="02020603050405020304" pitchFamily="18" charset="0"/>
                <a:cs typeface="Times New Roman" panose="02020603050405020304" pitchFamily="18" charset="0"/>
              </a:rPr>
              <a:t>2. </a:t>
            </a:r>
            <a:r>
              <a:rPr lang="zh-CN" altLang="en-US" sz="2800" b="1">
                <a:solidFill>
                  <a:srgbClr val="E60000"/>
                </a:solidFill>
                <a:latin typeface="Times New Roman" panose="02020603050405020304" pitchFamily="18" charset="0"/>
                <a:cs typeface="Times New Roman" panose="02020603050405020304" pitchFamily="18" charset="0"/>
              </a:rPr>
              <a:t>放大电路的微变等效电路</a:t>
            </a:r>
          </a:p>
        </p:txBody>
      </p:sp>
      <p:sp>
        <p:nvSpPr>
          <p:cNvPr id="86137" name="Text Box 121"/>
          <p:cNvSpPr txBox="1">
            <a:spLocks noChangeArrowheads="1"/>
          </p:cNvSpPr>
          <p:nvPr/>
        </p:nvSpPr>
        <p:spPr bwMode="auto">
          <a:xfrm>
            <a:off x="250825" y="1341438"/>
            <a:ext cx="3887788" cy="1971675"/>
          </a:xfrm>
          <a:prstGeom prst="rect">
            <a:avLst/>
          </a:prstGeom>
          <a:noFill/>
          <a:ln w="38100">
            <a:noFill/>
            <a:miter lim="800000"/>
            <a:headEnd/>
            <a:tailEnd/>
          </a:ln>
          <a:effectLst/>
        </p:spPr>
        <p:txBody>
          <a:bodyPr lIns="90000" tIns="46800" rIns="90000" bIns="46800" anchor="ctr">
            <a:spAutoFit/>
          </a:bodyPr>
          <a:lstStyle/>
          <a:p>
            <a:pPr>
              <a:lnSpc>
                <a:spcPct val="110000"/>
              </a:lnSpc>
              <a:defRPr/>
            </a:pPr>
            <a:r>
              <a:rPr lang="en-US" altLang="zh-CN" sz="2800" b="1">
                <a:latin typeface="Times New Roman" panose="02020603050405020304" pitchFamily="18" charset="0"/>
                <a:cs typeface="Times New Roman" panose="02020603050405020304" pitchFamily="18" charset="0"/>
              </a:rPr>
              <a:t>        </a:t>
            </a:r>
            <a:r>
              <a:rPr lang="zh-CN" altLang="en-US" sz="2800" b="1">
                <a:latin typeface="Times New Roman" panose="02020603050405020304" pitchFamily="18" charset="0"/>
                <a:cs typeface="Times New Roman" panose="02020603050405020304" pitchFamily="18" charset="0"/>
              </a:rPr>
              <a:t>将交流通路中的晶</a:t>
            </a:r>
          </a:p>
          <a:p>
            <a:pPr>
              <a:lnSpc>
                <a:spcPct val="110000"/>
              </a:lnSpc>
              <a:defRPr/>
            </a:pPr>
            <a:r>
              <a:rPr lang="zh-CN" altLang="en-US" sz="2800" b="1">
                <a:latin typeface="Times New Roman" panose="02020603050405020304" pitchFamily="18" charset="0"/>
                <a:cs typeface="Times New Roman" panose="02020603050405020304" pitchFamily="18" charset="0"/>
              </a:rPr>
              <a:t>体管用晶体管微变等效电路代替即可得放大电路的微变等效电路。</a:t>
            </a:r>
          </a:p>
        </p:txBody>
      </p:sp>
      <p:sp>
        <p:nvSpPr>
          <p:cNvPr id="86138" name="AutoShape 122"/>
          <p:cNvSpPr>
            <a:spLocks noChangeArrowheads="1"/>
          </p:cNvSpPr>
          <p:nvPr/>
        </p:nvSpPr>
        <p:spPr bwMode="auto">
          <a:xfrm rot="26970260">
            <a:off x="8064500" y="3668694"/>
            <a:ext cx="993775" cy="371513"/>
          </a:xfrm>
          <a:prstGeom prst="curvedDownArrow">
            <a:avLst>
              <a:gd name="adj1" fmla="val 49683"/>
              <a:gd name="adj2" fmla="val 99365"/>
              <a:gd name="adj3" fmla="val 57713"/>
            </a:avLst>
          </a:prstGeom>
          <a:gradFill rotWithShape="0">
            <a:gsLst>
              <a:gs pos="0">
                <a:srgbClr val="006600"/>
              </a:gs>
              <a:gs pos="100000">
                <a:srgbClr val="CC0000"/>
              </a:gs>
            </a:gsLst>
            <a:lin ang="0" scaled="1"/>
          </a:gradFill>
          <a:ln w="38100">
            <a:solidFill>
              <a:srgbClr val="005C00"/>
            </a:solidFill>
            <a:miter lim="800000"/>
            <a:headEnd/>
            <a:tailEnd/>
          </a:ln>
          <a:effectLst/>
        </p:spPr>
        <p:txBody>
          <a:bodyPr lIns="90000" tIns="46800" rIns="90000" bIns="46800" anchor="ctr">
            <a:spAutoFit/>
          </a:bodyPr>
          <a:lstStyle/>
          <a:p>
            <a:pPr>
              <a:defRPr/>
            </a:pPr>
            <a:endParaRPr lang="zh-CN" altLang="en-US" b="1">
              <a:latin typeface="Times New Roman" panose="02020603050405020304" pitchFamily="18" charset="0"/>
              <a:cs typeface="Times New Roman" panose="02020603050405020304" pitchFamily="18" charset="0"/>
            </a:endParaRPr>
          </a:p>
        </p:txBody>
      </p:sp>
      <p:pic>
        <p:nvPicPr>
          <p:cNvPr id="88071" name="Picture 236" descr="图片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2388" y="857250"/>
            <a:ext cx="5281612"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253" name="Picture 237" descr="图片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14775" y="3833813"/>
            <a:ext cx="4978400" cy="261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67067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6018">
                                            <p:txEl>
                                              <p:pRg st="0" end="0"/>
                                            </p:txEl>
                                          </p:spTgt>
                                        </p:tgtEl>
                                        <p:attrNameLst>
                                          <p:attrName>style.visibility</p:attrName>
                                        </p:attrNameLst>
                                      </p:cBhvr>
                                      <p:to>
                                        <p:strVal val="visible"/>
                                      </p:to>
                                    </p:set>
                                    <p:animEffect transition="in" filter="wipe(left)">
                                      <p:cBhvr>
                                        <p:cTn id="7" dur="500"/>
                                        <p:tgtEl>
                                          <p:spTgt spid="8601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86138"/>
                                        </p:tgtEl>
                                        <p:attrNameLst>
                                          <p:attrName>style.visibility</p:attrName>
                                        </p:attrNameLst>
                                      </p:cBhvr>
                                      <p:to>
                                        <p:strVal val="visible"/>
                                      </p:to>
                                    </p:set>
                                    <p:animEffect transition="in" filter="wipe(right)">
                                      <p:cBhvr>
                                        <p:cTn id="12" dur="500"/>
                                        <p:tgtEl>
                                          <p:spTgt spid="86138"/>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86253"/>
                                        </p:tgtEl>
                                        <p:attrNameLst>
                                          <p:attrName>style.visibility</p:attrName>
                                        </p:attrNameLst>
                                      </p:cBhvr>
                                      <p:to>
                                        <p:strVal val="visible"/>
                                      </p:to>
                                    </p:set>
                                    <p:animEffect transition="in" filter="wipe(left)">
                                      <p:cBhvr>
                                        <p:cTn id="16" dur="1000"/>
                                        <p:tgtEl>
                                          <p:spTgt spid="862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8" grpId="0" build="p" autoUpdateAnimBg="0"/>
      <p:bldP spid="8613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2"/>
          <p:cNvSpPr txBox="1">
            <a:spLocks noChangeArrowheads="1"/>
          </p:cNvSpPr>
          <p:nvPr/>
        </p:nvSpPr>
        <p:spPr bwMode="auto">
          <a:xfrm>
            <a:off x="595313" y="564632"/>
            <a:ext cx="4337050" cy="525401"/>
          </a:xfrm>
          <a:prstGeom prst="rect">
            <a:avLst/>
          </a:prstGeom>
          <a:noFill/>
          <a:ln w="38100">
            <a:noFill/>
            <a:miter lim="800000"/>
            <a:headEnd/>
            <a:tailEnd/>
          </a:ln>
          <a:effectLst/>
        </p:spPr>
        <p:txBody>
          <a:bodyPr lIns="90000" tIns="46800" rIns="90000" bIns="46800" anchor="ctr">
            <a:spAutoFit/>
          </a:bodyPr>
          <a:lstStyle/>
          <a:p>
            <a:pPr>
              <a:spcBef>
                <a:spcPct val="50000"/>
              </a:spcBef>
              <a:defRPr/>
            </a:pPr>
            <a:r>
              <a:rPr lang="en-US" altLang="zh-CN" sz="2800" b="1">
                <a:solidFill>
                  <a:srgbClr val="E60000"/>
                </a:solidFill>
                <a:latin typeface="Times New Roman" panose="02020603050405020304" pitchFamily="18" charset="0"/>
                <a:cs typeface="Times New Roman" panose="02020603050405020304" pitchFamily="18" charset="0"/>
              </a:rPr>
              <a:t>3. </a:t>
            </a:r>
            <a:r>
              <a:rPr lang="zh-CN" altLang="en-US" sz="2800" b="1">
                <a:solidFill>
                  <a:srgbClr val="E60000"/>
                </a:solidFill>
                <a:latin typeface="Times New Roman" panose="02020603050405020304" pitchFamily="18" charset="0"/>
                <a:cs typeface="Times New Roman" panose="02020603050405020304" pitchFamily="18" charset="0"/>
              </a:rPr>
              <a:t>电压放大倍数的计算</a:t>
            </a:r>
          </a:p>
        </p:txBody>
      </p:sp>
      <p:graphicFrame>
        <p:nvGraphicFramePr>
          <p:cNvPr id="87043" name="Object 3"/>
          <p:cNvGraphicFramePr>
            <a:graphicFrameLocks noChangeAspect="1"/>
          </p:cNvGraphicFramePr>
          <p:nvPr>
            <p:extLst/>
          </p:nvPr>
        </p:nvGraphicFramePr>
        <p:xfrm>
          <a:off x="1277938" y="1952076"/>
          <a:ext cx="1635125" cy="619125"/>
        </p:xfrm>
        <a:graphic>
          <a:graphicData uri="http://schemas.openxmlformats.org/presentationml/2006/ole">
            <mc:AlternateContent xmlns:mc="http://schemas.openxmlformats.org/markup-compatibility/2006">
              <mc:Choice xmlns:v="urn:schemas-microsoft-com:vml" Requires="v">
                <p:oleObj spid="_x0000_s8215" name="Equation" r:id="rId4" imgW="634680" imgH="241200" progId="Equation.3">
                  <p:embed/>
                </p:oleObj>
              </mc:Choice>
              <mc:Fallback>
                <p:oleObj name="Equation" r:id="rId4" imgW="634680" imgH="241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7938" y="1952076"/>
                        <a:ext cx="1635125" cy="61912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044" name="Object 4"/>
          <p:cNvGraphicFramePr>
            <a:graphicFrameLocks noChangeAspect="1"/>
          </p:cNvGraphicFramePr>
          <p:nvPr>
            <p:extLst/>
          </p:nvPr>
        </p:nvGraphicFramePr>
        <p:xfrm>
          <a:off x="1309688" y="2642638"/>
          <a:ext cx="2003425" cy="612775"/>
        </p:xfrm>
        <a:graphic>
          <a:graphicData uri="http://schemas.openxmlformats.org/presentationml/2006/ole">
            <mc:AlternateContent xmlns:mc="http://schemas.openxmlformats.org/markup-compatibility/2006">
              <mc:Choice xmlns:v="urn:schemas-microsoft-com:vml" Requires="v">
                <p:oleObj spid="_x0000_s8216" name="Equation" r:id="rId6" imgW="888840" imgH="241200" progId="Equation.3">
                  <p:embed/>
                </p:oleObj>
              </mc:Choice>
              <mc:Fallback>
                <p:oleObj name="Equation" r:id="rId6" imgW="888840" imgH="2412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09688" y="2642638"/>
                        <a:ext cx="2003425" cy="612775"/>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045" name="Object 5"/>
          <p:cNvGraphicFramePr>
            <a:graphicFrameLocks noChangeAspect="1"/>
          </p:cNvGraphicFramePr>
          <p:nvPr>
            <p:extLst/>
          </p:nvPr>
        </p:nvGraphicFramePr>
        <p:xfrm>
          <a:off x="1282700" y="3899938"/>
          <a:ext cx="2038350" cy="1076325"/>
        </p:xfrm>
        <a:graphic>
          <a:graphicData uri="http://schemas.openxmlformats.org/presentationml/2006/ole">
            <mc:AlternateContent xmlns:mc="http://schemas.openxmlformats.org/markup-compatibility/2006">
              <mc:Choice xmlns:v="urn:schemas-microsoft-com:vml" Requires="v">
                <p:oleObj spid="_x0000_s8217" name="Equation" r:id="rId8" imgW="812520" imgH="431640" progId="Equation.3">
                  <p:embed/>
                </p:oleObj>
              </mc:Choice>
              <mc:Fallback>
                <p:oleObj name="Equation" r:id="rId8" imgW="812520" imgH="43164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82700" y="3899938"/>
                        <a:ext cx="2038350" cy="1076325"/>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38100">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046" name="Object 6"/>
          <p:cNvGraphicFramePr>
            <a:graphicFrameLocks noChangeAspect="1"/>
          </p:cNvGraphicFramePr>
          <p:nvPr>
            <p:extLst/>
          </p:nvPr>
        </p:nvGraphicFramePr>
        <p:xfrm>
          <a:off x="7132638" y="3437976"/>
          <a:ext cx="1760537" cy="512762"/>
        </p:xfrm>
        <a:graphic>
          <a:graphicData uri="http://schemas.openxmlformats.org/presentationml/2006/ole">
            <mc:AlternateContent xmlns:mc="http://schemas.openxmlformats.org/markup-compatibility/2006">
              <mc:Choice xmlns:v="urn:schemas-microsoft-com:vml" Requires="v">
                <p:oleObj spid="_x0000_s8218" name="Equation" r:id="rId10" imgW="876240" imgH="228600" progId="Equation.3">
                  <p:embed/>
                </p:oleObj>
              </mc:Choice>
              <mc:Fallback>
                <p:oleObj name="Equation" r:id="rId10" imgW="876240" imgH="2286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32638" y="3437976"/>
                        <a:ext cx="1760537" cy="512762"/>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047" name="Object 7"/>
          <p:cNvGraphicFramePr>
            <a:graphicFrameLocks noChangeAspect="1"/>
          </p:cNvGraphicFramePr>
          <p:nvPr>
            <p:extLst/>
          </p:nvPr>
        </p:nvGraphicFramePr>
        <p:xfrm>
          <a:off x="544513" y="985288"/>
          <a:ext cx="2514600" cy="1158875"/>
        </p:xfrm>
        <a:graphic>
          <a:graphicData uri="http://schemas.openxmlformats.org/presentationml/2006/ole">
            <mc:AlternateContent xmlns:mc="http://schemas.openxmlformats.org/markup-compatibility/2006">
              <mc:Choice xmlns:v="urn:schemas-microsoft-com:vml" Requires="v">
                <p:oleObj spid="_x0000_s8219" name="公式" r:id="rId12" imgW="990360" imgH="457200" progId="Equation.3">
                  <p:embed/>
                </p:oleObj>
              </mc:Choice>
              <mc:Fallback>
                <p:oleObj name="公式" r:id="rId12" imgW="990360" imgH="4572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44513" y="985288"/>
                        <a:ext cx="2514600" cy="1158875"/>
                      </a:xfrm>
                      <a:prstGeom prst="rect">
                        <a:avLst/>
                      </a:prstGeom>
                      <a:noFill/>
                      <a:ln>
                        <a:noFill/>
                      </a:ln>
                      <a:effectLst/>
                      <a:extLst>
                        <a:ext uri="{909E8E84-426E-40DD-AFC4-6F175D3DCCD1}">
                          <a14:hiddenFill xmlns:a14="http://schemas.microsoft.com/office/drawing/2010/main">
                            <a:solidFill>
                              <a:srgbClr val="E1ECF7"/>
                            </a:solidFill>
                          </a14:hiddenFill>
                        </a:ext>
                        <a:ext uri="{91240B29-F687-4F45-9708-019B960494DF}">
                          <a14:hiddenLine xmlns:a14="http://schemas.microsoft.com/office/drawing/2010/main" w="38100">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7048" name="Rectangle 8"/>
          <p:cNvSpPr>
            <a:spLocks noChangeArrowheads="1"/>
          </p:cNvSpPr>
          <p:nvPr/>
        </p:nvSpPr>
        <p:spPr bwMode="auto">
          <a:xfrm>
            <a:off x="261938" y="4828657"/>
            <a:ext cx="2684462" cy="525401"/>
          </a:xfrm>
          <a:prstGeom prst="rect">
            <a:avLst/>
          </a:prstGeom>
          <a:noFill/>
          <a:ln w="38100">
            <a:noFill/>
            <a:miter lim="800000"/>
            <a:headEnd/>
            <a:tailEnd/>
          </a:ln>
          <a:effectLst/>
        </p:spPr>
        <p:txBody>
          <a:bodyPr lIns="90000" tIns="46800" rIns="90000" bIns="46800" anchor="ctr">
            <a:spAutoFit/>
          </a:bodyPr>
          <a:lstStyle/>
          <a:p>
            <a:pPr algn="ctr">
              <a:spcBef>
                <a:spcPct val="50000"/>
              </a:spcBef>
              <a:defRPr/>
            </a:pPr>
            <a:r>
              <a:rPr lang="zh-CN" altLang="en-US" sz="2800" b="1">
                <a:solidFill>
                  <a:srgbClr val="CC0000"/>
                </a:solidFill>
                <a:latin typeface="Times New Roman" panose="02020603050405020304" pitchFamily="18" charset="0"/>
                <a:cs typeface="Times New Roman" panose="02020603050405020304" pitchFamily="18" charset="0"/>
              </a:rPr>
              <a:t>输出端开路时</a:t>
            </a:r>
          </a:p>
        </p:txBody>
      </p:sp>
      <p:graphicFrame>
        <p:nvGraphicFramePr>
          <p:cNvPr id="87049" name="Object 9"/>
          <p:cNvGraphicFramePr>
            <a:graphicFrameLocks noChangeAspect="1"/>
          </p:cNvGraphicFramePr>
          <p:nvPr>
            <p:extLst/>
          </p:nvPr>
        </p:nvGraphicFramePr>
        <p:xfrm>
          <a:off x="1395413" y="3307801"/>
          <a:ext cx="1979612" cy="576262"/>
        </p:xfrm>
        <a:graphic>
          <a:graphicData uri="http://schemas.openxmlformats.org/presentationml/2006/ole">
            <mc:AlternateContent xmlns:mc="http://schemas.openxmlformats.org/markup-compatibility/2006">
              <mc:Choice xmlns:v="urn:schemas-microsoft-com:vml" Requires="v">
                <p:oleObj spid="_x0000_s8220" name="Equation" r:id="rId14" imgW="888840" imgH="241200" progId="Equation.3">
                  <p:embed/>
                </p:oleObj>
              </mc:Choice>
              <mc:Fallback>
                <p:oleObj name="Equation" r:id="rId14" imgW="888840" imgH="24120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395413" y="3307801"/>
                        <a:ext cx="1979612" cy="576262"/>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7050" name="Rectangle 10"/>
          <p:cNvSpPr>
            <a:spLocks noChangeArrowheads="1"/>
          </p:cNvSpPr>
          <p:nvPr/>
        </p:nvSpPr>
        <p:spPr bwMode="auto">
          <a:xfrm>
            <a:off x="3513138" y="5337681"/>
            <a:ext cx="5307012" cy="1042466"/>
          </a:xfrm>
          <a:prstGeom prst="rect">
            <a:avLst/>
          </a:prstGeom>
          <a:noFill/>
          <a:ln w="38100">
            <a:noFill/>
            <a:miter lim="800000"/>
            <a:headEnd/>
            <a:tailEnd/>
          </a:ln>
          <a:effectLst/>
        </p:spPr>
        <p:txBody>
          <a:bodyPr lIns="90000" tIns="46800" rIns="90000" bIns="46800" anchor="ctr">
            <a:spAutoFit/>
          </a:bodyPr>
          <a:lstStyle/>
          <a:p>
            <a:pPr>
              <a:lnSpc>
                <a:spcPct val="110000"/>
              </a:lnSpc>
              <a:spcBef>
                <a:spcPct val="50000"/>
              </a:spcBef>
              <a:defRPr/>
            </a:pPr>
            <a:r>
              <a:rPr lang="en-US" altLang="zh-CN" sz="2800" b="1">
                <a:solidFill>
                  <a:schemeClr val="tx2"/>
                </a:solidFill>
                <a:latin typeface="Times New Roman" panose="02020603050405020304" pitchFamily="18" charset="0"/>
                <a:cs typeface="Times New Roman" panose="02020603050405020304" pitchFamily="18" charset="0"/>
              </a:rPr>
              <a:t>        </a:t>
            </a:r>
            <a:r>
              <a:rPr lang="zh-CN" altLang="en-US" sz="2800" b="1">
                <a:solidFill>
                  <a:schemeClr val="tx2"/>
                </a:solidFill>
                <a:latin typeface="Times New Roman" panose="02020603050405020304" pitchFamily="18" charset="0"/>
                <a:cs typeface="Times New Roman" panose="02020603050405020304" pitchFamily="18" charset="0"/>
              </a:rPr>
              <a:t>因 </a:t>
            </a:r>
            <a:r>
              <a:rPr lang="en-US" altLang="zh-CN" sz="2800" b="1" i="1">
                <a:latin typeface="Times New Roman" panose="02020603050405020304" pitchFamily="18" charset="0"/>
                <a:ea typeface="楷体_GB2312" pitchFamily="49" charset="-122"/>
                <a:cs typeface="Times New Roman" panose="02020603050405020304" pitchFamily="18" charset="0"/>
              </a:rPr>
              <a:t>r</a:t>
            </a:r>
            <a:r>
              <a:rPr lang="en-US" altLang="zh-CN" sz="2800" b="1" baseline="-25000">
                <a:latin typeface="Times New Roman" panose="02020603050405020304" pitchFamily="18" charset="0"/>
                <a:ea typeface="楷体_GB2312" pitchFamily="49" charset="-122"/>
                <a:cs typeface="Times New Roman" panose="02020603050405020304" pitchFamily="18" charset="0"/>
              </a:rPr>
              <a:t>be</a:t>
            </a:r>
            <a:r>
              <a:rPr lang="zh-CN" altLang="en-US" sz="2800" b="1">
                <a:solidFill>
                  <a:schemeClr val="tx2"/>
                </a:solidFill>
                <a:latin typeface="Times New Roman" panose="02020603050405020304" pitchFamily="18" charset="0"/>
                <a:cs typeface="Times New Roman" panose="02020603050405020304" pitchFamily="18" charset="0"/>
              </a:rPr>
              <a:t>与 </a:t>
            </a:r>
            <a:r>
              <a:rPr lang="en-US" altLang="zh-CN" sz="2800" b="1" i="1">
                <a:solidFill>
                  <a:schemeClr val="tx2"/>
                </a:solidFill>
                <a:latin typeface="Times New Roman" panose="02020603050405020304" pitchFamily="18" charset="0"/>
                <a:cs typeface="Times New Roman" panose="02020603050405020304" pitchFamily="18" charset="0"/>
              </a:rPr>
              <a:t>I</a:t>
            </a:r>
            <a:r>
              <a:rPr lang="en-US" altLang="zh-CN" sz="2800" b="1" baseline="-25000">
                <a:solidFill>
                  <a:schemeClr val="tx2"/>
                </a:solidFill>
                <a:latin typeface="Times New Roman" panose="02020603050405020304" pitchFamily="18" charset="0"/>
                <a:cs typeface="Times New Roman" panose="02020603050405020304" pitchFamily="18" charset="0"/>
              </a:rPr>
              <a:t>E </a:t>
            </a:r>
            <a:r>
              <a:rPr lang="zh-CN" altLang="en-US" sz="2800" b="1">
                <a:solidFill>
                  <a:schemeClr val="tx2"/>
                </a:solidFill>
                <a:latin typeface="Times New Roman" panose="02020603050405020304" pitchFamily="18" charset="0"/>
                <a:cs typeface="Times New Roman" panose="02020603050405020304" pitchFamily="18" charset="0"/>
              </a:rPr>
              <a:t>有关</a:t>
            </a:r>
            <a:r>
              <a:rPr lang="en-US" altLang="zh-CN" sz="2800" b="1">
                <a:solidFill>
                  <a:schemeClr val="tx2"/>
                </a:solidFill>
                <a:latin typeface="Times New Roman" panose="02020603050405020304" pitchFamily="18" charset="0"/>
                <a:cs typeface="Times New Roman" panose="02020603050405020304" pitchFamily="18" charset="0"/>
              </a:rPr>
              <a:t>, </a:t>
            </a:r>
            <a:r>
              <a:rPr lang="zh-CN" altLang="en-US" sz="2800" b="1">
                <a:solidFill>
                  <a:schemeClr val="tx2"/>
                </a:solidFill>
                <a:latin typeface="Times New Roman" panose="02020603050405020304" pitchFamily="18" charset="0"/>
                <a:cs typeface="Times New Roman" panose="02020603050405020304" pitchFamily="18" charset="0"/>
              </a:rPr>
              <a:t>故放大倍数与静态 </a:t>
            </a:r>
            <a:r>
              <a:rPr lang="en-US" altLang="zh-CN" sz="2800" b="1" i="1">
                <a:solidFill>
                  <a:schemeClr val="tx2"/>
                </a:solidFill>
                <a:latin typeface="Times New Roman" panose="02020603050405020304" pitchFamily="18" charset="0"/>
                <a:cs typeface="Times New Roman" panose="02020603050405020304" pitchFamily="18" charset="0"/>
              </a:rPr>
              <a:t>I</a:t>
            </a:r>
            <a:r>
              <a:rPr lang="en-US" altLang="zh-CN" sz="2800" b="1" baseline="-25000">
                <a:solidFill>
                  <a:schemeClr val="tx2"/>
                </a:solidFill>
                <a:latin typeface="Times New Roman" panose="02020603050405020304" pitchFamily="18" charset="0"/>
                <a:cs typeface="Times New Roman" panose="02020603050405020304" pitchFamily="18" charset="0"/>
              </a:rPr>
              <a:t>E</a:t>
            </a:r>
            <a:r>
              <a:rPr lang="zh-CN" altLang="en-US" sz="2800" b="1">
                <a:solidFill>
                  <a:schemeClr val="tx2"/>
                </a:solidFill>
                <a:latin typeface="Times New Roman" panose="02020603050405020304" pitchFamily="18" charset="0"/>
                <a:cs typeface="Times New Roman" panose="02020603050405020304" pitchFamily="18" charset="0"/>
              </a:rPr>
              <a:t>有关。</a:t>
            </a:r>
          </a:p>
        </p:txBody>
      </p:sp>
      <p:sp>
        <p:nvSpPr>
          <p:cNvPr id="87051" name="AutoShape 11"/>
          <p:cNvSpPr>
            <a:spLocks/>
          </p:cNvSpPr>
          <p:nvPr/>
        </p:nvSpPr>
        <p:spPr bwMode="auto">
          <a:xfrm rot="-5400000">
            <a:off x="7860506" y="3000620"/>
            <a:ext cx="250825" cy="661988"/>
          </a:xfrm>
          <a:prstGeom prst="leftBrace">
            <a:avLst>
              <a:gd name="adj1" fmla="val 21994"/>
              <a:gd name="adj2" fmla="val 50000"/>
            </a:avLst>
          </a:prstGeom>
          <a:noFill/>
          <a:ln w="28575">
            <a:solidFill>
              <a:schemeClr val="accent2"/>
            </a:solidFill>
            <a:round/>
            <a:headEnd/>
            <a:tailEnd/>
          </a:ln>
          <a:effectLst/>
        </p:spPr>
        <p:txBody>
          <a:bodyPr wrap="none" anchor="ctr"/>
          <a:lstStyle/>
          <a:p>
            <a:pPr>
              <a:defRPr/>
            </a:pPr>
            <a:endParaRPr lang="zh-CN" altLang="en-US" b="1">
              <a:latin typeface="Times New Roman" panose="02020603050405020304" pitchFamily="18" charset="0"/>
              <a:cs typeface="Times New Roman" panose="02020603050405020304" pitchFamily="18" charset="0"/>
            </a:endParaRPr>
          </a:p>
        </p:txBody>
      </p:sp>
      <p:sp>
        <p:nvSpPr>
          <p:cNvPr id="87052" name="Rectangle 12"/>
          <p:cNvSpPr>
            <a:spLocks noChangeArrowheads="1"/>
          </p:cNvSpPr>
          <p:nvPr/>
        </p:nvSpPr>
        <p:spPr bwMode="auto">
          <a:xfrm>
            <a:off x="3478213" y="4831832"/>
            <a:ext cx="5240337" cy="525401"/>
          </a:xfrm>
          <a:prstGeom prst="rect">
            <a:avLst/>
          </a:prstGeom>
          <a:noFill/>
          <a:ln w="38100">
            <a:noFill/>
            <a:miter lim="800000"/>
            <a:headEnd/>
            <a:tailEnd/>
          </a:ln>
          <a:effectLst/>
        </p:spPr>
        <p:txBody>
          <a:bodyPr lIns="90000" tIns="46800" rIns="90000" bIns="46800" anchor="ctr">
            <a:spAutoFit/>
          </a:bodyPr>
          <a:lstStyle/>
          <a:p>
            <a:pPr algn="ctr">
              <a:spcBef>
                <a:spcPct val="50000"/>
              </a:spcBef>
              <a:defRPr/>
            </a:pPr>
            <a:r>
              <a:rPr lang="zh-CN" altLang="en-US" sz="2800" b="1">
                <a:solidFill>
                  <a:schemeClr val="tx2"/>
                </a:solidFill>
                <a:latin typeface="Times New Roman" panose="02020603050405020304" pitchFamily="18" charset="0"/>
                <a:cs typeface="Times New Roman" panose="02020603050405020304" pitchFamily="18" charset="0"/>
              </a:rPr>
              <a:t>负载电阻愈小，放大倍数愈小。</a:t>
            </a:r>
          </a:p>
        </p:txBody>
      </p:sp>
      <p:graphicFrame>
        <p:nvGraphicFramePr>
          <p:cNvPr id="87053" name="Object 13"/>
          <p:cNvGraphicFramePr>
            <a:graphicFrameLocks noChangeAspect="1"/>
          </p:cNvGraphicFramePr>
          <p:nvPr>
            <p:extLst/>
          </p:nvPr>
        </p:nvGraphicFramePr>
        <p:xfrm>
          <a:off x="1331913" y="5335038"/>
          <a:ext cx="2041525" cy="1098550"/>
        </p:xfrm>
        <a:graphic>
          <a:graphicData uri="http://schemas.openxmlformats.org/presentationml/2006/ole">
            <mc:AlternateContent xmlns:mc="http://schemas.openxmlformats.org/markup-compatibility/2006">
              <mc:Choice xmlns:v="urn:schemas-microsoft-com:vml" Requires="v">
                <p:oleObj spid="_x0000_s8221" name="Equation" r:id="rId16" imgW="799920" imgH="431640" progId="Equation.3">
                  <p:embed/>
                </p:oleObj>
              </mc:Choice>
              <mc:Fallback>
                <p:oleObj name="Equation" r:id="rId16" imgW="799920" imgH="43164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331913" y="5335038"/>
                        <a:ext cx="2041525" cy="109855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38100">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7054" name="Rectangle 14"/>
          <p:cNvSpPr>
            <a:spLocks noChangeArrowheads="1"/>
          </p:cNvSpPr>
          <p:nvPr/>
        </p:nvSpPr>
        <p:spPr bwMode="auto">
          <a:xfrm>
            <a:off x="3517900" y="3837493"/>
            <a:ext cx="5327650" cy="1042466"/>
          </a:xfrm>
          <a:prstGeom prst="rect">
            <a:avLst/>
          </a:prstGeom>
          <a:noFill/>
          <a:ln w="38100">
            <a:noFill/>
            <a:miter lim="800000"/>
            <a:headEnd/>
            <a:tailEnd/>
          </a:ln>
          <a:effectLst/>
        </p:spPr>
        <p:txBody>
          <a:bodyPr lIns="90000" tIns="46800" rIns="90000" bIns="46800" anchor="ctr">
            <a:spAutoFit/>
          </a:bodyPr>
          <a:lstStyle/>
          <a:p>
            <a:pPr>
              <a:lnSpc>
                <a:spcPct val="110000"/>
              </a:lnSpc>
              <a:spcBef>
                <a:spcPct val="50000"/>
              </a:spcBef>
              <a:defRPr/>
            </a:pPr>
            <a:r>
              <a:rPr lang="en-US" altLang="zh-CN" sz="2800" b="1">
                <a:solidFill>
                  <a:schemeClr val="tx2"/>
                </a:solidFill>
                <a:latin typeface="Times New Roman" panose="02020603050405020304" pitchFamily="18" charset="0"/>
                <a:cs typeface="Times New Roman" panose="02020603050405020304" pitchFamily="18" charset="0"/>
              </a:rPr>
              <a:t>        </a:t>
            </a:r>
            <a:r>
              <a:rPr lang="zh-CN" altLang="en-US" sz="2800" b="1">
                <a:solidFill>
                  <a:schemeClr val="tx2"/>
                </a:solidFill>
                <a:latin typeface="Times New Roman" panose="02020603050405020304" pitchFamily="18" charset="0"/>
                <a:cs typeface="Times New Roman" panose="02020603050405020304" pitchFamily="18" charset="0"/>
              </a:rPr>
              <a:t>式中的负号表示输出电压的相位与输入相反。</a:t>
            </a:r>
          </a:p>
        </p:txBody>
      </p:sp>
      <p:sp>
        <p:nvSpPr>
          <p:cNvPr id="87055" name="Text Box 15"/>
          <p:cNvSpPr txBox="1">
            <a:spLocks noChangeArrowheads="1"/>
          </p:cNvSpPr>
          <p:nvPr/>
        </p:nvSpPr>
        <p:spPr bwMode="auto">
          <a:xfrm>
            <a:off x="468313" y="1944138"/>
            <a:ext cx="985837" cy="519113"/>
          </a:xfrm>
          <a:prstGeom prst="rect">
            <a:avLst/>
          </a:prstGeom>
          <a:noFill/>
          <a:ln w="9525">
            <a:noFill/>
            <a:miter lim="800000"/>
            <a:headEnd/>
            <a:tailEnd/>
          </a:ln>
          <a:effectLst/>
        </p:spPr>
        <p:txBody>
          <a:bodyPr>
            <a:spAutoFit/>
          </a:bodyPr>
          <a:lstStyle/>
          <a:p>
            <a:pPr algn="ctr">
              <a:spcBef>
                <a:spcPct val="50000"/>
              </a:spcBef>
              <a:defRPr/>
            </a:pPr>
            <a:r>
              <a:rPr lang="zh-CN" altLang="en-US" sz="2800" b="1">
                <a:solidFill>
                  <a:srgbClr val="CC0000"/>
                </a:solidFill>
                <a:latin typeface="Times New Roman" panose="02020603050405020304" pitchFamily="18" charset="0"/>
                <a:ea typeface="楷体_GB2312" pitchFamily="49" charset="-122"/>
                <a:cs typeface="Times New Roman" panose="02020603050405020304" pitchFamily="18" charset="0"/>
              </a:rPr>
              <a:t>例</a:t>
            </a:r>
            <a:r>
              <a:rPr lang="en-US" altLang="zh-CN" sz="2800" b="1">
                <a:solidFill>
                  <a:srgbClr val="CC0000"/>
                </a:solidFill>
                <a:latin typeface="Times New Roman" panose="02020603050405020304" pitchFamily="18" charset="0"/>
                <a:ea typeface="楷体_GB2312" pitchFamily="49" charset="-122"/>
                <a:cs typeface="Times New Roman" panose="02020603050405020304" pitchFamily="18" charset="0"/>
              </a:rPr>
              <a:t>1</a:t>
            </a:r>
            <a:r>
              <a:rPr lang="zh-CN" altLang="en-US" sz="2800" b="1">
                <a:solidFill>
                  <a:srgbClr val="CC0000"/>
                </a:solidFill>
                <a:latin typeface="Times New Roman" panose="02020603050405020304" pitchFamily="18" charset="0"/>
                <a:ea typeface="楷体_GB2312" pitchFamily="49" charset="-122"/>
                <a:cs typeface="Times New Roman" panose="02020603050405020304" pitchFamily="18" charset="0"/>
              </a:rPr>
              <a:t>：</a:t>
            </a:r>
          </a:p>
        </p:txBody>
      </p:sp>
      <p:pic>
        <p:nvPicPr>
          <p:cNvPr id="8208" name="Picture 185" descr="图片2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794125" y="794788"/>
            <a:ext cx="4973638" cy="262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863230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87047"/>
                                        </p:tgtEl>
                                        <p:attrNameLst>
                                          <p:attrName>style.visibility</p:attrName>
                                        </p:attrNameLst>
                                      </p:cBhvr>
                                      <p:to>
                                        <p:strVal val="visible"/>
                                      </p:to>
                                    </p:set>
                                    <p:animEffect transition="in" filter="wipe(left)">
                                      <p:cBhvr>
                                        <p:cTn id="7" dur="500"/>
                                        <p:tgtEl>
                                          <p:spTgt spid="870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7055"/>
                                        </p:tgtEl>
                                        <p:attrNameLst>
                                          <p:attrName>style.visibility</p:attrName>
                                        </p:attrNameLst>
                                      </p:cBhvr>
                                      <p:to>
                                        <p:strVal val="visible"/>
                                      </p:to>
                                    </p:set>
                                    <p:animEffect transition="in" filter="blinds(horizontal)">
                                      <p:cBhvr>
                                        <p:cTn id="12" dur="500"/>
                                        <p:tgtEl>
                                          <p:spTgt spid="8705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87043"/>
                                        </p:tgtEl>
                                        <p:attrNameLst>
                                          <p:attrName>style.visibility</p:attrName>
                                        </p:attrNameLst>
                                      </p:cBhvr>
                                      <p:to>
                                        <p:strVal val="visible"/>
                                      </p:to>
                                    </p:set>
                                    <p:animEffect transition="in" filter="wipe(left)">
                                      <p:cBhvr>
                                        <p:cTn id="17" dur="500"/>
                                        <p:tgtEl>
                                          <p:spTgt spid="8704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7051"/>
                                        </p:tgtEl>
                                        <p:attrNameLst>
                                          <p:attrName>style.visibility</p:attrName>
                                        </p:attrNameLst>
                                      </p:cBhvr>
                                      <p:to>
                                        <p:strVal val="visible"/>
                                      </p:to>
                                    </p:set>
                                    <p:animEffect transition="in" filter="wipe(left)">
                                      <p:cBhvr>
                                        <p:cTn id="22" dur="500"/>
                                        <p:tgtEl>
                                          <p:spTgt spid="8705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87046"/>
                                        </p:tgtEl>
                                        <p:attrNameLst>
                                          <p:attrName>style.visibility</p:attrName>
                                        </p:attrNameLst>
                                      </p:cBhvr>
                                      <p:to>
                                        <p:strVal val="visible"/>
                                      </p:to>
                                    </p:set>
                                    <p:animEffect transition="in" filter="wipe(left)">
                                      <p:cBhvr>
                                        <p:cTn id="27" dur="500"/>
                                        <p:tgtEl>
                                          <p:spTgt spid="8704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87044"/>
                                        </p:tgtEl>
                                        <p:attrNameLst>
                                          <p:attrName>style.visibility</p:attrName>
                                        </p:attrNameLst>
                                      </p:cBhvr>
                                      <p:to>
                                        <p:strVal val="visible"/>
                                      </p:to>
                                    </p:set>
                                    <p:animEffect transition="in" filter="wipe(left)">
                                      <p:cBhvr>
                                        <p:cTn id="32" dur="500"/>
                                        <p:tgtEl>
                                          <p:spTgt spid="8704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87049"/>
                                        </p:tgtEl>
                                        <p:attrNameLst>
                                          <p:attrName>style.visibility</p:attrName>
                                        </p:attrNameLst>
                                      </p:cBhvr>
                                      <p:to>
                                        <p:strVal val="visible"/>
                                      </p:to>
                                    </p:set>
                                    <p:animEffect transition="in" filter="wipe(left)">
                                      <p:cBhvr>
                                        <p:cTn id="37" dur="500"/>
                                        <p:tgtEl>
                                          <p:spTgt spid="8704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87045"/>
                                        </p:tgtEl>
                                        <p:attrNameLst>
                                          <p:attrName>style.visibility</p:attrName>
                                        </p:attrNameLst>
                                      </p:cBhvr>
                                      <p:to>
                                        <p:strVal val="visible"/>
                                      </p:to>
                                    </p:set>
                                    <p:animEffect transition="in" filter="wipe(left)">
                                      <p:cBhvr>
                                        <p:cTn id="42" dur="500"/>
                                        <p:tgtEl>
                                          <p:spTgt spid="8704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87054"/>
                                        </p:tgtEl>
                                        <p:attrNameLst>
                                          <p:attrName>style.visibility</p:attrName>
                                        </p:attrNameLst>
                                      </p:cBhvr>
                                      <p:to>
                                        <p:strVal val="visible"/>
                                      </p:to>
                                    </p:set>
                                    <p:animEffect transition="in" filter="wipe(left)">
                                      <p:cBhvr>
                                        <p:cTn id="47" dur="500"/>
                                        <p:tgtEl>
                                          <p:spTgt spid="8705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87048"/>
                                        </p:tgtEl>
                                        <p:attrNameLst>
                                          <p:attrName>style.visibility</p:attrName>
                                        </p:attrNameLst>
                                      </p:cBhvr>
                                      <p:to>
                                        <p:strVal val="visible"/>
                                      </p:to>
                                    </p:set>
                                    <p:animEffect transition="in" filter="wipe(left)">
                                      <p:cBhvr>
                                        <p:cTn id="52" dur="500"/>
                                        <p:tgtEl>
                                          <p:spTgt spid="8704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87053"/>
                                        </p:tgtEl>
                                        <p:attrNameLst>
                                          <p:attrName>style.visibility</p:attrName>
                                        </p:attrNameLst>
                                      </p:cBhvr>
                                      <p:to>
                                        <p:strVal val="visible"/>
                                      </p:to>
                                    </p:set>
                                    <p:animEffect transition="in" filter="wipe(left)">
                                      <p:cBhvr>
                                        <p:cTn id="57" dur="500"/>
                                        <p:tgtEl>
                                          <p:spTgt spid="87053"/>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87052"/>
                                        </p:tgtEl>
                                        <p:attrNameLst>
                                          <p:attrName>style.visibility</p:attrName>
                                        </p:attrNameLst>
                                      </p:cBhvr>
                                      <p:to>
                                        <p:strVal val="visible"/>
                                      </p:to>
                                    </p:set>
                                    <p:animEffect transition="in" filter="wipe(left)">
                                      <p:cBhvr>
                                        <p:cTn id="62" dur="500"/>
                                        <p:tgtEl>
                                          <p:spTgt spid="87052"/>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87050"/>
                                        </p:tgtEl>
                                        <p:attrNameLst>
                                          <p:attrName>style.visibility</p:attrName>
                                        </p:attrNameLst>
                                      </p:cBhvr>
                                      <p:to>
                                        <p:strVal val="visible"/>
                                      </p:to>
                                    </p:set>
                                    <p:animEffect transition="in" filter="wipe(left)">
                                      <p:cBhvr>
                                        <p:cTn id="67" dur="500"/>
                                        <p:tgtEl>
                                          <p:spTgt spid="87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8" grpId="0" autoUpdateAnimBg="0"/>
      <p:bldP spid="87050" grpId="0" autoUpdateAnimBg="0"/>
      <p:bldP spid="87051" grpId="0" animBg="1"/>
      <p:bldP spid="87052" grpId="0" autoUpdateAnimBg="0"/>
      <p:bldP spid="87054" grpId="0" autoUpdateAnimBg="0"/>
      <p:bldP spid="87055"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ext Box 2"/>
          <p:cNvSpPr txBox="1">
            <a:spLocks noChangeArrowheads="1"/>
          </p:cNvSpPr>
          <p:nvPr/>
        </p:nvSpPr>
        <p:spPr bwMode="auto">
          <a:xfrm>
            <a:off x="399107" y="531639"/>
            <a:ext cx="4032250" cy="525401"/>
          </a:xfrm>
          <a:prstGeom prst="rect">
            <a:avLst/>
          </a:prstGeom>
          <a:noFill/>
          <a:ln w="38100">
            <a:noFill/>
            <a:miter lim="800000"/>
            <a:headEnd/>
            <a:tailEnd/>
          </a:ln>
          <a:effectLst/>
        </p:spPr>
        <p:txBody>
          <a:bodyPr lIns="90000" tIns="46800" rIns="90000" bIns="46800" anchor="ctr">
            <a:spAutoFit/>
          </a:bodyPr>
          <a:lstStyle/>
          <a:p>
            <a:pPr>
              <a:spcBef>
                <a:spcPct val="50000"/>
              </a:spcBef>
              <a:defRPr/>
            </a:pPr>
            <a:r>
              <a:rPr lang="en-US" altLang="zh-CN" sz="2800" b="1">
                <a:solidFill>
                  <a:srgbClr val="E60000"/>
                </a:solidFill>
                <a:latin typeface="Times New Roman" panose="02020603050405020304" pitchFamily="18" charset="0"/>
                <a:cs typeface="Times New Roman" panose="02020603050405020304" pitchFamily="18" charset="0"/>
              </a:rPr>
              <a:t>3. </a:t>
            </a:r>
            <a:r>
              <a:rPr lang="zh-CN" altLang="en-US" sz="2800" b="1">
                <a:solidFill>
                  <a:srgbClr val="E60000"/>
                </a:solidFill>
                <a:latin typeface="Times New Roman" panose="02020603050405020304" pitchFamily="18" charset="0"/>
                <a:cs typeface="Times New Roman" panose="02020603050405020304" pitchFamily="18" charset="0"/>
              </a:rPr>
              <a:t>电压放大倍数的计算</a:t>
            </a:r>
          </a:p>
        </p:txBody>
      </p:sp>
      <p:graphicFrame>
        <p:nvGraphicFramePr>
          <p:cNvPr id="88067" name="Object 3"/>
          <p:cNvGraphicFramePr>
            <a:graphicFrameLocks noChangeAspect="1"/>
          </p:cNvGraphicFramePr>
          <p:nvPr>
            <p:extLst/>
          </p:nvPr>
        </p:nvGraphicFramePr>
        <p:xfrm>
          <a:off x="399107" y="3309733"/>
          <a:ext cx="2066925" cy="609600"/>
        </p:xfrm>
        <a:graphic>
          <a:graphicData uri="http://schemas.openxmlformats.org/presentationml/2006/ole">
            <mc:AlternateContent xmlns:mc="http://schemas.openxmlformats.org/markup-compatibility/2006">
              <mc:Choice xmlns:v="urn:schemas-microsoft-com:vml" Requires="v">
                <p:oleObj spid="_x0000_s9239" name="Equation" r:id="rId4" imgW="888840" imgH="241200" progId="Equation.3">
                  <p:embed/>
                </p:oleObj>
              </mc:Choice>
              <mc:Fallback>
                <p:oleObj name="Equation" r:id="rId4" imgW="888840" imgH="241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9107" y="3309733"/>
                        <a:ext cx="2066925" cy="609600"/>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19" name="Object 4"/>
          <p:cNvGraphicFramePr>
            <a:graphicFrameLocks noChangeAspect="1"/>
          </p:cNvGraphicFramePr>
          <p:nvPr>
            <p:extLst/>
          </p:nvPr>
        </p:nvGraphicFramePr>
        <p:xfrm>
          <a:off x="7161857" y="3895521"/>
          <a:ext cx="1525588" cy="512762"/>
        </p:xfrm>
        <a:graphic>
          <a:graphicData uri="http://schemas.openxmlformats.org/presentationml/2006/ole">
            <mc:AlternateContent xmlns:mc="http://schemas.openxmlformats.org/markup-compatibility/2006">
              <mc:Choice xmlns:v="urn:schemas-microsoft-com:vml" Requires="v">
                <p:oleObj spid="_x0000_s9240" name="Equation" r:id="rId6" imgW="876240" imgH="228600" progId="Equation.3">
                  <p:embed/>
                </p:oleObj>
              </mc:Choice>
              <mc:Fallback>
                <p:oleObj name="Equation" r:id="rId6" imgW="876240" imgH="2286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61857" y="3895521"/>
                        <a:ext cx="1525588" cy="512762"/>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0" name="Object 5"/>
          <p:cNvGraphicFramePr>
            <a:graphicFrameLocks noChangeAspect="1"/>
          </p:cNvGraphicFramePr>
          <p:nvPr>
            <p:extLst/>
          </p:nvPr>
        </p:nvGraphicFramePr>
        <p:xfrm>
          <a:off x="551507" y="968171"/>
          <a:ext cx="2514600" cy="1130300"/>
        </p:xfrm>
        <a:graphic>
          <a:graphicData uri="http://schemas.openxmlformats.org/presentationml/2006/ole">
            <mc:AlternateContent xmlns:mc="http://schemas.openxmlformats.org/markup-compatibility/2006">
              <mc:Choice xmlns:v="urn:schemas-microsoft-com:vml" Requires="v">
                <p:oleObj spid="_x0000_s9241" name="Equation" r:id="rId8" imgW="1015920" imgH="457200" progId="Equation.3">
                  <p:embed/>
                </p:oleObj>
              </mc:Choice>
              <mc:Fallback>
                <p:oleObj name="Equation" r:id="rId8" imgW="1015920" imgH="4572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1507" y="968171"/>
                        <a:ext cx="2514600" cy="1130300"/>
                      </a:xfrm>
                      <a:prstGeom prst="rect">
                        <a:avLst/>
                      </a:prstGeom>
                      <a:noFill/>
                      <a:ln>
                        <a:noFill/>
                      </a:ln>
                      <a:effectLst/>
                      <a:extLst>
                        <a:ext uri="{909E8E84-426E-40DD-AFC4-6F175D3DCCD1}">
                          <a14:hiddenFill xmlns:a14="http://schemas.microsoft.com/office/drawing/2010/main">
                            <a:solidFill>
                              <a:srgbClr val="E1ECF7"/>
                            </a:solidFill>
                          </a14:hiddenFill>
                        </a:ext>
                        <a:ext uri="{91240B29-F687-4F45-9708-019B960494DF}">
                          <a14:hiddenLine xmlns:a14="http://schemas.microsoft.com/office/drawing/2010/main" w="38100">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070" name="Object 6"/>
          <p:cNvGraphicFramePr>
            <a:graphicFrameLocks noChangeAspect="1"/>
          </p:cNvGraphicFramePr>
          <p:nvPr>
            <p:extLst/>
          </p:nvPr>
        </p:nvGraphicFramePr>
        <p:xfrm>
          <a:off x="1759595" y="3309733"/>
          <a:ext cx="2030412" cy="592138"/>
        </p:xfrm>
        <a:graphic>
          <a:graphicData uri="http://schemas.openxmlformats.org/presentationml/2006/ole">
            <mc:AlternateContent xmlns:mc="http://schemas.openxmlformats.org/markup-compatibility/2006">
              <mc:Choice xmlns:v="urn:schemas-microsoft-com:vml" Requires="v">
                <p:oleObj spid="_x0000_s9242" name="Equation" r:id="rId10" imgW="888840" imgH="241200" progId="Equation.3">
                  <p:embed/>
                </p:oleObj>
              </mc:Choice>
              <mc:Fallback>
                <p:oleObj name="Equation" r:id="rId10" imgW="888840" imgH="2412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59595" y="3309733"/>
                        <a:ext cx="2030412" cy="592138"/>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134" name="Object 70"/>
          <p:cNvGraphicFramePr>
            <a:graphicFrameLocks noChangeAspect="1"/>
          </p:cNvGraphicFramePr>
          <p:nvPr>
            <p:extLst/>
          </p:nvPr>
        </p:nvGraphicFramePr>
        <p:xfrm>
          <a:off x="486420" y="1990521"/>
          <a:ext cx="2968625" cy="658812"/>
        </p:xfrm>
        <a:graphic>
          <a:graphicData uri="http://schemas.openxmlformats.org/presentationml/2006/ole">
            <mc:AlternateContent xmlns:mc="http://schemas.openxmlformats.org/markup-compatibility/2006">
              <mc:Choice xmlns:v="urn:schemas-microsoft-com:vml" Requires="v">
                <p:oleObj spid="_x0000_s9243" name="Equation" r:id="rId12" imgW="1079280" imgH="241200" progId="Equation.3">
                  <p:embed/>
                </p:oleObj>
              </mc:Choice>
              <mc:Fallback>
                <p:oleObj name="Equation" r:id="rId12" imgW="1079280" imgH="2412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86420" y="1990521"/>
                        <a:ext cx="2968625" cy="658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135" name="Object 71"/>
          <p:cNvGraphicFramePr>
            <a:graphicFrameLocks noChangeAspect="1"/>
          </p:cNvGraphicFramePr>
          <p:nvPr>
            <p:extLst/>
          </p:nvPr>
        </p:nvGraphicFramePr>
        <p:xfrm>
          <a:off x="1022995" y="2582658"/>
          <a:ext cx="3062287" cy="631825"/>
        </p:xfrm>
        <a:graphic>
          <a:graphicData uri="http://schemas.openxmlformats.org/presentationml/2006/ole">
            <mc:AlternateContent xmlns:mc="http://schemas.openxmlformats.org/markup-compatibility/2006">
              <mc:Choice xmlns:v="urn:schemas-microsoft-com:vml" Requires="v">
                <p:oleObj spid="_x0000_s9244" name="Equation" r:id="rId14" imgW="1333440" imgH="241200" progId="Equation.3">
                  <p:embed/>
                </p:oleObj>
              </mc:Choice>
              <mc:Fallback>
                <p:oleObj name="Equation" r:id="rId14" imgW="1333440" imgH="24120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22995" y="2582658"/>
                        <a:ext cx="3062287" cy="631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136" name="Object 72"/>
          <p:cNvGraphicFramePr>
            <a:graphicFrameLocks noChangeAspect="1"/>
          </p:cNvGraphicFramePr>
          <p:nvPr>
            <p:extLst/>
          </p:nvPr>
        </p:nvGraphicFramePr>
        <p:xfrm>
          <a:off x="1161107" y="4006646"/>
          <a:ext cx="3500438" cy="1100137"/>
        </p:xfrm>
        <a:graphic>
          <a:graphicData uri="http://schemas.openxmlformats.org/presentationml/2006/ole">
            <mc:AlternateContent xmlns:mc="http://schemas.openxmlformats.org/markup-compatibility/2006">
              <mc:Choice xmlns:v="urn:schemas-microsoft-com:vml" Requires="v">
                <p:oleObj spid="_x0000_s9245" name="Equation" r:id="rId16" imgW="1409400" imgH="431640" progId="Equation.3">
                  <p:embed/>
                </p:oleObj>
              </mc:Choice>
              <mc:Fallback>
                <p:oleObj name="Equation" r:id="rId16" imgW="1409400" imgH="43164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61107" y="4006646"/>
                        <a:ext cx="3500438" cy="1100137"/>
                      </a:xfrm>
                      <a:prstGeom prst="rect">
                        <a:avLst/>
                      </a:prstGeom>
                      <a:solidFill>
                        <a:srgbClr val="FFFFCC"/>
                      </a:solidFill>
                      <a:ln w="38100">
                        <a:solidFill>
                          <a:srgbClr val="0066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8137" name="Text Box 73"/>
          <p:cNvSpPr txBox="1">
            <a:spLocks noChangeArrowheads="1"/>
          </p:cNvSpPr>
          <p:nvPr/>
        </p:nvSpPr>
        <p:spPr bwMode="auto">
          <a:xfrm>
            <a:off x="3748732" y="1053896"/>
            <a:ext cx="985838" cy="519112"/>
          </a:xfrm>
          <a:prstGeom prst="rect">
            <a:avLst/>
          </a:prstGeom>
          <a:noFill/>
          <a:ln w="9525">
            <a:noFill/>
            <a:miter lim="800000"/>
            <a:headEnd/>
            <a:tailEnd/>
          </a:ln>
          <a:effectLst/>
        </p:spPr>
        <p:txBody>
          <a:bodyPr>
            <a:spAutoFit/>
          </a:bodyPr>
          <a:lstStyle/>
          <a:p>
            <a:pPr algn="ctr">
              <a:spcBef>
                <a:spcPct val="50000"/>
              </a:spcBef>
              <a:defRPr/>
            </a:pPr>
            <a:r>
              <a:rPr lang="zh-CN" altLang="en-US" sz="2800" b="1">
                <a:solidFill>
                  <a:srgbClr val="E60000"/>
                </a:solidFill>
                <a:latin typeface="Times New Roman" panose="02020603050405020304" pitchFamily="18" charset="0"/>
                <a:cs typeface="Times New Roman" panose="02020603050405020304" pitchFamily="18" charset="0"/>
              </a:rPr>
              <a:t>例</a:t>
            </a:r>
            <a:r>
              <a:rPr lang="en-US" altLang="zh-CN" sz="2800" b="1">
                <a:solidFill>
                  <a:srgbClr val="E60000"/>
                </a:solidFill>
                <a:latin typeface="Times New Roman" panose="02020603050405020304" pitchFamily="18" charset="0"/>
                <a:cs typeface="Times New Roman" panose="02020603050405020304" pitchFamily="18" charset="0"/>
              </a:rPr>
              <a:t>2</a:t>
            </a:r>
            <a:r>
              <a:rPr lang="zh-CN" altLang="en-US" sz="2800" b="1">
                <a:solidFill>
                  <a:srgbClr val="E60000"/>
                </a:solidFill>
                <a:latin typeface="Times New Roman" panose="02020603050405020304" pitchFamily="18" charset="0"/>
                <a:cs typeface="Times New Roman" panose="02020603050405020304" pitchFamily="18" charset="0"/>
              </a:rPr>
              <a:t>：</a:t>
            </a:r>
          </a:p>
        </p:txBody>
      </p:sp>
      <p:sp>
        <p:nvSpPr>
          <p:cNvPr id="88138" name="Rectangle 74"/>
          <p:cNvSpPr>
            <a:spLocks noChangeArrowheads="1"/>
          </p:cNvSpPr>
          <p:nvPr/>
        </p:nvSpPr>
        <p:spPr bwMode="auto">
          <a:xfrm>
            <a:off x="341957" y="5086146"/>
            <a:ext cx="8569325" cy="1501775"/>
          </a:xfrm>
          <a:prstGeom prst="rect">
            <a:avLst/>
          </a:prstGeom>
          <a:noFill/>
          <a:ln w="9525">
            <a:noFill/>
            <a:miter lim="800000"/>
            <a:headEnd/>
            <a:tailEnd/>
          </a:ln>
          <a:effectLst/>
        </p:spPr>
        <p:txBody>
          <a:bodyPr>
            <a:spAutoFit/>
          </a:bodyPr>
          <a:lstStyle/>
          <a:p>
            <a:pPr>
              <a:lnSpc>
                <a:spcPct val="110000"/>
              </a:lnSpc>
              <a:defRPr/>
            </a:pPr>
            <a:r>
              <a:rPr lang="en-US" altLang="zh-CN" sz="2800" b="1">
                <a:solidFill>
                  <a:srgbClr val="CC0000"/>
                </a:solidFill>
                <a:latin typeface="Times New Roman" panose="02020603050405020304" pitchFamily="18" charset="0"/>
                <a:cs typeface="Times New Roman" panose="02020603050405020304" pitchFamily="18" charset="0"/>
              </a:rPr>
              <a:t>  </a:t>
            </a:r>
            <a:r>
              <a:rPr lang="zh-CN" altLang="en-US" sz="2800" b="1">
                <a:solidFill>
                  <a:srgbClr val="CC0000"/>
                </a:solidFill>
                <a:latin typeface="Times New Roman" panose="02020603050405020304" pitchFamily="18" charset="0"/>
                <a:cs typeface="Times New Roman" panose="02020603050405020304" pitchFamily="18" charset="0"/>
              </a:rPr>
              <a:t>由例 </a:t>
            </a:r>
            <a:r>
              <a:rPr lang="en-US" altLang="zh-CN" sz="2800" b="1">
                <a:solidFill>
                  <a:srgbClr val="CC0000"/>
                </a:solidFill>
                <a:latin typeface="Times New Roman" panose="02020603050405020304" pitchFamily="18" charset="0"/>
                <a:cs typeface="Times New Roman" panose="02020603050405020304" pitchFamily="18" charset="0"/>
              </a:rPr>
              <a:t>1</a:t>
            </a:r>
            <a:r>
              <a:rPr lang="zh-CN" altLang="en-US" sz="2800" b="1">
                <a:solidFill>
                  <a:srgbClr val="CC0000"/>
                </a:solidFill>
                <a:latin typeface="Times New Roman" panose="02020603050405020304" pitchFamily="18" charset="0"/>
                <a:cs typeface="Times New Roman" panose="02020603050405020304" pitchFamily="18" charset="0"/>
              </a:rPr>
              <a:t>、例 </a:t>
            </a:r>
            <a:r>
              <a:rPr lang="en-US" altLang="zh-CN" sz="2800" b="1">
                <a:solidFill>
                  <a:srgbClr val="CC0000"/>
                </a:solidFill>
                <a:latin typeface="Times New Roman" panose="02020603050405020304" pitchFamily="18" charset="0"/>
                <a:cs typeface="Times New Roman" panose="02020603050405020304" pitchFamily="18" charset="0"/>
              </a:rPr>
              <a:t>2 </a:t>
            </a:r>
            <a:r>
              <a:rPr lang="zh-CN" altLang="en-US" sz="2800" b="1">
                <a:solidFill>
                  <a:srgbClr val="CC0000"/>
                </a:solidFill>
                <a:latin typeface="Times New Roman" panose="02020603050405020304" pitchFamily="18" charset="0"/>
                <a:cs typeface="Times New Roman" panose="02020603050405020304" pitchFamily="18" charset="0"/>
              </a:rPr>
              <a:t>可知，当电路不同时，计算电压放大倍数 </a:t>
            </a:r>
            <a:r>
              <a:rPr lang="en-US" altLang="zh-CN" sz="2800" b="1" i="1">
                <a:solidFill>
                  <a:srgbClr val="CC0000"/>
                </a:solidFill>
                <a:latin typeface="Times New Roman" panose="02020603050405020304" pitchFamily="18" charset="0"/>
                <a:cs typeface="Times New Roman" panose="02020603050405020304" pitchFamily="18" charset="0"/>
              </a:rPr>
              <a:t>A</a:t>
            </a:r>
            <a:r>
              <a:rPr lang="en-US" altLang="zh-CN" sz="2800" b="1" i="1" baseline="-25000">
                <a:solidFill>
                  <a:srgbClr val="CC0000"/>
                </a:solidFill>
                <a:latin typeface="Times New Roman" panose="02020603050405020304" pitchFamily="18" charset="0"/>
                <a:cs typeface="Times New Roman" panose="02020603050405020304" pitchFamily="18" charset="0"/>
              </a:rPr>
              <a:t>u</a:t>
            </a:r>
            <a:r>
              <a:rPr lang="en-US" altLang="zh-CN" sz="2800" b="1">
                <a:solidFill>
                  <a:srgbClr val="CC0000"/>
                </a:solidFill>
                <a:latin typeface="Times New Roman" panose="02020603050405020304" pitchFamily="18" charset="0"/>
                <a:cs typeface="Times New Roman" panose="02020603050405020304" pitchFamily="18" charset="0"/>
              </a:rPr>
              <a:t> </a:t>
            </a:r>
            <a:r>
              <a:rPr lang="zh-CN" altLang="en-US" sz="2800" b="1">
                <a:solidFill>
                  <a:srgbClr val="CC0000"/>
                </a:solidFill>
                <a:latin typeface="Times New Roman" panose="02020603050405020304" pitchFamily="18" charset="0"/>
                <a:cs typeface="Times New Roman" panose="02020603050405020304" pitchFamily="18" charset="0"/>
              </a:rPr>
              <a:t>的公式也不同。</a:t>
            </a:r>
            <a:r>
              <a:rPr lang="zh-CN" altLang="en-US" sz="2800" b="1">
                <a:solidFill>
                  <a:schemeClr val="tx2"/>
                </a:solidFill>
                <a:latin typeface="Times New Roman" panose="02020603050405020304" pitchFamily="18" charset="0"/>
                <a:cs typeface="Times New Roman" panose="02020603050405020304" pitchFamily="18" charset="0"/>
              </a:rPr>
              <a:t>要根据微变等效电路找出 </a:t>
            </a:r>
            <a:r>
              <a:rPr lang="en-US" altLang="zh-CN" sz="2800" b="1" i="1">
                <a:solidFill>
                  <a:schemeClr val="tx2"/>
                </a:solidFill>
                <a:latin typeface="Times New Roman" panose="02020603050405020304" pitchFamily="18" charset="0"/>
                <a:ea typeface="楷体_GB2312" pitchFamily="49" charset="-122"/>
                <a:cs typeface="Times New Roman" panose="02020603050405020304" pitchFamily="18" charset="0"/>
              </a:rPr>
              <a:t>u</a:t>
            </a:r>
            <a:r>
              <a:rPr lang="en-US" altLang="zh-CN" sz="2800" b="1" baseline="-25000">
                <a:solidFill>
                  <a:schemeClr val="tx2"/>
                </a:solidFill>
                <a:latin typeface="Times New Roman" panose="02020603050405020304" pitchFamily="18" charset="0"/>
                <a:ea typeface="楷体_GB2312" pitchFamily="49" charset="-122"/>
                <a:cs typeface="Times New Roman" panose="02020603050405020304" pitchFamily="18" charset="0"/>
              </a:rPr>
              <a:t>i </a:t>
            </a:r>
            <a:r>
              <a:rPr lang="zh-CN" altLang="en-US" sz="2800" b="1">
                <a:solidFill>
                  <a:schemeClr val="tx2"/>
                </a:solidFill>
                <a:latin typeface="Times New Roman" panose="02020603050405020304" pitchFamily="18" charset="0"/>
                <a:cs typeface="Times New Roman" panose="02020603050405020304" pitchFamily="18" charset="0"/>
              </a:rPr>
              <a:t>与 </a:t>
            </a:r>
            <a:r>
              <a:rPr lang="en-US" altLang="zh-CN" sz="2800" b="1" i="1">
                <a:solidFill>
                  <a:schemeClr val="tx2"/>
                </a:solidFill>
                <a:latin typeface="Times New Roman" panose="02020603050405020304" pitchFamily="18" charset="0"/>
                <a:ea typeface="楷体_GB2312" pitchFamily="49" charset="-122"/>
                <a:cs typeface="Times New Roman" panose="02020603050405020304" pitchFamily="18" charset="0"/>
              </a:rPr>
              <a:t>i</a:t>
            </a:r>
            <a:r>
              <a:rPr lang="en-US" altLang="zh-CN" sz="2800" b="1" baseline="-25000">
                <a:solidFill>
                  <a:schemeClr val="tx2"/>
                </a:solidFill>
                <a:latin typeface="Times New Roman" panose="02020603050405020304" pitchFamily="18" charset="0"/>
                <a:ea typeface="楷体_GB2312" pitchFamily="49" charset="-122"/>
                <a:cs typeface="Times New Roman" panose="02020603050405020304" pitchFamily="18" charset="0"/>
              </a:rPr>
              <a:t>b </a:t>
            </a:r>
            <a:r>
              <a:rPr lang="zh-CN" altLang="en-US" sz="2800" b="1">
                <a:solidFill>
                  <a:schemeClr val="tx2"/>
                </a:solidFill>
                <a:latin typeface="Times New Roman" panose="02020603050405020304" pitchFamily="18" charset="0"/>
                <a:cs typeface="Times New Roman" panose="02020603050405020304" pitchFamily="18" charset="0"/>
              </a:rPr>
              <a:t>的关系、 </a:t>
            </a:r>
            <a:r>
              <a:rPr lang="en-US" altLang="zh-CN" sz="2800" b="1" i="1">
                <a:solidFill>
                  <a:schemeClr val="tx2"/>
                </a:solidFill>
                <a:latin typeface="Times New Roman" panose="02020603050405020304" pitchFamily="18" charset="0"/>
                <a:ea typeface="楷体_GB2312" pitchFamily="49" charset="-122"/>
                <a:cs typeface="Times New Roman" panose="02020603050405020304" pitchFamily="18" charset="0"/>
              </a:rPr>
              <a:t>u</a:t>
            </a:r>
            <a:r>
              <a:rPr lang="en-US" altLang="zh-CN" sz="2800" b="1" baseline="-25000">
                <a:solidFill>
                  <a:schemeClr val="tx2"/>
                </a:solidFill>
                <a:latin typeface="Times New Roman" panose="02020603050405020304" pitchFamily="18" charset="0"/>
                <a:ea typeface="楷体_GB2312" pitchFamily="49" charset="-122"/>
                <a:cs typeface="Times New Roman" panose="02020603050405020304" pitchFamily="18" charset="0"/>
              </a:rPr>
              <a:t>o </a:t>
            </a:r>
            <a:r>
              <a:rPr lang="zh-CN" altLang="en-US" sz="2800" b="1">
                <a:solidFill>
                  <a:schemeClr val="tx2"/>
                </a:solidFill>
                <a:latin typeface="Times New Roman" panose="02020603050405020304" pitchFamily="18" charset="0"/>
                <a:cs typeface="Times New Roman" panose="02020603050405020304" pitchFamily="18" charset="0"/>
              </a:rPr>
              <a:t>与 </a:t>
            </a:r>
            <a:r>
              <a:rPr lang="en-US" altLang="zh-CN" sz="2800" b="1" i="1">
                <a:solidFill>
                  <a:schemeClr val="tx2"/>
                </a:solidFill>
                <a:latin typeface="Times New Roman" panose="02020603050405020304" pitchFamily="18" charset="0"/>
                <a:ea typeface="楷体_GB2312" pitchFamily="49" charset="-122"/>
                <a:cs typeface="Times New Roman" panose="02020603050405020304" pitchFamily="18" charset="0"/>
              </a:rPr>
              <a:t>i</a:t>
            </a:r>
            <a:r>
              <a:rPr lang="en-US" altLang="zh-CN" sz="2800" b="1" baseline="-25000">
                <a:solidFill>
                  <a:schemeClr val="tx2"/>
                </a:solidFill>
                <a:latin typeface="Times New Roman" panose="02020603050405020304" pitchFamily="18" charset="0"/>
                <a:ea typeface="楷体_GB2312" pitchFamily="49" charset="-122"/>
                <a:cs typeface="Times New Roman" panose="02020603050405020304" pitchFamily="18" charset="0"/>
              </a:rPr>
              <a:t>c</a:t>
            </a:r>
            <a:r>
              <a:rPr lang="en-US" altLang="zh-CN" sz="2800" b="1" i="1" baseline="-25000">
                <a:solidFill>
                  <a:schemeClr val="tx2"/>
                </a:solidFill>
                <a:latin typeface="Times New Roman" panose="02020603050405020304" pitchFamily="18" charset="0"/>
                <a:ea typeface="楷体_GB2312" pitchFamily="49" charset="-122"/>
                <a:cs typeface="Times New Roman" panose="02020603050405020304" pitchFamily="18" charset="0"/>
              </a:rPr>
              <a:t> </a:t>
            </a:r>
            <a:r>
              <a:rPr lang="zh-CN" altLang="en-US" sz="2800" b="1">
                <a:solidFill>
                  <a:schemeClr val="tx2"/>
                </a:solidFill>
                <a:latin typeface="Times New Roman" panose="02020603050405020304" pitchFamily="18" charset="0"/>
                <a:cs typeface="Times New Roman" panose="02020603050405020304" pitchFamily="18" charset="0"/>
              </a:rPr>
              <a:t>的关系。</a:t>
            </a:r>
          </a:p>
        </p:txBody>
      </p:sp>
      <p:pic>
        <p:nvPicPr>
          <p:cNvPr id="9228" name="Picture 82" descr="图片2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256732" y="837996"/>
            <a:ext cx="4654550"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147" name="AutoShape 83"/>
          <p:cNvSpPr>
            <a:spLocks/>
          </p:cNvSpPr>
          <p:nvPr/>
        </p:nvSpPr>
        <p:spPr bwMode="auto">
          <a:xfrm rot="-5400000">
            <a:off x="8045300" y="3543890"/>
            <a:ext cx="233363" cy="615950"/>
          </a:xfrm>
          <a:prstGeom prst="leftBrace">
            <a:avLst>
              <a:gd name="adj1" fmla="val 21995"/>
              <a:gd name="adj2" fmla="val 50255"/>
            </a:avLst>
          </a:prstGeom>
          <a:noFill/>
          <a:ln w="28575">
            <a:solidFill>
              <a:schemeClr val="accent2"/>
            </a:solidFill>
            <a:round/>
            <a:headEnd/>
            <a:tailEnd/>
          </a:ln>
          <a:effectLst/>
        </p:spPr>
        <p:txBody>
          <a:bodyPr wrap="none" anchor="ctr"/>
          <a:lstStyle/>
          <a:p>
            <a:pPr>
              <a:defRPr/>
            </a:pPr>
            <a:endParaRPr lang="zh-CN" altLang="en-US"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94642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88134"/>
                                        </p:tgtEl>
                                        <p:attrNameLst>
                                          <p:attrName>style.visibility</p:attrName>
                                        </p:attrNameLst>
                                      </p:cBhvr>
                                      <p:to>
                                        <p:strVal val="visible"/>
                                      </p:to>
                                    </p:set>
                                    <p:animEffect transition="in" filter="wipe(left)">
                                      <p:cBhvr>
                                        <p:cTn id="7" dur="500"/>
                                        <p:tgtEl>
                                          <p:spTgt spid="881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88135"/>
                                        </p:tgtEl>
                                        <p:attrNameLst>
                                          <p:attrName>style.visibility</p:attrName>
                                        </p:attrNameLst>
                                      </p:cBhvr>
                                      <p:to>
                                        <p:strVal val="visible"/>
                                      </p:to>
                                    </p:set>
                                    <p:animEffect transition="in" filter="wipe(left)">
                                      <p:cBhvr>
                                        <p:cTn id="12" dur="500"/>
                                        <p:tgtEl>
                                          <p:spTgt spid="8813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88067"/>
                                        </p:tgtEl>
                                        <p:attrNameLst>
                                          <p:attrName>style.visibility</p:attrName>
                                        </p:attrNameLst>
                                      </p:cBhvr>
                                      <p:to>
                                        <p:strVal val="visible"/>
                                      </p:to>
                                    </p:set>
                                    <p:animEffect transition="in" filter="wipe(left)">
                                      <p:cBhvr>
                                        <p:cTn id="17" dur="500"/>
                                        <p:tgtEl>
                                          <p:spTgt spid="8806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88070"/>
                                        </p:tgtEl>
                                        <p:attrNameLst>
                                          <p:attrName>style.visibility</p:attrName>
                                        </p:attrNameLst>
                                      </p:cBhvr>
                                      <p:to>
                                        <p:strVal val="visible"/>
                                      </p:to>
                                    </p:set>
                                    <p:animEffect transition="in" filter="wipe(left)">
                                      <p:cBhvr>
                                        <p:cTn id="22" dur="500"/>
                                        <p:tgtEl>
                                          <p:spTgt spid="8807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88136"/>
                                        </p:tgtEl>
                                        <p:attrNameLst>
                                          <p:attrName>style.visibility</p:attrName>
                                        </p:attrNameLst>
                                      </p:cBhvr>
                                      <p:to>
                                        <p:strVal val="visible"/>
                                      </p:to>
                                    </p:set>
                                    <p:animEffect transition="in" filter="wipe(left)">
                                      <p:cBhvr>
                                        <p:cTn id="27" dur="500"/>
                                        <p:tgtEl>
                                          <p:spTgt spid="8813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8138"/>
                                        </p:tgtEl>
                                        <p:attrNameLst>
                                          <p:attrName>style.visibility</p:attrName>
                                        </p:attrNameLst>
                                      </p:cBhvr>
                                      <p:to>
                                        <p:strVal val="visible"/>
                                      </p:to>
                                    </p:set>
                                    <p:animEffect transition="in" filter="wipe(left)">
                                      <p:cBhvr>
                                        <p:cTn id="32" dur="500"/>
                                        <p:tgtEl>
                                          <p:spTgt spid="88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138"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ext Box 2"/>
          <p:cNvSpPr txBox="1">
            <a:spLocks noChangeArrowheads="1"/>
          </p:cNvSpPr>
          <p:nvPr/>
        </p:nvSpPr>
        <p:spPr bwMode="auto">
          <a:xfrm>
            <a:off x="371774" y="515073"/>
            <a:ext cx="6858000" cy="525401"/>
          </a:xfrm>
          <a:prstGeom prst="rect">
            <a:avLst/>
          </a:prstGeom>
          <a:noFill/>
          <a:ln w="38100">
            <a:noFill/>
            <a:miter lim="800000"/>
            <a:headEnd/>
            <a:tailEnd/>
          </a:ln>
          <a:effectLst/>
        </p:spPr>
        <p:txBody>
          <a:bodyPr lIns="90000" tIns="46800" rIns="90000" bIns="46800" anchor="ctr">
            <a:spAutoFit/>
          </a:bodyPr>
          <a:lstStyle/>
          <a:p>
            <a:pPr>
              <a:spcBef>
                <a:spcPct val="50000"/>
              </a:spcBef>
              <a:defRPr/>
            </a:pPr>
            <a:r>
              <a:rPr lang="en-US" altLang="zh-CN" sz="2800" b="1">
                <a:solidFill>
                  <a:srgbClr val="CC0000"/>
                </a:solidFill>
                <a:latin typeface="Times New Roman" panose="02020603050405020304" pitchFamily="18" charset="0"/>
                <a:cs typeface="Times New Roman" panose="02020603050405020304" pitchFamily="18" charset="0"/>
              </a:rPr>
              <a:t>4.</a:t>
            </a:r>
            <a:r>
              <a:rPr lang="zh-CN" altLang="en-US" sz="2800" b="1">
                <a:solidFill>
                  <a:srgbClr val="CC0000"/>
                </a:solidFill>
                <a:latin typeface="Times New Roman" panose="02020603050405020304" pitchFamily="18" charset="0"/>
                <a:cs typeface="Times New Roman" panose="02020603050405020304" pitchFamily="18" charset="0"/>
              </a:rPr>
              <a:t>放大电路输入电阻的计算</a:t>
            </a:r>
          </a:p>
        </p:txBody>
      </p:sp>
      <p:sp>
        <p:nvSpPr>
          <p:cNvPr id="89091" name="Text Box 3"/>
          <p:cNvSpPr txBox="1">
            <a:spLocks noChangeArrowheads="1"/>
          </p:cNvSpPr>
          <p:nvPr/>
        </p:nvSpPr>
        <p:spPr bwMode="auto">
          <a:xfrm>
            <a:off x="257474" y="966836"/>
            <a:ext cx="8420100" cy="1387176"/>
          </a:xfrm>
          <a:prstGeom prst="rect">
            <a:avLst/>
          </a:prstGeom>
          <a:noFill/>
          <a:ln w="38100">
            <a:noFill/>
            <a:miter lim="800000"/>
            <a:headEnd/>
            <a:tailEnd/>
          </a:ln>
          <a:effectLst/>
        </p:spPr>
        <p:txBody>
          <a:bodyPr lIns="90000" tIns="46800" rIns="90000" bIns="46800" anchor="ctr">
            <a:spAutoFit/>
          </a:bodyPr>
          <a:lstStyle/>
          <a:p>
            <a:pPr indent="571500">
              <a:defRPr/>
            </a:pPr>
            <a:r>
              <a:rPr lang="zh-CN" altLang="en-US" sz="2800" b="1">
                <a:latin typeface="Times New Roman" panose="02020603050405020304" pitchFamily="18" charset="0"/>
                <a:cs typeface="Times New Roman" panose="02020603050405020304" pitchFamily="18" charset="0"/>
              </a:rPr>
              <a:t>放大电路对信号源</a:t>
            </a:r>
            <a:r>
              <a:rPr lang="en-US" altLang="zh-CN" sz="2800" b="1">
                <a:latin typeface="Times New Roman" panose="02020603050405020304" pitchFamily="18" charset="0"/>
                <a:cs typeface="Times New Roman" panose="02020603050405020304" pitchFamily="18" charset="0"/>
              </a:rPr>
              <a:t>(</a:t>
            </a:r>
            <a:r>
              <a:rPr lang="zh-CN" altLang="en-US" sz="2800" b="1">
                <a:latin typeface="Times New Roman" panose="02020603050405020304" pitchFamily="18" charset="0"/>
                <a:cs typeface="Times New Roman" panose="02020603050405020304" pitchFamily="18" charset="0"/>
              </a:rPr>
              <a:t>或对前级放大电路</a:t>
            </a:r>
            <a:r>
              <a:rPr lang="en-US" altLang="zh-CN" sz="2800" b="1">
                <a:latin typeface="Times New Roman" panose="02020603050405020304" pitchFamily="18" charset="0"/>
                <a:cs typeface="Times New Roman" panose="02020603050405020304" pitchFamily="18" charset="0"/>
              </a:rPr>
              <a:t>)</a:t>
            </a:r>
            <a:r>
              <a:rPr lang="zh-CN" altLang="en-US" sz="2800" b="1">
                <a:latin typeface="Times New Roman" panose="02020603050405020304" pitchFamily="18" charset="0"/>
                <a:cs typeface="Times New Roman" panose="02020603050405020304" pitchFamily="18" charset="0"/>
              </a:rPr>
              <a:t>来说，是一个负载，可用一个电阻来等效代替。这个电阻是信号源的负载电阻</a:t>
            </a:r>
            <a:r>
              <a:rPr lang="en-US" altLang="zh-CN" sz="2800" b="1">
                <a:latin typeface="Times New Roman" panose="02020603050405020304" pitchFamily="18" charset="0"/>
                <a:cs typeface="Times New Roman" panose="02020603050405020304" pitchFamily="18" charset="0"/>
              </a:rPr>
              <a:t>,</a:t>
            </a:r>
            <a:r>
              <a:rPr lang="zh-CN" altLang="en-US" sz="2800" b="1">
                <a:latin typeface="Times New Roman" panose="02020603050405020304" pitchFamily="18" charset="0"/>
                <a:cs typeface="Times New Roman" panose="02020603050405020304" pitchFamily="18" charset="0"/>
              </a:rPr>
              <a:t>也就是放大电路的输入电阻。</a:t>
            </a:r>
          </a:p>
        </p:txBody>
      </p:sp>
      <p:sp>
        <p:nvSpPr>
          <p:cNvPr id="89092" name="Text Box 4"/>
          <p:cNvSpPr txBox="1">
            <a:spLocks noChangeArrowheads="1"/>
          </p:cNvSpPr>
          <p:nvPr/>
        </p:nvSpPr>
        <p:spPr bwMode="auto">
          <a:xfrm>
            <a:off x="143174" y="4556848"/>
            <a:ext cx="1752600" cy="525401"/>
          </a:xfrm>
          <a:prstGeom prst="rect">
            <a:avLst/>
          </a:prstGeom>
          <a:noFill/>
          <a:ln w="38100">
            <a:noFill/>
            <a:miter lim="800000"/>
            <a:headEnd/>
            <a:tailEnd/>
          </a:ln>
          <a:effectLst/>
        </p:spPr>
        <p:txBody>
          <a:bodyPr lIns="90000" tIns="46800" rIns="90000" bIns="46800" anchor="ctr">
            <a:spAutoFit/>
          </a:bodyPr>
          <a:lstStyle/>
          <a:p>
            <a:pPr algn="ctr">
              <a:spcBef>
                <a:spcPct val="50000"/>
              </a:spcBef>
              <a:defRPr/>
            </a:pPr>
            <a:r>
              <a:rPr lang="zh-CN" altLang="en-US" sz="2800" b="1">
                <a:solidFill>
                  <a:srgbClr val="CC0000"/>
                </a:solidFill>
                <a:latin typeface="Times New Roman" panose="02020603050405020304" pitchFamily="18" charset="0"/>
                <a:cs typeface="Times New Roman" panose="02020603050405020304" pitchFamily="18" charset="0"/>
              </a:rPr>
              <a:t>定义：</a:t>
            </a:r>
          </a:p>
        </p:txBody>
      </p:sp>
      <p:sp>
        <p:nvSpPr>
          <p:cNvPr id="89093" name="Text Box 5"/>
          <p:cNvSpPr txBox="1">
            <a:spLocks noChangeArrowheads="1"/>
          </p:cNvSpPr>
          <p:nvPr/>
        </p:nvSpPr>
        <p:spPr bwMode="auto">
          <a:xfrm>
            <a:off x="5904211" y="2631784"/>
            <a:ext cx="2765425" cy="1516442"/>
          </a:xfrm>
          <a:prstGeom prst="rect">
            <a:avLst/>
          </a:prstGeom>
          <a:noFill/>
          <a:ln w="38100">
            <a:noFill/>
            <a:miter lim="800000"/>
            <a:headEnd/>
            <a:tailEnd/>
          </a:ln>
          <a:effectLst/>
        </p:spPr>
        <p:txBody>
          <a:bodyPr lIns="90000" tIns="46800" rIns="90000" bIns="46800" anchor="ctr">
            <a:spAutoFit/>
          </a:bodyPr>
          <a:lstStyle/>
          <a:p>
            <a:pPr>
              <a:lnSpc>
                <a:spcPct val="110000"/>
              </a:lnSpc>
              <a:defRPr/>
            </a:pPr>
            <a:r>
              <a:rPr lang="en-US" altLang="zh-CN" sz="2800" b="1">
                <a:solidFill>
                  <a:srgbClr val="000099"/>
                </a:solidFill>
                <a:latin typeface="Times New Roman" panose="02020603050405020304" pitchFamily="18" charset="0"/>
                <a:cs typeface="Times New Roman" panose="02020603050405020304" pitchFamily="18" charset="0"/>
              </a:rPr>
              <a:t>  </a:t>
            </a:r>
            <a:r>
              <a:rPr lang="zh-CN" altLang="en-US" sz="2800" b="1">
                <a:solidFill>
                  <a:srgbClr val="000099"/>
                </a:solidFill>
                <a:latin typeface="Times New Roman" panose="02020603050405020304" pitchFamily="18" charset="0"/>
                <a:cs typeface="Times New Roman" panose="02020603050405020304" pitchFamily="18" charset="0"/>
              </a:rPr>
              <a:t>输入电阻是对交流信号而言的</a:t>
            </a:r>
            <a:r>
              <a:rPr lang="en-US" altLang="zh-CN" sz="2800" b="1">
                <a:solidFill>
                  <a:srgbClr val="000099"/>
                </a:solidFill>
                <a:latin typeface="Times New Roman" panose="02020603050405020304" pitchFamily="18" charset="0"/>
                <a:cs typeface="Times New Roman" panose="02020603050405020304" pitchFamily="18" charset="0"/>
              </a:rPr>
              <a:t>,</a:t>
            </a:r>
            <a:r>
              <a:rPr lang="zh-CN" altLang="en-US" sz="2800" b="1">
                <a:solidFill>
                  <a:srgbClr val="000099"/>
                </a:solidFill>
                <a:latin typeface="Times New Roman" panose="02020603050405020304" pitchFamily="18" charset="0"/>
                <a:cs typeface="Times New Roman" panose="02020603050405020304" pitchFamily="18" charset="0"/>
              </a:rPr>
              <a:t>是动态电阻。</a:t>
            </a:r>
          </a:p>
        </p:txBody>
      </p:sp>
      <p:sp>
        <p:nvSpPr>
          <p:cNvPr id="89094" name="Rectangle 6"/>
          <p:cNvSpPr>
            <a:spLocks noChangeArrowheads="1"/>
          </p:cNvSpPr>
          <p:nvPr/>
        </p:nvSpPr>
        <p:spPr bwMode="auto">
          <a:xfrm>
            <a:off x="295574" y="2915323"/>
            <a:ext cx="181822" cy="371513"/>
          </a:xfrm>
          <a:prstGeom prst="rect">
            <a:avLst/>
          </a:prstGeom>
          <a:noFill/>
          <a:ln w="38100">
            <a:noFill/>
            <a:miter lim="800000"/>
            <a:headEnd/>
            <a:tailEnd/>
          </a:ln>
          <a:effectLst/>
        </p:spPr>
        <p:txBody>
          <a:bodyPr wrap="none" lIns="90000" tIns="46800" rIns="90000" bIns="46800" anchor="ctr">
            <a:spAutoFit/>
          </a:bodyPr>
          <a:lstStyle/>
          <a:p>
            <a:pPr>
              <a:defRPr/>
            </a:pPr>
            <a:endParaRPr lang="zh-CN" altLang="en-US" b="1">
              <a:latin typeface="Times New Roman" panose="02020603050405020304" pitchFamily="18" charset="0"/>
              <a:cs typeface="Times New Roman" panose="02020603050405020304" pitchFamily="18" charset="0"/>
            </a:endParaRPr>
          </a:p>
        </p:txBody>
      </p:sp>
      <p:graphicFrame>
        <p:nvGraphicFramePr>
          <p:cNvPr id="89096" name="Object 8"/>
          <p:cNvGraphicFramePr>
            <a:graphicFrameLocks noChangeAspect="1"/>
          </p:cNvGraphicFramePr>
          <p:nvPr>
            <p:extLst/>
          </p:nvPr>
        </p:nvGraphicFramePr>
        <p:xfrm>
          <a:off x="574974" y="5006080"/>
          <a:ext cx="2755900" cy="1057275"/>
        </p:xfrm>
        <a:graphic>
          <a:graphicData uri="http://schemas.openxmlformats.org/presentationml/2006/ole">
            <mc:AlternateContent xmlns:mc="http://schemas.openxmlformats.org/markup-compatibility/2006">
              <mc:Choice xmlns:v="urn:schemas-microsoft-com:vml" Requires="v">
                <p:oleObj spid="_x0000_s10245" name="Equation" r:id="rId4" imgW="1193760" imgH="457200" progId="Equation.3">
                  <p:embed/>
                </p:oleObj>
              </mc:Choice>
              <mc:Fallback>
                <p:oleObj name="Equation" r:id="rId4" imgW="1193760" imgH="457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4974" y="5006080"/>
                        <a:ext cx="2755900" cy="10572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9097" name="AutoShape 9" descr="水滴"/>
          <p:cNvSpPr>
            <a:spLocks noChangeArrowheads="1"/>
          </p:cNvSpPr>
          <p:nvPr/>
        </p:nvSpPr>
        <p:spPr bwMode="auto">
          <a:xfrm rot="-2692639">
            <a:off x="5231111" y="3231235"/>
            <a:ext cx="457200" cy="371513"/>
          </a:xfrm>
          <a:prstGeom prst="curvedLeftArrow">
            <a:avLst>
              <a:gd name="adj1" fmla="val 50000"/>
              <a:gd name="adj2" fmla="val 100000"/>
              <a:gd name="adj3" fmla="val 33333"/>
            </a:avLst>
          </a:prstGeom>
          <a:blipFill dpi="0" rotWithShape="0">
            <a:blip r:embed="rId6"/>
            <a:srcRect/>
            <a:tile tx="0" ty="0" sx="100000" sy="100000" flip="none" algn="tl"/>
          </a:blipFill>
          <a:ln w="38100">
            <a:solidFill>
              <a:srgbClr val="006600"/>
            </a:solidFill>
            <a:miter lim="800000"/>
            <a:headEnd/>
            <a:tailEnd/>
          </a:ln>
          <a:effectLst/>
        </p:spPr>
        <p:txBody>
          <a:bodyPr lIns="90000" tIns="46800" rIns="90000" bIns="46800" anchor="ctr">
            <a:spAutoFit/>
          </a:bodyPr>
          <a:lstStyle/>
          <a:p>
            <a:pPr>
              <a:defRPr/>
            </a:pPr>
            <a:endParaRPr lang="zh-CN" altLang="en-US" b="1">
              <a:latin typeface="Times New Roman" panose="02020603050405020304" pitchFamily="18" charset="0"/>
              <a:cs typeface="Times New Roman" panose="02020603050405020304" pitchFamily="18" charset="0"/>
            </a:endParaRPr>
          </a:p>
        </p:txBody>
      </p:sp>
      <p:pic>
        <p:nvPicPr>
          <p:cNvPr id="89148" name="Picture 60" descr="图片2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8936" y="2470842"/>
            <a:ext cx="4394200" cy="197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9149" name="Picture 61" descr="图片2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45174" y="4329805"/>
            <a:ext cx="5194300" cy="235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930460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9091">
                                            <p:txEl>
                                              <p:pRg st="0" end="0"/>
                                            </p:txEl>
                                          </p:spTgt>
                                        </p:tgtEl>
                                        <p:attrNameLst>
                                          <p:attrName>style.visibility</p:attrName>
                                        </p:attrNameLst>
                                      </p:cBhvr>
                                      <p:to>
                                        <p:strVal val="visible"/>
                                      </p:to>
                                    </p:set>
                                    <p:animEffect transition="in" filter="wipe(left)">
                                      <p:cBhvr>
                                        <p:cTn id="7" dur="500"/>
                                        <p:tgtEl>
                                          <p:spTgt spid="890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89148"/>
                                        </p:tgtEl>
                                        <p:attrNameLst>
                                          <p:attrName>style.visibility</p:attrName>
                                        </p:attrNameLst>
                                      </p:cBhvr>
                                      <p:to>
                                        <p:strVal val="visible"/>
                                      </p:to>
                                    </p:set>
                                    <p:animEffect transition="in" filter="wipe(left)">
                                      <p:cBhvr>
                                        <p:cTn id="12" dur="1000"/>
                                        <p:tgtEl>
                                          <p:spTgt spid="8914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89097"/>
                                        </p:tgtEl>
                                        <p:attrNameLst>
                                          <p:attrName>style.visibility</p:attrName>
                                        </p:attrNameLst>
                                      </p:cBhvr>
                                      <p:to>
                                        <p:strVal val="visible"/>
                                      </p:to>
                                    </p:set>
                                    <p:animEffect transition="in" filter="wipe(up)">
                                      <p:cBhvr>
                                        <p:cTn id="17" dur="500"/>
                                        <p:tgtEl>
                                          <p:spTgt spid="89097"/>
                                        </p:tgtEl>
                                      </p:cBhvr>
                                    </p:animEffect>
                                  </p:childTnLst>
                                </p:cTn>
                              </p:par>
                            </p:childTnLst>
                          </p:cTn>
                        </p:par>
                        <p:par>
                          <p:cTn id="18" fill="hold" nodeType="afterGroup">
                            <p:stCondLst>
                              <p:cond delay="500"/>
                            </p:stCondLst>
                            <p:childTnLst>
                              <p:par>
                                <p:cTn id="19" presetID="22" presetClass="entr" presetSubtype="1" fill="hold" nodeType="afterEffect">
                                  <p:stCondLst>
                                    <p:cond delay="0"/>
                                  </p:stCondLst>
                                  <p:childTnLst>
                                    <p:set>
                                      <p:cBhvr>
                                        <p:cTn id="20" dur="1" fill="hold">
                                          <p:stCondLst>
                                            <p:cond delay="0"/>
                                          </p:stCondLst>
                                        </p:cTn>
                                        <p:tgtEl>
                                          <p:spTgt spid="89149"/>
                                        </p:tgtEl>
                                        <p:attrNameLst>
                                          <p:attrName>style.visibility</p:attrName>
                                        </p:attrNameLst>
                                      </p:cBhvr>
                                      <p:to>
                                        <p:strVal val="visible"/>
                                      </p:to>
                                    </p:set>
                                    <p:animEffect transition="in" filter="wipe(up)">
                                      <p:cBhvr>
                                        <p:cTn id="21" dur="1000"/>
                                        <p:tgtEl>
                                          <p:spTgt spid="8914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89092"/>
                                        </p:tgtEl>
                                        <p:attrNameLst>
                                          <p:attrName>style.visibility</p:attrName>
                                        </p:attrNameLst>
                                      </p:cBhvr>
                                      <p:to>
                                        <p:strVal val="visible"/>
                                      </p:to>
                                    </p:set>
                                    <p:animEffect transition="in" filter="wipe(left)">
                                      <p:cBhvr>
                                        <p:cTn id="26" dur="500"/>
                                        <p:tgtEl>
                                          <p:spTgt spid="89092"/>
                                        </p:tgtEl>
                                      </p:cBhvr>
                                    </p:animEffect>
                                  </p:childTnLst>
                                </p:cTn>
                              </p:par>
                            </p:childTnLst>
                          </p:cTn>
                        </p:par>
                        <p:par>
                          <p:cTn id="27" fill="hold" nodeType="afterGroup">
                            <p:stCondLst>
                              <p:cond delay="500"/>
                            </p:stCondLst>
                            <p:childTnLst>
                              <p:par>
                                <p:cTn id="28" presetID="22" presetClass="entr" presetSubtype="8" fill="hold" nodeType="afterEffect">
                                  <p:stCondLst>
                                    <p:cond delay="0"/>
                                  </p:stCondLst>
                                  <p:childTnLst>
                                    <p:set>
                                      <p:cBhvr>
                                        <p:cTn id="29" dur="1" fill="hold">
                                          <p:stCondLst>
                                            <p:cond delay="0"/>
                                          </p:stCondLst>
                                        </p:cTn>
                                        <p:tgtEl>
                                          <p:spTgt spid="89096"/>
                                        </p:tgtEl>
                                        <p:attrNameLst>
                                          <p:attrName>style.visibility</p:attrName>
                                        </p:attrNameLst>
                                      </p:cBhvr>
                                      <p:to>
                                        <p:strVal val="visible"/>
                                      </p:to>
                                    </p:set>
                                    <p:animEffect transition="in" filter="wipe(left)">
                                      <p:cBhvr>
                                        <p:cTn id="30" dur="500"/>
                                        <p:tgtEl>
                                          <p:spTgt spid="89096"/>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89093">
                                            <p:txEl>
                                              <p:pRg st="0" end="0"/>
                                            </p:txEl>
                                          </p:spTgt>
                                        </p:tgtEl>
                                        <p:attrNameLst>
                                          <p:attrName>style.visibility</p:attrName>
                                        </p:attrNameLst>
                                      </p:cBhvr>
                                      <p:to>
                                        <p:strVal val="visible"/>
                                      </p:to>
                                    </p:set>
                                    <p:animEffect transition="in" filter="wipe(left)">
                                      <p:cBhvr>
                                        <p:cTn id="35" dur="500"/>
                                        <p:tgtEl>
                                          <p:spTgt spid="8909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build="p" autoUpdateAnimBg="0"/>
      <p:bldP spid="89092" grpId="0" autoUpdateAnimBg="0"/>
      <p:bldP spid="89093" grpId="0" build="p" autoUpdateAnimBg="0"/>
      <p:bldP spid="8909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4"/>
          <p:cNvGrpSpPr>
            <a:grpSpLocks/>
          </p:cNvGrpSpPr>
          <p:nvPr/>
        </p:nvGrpSpPr>
        <p:grpSpPr bwMode="auto">
          <a:xfrm>
            <a:off x="971550" y="2873375"/>
            <a:ext cx="6477000" cy="1635125"/>
            <a:chOff x="624" y="1728"/>
            <a:chExt cx="4080" cy="1030"/>
          </a:xfrm>
        </p:grpSpPr>
        <p:graphicFrame>
          <p:nvGraphicFramePr>
            <p:cNvPr id="11266" name="Object 53"/>
            <p:cNvGraphicFramePr>
              <a:graphicFrameLocks noChangeAspect="1"/>
            </p:cNvGraphicFramePr>
            <p:nvPr/>
          </p:nvGraphicFramePr>
          <p:xfrm>
            <a:off x="624" y="1731"/>
            <a:ext cx="906" cy="721"/>
          </p:xfrm>
          <a:graphic>
            <a:graphicData uri="http://schemas.openxmlformats.org/presentationml/2006/ole">
              <mc:AlternateContent xmlns:mc="http://schemas.openxmlformats.org/markup-compatibility/2006">
                <mc:Choice xmlns:v="urn:schemas-microsoft-com:vml" Requires="v">
                  <p:oleObj spid="_x0000_s11275" name="Equation" r:id="rId4" imgW="558720" imgH="444240" progId="Equation.3">
                    <p:embed/>
                  </p:oleObj>
                </mc:Choice>
                <mc:Fallback>
                  <p:oleObj name="Equation" r:id="rId4" imgW="558720" imgH="4442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 y="1731"/>
                          <a:ext cx="906" cy="72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2438" name="Line 54"/>
            <p:cNvSpPr>
              <a:spLocks noChangeShapeType="1"/>
            </p:cNvSpPr>
            <p:nvPr/>
          </p:nvSpPr>
          <p:spPr bwMode="auto">
            <a:xfrm flipV="1">
              <a:off x="1468" y="2142"/>
              <a:ext cx="0" cy="310"/>
            </a:xfrm>
            <a:prstGeom prst="line">
              <a:avLst/>
            </a:prstGeom>
            <a:noFill/>
            <a:ln w="28575">
              <a:solidFill>
                <a:srgbClr val="FF0000"/>
              </a:solidFill>
              <a:round/>
              <a:headEnd/>
              <a:tailEnd type="stealth" w="med" len="lg"/>
            </a:ln>
            <a:effectLst/>
          </p:spPr>
          <p:txBody>
            <a:bodyPr/>
            <a:lstStyle/>
            <a:p>
              <a:pPr>
                <a:defRPr/>
              </a:pPr>
              <a:endParaRPr lang="zh-CN" altLang="en-US" b="1"/>
            </a:p>
          </p:txBody>
        </p:sp>
        <p:sp>
          <p:nvSpPr>
            <p:cNvPr id="272439" name="Line 55"/>
            <p:cNvSpPr>
              <a:spLocks noChangeShapeType="1"/>
            </p:cNvSpPr>
            <p:nvPr/>
          </p:nvSpPr>
          <p:spPr bwMode="auto">
            <a:xfrm>
              <a:off x="1002" y="1935"/>
              <a:ext cx="0" cy="310"/>
            </a:xfrm>
            <a:prstGeom prst="line">
              <a:avLst/>
            </a:prstGeom>
            <a:noFill/>
            <a:ln w="28575">
              <a:solidFill>
                <a:srgbClr val="FF0000"/>
              </a:solidFill>
              <a:round/>
              <a:headEnd/>
              <a:tailEnd type="stealth" w="med" len="lg"/>
            </a:ln>
            <a:effectLst/>
          </p:spPr>
          <p:txBody>
            <a:bodyPr/>
            <a:lstStyle/>
            <a:p>
              <a:pPr>
                <a:defRPr/>
              </a:pPr>
              <a:endParaRPr lang="zh-CN" altLang="en-US" b="1"/>
            </a:p>
          </p:txBody>
        </p:sp>
        <p:graphicFrame>
          <p:nvGraphicFramePr>
            <p:cNvPr id="11267" name="Object 56"/>
            <p:cNvGraphicFramePr>
              <a:graphicFrameLocks noChangeAspect="1"/>
            </p:cNvGraphicFramePr>
            <p:nvPr/>
          </p:nvGraphicFramePr>
          <p:xfrm>
            <a:off x="1762" y="1731"/>
            <a:ext cx="1709" cy="721"/>
          </p:xfrm>
          <a:graphic>
            <a:graphicData uri="http://schemas.openxmlformats.org/presentationml/2006/ole">
              <mc:AlternateContent xmlns:mc="http://schemas.openxmlformats.org/markup-compatibility/2006">
                <mc:Choice xmlns:v="urn:schemas-microsoft-com:vml" Requires="v">
                  <p:oleObj spid="_x0000_s11276" name="Equation" r:id="rId6" imgW="1054080" imgH="444240" progId="Equation.3">
                    <p:embed/>
                  </p:oleObj>
                </mc:Choice>
                <mc:Fallback>
                  <p:oleObj name="Equation" r:id="rId6" imgW="1054080" imgH="4442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62" y="1731"/>
                          <a:ext cx="1709" cy="72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2441" name="Line 57"/>
            <p:cNvSpPr>
              <a:spLocks noChangeShapeType="1"/>
            </p:cNvSpPr>
            <p:nvPr/>
          </p:nvSpPr>
          <p:spPr bwMode="auto">
            <a:xfrm flipV="1">
              <a:off x="4002" y="2426"/>
              <a:ext cx="0" cy="310"/>
            </a:xfrm>
            <a:prstGeom prst="line">
              <a:avLst/>
            </a:prstGeom>
            <a:noFill/>
            <a:ln w="28575">
              <a:solidFill>
                <a:srgbClr val="FF0000"/>
              </a:solidFill>
              <a:round/>
              <a:headEnd/>
              <a:tailEnd type="stealth" w="med" len="lg"/>
            </a:ln>
            <a:effectLst/>
          </p:spPr>
          <p:txBody>
            <a:bodyPr/>
            <a:lstStyle/>
            <a:p>
              <a:pPr>
                <a:defRPr/>
              </a:pPr>
              <a:endParaRPr lang="zh-CN" altLang="en-US" b="1"/>
            </a:p>
          </p:txBody>
        </p:sp>
        <p:graphicFrame>
          <p:nvGraphicFramePr>
            <p:cNvPr id="11268" name="Object 58"/>
            <p:cNvGraphicFramePr>
              <a:graphicFrameLocks noChangeAspect="1"/>
            </p:cNvGraphicFramePr>
            <p:nvPr/>
          </p:nvGraphicFramePr>
          <p:xfrm>
            <a:off x="3262" y="1728"/>
            <a:ext cx="1442" cy="1030"/>
          </p:xfrm>
          <a:graphic>
            <a:graphicData uri="http://schemas.openxmlformats.org/presentationml/2006/ole">
              <mc:AlternateContent xmlns:mc="http://schemas.openxmlformats.org/markup-compatibility/2006">
                <mc:Choice xmlns:v="urn:schemas-microsoft-com:vml" Requires="v">
                  <p:oleObj spid="_x0000_s11277" name="Equation" r:id="rId8" imgW="888840" imgH="634680" progId="Equation.3">
                    <p:embed/>
                  </p:oleObj>
                </mc:Choice>
                <mc:Fallback>
                  <p:oleObj name="Equation" r:id="rId8" imgW="888840" imgH="63468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62" y="1728"/>
                          <a:ext cx="1442" cy="103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2443" name="Line 59"/>
            <p:cNvSpPr>
              <a:spLocks noChangeShapeType="1"/>
            </p:cNvSpPr>
            <p:nvPr/>
          </p:nvSpPr>
          <p:spPr bwMode="auto">
            <a:xfrm flipV="1">
              <a:off x="2218" y="1909"/>
              <a:ext cx="0" cy="310"/>
            </a:xfrm>
            <a:prstGeom prst="line">
              <a:avLst/>
            </a:prstGeom>
            <a:noFill/>
            <a:ln w="28575">
              <a:solidFill>
                <a:srgbClr val="FF0000"/>
              </a:solidFill>
              <a:round/>
              <a:headEnd/>
              <a:tailEnd type="stealth" w="med" len="lg"/>
            </a:ln>
            <a:effectLst/>
          </p:spPr>
          <p:txBody>
            <a:bodyPr/>
            <a:lstStyle/>
            <a:p>
              <a:pPr>
                <a:defRPr/>
              </a:pPr>
              <a:endParaRPr lang="zh-CN" altLang="en-US" b="1"/>
            </a:p>
          </p:txBody>
        </p:sp>
      </p:grpSp>
      <p:sp>
        <p:nvSpPr>
          <p:cNvPr id="272444" name="Rectangle 60"/>
          <p:cNvSpPr>
            <a:spLocks noChangeArrowheads="1"/>
          </p:cNvSpPr>
          <p:nvPr/>
        </p:nvSpPr>
        <p:spPr bwMode="auto">
          <a:xfrm>
            <a:off x="323850" y="4508500"/>
            <a:ext cx="8569325" cy="1501775"/>
          </a:xfrm>
          <a:prstGeom prst="rect">
            <a:avLst/>
          </a:prstGeom>
          <a:noFill/>
          <a:ln w="9525">
            <a:noFill/>
            <a:miter lim="800000"/>
            <a:headEnd/>
            <a:tailEnd/>
          </a:ln>
          <a:effectLst/>
        </p:spPr>
        <p:txBody>
          <a:bodyPr>
            <a:spAutoFit/>
          </a:bodyPr>
          <a:lstStyle/>
          <a:p>
            <a:pPr>
              <a:lnSpc>
                <a:spcPct val="110000"/>
              </a:lnSpc>
              <a:defRPr/>
            </a:pPr>
            <a:r>
              <a:rPr lang="en-US" altLang="zh-CN" sz="2800" b="1">
                <a:solidFill>
                  <a:srgbClr val="CC0000"/>
                </a:solidFill>
                <a:latin typeface="宋体" pitchFamily="2" charset="-122"/>
              </a:rPr>
              <a:t>    </a:t>
            </a:r>
            <a:r>
              <a:rPr lang="zh-CN" altLang="en-US" sz="2800" b="1">
                <a:solidFill>
                  <a:srgbClr val="CC0000"/>
                </a:solidFill>
                <a:latin typeface="宋体" pitchFamily="2" charset="-122"/>
              </a:rPr>
              <a:t>输入电阻是表明放大电路从信号源吸取电流大小的参数。</a:t>
            </a:r>
            <a:r>
              <a:rPr lang="zh-CN" altLang="en-US" sz="2800" b="1"/>
              <a:t>电路的输入电阻愈大，从信号源取得的电流愈小，因此一般总是希望得到较大的输入电阻。</a:t>
            </a:r>
          </a:p>
        </p:txBody>
      </p:sp>
      <p:pic>
        <p:nvPicPr>
          <p:cNvPr id="11271" name="Picture 85" descr="图片3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79613" y="723900"/>
            <a:ext cx="5075237"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939563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2444"/>
                                        </p:tgtEl>
                                        <p:attrNameLst>
                                          <p:attrName>style.visibility</p:attrName>
                                        </p:attrNameLst>
                                      </p:cBhvr>
                                      <p:to>
                                        <p:strVal val="visible"/>
                                      </p:to>
                                    </p:set>
                                    <p:animEffect transition="in" filter="wipe(left)">
                                      <p:cBhvr>
                                        <p:cTn id="12" dur="500"/>
                                        <p:tgtEl>
                                          <p:spTgt spid="2724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444"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301" name="Picture 342" descr="图片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9588" y="423313"/>
            <a:ext cx="4973637" cy="261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0455" name="Picture 343" descr="图片3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2613" y="3304626"/>
            <a:ext cx="4635500" cy="313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2290" name="Object 2"/>
          <p:cNvGraphicFramePr>
            <a:graphicFrameLocks noChangeAspect="1"/>
          </p:cNvGraphicFramePr>
          <p:nvPr>
            <p:extLst/>
          </p:nvPr>
        </p:nvGraphicFramePr>
        <p:xfrm>
          <a:off x="5589588" y="639213"/>
          <a:ext cx="1231900" cy="1169988"/>
        </p:xfrm>
        <a:graphic>
          <a:graphicData uri="http://schemas.openxmlformats.org/presentationml/2006/ole">
            <mc:AlternateContent xmlns:mc="http://schemas.openxmlformats.org/markup-compatibility/2006">
              <mc:Choice xmlns:v="urn:schemas-microsoft-com:vml" Requires="v">
                <p:oleObj spid="_x0000_s12323" name="Equation" r:id="rId6" imgW="482400" imgH="457200" progId="Equation.3">
                  <p:embed/>
                </p:oleObj>
              </mc:Choice>
              <mc:Fallback>
                <p:oleObj name="Equation" r:id="rId6" imgW="482400" imgH="4572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89588" y="639213"/>
                        <a:ext cx="1231900" cy="116998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0115" name="Object 3"/>
          <p:cNvGraphicFramePr>
            <a:graphicFrameLocks noChangeAspect="1"/>
          </p:cNvGraphicFramePr>
          <p:nvPr>
            <p:extLst/>
          </p:nvPr>
        </p:nvGraphicFramePr>
        <p:xfrm>
          <a:off x="5953125" y="1745701"/>
          <a:ext cx="1216025" cy="569912"/>
        </p:xfrm>
        <a:graphic>
          <a:graphicData uri="http://schemas.openxmlformats.org/presentationml/2006/ole">
            <mc:AlternateContent xmlns:mc="http://schemas.openxmlformats.org/markup-compatibility/2006">
              <mc:Choice xmlns:v="urn:schemas-microsoft-com:vml" Requires="v">
                <p:oleObj spid="_x0000_s12324" name="Equation" r:id="rId8" imgW="622080" imgH="228600" progId="Equation.3">
                  <p:embed/>
                </p:oleObj>
              </mc:Choice>
              <mc:Fallback>
                <p:oleObj name="Equation" r:id="rId8" imgW="622080" imgH="2286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53125" y="1745701"/>
                        <a:ext cx="1216025" cy="56991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0116" name="Object 4"/>
          <p:cNvGraphicFramePr>
            <a:graphicFrameLocks noChangeAspect="1"/>
          </p:cNvGraphicFramePr>
          <p:nvPr>
            <p:extLst/>
          </p:nvPr>
        </p:nvGraphicFramePr>
        <p:xfrm>
          <a:off x="5562600" y="2277513"/>
          <a:ext cx="2262188" cy="554038"/>
        </p:xfrm>
        <a:graphic>
          <a:graphicData uri="http://schemas.openxmlformats.org/presentationml/2006/ole">
            <mc:AlternateContent xmlns:mc="http://schemas.openxmlformats.org/markup-compatibility/2006">
              <mc:Choice xmlns:v="urn:schemas-microsoft-com:vml" Requires="v">
                <p:oleObj spid="_x0000_s12325" name="Equation" r:id="rId10" imgW="939600" imgH="228600" progId="Equation.3">
                  <p:embed/>
                </p:oleObj>
              </mc:Choice>
              <mc:Fallback>
                <p:oleObj name="Equation" r:id="rId10" imgW="939600" imgH="2286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562600" y="2277513"/>
                        <a:ext cx="2262188" cy="5540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0117" name="Rectangle 5" descr="新闻纸"/>
          <p:cNvSpPr>
            <a:spLocks noChangeArrowheads="1"/>
          </p:cNvSpPr>
          <p:nvPr/>
        </p:nvSpPr>
        <p:spPr bwMode="auto">
          <a:xfrm>
            <a:off x="1771650" y="751926"/>
            <a:ext cx="3421063" cy="2338387"/>
          </a:xfrm>
          <a:prstGeom prst="rect">
            <a:avLst/>
          </a:prstGeom>
          <a:noFill/>
          <a:ln w="28575">
            <a:solidFill>
              <a:srgbClr val="006600"/>
            </a:solidFill>
            <a:prstDash val="dash"/>
            <a:miter lim="800000"/>
            <a:headEnd/>
            <a:tailEnd/>
          </a:ln>
          <a:effectLst/>
        </p:spPr>
        <p:txBody>
          <a:bodyPr lIns="90000" tIns="46800" rIns="90000" bIns="46800"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90118" name="Object 6"/>
          <p:cNvGraphicFramePr>
            <a:graphicFrameLocks noChangeAspect="1"/>
          </p:cNvGraphicFramePr>
          <p:nvPr>
            <p:extLst/>
          </p:nvPr>
        </p:nvGraphicFramePr>
        <p:xfrm>
          <a:off x="6727825" y="650326"/>
          <a:ext cx="1806575" cy="1247775"/>
        </p:xfrm>
        <a:graphic>
          <a:graphicData uri="http://schemas.openxmlformats.org/presentationml/2006/ole">
            <mc:AlternateContent xmlns:mc="http://schemas.openxmlformats.org/markup-compatibility/2006">
              <mc:Choice xmlns:v="urn:schemas-microsoft-com:vml" Requires="v">
                <p:oleObj spid="_x0000_s12326" name="Equation" r:id="rId12" imgW="698400" imgH="482400" progId="Equation.3">
                  <p:embed/>
                </p:oleObj>
              </mc:Choice>
              <mc:Fallback>
                <p:oleObj name="Equation" r:id="rId12" imgW="698400" imgH="4824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727825" y="650326"/>
                        <a:ext cx="1806575" cy="12477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0180" name="Rectangle 68" descr="新闻纸"/>
          <p:cNvSpPr>
            <a:spLocks noChangeArrowheads="1"/>
          </p:cNvSpPr>
          <p:nvPr/>
        </p:nvSpPr>
        <p:spPr bwMode="auto">
          <a:xfrm>
            <a:off x="1778000" y="3412576"/>
            <a:ext cx="3421063" cy="3019425"/>
          </a:xfrm>
          <a:prstGeom prst="rect">
            <a:avLst/>
          </a:prstGeom>
          <a:noFill/>
          <a:ln w="28575">
            <a:solidFill>
              <a:srgbClr val="006600"/>
            </a:solidFill>
            <a:prstDash val="dash"/>
            <a:miter lim="800000"/>
            <a:headEnd/>
            <a:tailEnd/>
          </a:ln>
          <a:effectLst/>
        </p:spPr>
        <p:txBody>
          <a:bodyPr lIns="90000" tIns="46800" rIns="90000" bIns="46800"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90181" name="Object 69"/>
          <p:cNvGraphicFramePr>
            <a:graphicFrameLocks noChangeAspect="1"/>
          </p:cNvGraphicFramePr>
          <p:nvPr>
            <p:extLst/>
          </p:nvPr>
        </p:nvGraphicFramePr>
        <p:xfrm>
          <a:off x="5434013" y="3482426"/>
          <a:ext cx="2436812" cy="593725"/>
        </p:xfrm>
        <a:graphic>
          <a:graphicData uri="http://schemas.openxmlformats.org/presentationml/2006/ole">
            <mc:AlternateContent xmlns:mc="http://schemas.openxmlformats.org/markup-compatibility/2006">
              <mc:Choice xmlns:v="urn:schemas-microsoft-com:vml" Requires="v">
                <p:oleObj spid="_x0000_s12327" name="Equation" r:id="rId14" imgW="1079280" imgH="241200" progId="Equation.3">
                  <p:embed/>
                </p:oleObj>
              </mc:Choice>
              <mc:Fallback>
                <p:oleObj name="Equation" r:id="rId14" imgW="1079280" imgH="24120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434013" y="3482426"/>
                        <a:ext cx="2436812" cy="593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0182" name="Object 70"/>
          <p:cNvGraphicFramePr>
            <a:graphicFrameLocks noChangeAspect="1"/>
          </p:cNvGraphicFramePr>
          <p:nvPr>
            <p:extLst/>
          </p:nvPr>
        </p:nvGraphicFramePr>
        <p:xfrm>
          <a:off x="5867400" y="4101551"/>
          <a:ext cx="2936875" cy="590550"/>
        </p:xfrm>
        <a:graphic>
          <a:graphicData uri="http://schemas.openxmlformats.org/presentationml/2006/ole">
            <mc:AlternateContent xmlns:mc="http://schemas.openxmlformats.org/markup-compatibility/2006">
              <mc:Choice xmlns:v="urn:schemas-microsoft-com:vml" Requires="v">
                <p:oleObj spid="_x0000_s12328" name="Equation" r:id="rId16" imgW="1307880" imgH="241200" progId="Equation.3">
                  <p:embed/>
                </p:oleObj>
              </mc:Choice>
              <mc:Fallback>
                <p:oleObj name="Equation" r:id="rId16" imgW="1307880" imgH="24120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867400" y="4101551"/>
                        <a:ext cx="2936875" cy="590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0183" name="Object 71"/>
          <p:cNvGraphicFramePr>
            <a:graphicFrameLocks noChangeAspect="1"/>
          </p:cNvGraphicFramePr>
          <p:nvPr>
            <p:extLst/>
          </p:nvPr>
        </p:nvGraphicFramePr>
        <p:xfrm>
          <a:off x="5435600" y="4630188"/>
          <a:ext cx="2697163" cy="1069975"/>
        </p:xfrm>
        <a:graphic>
          <a:graphicData uri="http://schemas.openxmlformats.org/presentationml/2006/ole">
            <mc:AlternateContent xmlns:mc="http://schemas.openxmlformats.org/markup-compatibility/2006">
              <mc:Choice xmlns:v="urn:schemas-microsoft-com:vml" Requires="v">
                <p:oleObj spid="_x0000_s12329" name="Equation" r:id="rId18" imgW="1257120" imgH="457200" progId="Equation.3">
                  <p:embed/>
                </p:oleObj>
              </mc:Choice>
              <mc:Fallback>
                <p:oleObj name="Equation" r:id="rId18" imgW="1257120" imgH="457200"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435600" y="4630188"/>
                        <a:ext cx="2697163" cy="1069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0184" name="Object 72"/>
          <p:cNvGraphicFramePr>
            <a:graphicFrameLocks noChangeAspect="1"/>
          </p:cNvGraphicFramePr>
          <p:nvPr>
            <p:extLst/>
          </p:nvPr>
        </p:nvGraphicFramePr>
        <p:xfrm>
          <a:off x="5507038" y="5827163"/>
          <a:ext cx="3313112" cy="531813"/>
        </p:xfrm>
        <a:graphic>
          <a:graphicData uri="http://schemas.openxmlformats.org/presentationml/2006/ole">
            <mc:AlternateContent xmlns:mc="http://schemas.openxmlformats.org/markup-compatibility/2006">
              <mc:Choice xmlns:v="urn:schemas-microsoft-com:vml" Requires="v">
                <p:oleObj spid="_x0000_s12330" name="Equation" r:id="rId20" imgW="1549080" imgH="228600" progId="Equation.3">
                  <p:embed/>
                </p:oleObj>
              </mc:Choice>
              <mc:Fallback>
                <p:oleObj name="Equation" r:id="rId20" imgW="1549080" imgH="228600"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507038" y="5827163"/>
                        <a:ext cx="3313112"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0185" name="Object 73"/>
          <p:cNvGraphicFramePr>
            <a:graphicFrameLocks noChangeAspect="1"/>
          </p:cNvGraphicFramePr>
          <p:nvPr>
            <p:extLst/>
          </p:nvPr>
        </p:nvGraphicFramePr>
        <p:xfrm>
          <a:off x="5580063" y="2728363"/>
          <a:ext cx="1304925" cy="695325"/>
        </p:xfrm>
        <a:graphic>
          <a:graphicData uri="http://schemas.openxmlformats.org/presentationml/2006/ole">
            <mc:AlternateContent xmlns:mc="http://schemas.openxmlformats.org/markup-compatibility/2006">
              <mc:Choice xmlns:v="urn:schemas-microsoft-com:vml" Requires="v">
                <p:oleObj spid="_x0000_s12331" name="Equation" r:id="rId22" imgW="431640" imgH="228600" progId="Equation.3">
                  <p:embed/>
                </p:oleObj>
              </mc:Choice>
              <mc:Fallback>
                <p:oleObj name="Equation" r:id="rId22" imgW="431640" imgH="228600" progId="Equation.3">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580063" y="2728363"/>
                        <a:ext cx="1304925" cy="69532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0441" name="Rectangle 329"/>
          <p:cNvSpPr>
            <a:spLocks noChangeArrowheads="1"/>
          </p:cNvSpPr>
          <p:nvPr/>
        </p:nvSpPr>
        <p:spPr bwMode="auto">
          <a:xfrm>
            <a:off x="152400" y="718588"/>
            <a:ext cx="1076325" cy="519113"/>
          </a:xfrm>
          <a:prstGeom prst="rect">
            <a:avLst/>
          </a:prstGeom>
          <a:noFill/>
          <a:ln w="9525">
            <a:noFill/>
            <a:miter lim="800000"/>
            <a:headEnd/>
            <a:tailEnd/>
          </a:ln>
          <a:effectLst/>
        </p:spPr>
        <p:txBody>
          <a:bodyPr wrap="none">
            <a:spAutoFit/>
          </a:bodyPr>
          <a:lstStyle/>
          <a:p>
            <a:pPr>
              <a:defRPr/>
            </a:pPr>
            <a:r>
              <a:rPr lang="zh-CN" altLang="en-US" sz="2800">
                <a:solidFill>
                  <a:srgbClr val="CC0000"/>
                </a:solidFill>
                <a:effectLst>
                  <a:outerShdw blurRad="38100" dist="38100" dir="2700000" algn="tl">
                    <a:srgbClr val="C0C0C0"/>
                  </a:outerShdw>
                </a:effectLst>
                <a:ea typeface="楷体_GB2312" pitchFamily="49" charset="-122"/>
              </a:rPr>
              <a:t>例</a:t>
            </a:r>
            <a:r>
              <a:rPr lang="en-US" altLang="zh-CN" sz="2800">
                <a:solidFill>
                  <a:srgbClr val="CC0000"/>
                </a:solidFill>
                <a:effectLst>
                  <a:outerShdw blurRad="38100" dist="38100" dir="2700000" algn="tl">
                    <a:srgbClr val="C0C0C0"/>
                  </a:outerShdw>
                </a:effectLst>
                <a:ea typeface="楷体_GB2312" pitchFamily="49" charset="-122"/>
              </a:rPr>
              <a:t>1</a:t>
            </a:r>
            <a:r>
              <a:rPr lang="zh-CN" altLang="en-US" sz="2800">
                <a:solidFill>
                  <a:srgbClr val="CC0000"/>
                </a:solidFill>
                <a:effectLst>
                  <a:outerShdw blurRad="38100" dist="38100" dir="2700000" algn="tl">
                    <a:srgbClr val="C0C0C0"/>
                  </a:outerShdw>
                </a:effectLst>
                <a:ea typeface="楷体_GB2312" pitchFamily="49" charset="-122"/>
              </a:rPr>
              <a:t>：</a:t>
            </a:r>
          </a:p>
        </p:txBody>
      </p:sp>
      <p:grpSp>
        <p:nvGrpSpPr>
          <p:cNvPr id="2" name="Group 331"/>
          <p:cNvGrpSpPr>
            <a:grpSpLocks/>
          </p:cNvGrpSpPr>
          <p:nvPr/>
        </p:nvGrpSpPr>
        <p:grpSpPr bwMode="auto">
          <a:xfrm>
            <a:off x="1371600" y="2498176"/>
            <a:ext cx="439738" cy="796925"/>
            <a:chOff x="875" y="1361"/>
            <a:chExt cx="277" cy="502"/>
          </a:xfrm>
        </p:grpSpPr>
        <p:sp>
          <p:nvSpPr>
            <p:cNvPr id="90120" name="AutoShape 8"/>
            <p:cNvSpPr>
              <a:spLocks noChangeArrowheads="1"/>
            </p:cNvSpPr>
            <p:nvPr/>
          </p:nvSpPr>
          <p:spPr bwMode="auto">
            <a:xfrm>
              <a:off x="875" y="1361"/>
              <a:ext cx="179" cy="390"/>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gradFill rotWithShape="0">
              <a:gsLst>
                <a:gs pos="0">
                  <a:srgbClr val="FFFF00"/>
                </a:gs>
                <a:gs pos="100000">
                  <a:srgbClr val="FF0000"/>
                </a:gs>
              </a:gsLst>
              <a:lin ang="18900000" scaled="1"/>
            </a:gradFill>
            <a:ln w="38100">
              <a:solidFill>
                <a:srgbClr val="FF0000"/>
              </a:solidFill>
              <a:miter lim="800000"/>
              <a:headEnd/>
              <a:tailEnd/>
            </a:ln>
            <a:effectLst/>
          </p:spPr>
          <p:txBody>
            <a:bodyPr wrap="none" lIns="90000" tIns="46800" rIns="90000" bIns="46800" anchor="ctr">
              <a:spAutoFit/>
            </a:bodyPr>
            <a:lstStyle/>
            <a:p>
              <a:pPr>
                <a:defRPr/>
              </a:pPr>
              <a:endParaRPr lang="zh-CN" altLang="en-US">
                <a:effectLst>
                  <a:outerShdw blurRad="38100" dist="38100" dir="2700000" algn="tl">
                    <a:srgbClr val="000000">
                      <a:alpha val="43137"/>
                    </a:srgbClr>
                  </a:outerShdw>
                </a:effectLst>
              </a:endParaRPr>
            </a:p>
          </p:txBody>
        </p:sp>
        <p:sp>
          <p:nvSpPr>
            <p:cNvPr id="12315" name="Rectangle 330"/>
            <p:cNvSpPr>
              <a:spLocks noChangeArrowheads="1"/>
            </p:cNvSpPr>
            <p:nvPr/>
          </p:nvSpPr>
          <p:spPr bwMode="auto">
            <a:xfrm>
              <a:off x="907" y="1536"/>
              <a:ext cx="24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i="1">
                  <a:solidFill>
                    <a:srgbClr val="CC0000"/>
                  </a:solidFill>
                  <a:ea typeface="楷体_GB2312" pitchFamily="49" charset="-122"/>
                </a:rPr>
                <a:t>r</a:t>
              </a:r>
              <a:r>
                <a:rPr lang="en-US" altLang="zh-CN" sz="2800" baseline="-25000">
                  <a:solidFill>
                    <a:srgbClr val="CC0000"/>
                  </a:solidFill>
                  <a:ea typeface="楷体_GB2312" pitchFamily="49" charset="-122"/>
                </a:rPr>
                <a:t>i</a:t>
              </a:r>
            </a:p>
          </p:txBody>
        </p:sp>
      </p:grpSp>
      <p:grpSp>
        <p:nvGrpSpPr>
          <p:cNvPr id="3" name="Group 332"/>
          <p:cNvGrpSpPr>
            <a:grpSpLocks/>
          </p:cNvGrpSpPr>
          <p:nvPr/>
        </p:nvGrpSpPr>
        <p:grpSpPr bwMode="auto">
          <a:xfrm>
            <a:off x="1389063" y="5747788"/>
            <a:ext cx="439737" cy="796925"/>
            <a:chOff x="875" y="1361"/>
            <a:chExt cx="277" cy="502"/>
          </a:xfrm>
        </p:grpSpPr>
        <p:sp>
          <p:nvSpPr>
            <p:cNvPr id="90445" name="AutoShape 333"/>
            <p:cNvSpPr>
              <a:spLocks noChangeArrowheads="1"/>
            </p:cNvSpPr>
            <p:nvPr/>
          </p:nvSpPr>
          <p:spPr bwMode="auto">
            <a:xfrm>
              <a:off x="875" y="1361"/>
              <a:ext cx="179" cy="390"/>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gradFill rotWithShape="0">
              <a:gsLst>
                <a:gs pos="0">
                  <a:srgbClr val="FFFF00"/>
                </a:gs>
                <a:gs pos="100000">
                  <a:srgbClr val="FF0000"/>
                </a:gs>
              </a:gsLst>
              <a:lin ang="18900000" scaled="1"/>
            </a:gradFill>
            <a:ln w="38100">
              <a:solidFill>
                <a:srgbClr val="FF0000"/>
              </a:solidFill>
              <a:miter lim="800000"/>
              <a:headEnd/>
              <a:tailEnd/>
            </a:ln>
            <a:effectLst/>
          </p:spPr>
          <p:txBody>
            <a:bodyPr wrap="none" lIns="90000" tIns="46800" rIns="90000" bIns="46800" anchor="ctr">
              <a:spAutoFit/>
            </a:bodyPr>
            <a:lstStyle/>
            <a:p>
              <a:pPr>
                <a:defRPr/>
              </a:pPr>
              <a:endParaRPr lang="zh-CN" altLang="en-US">
                <a:effectLst>
                  <a:outerShdw blurRad="38100" dist="38100" dir="2700000" algn="tl">
                    <a:srgbClr val="000000">
                      <a:alpha val="43137"/>
                    </a:srgbClr>
                  </a:outerShdw>
                </a:effectLst>
              </a:endParaRPr>
            </a:p>
          </p:txBody>
        </p:sp>
        <p:sp>
          <p:nvSpPr>
            <p:cNvPr id="12313" name="Rectangle 334"/>
            <p:cNvSpPr>
              <a:spLocks noChangeArrowheads="1"/>
            </p:cNvSpPr>
            <p:nvPr/>
          </p:nvSpPr>
          <p:spPr bwMode="auto">
            <a:xfrm>
              <a:off x="907" y="1536"/>
              <a:ext cx="24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i="1">
                  <a:solidFill>
                    <a:srgbClr val="CC0000"/>
                  </a:solidFill>
                  <a:ea typeface="楷体_GB2312" pitchFamily="49" charset="-122"/>
                </a:rPr>
                <a:t>r</a:t>
              </a:r>
              <a:r>
                <a:rPr lang="en-US" altLang="zh-CN" sz="2800" baseline="-25000">
                  <a:solidFill>
                    <a:srgbClr val="CC0000"/>
                  </a:solidFill>
                  <a:ea typeface="楷体_GB2312" pitchFamily="49" charset="-122"/>
                </a:rPr>
                <a:t>i</a:t>
              </a:r>
            </a:p>
          </p:txBody>
        </p:sp>
      </p:grpSp>
      <p:grpSp>
        <p:nvGrpSpPr>
          <p:cNvPr id="4" name="Group 338"/>
          <p:cNvGrpSpPr>
            <a:grpSpLocks/>
          </p:cNvGrpSpPr>
          <p:nvPr/>
        </p:nvGrpSpPr>
        <p:grpSpPr bwMode="auto">
          <a:xfrm>
            <a:off x="2057400" y="1023388"/>
            <a:ext cx="547688" cy="533400"/>
            <a:chOff x="1296" y="432"/>
            <a:chExt cx="345" cy="336"/>
          </a:xfrm>
        </p:grpSpPr>
        <p:sp>
          <p:nvSpPr>
            <p:cNvPr id="90447" name="Line 335"/>
            <p:cNvSpPr>
              <a:spLocks noChangeShapeType="1"/>
            </p:cNvSpPr>
            <p:nvPr/>
          </p:nvSpPr>
          <p:spPr bwMode="auto">
            <a:xfrm>
              <a:off x="1296" y="480"/>
              <a:ext cx="0" cy="288"/>
            </a:xfrm>
            <a:prstGeom prst="line">
              <a:avLst/>
            </a:prstGeom>
            <a:noFill/>
            <a:ln w="38100">
              <a:solidFill>
                <a:srgbClr val="FF0000"/>
              </a:solidFill>
              <a:round/>
              <a:headEnd/>
              <a:tailEnd type="triangle" w="sm" len="med"/>
            </a:ln>
            <a:effectLst/>
          </p:spPr>
          <p:txBody>
            <a:bodyPr/>
            <a:lstStyle/>
            <a:p>
              <a:pPr>
                <a:defRPr/>
              </a:pPr>
              <a:endParaRPr lang="zh-CN" altLang="en-US">
                <a:effectLst>
                  <a:outerShdw blurRad="38100" dist="38100" dir="2700000" algn="tl">
                    <a:srgbClr val="000000">
                      <a:alpha val="43137"/>
                    </a:srgbClr>
                  </a:outerShdw>
                </a:effectLst>
              </a:endParaRPr>
            </a:p>
          </p:txBody>
        </p:sp>
        <p:graphicFrame>
          <p:nvGraphicFramePr>
            <p:cNvPr id="12300" name="Object 336"/>
            <p:cNvGraphicFramePr>
              <a:graphicFrameLocks noChangeAspect="1"/>
            </p:cNvGraphicFramePr>
            <p:nvPr/>
          </p:nvGraphicFramePr>
          <p:xfrm>
            <a:off x="1305" y="432"/>
            <a:ext cx="336" cy="336"/>
          </p:xfrm>
          <a:graphic>
            <a:graphicData uri="http://schemas.openxmlformats.org/presentationml/2006/ole">
              <mc:AlternateContent xmlns:mc="http://schemas.openxmlformats.org/markup-compatibility/2006">
                <mc:Choice xmlns:v="urn:schemas-microsoft-com:vml" Requires="v">
                  <p:oleObj spid="_x0000_s12332" name="Equation" r:id="rId24" imgW="253800" imgH="253800" progId="Equation.3">
                    <p:embed/>
                  </p:oleObj>
                </mc:Choice>
                <mc:Fallback>
                  <p:oleObj name="Equation" r:id="rId24" imgW="253800" imgH="253800" progId="Equation.3">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305" y="432"/>
                          <a:ext cx="336" cy="336"/>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 name="Group 339"/>
          <p:cNvGrpSpPr>
            <a:grpSpLocks/>
          </p:cNvGrpSpPr>
          <p:nvPr/>
        </p:nvGrpSpPr>
        <p:grpSpPr bwMode="auto">
          <a:xfrm>
            <a:off x="2057400" y="3918988"/>
            <a:ext cx="457200" cy="533400"/>
            <a:chOff x="1296" y="432"/>
            <a:chExt cx="345" cy="336"/>
          </a:xfrm>
        </p:grpSpPr>
        <p:sp>
          <p:nvSpPr>
            <p:cNvPr id="90452" name="Line 340"/>
            <p:cNvSpPr>
              <a:spLocks noChangeShapeType="1"/>
            </p:cNvSpPr>
            <p:nvPr/>
          </p:nvSpPr>
          <p:spPr bwMode="auto">
            <a:xfrm>
              <a:off x="1296" y="480"/>
              <a:ext cx="0" cy="288"/>
            </a:xfrm>
            <a:prstGeom prst="line">
              <a:avLst/>
            </a:prstGeom>
            <a:noFill/>
            <a:ln w="38100">
              <a:solidFill>
                <a:srgbClr val="FF0000"/>
              </a:solidFill>
              <a:round/>
              <a:headEnd/>
              <a:tailEnd type="triangle" w="sm" len="med"/>
            </a:ln>
            <a:effectLst/>
          </p:spPr>
          <p:txBody>
            <a:bodyPr/>
            <a:lstStyle/>
            <a:p>
              <a:pPr>
                <a:defRPr/>
              </a:pPr>
              <a:endParaRPr lang="zh-CN" altLang="en-US">
                <a:effectLst>
                  <a:outerShdw blurRad="38100" dist="38100" dir="2700000" algn="tl">
                    <a:srgbClr val="000000">
                      <a:alpha val="43137"/>
                    </a:srgbClr>
                  </a:outerShdw>
                </a:effectLst>
              </a:endParaRPr>
            </a:p>
          </p:txBody>
        </p:sp>
        <p:graphicFrame>
          <p:nvGraphicFramePr>
            <p:cNvPr id="12299" name="Object 341"/>
            <p:cNvGraphicFramePr>
              <a:graphicFrameLocks noChangeAspect="1"/>
            </p:cNvGraphicFramePr>
            <p:nvPr/>
          </p:nvGraphicFramePr>
          <p:xfrm>
            <a:off x="1305" y="432"/>
            <a:ext cx="336" cy="336"/>
          </p:xfrm>
          <a:graphic>
            <a:graphicData uri="http://schemas.openxmlformats.org/presentationml/2006/ole">
              <mc:AlternateContent xmlns:mc="http://schemas.openxmlformats.org/markup-compatibility/2006">
                <mc:Choice xmlns:v="urn:schemas-microsoft-com:vml" Requires="v">
                  <p:oleObj spid="_x0000_s12333" name="Equation" r:id="rId26" imgW="253800" imgH="253800" progId="Equation.3">
                    <p:embed/>
                  </p:oleObj>
                </mc:Choice>
                <mc:Fallback>
                  <p:oleObj name="Equation" r:id="rId26" imgW="253800" imgH="253800" progId="Equation.3">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305" y="432"/>
                          <a:ext cx="336" cy="336"/>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5166776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88" fill="hold" grpId="0" nodeType="clickEffect">
                                  <p:stCondLst>
                                    <p:cond delay="0"/>
                                  </p:stCondLst>
                                  <p:childTnLst>
                                    <p:set>
                                      <p:cBhvr>
                                        <p:cTn id="6" dur="1" fill="hold">
                                          <p:stCondLst>
                                            <p:cond delay="0"/>
                                          </p:stCondLst>
                                        </p:cTn>
                                        <p:tgtEl>
                                          <p:spTgt spid="90117"/>
                                        </p:tgtEl>
                                        <p:attrNameLst>
                                          <p:attrName>style.visibility</p:attrName>
                                        </p:attrNameLst>
                                      </p:cBhvr>
                                      <p:to>
                                        <p:strVal val="visible"/>
                                      </p:to>
                                    </p:set>
                                    <p:anim calcmode="lin" valueType="num">
                                      <p:cBhvr>
                                        <p:cTn id="7" dur="500" fill="hold"/>
                                        <p:tgtEl>
                                          <p:spTgt spid="90117"/>
                                        </p:tgtEl>
                                        <p:attrNameLst>
                                          <p:attrName>ppt_w</p:attrName>
                                        </p:attrNameLst>
                                      </p:cBhvr>
                                      <p:tavLst>
                                        <p:tav tm="0">
                                          <p:val>
                                            <p:strVal val="4/3*#ppt_w"/>
                                          </p:val>
                                        </p:tav>
                                        <p:tav tm="100000">
                                          <p:val>
                                            <p:strVal val="#ppt_w"/>
                                          </p:val>
                                        </p:tav>
                                      </p:tavLst>
                                    </p:anim>
                                    <p:anim calcmode="lin" valueType="num">
                                      <p:cBhvr>
                                        <p:cTn id="8" dur="500" fill="hold"/>
                                        <p:tgtEl>
                                          <p:spTgt spid="90117"/>
                                        </p:tgtEl>
                                        <p:attrNameLst>
                                          <p:attrName>ppt_h</p:attrName>
                                        </p:attrNameLst>
                                      </p:cBhvr>
                                      <p:tavLst>
                                        <p:tav tm="0">
                                          <p:val>
                                            <p:strVal val="4/3*#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8" presetClass="entr" presetSubtype="3"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strips(upRight)">
                                      <p:cBhvr>
                                        <p:cTn id="13" dur="500"/>
                                        <p:tgtEl>
                                          <p:spTgt spid="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up)">
                                      <p:cBhvr>
                                        <p:cTn id="18" dur="500"/>
                                        <p:tgtEl>
                                          <p:spTgt spid="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90118"/>
                                        </p:tgtEl>
                                        <p:attrNameLst>
                                          <p:attrName>style.visibility</p:attrName>
                                        </p:attrNameLst>
                                      </p:cBhvr>
                                      <p:to>
                                        <p:strVal val="visible"/>
                                      </p:to>
                                    </p:set>
                                    <p:animEffect transition="in" filter="wipe(left)">
                                      <p:cBhvr>
                                        <p:cTn id="23" dur="500"/>
                                        <p:tgtEl>
                                          <p:spTgt spid="9011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90115"/>
                                        </p:tgtEl>
                                        <p:attrNameLst>
                                          <p:attrName>style.visibility</p:attrName>
                                        </p:attrNameLst>
                                      </p:cBhvr>
                                      <p:to>
                                        <p:strVal val="visible"/>
                                      </p:to>
                                    </p:set>
                                    <p:animEffect transition="in" filter="wipe(left)">
                                      <p:cBhvr>
                                        <p:cTn id="28" dur="500"/>
                                        <p:tgtEl>
                                          <p:spTgt spid="9011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90116"/>
                                        </p:tgtEl>
                                        <p:attrNameLst>
                                          <p:attrName>style.visibility</p:attrName>
                                        </p:attrNameLst>
                                      </p:cBhvr>
                                      <p:to>
                                        <p:strVal val="visible"/>
                                      </p:to>
                                    </p:set>
                                    <p:animEffect transition="in" filter="wipe(left)">
                                      <p:cBhvr>
                                        <p:cTn id="33" dur="500"/>
                                        <p:tgtEl>
                                          <p:spTgt spid="90116"/>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90185"/>
                                        </p:tgtEl>
                                        <p:attrNameLst>
                                          <p:attrName>style.visibility</p:attrName>
                                        </p:attrNameLst>
                                      </p:cBhvr>
                                      <p:to>
                                        <p:strVal val="visible"/>
                                      </p:to>
                                    </p:set>
                                    <p:animEffect transition="in" filter="wipe(left)">
                                      <p:cBhvr>
                                        <p:cTn id="38" dur="500"/>
                                        <p:tgtEl>
                                          <p:spTgt spid="90185"/>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90455"/>
                                        </p:tgtEl>
                                        <p:attrNameLst>
                                          <p:attrName>style.visibility</p:attrName>
                                        </p:attrNameLst>
                                      </p:cBhvr>
                                      <p:to>
                                        <p:strVal val="visible"/>
                                      </p:to>
                                    </p:set>
                                    <p:animEffect transition="in" filter="wipe(left)">
                                      <p:cBhvr>
                                        <p:cTn id="43" dur="1000"/>
                                        <p:tgtEl>
                                          <p:spTgt spid="90455"/>
                                        </p:tgtEl>
                                      </p:cBhvr>
                                    </p:animEffect>
                                  </p:childTnLst>
                                </p:cTn>
                              </p:par>
                            </p:childTnLst>
                          </p:cTn>
                        </p:par>
                        <p:par>
                          <p:cTn id="44" fill="hold" nodeType="afterGroup">
                            <p:stCondLst>
                              <p:cond delay="1000"/>
                            </p:stCondLst>
                            <p:childTnLst>
                              <p:par>
                                <p:cTn id="45" presetID="22" presetClass="entr" presetSubtype="1" fill="hold" nodeType="after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wipe(up)">
                                      <p:cBhvr>
                                        <p:cTn id="47" dur="500"/>
                                        <p:tgtEl>
                                          <p:spTgt spid="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3" presetClass="entr" presetSubtype="288" fill="hold" grpId="0" nodeType="clickEffect">
                                  <p:stCondLst>
                                    <p:cond delay="0"/>
                                  </p:stCondLst>
                                  <p:childTnLst>
                                    <p:set>
                                      <p:cBhvr>
                                        <p:cTn id="51" dur="1" fill="hold">
                                          <p:stCondLst>
                                            <p:cond delay="0"/>
                                          </p:stCondLst>
                                        </p:cTn>
                                        <p:tgtEl>
                                          <p:spTgt spid="90180"/>
                                        </p:tgtEl>
                                        <p:attrNameLst>
                                          <p:attrName>style.visibility</p:attrName>
                                        </p:attrNameLst>
                                      </p:cBhvr>
                                      <p:to>
                                        <p:strVal val="visible"/>
                                      </p:to>
                                    </p:set>
                                    <p:anim calcmode="lin" valueType="num">
                                      <p:cBhvr>
                                        <p:cTn id="52" dur="500" fill="hold"/>
                                        <p:tgtEl>
                                          <p:spTgt spid="90180"/>
                                        </p:tgtEl>
                                        <p:attrNameLst>
                                          <p:attrName>ppt_w</p:attrName>
                                        </p:attrNameLst>
                                      </p:cBhvr>
                                      <p:tavLst>
                                        <p:tav tm="0">
                                          <p:val>
                                            <p:strVal val="4/3*#ppt_w"/>
                                          </p:val>
                                        </p:tav>
                                        <p:tav tm="100000">
                                          <p:val>
                                            <p:strVal val="#ppt_w"/>
                                          </p:val>
                                        </p:tav>
                                      </p:tavLst>
                                    </p:anim>
                                    <p:anim calcmode="lin" valueType="num">
                                      <p:cBhvr>
                                        <p:cTn id="53" dur="500" fill="hold"/>
                                        <p:tgtEl>
                                          <p:spTgt spid="90180"/>
                                        </p:tgtEl>
                                        <p:attrNameLst>
                                          <p:attrName>ppt_h</p:attrName>
                                        </p:attrNameLst>
                                      </p:cBhvr>
                                      <p:tavLst>
                                        <p:tav tm="0">
                                          <p:val>
                                            <p:strVal val="4/3*#ppt_h"/>
                                          </p:val>
                                        </p:tav>
                                        <p:tav tm="100000">
                                          <p:val>
                                            <p:strVal val="#ppt_h"/>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18" presetClass="entr" presetSubtype="3" fill="hold" nodeType="clickEffect">
                                  <p:stCondLst>
                                    <p:cond delay="0"/>
                                  </p:stCondLst>
                                  <p:childTnLst>
                                    <p:set>
                                      <p:cBhvr>
                                        <p:cTn id="57" dur="1" fill="hold">
                                          <p:stCondLst>
                                            <p:cond delay="0"/>
                                          </p:stCondLst>
                                        </p:cTn>
                                        <p:tgtEl>
                                          <p:spTgt spid="3"/>
                                        </p:tgtEl>
                                        <p:attrNameLst>
                                          <p:attrName>style.visibility</p:attrName>
                                        </p:attrNameLst>
                                      </p:cBhvr>
                                      <p:to>
                                        <p:strVal val="visible"/>
                                      </p:to>
                                    </p:set>
                                    <p:animEffect transition="in" filter="strips(upRight)">
                                      <p:cBhvr>
                                        <p:cTn id="58" dur="500"/>
                                        <p:tgtEl>
                                          <p:spTgt spid="3"/>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nodeType="clickEffect">
                                  <p:stCondLst>
                                    <p:cond delay="0"/>
                                  </p:stCondLst>
                                  <p:childTnLst>
                                    <p:set>
                                      <p:cBhvr>
                                        <p:cTn id="62" dur="1" fill="hold">
                                          <p:stCondLst>
                                            <p:cond delay="0"/>
                                          </p:stCondLst>
                                        </p:cTn>
                                        <p:tgtEl>
                                          <p:spTgt spid="90181"/>
                                        </p:tgtEl>
                                        <p:attrNameLst>
                                          <p:attrName>style.visibility</p:attrName>
                                        </p:attrNameLst>
                                      </p:cBhvr>
                                      <p:to>
                                        <p:strVal val="visible"/>
                                      </p:to>
                                    </p:set>
                                    <p:animEffect transition="in" filter="wipe(left)">
                                      <p:cBhvr>
                                        <p:cTn id="63" dur="500"/>
                                        <p:tgtEl>
                                          <p:spTgt spid="90181"/>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8" fill="hold" nodeType="clickEffect">
                                  <p:stCondLst>
                                    <p:cond delay="0"/>
                                  </p:stCondLst>
                                  <p:childTnLst>
                                    <p:set>
                                      <p:cBhvr>
                                        <p:cTn id="67" dur="1" fill="hold">
                                          <p:stCondLst>
                                            <p:cond delay="0"/>
                                          </p:stCondLst>
                                        </p:cTn>
                                        <p:tgtEl>
                                          <p:spTgt spid="90182"/>
                                        </p:tgtEl>
                                        <p:attrNameLst>
                                          <p:attrName>style.visibility</p:attrName>
                                        </p:attrNameLst>
                                      </p:cBhvr>
                                      <p:to>
                                        <p:strVal val="visible"/>
                                      </p:to>
                                    </p:set>
                                    <p:animEffect transition="in" filter="wipe(left)">
                                      <p:cBhvr>
                                        <p:cTn id="68" dur="500"/>
                                        <p:tgtEl>
                                          <p:spTgt spid="90182"/>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8" fill="hold" nodeType="clickEffect">
                                  <p:stCondLst>
                                    <p:cond delay="0"/>
                                  </p:stCondLst>
                                  <p:childTnLst>
                                    <p:set>
                                      <p:cBhvr>
                                        <p:cTn id="72" dur="1" fill="hold">
                                          <p:stCondLst>
                                            <p:cond delay="0"/>
                                          </p:stCondLst>
                                        </p:cTn>
                                        <p:tgtEl>
                                          <p:spTgt spid="90183"/>
                                        </p:tgtEl>
                                        <p:attrNameLst>
                                          <p:attrName>style.visibility</p:attrName>
                                        </p:attrNameLst>
                                      </p:cBhvr>
                                      <p:to>
                                        <p:strVal val="visible"/>
                                      </p:to>
                                    </p:set>
                                    <p:animEffect transition="in" filter="wipe(left)">
                                      <p:cBhvr>
                                        <p:cTn id="73" dur="500"/>
                                        <p:tgtEl>
                                          <p:spTgt spid="90183"/>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8" fill="hold" nodeType="clickEffect">
                                  <p:stCondLst>
                                    <p:cond delay="0"/>
                                  </p:stCondLst>
                                  <p:childTnLst>
                                    <p:set>
                                      <p:cBhvr>
                                        <p:cTn id="77" dur="1" fill="hold">
                                          <p:stCondLst>
                                            <p:cond delay="0"/>
                                          </p:stCondLst>
                                        </p:cTn>
                                        <p:tgtEl>
                                          <p:spTgt spid="90184"/>
                                        </p:tgtEl>
                                        <p:attrNameLst>
                                          <p:attrName>style.visibility</p:attrName>
                                        </p:attrNameLst>
                                      </p:cBhvr>
                                      <p:to>
                                        <p:strVal val="visible"/>
                                      </p:to>
                                    </p:set>
                                    <p:animEffect transition="in" filter="wipe(left)">
                                      <p:cBhvr>
                                        <p:cTn id="78" dur="500"/>
                                        <p:tgtEl>
                                          <p:spTgt spid="901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7" grpId="0" animBg="1"/>
      <p:bldP spid="9018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 Box 2"/>
          <p:cNvSpPr txBox="1">
            <a:spLocks noChangeArrowheads="1"/>
          </p:cNvSpPr>
          <p:nvPr/>
        </p:nvSpPr>
        <p:spPr bwMode="auto">
          <a:xfrm>
            <a:off x="250825" y="481902"/>
            <a:ext cx="6032500" cy="611579"/>
          </a:xfrm>
          <a:prstGeom prst="rect">
            <a:avLst/>
          </a:prstGeom>
          <a:noFill/>
          <a:ln w="38100">
            <a:noFill/>
            <a:miter lim="800000"/>
            <a:headEnd/>
            <a:tailEnd/>
          </a:ln>
          <a:effectLst/>
        </p:spPr>
        <p:txBody>
          <a:bodyPr lIns="90000" tIns="46800" rIns="90000" bIns="46800" anchor="ctr">
            <a:spAutoFit/>
          </a:bodyPr>
          <a:lstStyle/>
          <a:p>
            <a:pPr>
              <a:lnSpc>
                <a:spcPct val="120000"/>
              </a:lnSpc>
              <a:defRPr/>
            </a:pPr>
            <a:r>
              <a:rPr lang="en-US" altLang="zh-CN" sz="2800" b="1">
                <a:solidFill>
                  <a:srgbClr val="CC0000"/>
                </a:solidFill>
                <a:latin typeface="Times New Roman" panose="02020603050405020304" pitchFamily="18" charset="0"/>
                <a:cs typeface="Times New Roman" panose="02020603050405020304" pitchFamily="18" charset="0"/>
              </a:rPr>
              <a:t> 5. </a:t>
            </a:r>
            <a:r>
              <a:rPr lang="zh-CN" altLang="en-US" sz="2800" b="1">
                <a:solidFill>
                  <a:srgbClr val="CC0000"/>
                </a:solidFill>
                <a:latin typeface="Times New Roman" panose="02020603050405020304" pitchFamily="18" charset="0"/>
                <a:cs typeface="Times New Roman" panose="02020603050405020304" pitchFamily="18" charset="0"/>
              </a:rPr>
              <a:t>放大电路输出电阻的计算</a:t>
            </a:r>
          </a:p>
        </p:txBody>
      </p:sp>
      <p:sp>
        <p:nvSpPr>
          <p:cNvPr id="91139" name="Text Box 3"/>
          <p:cNvSpPr txBox="1">
            <a:spLocks noChangeArrowheads="1"/>
          </p:cNvSpPr>
          <p:nvPr/>
        </p:nvSpPr>
        <p:spPr bwMode="auto">
          <a:xfrm>
            <a:off x="288925" y="1006916"/>
            <a:ext cx="8713788" cy="1387176"/>
          </a:xfrm>
          <a:prstGeom prst="rect">
            <a:avLst/>
          </a:prstGeom>
          <a:noFill/>
          <a:ln w="38100">
            <a:noFill/>
            <a:miter lim="800000"/>
            <a:headEnd/>
            <a:tailEnd/>
          </a:ln>
          <a:effectLst/>
        </p:spPr>
        <p:txBody>
          <a:bodyPr lIns="90000" tIns="46800" rIns="90000" bIns="46800" anchor="ctr">
            <a:spAutoFit/>
          </a:bodyPr>
          <a:lstStyle/>
          <a:p>
            <a:pPr indent="476250">
              <a:defRPr/>
            </a:pPr>
            <a:r>
              <a:rPr lang="zh-CN" altLang="en-US" sz="2800" b="1">
                <a:latin typeface="Times New Roman" panose="02020603050405020304" pitchFamily="18" charset="0"/>
                <a:cs typeface="Times New Roman" panose="02020603050405020304" pitchFamily="18" charset="0"/>
              </a:rPr>
              <a:t>放大电路</a:t>
            </a:r>
            <a:r>
              <a:rPr lang="zh-CN" altLang="en-US" sz="2800" b="1">
                <a:solidFill>
                  <a:schemeClr val="tx2"/>
                </a:solidFill>
                <a:latin typeface="Times New Roman" panose="02020603050405020304" pitchFamily="18" charset="0"/>
                <a:cs typeface="Times New Roman" panose="02020603050405020304" pitchFamily="18" charset="0"/>
              </a:rPr>
              <a:t>对负载</a:t>
            </a:r>
            <a:r>
              <a:rPr lang="en-US" altLang="zh-CN" sz="2800" b="1">
                <a:latin typeface="Times New Roman" panose="02020603050405020304" pitchFamily="18" charset="0"/>
                <a:cs typeface="Times New Roman" panose="02020603050405020304" pitchFamily="18" charset="0"/>
              </a:rPr>
              <a:t>(</a:t>
            </a:r>
            <a:r>
              <a:rPr lang="zh-CN" altLang="en-US" sz="2800" b="1">
                <a:latin typeface="Times New Roman" panose="02020603050405020304" pitchFamily="18" charset="0"/>
                <a:cs typeface="Times New Roman" panose="02020603050405020304" pitchFamily="18" charset="0"/>
              </a:rPr>
              <a:t>或对后级放大电路</a:t>
            </a:r>
            <a:r>
              <a:rPr lang="en-US" altLang="zh-CN" sz="2800" b="1">
                <a:latin typeface="Times New Roman" panose="02020603050405020304" pitchFamily="18" charset="0"/>
                <a:cs typeface="Times New Roman" panose="02020603050405020304" pitchFamily="18" charset="0"/>
              </a:rPr>
              <a:t>)</a:t>
            </a:r>
            <a:r>
              <a:rPr lang="zh-CN" altLang="en-US" sz="2800" b="1">
                <a:latin typeface="Times New Roman" panose="02020603050405020304" pitchFamily="18" charset="0"/>
                <a:cs typeface="Times New Roman" panose="02020603050405020304" pitchFamily="18" charset="0"/>
              </a:rPr>
              <a:t>来说</a:t>
            </a:r>
            <a:r>
              <a:rPr lang="en-US" altLang="zh-CN" sz="2800" b="1">
                <a:solidFill>
                  <a:schemeClr val="tx2"/>
                </a:solidFill>
                <a:latin typeface="Times New Roman" panose="02020603050405020304" pitchFamily="18" charset="0"/>
                <a:cs typeface="Times New Roman" panose="02020603050405020304" pitchFamily="18" charset="0"/>
              </a:rPr>
              <a:t>, </a:t>
            </a:r>
            <a:r>
              <a:rPr lang="zh-CN" altLang="en-US" sz="2800" b="1">
                <a:solidFill>
                  <a:schemeClr val="tx2"/>
                </a:solidFill>
                <a:latin typeface="Times New Roman" panose="02020603050405020304" pitchFamily="18" charset="0"/>
                <a:cs typeface="Times New Roman" panose="02020603050405020304" pitchFamily="18" charset="0"/>
              </a:rPr>
              <a:t>是一个信号源，可以将它进行戴维宁等效，等效电源的内阻即为放大电路的输出电阻。</a:t>
            </a:r>
          </a:p>
        </p:txBody>
      </p:sp>
      <p:grpSp>
        <p:nvGrpSpPr>
          <p:cNvPr id="2" name="Group 69"/>
          <p:cNvGrpSpPr>
            <a:grpSpLocks/>
          </p:cNvGrpSpPr>
          <p:nvPr/>
        </p:nvGrpSpPr>
        <p:grpSpPr bwMode="auto">
          <a:xfrm>
            <a:off x="5568950" y="3463422"/>
            <a:ext cx="3324225" cy="1744663"/>
            <a:chOff x="3312" y="2110"/>
            <a:chExt cx="2094" cy="1099"/>
          </a:xfrm>
        </p:grpSpPr>
        <p:sp>
          <p:nvSpPr>
            <p:cNvPr id="91141" name="Rectangle 5" descr="棚架"/>
            <p:cNvSpPr>
              <a:spLocks noChangeArrowheads="1"/>
            </p:cNvSpPr>
            <p:nvPr/>
          </p:nvSpPr>
          <p:spPr bwMode="auto">
            <a:xfrm>
              <a:off x="3312" y="2140"/>
              <a:ext cx="1263" cy="1069"/>
            </a:xfrm>
            <a:prstGeom prst="rect">
              <a:avLst/>
            </a:prstGeom>
            <a:noFill/>
            <a:ln w="38100">
              <a:solidFill>
                <a:srgbClr val="006600"/>
              </a:solidFill>
              <a:prstDash val="dash"/>
              <a:miter lim="800000"/>
              <a:headEnd/>
              <a:tailEnd/>
            </a:ln>
            <a:effectLst/>
          </p:spPr>
          <p:txBody>
            <a:bodyPr lIns="90000" tIns="46800" rIns="90000" bIns="46800" anchor="ctr">
              <a:spAutoFit/>
            </a:bodyPr>
            <a:lstStyle/>
            <a:p>
              <a:pPr>
                <a:defRPr/>
              </a:pPr>
              <a:endParaRPr lang="zh-CN" altLang="en-US">
                <a:effectLst>
                  <a:outerShdw blurRad="38100" dist="38100" dir="2700000" algn="tl">
                    <a:srgbClr val="000000">
                      <a:alpha val="43137"/>
                    </a:srgbClr>
                  </a:outerShdw>
                </a:effectLst>
              </a:endParaRPr>
            </a:p>
          </p:txBody>
        </p:sp>
        <p:sp>
          <p:nvSpPr>
            <p:cNvPr id="91142" name="Line 6" descr="小网格"/>
            <p:cNvSpPr>
              <a:spLocks noChangeShapeType="1"/>
            </p:cNvSpPr>
            <p:nvPr/>
          </p:nvSpPr>
          <p:spPr bwMode="auto">
            <a:xfrm flipH="1">
              <a:off x="4272" y="2496"/>
              <a:ext cx="424" cy="0"/>
            </a:xfrm>
            <a:prstGeom prst="line">
              <a:avLst/>
            </a:prstGeom>
            <a:noFill/>
            <a:ln w="28575">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91144" name="Line 8" descr="小网格"/>
            <p:cNvSpPr>
              <a:spLocks noChangeShapeType="1"/>
            </p:cNvSpPr>
            <p:nvPr/>
          </p:nvSpPr>
          <p:spPr bwMode="auto">
            <a:xfrm flipV="1">
              <a:off x="3835" y="3072"/>
              <a:ext cx="871" cy="0"/>
            </a:xfrm>
            <a:prstGeom prst="line">
              <a:avLst/>
            </a:prstGeom>
            <a:noFill/>
            <a:ln w="28575">
              <a:solidFill>
                <a:schemeClr val="tx1"/>
              </a:solidFill>
              <a:round/>
              <a:headEnd/>
              <a:tailEnd/>
            </a:ln>
            <a:effectLst/>
          </p:spPr>
          <p:txBody>
            <a:bodyPr lIns="90000" tIns="46800" rIns="90000" bIns="46800" anchor="ctr">
              <a:spAutoFit/>
            </a:bodyPr>
            <a:lstStyle/>
            <a:p>
              <a:pPr>
                <a:defRPr/>
              </a:pPr>
              <a:endParaRPr lang="zh-CN" altLang="en-US">
                <a:effectLst>
                  <a:outerShdw blurRad="38100" dist="38100" dir="2700000" algn="tl">
                    <a:srgbClr val="000000">
                      <a:alpha val="43137"/>
                    </a:srgbClr>
                  </a:outerShdw>
                </a:effectLst>
              </a:endParaRPr>
            </a:p>
          </p:txBody>
        </p:sp>
        <p:sp>
          <p:nvSpPr>
            <p:cNvPr id="91145" name="Line 9" descr="小网格"/>
            <p:cNvSpPr>
              <a:spLocks noChangeShapeType="1"/>
            </p:cNvSpPr>
            <p:nvPr/>
          </p:nvSpPr>
          <p:spPr bwMode="auto">
            <a:xfrm>
              <a:off x="3835" y="2494"/>
              <a:ext cx="189" cy="0"/>
            </a:xfrm>
            <a:prstGeom prst="line">
              <a:avLst/>
            </a:prstGeom>
            <a:noFill/>
            <a:ln w="28575">
              <a:solidFill>
                <a:schemeClr val="tx1"/>
              </a:solidFill>
              <a:round/>
              <a:headEnd/>
              <a:tailEnd/>
            </a:ln>
            <a:effectLst/>
          </p:spPr>
          <p:txBody>
            <a:bodyPr lIns="90000" tIns="46800" rIns="90000" bIns="46800" anchor="ctr">
              <a:spAutoFit/>
            </a:bodyPr>
            <a:lstStyle/>
            <a:p>
              <a:pPr>
                <a:defRPr/>
              </a:pPr>
              <a:endParaRPr lang="zh-CN" altLang="en-US">
                <a:effectLst>
                  <a:outerShdw blurRad="38100" dist="38100" dir="2700000" algn="tl">
                    <a:srgbClr val="000000">
                      <a:alpha val="43137"/>
                    </a:srgbClr>
                  </a:outerShdw>
                </a:effectLst>
              </a:endParaRPr>
            </a:p>
          </p:txBody>
        </p:sp>
        <p:sp>
          <p:nvSpPr>
            <p:cNvPr id="91146" name="Text Box 10" descr="小网格"/>
            <p:cNvSpPr txBox="1">
              <a:spLocks noChangeArrowheads="1"/>
            </p:cNvSpPr>
            <p:nvPr/>
          </p:nvSpPr>
          <p:spPr bwMode="auto">
            <a:xfrm>
              <a:off x="3639" y="2410"/>
              <a:ext cx="200" cy="240"/>
            </a:xfrm>
            <a:prstGeom prst="rect">
              <a:avLst/>
            </a:prstGeom>
            <a:noFill/>
            <a:ln w="38100">
              <a:noFill/>
              <a:miter lim="800000"/>
              <a:headEnd/>
              <a:tailEnd/>
            </a:ln>
            <a:effectLst/>
          </p:spPr>
          <p:txBody>
            <a:bodyPr wrap="none" lIns="90000" tIns="46800" rIns="90000" bIns="46800"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0" baseline="-25000">
                  <a:solidFill>
                    <a:srgbClr val="FF0000"/>
                  </a:solidFill>
                  <a:effectLst>
                    <a:outerShdw blurRad="38100" dist="38100" dir="2700000" algn="tl">
                      <a:srgbClr val="C0C0C0"/>
                    </a:outerShdw>
                  </a:effectLst>
                  <a:ea typeface="楷体_GB2312" pitchFamily="49" charset="-122"/>
                </a:rPr>
                <a:t>+</a:t>
              </a:r>
            </a:p>
          </p:txBody>
        </p:sp>
        <p:sp>
          <p:nvSpPr>
            <p:cNvPr id="91147" name="Text Box 11" descr="小网格"/>
            <p:cNvSpPr txBox="1">
              <a:spLocks noChangeArrowheads="1"/>
            </p:cNvSpPr>
            <p:nvPr/>
          </p:nvSpPr>
          <p:spPr bwMode="auto">
            <a:xfrm>
              <a:off x="3627" y="2668"/>
              <a:ext cx="226" cy="327"/>
            </a:xfrm>
            <a:prstGeom prst="rect">
              <a:avLst/>
            </a:prstGeom>
            <a:noFill/>
            <a:ln w="38100">
              <a:noFill/>
              <a:miter lim="800000"/>
              <a:headEnd/>
              <a:tailEnd/>
            </a:ln>
            <a:effectLst/>
          </p:spPr>
          <p:txBody>
            <a:bodyPr wrap="none" lIns="90000" tIns="46800" rIns="90000" bIns="46800"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a:solidFill>
                    <a:srgbClr val="FF0000"/>
                  </a:solidFill>
                  <a:effectLst>
                    <a:outerShdw blurRad="38100" dist="38100" dir="2700000" algn="tl">
                      <a:srgbClr val="C0C0C0"/>
                    </a:outerShdw>
                  </a:effectLst>
                  <a:ea typeface="楷体_GB2312" pitchFamily="49" charset="-122"/>
                </a:rPr>
                <a:t>_</a:t>
              </a:r>
            </a:p>
          </p:txBody>
        </p:sp>
        <p:sp>
          <p:nvSpPr>
            <p:cNvPr id="91148" name="Text Box 12" descr="小网格"/>
            <p:cNvSpPr txBox="1">
              <a:spLocks noChangeArrowheads="1"/>
            </p:cNvSpPr>
            <p:nvPr/>
          </p:nvSpPr>
          <p:spPr bwMode="auto">
            <a:xfrm>
              <a:off x="4618" y="2610"/>
              <a:ext cx="507" cy="331"/>
            </a:xfrm>
            <a:prstGeom prst="rect">
              <a:avLst/>
            </a:prstGeom>
            <a:noFill/>
            <a:ln w="28575">
              <a:noFill/>
              <a:miter lim="800000"/>
              <a:headEnd/>
              <a:tailEnd/>
            </a:ln>
            <a:effectLst/>
          </p:spPr>
          <p:txBody>
            <a:bodyPr lIns="90000" tIns="46800" rIns="90000" bIns="46800" anchor="ctr">
              <a:spAutoFit/>
            </a:bodyPr>
            <a:lstStyle/>
            <a:p>
              <a:pPr algn="ctr">
                <a:spcBef>
                  <a:spcPct val="50000"/>
                </a:spcBef>
                <a:defRPr/>
              </a:pPr>
              <a:r>
                <a:rPr lang="en-US" altLang="zh-CN" sz="2800" b="1" i="1" dirty="0">
                  <a:solidFill>
                    <a:schemeClr val="tx2"/>
                  </a:solidFill>
                  <a:latin typeface="Times New Roman" panose="02020603050405020304" pitchFamily="18" charset="0"/>
                  <a:ea typeface="楷体_GB2312" pitchFamily="49" charset="-122"/>
                  <a:cs typeface="Times New Roman" panose="02020603050405020304" pitchFamily="18" charset="0"/>
                </a:rPr>
                <a:t>R</a:t>
              </a:r>
              <a:r>
                <a:rPr lang="en-US" altLang="zh-CN" sz="2800" b="1" baseline="-25000" dirty="0">
                  <a:solidFill>
                    <a:schemeClr val="tx2"/>
                  </a:solidFill>
                  <a:latin typeface="Times New Roman" panose="02020603050405020304" pitchFamily="18" charset="0"/>
                  <a:ea typeface="楷体_GB2312" pitchFamily="49" charset="-122"/>
                  <a:cs typeface="Times New Roman" panose="02020603050405020304" pitchFamily="18" charset="0"/>
                </a:rPr>
                <a:t>L</a:t>
              </a:r>
              <a:endParaRPr lang="en-US" altLang="zh-CN" sz="2800" b="1" dirty="0">
                <a:solidFill>
                  <a:schemeClr val="tx2"/>
                </a:solidFill>
                <a:latin typeface="Times New Roman" panose="02020603050405020304" pitchFamily="18" charset="0"/>
                <a:ea typeface="楷体_GB2312" pitchFamily="49" charset="-122"/>
                <a:cs typeface="Times New Roman" panose="02020603050405020304" pitchFamily="18" charset="0"/>
              </a:endParaRPr>
            </a:p>
          </p:txBody>
        </p:sp>
        <p:sp>
          <p:nvSpPr>
            <p:cNvPr id="91149" name="Line 13" descr="小网格"/>
            <p:cNvSpPr>
              <a:spLocks noChangeShapeType="1"/>
            </p:cNvSpPr>
            <p:nvPr/>
          </p:nvSpPr>
          <p:spPr bwMode="auto">
            <a:xfrm>
              <a:off x="4724" y="2494"/>
              <a:ext cx="373" cy="0"/>
            </a:xfrm>
            <a:prstGeom prst="line">
              <a:avLst/>
            </a:prstGeom>
            <a:noFill/>
            <a:ln w="28575">
              <a:solidFill>
                <a:srgbClr val="FF0000"/>
              </a:solidFill>
              <a:round/>
              <a:headEnd/>
              <a:tailEnd/>
            </a:ln>
            <a:effectLst/>
          </p:spPr>
          <p:txBody>
            <a:bodyPr lIns="90000" tIns="46800" rIns="90000" bIns="46800" anchor="ctr">
              <a:spAutoFit/>
            </a:bodyPr>
            <a:lstStyle/>
            <a:p>
              <a:pPr>
                <a:defRPr/>
              </a:pPr>
              <a:endParaRPr lang="zh-CN" altLang="en-US">
                <a:effectLst>
                  <a:outerShdw blurRad="38100" dist="38100" dir="2700000" algn="tl">
                    <a:srgbClr val="000000">
                      <a:alpha val="43137"/>
                    </a:srgbClr>
                  </a:outerShdw>
                </a:effectLst>
              </a:endParaRPr>
            </a:p>
          </p:txBody>
        </p:sp>
        <p:sp>
          <p:nvSpPr>
            <p:cNvPr id="91150" name="Rectangle 14"/>
            <p:cNvSpPr>
              <a:spLocks noChangeArrowheads="1"/>
            </p:cNvSpPr>
            <p:nvPr/>
          </p:nvSpPr>
          <p:spPr bwMode="auto">
            <a:xfrm>
              <a:off x="5042" y="2649"/>
              <a:ext cx="98" cy="256"/>
            </a:xfrm>
            <a:prstGeom prst="rect">
              <a:avLst/>
            </a:prstGeom>
            <a:noFill/>
            <a:ln w="28575">
              <a:solidFill>
                <a:schemeClr val="tx1"/>
              </a:solidFill>
              <a:miter lim="800000"/>
              <a:headEnd/>
              <a:tailEnd/>
            </a:ln>
            <a:effectLst/>
          </p:spPr>
          <p:txBody>
            <a:bodyPr lIns="90000" tIns="46800" rIns="90000" bIns="46800" anchor="ctr">
              <a:spAutoFit/>
            </a:bodyPr>
            <a:lstStyle/>
            <a:p>
              <a:pPr>
                <a:defRPr/>
              </a:pPr>
              <a:endParaRPr lang="zh-CN" altLang="en-US">
                <a:effectLst>
                  <a:outerShdw blurRad="38100" dist="38100" dir="2700000" algn="tl">
                    <a:srgbClr val="000000">
                      <a:alpha val="43137"/>
                    </a:srgbClr>
                  </a:outerShdw>
                </a:effectLst>
              </a:endParaRPr>
            </a:p>
          </p:txBody>
        </p:sp>
        <p:sp>
          <p:nvSpPr>
            <p:cNvPr id="91151" name="Line 15" descr="小网格"/>
            <p:cNvSpPr>
              <a:spLocks noChangeShapeType="1"/>
            </p:cNvSpPr>
            <p:nvPr/>
          </p:nvSpPr>
          <p:spPr bwMode="auto">
            <a:xfrm>
              <a:off x="5097" y="2897"/>
              <a:ext cx="0" cy="188"/>
            </a:xfrm>
            <a:prstGeom prst="line">
              <a:avLst/>
            </a:prstGeom>
            <a:noFill/>
            <a:ln w="28575">
              <a:solidFill>
                <a:srgbClr val="FF0000"/>
              </a:solidFill>
              <a:round/>
              <a:headEnd/>
              <a:tailEnd/>
            </a:ln>
            <a:effectLst/>
          </p:spPr>
          <p:txBody>
            <a:bodyPr lIns="90000" tIns="46800" rIns="90000" bIns="46800" anchor="ctr">
              <a:spAutoFit/>
            </a:bodyPr>
            <a:lstStyle/>
            <a:p>
              <a:pPr>
                <a:defRPr/>
              </a:pPr>
              <a:endParaRPr lang="zh-CN" altLang="en-US">
                <a:effectLst>
                  <a:outerShdw blurRad="38100" dist="38100" dir="2700000" algn="tl">
                    <a:srgbClr val="000000">
                      <a:alpha val="43137"/>
                    </a:srgbClr>
                  </a:outerShdw>
                </a:effectLst>
              </a:endParaRPr>
            </a:p>
          </p:txBody>
        </p:sp>
        <p:sp>
          <p:nvSpPr>
            <p:cNvPr id="91152" name="Line 16" descr="小网格"/>
            <p:cNvSpPr>
              <a:spLocks noChangeShapeType="1"/>
            </p:cNvSpPr>
            <p:nvPr/>
          </p:nvSpPr>
          <p:spPr bwMode="auto">
            <a:xfrm>
              <a:off x="5097" y="2494"/>
              <a:ext cx="0" cy="156"/>
            </a:xfrm>
            <a:prstGeom prst="line">
              <a:avLst/>
            </a:prstGeom>
            <a:noFill/>
            <a:ln w="28575">
              <a:solidFill>
                <a:srgbClr val="FF0000"/>
              </a:solidFill>
              <a:round/>
              <a:headEnd/>
              <a:tailEnd/>
            </a:ln>
            <a:effectLst/>
          </p:spPr>
          <p:txBody>
            <a:bodyPr lIns="90000" tIns="46800" rIns="90000" bIns="46800"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13317" name="Object 17" descr="小网格"/>
            <p:cNvGraphicFramePr>
              <a:graphicFrameLocks noChangeAspect="1"/>
            </p:cNvGraphicFramePr>
            <p:nvPr/>
          </p:nvGraphicFramePr>
          <p:xfrm>
            <a:off x="5167" y="2688"/>
            <a:ext cx="239" cy="288"/>
          </p:xfrm>
          <a:graphic>
            <a:graphicData uri="http://schemas.openxmlformats.org/presentationml/2006/ole">
              <mc:AlternateContent xmlns:mc="http://schemas.openxmlformats.org/markup-compatibility/2006">
                <mc:Choice xmlns:v="urn:schemas-microsoft-com:vml" Requires="v">
                  <p:oleObj spid="_x0000_s13329" name="Equation" r:id="rId4" imgW="203040" imgH="241200" progId="Equation.3">
                    <p:embed/>
                  </p:oleObj>
                </mc:Choice>
                <mc:Fallback>
                  <p:oleObj name="Equation" r:id="rId4" imgW="203040" imgH="241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67" y="2688"/>
                          <a:ext cx="239" cy="288"/>
                        </a:xfrm>
                        <a:prstGeom prst="rect">
                          <a:avLst/>
                        </a:prstGeom>
                        <a:noFill/>
                        <a:ln>
                          <a:noFill/>
                        </a:ln>
                        <a:effectLst/>
                        <a:extLst>
                          <a:ext uri="{909E8E84-426E-40DD-AFC4-6F175D3DCCD1}">
                            <a14:hiddenFill xmlns:a14="http://schemas.microsoft.com/office/drawing/2010/main">
                              <a:pattFill prst="smGrid">
                                <a:fgClr>
                                  <a:srgbClr val="99FFCC"/>
                                </a:fgClr>
                                <a:bgClr>
                                  <a:srgbClr val="FFFFFF"/>
                                </a:bgClr>
                              </a:pattFill>
                            </a14:hiddenFill>
                          </a:ext>
                          <a:ext uri="{91240B29-F687-4F45-9708-019B960494DF}">
                            <a14:hiddenLine xmlns:a14="http://schemas.microsoft.com/office/drawing/2010/main" w="28575">
                              <a:solidFill>
                                <a:schemeClr val="hlink"/>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1154" name="Rectangle 18"/>
            <p:cNvSpPr>
              <a:spLocks noChangeArrowheads="1"/>
            </p:cNvSpPr>
            <p:nvPr/>
          </p:nvSpPr>
          <p:spPr bwMode="auto">
            <a:xfrm rot="5400000">
              <a:off x="4086" y="2361"/>
              <a:ext cx="100" cy="251"/>
            </a:xfrm>
            <a:prstGeom prst="rect">
              <a:avLst/>
            </a:prstGeom>
            <a:noFill/>
            <a:ln w="28575">
              <a:solidFill>
                <a:schemeClr val="tx1"/>
              </a:solidFill>
              <a:miter lim="800000"/>
              <a:headEnd/>
              <a:tailEnd/>
            </a:ln>
            <a:effectLst/>
          </p:spPr>
          <p:txBody>
            <a:bodyPr lIns="90000" tIns="46800" rIns="90000" bIns="46800" anchor="ctr">
              <a:spAutoFit/>
            </a:bodyPr>
            <a:lstStyle/>
            <a:p>
              <a:pPr>
                <a:defRPr/>
              </a:pPr>
              <a:endParaRPr lang="zh-CN" altLang="en-US">
                <a:effectLst>
                  <a:outerShdw blurRad="38100" dist="38100" dir="2700000" algn="tl">
                    <a:srgbClr val="000000">
                      <a:alpha val="43137"/>
                    </a:srgbClr>
                  </a:outerShdw>
                </a:effectLst>
              </a:endParaRPr>
            </a:p>
          </p:txBody>
        </p:sp>
        <p:sp>
          <p:nvSpPr>
            <p:cNvPr id="91155" name="Line 19" descr="小网格"/>
            <p:cNvSpPr>
              <a:spLocks noChangeShapeType="1"/>
            </p:cNvSpPr>
            <p:nvPr/>
          </p:nvSpPr>
          <p:spPr bwMode="auto">
            <a:xfrm>
              <a:off x="4747" y="3073"/>
              <a:ext cx="350" cy="0"/>
            </a:xfrm>
            <a:prstGeom prst="line">
              <a:avLst/>
            </a:prstGeom>
            <a:noFill/>
            <a:ln w="28575">
              <a:solidFill>
                <a:srgbClr val="FF0000"/>
              </a:solidFill>
              <a:round/>
              <a:headEnd/>
              <a:tailEnd/>
            </a:ln>
            <a:effectLst/>
          </p:spPr>
          <p:txBody>
            <a:bodyPr lIns="90000" tIns="46800" rIns="90000" bIns="46800" anchor="ctr">
              <a:spAutoFit/>
            </a:bodyPr>
            <a:lstStyle/>
            <a:p>
              <a:pPr>
                <a:defRPr/>
              </a:pPr>
              <a:endParaRPr lang="zh-CN" altLang="en-US">
                <a:effectLst>
                  <a:outerShdw blurRad="38100" dist="38100" dir="2700000" algn="tl">
                    <a:srgbClr val="000000">
                      <a:alpha val="43137"/>
                    </a:srgbClr>
                  </a:outerShdw>
                </a:effectLst>
              </a:endParaRPr>
            </a:p>
          </p:txBody>
        </p:sp>
        <p:sp>
          <p:nvSpPr>
            <p:cNvPr id="91156" name="Oval 20" descr="小网格"/>
            <p:cNvSpPr>
              <a:spLocks noChangeArrowheads="1"/>
            </p:cNvSpPr>
            <p:nvPr/>
          </p:nvSpPr>
          <p:spPr bwMode="auto">
            <a:xfrm>
              <a:off x="4678" y="2471"/>
              <a:ext cx="45" cy="45"/>
            </a:xfrm>
            <a:prstGeom prst="ellipse">
              <a:avLst/>
            </a:prstGeom>
            <a:noFill/>
            <a:ln w="28575">
              <a:solidFill>
                <a:srgbClr val="FF0000"/>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91157" name="Oval 21" descr="小网格"/>
            <p:cNvSpPr>
              <a:spLocks noChangeArrowheads="1"/>
            </p:cNvSpPr>
            <p:nvPr/>
          </p:nvSpPr>
          <p:spPr bwMode="auto">
            <a:xfrm>
              <a:off x="4704" y="3049"/>
              <a:ext cx="45" cy="45"/>
            </a:xfrm>
            <a:prstGeom prst="ellipse">
              <a:avLst/>
            </a:prstGeom>
            <a:noFill/>
            <a:ln w="28575">
              <a:solidFill>
                <a:srgbClr val="FF0000"/>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91158" name="Oval 22" descr="小网格"/>
            <p:cNvSpPr>
              <a:spLocks noChangeArrowheads="1"/>
            </p:cNvSpPr>
            <p:nvPr/>
          </p:nvSpPr>
          <p:spPr bwMode="auto">
            <a:xfrm>
              <a:off x="3723" y="2649"/>
              <a:ext cx="243" cy="247"/>
            </a:xfrm>
            <a:prstGeom prst="ellipse">
              <a:avLst/>
            </a:prstGeom>
            <a:noFill/>
            <a:ln w="28575">
              <a:solidFill>
                <a:schemeClr val="tx1"/>
              </a:solidFill>
              <a:round/>
              <a:headEnd/>
              <a:tailEnd/>
            </a:ln>
            <a:effectLst/>
          </p:spPr>
          <p:txBody>
            <a:bodyPr lIns="90000" tIns="46800" rIns="90000" bIns="46800" anchor="ctr">
              <a:spAutoFit/>
            </a:bodyPr>
            <a:lstStyle/>
            <a:p>
              <a:pPr>
                <a:defRPr/>
              </a:pPr>
              <a:endParaRPr lang="zh-CN" altLang="en-US">
                <a:effectLst>
                  <a:outerShdw blurRad="38100" dist="38100" dir="2700000" algn="tl">
                    <a:srgbClr val="000000">
                      <a:alpha val="43137"/>
                    </a:srgbClr>
                  </a:outerShdw>
                </a:effectLst>
              </a:endParaRPr>
            </a:p>
          </p:txBody>
        </p:sp>
        <p:sp>
          <p:nvSpPr>
            <p:cNvPr id="91159" name="Line 23" descr="小网格"/>
            <p:cNvSpPr>
              <a:spLocks noChangeShapeType="1"/>
            </p:cNvSpPr>
            <p:nvPr/>
          </p:nvSpPr>
          <p:spPr bwMode="auto">
            <a:xfrm flipH="1">
              <a:off x="3835" y="2492"/>
              <a:ext cx="0" cy="579"/>
            </a:xfrm>
            <a:prstGeom prst="line">
              <a:avLst/>
            </a:prstGeom>
            <a:noFill/>
            <a:ln w="28575">
              <a:solidFill>
                <a:schemeClr val="tx1"/>
              </a:solidFill>
              <a:round/>
              <a:headEnd/>
              <a:tailEnd/>
            </a:ln>
            <a:effectLst/>
          </p:spPr>
          <p:txBody>
            <a:bodyPr lIns="90000" tIns="46800" rIns="90000" bIns="46800"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13318" name="Object 24" descr="小网格"/>
            <p:cNvGraphicFramePr>
              <a:graphicFrameLocks noChangeAspect="1"/>
            </p:cNvGraphicFramePr>
            <p:nvPr/>
          </p:nvGraphicFramePr>
          <p:xfrm>
            <a:off x="3495" y="2640"/>
            <a:ext cx="239" cy="288"/>
          </p:xfrm>
          <a:graphic>
            <a:graphicData uri="http://schemas.openxmlformats.org/presentationml/2006/ole">
              <mc:AlternateContent xmlns:mc="http://schemas.openxmlformats.org/markup-compatibility/2006">
                <mc:Choice xmlns:v="urn:schemas-microsoft-com:vml" Requires="v">
                  <p:oleObj spid="_x0000_s13330" name="Equation" r:id="rId6" imgW="203040" imgH="241200" progId="Equation.3">
                    <p:embed/>
                  </p:oleObj>
                </mc:Choice>
                <mc:Fallback>
                  <p:oleObj name="Equation" r:id="rId6" imgW="203040" imgH="2412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95" y="2640"/>
                          <a:ext cx="239" cy="288"/>
                        </a:xfrm>
                        <a:prstGeom prst="rect">
                          <a:avLst/>
                        </a:prstGeom>
                        <a:noFill/>
                        <a:ln>
                          <a:noFill/>
                        </a:ln>
                        <a:effectLst/>
                        <a:extLst>
                          <a:ext uri="{909E8E84-426E-40DD-AFC4-6F175D3DCCD1}">
                            <a14:hiddenFill xmlns:a14="http://schemas.microsoft.com/office/drawing/2010/main">
                              <a:pattFill prst="smGrid">
                                <a:fgClr>
                                  <a:srgbClr val="99FFCC"/>
                                </a:fgClr>
                                <a:bgClr>
                                  <a:srgbClr val="FFFFFF"/>
                                </a:bgClr>
                              </a:patt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1161" name="Rectangle 25"/>
            <p:cNvSpPr>
              <a:spLocks noChangeArrowheads="1"/>
            </p:cNvSpPr>
            <p:nvPr/>
          </p:nvSpPr>
          <p:spPr bwMode="auto">
            <a:xfrm>
              <a:off x="3969" y="2110"/>
              <a:ext cx="278" cy="331"/>
            </a:xfrm>
            <a:prstGeom prst="rect">
              <a:avLst/>
            </a:prstGeom>
            <a:noFill/>
            <a:ln w="38100">
              <a:noFill/>
              <a:miter lim="800000"/>
              <a:headEnd/>
              <a:tailEnd/>
            </a:ln>
            <a:effectLst/>
          </p:spPr>
          <p:txBody>
            <a:bodyPr wrap="none" lIns="90000" tIns="46800" rIns="90000" bIns="46800" anchor="ctr">
              <a:spAutoFit/>
            </a:bodyPr>
            <a:lstStyle/>
            <a:p>
              <a:pPr algn="ctr">
                <a:spcBef>
                  <a:spcPct val="50000"/>
                </a:spcBef>
                <a:defRPr/>
              </a:pPr>
              <a:r>
                <a:rPr lang="en-US" altLang="zh-CN" sz="2800" b="1" i="1" dirty="0" err="1">
                  <a:solidFill>
                    <a:schemeClr val="tx2"/>
                  </a:solidFill>
                  <a:latin typeface="Times New Roman" panose="02020603050405020304" pitchFamily="18" charset="0"/>
                  <a:ea typeface="楷体_GB2312" pitchFamily="49" charset="-122"/>
                  <a:cs typeface="Times New Roman" panose="02020603050405020304" pitchFamily="18" charset="0"/>
                </a:rPr>
                <a:t>r</a:t>
              </a:r>
              <a:r>
                <a:rPr lang="en-US" altLang="zh-CN" sz="2800" b="1" baseline="-25000" dirty="0" err="1">
                  <a:solidFill>
                    <a:schemeClr val="tx2"/>
                  </a:solidFill>
                  <a:latin typeface="Times New Roman" panose="02020603050405020304" pitchFamily="18" charset="0"/>
                  <a:ea typeface="楷体_GB2312" pitchFamily="49" charset="-122"/>
                  <a:cs typeface="Times New Roman" panose="02020603050405020304" pitchFamily="18" charset="0"/>
                </a:rPr>
                <a:t>o</a:t>
              </a:r>
              <a:endParaRPr lang="en-US" altLang="zh-CN" sz="2800" b="1" baseline="-25000" dirty="0">
                <a:solidFill>
                  <a:schemeClr val="tx2"/>
                </a:solidFill>
                <a:latin typeface="Times New Roman" panose="02020603050405020304" pitchFamily="18" charset="0"/>
                <a:ea typeface="楷体_GB2312" pitchFamily="49" charset="-122"/>
                <a:cs typeface="Times New Roman" panose="02020603050405020304" pitchFamily="18" charset="0"/>
              </a:endParaRPr>
            </a:p>
          </p:txBody>
        </p:sp>
        <p:sp>
          <p:nvSpPr>
            <p:cNvPr id="91162" name="Text Box 26" descr="小网格"/>
            <p:cNvSpPr txBox="1">
              <a:spLocks noChangeArrowheads="1"/>
            </p:cNvSpPr>
            <p:nvPr/>
          </p:nvSpPr>
          <p:spPr bwMode="auto">
            <a:xfrm>
              <a:off x="5128" y="2448"/>
              <a:ext cx="200" cy="240"/>
            </a:xfrm>
            <a:prstGeom prst="rect">
              <a:avLst/>
            </a:prstGeom>
            <a:noFill/>
            <a:ln w="38100">
              <a:noFill/>
              <a:miter lim="800000"/>
              <a:headEnd/>
              <a:tailEnd/>
            </a:ln>
            <a:effectLst/>
          </p:spPr>
          <p:txBody>
            <a:bodyPr wrap="none" lIns="90000" tIns="46800" rIns="90000" bIns="46800"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0" baseline="-25000">
                  <a:solidFill>
                    <a:srgbClr val="FF0000"/>
                  </a:solidFill>
                  <a:effectLst>
                    <a:outerShdw blurRad="38100" dist="38100" dir="2700000" algn="tl">
                      <a:srgbClr val="C0C0C0"/>
                    </a:outerShdw>
                  </a:effectLst>
                  <a:ea typeface="楷体_GB2312" pitchFamily="49" charset="-122"/>
                </a:rPr>
                <a:t>+</a:t>
              </a:r>
            </a:p>
          </p:txBody>
        </p:sp>
        <p:sp>
          <p:nvSpPr>
            <p:cNvPr id="91163" name="Text Box 27" descr="小网格"/>
            <p:cNvSpPr txBox="1">
              <a:spLocks noChangeArrowheads="1"/>
            </p:cNvSpPr>
            <p:nvPr/>
          </p:nvSpPr>
          <p:spPr bwMode="auto">
            <a:xfrm>
              <a:off x="5123" y="2688"/>
              <a:ext cx="226" cy="327"/>
            </a:xfrm>
            <a:prstGeom prst="rect">
              <a:avLst/>
            </a:prstGeom>
            <a:noFill/>
            <a:ln w="38100">
              <a:noFill/>
              <a:miter lim="800000"/>
              <a:headEnd/>
              <a:tailEnd/>
            </a:ln>
            <a:effectLst/>
          </p:spPr>
          <p:txBody>
            <a:bodyPr wrap="none" lIns="90000" tIns="46800" rIns="90000" bIns="46800"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a:solidFill>
                    <a:srgbClr val="FF0000"/>
                  </a:solidFill>
                  <a:effectLst>
                    <a:outerShdw blurRad="38100" dist="38100" dir="2700000" algn="tl">
                      <a:srgbClr val="C0C0C0"/>
                    </a:outerShdw>
                  </a:effectLst>
                  <a:ea typeface="楷体_GB2312" pitchFamily="49" charset="-122"/>
                </a:rPr>
                <a:t>_</a:t>
              </a:r>
            </a:p>
          </p:txBody>
        </p:sp>
      </p:grpSp>
      <p:sp>
        <p:nvSpPr>
          <p:cNvPr id="91165" name="Rectangle 29" descr="30%"/>
          <p:cNvSpPr>
            <a:spLocks noChangeArrowheads="1"/>
          </p:cNvSpPr>
          <p:nvPr/>
        </p:nvSpPr>
        <p:spPr bwMode="auto">
          <a:xfrm>
            <a:off x="520701" y="2504769"/>
            <a:ext cx="3325812" cy="1844478"/>
          </a:xfrm>
          <a:prstGeom prst="rect">
            <a:avLst/>
          </a:prstGeom>
          <a:noFill/>
          <a:ln w="28575">
            <a:solidFill>
              <a:srgbClr val="006600"/>
            </a:solidFill>
            <a:prstDash val="dash"/>
            <a:miter lim="800000"/>
            <a:headEnd/>
            <a:tailEnd/>
          </a:ln>
          <a:effectLst/>
        </p:spPr>
        <p:txBody>
          <a:bodyPr wrap="square" lIns="90000" tIns="46800" rIns="90000" bIns="46800" anchor="ctr">
            <a:spAutoFit/>
          </a:bodyPr>
          <a:lstStyle/>
          <a:p>
            <a:pPr>
              <a:defRPr/>
            </a:pPr>
            <a:endParaRPr lang="zh-CN" altLang="en-US" b="1">
              <a:latin typeface="Times New Roman" panose="02020603050405020304" pitchFamily="18" charset="0"/>
              <a:cs typeface="Times New Roman" panose="02020603050405020304" pitchFamily="18" charset="0"/>
            </a:endParaRPr>
          </a:p>
        </p:txBody>
      </p:sp>
      <p:sp>
        <p:nvSpPr>
          <p:cNvPr id="91166" name="AutoShape 30" descr="水滴"/>
          <p:cNvSpPr>
            <a:spLocks noChangeArrowheads="1"/>
          </p:cNvSpPr>
          <p:nvPr/>
        </p:nvSpPr>
        <p:spPr bwMode="auto">
          <a:xfrm rot="-4899164">
            <a:off x="5031582" y="1998953"/>
            <a:ext cx="573088" cy="1349375"/>
          </a:xfrm>
          <a:prstGeom prst="curvedLeftArrow">
            <a:avLst>
              <a:gd name="adj1" fmla="val 47091"/>
              <a:gd name="adj2" fmla="val 94183"/>
              <a:gd name="adj3" fmla="val 33333"/>
            </a:avLst>
          </a:prstGeom>
          <a:blipFill dpi="0" rotWithShape="0">
            <a:blip r:embed="rId8"/>
            <a:srcRect/>
            <a:tile tx="0" ty="0" sx="100000" sy="100000" flip="none" algn="tl"/>
          </a:blipFill>
          <a:ln w="38100">
            <a:solidFill>
              <a:srgbClr val="006600"/>
            </a:solidFill>
            <a:miter lim="800000"/>
            <a:headEnd/>
            <a:tailEnd/>
          </a:ln>
          <a:effectLst/>
        </p:spPr>
        <p:txBody>
          <a:bodyPr lIns="90000" tIns="46800" rIns="90000" bIns="46800" anchor="ctr">
            <a:spAutoFit/>
          </a:bodyPr>
          <a:lstStyle/>
          <a:p>
            <a:pPr>
              <a:defRPr/>
            </a:pPr>
            <a:endParaRPr lang="zh-CN" altLang="en-US">
              <a:effectLst>
                <a:outerShdw blurRad="38100" dist="38100" dir="2700000" algn="tl">
                  <a:srgbClr val="000000">
                    <a:alpha val="43137"/>
                  </a:srgbClr>
                </a:outerShdw>
              </a:effectLst>
            </a:endParaRPr>
          </a:p>
        </p:txBody>
      </p:sp>
      <p:sp>
        <p:nvSpPr>
          <p:cNvPr id="91167" name="Text Box 31"/>
          <p:cNvSpPr txBox="1">
            <a:spLocks noChangeArrowheads="1"/>
          </p:cNvSpPr>
          <p:nvPr/>
        </p:nvSpPr>
        <p:spPr bwMode="auto">
          <a:xfrm>
            <a:off x="323850" y="4437952"/>
            <a:ext cx="1219200" cy="611579"/>
          </a:xfrm>
          <a:prstGeom prst="rect">
            <a:avLst/>
          </a:prstGeom>
          <a:noFill/>
          <a:ln w="38100">
            <a:noFill/>
            <a:miter lim="800000"/>
            <a:headEnd/>
            <a:tailEnd/>
          </a:ln>
          <a:effectLst/>
        </p:spPr>
        <p:txBody>
          <a:bodyPr lIns="90000" tIns="46800" rIns="90000" bIns="46800" anchor="ctr">
            <a:spAutoFit/>
          </a:bodyPr>
          <a:lstStyle/>
          <a:p>
            <a:pPr>
              <a:lnSpc>
                <a:spcPct val="120000"/>
              </a:lnSpc>
              <a:defRPr/>
            </a:pPr>
            <a:r>
              <a:rPr lang="zh-CN" altLang="en-US" sz="2800" b="1">
                <a:solidFill>
                  <a:srgbClr val="CC0000"/>
                </a:solidFill>
                <a:latin typeface="Times New Roman" panose="02020603050405020304" pitchFamily="18" charset="0"/>
                <a:cs typeface="Times New Roman" panose="02020603050405020304" pitchFamily="18" charset="0"/>
              </a:rPr>
              <a:t>定义：</a:t>
            </a:r>
          </a:p>
        </p:txBody>
      </p:sp>
      <p:graphicFrame>
        <p:nvGraphicFramePr>
          <p:cNvPr id="91168" name="Object 32"/>
          <p:cNvGraphicFramePr>
            <a:graphicFrameLocks noChangeAspect="1"/>
          </p:cNvGraphicFramePr>
          <p:nvPr>
            <p:extLst/>
          </p:nvPr>
        </p:nvGraphicFramePr>
        <p:xfrm>
          <a:off x="1403350" y="4292097"/>
          <a:ext cx="3121025" cy="1114425"/>
        </p:xfrm>
        <a:graphic>
          <a:graphicData uri="http://schemas.openxmlformats.org/presentationml/2006/ole">
            <mc:AlternateContent xmlns:mc="http://schemas.openxmlformats.org/markup-compatibility/2006">
              <mc:Choice xmlns:v="urn:schemas-microsoft-com:vml" Requires="v">
                <p:oleObj spid="_x0000_s13331" name="Equation" r:id="rId9" imgW="1282680" imgH="457200" progId="Equation.3">
                  <p:embed/>
                </p:oleObj>
              </mc:Choice>
              <mc:Fallback>
                <p:oleObj name="Equation" r:id="rId9" imgW="1282680" imgH="4572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03350" y="4292097"/>
                        <a:ext cx="3121025" cy="1114425"/>
                      </a:xfrm>
                      <a:prstGeom prst="rect">
                        <a:avLst/>
                      </a:prstGeom>
                      <a:noFill/>
                      <a:ln>
                        <a:noFill/>
                      </a:ln>
                      <a:effectLst/>
                      <a:extLst>
                        <a:ext uri="{909E8E84-426E-40DD-AFC4-6F175D3DCCD1}">
                          <a14:hiddenFill xmlns:a14="http://schemas.microsoft.com/office/drawing/2010/main">
                            <a:solidFill>
                              <a:srgbClr val="99FF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1169" name="Text Box 33"/>
          <p:cNvSpPr txBox="1">
            <a:spLocks noChangeArrowheads="1"/>
          </p:cNvSpPr>
          <p:nvPr/>
        </p:nvSpPr>
        <p:spPr bwMode="auto">
          <a:xfrm>
            <a:off x="6011863" y="1957489"/>
            <a:ext cx="2736850" cy="1516442"/>
          </a:xfrm>
          <a:prstGeom prst="rect">
            <a:avLst/>
          </a:prstGeom>
          <a:noFill/>
          <a:ln w="38100">
            <a:noFill/>
            <a:miter lim="800000"/>
            <a:headEnd/>
            <a:tailEnd/>
          </a:ln>
          <a:effectLst/>
        </p:spPr>
        <p:txBody>
          <a:bodyPr lIns="90000" tIns="46800" rIns="90000" bIns="46800" anchor="ctr">
            <a:spAutoFit/>
          </a:bodyPr>
          <a:lstStyle/>
          <a:p>
            <a:pPr>
              <a:lnSpc>
                <a:spcPct val="110000"/>
              </a:lnSpc>
              <a:defRPr/>
            </a:pPr>
            <a:r>
              <a:rPr lang="en-US" altLang="zh-CN" sz="2800" b="1">
                <a:solidFill>
                  <a:schemeClr val="tx2"/>
                </a:solidFill>
                <a:latin typeface="Times New Roman" panose="02020603050405020304" pitchFamily="18" charset="0"/>
                <a:cs typeface="Times New Roman" panose="02020603050405020304" pitchFamily="18" charset="0"/>
              </a:rPr>
              <a:t>  </a:t>
            </a:r>
            <a:r>
              <a:rPr lang="zh-CN" altLang="en-US" sz="2800" b="1">
                <a:solidFill>
                  <a:schemeClr val="tx2"/>
                </a:solidFill>
                <a:latin typeface="Times New Roman" panose="02020603050405020304" pitchFamily="18" charset="0"/>
                <a:cs typeface="Times New Roman" panose="02020603050405020304" pitchFamily="18" charset="0"/>
              </a:rPr>
              <a:t>输出电阻是动态电阻，与负载无关。</a:t>
            </a:r>
          </a:p>
        </p:txBody>
      </p:sp>
      <p:sp>
        <p:nvSpPr>
          <p:cNvPr id="91174" name="Rectangle 38"/>
          <p:cNvSpPr>
            <a:spLocks noChangeArrowheads="1"/>
          </p:cNvSpPr>
          <p:nvPr/>
        </p:nvSpPr>
        <p:spPr bwMode="auto">
          <a:xfrm>
            <a:off x="304800" y="5195385"/>
            <a:ext cx="8458200" cy="1449628"/>
          </a:xfrm>
          <a:prstGeom prst="rect">
            <a:avLst/>
          </a:prstGeom>
          <a:noFill/>
          <a:ln w="9525">
            <a:noFill/>
            <a:miter lim="800000"/>
            <a:headEnd/>
            <a:tailEnd/>
          </a:ln>
          <a:effectLst/>
        </p:spPr>
        <p:txBody>
          <a:bodyPr>
            <a:spAutoFit/>
          </a:bodyPr>
          <a:lstStyle/>
          <a:p>
            <a:pPr>
              <a:lnSpc>
                <a:spcPct val="105000"/>
              </a:lnSpc>
              <a:defRPr/>
            </a:pPr>
            <a:r>
              <a:rPr lang="en-US" altLang="zh-CN" sz="2800" b="1">
                <a:solidFill>
                  <a:srgbClr val="CC0000"/>
                </a:solidFill>
                <a:latin typeface="Times New Roman" panose="02020603050405020304" pitchFamily="18" charset="0"/>
                <a:cs typeface="Times New Roman" panose="02020603050405020304" pitchFamily="18" charset="0"/>
              </a:rPr>
              <a:t>  </a:t>
            </a:r>
            <a:r>
              <a:rPr lang="zh-CN" altLang="en-US" sz="2800" b="1">
                <a:solidFill>
                  <a:srgbClr val="CC0000"/>
                </a:solidFill>
                <a:latin typeface="Times New Roman" panose="02020603050405020304" pitchFamily="18" charset="0"/>
                <a:cs typeface="Times New Roman" panose="02020603050405020304" pitchFamily="18" charset="0"/>
              </a:rPr>
              <a:t>输出电阻是表明放大电路带负载能力的参数。</a:t>
            </a:r>
            <a:r>
              <a:rPr lang="zh-CN" altLang="en-US" sz="2800" b="1">
                <a:latin typeface="Times New Roman" panose="02020603050405020304" pitchFamily="18" charset="0"/>
                <a:cs typeface="Times New Roman" panose="02020603050405020304" pitchFamily="18" charset="0"/>
              </a:rPr>
              <a:t>电路的输出电阻愈小，负载变化时输出电压的变化愈小，因此一般总是希望得到较小的输出电阻。</a:t>
            </a:r>
          </a:p>
        </p:txBody>
      </p:sp>
      <p:grpSp>
        <p:nvGrpSpPr>
          <p:cNvPr id="5" name="组合 4"/>
          <p:cNvGrpSpPr/>
          <p:nvPr/>
        </p:nvGrpSpPr>
        <p:grpSpPr>
          <a:xfrm>
            <a:off x="608013" y="2455359"/>
            <a:ext cx="4795837" cy="1614488"/>
            <a:chOff x="608013" y="2455359"/>
            <a:chExt cx="4795837" cy="1614488"/>
          </a:xfrm>
        </p:grpSpPr>
        <p:grpSp>
          <p:nvGrpSpPr>
            <p:cNvPr id="3" name="Group 67"/>
            <p:cNvGrpSpPr>
              <a:grpSpLocks/>
            </p:cNvGrpSpPr>
            <p:nvPr/>
          </p:nvGrpSpPr>
          <p:grpSpPr bwMode="auto">
            <a:xfrm>
              <a:off x="608013" y="2455359"/>
              <a:ext cx="4795837" cy="1571625"/>
              <a:chOff x="383" y="1131"/>
              <a:chExt cx="3021" cy="990"/>
            </a:xfrm>
          </p:grpSpPr>
          <p:sp>
            <p:nvSpPr>
              <p:cNvPr id="91176" name="Rectangle 40" descr="30%"/>
              <p:cNvSpPr>
                <a:spLocks noChangeArrowheads="1"/>
              </p:cNvSpPr>
              <p:nvPr/>
            </p:nvSpPr>
            <p:spPr bwMode="auto">
              <a:xfrm>
                <a:off x="938" y="1131"/>
                <a:ext cx="349" cy="331"/>
              </a:xfrm>
              <a:prstGeom prst="rect">
                <a:avLst/>
              </a:prstGeom>
              <a:noFill/>
              <a:ln w="38100">
                <a:noFill/>
                <a:miter lim="800000"/>
                <a:headEnd/>
                <a:tailEnd/>
              </a:ln>
              <a:effectLst/>
            </p:spPr>
            <p:txBody>
              <a:bodyPr wrap="none" lIns="90000" tIns="46800" rIns="90000" bIns="46800" anchor="ctr">
                <a:spAutoFit/>
              </a:bodyPr>
              <a:lstStyle/>
              <a:p>
                <a:pPr algn="ctr">
                  <a:spcBef>
                    <a:spcPct val="50000"/>
                  </a:spcBef>
                  <a:defRPr/>
                </a:pPr>
                <a:r>
                  <a:rPr lang="en-US" altLang="zh-CN" sz="2800" b="1" i="1" dirty="0">
                    <a:solidFill>
                      <a:srgbClr val="FF0000"/>
                    </a:solidFill>
                    <a:latin typeface="Times New Roman" panose="02020603050405020304" pitchFamily="18" charset="0"/>
                    <a:ea typeface="楷体_GB2312" pitchFamily="49" charset="-122"/>
                    <a:cs typeface="Times New Roman" panose="02020603050405020304" pitchFamily="18" charset="0"/>
                  </a:rPr>
                  <a:t>R</a:t>
                </a:r>
                <a:r>
                  <a:rPr lang="en-US" altLang="zh-CN" sz="2800" b="1" baseline="-25000" dirty="0">
                    <a:solidFill>
                      <a:srgbClr val="FF0000"/>
                    </a:solidFill>
                    <a:latin typeface="Times New Roman" panose="02020603050405020304" pitchFamily="18" charset="0"/>
                    <a:ea typeface="楷体_GB2312" pitchFamily="49" charset="-122"/>
                    <a:cs typeface="Times New Roman" panose="02020603050405020304" pitchFamily="18" charset="0"/>
                  </a:rPr>
                  <a:t>S</a:t>
                </a:r>
              </a:p>
            </p:txBody>
          </p:sp>
          <p:grpSp>
            <p:nvGrpSpPr>
              <p:cNvPr id="13330" name="Group 66"/>
              <p:cNvGrpSpPr>
                <a:grpSpLocks/>
              </p:cNvGrpSpPr>
              <p:nvPr/>
            </p:nvGrpSpPr>
            <p:grpSpPr bwMode="auto">
              <a:xfrm>
                <a:off x="383" y="1416"/>
                <a:ext cx="3021" cy="705"/>
                <a:chOff x="383" y="1416"/>
                <a:chExt cx="3021" cy="705"/>
              </a:xfrm>
            </p:grpSpPr>
            <p:sp>
              <p:nvSpPr>
                <p:cNvPr id="91178" name="Oval 42" descr="30%"/>
                <p:cNvSpPr>
                  <a:spLocks noChangeArrowheads="1"/>
                </p:cNvSpPr>
                <p:nvPr/>
              </p:nvSpPr>
              <p:spPr bwMode="auto">
                <a:xfrm>
                  <a:off x="1347" y="1477"/>
                  <a:ext cx="50" cy="48"/>
                </a:xfrm>
                <a:prstGeom prst="ellipse">
                  <a:avLst/>
                </a:prstGeom>
                <a:noFill/>
                <a:ln w="28575">
                  <a:solidFill>
                    <a:schemeClr val="tx2"/>
                  </a:solidFill>
                  <a:round/>
                  <a:headEnd/>
                  <a:tailEnd/>
                </a:ln>
                <a:effectLst/>
              </p:spPr>
              <p:txBody>
                <a:bodyPr wrap="none" anchor="ctr"/>
                <a:lstStyle/>
                <a:p>
                  <a:pPr>
                    <a:defRPr/>
                  </a:pPr>
                  <a:endParaRPr lang="zh-CN" altLang="en-US" b="1">
                    <a:latin typeface="Times New Roman" panose="02020603050405020304" pitchFamily="18" charset="0"/>
                    <a:cs typeface="Times New Roman" panose="02020603050405020304" pitchFamily="18" charset="0"/>
                  </a:endParaRPr>
                </a:p>
              </p:txBody>
            </p:sp>
            <p:sp>
              <p:nvSpPr>
                <p:cNvPr id="91179" name="Line 43" descr="30%"/>
                <p:cNvSpPr>
                  <a:spLocks noChangeShapeType="1"/>
                </p:cNvSpPr>
                <p:nvPr/>
              </p:nvSpPr>
              <p:spPr bwMode="auto">
                <a:xfrm flipH="1">
                  <a:off x="2256" y="1484"/>
                  <a:ext cx="792" cy="0"/>
                </a:xfrm>
                <a:prstGeom prst="line">
                  <a:avLst/>
                </a:prstGeom>
                <a:noFill/>
                <a:ln w="28575">
                  <a:solidFill>
                    <a:srgbClr val="FF0000"/>
                  </a:solidFill>
                  <a:round/>
                  <a:headEnd/>
                  <a:tailEnd/>
                </a:ln>
                <a:effectLst/>
              </p:spPr>
              <p:txBody>
                <a:bodyPr wrap="none" anchor="ctr"/>
                <a:lstStyle/>
                <a:p>
                  <a:pPr>
                    <a:defRPr/>
                  </a:pPr>
                  <a:endParaRPr lang="zh-CN" altLang="en-US" b="1">
                    <a:latin typeface="Times New Roman" panose="02020603050405020304" pitchFamily="18" charset="0"/>
                    <a:cs typeface="Times New Roman" panose="02020603050405020304" pitchFamily="18" charset="0"/>
                  </a:endParaRPr>
                </a:p>
              </p:txBody>
            </p:sp>
            <p:sp>
              <p:nvSpPr>
                <p:cNvPr id="91180" name="Line 44" descr="30%"/>
                <p:cNvSpPr>
                  <a:spLocks noChangeShapeType="1"/>
                </p:cNvSpPr>
                <p:nvPr/>
              </p:nvSpPr>
              <p:spPr bwMode="auto">
                <a:xfrm flipH="1">
                  <a:off x="2255" y="2089"/>
                  <a:ext cx="792" cy="0"/>
                </a:xfrm>
                <a:prstGeom prst="line">
                  <a:avLst/>
                </a:prstGeom>
                <a:noFill/>
                <a:ln w="28575">
                  <a:solidFill>
                    <a:srgbClr val="FF0000"/>
                  </a:solidFill>
                  <a:round/>
                  <a:headEnd/>
                  <a:tailEnd/>
                </a:ln>
                <a:effectLst/>
              </p:spPr>
              <p:txBody>
                <a:bodyPr wrap="none" anchor="ctr"/>
                <a:lstStyle/>
                <a:p>
                  <a:pPr>
                    <a:defRPr/>
                  </a:pPr>
                  <a:endParaRPr lang="zh-CN" altLang="en-US" b="1">
                    <a:latin typeface="Times New Roman" panose="02020603050405020304" pitchFamily="18" charset="0"/>
                    <a:cs typeface="Times New Roman" panose="02020603050405020304" pitchFamily="18" charset="0"/>
                  </a:endParaRPr>
                </a:p>
              </p:txBody>
            </p:sp>
            <p:sp>
              <p:nvSpPr>
                <p:cNvPr id="91181" name="Text Box 45" descr="30%"/>
                <p:cNvSpPr txBox="1">
                  <a:spLocks noChangeArrowheads="1"/>
                </p:cNvSpPr>
                <p:nvPr/>
              </p:nvSpPr>
              <p:spPr bwMode="auto">
                <a:xfrm>
                  <a:off x="2518" y="1596"/>
                  <a:ext cx="552" cy="331"/>
                </a:xfrm>
                <a:prstGeom prst="rect">
                  <a:avLst/>
                </a:prstGeom>
                <a:noFill/>
                <a:ln w="28575">
                  <a:noFill/>
                  <a:miter lim="800000"/>
                  <a:headEnd/>
                  <a:tailEnd/>
                </a:ln>
                <a:effectLst/>
              </p:spPr>
              <p:txBody>
                <a:bodyPr lIns="90000" tIns="46800" rIns="90000" bIns="46800" anchor="ctr">
                  <a:spAutoFit/>
                </a:bodyPr>
                <a:lstStyle/>
                <a:p>
                  <a:pPr algn="ctr">
                    <a:spcBef>
                      <a:spcPct val="50000"/>
                    </a:spcBef>
                    <a:defRPr/>
                  </a:pPr>
                  <a:r>
                    <a:rPr lang="en-US" altLang="zh-CN" sz="2800" b="1" i="1">
                      <a:solidFill>
                        <a:srgbClr val="FF0000"/>
                      </a:solidFill>
                      <a:latin typeface="Times New Roman" panose="02020603050405020304" pitchFamily="18" charset="0"/>
                      <a:ea typeface="楷体_GB2312" pitchFamily="49" charset="-122"/>
                      <a:cs typeface="Times New Roman" panose="02020603050405020304" pitchFamily="18" charset="0"/>
                    </a:rPr>
                    <a:t>R</a:t>
                  </a:r>
                  <a:r>
                    <a:rPr lang="en-US" altLang="zh-CN" sz="2800" b="1" baseline="-25000">
                      <a:solidFill>
                        <a:srgbClr val="FF0000"/>
                      </a:solidFill>
                      <a:latin typeface="Times New Roman" panose="02020603050405020304" pitchFamily="18" charset="0"/>
                      <a:ea typeface="楷体_GB2312" pitchFamily="49" charset="-122"/>
                      <a:cs typeface="Times New Roman" panose="02020603050405020304" pitchFamily="18" charset="0"/>
                    </a:rPr>
                    <a:t>L</a:t>
                  </a:r>
                  <a:endParaRPr lang="en-US" altLang="zh-CN" sz="2800" b="1">
                    <a:solidFill>
                      <a:srgbClr val="FF0000"/>
                    </a:solidFill>
                    <a:latin typeface="Times New Roman" panose="02020603050405020304" pitchFamily="18" charset="0"/>
                    <a:ea typeface="楷体_GB2312" pitchFamily="49" charset="-122"/>
                    <a:cs typeface="Times New Roman" panose="02020603050405020304" pitchFamily="18" charset="0"/>
                  </a:endParaRPr>
                </a:p>
              </p:txBody>
            </p:sp>
            <p:sp>
              <p:nvSpPr>
                <p:cNvPr id="91182" name="Rectangle 46"/>
                <p:cNvSpPr>
                  <a:spLocks noChangeArrowheads="1"/>
                </p:cNvSpPr>
                <p:nvPr/>
              </p:nvSpPr>
              <p:spPr bwMode="auto">
                <a:xfrm>
                  <a:off x="2980" y="1649"/>
                  <a:ext cx="107" cy="234"/>
                </a:xfrm>
                <a:prstGeom prst="rect">
                  <a:avLst/>
                </a:prstGeom>
                <a:noFill/>
                <a:ln w="28575">
                  <a:solidFill>
                    <a:schemeClr val="tx2"/>
                  </a:solidFill>
                  <a:miter lim="800000"/>
                  <a:headEnd/>
                  <a:tailEnd/>
                </a:ln>
                <a:effectLst/>
              </p:spPr>
              <p:txBody>
                <a:bodyPr lIns="90000" tIns="46800" rIns="90000" bIns="46800" anchor="ctr">
                  <a:spAutoFit/>
                </a:bodyPr>
                <a:lstStyle/>
                <a:p>
                  <a:pPr>
                    <a:defRPr/>
                  </a:pPr>
                  <a:endParaRPr lang="zh-CN" altLang="en-US" b="1">
                    <a:latin typeface="Times New Roman" panose="02020603050405020304" pitchFamily="18" charset="0"/>
                    <a:cs typeface="Times New Roman" panose="02020603050405020304" pitchFamily="18" charset="0"/>
                  </a:endParaRPr>
                </a:p>
              </p:txBody>
            </p:sp>
            <p:sp>
              <p:nvSpPr>
                <p:cNvPr id="91183" name="Line 47" descr="30%"/>
                <p:cNvSpPr>
                  <a:spLocks noChangeShapeType="1"/>
                </p:cNvSpPr>
                <p:nvPr/>
              </p:nvSpPr>
              <p:spPr bwMode="auto">
                <a:xfrm>
                  <a:off x="3044" y="1884"/>
                  <a:ext cx="0" cy="201"/>
                </a:xfrm>
                <a:prstGeom prst="line">
                  <a:avLst/>
                </a:prstGeom>
                <a:noFill/>
                <a:ln w="28575">
                  <a:solidFill>
                    <a:srgbClr val="FF0000"/>
                  </a:solidFill>
                  <a:round/>
                  <a:headEnd/>
                  <a:tailEnd/>
                </a:ln>
                <a:effectLst/>
              </p:spPr>
              <p:txBody>
                <a:bodyPr lIns="90000" tIns="46800" rIns="90000" bIns="46800" anchor="ctr">
                  <a:spAutoFit/>
                </a:bodyPr>
                <a:lstStyle/>
                <a:p>
                  <a:pPr>
                    <a:defRPr/>
                  </a:pPr>
                  <a:endParaRPr lang="zh-CN" altLang="en-US" b="1">
                    <a:latin typeface="Times New Roman" panose="02020603050405020304" pitchFamily="18" charset="0"/>
                    <a:cs typeface="Times New Roman" panose="02020603050405020304" pitchFamily="18" charset="0"/>
                  </a:endParaRPr>
                </a:p>
              </p:txBody>
            </p:sp>
            <p:sp>
              <p:nvSpPr>
                <p:cNvPr id="91184" name="Line 48" descr="30%"/>
                <p:cNvSpPr>
                  <a:spLocks noChangeShapeType="1"/>
                </p:cNvSpPr>
                <p:nvPr/>
              </p:nvSpPr>
              <p:spPr bwMode="auto">
                <a:xfrm>
                  <a:off x="3039" y="1481"/>
                  <a:ext cx="0" cy="157"/>
                </a:xfrm>
                <a:prstGeom prst="line">
                  <a:avLst/>
                </a:prstGeom>
                <a:noFill/>
                <a:ln w="28575">
                  <a:solidFill>
                    <a:srgbClr val="FF0000"/>
                  </a:solidFill>
                  <a:round/>
                  <a:headEnd/>
                  <a:tailEnd/>
                </a:ln>
                <a:effectLst/>
              </p:spPr>
              <p:txBody>
                <a:bodyPr lIns="90000" tIns="46800" rIns="90000" bIns="46800" anchor="ctr">
                  <a:spAutoFit/>
                </a:bodyPr>
                <a:lstStyle/>
                <a:p>
                  <a:pPr>
                    <a:defRPr/>
                  </a:pPr>
                  <a:endParaRPr lang="zh-CN" altLang="en-US" b="1">
                    <a:latin typeface="Times New Roman" panose="02020603050405020304" pitchFamily="18" charset="0"/>
                    <a:cs typeface="Times New Roman" panose="02020603050405020304" pitchFamily="18" charset="0"/>
                  </a:endParaRPr>
                </a:p>
              </p:txBody>
            </p:sp>
            <p:graphicFrame>
              <p:nvGraphicFramePr>
                <p:cNvPr id="13315" name="Object 49" descr="30%"/>
                <p:cNvGraphicFramePr>
                  <a:graphicFrameLocks noChangeAspect="1"/>
                </p:cNvGraphicFramePr>
                <p:nvPr/>
              </p:nvGraphicFramePr>
              <p:xfrm>
                <a:off x="3147" y="1680"/>
                <a:ext cx="257" cy="288"/>
              </p:xfrm>
              <a:graphic>
                <a:graphicData uri="http://schemas.openxmlformats.org/presentationml/2006/ole">
                  <mc:AlternateContent xmlns:mc="http://schemas.openxmlformats.org/markup-compatibility/2006">
                    <mc:Choice xmlns:v="urn:schemas-microsoft-com:vml" Requires="v">
                      <p:oleObj spid="_x0000_s13332" name="Equation" r:id="rId11" imgW="203040" imgH="241200" progId="Equation.3">
                        <p:embed/>
                      </p:oleObj>
                    </mc:Choice>
                    <mc:Fallback>
                      <p:oleObj name="Equation" r:id="rId11" imgW="203040" imgH="2412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47" y="1680"/>
                              <a:ext cx="257" cy="288"/>
                            </a:xfrm>
                            <a:prstGeom prst="rect">
                              <a:avLst/>
                            </a:prstGeom>
                            <a:noFill/>
                            <a:ln>
                              <a:noFill/>
                            </a:ln>
                            <a:effectLst/>
                            <a:extLst>
                              <a:ext uri="{909E8E84-426E-40DD-AFC4-6F175D3DCCD1}">
                                <a14:hiddenFill xmlns:a14="http://schemas.microsoft.com/office/drawing/2010/main">
                                  <a:pattFill prst="pct30">
                                    <a:fgClr>
                                      <a:srgbClr val="FFFF00"/>
                                    </a:fgClr>
                                    <a:bgClr>
                                      <a:schemeClr val="bg1"/>
                                    </a:bgClr>
                                  </a:pattFill>
                                </a14:hiddenFill>
                              </a:ext>
                              <a:ext uri="{91240B29-F687-4F45-9708-019B960494DF}">
                                <a14:hiddenLine xmlns:a14="http://schemas.microsoft.com/office/drawing/2010/main" w="28575">
                                  <a:solidFill>
                                    <a:schemeClr val="hlink"/>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1186" name="Rectangle 50"/>
                <p:cNvSpPr>
                  <a:spLocks noChangeArrowheads="1"/>
                </p:cNvSpPr>
                <p:nvPr/>
              </p:nvSpPr>
              <p:spPr bwMode="auto">
                <a:xfrm rot="5400000">
                  <a:off x="1061" y="1388"/>
                  <a:ext cx="101" cy="234"/>
                </a:xfrm>
                <a:prstGeom prst="rect">
                  <a:avLst/>
                </a:prstGeom>
                <a:noFill/>
                <a:ln w="28575">
                  <a:solidFill>
                    <a:schemeClr val="tx2"/>
                  </a:solidFill>
                  <a:miter lim="800000"/>
                  <a:headEnd/>
                  <a:tailEnd/>
                </a:ln>
                <a:effectLst/>
              </p:spPr>
              <p:txBody>
                <a:bodyPr lIns="90000" tIns="46800" rIns="90000" bIns="46800" anchor="ctr">
                  <a:spAutoFit/>
                </a:bodyPr>
                <a:lstStyle/>
                <a:p>
                  <a:pPr>
                    <a:defRPr/>
                  </a:pPr>
                  <a:endParaRPr lang="zh-CN" altLang="en-US" b="1">
                    <a:latin typeface="Times New Roman" panose="02020603050405020304" pitchFamily="18" charset="0"/>
                    <a:cs typeface="Times New Roman" panose="02020603050405020304" pitchFamily="18" charset="0"/>
                  </a:endParaRPr>
                </a:p>
              </p:txBody>
            </p:sp>
            <p:sp>
              <p:nvSpPr>
                <p:cNvPr id="91187" name="Oval 51" descr="30%"/>
                <p:cNvSpPr>
                  <a:spLocks noChangeArrowheads="1"/>
                </p:cNvSpPr>
                <p:nvPr/>
              </p:nvSpPr>
              <p:spPr bwMode="auto">
                <a:xfrm>
                  <a:off x="1347" y="2034"/>
                  <a:ext cx="50" cy="48"/>
                </a:xfrm>
                <a:prstGeom prst="ellipse">
                  <a:avLst/>
                </a:prstGeom>
                <a:noFill/>
                <a:ln w="28575">
                  <a:solidFill>
                    <a:schemeClr val="tx2"/>
                  </a:solidFill>
                  <a:round/>
                  <a:headEnd/>
                  <a:tailEnd/>
                </a:ln>
                <a:effectLst/>
              </p:spPr>
              <p:txBody>
                <a:bodyPr wrap="none" anchor="ctr"/>
                <a:lstStyle/>
                <a:p>
                  <a:pPr>
                    <a:defRPr/>
                  </a:pPr>
                  <a:endParaRPr lang="zh-CN" altLang="en-US" b="1">
                    <a:latin typeface="Times New Roman" panose="02020603050405020304" pitchFamily="18" charset="0"/>
                    <a:cs typeface="Times New Roman" panose="02020603050405020304" pitchFamily="18" charset="0"/>
                  </a:endParaRPr>
                </a:p>
              </p:txBody>
            </p:sp>
            <p:sp>
              <p:nvSpPr>
                <p:cNvPr id="91188" name="Oval 52" descr="30%"/>
                <p:cNvSpPr>
                  <a:spLocks noChangeArrowheads="1"/>
                </p:cNvSpPr>
                <p:nvPr/>
              </p:nvSpPr>
              <p:spPr bwMode="auto">
                <a:xfrm>
                  <a:off x="2611" y="1464"/>
                  <a:ext cx="49" cy="48"/>
                </a:xfrm>
                <a:prstGeom prst="ellipse">
                  <a:avLst/>
                </a:prstGeom>
                <a:noFill/>
                <a:ln w="28575">
                  <a:solidFill>
                    <a:srgbClr val="FF0000"/>
                  </a:solidFill>
                  <a:round/>
                  <a:headEnd/>
                  <a:tailEnd/>
                </a:ln>
                <a:effectLst/>
              </p:spPr>
              <p:txBody>
                <a:bodyPr wrap="none" anchor="ctr"/>
                <a:lstStyle/>
                <a:p>
                  <a:pPr>
                    <a:defRPr/>
                  </a:pPr>
                  <a:endParaRPr lang="zh-CN" altLang="en-US" b="1">
                    <a:latin typeface="Times New Roman" panose="02020603050405020304" pitchFamily="18" charset="0"/>
                    <a:cs typeface="Times New Roman" panose="02020603050405020304" pitchFamily="18" charset="0"/>
                  </a:endParaRPr>
                </a:p>
              </p:txBody>
            </p:sp>
            <p:sp>
              <p:nvSpPr>
                <p:cNvPr id="91189" name="Oval 53" descr="30%"/>
                <p:cNvSpPr>
                  <a:spLocks noChangeArrowheads="1"/>
                </p:cNvSpPr>
                <p:nvPr/>
              </p:nvSpPr>
              <p:spPr bwMode="auto">
                <a:xfrm>
                  <a:off x="2613" y="2073"/>
                  <a:ext cx="49" cy="48"/>
                </a:xfrm>
                <a:prstGeom prst="ellipse">
                  <a:avLst/>
                </a:prstGeom>
                <a:noFill/>
                <a:ln w="28575">
                  <a:solidFill>
                    <a:srgbClr val="FF0000"/>
                  </a:solidFill>
                  <a:round/>
                  <a:headEnd/>
                  <a:tailEnd/>
                </a:ln>
                <a:effectLst/>
              </p:spPr>
              <p:txBody>
                <a:bodyPr wrap="none" anchor="ctr"/>
                <a:lstStyle/>
                <a:p>
                  <a:pPr>
                    <a:defRPr/>
                  </a:pPr>
                  <a:endParaRPr lang="zh-CN" altLang="en-US" b="1">
                    <a:latin typeface="Times New Roman" panose="02020603050405020304" pitchFamily="18" charset="0"/>
                    <a:cs typeface="Times New Roman" panose="02020603050405020304" pitchFamily="18" charset="0"/>
                  </a:endParaRPr>
                </a:p>
              </p:txBody>
            </p:sp>
            <p:sp>
              <p:nvSpPr>
                <p:cNvPr id="91190" name="Rectangle 54" descr="30%"/>
                <p:cNvSpPr>
                  <a:spLocks noChangeArrowheads="1"/>
                </p:cNvSpPr>
                <p:nvPr/>
              </p:nvSpPr>
              <p:spPr bwMode="auto">
                <a:xfrm>
                  <a:off x="3132" y="1431"/>
                  <a:ext cx="200" cy="240"/>
                </a:xfrm>
                <a:prstGeom prst="rect">
                  <a:avLst/>
                </a:prstGeom>
                <a:noFill/>
                <a:ln w="38100">
                  <a:noFill/>
                  <a:miter lim="800000"/>
                  <a:headEnd/>
                  <a:tailEnd/>
                </a:ln>
                <a:effectLst/>
              </p:spPr>
              <p:txBody>
                <a:bodyPr wrap="none" lIns="90000" tIns="46800" rIns="90000" bIns="46800"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aseline="-25000">
                      <a:solidFill>
                        <a:srgbClr val="FF0000"/>
                      </a:solidFill>
                      <a:ea typeface="楷体_GB2312" pitchFamily="49" charset="-122"/>
                      <a:cs typeface="Times New Roman" panose="02020603050405020304" pitchFamily="18" charset="0"/>
                    </a:rPr>
                    <a:t>+</a:t>
                  </a:r>
                </a:p>
              </p:txBody>
            </p:sp>
            <p:sp>
              <p:nvSpPr>
                <p:cNvPr id="91191" name="Rectangle 55" descr="30%"/>
                <p:cNvSpPr>
                  <a:spLocks noChangeArrowheads="1"/>
                </p:cNvSpPr>
                <p:nvPr/>
              </p:nvSpPr>
              <p:spPr bwMode="auto">
                <a:xfrm>
                  <a:off x="3101" y="1736"/>
                  <a:ext cx="228" cy="331"/>
                </a:xfrm>
                <a:prstGeom prst="rect">
                  <a:avLst/>
                </a:prstGeom>
                <a:noFill/>
                <a:ln w="38100">
                  <a:noFill/>
                  <a:miter lim="800000"/>
                  <a:headEnd/>
                  <a:tailEnd/>
                </a:ln>
                <a:effectLst/>
              </p:spPr>
              <p:txBody>
                <a:bodyPr wrap="none" lIns="90000" tIns="46800" rIns="90000" bIns="46800"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a:solidFill>
                        <a:srgbClr val="FF0000"/>
                      </a:solidFill>
                      <a:ea typeface="楷体_GB2312" pitchFamily="49" charset="-122"/>
                      <a:cs typeface="Times New Roman" panose="02020603050405020304" pitchFamily="18" charset="0"/>
                    </a:rPr>
                    <a:t>_</a:t>
                  </a:r>
                </a:p>
              </p:txBody>
            </p:sp>
            <p:sp>
              <p:nvSpPr>
                <p:cNvPr id="91193" name="Text Box 57" descr="30%"/>
                <p:cNvSpPr txBox="1">
                  <a:spLocks noChangeArrowheads="1"/>
                </p:cNvSpPr>
                <p:nvPr/>
              </p:nvSpPr>
              <p:spPr bwMode="auto">
                <a:xfrm>
                  <a:off x="561" y="1416"/>
                  <a:ext cx="200" cy="240"/>
                </a:xfrm>
                <a:prstGeom prst="rect">
                  <a:avLst/>
                </a:prstGeom>
                <a:noFill/>
                <a:ln w="38100">
                  <a:noFill/>
                  <a:miter lim="800000"/>
                  <a:headEnd/>
                  <a:tailEnd/>
                </a:ln>
                <a:effectLst/>
              </p:spPr>
              <p:txBody>
                <a:bodyPr wrap="none" lIns="90000" tIns="46800" rIns="90000" bIns="46800"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baseline="-25000">
                      <a:solidFill>
                        <a:srgbClr val="FF0000"/>
                      </a:solidFill>
                      <a:ea typeface="楷体_GB2312" pitchFamily="49" charset="-122"/>
                      <a:cs typeface="Times New Roman" panose="02020603050405020304" pitchFamily="18" charset="0"/>
                    </a:rPr>
                    <a:t>+</a:t>
                  </a:r>
                </a:p>
              </p:txBody>
            </p:sp>
            <p:sp>
              <p:nvSpPr>
                <p:cNvPr id="91194" name="Text Box 58" descr="30%"/>
                <p:cNvSpPr txBox="1">
                  <a:spLocks noChangeArrowheads="1"/>
                </p:cNvSpPr>
                <p:nvPr/>
              </p:nvSpPr>
              <p:spPr bwMode="auto">
                <a:xfrm>
                  <a:off x="577" y="1735"/>
                  <a:ext cx="187" cy="234"/>
                </a:xfrm>
                <a:prstGeom prst="rect">
                  <a:avLst/>
                </a:prstGeom>
                <a:noFill/>
                <a:ln w="38100">
                  <a:noFill/>
                  <a:miter lim="800000"/>
                  <a:headEnd/>
                  <a:tailEnd/>
                </a:ln>
                <a:effectLst/>
              </p:spPr>
              <p:txBody>
                <a:bodyPr wrap="none" lIns="90000" tIns="46800" rIns="90000" bIns="46800"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1800">
                      <a:solidFill>
                        <a:srgbClr val="FF0000"/>
                      </a:solidFill>
                      <a:ea typeface="楷体_GB2312" pitchFamily="49" charset="-122"/>
                      <a:cs typeface="Times New Roman" panose="02020603050405020304" pitchFamily="18" charset="0"/>
                    </a:rPr>
                    <a:t>_</a:t>
                  </a:r>
                </a:p>
              </p:txBody>
            </p:sp>
            <p:sp>
              <p:nvSpPr>
                <p:cNvPr id="91195" name="Oval 59" descr="30%"/>
                <p:cNvSpPr>
                  <a:spLocks noChangeArrowheads="1"/>
                </p:cNvSpPr>
                <p:nvPr/>
              </p:nvSpPr>
              <p:spPr bwMode="auto">
                <a:xfrm>
                  <a:off x="642" y="1616"/>
                  <a:ext cx="249" cy="248"/>
                </a:xfrm>
                <a:prstGeom prst="ellipse">
                  <a:avLst/>
                </a:prstGeom>
                <a:noFill/>
                <a:ln w="28575">
                  <a:solidFill>
                    <a:schemeClr val="tx2"/>
                  </a:solidFill>
                  <a:round/>
                  <a:headEnd/>
                  <a:tailEnd/>
                </a:ln>
                <a:effectLst/>
              </p:spPr>
              <p:txBody>
                <a:bodyPr wrap="square" lIns="90000" tIns="46800" rIns="90000" bIns="46800" anchor="ctr">
                  <a:spAutoFit/>
                </a:bodyPr>
                <a:lstStyle/>
                <a:p>
                  <a:pPr>
                    <a:defRPr/>
                  </a:pPr>
                  <a:endParaRPr lang="zh-CN" altLang="en-US" b="1">
                    <a:latin typeface="Times New Roman" panose="02020603050405020304" pitchFamily="18" charset="0"/>
                    <a:cs typeface="Times New Roman" panose="02020603050405020304" pitchFamily="18" charset="0"/>
                  </a:endParaRPr>
                </a:p>
              </p:txBody>
            </p:sp>
            <p:sp>
              <p:nvSpPr>
                <p:cNvPr id="91196" name="Line 60" descr="30%"/>
                <p:cNvSpPr>
                  <a:spLocks noChangeShapeType="1"/>
                </p:cNvSpPr>
                <p:nvPr/>
              </p:nvSpPr>
              <p:spPr bwMode="auto">
                <a:xfrm flipH="1">
                  <a:off x="764" y="1498"/>
                  <a:ext cx="0" cy="583"/>
                </a:xfrm>
                <a:prstGeom prst="line">
                  <a:avLst/>
                </a:prstGeom>
                <a:noFill/>
                <a:ln w="28575">
                  <a:solidFill>
                    <a:schemeClr val="tx2"/>
                  </a:solidFill>
                  <a:round/>
                  <a:headEnd/>
                  <a:tailEnd/>
                </a:ln>
                <a:effectLst/>
              </p:spPr>
              <p:txBody>
                <a:bodyPr lIns="90000" tIns="46800" rIns="90000" bIns="46800" anchor="ctr">
                  <a:spAutoFit/>
                </a:bodyPr>
                <a:lstStyle/>
                <a:p>
                  <a:pPr>
                    <a:defRPr/>
                  </a:pPr>
                  <a:endParaRPr lang="zh-CN" altLang="en-US" b="1">
                    <a:latin typeface="Times New Roman" panose="02020603050405020304" pitchFamily="18" charset="0"/>
                    <a:cs typeface="Times New Roman" panose="02020603050405020304" pitchFamily="18" charset="0"/>
                  </a:endParaRPr>
                </a:p>
              </p:txBody>
            </p:sp>
            <p:graphicFrame>
              <p:nvGraphicFramePr>
                <p:cNvPr id="13316" name="Object 61" descr="30%"/>
                <p:cNvGraphicFramePr>
                  <a:graphicFrameLocks noChangeAspect="1"/>
                </p:cNvGraphicFramePr>
                <p:nvPr/>
              </p:nvGraphicFramePr>
              <p:xfrm>
                <a:off x="383" y="1614"/>
                <a:ext cx="289" cy="306"/>
              </p:xfrm>
              <a:graphic>
                <a:graphicData uri="http://schemas.openxmlformats.org/presentationml/2006/ole">
                  <mc:AlternateContent xmlns:mc="http://schemas.openxmlformats.org/markup-compatibility/2006">
                    <mc:Choice xmlns:v="urn:schemas-microsoft-com:vml" Requires="v">
                      <p:oleObj spid="_x0000_s13333" name="Equation" r:id="rId13" imgW="215640" imgH="241200" progId="Equation.3">
                        <p:embed/>
                      </p:oleObj>
                    </mc:Choice>
                    <mc:Fallback>
                      <p:oleObj name="Equation" r:id="rId13" imgW="215640" imgH="2412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3" y="1614"/>
                              <a:ext cx="289" cy="306"/>
                            </a:xfrm>
                            <a:prstGeom prst="rect">
                              <a:avLst/>
                            </a:prstGeom>
                            <a:noFill/>
                            <a:ln>
                              <a:noFill/>
                            </a:ln>
                            <a:effectLst/>
                            <a:extLst>
                              <a:ext uri="{909E8E84-426E-40DD-AFC4-6F175D3DCCD1}">
                                <a14:hiddenFill xmlns:a14="http://schemas.microsoft.com/office/drawing/2010/main">
                                  <a:pattFill prst="pct30">
                                    <a:fgClr>
                                      <a:srgbClr val="FFFF00"/>
                                    </a:fgClr>
                                    <a:bgClr>
                                      <a:schemeClr val="bg1"/>
                                    </a:bgClr>
                                  </a:patt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1198" name="Line 62"/>
                <p:cNvSpPr>
                  <a:spLocks noChangeShapeType="1"/>
                </p:cNvSpPr>
                <p:nvPr/>
              </p:nvSpPr>
              <p:spPr bwMode="auto">
                <a:xfrm>
                  <a:off x="769" y="1509"/>
                  <a:ext cx="209" cy="0"/>
                </a:xfrm>
                <a:prstGeom prst="line">
                  <a:avLst/>
                </a:prstGeom>
                <a:noFill/>
                <a:ln w="28575">
                  <a:solidFill>
                    <a:schemeClr val="tx1"/>
                  </a:solidFill>
                  <a:round/>
                  <a:headEnd/>
                  <a:tailEnd/>
                </a:ln>
                <a:effectLst/>
              </p:spPr>
              <p:txBody>
                <a:bodyPr anchor="ctr"/>
                <a:lstStyle/>
                <a:p>
                  <a:pPr>
                    <a:defRPr/>
                  </a:pPr>
                  <a:endParaRPr lang="zh-CN" altLang="en-US" b="1">
                    <a:latin typeface="Times New Roman" panose="02020603050405020304" pitchFamily="18" charset="0"/>
                    <a:cs typeface="Times New Roman" panose="02020603050405020304" pitchFamily="18" charset="0"/>
                  </a:endParaRPr>
                </a:p>
              </p:txBody>
            </p:sp>
            <p:sp>
              <p:nvSpPr>
                <p:cNvPr id="91199" name="Line 63"/>
                <p:cNvSpPr>
                  <a:spLocks noChangeShapeType="1"/>
                </p:cNvSpPr>
                <p:nvPr/>
              </p:nvSpPr>
              <p:spPr bwMode="auto">
                <a:xfrm>
                  <a:off x="1248" y="1509"/>
                  <a:ext cx="384" cy="0"/>
                </a:xfrm>
                <a:prstGeom prst="line">
                  <a:avLst/>
                </a:prstGeom>
                <a:noFill/>
                <a:ln w="28575">
                  <a:solidFill>
                    <a:schemeClr val="tx1"/>
                  </a:solidFill>
                  <a:round/>
                  <a:headEnd/>
                  <a:tailEnd/>
                </a:ln>
                <a:effectLst/>
              </p:spPr>
              <p:txBody>
                <a:bodyPr anchor="ctr"/>
                <a:lstStyle/>
                <a:p>
                  <a:pPr>
                    <a:defRPr/>
                  </a:pPr>
                  <a:endParaRPr lang="zh-CN" altLang="en-US" b="1">
                    <a:latin typeface="Times New Roman" panose="02020603050405020304" pitchFamily="18" charset="0"/>
                    <a:cs typeface="Times New Roman" panose="02020603050405020304" pitchFamily="18" charset="0"/>
                  </a:endParaRPr>
                </a:p>
              </p:txBody>
            </p:sp>
            <p:sp>
              <p:nvSpPr>
                <p:cNvPr id="91200" name="Line 64"/>
                <p:cNvSpPr>
                  <a:spLocks noChangeShapeType="1"/>
                </p:cNvSpPr>
                <p:nvPr/>
              </p:nvSpPr>
              <p:spPr bwMode="auto">
                <a:xfrm>
                  <a:off x="768" y="2064"/>
                  <a:ext cx="864" cy="0"/>
                </a:xfrm>
                <a:prstGeom prst="line">
                  <a:avLst/>
                </a:prstGeom>
                <a:noFill/>
                <a:ln w="28575">
                  <a:solidFill>
                    <a:schemeClr val="tx1"/>
                  </a:solidFill>
                  <a:round/>
                  <a:headEnd/>
                  <a:tailEnd/>
                </a:ln>
                <a:effectLst/>
              </p:spPr>
              <p:txBody>
                <a:bodyPr anchor="ctr"/>
                <a:lstStyle/>
                <a:p>
                  <a:pPr>
                    <a:defRPr/>
                  </a:pPr>
                  <a:endParaRPr lang="zh-CN" altLang="en-US" b="1">
                    <a:latin typeface="Times New Roman" panose="02020603050405020304" pitchFamily="18" charset="0"/>
                    <a:cs typeface="Times New Roman" panose="02020603050405020304" pitchFamily="18" charset="0"/>
                  </a:endParaRPr>
                </a:p>
              </p:txBody>
            </p:sp>
          </p:grpSp>
        </p:grpSp>
        <p:sp>
          <p:nvSpPr>
            <p:cNvPr id="4" name="矩形 3"/>
            <p:cNvSpPr/>
            <p:nvPr/>
          </p:nvSpPr>
          <p:spPr>
            <a:xfrm>
              <a:off x="2447365" y="2919106"/>
              <a:ext cx="1228164" cy="115074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rgbClr val="FF0000"/>
                  </a:solidFill>
                  <a:latin typeface="Times New Roman" panose="02020603050405020304" pitchFamily="18" charset="0"/>
                  <a:cs typeface="Times New Roman" panose="02020603050405020304" pitchFamily="18" charset="0"/>
                </a:rPr>
                <a:t>A </a:t>
              </a:r>
              <a:r>
                <a:rPr lang="zh-CN" altLang="en-US" sz="2800" b="1" dirty="0" smtClean="0">
                  <a:solidFill>
                    <a:srgbClr val="FF0000"/>
                  </a:solidFill>
                  <a:latin typeface="Times New Roman" panose="02020603050405020304" pitchFamily="18" charset="0"/>
                  <a:cs typeface="Times New Roman" panose="02020603050405020304" pitchFamily="18" charset="0"/>
                </a:rPr>
                <a:t>放大倍数</a:t>
              </a:r>
              <a:endParaRPr lang="zh-CN" altLang="en-US" sz="2800" b="1" dirty="0">
                <a:solidFill>
                  <a:srgbClr val="FF0000"/>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9788444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1139">
                                            <p:txEl>
                                              <p:pRg st="0" end="0"/>
                                            </p:txEl>
                                          </p:spTgt>
                                        </p:tgtEl>
                                        <p:attrNameLst>
                                          <p:attrName>style.visibility</p:attrName>
                                        </p:attrNameLst>
                                      </p:cBhvr>
                                      <p:to>
                                        <p:strVal val="visible"/>
                                      </p:to>
                                    </p:set>
                                    <p:animEffect transition="in" filter="wipe(left)">
                                      <p:cBhvr>
                                        <p:cTn id="7" dur="500"/>
                                        <p:tgtEl>
                                          <p:spTgt spid="911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272" fill="hold" grpId="0" nodeType="clickEffect">
                                  <p:stCondLst>
                                    <p:cond delay="0"/>
                                  </p:stCondLst>
                                  <p:childTnLst>
                                    <p:set>
                                      <p:cBhvr>
                                        <p:cTn id="16" dur="1" fill="hold">
                                          <p:stCondLst>
                                            <p:cond delay="0"/>
                                          </p:stCondLst>
                                        </p:cTn>
                                        <p:tgtEl>
                                          <p:spTgt spid="91165"/>
                                        </p:tgtEl>
                                        <p:attrNameLst>
                                          <p:attrName>style.visibility</p:attrName>
                                        </p:attrNameLst>
                                      </p:cBhvr>
                                      <p:to>
                                        <p:strVal val="visible"/>
                                      </p:to>
                                    </p:set>
                                    <p:anim calcmode="lin" valueType="num">
                                      <p:cBhvr>
                                        <p:cTn id="17" dur="500" fill="hold"/>
                                        <p:tgtEl>
                                          <p:spTgt spid="91165"/>
                                        </p:tgtEl>
                                        <p:attrNameLst>
                                          <p:attrName>ppt_w</p:attrName>
                                        </p:attrNameLst>
                                      </p:cBhvr>
                                      <p:tavLst>
                                        <p:tav tm="0">
                                          <p:val>
                                            <p:strVal val="2/3*#ppt_w"/>
                                          </p:val>
                                        </p:tav>
                                        <p:tav tm="100000">
                                          <p:val>
                                            <p:strVal val="#ppt_w"/>
                                          </p:val>
                                        </p:tav>
                                      </p:tavLst>
                                    </p:anim>
                                    <p:anim calcmode="lin" valueType="num">
                                      <p:cBhvr>
                                        <p:cTn id="18" dur="500" fill="hold"/>
                                        <p:tgtEl>
                                          <p:spTgt spid="91165"/>
                                        </p:tgtEl>
                                        <p:attrNameLst>
                                          <p:attrName>ppt_h</p:attrName>
                                        </p:attrNameLst>
                                      </p:cBhvr>
                                      <p:tavLst>
                                        <p:tav tm="0">
                                          <p:val>
                                            <p:strVal val="2/3*#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91166"/>
                                        </p:tgtEl>
                                        <p:attrNameLst>
                                          <p:attrName>style.visibility</p:attrName>
                                        </p:attrNameLst>
                                      </p:cBhvr>
                                      <p:to>
                                        <p:strVal val="visible"/>
                                      </p:to>
                                    </p:set>
                                    <p:animEffect transition="in" filter="wipe(up)">
                                      <p:cBhvr>
                                        <p:cTn id="23" dur="500"/>
                                        <p:tgtEl>
                                          <p:spTgt spid="91166"/>
                                        </p:tgtEl>
                                      </p:cBhvr>
                                    </p:animEffect>
                                  </p:childTnLst>
                                </p:cTn>
                              </p:par>
                            </p:childTnLst>
                          </p:cTn>
                        </p:par>
                        <p:par>
                          <p:cTn id="24" fill="hold">
                            <p:stCondLst>
                              <p:cond delay="500"/>
                            </p:stCondLst>
                            <p:childTnLst>
                              <p:par>
                                <p:cTn id="25" presetID="22" presetClass="entr" presetSubtype="1" fill="hold" nodeType="after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up)">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1167"/>
                                        </p:tgtEl>
                                        <p:attrNameLst>
                                          <p:attrName>style.visibility</p:attrName>
                                        </p:attrNameLst>
                                      </p:cBhvr>
                                      <p:to>
                                        <p:strVal val="visible"/>
                                      </p:to>
                                    </p:set>
                                    <p:animEffect transition="in" filter="wipe(left)">
                                      <p:cBhvr>
                                        <p:cTn id="32" dur="500"/>
                                        <p:tgtEl>
                                          <p:spTgt spid="91167"/>
                                        </p:tgtEl>
                                      </p:cBhvr>
                                    </p:animEffect>
                                  </p:childTnLst>
                                </p:cTn>
                              </p:par>
                            </p:childTnLst>
                          </p:cTn>
                        </p:par>
                        <p:par>
                          <p:cTn id="33" fill="hold">
                            <p:stCondLst>
                              <p:cond delay="500"/>
                            </p:stCondLst>
                            <p:childTnLst>
                              <p:par>
                                <p:cTn id="34" presetID="22" presetClass="entr" presetSubtype="8" fill="hold" nodeType="afterEffect">
                                  <p:stCondLst>
                                    <p:cond delay="0"/>
                                  </p:stCondLst>
                                  <p:childTnLst>
                                    <p:set>
                                      <p:cBhvr>
                                        <p:cTn id="35" dur="1" fill="hold">
                                          <p:stCondLst>
                                            <p:cond delay="0"/>
                                          </p:stCondLst>
                                        </p:cTn>
                                        <p:tgtEl>
                                          <p:spTgt spid="91168"/>
                                        </p:tgtEl>
                                        <p:attrNameLst>
                                          <p:attrName>style.visibility</p:attrName>
                                        </p:attrNameLst>
                                      </p:cBhvr>
                                      <p:to>
                                        <p:strVal val="visible"/>
                                      </p:to>
                                    </p:set>
                                    <p:animEffect transition="in" filter="wipe(left)">
                                      <p:cBhvr>
                                        <p:cTn id="36" dur="500"/>
                                        <p:tgtEl>
                                          <p:spTgt spid="91168"/>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91169">
                                            <p:txEl>
                                              <p:pRg st="0" end="0"/>
                                            </p:txEl>
                                          </p:spTgt>
                                        </p:tgtEl>
                                        <p:attrNameLst>
                                          <p:attrName>style.visibility</p:attrName>
                                        </p:attrNameLst>
                                      </p:cBhvr>
                                      <p:to>
                                        <p:strVal val="visible"/>
                                      </p:to>
                                    </p:set>
                                    <p:animEffect transition="in" filter="wipe(left)">
                                      <p:cBhvr>
                                        <p:cTn id="41" dur="500"/>
                                        <p:tgtEl>
                                          <p:spTgt spid="91169">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91174"/>
                                        </p:tgtEl>
                                        <p:attrNameLst>
                                          <p:attrName>style.visibility</p:attrName>
                                        </p:attrNameLst>
                                      </p:cBhvr>
                                      <p:to>
                                        <p:strVal val="visible"/>
                                      </p:to>
                                    </p:set>
                                    <p:animEffect transition="in" filter="wipe(left)">
                                      <p:cBhvr>
                                        <p:cTn id="46" dur="500"/>
                                        <p:tgtEl>
                                          <p:spTgt spid="91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build="p" autoUpdateAnimBg="0"/>
      <p:bldP spid="91165" grpId="0" animBg="1"/>
      <p:bldP spid="91166" grpId="0" animBg="1"/>
      <p:bldP spid="91167" grpId="0" autoUpdateAnimBg="0"/>
      <p:bldP spid="91169" grpId="0" build="p" autoUpdateAnimBg="0"/>
      <p:bldP spid="91174"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49" name="Picture 152" descr="图片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049" y="952296"/>
            <a:ext cx="4659312" cy="261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20" name="Text Box 60"/>
          <p:cNvSpPr txBox="1">
            <a:spLocks noChangeArrowheads="1"/>
          </p:cNvSpPr>
          <p:nvPr/>
        </p:nvSpPr>
        <p:spPr bwMode="auto">
          <a:xfrm>
            <a:off x="5432599" y="1765707"/>
            <a:ext cx="3630612" cy="2572115"/>
          </a:xfrm>
          <a:prstGeom prst="rect">
            <a:avLst/>
          </a:prstGeom>
          <a:noFill/>
          <a:ln w="38100">
            <a:noFill/>
            <a:miter lim="800000"/>
            <a:headEnd/>
            <a:tailEnd/>
          </a:ln>
          <a:effectLst/>
        </p:spPr>
        <p:txBody>
          <a:bodyPr lIns="90000" tIns="46800" rIns="90000" bIns="46800" anchor="ctr">
            <a:spAutoFit/>
          </a:bodyPr>
          <a:lstStyle/>
          <a:p>
            <a:pPr>
              <a:lnSpc>
                <a:spcPct val="115000"/>
              </a:lnSpc>
              <a:defRPr/>
            </a:pPr>
            <a:r>
              <a:rPr lang="zh-CN" altLang="en-US" sz="2800" b="1" dirty="0">
                <a:solidFill>
                  <a:schemeClr val="tx2"/>
                </a:solidFill>
                <a:latin typeface="Times New Roman" panose="02020603050405020304" pitchFamily="18" charset="0"/>
                <a:cs typeface="Times New Roman" panose="02020603050405020304" pitchFamily="18" charset="0"/>
              </a:rPr>
              <a:t>共发射极极放大电路特点：</a:t>
            </a:r>
            <a:r>
              <a:rPr lang="zh-CN" altLang="en-US" sz="2800" b="1" dirty="0">
                <a:solidFill>
                  <a:schemeClr val="hlink"/>
                </a:solidFill>
                <a:latin typeface="Times New Roman" panose="02020603050405020304" pitchFamily="18" charset="0"/>
                <a:cs typeface="Times New Roman" panose="02020603050405020304" pitchFamily="18" charset="0"/>
              </a:rPr>
              <a:t> </a:t>
            </a:r>
          </a:p>
          <a:p>
            <a:pPr>
              <a:lnSpc>
                <a:spcPct val="115000"/>
              </a:lnSpc>
              <a:defRPr/>
            </a:pPr>
            <a:r>
              <a:rPr lang="en-US" altLang="zh-CN" sz="2800" b="1" dirty="0">
                <a:solidFill>
                  <a:srgbClr val="CC0000"/>
                </a:solidFill>
                <a:latin typeface="Times New Roman" panose="02020603050405020304" pitchFamily="18" charset="0"/>
                <a:cs typeface="Times New Roman" panose="02020603050405020304" pitchFamily="18" charset="0"/>
              </a:rPr>
              <a:t>1. </a:t>
            </a:r>
            <a:r>
              <a:rPr lang="zh-CN" altLang="en-US" sz="2800" b="1" dirty="0">
                <a:solidFill>
                  <a:srgbClr val="CC0000"/>
                </a:solidFill>
                <a:latin typeface="Times New Roman" panose="02020603050405020304" pitchFamily="18" charset="0"/>
                <a:cs typeface="Times New Roman" panose="02020603050405020304" pitchFamily="18" charset="0"/>
              </a:rPr>
              <a:t>放大倍数高；</a:t>
            </a:r>
          </a:p>
          <a:p>
            <a:pPr>
              <a:lnSpc>
                <a:spcPct val="115000"/>
              </a:lnSpc>
              <a:defRPr/>
            </a:pPr>
            <a:r>
              <a:rPr lang="en-US" altLang="zh-CN" sz="2800" b="1" dirty="0">
                <a:solidFill>
                  <a:srgbClr val="CC0000"/>
                </a:solidFill>
                <a:latin typeface="Times New Roman" panose="02020603050405020304" pitchFamily="18" charset="0"/>
                <a:cs typeface="Times New Roman" panose="02020603050405020304" pitchFamily="18" charset="0"/>
              </a:rPr>
              <a:t>2. </a:t>
            </a:r>
            <a:r>
              <a:rPr lang="zh-CN" altLang="en-US" sz="2800" b="1" dirty="0">
                <a:solidFill>
                  <a:srgbClr val="CC0000"/>
                </a:solidFill>
                <a:latin typeface="Times New Roman" panose="02020603050405020304" pitchFamily="18" charset="0"/>
                <a:cs typeface="Times New Roman" panose="02020603050405020304" pitchFamily="18" charset="0"/>
              </a:rPr>
              <a:t>输入电阻低；</a:t>
            </a:r>
          </a:p>
          <a:p>
            <a:pPr>
              <a:lnSpc>
                <a:spcPct val="115000"/>
              </a:lnSpc>
              <a:defRPr/>
            </a:pPr>
            <a:r>
              <a:rPr lang="en-US" altLang="zh-CN" sz="2800" b="1" dirty="0">
                <a:solidFill>
                  <a:srgbClr val="CC0000"/>
                </a:solidFill>
                <a:latin typeface="Times New Roman" panose="02020603050405020304" pitchFamily="18" charset="0"/>
                <a:cs typeface="Times New Roman" panose="02020603050405020304" pitchFamily="18" charset="0"/>
              </a:rPr>
              <a:t>3. </a:t>
            </a:r>
            <a:r>
              <a:rPr lang="zh-CN" altLang="en-US" sz="2800" b="1" dirty="0">
                <a:solidFill>
                  <a:srgbClr val="CC0000"/>
                </a:solidFill>
                <a:latin typeface="Times New Roman" panose="02020603050405020304" pitchFamily="18" charset="0"/>
                <a:cs typeface="Times New Roman" panose="02020603050405020304" pitchFamily="18" charset="0"/>
              </a:rPr>
              <a:t>输出电阻高。</a:t>
            </a:r>
          </a:p>
        </p:txBody>
      </p:sp>
      <p:graphicFrame>
        <p:nvGraphicFramePr>
          <p:cNvPr id="92221" name="Object 61"/>
          <p:cNvGraphicFramePr>
            <a:graphicFrameLocks noChangeAspect="1"/>
          </p:cNvGraphicFramePr>
          <p:nvPr>
            <p:extLst/>
          </p:nvPr>
        </p:nvGraphicFramePr>
        <p:xfrm>
          <a:off x="5751686" y="5305221"/>
          <a:ext cx="2119313" cy="1154112"/>
        </p:xfrm>
        <a:graphic>
          <a:graphicData uri="http://schemas.openxmlformats.org/presentationml/2006/ole">
            <mc:AlternateContent xmlns:mc="http://schemas.openxmlformats.org/markup-compatibility/2006">
              <mc:Choice xmlns:v="urn:schemas-microsoft-com:vml" Requires="v">
                <p:oleObj spid="_x0000_s14371" name="Equation" r:id="rId5" imgW="838080" imgH="457200" progId="Equation.3">
                  <p:embed/>
                </p:oleObj>
              </mc:Choice>
              <mc:Fallback>
                <p:oleObj name="Equation" r:id="rId5" imgW="838080" imgH="457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51686" y="5305221"/>
                        <a:ext cx="2119313" cy="115411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222" name="Rectangle 62" descr="新闻纸"/>
          <p:cNvSpPr>
            <a:spLocks noChangeArrowheads="1"/>
          </p:cNvSpPr>
          <p:nvPr/>
        </p:nvSpPr>
        <p:spPr bwMode="auto">
          <a:xfrm>
            <a:off x="755824" y="979283"/>
            <a:ext cx="3636962" cy="2667000"/>
          </a:xfrm>
          <a:prstGeom prst="rect">
            <a:avLst/>
          </a:prstGeom>
          <a:noFill/>
          <a:ln w="38100">
            <a:solidFill>
              <a:srgbClr val="006600"/>
            </a:solidFill>
            <a:prstDash val="dash"/>
            <a:miter lim="800000"/>
            <a:headEnd/>
            <a:tailEnd/>
          </a:ln>
          <a:effectLst/>
        </p:spPr>
        <p:txBody>
          <a:bodyPr lIns="90000" tIns="46800" rIns="90000" bIns="46800" anchor="ctr">
            <a:spAutoFit/>
          </a:bodyPr>
          <a:lstStyle/>
          <a:p>
            <a:pPr>
              <a:defRPr/>
            </a:pPr>
            <a:endParaRPr lang="zh-CN" altLang="en-US">
              <a:effectLst>
                <a:outerShdw blurRad="38100" dist="38100" dir="2700000" algn="tl">
                  <a:srgbClr val="000000">
                    <a:alpha val="43137"/>
                  </a:srgbClr>
                </a:outerShdw>
              </a:effectLst>
            </a:endParaRPr>
          </a:p>
        </p:txBody>
      </p:sp>
      <p:sp>
        <p:nvSpPr>
          <p:cNvPr id="14352" name="Text Box 63"/>
          <p:cNvSpPr txBox="1">
            <a:spLocks noChangeArrowheads="1"/>
          </p:cNvSpPr>
          <p:nvPr/>
        </p:nvSpPr>
        <p:spPr bwMode="auto">
          <a:xfrm>
            <a:off x="260524" y="515733"/>
            <a:ext cx="9858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a:solidFill>
                  <a:srgbClr val="CC0000"/>
                </a:solidFill>
                <a:ea typeface="楷体_GB2312" pitchFamily="49" charset="-122"/>
              </a:rPr>
              <a:t>例</a:t>
            </a:r>
            <a:r>
              <a:rPr lang="en-US" altLang="zh-CN" sz="2800">
                <a:solidFill>
                  <a:srgbClr val="CC0000"/>
                </a:solidFill>
                <a:ea typeface="楷体_GB2312" pitchFamily="49" charset="-122"/>
              </a:rPr>
              <a:t>3</a:t>
            </a:r>
            <a:r>
              <a:rPr lang="zh-CN" altLang="en-US" sz="2800">
                <a:solidFill>
                  <a:srgbClr val="CC0000"/>
                </a:solidFill>
                <a:ea typeface="楷体_GB2312" pitchFamily="49" charset="-122"/>
              </a:rPr>
              <a:t>：</a:t>
            </a:r>
          </a:p>
        </p:txBody>
      </p:sp>
      <p:sp>
        <p:nvSpPr>
          <p:cNvPr id="92224" name="Text Box 64"/>
          <p:cNvSpPr txBox="1">
            <a:spLocks noChangeArrowheads="1"/>
          </p:cNvSpPr>
          <p:nvPr/>
        </p:nvSpPr>
        <p:spPr bwMode="auto">
          <a:xfrm>
            <a:off x="533574" y="3725658"/>
            <a:ext cx="3429000"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pPr>
            <a:r>
              <a:rPr lang="zh-CN" altLang="en-US" sz="2800">
                <a:solidFill>
                  <a:srgbClr val="CC0000"/>
                </a:solidFill>
                <a:latin typeface="宋体" panose="02010600030101010101" pitchFamily="2" charset="-122"/>
              </a:rPr>
              <a:t>求</a:t>
            </a:r>
            <a:r>
              <a:rPr lang="en-US" altLang="zh-CN" sz="2800" i="1">
                <a:solidFill>
                  <a:srgbClr val="CC0000"/>
                </a:solidFill>
              </a:rPr>
              <a:t>r</a:t>
            </a:r>
            <a:r>
              <a:rPr lang="en-US" altLang="zh-CN" sz="2800" baseline="-25000">
                <a:solidFill>
                  <a:srgbClr val="CC0000"/>
                </a:solidFill>
              </a:rPr>
              <a:t>o</a:t>
            </a:r>
            <a:r>
              <a:rPr lang="zh-CN" altLang="en-US" sz="2800">
                <a:solidFill>
                  <a:srgbClr val="CC0000"/>
                </a:solidFill>
                <a:latin typeface="宋体" panose="02010600030101010101" pitchFamily="2" charset="-122"/>
              </a:rPr>
              <a:t>的步骤：</a:t>
            </a:r>
            <a:endParaRPr lang="zh-CN" altLang="en-US" sz="2800">
              <a:solidFill>
                <a:srgbClr val="0000FF"/>
              </a:solidFill>
              <a:latin typeface="宋体" panose="02010600030101010101" pitchFamily="2" charset="-122"/>
            </a:endParaRPr>
          </a:p>
          <a:p>
            <a:pPr eaLnBrk="1" hangingPunct="1">
              <a:lnSpc>
                <a:spcPct val="110000"/>
              </a:lnSpc>
            </a:pPr>
            <a:r>
              <a:rPr lang="en-US" altLang="zh-CN" sz="2800"/>
              <a:t>(1)</a:t>
            </a:r>
            <a:r>
              <a:rPr lang="en-US" altLang="zh-CN" sz="2800">
                <a:latin typeface="宋体" panose="02010600030101010101" pitchFamily="2" charset="-122"/>
              </a:rPr>
              <a:t> </a:t>
            </a:r>
            <a:r>
              <a:rPr lang="zh-CN" altLang="en-US" sz="2800">
                <a:latin typeface="宋体" panose="02010600030101010101" pitchFamily="2" charset="-122"/>
              </a:rPr>
              <a:t>断开负载</a:t>
            </a:r>
            <a:r>
              <a:rPr lang="en-US" altLang="zh-CN" sz="2800" i="1"/>
              <a:t>R</a:t>
            </a:r>
            <a:r>
              <a:rPr lang="en-US" altLang="zh-CN" sz="2800" baseline="-25000"/>
              <a:t>L</a:t>
            </a:r>
          </a:p>
        </p:txBody>
      </p:sp>
      <p:grpSp>
        <p:nvGrpSpPr>
          <p:cNvPr id="2" name="Group 66"/>
          <p:cNvGrpSpPr>
            <a:grpSpLocks/>
          </p:cNvGrpSpPr>
          <p:nvPr/>
        </p:nvGrpSpPr>
        <p:grpSpPr bwMode="auto">
          <a:xfrm>
            <a:off x="347836" y="5184571"/>
            <a:ext cx="2654300" cy="595312"/>
            <a:chOff x="378" y="3081"/>
            <a:chExt cx="1672" cy="375"/>
          </a:xfrm>
        </p:grpSpPr>
        <p:graphicFrame>
          <p:nvGraphicFramePr>
            <p:cNvPr id="14348" name="Object 67"/>
            <p:cNvGraphicFramePr>
              <a:graphicFrameLocks noChangeAspect="1"/>
            </p:cNvGraphicFramePr>
            <p:nvPr/>
          </p:nvGraphicFramePr>
          <p:xfrm>
            <a:off x="1728" y="3120"/>
            <a:ext cx="322" cy="336"/>
          </p:xfrm>
          <a:graphic>
            <a:graphicData uri="http://schemas.openxmlformats.org/presentationml/2006/ole">
              <mc:AlternateContent xmlns:mc="http://schemas.openxmlformats.org/markup-compatibility/2006">
                <mc:Choice xmlns:v="urn:schemas-microsoft-com:vml" Requires="v">
                  <p:oleObj spid="_x0000_s14372" name="Equation" r:id="rId7" imgW="203040" imgH="241200" progId="Equation.3">
                    <p:embed/>
                  </p:oleObj>
                </mc:Choice>
                <mc:Fallback>
                  <p:oleObj name="Equation" r:id="rId7" imgW="203040" imgH="2412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28" y="3120"/>
                          <a:ext cx="322" cy="336"/>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67" name="Rectangle 68"/>
            <p:cNvSpPr>
              <a:spLocks noChangeArrowheads="1"/>
            </p:cNvSpPr>
            <p:nvPr/>
          </p:nvSpPr>
          <p:spPr bwMode="auto">
            <a:xfrm>
              <a:off x="378" y="3081"/>
              <a:ext cx="14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pPr>
              <a:r>
                <a:rPr lang="en-US" altLang="zh-CN" sz="2800"/>
                <a:t>  (3) </a:t>
              </a:r>
              <a:r>
                <a:rPr lang="zh-CN" altLang="en-US" sz="2800">
                  <a:latin typeface="宋体" panose="02010600030101010101" pitchFamily="2" charset="-122"/>
                </a:rPr>
                <a:t>外加电压</a:t>
              </a:r>
            </a:p>
          </p:txBody>
        </p:sp>
      </p:grpSp>
      <p:grpSp>
        <p:nvGrpSpPr>
          <p:cNvPr id="3" name="Group 69"/>
          <p:cNvGrpSpPr>
            <a:grpSpLocks/>
          </p:cNvGrpSpPr>
          <p:nvPr/>
        </p:nvGrpSpPr>
        <p:grpSpPr bwMode="auto">
          <a:xfrm>
            <a:off x="411336" y="5681458"/>
            <a:ext cx="1470025" cy="579438"/>
            <a:chOff x="412" y="3379"/>
            <a:chExt cx="809" cy="365"/>
          </a:xfrm>
        </p:grpSpPr>
        <p:graphicFrame>
          <p:nvGraphicFramePr>
            <p:cNvPr id="14347" name="Object 70"/>
            <p:cNvGraphicFramePr>
              <a:graphicFrameLocks noChangeAspect="1"/>
            </p:cNvGraphicFramePr>
            <p:nvPr/>
          </p:nvGraphicFramePr>
          <p:xfrm>
            <a:off x="960" y="3408"/>
            <a:ext cx="261" cy="336"/>
          </p:xfrm>
          <a:graphic>
            <a:graphicData uri="http://schemas.openxmlformats.org/presentationml/2006/ole">
              <mc:AlternateContent xmlns:mc="http://schemas.openxmlformats.org/markup-compatibility/2006">
                <mc:Choice xmlns:v="urn:schemas-microsoft-com:vml" Requires="v">
                  <p:oleObj spid="_x0000_s14373" name="Equation" r:id="rId9" imgW="164880" imgH="241200" progId="Equation.3">
                    <p:embed/>
                  </p:oleObj>
                </mc:Choice>
                <mc:Fallback>
                  <p:oleObj name="Equation" r:id="rId9" imgW="164880" imgH="2412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60" y="3408"/>
                          <a:ext cx="261" cy="336"/>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66" name="Rectangle 71"/>
            <p:cNvSpPr>
              <a:spLocks noChangeArrowheads="1"/>
            </p:cNvSpPr>
            <p:nvPr/>
          </p:nvSpPr>
          <p:spPr bwMode="auto">
            <a:xfrm>
              <a:off x="412" y="3379"/>
              <a:ext cx="62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pPr>
              <a:r>
                <a:rPr lang="en-US" altLang="zh-CN" sz="2800"/>
                <a:t> (4) </a:t>
              </a:r>
              <a:r>
                <a:rPr lang="zh-CN" altLang="en-US" sz="2800">
                  <a:latin typeface="宋体" panose="02010600030101010101" pitchFamily="2" charset="-122"/>
                </a:rPr>
                <a:t>求</a:t>
              </a:r>
            </a:p>
          </p:txBody>
        </p:sp>
      </p:grpSp>
      <p:sp>
        <p:nvSpPr>
          <p:cNvPr id="92232" name="Rectangle 72"/>
          <p:cNvSpPr>
            <a:spLocks noChangeArrowheads="1"/>
          </p:cNvSpPr>
          <p:nvPr/>
        </p:nvSpPr>
        <p:spPr bwMode="auto">
          <a:xfrm>
            <a:off x="4446761" y="1758746"/>
            <a:ext cx="609600" cy="1162050"/>
          </a:xfrm>
          <a:prstGeom prst="rect">
            <a:avLst/>
          </a:prstGeom>
          <a:solidFill>
            <a:srgbClr val="F6FAE6"/>
          </a:solidFill>
          <a:ln w="38100">
            <a:noFill/>
            <a:miter lim="800000"/>
            <a:headEnd/>
            <a:tailEnd/>
          </a:ln>
          <a:effectLst/>
        </p:spPr>
        <p:txBody>
          <a:bodyPr lIns="90000" tIns="46800" rIns="90000" bIns="46800" anchor="ctr">
            <a:spAutoFit/>
          </a:bodyPr>
          <a:lstStyle/>
          <a:p>
            <a:pPr>
              <a:defRPr/>
            </a:pPr>
            <a:endParaRPr lang="zh-CN" altLang="en-US">
              <a:effectLst>
                <a:outerShdw blurRad="38100" dist="38100" dir="2700000" algn="tl">
                  <a:srgbClr val="000000">
                    <a:alpha val="43137"/>
                  </a:srgbClr>
                </a:outerShdw>
              </a:effectLst>
            </a:endParaRPr>
          </a:p>
        </p:txBody>
      </p:sp>
      <p:grpSp>
        <p:nvGrpSpPr>
          <p:cNvPr id="4" name="Group 150"/>
          <p:cNvGrpSpPr>
            <a:grpSpLocks/>
          </p:cNvGrpSpPr>
          <p:nvPr/>
        </p:nvGrpSpPr>
        <p:grpSpPr bwMode="auto">
          <a:xfrm>
            <a:off x="4446761" y="3068433"/>
            <a:ext cx="354013" cy="882650"/>
            <a:chOff x="2784" y="1796"/>
            <a:chExt cx="223" cy="556"/>
          </a:xfrm>
        </p:grpSpPr>
        <p:sp>
          <p:nvSpPr>
            <p:cNvPr id="92234" name="AutoShape 74"/>
            <p:cNvSpPr>
              <a:spLocks noChangeArrowheads="1"/>
            </p:cNvSpPr>
            <p:nvPr/>
          </p:nvSpPr>
          <p:spPr bwMode="auto">
            <a:xfrm flipH="1">
              <a:off x="2828" y="1796"/>
              <a:ext cx="179" cy="390"/>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gradFill rotWithShape="0">
              <a:gsLst>
                <a:gs pos="0">
                  <a:srgbClr val="FFFF00"/>
                </a:gs>
                <a:gs pos="100000">
                  <a:srgbClr val="FF0000"/>
                </a:gs>
              </a:gsLst>
              <a:lin ang="18900000" scaled="1"/>
            </a:gradFill>
            <a:ln w="38100">
              <a:solidFill>
                <a:srgbClr val="FF0000"/>
              </a:solidFill>
              <a:miter lim="800000"/>
              <a:headEnd/>
              <a:tailEnd/>
            </a:ln>
            <a:effectLst/>
          </p:spPr>
          <p:txBody>
            <a:bodyPr wrap="none" lIns="90000" tIns="46800" rIns="90000" bIns="46800"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14346" name="Object 75"/>
            <p:cNvGraphicFramePr>
              <a:graphicFrameLocks noChangeAspect="1"/>
            </p:cNvGraphicFramePr>
            <p:nvPr/>
          </p:nvGraphicFramePr>
          <p:xfrm>
            <a:off x="2784" y="2013"/>
            <a:ext cx="209" cy="339"/>
          </p:xfrm>
          <a:graphic>
            <a:graphicData uri="http://schemas.openxmlformats.org/presentationml/2006/ole">
              <mc:AlternateContent xmlns:mc="http://schemas.openxmlformats.org/markup-compatibility/2006">
                <mc:Choice xmlns:v="urn:schemas-microsoft-com:vml" Requires="v">
                  <p:oleObj spid="_x0000_s14374" name="Equation" r:id="rId11" imgW="139680" imgH="228600" progId="Equation.3">
                    <p:embed/>
                  </p:oleObj>
                </mc:Choice>
                <mc:Fallback>
                  <p:oleObj name="Equation" r:id="rId11" imgW="139680" imgH="2286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84" y="2013"/>
                          <a:ext cx="209" cy="339"/>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92236" name="Rectangle 76"/>
          <p:cNvSpPr>
            <a:spLocks noChangeArrowheads="1"/>
          </p:cNvSpPr>
          <p:nvPr/>
        </p:nvSpPr>
        <p:spPr bwMode="auto">
          <a:xfrm>
            <a:off x="779636" y="2323896"/>
            <a:ext cx="679450" cy="784225"/>
          </a:xfrm>
          <a:prstGeom prst="rect">
            <a:avLst/>
          </a:prstGeom>
          <a:solidFill>
            <a:srgbClr val="F6FAE6"/>
          </a:solidFill>
          <a:ln w="38100">
            <a:noFill/>
            <a:miter lim="800000"/>
            <a:headEnd/>
            <a:tailEnd/>
          </a:ln>
          <a:effectLst/>
        </p:spPr>
        <p:txBody>
          <a:bodyPr lIns="90000" tIns="46800" rIns="90000" bIns="46800" anchor="ctr">
            <a:spAutoFit/>
          </a:bodyPr>
          <a:lstStyle/>
          <a:p>
            <a:pPr>
              <a:defRPr/>
            </a:pPr>
            <a:endParaRPr lang="zh-CN" altLang="en-US">
              <a:effectLst>
                <a:outerShdw blurRad="38100" dist="38100" dir="2700000" algn="tl">
                  <a:srgbClr val="000000">
                    <a:alpha val="43137"/>
                  </a:srgbClr>
                </a:outerShdw>
              </a:effectLst>
            </a:endParaRPr>
          </a:p>
        </p:txBody>
      </p:sp>
      <p:sp>
        <p:nvSpPr>
          <p:cNvPr id="92237" name="Line 77"/>
          <p:cNvSpPr>
            <a:spLocks noChangeShapeType="1"/>
          </p:cNvSpPr>
          <p:nvPr/>
        </p:nvSpPr>
        <p:spPr bwMode="auto">
          <a:xfrm>
            <a:off x="1257474" y="2285796"/>
            <a:ext cx="0" cy="903287"/>
          </a:xfrm>
          <a:prstGeom prst="line">
            <a:avLst/>
          </a:prstGeom>
          <a:noFill/>
          <a:ln w="38100">
            <a:solidFill>
              <a:schemeClr val="accent2"/>
            </a:solidFill>
            <a:round/>
            <a:headEnd/>
            <a:tailEnd/>
          </a:ln>
          <a:effectLst/>
        </p:spPr>
        <p:txBody>
          <a:bodyPr lIns="90000" tIns="46800" rIns="90000" bIns="46800" anchor="ctr">
            <a:spAutoFit/>
          </a:bodyPr>
          <a:lstStyle/>
          <a:p>
            <a:pPr>
              <a:defRPr/>
            </a:pPr>
            <a:endParaRPr lang="zh-CN" altLang="en-US">
              <a:effectLst>
                <a:outerShdw blurRad="38100" dist="38100" dir="2700000" algn="tl">
                  <a:srgbClr val="000000">
                    <a:alpha val="43137"/>
                  </a:srgbClr>
                </a:outerShdw>
              </a:effectLst>
            </a:endParaRPr>
          </a:p>
        </p:txBody>
      </p:sp>
      <p:sp>
        <p:nvSpPr>
          <p:cNvPr id="92238" name="AutoShape 78" descr="小棋盘"/>
          <p:cNvSpPr>
            <a:spLocks noChangeArrowheads="1"/>
          </p:cNvSpPr>
          <p:nvPr/>
        </p:nvSpPr>
        <p:spPr bwMode="auto">
          <a:xfrm>
            <a:off x="5361161" y="1272971"/>
            <a:ext cx="1076325" cy="523875"/>
          </a:xfrm>
          <a:prstGeom prst="wedgeRoundRectCallout">
            <a:avLst>
              <a:gd name="adj1" fmla="val -55458"/>
              <a:gd name="adj2" fmla="val 129042"/>
              <a:gd name="adj3" fmla="val 16667"/>
            </a:avLst>
          </a:prstGeom>
          <a:pattFill prst="smCheck">
            <a:fgClr>
              <a:srgbClr val="FFFF00"/>
            </a:fgClr>
            <a:bgClr>
              <a:schemeClr val="bg1"/>
            </a:bgClr>
          </a:pattFill>
          <a:ln w="38100">
            <a:solidFill>
              <a:srgbClr val="006600"/>
            </a:solidFill>
            <a:miter lim="800000"/>
            <a:headEnd/>
            <a:tailEnd/>
          </a:ln>
        </p:spPr>
        <p:txBody>
          <a:bodyPr lIns="90000" tIns="46800" rIns="90000" bIns="46800"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solidFill>
                  <a:srgbClr val="FF0000"/>
                </a:solidFill>
              </a:rPr>
              <a:t>外加</a:t>
            </a:r>
          </a:p>
        </p:txBody>
      </p:sp>
      <p:grpSp>
        <p:nvGrpSpPr>
          <p:cNvPr id="5" name="Group 144"/>
          <p:cNvGrpSpPr>
            <a:grpSpLocks/>
          </p:cNvGrpSpPr>
          <p:nvPr/>
        </p:nvGrpSpPr>
        <p:grpSpPr bwMode="auto">
          <a:xfrm>
            <a:off x="4416599" y="941183"/>
            <a:ext cx="444500" cy="488950"/>
            <a:chOff x="2765" y="456"/>
            <a:chExt cx="280" cy="308"/>
          </a:xfrm>
        </p:grpSpPr>
        <p:sp>
          <p:nvSpPr>
            <p:cNvPr id="92240" name="Line 80"/>
            <p:cNvSpPr>
              <a:spLocks noChangeShapeType="1"/>
            </p:cNvSpPr>
            <p:nvPr/>
          </p:nvSpPr>
          <p:spPr bwMode="auto">
            <a:xfrm flipH="1">
              <a:off x="2765" y="749"/>
              <a:ext cx="280" cy="0"/>
            </a:xfrm>
            <a:prstGeom prst="line">
              <a:avLst/>
            </a:prstGeom>
            <a:noFill/>
            <a:ln w="38100">
              <a:solidFill>
                <a:srgbClr val="FF0000"/>
              </a:solidFill>
              <a:round/>
              <a:headEnd/>
              <a:tailEnd type="triangle" w="sm" len="med"/>
            </a:ln>
            <a:effectLst/>
          </p:spPr>
          <p:txBody>
            <a:bodyPr wrap="none" lIns="90000" tIns="46800" rIns="90000" bIns="46800"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14345" name="Object 81"/>
            <p:cNvGraphicFramePr>
              <a:graphicFrameLocks noChangeAspect="1"/>
            </p:cNvGraphicFramePr>
            <p:nvPr/>
          </p:nvGraphicFramePr>
          <p:xfrm>
            <a:off x="2844" y="456"/>
            <a:ext cx="162" cy="308"/>
          </p:xfrm>
          <a:graphic>
            <a:graphicData uri="http://schemas.openxmlformats.org/presentationml/2006/ole">
              <mc:AlternateContent xmlns:mc="http://schemas.openxmlformats.org/markup-compatibility/2006">
                <mc:Choice xmlns:v="urn:schemas-microsoft-com:vml" Requires="v">
                  <p:oleObj spid="_x0000_s14375" name="Equation" r:id="rId13" imgW="164880" imgH="241200" progId="Equation.3">
                    <p:embed/>
                  </p:oleObj>
                </mc:Choice>
                <mc:Fallback>
                  <p:oleObj name="Equation" r:id="rId13" imgW="164880" imgH="2412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44" y="456"/>
                          <a:ext cx="162" cy="3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92242" name="Object 82"/>
          <p:cNvGraphicFramePr>
            <a:graphicFrameLocks noChangeAspect="1"/>
          </p:cNvGraphicFramePr>
          <p:nvPr>
            <p:extLst/>
          </p:nvPr>
        </p:nvGraphicFramePr>
        <p:xfrm>
          <a:off x="4032424" y="4108246"/>
          <a:ext cx="1949450" cy="665162"/>
        </p:xfrm>
        <a:graphic>
          <a:graphicData uri="http://schemas.openxmlformats.org/presentationml/2006/ole">
            <mc:AlternateContent xmlns:mc="http://schemas.openxmlformats.org/markup-compatibility/2006">
              <mc:Choice xmlns:v="urn:schemas-microsoft-com:vml" Requires="v">
                <p:oleObj spid="_x0000_s14376" name="Equation" r:id="rId15" imgW="812520" imgH="253800" progId="Equation.3">
                  <p:embed/>
                </p:oleObj>
              </mc:Choice>
              <mc:Fallback>
                <p:oleObj name="Equation" r:id="rId15" imgW="812520" imgH="2538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032424" y="4108246"/>
                        <a:ext cx="1949450" cy="665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43" name="Object 83"/>
          <p:cNvGraphicFramePr>
            <a:graphicFrameLocks noChangeAspect="1"/>
          </p:cNvGraphicFramePr>
          <p:nvPr>
            <p:extLst/>
          </p:nvPr>
        </p:nvGraphicFramePr>
        <p:xfrm>
          <a:off x="4022899" y="4778171"/>
          <a:ext cx="1566862" cy="571500"/>
        </p:xfrm>
        <a:graphic>
          <a:graphicData uri="http://schemas.openxmlformats.org/presentationml/2006/ole">
            <mc:AlternateContent xmlns:mc="http://schemas.openxmlformats.org/markup-compatibility/2006">
              <mc:Choice xmlns:v="urn:schemas-microsoft-com:vml" Requires="v">
                <p:oleObj spid="_x0000_s14377" name="Equation" r:id="rId17" imgW="723600" imgH="241200" progId="Equation.3">
                  <p:embed/>
                </p:oleObj>
              </mc:Choice>
              <mc:Fallback>
                <p:oleObj name="Equation" r:id="rId17" imgW="723600" imgH="24120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022899" y="4778171"/>
                        <a:ext cx="1566862"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44" name="Object 84"/>
          <p:cNvGraphicFramePr>
            <a:graphicFrameLocks noChangeAspect="1"/>
          </p:cNvGraphicFramePr>
          <p:nvPr>
            <p:extLst/>
          </p:nvPr>
        </p:nvGraphicFramePr>
        <p:xfrm>
          <a:off x="3951461" y="5289346"/>
          <a:ext cx="1450975" cy="1139825"/>
        </p:xfrm>
        <a:graphic>
          <a:graphicData uri="http://schemas.openxmlformats.org/presentationml/2006/ole">
            <mc:AlternateContent xmlns:mc="http://schemas.openxmlformats.org/markup-compatibility/2006">
              <mc:Choice xmlns:v="urn:schemas-microsoft-com:vml" Requires="v">
                <p:oleObj spid="_x0000_s14378" name="Equation" r:id="rId19" imgW="634680" imgH="457200" progId="Equation.3">
                  <p:embed/>
                </p:oleObj>
              </mc:Choice>
              <mc:Fallback>
                <p:oleObj name="Equation" r:id="rId19" imgW="634680" imgH="45720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951461" y="5289346"/>
                        <a:ext cx="1450975" cy="1139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305" name="Object 145"/>
          <p:cNvGraphicFramePr>
            <a:graphicFrameLocks noChangeAspect="1"/>
          </p:cNvGraphicFramePr>
          <p:nvPr>
            <p:extLst/>
          </p:nvPr>
        </p:nvGraphicFramePr>
        <p:xfrm>
          <a:off x="5592936" y="4798808"/>
          <a:ext cx="2887663" cy="571500"/>
        </p:xfrm>
        <a:graphic>
          <a:graphicData uri="http://schemas.openxmlformats.org/presentationml/2006/ole">
            <mc:AlternateContent xmlns:mc="http://schemas.openxmlformats.org/markup-compatibility/2006">
              <mc:Choice xmlns:v="urn:schemas-microsoft-com:vml" Requires="v">
                <p:oleObj spid="_x0000_s14379" name="Equation" r:id="rId21" imgW="1333440" imgH="241200" progId="Equation.3">
                  <p:embed/>
                </p:oleObj>
              </mc:Choice>
              <mc:Fallback>
                <p:oleObj name="Equation" r:id="rId21" imgW="1333440" imgH="24120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592936" y="4798808"/>
                        <a:ext cx="2887663"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 name="Group 151"/>
          <p:cNvGrpSpPr>
            <a:grpSpLocks/>
          </p:cNvGrpSpPr>
          <p:nvPr/>
        </p:nvGrpSpPr>
        <p:grpSpPr bwMode="auto">
          <a:xfrm>
            <a:off x="163686" y="4735308"/>
            <a:ext cx="3571875" cy="587375"/>
            <a:chOff x="86" y="2846"/>
            <a:chExt cx="2250" cy="370"/>
          </a:xfrm>
        </p:grpSpPr>
        <p:sp>
          <p:nvSpPr>
            <p:cNvPr id="14363" name="Rectangle 65"/>
            <p:cNvSpPr>
              <a:spLocks noChangeArrowheads="1"/>
            </p:cNvSpPr>
            <p:nvPr/>
          </p:nvSpPr>
          <p:spPr bwMode="auto">
            <a:xfrm>
              <a:off x="86" y="2846"/>
              <a:ext cx="186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pPr>
              <a:r>
                <a:rPr lang="en-US" altLang="zh-CN" sz="2800"/>
                <a:t> (2) </a:t>
              </a:r>
              <a:r>
                <a:rPr lang="zh-CN" altLang="en-US" sz="2800">
                  <a:latin typeface="宋体" panose="02010600030101010101" pitchFamily="2" charset="-122"/>
                </a:rPr>
                <a:t>令     或</a:t>
              </a:r>
            </a:p>
          </p:txBody>
        </p:sp>
        <p:graphicFrame>
          <p:nvGraphicFramePr>
            <p:cNvPr id="14343" name="Object 146"/>
            <p:cNvGraphicFramePr>
              <a:graphicFrameLocks noChangeAspect="1"/>
            </p:cNvGraphicFramePr>
            <p:nvPr/>
          </p:nvGraphicFramePr>
          <p:xfrm>
            <a:off x="900" y="2854"/>
            <a:ext cx="529" cy="333"/>
          </p:xfrm>
          <a:graphic>
            <a:graphicData uri="http://schemas.openxmlformats.org/presentationml/2006/ole">
              <mc:AlternateContent xmlns:mc="http://schemas.openxmlformats.org/markup-compatibility/2006">
                <mc:Choice xmlns:v="urn:schemas-microsoft-com:vml" Requires="v">
                  <p:oleObj spid="_x0000_s14380" name="Equation" r:id="rId23" imgW="431640" imgH="228600" progId="Equation.3">
                    <p:embed/>
                  </p:oleObj>
                </mc:Choice>
                <mc:Fallback>
                  <p:oleObj name="Equation" r:id="rId23" imgW="431640" imgH="228600"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900" y="2854"/>
                          <a:ext cx="529" cy="3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4" name="Object 147"/>
            <p:cNvGraphicFramePr>
              <a:graphicFrameLocks noChangeAspect="1"/>
            </p:cNvGraphicFramePr>
            <p:nvPr/>
          </p:nvGraphicFramePr>
          <p:xfrm>
            <a:off x="1712" y="2857"/>
            <a:ext cx="624" cy="359"/>
          </p:xfrm>
          <a:graphic>
            <a:graphicData uri="http://schemas.openxmlformats.org/presentationml/2006/ole">
              <mc:AlternateContent xmlns:mc="http://schemas.openxmlformats.org/markup-compatibility/2006">
                <mc:Choice xmlns:v="urn:schemas-microsoft-com:vml" Requires="v">
                  <p:oleObj spid="_x0000_s14381" name="Equation" r:id="rId25" imgW="457200" imgH="241200" progId="Equation.3">
                    <p:embed/>
                  </p:oleObj>
                </mc:Choice>
                <mc:Fallback>
                  <p:oleObj name="Equation" r:id="rId25" imgW="457200" imgH="241200"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712" y="2857"/>
                          <a:ext cx="624" cy="3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11907641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88" fill="hold" grpId="0" nodeType="clickEffect">
                                  <p:stCondLst>
                                    <p:cond delay="0"/>
                                  </p:stCondLst>
                                  <p:childTnLst>
                                    <p:set>
                                      <p:cBhvr>
                                        <p:cTn id="6" dur="1" fill="hold">
                                          <p:stCondLst>
                                            <p:cond delay="0"/>
                                          </p:stCondLst>
                                        </p:cTn>
                                        <p:tgtEl>
                                          <p:spTgt spid="92222"/>
                                        </p:tgtEl>
                                        <p:attrNameLst>
                                          <p:attrName>style.visibility</p:attrName>
                                        </p:attrNameLst>
                                      </p:cBhvr>
                                      <p:to>
                                        <p:strVal val="visible"/>
                                      </p:to>
                                    </p:set>
                                    <p:anim calcmode="lin" valueType="num">
                                      <p:cBhvr>
                                        <p:cTn id="7" dur="500" fill="hold"/>
                                        <p:tgtEl>
                                          <p:spTgt spid="92222"/>
                                        </p:tgtEl>
                                        <p:attrNameLst>
                                          <p:attrName>ppt_w</p:attrName>
                                        </p:attrNameLst>
                                      </p:cBhvr>
                                      <p:tavLst>
                                        <p:tav tm="0">
                                          <p:val>
                                            <p:strVal val="4/3*#ppt_w"/>
                                          </p:val>
                                        </p:tav>
                                        <p:tav tm="100000">
                                          <p:val>
                                            <p:strVal val="#ppt_w"/>
                                          </p:val>
                                        </p:tav>
                                      </p:tavLst>
                                    </p:anim>
                                    <p:anim calcmode="lin" valueType="num">
                                      <p:cBhvr>
                                        <p:cTn id="8" dur="500" fill="hold"/>
                                        <p:tgtEl>
                                          <p:spTgt spid="92222"/>
                                        </p:tgtEl>
                                        <p:attrNameLst>
                                          <p:attrName>ppt_h</p:attrName>
                                        </p:attrNameLst>
                                      </p:cBhvr>
                                      <p:tavLst>
                                        <p:tav tm="0">
                                          <p:val>
                                            <p:strVal val="4/3*#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8" presetClass="entr" presetSubtype="9"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strips(upLeft)">
                                      <p:cBhvr>
                                        <p:cTn id="13" dur="500"/>
                                        <p:tgtEl>
                                          <p:spTgt spid="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92224">
                                            <p:txEl>
                                              <p:pRg st="0" end="0"/>
                                            </p:txEl>
                                          </p:spTgt>
                                        </p:tgtEl>
                                        <p:attrNameLst>
                                          <p:attrName>style.visibility</p:attrName>
                                        </p:attrNameLst>
                                      </p:cBhvr>
                                      <p:to>
                                        <p:strVal val="visible"/>
                                      </p:to>
                                    </p:set>
                                    <p:animEffect transition="in" filter="wipe(left)">
                                      <p:cBhvr>
                                        <p:cTn id="18" dur="500"/>
                                        <p:tgtEl>
                                          <p:spTgt spid="92224">
                                            <p:txEl>
                                              <p:pRg st="0" end="0"/>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92224">
                                            <p:txEl>
                                              <p:pRg st="1" end="1"/>
                                            </p:txEl>
                                          </p:spTgt>
                                        </p:tgtEl>
                                        <p:attrNameLst>
                                          <p:attrName>style.visibility</p:attrName>
                                        </p:attrNameLst>
                                      </p:cBhvr>
                                      <p:to>
                                        <p:strVal val="visible"/>
                                      </p:to>
                                    </p:set>
                                    <p:animEffect transition="in" filter="wipe(left)">
                                      <p:cBhvr>
                                        <p:cTn id="23" dur="500"/>
                                        <p:tgtEl>
                                          <p:spTgt spid="92224">
                                            <p:txEl>
                                              <p:pRg st="1" end="1"/>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6" presetClass="entr" presetSubtype="42" fill="hold" grpId="0" nodeType="clickEffect">
                                  <p:stCondLst>
                                    <p:cond delay="0"/>
                                  </p:stCondLst>
                                  <p:childTnLst>
                                    <p:set>
                                      <p:cBhvr>
                                        <p:cTn id="27" dur="1" fill="hold">
                                          <p:stCondLst>
                                            <p:cond delay="0"/>
                                          </p:stCondLst>
                                        </p:cTn>
                                        <p:tgtEl>
                                          <p:spTgt spid="92232"/>
                                        </p:tgtEl>
                                        <p:attrNameLst>
                                          <p:attrName>style.visibility</p:attrName>
                                        </p:attrNameLst>
                                      </p:cBhvr>
                                      <p:to>
                                        <p:strVal val="visible"/>
                                      </p:to>
                                    </p:set>
                                    <p:animEffect transition="in" filter="barn(outHorizontal)">
                                      <p:cBhvr>
                                        <p:cTn id="28" dur="500"/>
                                        <p:tgtEl>
                                          <p:spTgt spid="9223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left)">
                                      <p:cBhvr>
                                        <p:cTn id="33" dur="500"/>
                                        <p:tgtEl>
                                          <p:spTgt spid="6"/>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6" presetClass="entr" presetSubtype="42" fill="hold" grpId="0" nodeType="clickEffect">
                                  <p:stCondLst>
                                    <p:cond delay="0"/>
                                  </p:stCondLst>
                                  <p:childTnLst>
                                    <p:set>
                                      <p:cBhvr>
                                        <p:cTn id="37" dur="1" fill="hold">
                                          <p:stCondLst>
                                            <p:cond delay="0"/>
                                          </p:stCondLst>
                                        </p:cTn>
                                        <p:tgtEl>
                                          <p:spTgt spid="92236"/>
                                        </p:tgtEl>
                                        <p:attrNameLst>
                                          <p:attrName>style.visibility</p:attrName>
                                        </p:attrNameLst>
                                      </p:cBhvr>
                                      <p:to>
                                        <p:strVal val="visible"/>
                                      </p:to>
                                    </p:set>
                                    <p:animEffect transition="in" filter="barn(outHorizontal)">
                                      <p:cBhvr>
                                        <p:cTn id="38" dur="500"/>
                                        <p:tgtEl>
                                          <p:spTgt spid="92236"/>
                                        </p:tgtEl>
                                      </p:cBhvr>
                                    </p:animEffect>
                                  </p:childTnLst>
                                </p:cTn>
                              </p:par>
                            </p:childTnLst>
                          </p:cTn>
                        </p:par>
                        <p:par>
                          <p:cTn id="39" fill="hold" nodeType="afterGroup">
                            <p:stCondLst>
                              <p:cond delay="500"/>
                            </p:stCondLst>
                            <p:childTnLst>
                              <p:par>
                                <p:cTn id="40" presetID="16" presetClass="entr" presetSubtype="42" fill="hold" nodeType="afterEffect">
                                  <p:stCondLst>
                                    <p:cond delay="0"/>
                                  </p:stCondLst>
                                  <p:childTnLst>
                                    <p:set>
                                      <p:cBhvr>
                                        <p:cTn id="41" dur="1" fill="hold">
                                          <p:stCondLst>
                                            <p:cond delay="0"/>
                                          </p:stCondLst>
                                        </p:cTn>
                                        <p:tgtEl>
                                          <p:spTgt spid="92237"/>
                                        </p:tgtEl>
                                        <p:attrNameLst>
                                          <p:attrName>style.visibility</p:attrName>
                                        </p:attrNameLst>
                                      </p:cBhvr>
                                      <p:to>
                                        <p:strVal val="visible"/>
                                      </p:to>
                                    </p:set>
                                    <p:animEffect transition="in" filter="barn(outHorizontal)">
                                      <p:cBhvr>
                                        <p:cTn id="42" dur="500"/>
                                        <p:tgtEl>
                                          <p:spTgt spid="9223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wipe(left)">
                                      <p:cBhvr>
                                        <p:cTn id="47" dur="500"/>
                                        <p:tgtEl>
                                          <p:spTgt spid="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92238"/>
                                        </p:tgtEl>
                                        <p:attrNameLst>
                                          <p:attrName>style.visibility</p:attrName>
                                        </p:attrNameLst>
                                      </p:cBhvr>
                                      <p:to>
                                        <p:strVal val="visible"/>
                                      </p:to>
                                    </p:set>
                                    <p:animEffect transition="in" filter="wipe(up)">
                                      <p:cBhvr>
                                        <p:cTn id="52" dur="500"/>
                                        <p:tgtEl>
                                          <p:spTgt spid="9223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3"/>
                                        </p:tgtEl>
                                        <p:attrNameLst>
                                          <p:attrName>style.visibility</p:attrName>
                                        </p:attrNameLst>
                                      </p:cBhvr>
                                      <p:to>
                                        <p:strVal val="visible"/>
                                      </p:to>
                                    </p:set>
                                    <p:animEffect transition="in" filter="wipe(left)">
                                      <p:cBhvr>
                                        <p:cTn id="57" dur="500"/>
                                        <p:tgtEl>
                                          <p:spTgt spid="3"/>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2" fill="hold" nodeType="clickEffect">
                                  <p:stCondLst>
                                    <p:cond delay="0"/>
                                  </p:stCondLst>
                                  <p:childTnLst>
                                    <p:set>
                                      <p:cBhvr>
                                        <p:cTn id="61" dur="1" fill="hold">
                                          <p:stCondLst>
                                            <p:cond delay="0"/>
                                          </p:stCondLst>
                                        </p:cTn>
                                        <p:tgtEl>
                                          <p:spTgt spid="5"/>
                                        </p:tgtEl>
                                        <p:attrNameLst>
                                          <p:attrName>style.visibility</p:attrName>
                                        </p:attrNameLst>
                                      </p:cBhvr>
                                      <p:to>
                                        <p:strVal val="visible"/>
                                      </p:to>
                                    </p:set>
                                    <p:animEffect transition="in" filter="wipe(right)">
                                      <p:cBhvr>
                                        <p:cTn id="62" dur="500"/>
                                        <p:tgtEl>
                                          <p:spTgt spid="5"/>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92242"/>
                                        </p:tgtEl>
                                        <p:attrNameLst>
                                          <p:attrName>style.visibility</p:attrName>
                                        </p:attrNameLst>
                                      </p:cBhvr>
                                      <p:to>
                                        <p:strVal val="visible"/>
                                      </p:to>
                                    </p:set>
                                    <p:animEffect transition="in" filter="wipe(left)">
                                      <p:cBhvr>
                                        <p:cTn id="67" dur="500"/>
                                        <p:tgtEl>
                                          <p:spTgt spid="92242"/>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nodeType="clickEffect">
                                  <p:stCondLst>
                                    <p:cond delay="0"/>
                                  </p:stCondLst>
                                  <p:childTnLst>
                                    <p:set>
                                      <p:cBhvr>
                                        <p:cTn id="71" dur="1" fill="hold">
                                          <p:stCondLst>
                                            <p:cond delay="0"/>
                                          </p:stCondLst>
                                        </p:cTn>
                                        <p:tgtEl>
                                          <p:spTgt spid="92243"/>
                                        </p:tgtEl>
                                        <p:attrNameLst>
                                          <p:attrName>style.visibility</p:attrName>
                                        </p:attrNameLst>
                                      </p:cBhvr>
                                      <p:to>
                                        <p:strVal val="visible"/>
                                      </p:to>
                                    </p:set>
                                    <p:animEffect transition="in" filter="wipe(left)">
                                      <p:cBhvr>
                                        <p:cTn id="72" dur="500"/>
                                        <p:tgtEl>
                                          <p:spTgt spid="92243"/>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nodeType="clickEffect">
                                  <p:stCondLst>
                                    <p:cond delay="0"/>
                                  </p:stCondLst>
                                  <p:childTnLst>
                                    <p:set>
                                      <p:cBhvr>
                                        <p:cTn id="76" dur="1" fill="hold">
                                          <p:stCondLst>
                                            <p:cond delay="0"/>
                                          </p:stCondLst>
                                        </p:cTn>
                                        <p:tgtEl>
                                          <p:spTgt spid="92305"/>
                                        </p:tgtEl>
                                        <p:attrNameLst>
                                          <p:attrName>style.visibility</p:attrName>
                                        </p:attrNameLst>
                                      </p:cBhvr>
                                      <p:to>
                                        <p:strVal val="visible"/>
                                      </p:to>
                                    </p:set>
                                    <p:animEffect transition="in" filter="wipe(left)">
                                      <p:cBhvr>
                                        <p:cTn id="77" dur="500"/>
                                        <p:tgtEl>
                                          <p:spTgt spid="92305"/>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nodeType="clickEffect">
                                  <p:stCondLst>
                                    <p:cond delay="0"/>
                                  </p:stCondLst>
                                  <p:childTnLst>
                                    <p:set>
                                      <p:cBhvr>
                                        <p:cTn id="81" dur="1" fill="hold">
                                          <p:stCondLst>
                                            <p:cond delay="0"/>
                                          </p:stCondLst>
                                        </p:cTn>
                                        <p:tgtEl>
                                          <p:spTgt spid="92244"/>
                                        </p:tgtEl>
                                        <p:attrNameLst>
                                          <p:attrName>style.visibility</p:attrName>
                                        </p:attrNameLst>
                                      </p:cBhvr>
                                      <p:to>
                                        <p:strVal val="visible"/>
                                      </p:to>
                                    </p:set>
                                    <p:animEffect transition="in" filter="wipe(left)">
                                      <p:cBhvr>
                                        <p:cTn id="82" dur="500"/>
                                        <p:tgtEl>
                                          <p:spTgt spid="92244"/>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8" fill="hold" nodeType="clickEffect">
                                  <p:stCondLst>
                                    <p:cond delay="0"/>
                                  </p:stCondLst>
                                  <p:childTnLst>
                                    <p:set>
                                      <p:cBhvr>
                                        <p:cTn id="86" dur="1" fill="hold">
                                          <p:stCondLst>
                                            <p:cond delay="0"/>
                                          </p:stCondLst>
                                        </p:cTn>
                                        <p:tgtEl>
                                          <p:spTgt spid="92221"/>
                                        </p:tgtEl>
                                        <p:attrNameLst>
                                          <p:attrName>style.visibility</p:attrName>
                                        </p:attrNameLst>
                                      </p:cBhvr>
                                      <p:to>
                                        <p:strVal val="visible"/>
                                      </p:to>
                                    </p:set>
                                    <p:animEffect transition="in" filter="wipe(left)">
                                      <p:cBhvr>
                                        <p:cTn id="87" dur="500"/>
                                        <p:tgtEl>
                                          <p:spTgt spid="92221"/>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92220"/>
                                        </p:tgtEl>
                                        <p:attrNameLst>
                                          <p:attrName>style.visibility</p:attrName>
                                        </p:attrNameLst>
                                      </p:cBhvr>
                                      <p:to>
                                        <p:strVal val="visible"/>
                                      </p:to>
                                    </p:set>
                                    <p:animEffect transition="in" filter="wipe(left)">
                                      <p:cBhvr>
                                        <p:cTn id="92" dur="500"/>
                                        <p:tgtEl>
                                          <p:spTgt spid="92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20" grpId="0" autoUpdateAnimBg="0"/>
      <p:bldP spid="92222" grpId="0" animBg="1"/>
      <p:bldP spid="92224" grpId="0" build="p" autoUpdateAnimBg="0"/>
      <p:bldP spid="92232" grpId="0" animBg="1"/>
      <p:bldP spid="92236" grpId="0" animBg="1"/>
      <p:bldP spid="92238" grpId="0" animBg="1"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72" name="Picture 232" descr="图片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313" y="1035144"/>
            <a:ext cx="4251325" cy="312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188" name="Rectangle 4" descr="新闻纸"/>
          <p:cNvSpPr>
            <a:spLocks noChangeArrowheads="1"/>
          </p:cNvSpPr>
          <p:nvPr/>
        </p:nvSpPr>
        <p:spPr bwMode="auto">
          <a:xfrm>
            <a:off x="428625" y="1117694"/>
            <a:ext cx="2971800" cy="3124200"/>
          </a:xfrm>
          <a:prstGeom prst="rect">
            <a:avLst/>
          </a:prstGeom>
          <a:noFill/>
          <a:ln w="28575">
            <a:solidFill>
              <a:srgbClr val="006600"/>
            </a:solidFill>
            <a:prstDash val="dash"/>
            <a:miter lim="800000"/>
            <a:headEnd/>
            <a:tailEnd/>
          </a:ln>
          <a:effectLst/>
        </p:spPr>
        <p:txBody>
          <a:bodyPr lIns="90000" tIns="46800" rIns="90000" bIns="46800"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93189" name="Object 5"/>
          <p:cNvGraphicFramePr>
            <a:graphicFrameLocks noChangeAspect="1"/>
          </p:cNvGraphicFramePr>
          <p:nvPr>
            <p:extLst/>
          </p:nvPr>
        </p:nvGraphicFramePr>
        <p:xfrm>
          <a:off x="576263" y="4630832"/>
          <a:ext cx="3446462" cy="660400"/>
        </p:xfrm>
        <a:graphic>
          <a:graphicData uri="http://schemas.openxmlformats.org/presentationml/2006/ole">
            <mc:AlternateContent xmlns:mc="http://schemas.openxmlformats.org/markup-compatibility/2006">
              <mc:Choice xmlns:v="urn:schemas-microsoft-com:vml" Requires="v">
                <p:oleObj spid="_x0000_s15392" name="Equation" r:id="rId5" imgW="1447560" imgH="253800" progId="Equation.3">
                  <p:embed/>
                </p:oleObj>
              </mc:Choice>
              <mc:Fallback>
                <p:oleObj name="Equation" r:id="rId5" imgW="1447560" imgH="253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6263" y="4630832"/>
                        <a:ext cx="3446462" cy="66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3190" name="Object 6"/>
          <p:cNvGraphicFramePr>
            <a:graphicFrameLocks noChangeAspect="1"/>
          </p:cNvGraphicFramePr>
          <p:nvPr>
            <p:extLst/>
          </p:nvPr>
        </p:nvGraphicFramePr>
        <p:xfrm>
          <a:off x="971550" y="5286469"/>
          <a:ext cx="5400675" cy="1166813"/>
        </p:xfrm>
        <a:graphic>
          <a:graphicData uri="http://schemas.openxmlformats.org/presentationml/2006/ole">
            <mc:AlternateContent xmlns:mc="http://schemas.openxmlformats.org/markup-compatibility/2006">
              <mc:Choice xmlns:v="urn:schemas-microsoft-com:vml" Requires="v">
                <p:oleObj spid="_x0000_s15393" name="Equation" r:id="rId7" imgW="2450880" imgH="457200" progId="Equation.3">
                  <p:embed/>
                </p:oleObj>
              </mc:Choice>
              <mc:Fallback>
                <p:oleObj name="Equation" r:id="rId7" imgW="2450880" imgH="4572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1550" y="5286469"/>
                        <a:ext cx="5400675" cy="1166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3191" name="Object 7"/>
          <p:cNvGraphicFramePr>
            <a:graphicFrameLocks noChangeAspect="1"/>
          </p:cNvGraphicFramePr>
          <p:nvPr>
            <p:extLst/>
          </p:nvPr>
        </p:nvGraphicFramePr>
        <p:xfrm>
          <a:off x="5003800" y="3394169"/>
          <a:ext cx="3600450" cy="1644650"/>
        </p:xfrm>
        <a:graphic>
          <a:graphicData uri="http://schemas.openxmlformats.org/presentationml/2006/ole">
            <mc:AlternateContent xmlns:mc="http://schemas.openxmlformats.org/markup-compatibility/2006">
              <mc:Choice xmlns:v="urn:schemas-microsoft-com:vml" Requires="v">
                <p:oleObj spid="_x0000_s15394" name="Equation" r:id="rId9" imgW="1485720" imgH="622080" progId="Equation.3">
                  <p:embed/>
                </p:oleObj>
              </mc:Choice>
              <mc:Fallback>
                <p:oleObj name="Equation" r:id="rId9" imgW="1485720" imgH="62208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03800" y="3394169"/>
                        <a:ext cx="3600450" cy="16446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3334" name="Text Box 150"/>
          <p:cNvSpPr txBox="1">
            <a:spLocks noChangeArrowheads="1"/>
          </p:cNvSpPr>
          <p:nvPr/>
        </p:nvSpPr>
        <p:spPr bwMode="auto">
          <a:xfrm>
            <a:off x="428625" y="508094"/>
            <a:ext cx="985838" cy="519113"/>
          </a:xfrm>
          <a:prstGeom prst="rect">
            <a:avLst/>
          </a:prstGeom>
          <a:noFill/>
          <a:ln w="9525">
            <a:noFill/>
            <a:miter lim="800000"/>
            <a:headEnd/>
            <a:tailEnd/>
          </a:ln>
          <a:effectLst/>
        </p:spPr>
        <p:txBody>
          <a:bodyPr>
            <a:spAutoFit/>
          </a:bodyPr>
          <a:lstStyle/>
          <a:p>
            <a:pPr algn="ctr">
              <a:spcBef>
                <a:spcPct val="50000"/>
              </a:spcBef>
              <a:defRPr/>
            </a:pPr>
            <a:r>
              <a:rPr lang="zh-CN" altLang="en-US" sz="2800" b="1" dirty="0">
                <a:solidFill>
                  <a:srgbClr val="CC0000"/>
                </a:solidFill>
                <a:latin typeface="Times New Roman" panose="02020603050405020304" pitchFamily="18" charset="0"/>
                <a:ea typeface="楷体_GB2312" pitchFamily="49" charset="-122"/>
                <a:cs typeface="Times New Roman" panose="02020603050405020304" pitchFamily="18" charset="0"/>
              </a:rPr>
              <a:t>例</a:t>
            </a:r>
            <a:r>
              <a:rPr lang="en-US" altLang="zh-CN" sz="2800" b="1" dirty="0">
                <a:solidFill>
                  <a:srgbClr val="CC0000"/>
                </a:solidFill>
                <a:latin typeface="Times New Roman" panose="02020603050405020304" pitchFamily="18" charset="0"/>
                <a:ea typeface="楷体_GB2312" pitchFamily="49" charset="-122"/>
                <a:cs typeface="Times New Roman" panose="02020603050405020304" pitchFamily="18" charset="0"/>
              </a:rPr>
              <a:t>4</a:t>
            </a:r>
            <a:r>
              <a:rPr lang="zh-CN" altLang="en-US" sz="2800" b="1" dirty="0">
                <a:solidFill>
                  <a:srgbClr val="CC0000"/>
                </a:solidFill>
                <a:latin typeface="Times New Roman" panose="02020603050405020304" pitchFamily="18" charset="0"/>
                <a:ea typeface="楷体_GB2312" pitchFamily="49" charset="-122"/>
                <a:cs typeface="Times New Roman" panose="02020603050405020304" pitchFamily="18" charset="0"/>
              </a:rPr>
              <a:t>：</a:t>
            </a:r>
          </a:p>
        </p:txBody>
      </p:sp>
      <p:sp>
        <p:nvSpPr>
          <p:cNvPr id="93246" name="Rectangle 62"/>
          <p:cNvSpPr>
            <a:spLocks noChangeArrowheads="1"/>
          </p:cNvSpPr>
          <p:nvPr/>
        </p:nvSpPr>
        <p:spPr bwMode="auto">
          <a:xfrm>
            <a:off x="3095625" y="3098894"/>
            <a:ext cx="533400" cy="762000"/>
          </a:xfrm>
          <a:prstGeom prst="rect">
            <a:avLst/>
          </a:prstGeom>
          <a:solidFill>
            <a:srgbClr val="F6FAE6"/>
          </a:solidFill>
          <a:ln w="38100">
            <a:noFill/>
            <a:miter lim="800000"/>
            <a:headEnd/>
            <a:tailEnd/>
          </a:ln>
          <a:effectLst/>
        </p:spPr>
        <p:txBody>
          <a:bodyPr lIns="90000" tIns="46800" rIns="90000" bIns="46800" anchor="ctr">
            <a:spAutoFit/>
          </a:bodyPr>
          <a:lstStyle/>
          <a:p>
            <a:pPr>
              <a:defRPr/>
            </a:pPr>
            <a:endParaRPr lang="zh-CN" altLang="en-US">
              <a:effectLst>
                <a:outerShdw blurRad="38100" dist="38100" dir="2700000" algn="tl">
                  <a:srgbClr val="000000">
                    <a:alpha val="43137"/>
                  </a:srgbClr>
                </a:outerShdw>
              </a:effectLst>
            </a:endParaRPr>
          </a:p>
        </p:txBody>
      </p:sp>
      <p:sp>
        <p:nvSpPr>
          <p:cNvPr id="93335" name="Rectangle 151"/>
          <p:cNvSpPr>
            <a:spLocks noChangeArrowheads="1"/>
          </p:cNvSpPr>
          <p:nvPr/>
        </p:nvSpPr>
        <p:spPr bwMode="auto">
          <a:xfrm>
            <a:off x="504825" y="2870294"/>
            <a:ext cx="685800" cy="784225"/>
          </a:xfrm>
          <a:prstGeom prst="rect">
            <a:avLst/>
          </a:prstGeom>
          <a:solidFill>
            <a:srgbClr val="F6FAE6"/>
          </a:solidFill>
          <a:ln w="38100">
            <a:noFill/>
            <a:miter lim="800000"/>
            <a:headEnd/>
            <a:tailEnd/>
          </a:ln>
          <a:effectLst/>
        </p:spPr>
        <p:txBody>
          <a:bodyPr lIns="90000" tIns="46800" rIns="90000" bIns="46800" anchor="ctr">
            <a:spAutoFit/>
          </a:bodyPr>
          <a:lstStyle/>
          <a:p>
            <a:pPr>
              <a:defRPr/>
            </a:pPr>
            <a:endParaRPr lang="zh-CN" altLang="en-US">
              <a:effectLst>
                <a:outerShdw blurRad="38100" dist="38100" dir="2700000" algn="tl">
                  <a:srgbClr val="000000">
                    <a:alpha val="43137"/>
                  </a:srgbClr>
                </a:outerShdw>
              </a:effectLst>
            </a:endParaRPr>
          </a:p>
        </p:txBody>
      </p:sp>
      <p:sp>
        <p:nvSpPr>
          <p:cNvPr id="93336" name="Line 152"/>
          <p:cNvSpPr>
            <a:spLocks noChangeShapeType="1"/>
          </p:cNvSpPr>
          <p:nvPr/>
        </p:nvSpPr>
        <p:spPr bwMode="auto">
          <a:xfrm>
            <a:off x="950913" y="2794094"/>
            <a:ext cx="1587" cy="903288"/>
          </a:xfrm>
          <a:prstGeom prst="line">
            <a:avLst/>
          </a:prstGeom>
          <a:noFill/>
          <a:ln w="38100">
            <a:solidFill>
              <a:schemeClr val="accent2"/>
            </a:solidFill>
            <a:round/>
            <a:headEnd/>
            <a:tailEnd/>
          </a:ln>
          <a:effectLst/>
        </p:spPr>
        <p:txBody>
          <a:bodyPr lIns="90000" tIns="46800" rIns="90000" bIns="46800" anchor="ctr">
            <a:spAutoFit/>
          </a:bodyPr>
          <a:lstStyle/>
          <a:p>
            <a:pPr>
              <a:defRPr/>
            </a:pPr>
            <a:endParaRPr lang="zh-CN" altLang="en-US">
              <a:effectLst>
                <a:outerShdw blurRad="38100" dist="38100" dir="2700000" algn="tl">
                  <a:srgbClr val="000000">
                    <a:alpha val="43137"/>
                  </a:srgbClr>
                </a:outerShdw>
              </a:effectLst>
            </a:endParaRPr>
          </a:p>
        </p:txBody>
      </p:sp>
      <p:grpSp>
        <p:nvGrpSpPr>
          <p:cNvPr id="2" name="Group 153"/>
          <p:cNvGrpSpPr>
            <a:grpSpLocks/>
          </p:cNvGrpSpPr>
          <p:nvPr/>
        </p:nvGrpSpPr>
        <p:grpSpPr bwMode="auto">
          <a:xfrm>
            <a:off x="3095625" y="2413094"/>
            <a:ext cx="444500" cy="488950"/>
            <a:chOff x="2765" y="456"/>
            <a:chExt cx="280" cy="308"/>
          </a:xfrm>
        </p:grpSpPr>
        <p:sp>
          <p:nvSpPr>
            <p:cNvPr id="93338" name="Line 154"/>
            <p:cNvSpPr>
              <a:spLocks noChangeShapeType="1"/>
            </p:cNvSpPr>
            <p:nvPr/>
          </p:nvSpPr>
          <p:spPr bwMode="auto">
            <a:xfrm flipH="1">
              <a:off x="2765" y="749"/>
              <a:ext cx="280" cy="0"/>
            </a:xfrm>
            <a:prstGeom prst="line">
              <a:avLst/>
            </a:prstGeom>
            <a:noFill/>
            <a:ln w="38100">
              <a:solidFill>
                <a:srgbClr val="FF0000"/>
              </a:solidFill>
              <a:round/>
              <a:headEnd/>
              <a:tailEnd type="triangle" w="sm" len="med"/>
            </a:ln>
            <a:effectLst/>
          </p:spPr>
          <p:txBody>
            <a:bodyPr wrap="none" lIns="90000" tIns="46800" rIns="90000" bIns="46800"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15371" name="Object 155"/>
            <p:cNvGraphicFramePr>
              <a:graphicFrameLocks noChangeAspect="1"/>
            </p:cNvGraphicFramePr>
            <p:nvPr/>
          </p:nvGraphicFramePr>
          <p:xfrm>
            <a:off x="2844" y="456"/>
            <a:ext cx="162" cy="308"/>
          </p:xfrm>
          <a:graphic>
            <a:graphicData uri="http://schemas.openxmlformats.org/presentationml/2006/ole">
              <mc:AlternateContent xmlns:mc="http://schemas.openxmlformats.org/markup-compatibility/2006">
                <mc:Choice xmlns:v="urn:schemas-microsoft-com:vml" Requires="v">
                  <p:oleObj spid="_x0000_s15395" name="Equation" r:id="rId11" imgW="164880" imgH="241200" progId="Equation.3">
                    <p:embed/>
                  </p:oleObj>
                </mc:Choice>
                <mc:Fallback>
                  <p:oleObj name="Equation" r:id="rId11" imgW="164880" imgH="2412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44" y="456"/>
                          <a:ext cx="162" cy="3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228"/>
          <p:cNvGrpSpPr>
            <a:grpSpLocks/>
          </p:cNvGrpSpPr>
          <p:nvPr/>
        </p:nvGrpSpPr>
        <p:grpSpPr bwMode="auto">
          <a:xfrm>
            <a:off x="3248025" y="3664044"/>
            <a:ext cx="354013" cy="882650"/>
            <a:chOff x="1968" y="2132"/>
            <a:chExt cx="223" cy="556"/>
          </a:xfrm>
        </p:grpSpPr>
        <p:sp>
          <p:nvSpPr>
            <p:cNvPr id="93258" name="AutoShape 74"/>
            <p:cNvSpPr>
              <a:spLocks noChangeArrowheads="1"/>
            </p:cNvSpPr>
            <p:nvPr/>
          </p:nvSpPr>
          <p:spPr bwMode="auto">
            <a:xfrm flipH="1">
              <a:off x="2012" y="2132"/>
              <a:ext cx="179" cy="390"/>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gradFill rotWithShape="0">
              <a:gsLst>
                <a:gs pos="0">
                  <a:srgbClr val="FFFF00"/>
                </a:gs>
                <a:gs pos="100000">
                  <a:srgbClr val="FF0000"/>
                </a:gs>
              </a:gsLst>
              <a:lin ang="18900000" scaled="1"/>
            </a:gradFill>
            <a:ln w="38100">
              <a:solidFill>
                <a:srgbClr val="FF0000"/>
              </a:solidFill>
              <a:miter lim="800000"/>
              <a:headEnd/>
              <a:tailEnd/>
            </a:ln>
            <a:effectLst/>
          </p:spPr>
          <p:txBody>
            <a:bodyPr wrap="none" lIns="90000" tIns="46800" rIns="90000" bIns="46800"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15370" name="Object 75"/>
            <p:cNvGraphicFramePr>
              <a:graphicFrameLocks noChangeAspect="1"/>
            </p:cNvGraphicFramePr>
            <p:nvPr/>
          </p:nvGraphicFramePr>
          <p:xfrm>
            <a:off x="1968" y="2349"/>
            <a:ext cx="209" cy="339"/>
          </p:xfrm>
          <a:graphic>
            <a:graphicData uri="http://schemas.openxmlformats.org/presentationml/2006/ole">
              <mc:AlternateContent xmlns:mc="http://schemas.openxmlformats.org/markup-compatibility/2006">
                <mc:Choice xmlns:v="urn:schemas-microsoft-com:vml" Requires="v">
                  <p:oleObj spid="_x0000_s15396" name="Equation" r:id="rId13" imgW="139680" imgH="228600" progId="Equation.3">
                    <p:embed/>
                  </p:oleObj>
                </mc:Choice>
                <mc:Fallback>
                  <p:oleObj name="Equation" r:id="rId13" imgW="139680" imgH="2286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68" y="2349"/>
                          <a:ext cx="209" cy="339"/>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5380" name="Group 231"/>
          <p:cNvGrpSpPr>
            <a:grpSpLocks/>
          </p:cNvGrpSpPr>
          <p:nvPr/>
        </p:nvGrpSpPr>
        <p:grpSpPr bwMode="auto">
          <a:xfrm>
            <a:off x="5168903" y="797020"/>
            <a:ext cx="3795716" cy="2525713"/>
            <a:chOff x="3246" y="317"/>
            <a:chExt cx="2391" cy="1591"/>
          </a:xfrm>
        </p:grpSpPr>
        <p:sp>
          <p:nvSpPr>
            <p:cNvPr id="93261" name="Text Box 77"/>
            <p:cNvSpPr txBox="1">
              <a:spLocks noChangeArrowheads="1"/>
            </p:cNvSpPr>
            <p:nvPr/>
          </p:nvSpPr>
          <p:spPr bwMode="auto">
            <a:xfrm>
              <a:off x="3477" y="317"/>
              <a:ext cx="2160" cy="657"/>
            </a:xfrm>
            <a:prstGeom prst="rect">
              <a:avLst/>
            </a:prstGeom>
            <a:noFill/>
            <a:ln w="38100">
              <a:noFill/>
              <a:miter lim="800000"/>
              <a:headEnd/>
              <a:tailEnd/>
            </a:ln>
            <a:effectLst/>
          </p:spPr>
          <p:txBody>
            <a:bodyPr lIns="90000" tIns="46800" rIns="90000" bIns="46800" anchor="ctr">
              <a:spAutoFit/>
            </a:bodyPr>
            <a:lstStyle/>
            <a:p>
              <a:pPr>
                <a:lnSpc>
                  <a:spcPct val="110000"/>
                </a:lnSpc>
                <a:defRPr/>
              </a:pPr>
              <a:r>
                <a:rPr lang="zh-CN" altLang="en-US" sz="2800" b="1" dirty="0">
                  <a:solidFill>
                    <a:srgbClr val="CC0000"/>
                  </a:solidFill>
                  <a:latin typeface="Times New Roman" panose="02020603050405020304" pitchFamily="18" charset="0"/>
                  <a:cs typeface="Times New Roman" panose="02020603050405020304" pitchFamily="18" charset="0"/>
                </a:rPr>
                <a:t>求 </a:t>
              </a:r>
              <a:r>
                <a:rPr lang="en-US" altLang="zh-CN" sz="2800" b="1" i="1" dirty="0" err="1">
                  <a:solidFill>
                    <a:srgbClr val="CC0000"/>
                  </a:solidFill>
                  <a:latin typeface="Times New Roman" panose="02020603050405020304" pitchFamily="18" charset="0"/>
                  <a:cs typeface="Times New Roman" panose="02020603050405020304" pitchFamily="18" charset="0"/>
                </a:rPr>
                <a:t>r</a:t>
              </a:r>
              <a:r>
                <a:rPr lang="en-US" altLang="zh-CN" sz="2800" b="1" baseline="-25000" dirty="0" err="1">
                  <a:solidFill>
                    <a:srgbClr val="CC0000"/>
                  </a:solidFill>
                  <a:latin typeface="Times New Roman" panose="02020603050405020304" pitchFamily="18" charset="0"/>
                  <a:cs typeface="Times New Roman" panose="02020603050405020304" pitchFamily="18" charset="0"/>
                </a:rPr>
                <a:t>o</a:t>
              </a:r>
              <a:r>
                <a:rPr lang="en-US" altLang="zh-CN" sz="2800" b="1" baseline="-25000" dirty="0">
                  <a:solidFill>
                    <a:srgbClr val="CC0000"/>
                  </a:solidFill>
                  <a:latin typeface="Times New Roman" panose="02020603050405020304" pitchFamily="18" charset="0"/>
                  <a:cs typeface="Times New Roman" panose="02020603050405020304" pitchFamily="18" charset="0"/>
                </a:rPr>
                <a:t> </a:t>
              </a:r>
              <a:r>
                <a:rPr lang="zh-CN" altLang="en-US" sz="2800" b="1" dirty="0">
                  <a:solidFill>
                    <a:srgbClr val="CC0000"/>
                  </a:solidFill>
                  <a:latin typeface="Times New Roman" panose="02020603050405020304" pitchFamily="18" charset="0"/>
                  <a:cs typeface="Times New Roman" panose="02020603050405020304" pitchFamily="18" charset="0"/>
                </a:rPr>
                <a:t>的步骤：</a:t>
              </a:r>
              <a:endParaRPr lang="zh-CN" altLang="en-US" sz="2800" b="1" dirty="0">
                <a:solidFill>
                  <a:srgbClr val="0000FF"/>
                </a:solidFill>
                <a:latin typeface="Times New Roman" panose="02020603050405020304" pitchFamily="18" charset="0"/>
                <a:cs typeface="Times New Roman" panose="02020603050405020304" pitchFamily="18" charset="0"/>
              </a:endParaRPr>
            </a:p>
            <a:p>
              <a:pPr>
                <a:lnSpc>
                  <a:spcPct val="110000"/>
                </a:lnSpc>
                <a:defRPr/>
              </a:pPr>
              <a:r>
                <a:rPr lang="en-US" altLang="zh-CN" sz="2800" b="1" dirty="0">
                  <a:latin typeface="Times New Roman" panose="02020603050405020304" pitchFamily="18" charset="0"/>
                  <a:cs typeface="Times New Roman" panose="02020603050405020304" pitchFamily="18" charset="0"/>
                </a:rPr>
                <a:t>(1) </a:t>
              </a:r>
              <a:r>
                <a:rPr lang="zh-CN" altLang="en-US" sz="2800" b="1" dirty="0">
                  <a:latin typeface="Times New Roman" panose="02020603050405020304" pitchFamily="18" charset="0"/>
                  <a:cs typeface="Times New Roman" panose="02020603050405020304" pitchFamily="18" charset="0"/>
                </a:rPr>
                <a:t>断开负载</a:t>
              </a:r>
              <a:r>
                <a:rPr lang="en-US" altLang="zh-CN" sz="2800" b="1" i="1" dirty="0">
                  <a:latin typeface="Times New Roman" panose="02020603050405020304" pitchFamily="18" charset="0"/>
                  <a:cs typeface="Times New Roman" panose="02020603050405020304" pitchFamily="18" charset="0"/>
                </a:rPr>
                <a:t>R</a:t>
              </a:r>
              <a:r>
                <a:rPr lang="en-US" altLang="zh-CN" sz="2800" b="1" baseline="-25000" dirty="0">
                  <a:latin typeface="Times New Roman" panose="02020603050405020304" pitchFamily="18" charset="0"/>
                  <a:cs typeface="Times New Roman" panose="02020603050405020304" pitchFamily="18" charset="0"/>
                </a:rPr>
                <a:t>L</a:t>
              </a:r>
            </a:p>
          </p:txBody>
        </p:sp>
        <p:grpSp>
          <p:nvGrpSpPr>
            <p:cNvPr id="15385" name="Group 230"/>
            <p:cNvGrpSpPr>
              <a:grpSpLocks/>
            </p:cNvGrpSpPr>
            <p:nvPr/>
          </p:nvGrpSpPr>
          <p:grpSpPr bwMode="auto">
            <a:xfrm>
              <a:off x="3468" y="1212"/>
              <a:ext cx="1620" cy="390"/>
              <a:chOff x="3468" y="1212"/>
              <a:chExt cx="1620" cy="390"/>
            </a:xfrm>
          </p:grpSpPr>
          <p:graphicFrame>
            <p:nvGraphicFramePr>
              <p:cNvPr id="15369" name="Object 80"/>
              <p:cNvGraphicFramePr>
                <a:graphicFrameLocks noChangeAspect="1"/>
              </p:cNvGraphicFramePr>
              <p:nvPr/>
            </p:nvGraphicFramePr>
            <p:xfrm>
              <a:off x="4766" y="1266"/>
              <a:ext cx="322" cy="336"/>
            </p:xfrm>
            <a:graphic>
              <a:graphicData uri="http://schemas.openxmlformats.org/presentationml/2006/ole">
                <mc:AlternateContent xmlns:mc="http://schemas.openxmlformats.org/markup-compatibility/2006">
                  <mc:Choice xmlns:v="urn:schemas-microsoft-com:vml" Requires="v">
                    <p:oleObj spid="_x0000_s15397" name="Equation" r:id="rId15" imgW="203040" imgH="241200" progId="Equation.3">
                      <p:embed/>
                    </p:oleObj>
                  </mc:Choice>
                  <mc:Fallback>
                    <p:oleObj name="Equation" r:id="rId15" imgW="203040" imgH="2412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766" y="1266"/>
                            <a:ext cx="322" cy="336"/>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90" name="Rectangle 81"/>
              <p:cNvSpPr>
                <a:spLocks noChangeArrowheads="1"/>
              </p:cNvSpPr>
              <p:nvPr/>
            </p:nvSpPr>
            <p:spPr bwMode="auto">
              <a:xfrm>
                <a:off x="3468" y="1212"/>
                <a:ext cx="1340"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lnSpc>
                    <a:spcPct val="110000"/>
                  </a:lnSpc>
                  <a:spcBef>
                    <a:spcPct val="20000"/>
                  </a:spcBef>
                </a:pPr>
                <a:r>
                  <a:rPr lang="en-US" altLang="zh-CN" sz="2800">
                    <a:cs typeface="Times New Roman" panose="02020603050405020304" pitchFamily="18" charset="0"/>
                  </a:rPr>
                  <a:t>(3) </a:t>
                </a:r>
                <a:r>
                  <a:rPr lang="zh-CN" altLang="en-US" sz="2800">
                    <a:cs typeface="Times New Roman" panose="02020603050405020304" pitchFamily="18" charset="0"/>
                  </a:rPr>
                  <a:t>外加电压</a:t>
                </a:r>
                <a:endParaRPr lang="zh-CN" altLang="en-US" sz="2800" i="1" baseline="-25000">
                  <a:cs typeface="Times New Roman" panose="02020603050405020304" pitchFamily="18" charset="0"/>
                </a:endParaRPr>
              </a:p>
            </p:txBody>
          </p:sp>
        </p:grpSp>
        <p:grpSp>
          <p:nvGrpSpPr>
            <p:cNvPr id="15386" name="Group 82"/>
            <p:cNvGrpSpPr>
              <a:grpSpLocks/>
            </p:cNvGrpSpPr>
            <p:nvPr/>
          </p:nvGrpSpPr>
          <p:grpSpPr bwMode="auto">
            <a:xfrm>
              <a:off x="3464" y="1528"/>
              <a:ext cx="829" cy="380"/>
              <a:chOff x="392" y="3364"/>
              <a:chExt cx="829" cy="380"/>
            </a:xfrm>
          </p:grpSpPr>
          <p:graphicFrame>
            <p:nvGraphicFramePr>
              <p:cNvPr id="15368" name="Object 83"/>
              <p:cNvGraphicFramePr>
                <a:graphicFrameLocks noChangeAspect="1"/>
              </p:cNvGraphicFramePr>
              <p:nvPr/>
            </p:nvGraphicFramePr>
            <p:xfrm>
              <a:off x="960" y="3408"/>
              <a:ext cx="261" cy="336"/>
            </p:xfrm>
            <a:graphic>
              <a:graphicData uri="http://schemas.openxmlformats.org/presentationml/2006/ole">
                <mc:AlternateContent xmlns:mc="http://schemas.openxmlformats.org/markup-compatibility/2006">
                  <mc:Choice xmlns:v="urn:schemas-microsoft-com:vml" Requires="v">
                    <p:oleObj spid="_x0000_s15398" name="Equation" r:id="rId17" imgW="164880" imgH="241200" progId="Equation.3">
                      <p:embed/>
                    </p:oleObj>
                  </mc:Choice>
                  <mc:Fallback>
                    <p:oleObj name="Equation" r:id="rId17" imgW="164880" imgH="24120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60" y="3408"/>
                            <a:ext cx="261" cy="336"/>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89" name="Rectangle 84"/>
              <p:cNvSpPr>
                <a:spLocks noChangeArrowheads="1"/>
              </p:cNvSpPr>
              <p:nvPr/>
            </p:nvSpPr>
            <p:spPr bwMode="auto">
              <a:xfrm>
                <a:off x="392" y="3364"/>
                <a:ext cx="663"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lnSpc>
                    <a:spcPct val="110000"/>
                  </a:lnSpc>
                  <a:spcBef>
                    <a:spcPct val="20000"/>
                  </a:spcBef>
                </a:pPr>
                <a:r>
                  <a:rPr lang="en-US" altLang="zh-CN" sz="2800">
                    <a:cs typeface="Times New Roman" panose="02020603050405020304" pitchFamily="18" charset="0"/>
                  </a:rPr>
                  <a:t>(4) </a:t>
                </a:r>
                <a:r>
                  <a:rPr lang="zh-CN" altLang="en-US" sz="2800">
                    <a:cs typeface="Times New Roman" panose="02020603050405020304" pitchFamily="18" charset="0"/>
                  </a:rPr>
                  <a:t>求</a:t>
                </a:r>
              </a:p>
            </p:txBody>
          </p:sp>
        </p:grpSp>
        <p:grpSp>
          <p:nvGrpSpPr>
            <p:cNvPr id="15387" name="Group 229"/>
            <p:cNvGrpSpPr>
              <a:grpSpLocks/>
            </p:cNvGrpSpPr>
            <p:nvPr/>
          </p:nvGrpSpPr>
          <p:grpSpPr bwMode="auto">
            <a:xfrm>
              <a:off x="3246" y="927"/>
              <a:ext cx="2250" cy="376"/>
              <a:chOff x="3246" y="927"/>
              <a:chExt cx="2250" cy="376"/>
            </a:xfrm>
          </p:grpSpPr>
          <p:sp>
            <p:nvSpPr>
              <p:cNvPr id="15388" name="Rectangle 158"/>
              <p:cNvSpPr>
                <a:spLocks noChangeArrowheads="1"/>
              </p:cNvSpPr>
              <p:nvPr/>
            </p:nvSpPr>
            <p:spPr bwMode="auto">
              <a:xfrm>
                <a:off x="3246" y="927"/>
                <a:ext cx="1863"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lnSpc>
                    <a:spcPct val="110000"/>
                  </a:lnSpc>
                  <a:spcBef>
                    <a:spcPct val="20000"/>
                  </a:spcBef>
                </a:pPr>
                <a:r>
                  <a:rPr lang="en-US" altLang="zh-CN" sz="2800" dirty="0">
                    <a:cs typeface="Times New Roman" panose="02020603050405020304" pitchFamily="18" charset="0"/>
                  </a:rPr>
                  <a:t>(2) </a:t>
                </a:r>
                <a:r>
                  <a:rPr lang="zh-CN" altLang="en-US" sz="2800" dirty="0" smtClean="0">
                    <a:cs typeface="Times New Roman" panose="02020603050405020304" pitchFamily="18" charset="0"/>
                  </a:rPr>
                  <a:t>令          </a:t>
                </a:r>
                <a:r>
                  <a:rPr lang="zh-CN" altLang="en-US" sz="2800" dirty="0">
                    <a:cs typeface="Times New Roman" panose="02020603050405020304" pitchFamily="18" charset="0"/>
                  </a:rPr>
                  <a:t>或</a:t>
                </a:r>
              </a:p>
            </p:txBody>
          </p:sp>
          <p:graphicFrame>
            <p:nvGraphicFramePr>
              <p:cNvPr id="15366" name="Object 159"/>
              <p:cNvGraphicFramePr>
                <a:graphicFrameLocks noChangeAspect="1"/>
              </p:cNvGraphicFramePr>
              <p:nvPr/>
            </p:nvGraphicFramePr>
            <p:xfrm>
              <a:off x="4050" y="950"/>
              <a:ext cx="576" cy="333"/>
            </p:xfrm>
            <a:graphic>
              <a:graphicData uri="http://schemas.openxmlformats.org/presentationml/2006/ole">
                <mc:AlternateContent xmlns:mc="http://schemas.openxmlformats.org/markup-compatibility/2006">
                  <mc:Choice xmlns:v="urn:schemas-microsoft-com:vml" Requires="v">
                    <p:oleObj spid="_x0000_s15399" name="Equation" r:id="rId19" imgW="431640" imgH="228600" progId="Equation.3">
                      <p:embed/>
                    </p:oleObj>
                  </mc:Choice>
                  <mc:Fallback>
                    <p:oleObj name="Equation" r:id="rId19" imgW="431640" imgH="22860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050" y="950"/>
                            <a:ext cx="576" cy="3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7" name="Object 160"/>
              <p:cNvGraphicFramePr>
                <a:graphicFrameLocks noChangeAspect="1"/>
              </p:cNvGraphicFramePr>
              <p:nvPr/>
            </p:nvGraphicFramePr>
            <p:xfrm>
              <a:off x="4872" y="944"/>
              <a:ext cx="624" cy="359"/>
            </p:xfrm>
            <a:graphic>
              <a:graphicData uri="http://schemas.openxmlformats.org/presentationml/2006/ole">
                <mc:AlternateContent xmlns:mc="http://schemas.openxmlformats.org/markup-compatibility/2006">
                  <mc:Choice xmlns:v="urn:schemas-microsoft-com:vml" Requires="v">
                    <p:oleObj spid="_x0000_s15400" name="Equation" r:id="rId21" imgW="457200" imgH="241200" progId="Equation.3">
                      <p:embed/>
                    </p:oleObj>
                  </mc:Choice>
                  <mc:Fallback>
                    <p:oleObj name="Equation" r:id="rId21" imgW="457200" imgH="24120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872" y="944"/>
                            <a:ext cx="624" cy="3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8" name="Group 227"/>
          <p:cNvGrpSpPr>
            <a:grpSpLocks/>
          </p:cNvGrpSpPr>
          <p:nvPr/>
        </p:nvGrpSpPr>
        <p:grpSpPr bwMode="auto">
          <a:xfrm>
            <a:off x="2943225" y="3251294"/>
            <a:ext cx="685800" cy="534988"/>
            <a:chOff x="1776" y="1920"/>
            <a:chExt cx="432" cy="337"/>
          </a:xfrm>
        </p:grpSpPr>
        <p:sp>
          <p:nvSpPr>
            <p:cNvPr id="93409" name="Line 225"/>
            <p:cNvSpPr>
              <a:spLocks noChangeShapeType="1"/>
            </p:cNvSpPr>
            <p:nvPr/>
          </p:nvSpPr>
          <p:spPr bwMode="auto">
            <a:xfrm>
              <a:off x="1776" y="1968"/>
              <a:ext cx="0" cy="240"/>
            </a:xfrm>
            <a:prstGeom prst="line">
              <a:avLst/>
            </a:prstGeom>
            <a:noFill/>
            <a:ln w="28575">
              <a:solidFill>
                <a:srgbClr val="FF0000"/>
              </a:solidFill>
              <a:round/>
              <a:headEnd/>
              <a:tailEnd type="triangle" w="sm" len="med"/>
            </a:ln>
            <a:effectLst/>
          </p:spPr>
          <p:txBody>
            <a:bodyPr/>
            <a:lstStyle/>
            <a:p>
              <a:pPr>
                <a:defRPr/>
              </a:pPr>
              <a:endParaRPr lang="zh-CN" altLang="en-US">
                <a:effectLst>
                  <a:outerShdw blurRad="38100" dist="38100" dir="2700000" algn="tl">
                    <a:srgbClr val="000000">
                      <a:alpha val="43137"/>
                    </a:srgbClr>
                  </a:outerShdw>
                </a:effectLst>
              </a:endParaRPr>
            </a:p>
          </p:txBody>
        </p:sp>
        <p:graphicFrame>
          <p:nvGraphicFramePr>
            <p:cNvPr id="15365" name="Object 226"/>
            <p:cNvGraphicFramePr>
              <a:graphicFrameLocks noChangeAspect="1"/>
            </p:cNvGraphicFramePr>
            <p:nvPr/>
          </p:nvGraphicFramePr>
          <p:xfrm>
            <a:off x="1776" y="1920"/>
            <a:ext cx="432" cy="337"/>
          </p:xfrm>
          <a:graphic>
            <a:graphicData uri="http://schemas.openxmlformats.org/presentationml/2006/ole">
              <mc:AlternateContent xmlns:mc="http://schemas.openxmlformats.org/markup-compatibility/2006">
                <mc:Choice xmlns:v="urn:schemas-microsoft-com:vml" Requires="v">
                  <p:oleObj spid="_x0000_s15401" name="Equation" r:id="rId23" imgW="355320" imgH="253800" progId="Equation.3">
                    <p:embed/>
                  </p:oleObj>
                </mc:Choice>
                <mc:Fallback>
                  <p:oleObj name="Equation" r:id="rId23" imgW="355320" imgH="253800"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776" y="1920"/>
                          <a:ext cx="432" cy="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93270" name="AutoShape 86" descr="小棋盘"/>
          <p:cNvSpPr>
            <a:spLocks noChangeArrowheads="1"/>
          </p:cNvSpPr>
          <p:nvPr/>
        </p:nvSpPr>
        <p:spPr bwMode="auto">
          <a:xfrm>
            <a:off x="4427538" y="2673444"/>
            <a:ext cx="1076325" cy="514350"/>
          </a:xfrm>
          <a:prstGeom prst="wedgeRoundRectCallout">
            <a:avLst>
              <a:gd name="adj1" fmla="val -85546"/>
              <a:gd name="adj2" fmla="val 101236"/>
              <a:gd name="adj3" fmla="val 16667"/>
            </a:avLst>
          </a:prstGeom>
          <a:pattFill prst="smCheck">
            <a:fgClr>
              <a:srgbClr val="FFFF00"/>
            </a:fgClr>
            <a:bgClr>
              <a:schemeClr val="bg1"/>
            </a:bgClr>
          </a:pattFill>
          <a:ln w="28575">
            <a:solidFill>
              <a:srgbClr val="006600"/>
            </a:solidFill>
            <a:miter lim="800000"/>
            <a:headEnd/>
            <a:tailEnd/>
          </a:ln>
        </p:spPr>
        <p:txBody>
          <a:bodyPr lIns="90000" tIns="46800" rIns="90000" bIns="46800"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solidFill>
                  <a:srgbClr val="FF0000"/>
                </a:solidFill>
              </a:rPr>
              <a:t>外加</a:t>
            </a:r>
          </a:p>
        </p:txBody>
      </p:sp>
    </p:spTree>
    <p:extLst>
      <p:ext uri="{BB962C8B-B14F-4D97-AF65-F5344CB8AC3E}">
        <p14:creationId xmlns:p14="http://schemas.microsoft.com/office/powerpoint/2010/main" val="30146953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88" fill="hold" grpId="0" nodeType="clickEffect">
                                  <p:stCondLst>
                                    <p:cond delay="0"/>
                                  </p:stCondLst>
                                  <p:childTnLst>
                                    <p:set>
                                      <p:cBhvr>
                                        <p:cTn id="6" dur="1" fill="hold">
                                          <p:stCondLst>
                                            <p:cond delay="0"/>
                                          </p:stCondLst>
                                        </p:cTn>
                                        <p:tgtEl>
                                          <p:spTgt spid="93188"/>
                                        </p:tgtEl>
                                        <p:attrNameLst>
                                          <p:attrName>style.visibility</p:attrName>
                                        </p:attrNameLst>
                                      </p:cBhvr>
                                      <p:to>
                                        <p:strVal val="visible"/>
                                      </p:to>
                                    </p:set>
                                    <p:anim calcmode="lin" valueType="num">
                                      <p:cBhvr>
                                        <p:cTn id="7" dur="500" fill="hold"/>
                                        <p:tgtEl>
                                          <p:spTgt spid="93188"/>
                                        </p:tgtEl>
                                        <p:attrNameLst>
                                          <p:attrName>ppt_w</p:attrName>
                                        </p:attrNameLst>
                                      </p:cBhvr>
                                      <p:tavLst>
                                        <p:tav tm="0">
                                          <p:val>
                                            <p:strVal val="4/3*#ppt_w"/>
                                          </p:val>
                                        </p:tav>
                                        <p:tav tm="100000">
                                          <p:val>
                                            <p:strVal val="#ppt_w"/>
                                          </p:val>
                                        </p:tav>
                                      </p:tavLst>
                                    </p:anim>
                                    <p:anim calcmode="lin" valueType="num">
                                      <p:cBhvr>
                                        <p:cTn id="8" dur="500" fill="hold"/>
                                        <p:tgtEl>
                                          <p:spTgt spid="93188"/>
                                        </p:tgtEl>
                                        <p:attrNameLst>
                                          <p:attrName>ppt_h</p:attrName>
                                        </p:attrNameLst>
                                      </p:cBhvr>
                                      <p:tavLst>
                                        <p:tav tm="0">
                                          <p:val>
                                            <p:strVal val="4/3*#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down)">
                                      <p:cBhvr>
                                        <p:cTn id="13" dur="500"/>
                                        <p:tgtEl>
                                          <p:spTgt spid="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6" presetClass="entr" presetSubtype="42" fill="hold" grpId="0" nodeType="clickEffect">
                                  <p:stCondLst>
                                    <p:cond delay="0"/>
                                  </p:stCondLst>
                                  <p:childTnLst>
                                    <p:set>
                                      <p:cBhvr>
                                        <p:cTn id="17" dur="1" fill="hold">
                                          <p:stCondLst>
                                            <p:cond delay="0"/>
                                          </p:stCondLst>
                                        </p:cTn>
                                        <p:tgtEl>
                                          <p:spTgt spid="93246"/>
                                        </p:tgtEl>
                                        <p:attrNameLst>
                                          <p:attrName>style.visibility</p:attrName>
                                        </p:attrNameLst>
                                      </p:cBhvr>
                                      <p:to>
                                        <p:strVal val="visible"/>
                                      </p:to>
                                    </p:set>
                                    <p:animEffect transition="in" filter="barn(outHorizontal)">
                                      <p:cBhvr>
                                        <p:cTn id="18" dur="500"/>
                                        <p:tgtEl>
                                          <p:spTgt spid="9324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6" presetClass="entr" presetSubtype="42" fill="hold" grpId="0" nodeType="clickEffect">
                                  <p:stCondLst>
                                    <p:cond delay="0"/>
                                  </p:stCondLst>
                                  <p:childTnLst>
                                    <p:set>
                                      <p:cBhvr>
                                        <p:cTn id="22" dur="1" fill="hold">
                                          <p:stCondLst>
                                            <p:cond delay="0"/>
                                          </p:stCondLst>
                                        </p:cTn>
                                        <p:tgtEl>
                                          <p:spTgt spid="93335"/>
                                        </p:tgtEl>
                                        <p:attrNameLst>
                                          <p:attrName>style.visibility</p:attrName>
                                        </p:attrNameLst>
                                      </p:cBhvr>
                                      <p:to>
                                        <p:strVal val="visible"/>
                                      </p:to>
                                    </p:set>
                                    <p:animEffect transition="in" filter="barn(outHorizontal)">
                                      <p:cBhvr>
                                        <p:cTn id="23" dur="500"/>
                                        <p:tgtEl>
                                          <p:spTgt spid="93335"/>
                                        </p:tgtEl>
                                      </p:cBhvr>
                                    </p:animEffect>
                                  </p:childTnLst>
                                </p:cTn>
                              </p:par>
                            </p:childTnLst>
                          </p:cTn>
                        </p:par>
                        <p:par>
                          <p:cTn id="24" fill="hold" nodeType="afterGroup">
                            <p:stCondLst>
                              <p:cond delay="500"/>
                            </p:stCondLst>
                            <p:childTnLst>
                              <p:par>
                                <p:cTn id="25" presetID="16" presetClass="entr" presetSubtype="42" fill="hold" nodeType="afterEffect">
                                  <p:stCondLst>
                                    <p:cond delay="0"/>
                                  </p:stCondLst>
                                  <p:childTnLst>
                                    <p:set>
                                      <p:cBhvr>
                                        <p:cTn id="26" dur="1" fill="hold">
                                          <p:stCondLst>
                                            <p:cond delay="0"/>
                                          </p:stCondLst>
                                        </p:cTn>
                                        <p:tgtEl>
                                          <p:spTgt spid="93336"/>
                                        </p:tgtEl>
                                        <p:attrNameLst>
                                          <p:attrName>style.visibility</p:attrName>
                                        </p:attrNameLst>
                                      </p:cBhvr>
                                      <p:to>
                                        <p:strVal val="visible"/>
                                      </p:to>
                                    </p:set>
                                    <p:animEffect transition="in" filter="barn(outHorizontal)">
                                      <p:cBhvr>
                                        <p:cTn id="27" dur="500"/>
                                        <p:tgtEl>
                                          <p:spTgt spid="9333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2" fill="hold" grpId="0" nodeType="clickEffect">
                                  <p:stCondLst>
                                    <p:cond delay="0"/>
                                  </p:stCondLst>
                                  <p:childTnLst>
                                    <p:set>
                                      <p:cBhvr>
                                        <p:cTn id="31" dur="1" fill="hold">
                                          <p:stCondLst>
                                            <p:cond delay="0"/>
                                          </p:stCondLst>
                                        </p:cTn>
                                        <p:tgtEl>
                                          <p:spTgt spid="93270"/>
                                        </p:tgtEl>
                                        <p:attrNameLst>
                                          <p:attrName>style.visibility</p:attrName>
                                        </p:attrNameLst>
                                      </p:cBhvr>
                                      <p:to>
                                        <p:strVal val="visible"/>
                                      </p:to>
                                    </p:set>
                                    <p:animEffect transition="in" filter="wipe(right)">
                                      <p:cBhvr>
                                        <p:cTn id="32" dur="500"/>
                                        <p:tgtEl>
                                          <p:spTgt spid="9327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2"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wipe(right)">
                                      <p:cBhvr>
                                        <p:cTn id="37" dur="500"/>
                                        <p:tgtEl>
                                          <p:spTgt spid="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wipe(up)">
                                      <p:cBhvr>
                                        <p:cTn id="42" dur="500"/>
                                        <p:tgtEl>
                                          <p:spTgt spid="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93189"/>
                                        </p:tgtEl>
                                        <p:attrNameLst>
                                          <p:attrName>style.visibility</p:attrName>
                                        </p:attrNameLst>
                                      </p:cBhvr>
                                      <p:to>
                                        <p:strVal val="visible"/>
                                      </p:to>
                                    </p:set>
                                    <p:animEffect transition="in" filter="wipe(left)">
                                      <p:cBhvr>
                                        <p:cTn id="47" dur="500"/>
                                        <p:tgtEl>
                                          <p:spTgt spid="9318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93190"/>
                                        </p:tgtEl>
                                        <p:attrNameLst>
                                          <p:attrName>style.visibility</p:attrName>
                                        </p:attrNameLst>
                                      </p:cBhvr>
                                      <p:to>
                                        <p:strVal val="visible"/>
                                      </p:to>
                                    </p:set>
                                    <p:animEffect transition="in" filter="wipe(left)">
                                      <p:cBhvr>
                                        <p:cTn id="52" dur="500"/>
                                        <p:tgtEl>
                                          <p:spTgt spid="9319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93191"/>
                                        </p:tgtEl>
                                        <p:attrNameLst>
                                          <p:attrName>style.visibility</p:attrName>
                                        </p:attrNameLst>
                                      </p:cBhvr>
                                      <p:to>
                                        <p:strVal val="visible"/>
                                      </p:to>
                                    </p:set>
                                    <p:animEffect transition="in" filter="wipe(left)">
                                      <p:cBhvr>
                                        <p:cTn id="57" dur="500"/>
                                        <p:tgtEl>
                                          <p:spTgt spid="931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8" grpId="0" animBg="1"/>
      <p:bldP spid="93246" grpId="0" animBg="1"/>
      <p:bldP spid="93335" grpId="0" animBg="1"/>
      <p:bldP spid="93270" grpId="0" animBg="1"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0841" name="Picture 505" descr="图片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8072" y="1493932"/>
            <a:ext cx="5349875" cy="403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0338" name="Text Box 2"/>
          <p:cNvSpPr txBox="1">
            <a:spLocks noChangeArrowheads="1"/>
          </p:cNvSpPr>
          <p:nvPr/>
        </p:nvSpPr>
        <p:spPr bwMode="auto">
          <a:xfrm>
            <a:off x="408460" y="576357"/>
            <a:ext cx="3362325" cy="519112"/>
          </a:xfrm>
          <a:prstGeom prst="rect">
            <a:avLst/>
          </a:prstGeom>
          <a:noFill/>
          <a:ln w="9525">
            <a:noFill/>
            <a:miter lim="800000"/>
            <a:headEnd/>
            <a:tailEnd/>
          </a:ln>
          <a:effectLst/>
        </p:spPr>
        <p:txBody>
          <a:bodyPr>
            <a:spAutoFit/>
          </a:bodyPr>
          <a:lstStyle/>
          <a:p>
            <a:pPr>
              <a:defRPr/>
            </a:pPr>
            <a:r>
              <a:rPr lang="en-US" altLang="zh-CN" sz="2800" b="1" dirty="0">
                <a:solidFill>
                  <a:srgbClr val="000099"/>
                </a:solidFill>
                <a:latin typeface="Times New Roman" panose="02020603050405020304" pitchFamily="18" charset="0"/>
                <a:cs typeface="Times New Roman" panose="02020603050405020304" pitchFamily="18" charset="0"/>
              </a:rPr>
              <a:t>15.3.2  </a:t>
            </a:r>
            <a:r>
              <a:rPr lang="zh-CN" altLang="en-US" sz="2800" b="1" dirty="0">
                <a:solidFill>
                  <a:srgbClr val="000099"/>
                </a:solidFill>
                <a:latin typeface="Times New Roman" panose="02020603050405020304" pitchFamily="18" charset="0"/>
                <a:cs typeface="Times New Roman" panose="02020603050405020304" pitchFamily="18" charset="0"/>
              </a:rPr>
              <a:t>图解法</a:t>
            </a:r>
          </a:p>
        </p:txBody>
      </p:sp>
      <p:sp>
        <p:nvSpPr>
          <p:cNvPr id="270567" name="Text Box 231"/>
          <p:cNvSpPr txBox="1">
            <a:spLocks noChangeArrowheads="1"/>
          </p:cNvSpPr>
          <p:nvPr/>
        </p:nvSpPr>
        <p:spPr bwMode="auto">
          <a:xfrm>
            <a:off x="408460" y="1120869"/>
            <a:ext cx="2859087" cy="519113"/>
          </a:xfrm>
          <a:prstGeom prst="rect">
            <a:avLst/>
          </a:prstGeom>
          <a:noFill/>
          <a:ln w="9525">
            <a:noFill/>
            <a:miter lim="800000"/>
            <a:headEnd/>
            <a:tailEnd/>
          </a:ln>
          <a:effectLst/>
        </p:spPr>
        <p:txBody>
          <a:bodyPr>
            <a:spAutoFit/>
          </a:bodyPr>
          <a:lstStyle/>
          <a:p>
            <a:pPr>
              <a:defRPr/>
            </a:pPr>
            <a:r>
              <a:rPr lang="en-US" altLang="zh-CN" sz="2800" b="1">
                <a:solidFill>
                  <a:srgbClr val="E60000"/>
                </a:solidFill>
                <a:latin typeface="Times New Roman" panose="02020603050405020304" pitchFamily="18" charset="0"/>
                <a:cs typeface="Times New Roman" panose="02020603050405020304" pitchFamily="18" charset="0"/>
              </a:rPr>
              <a:t>1. </a:t>
            </a:r>
            <a:r>
              <a:rPr lang="zh-CN" altLang="en-US" sz="2800" b="1">
                <a:solidFill>
                  <a:srgbClr val="E60000"/>
                </a:solidFill>
                <a:latin typeface="Times New Roman" panose="02020603050405020304" pitchFamily="18" charset="0"/>
                <a:cs typeface="Times New Roman" panose="02020603050405020304" pitchFamily="18" charset="0"/>
              </a:rPr>
              <a:t>交流负载线</a:t>
            </a:r>
          </a:p>
        </p:txBody>
      </p:sp>
      <p:sp>
        <p:nvSpPr>
          <p:cNvPr id="270578" name="Text Box 242"/>
          <p:cNvSpPr txBox="1">
            <a:spLocks noChangeArrowheads="1"/>
          </p:cNvSpPr>
          <p:nvPr/>
        </p:nvSpPr>
        <p:spPr bwMode="auto">
          <a:xfrm>
            <a:off x="395760" y="1616169"/>
            <a:ext cx="3303587" cy="1501775"/>
          </a:xfrm>
          <a:prstGeom prst="rect">
            <a:avLst/>
          </a:prstGeom>
          <a:noFill/>
          <a:ln w="9525">
            <a:noFill/>
            <a:miter lim="800000"/>
            <a:headEnd/>
            <a:tailEnd/>
          </a:ln>
          <a:effectLst/>
        </p:spPr>
        <p:txBody>
          <a:bodyPr>
            <a:spAutoFit/>
          </a:bodyPr>
          <a:lstStyle/>
          <a:p>
            <a:pPr>
              <a:lnSpc>
                <a:spcPct val="110000"/>
              </a:lnSpc>
              <a:defRPr/>
            </a:pPr>
            <a:r>
              <a:rPr lang="en-US" altLang="zh-CN" sz="2800" b="1">
                <a:latin typeface="Times New Roman" panose="02020603050405020304" pitchFamily="18" charset="0"/>
                <a:cs typeface="Times New Roman" panose="02020603050405020304" pitchFamily="18" charset="0"/>
              </a:rPr>
              <a:t>    </a:t>
            </a:r>
            <a:r>
              <a:rPr lang="zh-CN" altLang="en-US" sz="2800" b="1">
                <a:latin typeface="Times New Roman" panose="02020603050405020304" pitchFamily="18" charset="0"/>
                <a:cs typeface="Times New Roman" panose="02020603050405020304" pitchFamily="18" charset="0"/>
              </a:rPr>
              <a:t>交流负载线反映动态时电流 </a:t>
            </a:r>
            <a:r>
              <a:rPr lang="en-US" altLang="zh-CN" sz="2800" b="1" i="1">
                <a:latin typeface="Times New Roman" panose="02020603050405020304" pitchFamily="18" charset="0"/>
                <a:cs typeface="Times New Roman" panose="02020603050405020304" pitchFamily="18" charset="0"/>
              </a:rPr>
              <a:t>i</a:t>
            </a:r>
            <a:r>
              <a:rPr lang="en-US" altLang="zh-CN" sz="2800" b="1" baseline="-25000">
                <a:latin typeface="Times New Roman" panose="02020603050405020304" pitchFamily="18" charset="0"/>
                <a:cs typeface="Times New Roman" panose="02020603050405020304" pitchFamily="18" charset="0"/>
              </a:rPr>
              <a:t>C</a:t>
            </a:r>
            <a:r>
              <a:rPr lang="zh-CN" altLang="en-US" sz="2800" b="1">
                <a:latin typeface="Times New Roman" panose="02020603050405020304" pitchFamily="18" charset="0"/>
                <a:cs typeface="Times New Roman" panose="02020603050405020304" pitchFamily="18" charset="0"/>
              </a:rPr>
              <a:t>和电压</a:t>
            </a:r>
            <a:r>
              <a:rPr lang="en-US" altLang="zh-CN" sz="2800" b="1" i="1">
                <a:latin typeface="Times New Roman" panose="02020603050405020304" pitchFamily="18" charset="0"/>
                <a:cs typeface="Times New Roman" panose="02020603050405020304" pitchFamily="18" charset="0"/>
              </a:rPr>
              <a:t>u</a:t>
            </a:r>
            <a:r>
              <a:rPr lang="en-US" altLang="zh-CN" sz="2800" b="1" baseline="-25000">
                <a:latin typeface="Times New Roman" panose="02020603050405020304" pitchFamily="18" charset="0"/>
                <a:cs typeface="Times New Roman" panose="02020603050405020304" pitchFamily="18" charset="0"/>
              </a:rPr>
              <a:t>CE</a:t>
            </a:r>
            <a:r>
              <a:rPr lang="zh-CN" altLang="en-US" sz="2800" b="1">
                <a:latin typeface="Times New Roman" panose="02020603050405020304" pitchFamily="18" charset="0"/>
                <a:cs typeface="Times New Roman" panose="02020603050405020304" pitchFamily="18" charset="0"/>
              </a:rPr>
              <a:t>的变化关系。</a:t>
            </a:r>
          </a:p>
        </p:txBody>
      </p:sp>
      <p:graphicFrame>
        <p:nvGraphicFramePr>
          <p:cNvPr id="270581" name="Object 245"/>
          <p:cNvGraphicFramePr>
            <a:graphicFrameLocks noChangeAspect="1"/>
          </p:cNvGraphicFramePr>
          <p:nvPr>
            <p:extLst/>
          </p:nvPr>
        </p:nvGraphicFramePr>
        <p:xfrm>
          <a:off x="848197" y="3565619"/>
          <a:ext cx="2076450" cy="1042988"/>
        </p:xfrm>
        <a:graphic>
          <a:graphicData uri="http://schemas.openxmlformats.org/presentationml/2006/ole">
            <mc:AlternateContent xmlns:mc="http://schemas.openxmlformats.org/markup-compatibility/2006">
              <mc:Choice xmlns:v="urn:schemas-microsoft-com:vml" Requires="v">
                <p:oleObj spid="_x0000_s16392" name="Equation" r:id="rId5" imgW="863280" imgH="444240" progId="Equation.3">
                  <p:embed/>
                </p:oleObj>
              </mc:Choice>
              <mc:Fallback>
                <p:oleObj name="Equation" r:id="rId5" imgW="863280" imgH="4442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8197" y="3565619"/>
                        <a:ext cx="2076450" cy="1042988"/>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0582" name="Rectangle 246"/>
          <p:cNvSpPr>
            <a:spLocks noChangeArrowheads="1"/>
          </p:cNvSpPr>
          <p:nvPr/>
        </p:nvSpPr>
        <p:spPr bwMode="auto">
          <a:xfrm>
            <a:off x="379246" y="3116388"/>
            <a:ext cx="2695266" cy="525401"/>
          </a:xfrm>
          <a:prstGeom prst="rect">
            <a:avLst/>
          </a:prstGeom>
          <a:noFill/>
          <a:ln w="38100">
            <a:noFill/>
            <a:miter lim="800000"/>
            <a:headEnd/>
            <a:tailEnd/>
          </a:ln>
          <a:effectLst/>
        </p:spPr>
        <p:txBody>
          <a:bodyPr wrap="none" lIns="90000" tIns="46800" rIns="90000" bIns="46800" anchor="ctr">
            <a:spAutoFit/>
          </a:bodyPr>
          <a:lstStyle/>
          <a:p>
            <a:pPr algn="ctr">
              <a:spcBef>
                <a:spcPct val="50000"/>
              </a:spcBef>
              <a:defRPr/>
            </a:pPr>
            <a:r>
              <a:rPr lang="zh-CN" altLang="en-US" sz="2800" b="1">
                <a:solidFill>
                  <a:srgbClr val="000099"/>
                </a:solidFill>
                <a:latin typeface="Times New Roman" panose="02020603050405020304" pitchFamily="18" charset="0"/>
                <a:cs typeface="Times New Roman" panose="02020603050405020304" pitchFamily="18" charset="0"/>
              </a:rPr>
              <a:t>交流负载线斜率</a:t>
            </a:r>
          </a:p>
        </p:txBody>
      </p:sp>
      <p:graphicFrame>
        <p:nvGraphicFramePr>
          <p:cNvPr id="270584" name="Object 248"/>
          <p:cNvGraphicFramePr>
            <a:graphicFrameLocks noChangeAspect="1"/>
          </p:cNvGraphicFramePr>
          <p:nvPr>
            <p:extLst/>
          </p:nvPr>
        </p:nvGraphicFramePr>
        <p:xfrm>
          <a:off x="400522" y="4546694"/>
          <a:ext cx="3154363" cy="1670050"/>
        </p:xfrm>
        <a:graphic>
          <a:graphicData uri="http://schemas.openxmlformats.org/presentationml/2006/ole">
            <mc:AlternateContent xmlns:mc="http://schemas.openxmlformats.org/markup-compatibility/2006">
              <mc:Choice xmlns:v="urn:schemas-microsoft-com:vml" Requires="v">
                <p:oleObj spid="_x0000_s16393" name="公式" r:id="rId7" imgW="1244520" imgH="571320" progId="Equation.3">
                  <p:embed/>
                </p:oleObj>
              </mc:Choice>
              <mc:Fallback>
                <p:oleObj name="公式" r:id="rId7" imgW="1244520" imgH="57132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0522" y="4546694"/>
                        <a:ext cx="3154363" cy="167005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0824" name="Line 488"/>
          <p:cNvSpPr>
            <a:spLocks noChangeShapeType="1"/>
          </p:cNvSpPr>
          <p:nvPr/>
        </p:nvSpPr>
        <p:spPr bwMode="auto">
          <a:xfrm>
            <a:off x="4596285" y="2381344"/>
            <a:ext cx="2443162" cy="2774950"/>
          </a:xfrm>
          <a:prstGeom prst="line">
            <a:avLst/>
          </a:prstGeom>
          <a:noFill/>
          <a:ln w="38100">
            <a:solidFill>
              <a:srgbClr val="FF0000"/>
            </a:solidFill>
            <a:round/>
            <a:headEnd/>
            <a:tailEnd/>
          </a:ln>
        </p:spPr>
        <p:txBody>
          <a:bodyPr/>
          <a:lstStyle/>
          <a:p>
            <a:pPr>
              <a:defRPr/>
            </a:pPr>
            <a:endParaRPr lang="zh-CN" altLang="en-US">
              <a:effectLst>
                <a:outerShdw blurRad="38100" dist="38100" dir="2700000" algn="tl">
                  <a:srgbClr val="000000">
                    <a:alpha val="43137"/>
                  </a:srgbClr>
                </a:outerShdw>
              </a:effectLst>
            </a:endParaRPr>
          </a:p>
        </p:txBody>
      </p:sp>
      <p:sp>
        <p:nvSpPr>
          <p:cNvPr id="270825" name="Rectangle 489"/>
          <p:cNvSpPr>
            <a:spLocks noChangeArrowheads="1"/>
          </p:cNvSpPr>
          <p:nvPr/>
        </p:nvSpPr>
        <p:spPr bwMode="auto">
          <a:xfrm>
            <a:off x="6933085" y="5132482"/>
            <a:ext cx="2206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rgbClr val="FF0000"/>
                </a:solidFill>
              </a:rPr>
              <a:t>D</a:t>
            </a:r>
          </a:p>
        </p:txBody>
      </p:sp>
      <p:sp>
        <p:nvSpPr>
          <p:cNvPr id="270826" name="Oval 490"/>
          <p:cNvSpPr>
            <a:spLocks noChangeArrowheads="1"/>
          </p:cNvSpPr>
          <p:nvPr/>
        </p:nvSpPr>
        <p:spPr bwMode="auto">
          <a:xfrm>
            <a:off x="4543897" y="2327369"/>
            <a:ext cx="76200" cy="76200"/>
          </a:xfrm>
          <a:prstGeom prst="ellipse">
            <a:avLst/>
          </a:prstGeom>
          <a:solidFill>
            <a:srgbClr val="FF0000"/>
          </a:solidFill>
          <a:ln w="38100">
            <a:solidFill>
              <a:srgbClr val="FF0000"/>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nvGrpSpPr>
          <p:cNvPr id="2" name="Group 491"/>
          <p:cNvGrpSpPr>
            <a:grpSpLocks/>
          </p:cNvGrpSpPr>
          <p:nvPr/>
        </p:nvGrpSpPr>
        <p:grpSpPr bwMode="auto">
          <a:xfrm>
            <a:off x="4891562" y="1654269"/>
            <a:ext cx="2227263" cy="1028700"/>
            <a:chOff x="2880" y="744"/>
            <a:chExt cx="1403" cy="648"/>
          </a:xfrm>
        </p:grpSpPr>
        <p:grpSp>
          <p:nvGrpSpPr>
            <p:cNvPr id="16407" name="Group 492"/>
            <p:cNvGrpSpPr>
              <a:grpSpLocks/>
            </p:cNvGrpSpPr>
            <p:nvPr/>
          </p:nvGrpSpPr>
          <p:grpSpPr bwMode="auto">
            <a:xfrm>
              <a:off x="3144" y="744"/>
              <a:ext cx="1139" cy="291"/>
              <a:chOff x="1440" y="1680"/>
              <a:chExt cx="1139" cy="291"/>
            </a:xfrm>
          </p:grpSpPr>
          <p:sp>
            <p:nvSpPr>
              <p:cNvPr id="270829" name="Rectangle 493"/>
              <p:cNvSpPr>
                <a:spLocks noChangeArrowheads="1"/>
              </p:cNvSpPr>
              <p:nvPr/>
            </p:nvSpPr>
            <p:spPr bwMode="auto">
              <a:xfrm>
                <a:off x="1440" y="1680"/>
                <a:ext cx="1139" cy="291"/>
              </a:xfrm>
              <a:prstGeom prst="rect">
                <a:avLst/>
              </a:prstGeom>
              <a:noFill/>
              <a:ln w="9525">
                <a:noFill/>
                <a:miter lim="800000"/>
                <a:headEnd/>
                <a:tailEnd/>
              </a:ln>
              <a:effectLst/>
            </p:spPr>
            <p:txBody>
              <a:bodyPr wrap="none">
                <a:spAutoFit/>
              </a:bodyPr>
              <a:lstStyle/>
              <a:p>
                <a:pPr>
                  <a:spcBef>
                    <a:spcPct val="50000"/>
                  </a:spcBef>
                  <a:defRPr/>
                </a:pPr>
                <a:r>
                  <a:rPr lang="zh-CN" altLang="en-US" sz="2400" b="1" dirty="0">
                    <a:solidFill>
                      <a:srgbClr val="CC0000"/>
                    </a:solidFill>
                    <a:latin typeface="Times New Roman" panose="02020603050405020304" pitchFamily="18" charset="0"/>
                    <a:cs typeface="Times New Roman" panose="02020603050405020304" pitchFamily="18" charset="0"/>
                  </a:rPr>
                  <a:t>交流负载线 </a:t>
                </a:r>
              </a:p>
            </p:txBody>
          </p:sp>
          <p:sp>
            <p:nvSpPr>
              <p:cNvPr id="270830" name="Line 494"/>
              <p:cNvSpPr>
                <a:spLocks noChangeShapeType="1"/>
              </p:cNvSpPr>
              <p:nvPr/>
            </p:nvSpPr>
            <p:spPr bwMode="auto">
              <a:xfrm>
                <a:off x="1504" y="1952"/>
                <a:ext cx="960" cy="0"/>
              </a:xfrm>
              <a:prstGeom prst="line">
                <a:avLst/>
              </a:prstGeom>
              <a:noFill/>
              <a:ln w="19050">
                <a:solidFill>
                  <a:schemeClr val="tx1"/>
                </a:solidFill>
                <a:round/>
                <a:headEnd/>
                <a:tailEnd/>
              </a:ln>
              <a:effectLst/>
            </p:spPr>
            <p:txBody>
              <a:bodyPr/>
              <a:lstStyle/>
              <a:p>
                <a:pPr>
                  <a:defRPr/>
                </a:pPr>
                <a:endParaRPr lang="zh-CN" altLang="en-US" b="1">
                  <a:latin typeface="Times New Roman" panose="02020603050405020304" pitchFamily="18" charset="0"/>
                  <a:cs typeface="Times New Roman" panose="02020603050405020304" pitchFamily="18" charset="0"/>
                </a:endParaRPr>
              </a:p>
            </p:txBody>
          </p:sp>
        </p:grpSp>
        <p:sp>
          <p:nvSpPr>
            <p:cNvPr id="270831" name="Line 495"/>
            <p:cNvSpPr>
              <a:spLocks noChangeShapeType="1"/>
            </p:cNvSpPr>
            <p:nvPr/>
          </p:nvSpPr>
          <p:spPr bwMode="auto">
            <a:xfrm flipH="1">
              <a:off x="2880" y="1008"/>
              <a:ext cx="336" cy="384"/>
            </a:xfrm>
            <a:prstGeom prst="line">
              <a:avLst/>
            </a:prstGeom>
            <a:noFill/>
            <a:ln w="28575">
              <a:solidFill>
                <a:schemeClr val="tx1"/>
              </a:solidFill>
              <a:round/>
              <a:headEnd/>
              <a:tailEnd/>
            </a:ln>
            <a:effectLst/>
          </p:spPr>
          <p:txBody>
            <a:bodyPr/>
            <a:lstStyle/>
            <a:p>
              <a:pPr>
                <a:defRPr/>
              </a:pPr>
              <a:endParaRPr lang="zh-CN" altLang="en-US" b="1">
                <a:latin typeface="Times New Roman" panose="02020603050405020304" pitchFamily="18" charset="0"/>
                <a:cs typeface="Times New Roman" panose="02020603050405020304" pitchFamily="18" charset="0"/>
              </a:endParaRPr>
            </a:p>
          </p:txBody>
        </p:sp>
      </p:grpSp>
      <p:grpSp>
        <p:nvGrpSpPr>
          <p:cNvPr id="4" name="Group 496"/>
          <p:cNvGrpSpPr>
            <a:grpSpLocks/>
          </p:cNvGrpSpPr>
          <p:nvPr/>
        </p:nvGrpSpPr>
        <p:grpSpPr bwMode="auto">
          <a:xfrm>
            <a:off x="7253760" y="4753069"/>
            <a:ext cx="1792287" cy="1435100"/>
            <a:chOff x="4368" y="2696"/>
            <a:chExt cx="1129" cy="904"/>
          </a:xfrm>
        </p:grpSpPr>
        <p:sp>
          <p:nvSpPr>
            <p:cNvPr id="16405" name="Rectangle 497"/>
            <p:cNvSpPr>
              <a:spLocks noChangeArrowheads="1"/>
            </p:cNvSpPr>
            <p:nvPr/>
          </p:nvSpPr>
          <p:spPr bwMode="auto">
            <a:xfrm flipH="1">
              <a:off x="4416" y="3312"/>
              <a:ext cx="108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CC0000"/>
                  </a:solidFill>
                </a:rPr>
                <a:t>直流负载线</a:t>
              </a:r>
            </a:p>
          </p:txBody>
        </p:sp>
        <p:sp>
          <p:nvSpPr>
            <p:cNvPr id="270834" name="Line 498"/>
            <p:cNvSpPr>
              <a:spLocks noChangeShapeType="1"/>
            </p:cNvSpPr>
            <p:nvPr/>
          </p:nvSpPr>
          <p:spPr bwMode="auto">
            <a:xfrm>
              <a:off x="4368" y="2696"/>
              <a:ext cx="409" cy="664"/>
            </a:xfrm>
            <a:prstGeom prst="line">
              <a:avLst/>
            </a:prstGeom>
            <a:noFill/>
            <a:ln w="28575">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grpSp>
      <p:sp>
        <p:nvSpPr>
          <p:cNvPr id="270835" name="Oval 499"/>
          <p:cNvSpPr>
            <a:spLocks noChangeArrowheads="1"/>
          </p:cNvSpPr>
          <p:nvPr/>
        </p:nvSpPr>
        <p:spPr bwMode="auto">
          <a:xfrm>
            <a:off x="6996585" y="5099144"/>
            <a:ext cx="76200" cy="76200"/>
          </a:xfrm>
          <a:prstGeom prst="ellipse">
            <a:avLst/>
          </a:prstGeom>
          <a:solidFill>
            <a:srgbClr val="FF0000"/>
          </a:solidFill>
          <a:ln w="38100">
            <a:solidFill>
              <a:srgbClr val="FF0000"/>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nvGrpSpPr>
          <p:cNvPr id="5" name="Group 500"/>
          <p:cNvGrpSpPr>
            <a:grpSpLocks/>
          </p:cNvGrpSpPr>
          <p:nvPr/>
        </p:nvGrpSpPr>
        <p:grpSpPr bwMode="auto">
          <a:xfrm>
            <a:off x="6872760" y="4592732"/>
            <a:ext cx="568325" cy="569912"/>
            <a:chOff x="4128" y="2595"/>
            <a:chExt cx="358" cy="359"/>
          </a:xfrm>
        </p:grpSpPr>
        <p:sp>
          <p:nvSpPr>
            <p:cNvPr id="270837" name="Freeform 501"/>
            <p:cNvSpPr>
              <a:spLocks/>
            </p:cNvSpPr>
            <p:nvPr/>
          </p:nvSpPr>
          <p:spPr bwMode="auto">
            <a:xfrm rot="329864">
              <a:off x="4128" y="2843"/>
              <a:ext cx="215" cy="93"/>
            </a:xfrm>
            <a:custGeom>
              <a:avLst/>
              <a:gdLst/>
              <a:ahLst/>
              <a:cxnLst>
                <a:cxn ang="0">
                  <a:pos x="0" y="8"/>
                </a:cxn>
                <a:cxn ang="0">
                  <a:pos x="96" y="8"/>
                </a:cxn>
                <a:cxn ang="0">
                  <a:pos x="192" y="56"/>
                </a:cxn>
                <a:cxn ang="0">
                  <a:pos x="240" y="104"/>
                </a:cxn>
              </a:cxnLst>
              <a:rect l="0" t="0" r="r" b="b"/>
              <a:pathLst>
                <a:path w="240" h="104">
                  <a:moveTo>
                    <a:pt x="0" y="8"/>
                  </a:moveTo>
                  <a:cubicBezTo>
                    <a:pt x="32" y="4"/>
                    <a:pt x="64" y="0"/>
                    <a:pt x="96" y="8"/>
                  </a:cubicBezTo>
                  <a:cubicBezTo>
                    <a:pt x="128" y="16"/>
                    <a:pt x="168" y="40"/>
                    <a:pt x="192" y="56"/>
                  </a:cubicBezTo>
                  <a:cubicBezTo>
                    <a:pt x="216" y="72"/>
                    <a:pt x="232" y="96"/>
                    <a:pt x="240" y="104"/>
                  </a:cubicBezTo>
                </a:path>
              </a:pathLst>
            </a:custGeom>
            <a:noFill/>
            <a:ln w="38100" cmpd="sng">
              <a:solidFill>
                <a:srgbClr val="FF0000"/>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
          <p:nvSpPr>
            <p:cNvPr id="16403" name="Rectangle 502"/>
            <p:cNvSpPr>
              <a:spLocks noChangeArrowheads="1"/>
            </p:cNvSpPr>
            <p:nvPr/>
          </p:nvSpPr>
          <p:spPr bwMode="auto">
            <a:xfrm>
              <a:off x="4148" y="2595"/>
              <a:ext cx="25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a:solidFill>
                    <a:srgbClr val="FF0000"/>
                  </a:solidFill>
                  <a:ea typeface="楷体_GB2312" pitchFamily="49" charset="-122"/>
                  <a:sym typeface="Symbol" panose="05050102010706020507" pitchFamily="18" charset="2"/>
                </a:rPr>
                <a:t></a:t>
              </a:r>
            </a:p>
          </p:txBody>
        </p:sp>
        <p:sp>
          <p:nvSpPr>
            <p:cNvPr id="16404" name="Rectangle 503"/>
            <p:cNvSpPr>
              <a:spLocks noChangeArrowheads="1"/>
            </p:cNvSpPr>
            <p:nvPr/>
          </p:nvSpPr>
          <p:spPr bwMode="auto">
            <a:xfrm>
              <a:off x="4257" y="2627"/>
              <a:ext cx="22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a:solidFill>
                    <a:srgbClr val="FF0000"/>
                  </a:solidFill>
                  <a:cs typeface="Times New Roman" panose="02020603050405020304" pitchFamily="18" charset="0"/>
                  <a:sym typeface="Symbol" panose="05050102010706020507" pitchFamily="18" charset="2"/>
                </a:rPr>
                <a:t>´</a:t>
              </a:r>
            </a:p>
          </p:txBody>
        </p:sp>
      </p:grpSp>
      <p:sp>
        <p:nvSpPr>
          <p:cNvPr id="270840" name="Rectangle 504"/>
          <p:cNvSpPr>
            <a:spLocks noChangeArrowheads="1"/>
          </p:cNvSpPr>
          <p:nvPr/>
        </p:nvSpPr>
        <p:spPr bwMode="auto">
          <a:xfrm>
            <a:off x="4283547" y="2097182"/>
            <a:ext cx="2206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rgbClr val="FF0000"/>
                </a:solidFill>
              </a:rPr>
              <a:t>C</a:t>
            </a:r>
          </a:p>
        </p:txBody>
      </p:sp>
    </p:spTree>
    <p:extLst>
      <p:ext uri="{BB962C8B-B14F-4D97-AF65-F5344CB8AC3E}">
        <p14:creationId xmlns:p14="http://schemas.microsoft.com/office/powerpoint/2010/main" val="30582827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70841"/>
                                        </p:tgtEl>
                                        <p:attrNameLst>
                                          <p:attrName>style.visibility</p:attrName>
                                        </p:attrNameLst>
                                      </p:cBhvr>
                                      <p:to>
                                        <p:strVal val="visible"/>
                                      </p:to>
                                    </p:set>
                                    <p:animEffect transition="in" filter="wipe(left)">
                                      <p:cBhvr>
                                        <p:cTn id="7" dur="1000"/>
                                        <p:tgtEl>
                                          <p:spTgt spid="2708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0567"/>
                                        </p:tgtEl>
                                        <p:attrNameLst>
                                          <p:attrName>style.visibility</p:attrName>
                                        </p:attrNameLst>
                                      </p:cBhvr>
                                      <p:to>
                                        <p:strVal val="visible"/>
                                      </p:to>
                                    </p:set>
                                    <p:animEffect transition="in" filter="wipe(left)">
                                      <p:cBhvr>
                                        <p:cTn id="12" dur="500"/>
                                        <p:tgtEl>
                                          <p:spTgt spid="27056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70578"/>
                                        </p:tgtEl>
                                        <p:attrNameLst>
                                          <p:attrName>style.visibility</p:attrName>
                                        </p:attrNameLst>
                                      </p:cBhvr>
                                      <p:to>
                                        <p:strVal val="visible"/>
                                      </p:to>
                                    </p:set>
                                    <p:animEffect transition="in" filter="wipe(left)">
                                      <p:cBhvr>
                                        <p:cTn id="17" dur="500"/>
                                        <p:tgtEl>
                                          <p:spTgt spid="27057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down)">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70826"/>
                                        </p:tgtEl>
                                        <p:attrNameLst>
                                          <p:attrName>style.visibility</p:attrName>
                                        </p:attrNameLst>
                                      </p:cBhvr>
                                      <p:to>
                                        <p:strVal val="visible"/>
                                      </p:to>
                                    </p:set>
                                    <p:animEffect transition="in" filter="wipe(left)">
                                      <p:cBhvr>
                                        <p:cTn id="27" dur="500"/>
                                        <p:tgtEl>
                                          <p:spTgt spid="270826"/>
                                        </p:tgtEl>
                                      </p:cBhvr>
                                    </p:animEffect>
                                  </p:childTnLst>
                                </p:cTn>
                              </p:par>
                            </p:childTnLst>
                          </p:cTn>
                        </p:par>
                        <p:par>
                          <p:cTn id="28" fill="hold" nodeType="afterGroup">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270840"/>
                                        </p:tgtEl>
                                        <p:attrNameLst>
                                          <p:attrName>style.visibility</p:attrName>
                                        </p:attrNameLst>
                                      </p:cBhvr>
                                      <p:to>
                                        <p:strVal val="visible"/>
                                      </p:to>
                                    </p:set>
                                    <p:animEffect transition="in" filter="wipe(left)">
                                      <p:cBhvr>
                                        <p:cTn id="31" dur="500"/>
                                        <p:tgtEl>
                                          <p:spTgt spid="270840"/>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70835"/>
                                        </p:tgtEl>
                                        <p:attrNameLst>
                                          <p:attrName>style.visibility</p:attrName>
                                        </p:attrNameLst>
                                      </p:cBhvr>
                                      <p:to>
                                        <p:strVal val="visible"/>
                                      </p:to>
                                    </p:set>
                                    <p:animEffect transition="in" filter="wipe(left)">
                                      <p:cBhvr>
                                        <p:cTn id="36" dur="500"/>
                                        <p:tgtEl>
                                          <p:spTgt spid="270835"/>
                                        </p:tgtEl>
                                      </p:cBhvr>
                                    </p:animEffect>
                                  </p:childTnLst>
                                </p:cTn>
                              </p:par>
                            </p:childTnLst>
                          </p:cTn>
                        </p:par>
                        <p:par>
                          <p:cTn id="37" fill="hold" nodeType="afterGroup">
                            <p:stCondLst>
                              <p:cond delay="500"/>
                            </p:stCondLst>
                            <p:childTnLst>
                              <p:par>
                                <p:cTn id="38" presetID="22" presetClass="entr" presetSubtype="8" fill="hold" grpId="0" nodeType="afterEffect">
                                  <p:stCondLst>
                                    <p:cond delay="0"/>
                                  </p:stCondLst>
                                  <p:childTnLst>
                                    <p:set>
                                      <p:cBhvr>
                                        <p:cTn id="39" dur="1" fill="hold">
                                          <p:stCondLst>
                                            <p:cond delay="0"/>
                                          </p:stCondLst>
                                        </p:cTn>
                                        <p:tgtEl>
                                          <p:spTgt spid="270825"/>
                                        </p:tgtEl>
                                        <p:attrNameLst>
                                          <p:attrName>style.visibility</p:attrName>
                                        </p:attrNameLst>
                                      </p:cBhvr>
                                      <p:to>
                                        <p:strVal val="visible"/>
                                      </p:to>
                                    </p:set>
                                    <p:animEffect transition="in" filter="wipe(left)">
                                      <p:cBhvr>
                                        <p:cTn id="40" dur="500"/>
                                        <p:tgtEl>
                                          <p:spTgt spid="270825"/>
                                        </p:tgtEl>
                                      </p:cBhvr>
                                    </p:animEffect>
                                  </p:childTnLst>
                                </p:cTn>
                              </p:par>
                            </p:childTnLst>
                          </p:cTn>
                        </p:par>
                        <p:par>
                          <p:cTn id="41" fill="hold" nodeType="afterGroup">
                            <p:stCondLst>
                              <p:cond delay="1000"/>
                            </p:stCondLst>
                            <p:childTnLst>
                              <p:par>
                                <p:cTn id="42" presetID="22" presetClass="entr" presetSubtype="8" fill="hold" nodeType="afterEffect">
                                  <p:stCondLst>
                                    <p:cond delay="0"/>
                                  </p:stCondLst>
                                  <p:childTnLst>
                                    <p:set>
                                      <p:cBhvr>
                                        <p:cTn id="43" dur="1" fill="hold">
                                          <p:stCondLst>
                                            <p:cond delay="0"/>
                                          </p:stCondLst>
                                        </p:cTn>
                                        <p:tgtEl>
                                          <p:spTgt spid="270824"/>
                                        </p:tgtEl>
                                        <p:attrNameLst>
                                          <p:attrName>style.visibility</p:attrName>
                                        </p:attrNameLst>
                                      </p:cBhvr>
                                      <p:to>
                                        <p:strVal val="visible"/>
                                      </p:to>
                                    </p:set>
                                    <p:animEffect transition="in" filter="wipe(left)">
                                      <p:cBhvr>
                                        <p:cTn id="44" dur="500"/>
                                        <p:tgtEl>
                                          <p:spTgt spid="270824"/>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2" fill="hold" nodeType="click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wipe(right)">
                                      <p:cBhvr>
                                        <p:cTn id="49" dur="500"/>
                                        <p:tgtEl>
                                          <p:spTgt spid="5"/>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270582"/>
                                        </p:tgtEl>
                                        <p:attrNameLst>
                                          <p:attrName>style.visibility</p:attrName>
                                        </p:attrNameLst>
                                      </p:cBhvr>
                                      <p:to>
                                        <p:strVal val="visible"/>
                                      </p:to>
                                    </p:set>
                                    <p:animEffect transition="in" filter="wipe(left)">
                                      <p:cBhvr>
                                        <p:cTn id="54" dur="500"/>
                                        <p:tgtEl>
                                          <p:spTgt spid="270582"/>
                                        </p:tgtEl>
                                      </p:cBhvr>
                                    </p:animEffect>
                                  </p:childTnLst>
                                </p:cTn>
                              </p:par>
                            </p:childTnLst>
                          </p:cTn>
                        </p:par>
                        <p:par>
                          <p:cTn id="55" fill="hold" nodeType="afterGroup">
                            <p:stCondLst>
                              <p:cond delay="500"/>
                            </p:stCondLst>
                            <p:childTnLst>
                              <p:par>
                                <p:cTn id="56" presetID="22" presetClass="entr" presetSubtype="8" fill="hold" nodeType="afterEffect">
                                  <p:stCondLst>
                                    <p:cond delay="0"/>
                                  </p:stCondLst>
                                  <p:childTnLst>
                                    <p:set>
                                      <p:cBhvr>
                                        <p:cTn id="57" dur="1" fill="hold">
                                          <p:stCondLst>
                                            <p:cond delay="0"/>
                                          </p:stCondLst>
                                        </p:cTn>
                                        <p:tgtEl>
                                          <p:spTgt spid="270581"/>
                                        </p:tgtEl>
                                        <p:attrNameLst>
                                          <p:attrName>style.visibility</p:attrName>
                                        </p:attrNameLst>
                                      </p:cBhvr>
                                      <p:to>
                                        <p:strVal val="visible"/>
                                      </p:to>
                                    </p:set>
                                    <p:animEffect transition="in" filter="wipe(left)">
                                      <p:cBhvr>
                                        <p:cTn id="58" dur="500"/>
                                        <p:tgtEl>
                                          <p:spTgt spid="270581"/>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2" fill="hold" nodeType="clickEffect">
                                  <p:stCondLst>
                                    <p:cond delay="0"/>
                                  </p:stCondLst>
                                  <p:childTnLst>
                                    <p:set>
                                      <p:cBhvr>
                                        <p:cTn id="62" dur="1" fill="hold">
                                          <p:stCondLst>
                                            <p:cond delay="0"/>
                                          </p:stCondLst>
                                        </p:cTn>
                                        <p:tgtEl>
                                          <p:spTgt spid="2"/>
                                        </p:tgtEl>
                                        <p:attrNameLst>
                                          <p:attrName>style.visibility</p:attrName>
                                        </p:attrNameLst>
                                      </p:cBhvr>
                                      <p:to>
                                        <p:strVal val="visible"/>
                                      </p:to>
                                    </p:set>
                                    <p:animEffect transition="in" filter="wipe(right)">
                                      <p:cBhvr>
                                        <p:cTn id="63" dur="500"/>
                                        <p:tgtEl>
                                          <p:spTgt spid="2"/>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8" fill="hold" nodeType="clickEffect">
                                  <p:stCondLst>
                                    <p:cond delay="0"/>
                                  </p:stCondLst>
                                  <p:childTnLst>
                                    <p:set>
                                      <p:cBhvr>
                                        <p:cTn id="67" dur="1" fill="hold">
                                          <p:stCondLst>
                                            <p:cond delay="0"/>
                                          </p:stCondLst>
                                        </p:cTn>
                                        <p:tgtEl>
                                          <p:spTgt spid="270584"/>
                                        </p:tgtEl>
                                        <p:attrNameLst>
                                          <p:attrName>style.visibility</p:attrName>
                                        </p:attrNameLst>
                                      </p:cBhvr>
                                      <p:to>
                                        <p:strVal val="visible"/>
                                      </p:to>
                                    </p:set>
                                    <p:animEffect transition="in" filter="wipe(left)">
                                      <p:cBhvr>
                                        <p:cTn id="68" dur="500"/>
                                        <p:tgtEl>
                                          <p:spTgt spid="2705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567" grpId="0" autoUpdateAnimBg="0"/>
      <p:bldP spid="270578" grpId="0" autoUpdateAnimBg="0"/>
      <p:bldP spid="270582" grpId="0" autoUpdateAnimBg="0"/>
      <p:bldP spid="270825" grpId="0" autoUpdateAnimBg="0"/>
      <p:bldP spid="270826" grpId="0" animBg="1"/>
      <p:bldP spid="270835" grpId="0" animBg="1"/>
      <p:bldP spid="270840"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Rectangle 2"/>
          <p:cNvSpPr>
            <a:spLocks noGrp="1" noChangeArrowheads="1"/>
          </p:cNvSpPr>
          <p:nvPr>
            <p:ph type="subTitle" idx="1"/>
          </p:nvPr>
        </p:nvSpPr>
        <p:spPr bwMode="auto">
          <a:xfrm>
            <a:off x="664519" y="542627"/>
            <a:ext cx="2895600" cy="609600"/>
          </a:xfrm>
          <a:ln>
            <a:miter lim="800000"/>
            <a:headEnd/>
            <a:tailEnd/>
          </a:ln>
        </p:spPr>
        <p:txBody>
          <a:bodyPr vert="horz" wrap="square" lIns="91440" tIns="45720" rIns="91440" bIns="45720" numCol="1" anchor="t" anchorCtr="0" compatLnSpc="1">
            <a:prstTxWarp prst="textNoShape">
              <a:avLst/>
            </a:prstTxWarp>
          </a:bodyPr>
          <a:lstStyle/>
          <a:p>
            <a:pPr algn="l" eaLnBrk="1" hangingPunct="1">
              <a:spcBef>
                <a:spcPct val="50000"/>
              </a:spcBef>
              <a:defRPr/>
            </a:pPr>
            <a:r>
              <a:rPr lang="zh-CN" altLang="en-US" sz="2800" b="1" dirty="0" smtClean="0">
                <a:solidFill>
                  <a:srgbClr val="CC0000"/>
                </a:solidFill>
                <a:latin typeface="Times New Roman" panose="02020603050405020304" pitchFamily="18" charset="0"/>
                <a:cs typeface="Times New Roman" panose="02020603050405020304" pitchFamily="18" charset="0"/>
              </a:rPr>
              <a:t>放大的概念</a:t>
            </a:r>
            <a:r>
              <a:rPr lang="en-US" altLang="zh-CN" sz="2800" b="1" dirty="0" smtClean="0">
                <a:solidFill>
                  <a:srgbClr val="CC0000"/>
                </a:solidFill>
                <a:latin typeface="Times New Roman" panose="02020603050405020304" pitchFamily="18" charset="0"/>
                <a:cs typeface="Times New Roman" panose="02020603050405020304" pitchFamily="18" charset="0"/>
              </a:rPr>
              <a:t>:</a:t>
            </a:r>
          </a:p>
        </p:txBody>
      </p:sp>
      <p:sp>
        <p:nvSpPr>
          <p:cNvPr id="55299" name="Rectangle 3"/>
          <p:cNvSpPr>
            <a:spLocks noChangeArrowheads="1"/>
          </p:cNvSpPr>
          <p:nvPr/>
        </p:nvSpPr>
        <p:spPr bwMode="auto">
          <a:xfrm>
            <a:off x="369118" y="1062580"/>
            <a:ext cx="8915400" cy="519112"/>
          </a:xfrm>
          <a:prstGeom prst="rect">
            <a:avLst/>
          </a:prstGeom>
          <a:noFill/>
          <a:ln w="9525">
            <a:noFill/>
            <a:miter lim="800000"/>
            <a:headEnd/>
            <a:tailEnd/>
          </a:ln>
          <a:effectLst/>
        </p:spPr>
        <p:txBody>
          <a:bodyPr>
            <a:spAutoFit/>
          </a:bodyPr>
          <a:lstStyle/>
          <a:p>
            <a:pPr>
              <a:spcBef>
                <a:spcPct val="5000"/>
              </a:spcBef>
              <a:defRPr/>
            </a:pPr>
            <a:r>
              <a:rPr lang="en-US" altLang="zh-CN" sz="2800" b="1" dirty="0">
                <a:latin typeface="Times New Roman" panose="02020603050405020304" pitchFamily="18" charset="0"/>
                <a:cs typeface="Times New Roman" panose="02020603050405020304" pitchFamily="18" charset="0"/>
              </a:rPr>
              <a:t>    </a:t>
            </a:r>
            <a:r>
              <a:rPr lang="zh-CN" altLang="en-US" sz="2800" b="1" dirty="0">
                <a:latin typeface="Times New Roman" panose="02020603050405020304" pitchFamily="18" charset="0"/>
                <a:cs typeface="Times New Roman" panose="02020603050405020304" pitchFamily="18" charset="0"/>
              </a:rPr>
              <a:t>放大的目的是将</a:t>
            </a:r>
            <a:r>
              <a:rPr lang="zh-CN" altLang="en-US" sz="2800" b="1" dirty="0">
                <a:solidFill>
                  <a:srgbClr val="FF0000"/>
                </a:solidFill>
                <a:latin typeface="Times New Roman" panose="02020603050405020304" pitchFamily="18" charset="0"/>
                <a:cs typeface="Times New Roman" panose="02020603050405020304" pitchFamily="18" charset="0"/>
              </a:rPr>
              <a:t>微弱的</a:t>
            </a:r>
            <a:r>
              <a:rPr lang="zh-CN" altLang="en-US" sz="2800" b="1" dirty="0">
                <a:solidFill>
                  <a:schemeClr val="tx2"/>
                </a:solidFill>
                <a:latin typeface="Times New Roman" panose="02020603050405020304" pitchFamily="18" charset="0"/>
                <a:cs typeface="Times New Roman" panose="02020603050405020304" pitchFamily="18" charset="0"/>
              </a:rPr>
              <a:t>变化信号</a:t>
            </a:r>
            <a:r>
              <a:rPr lang="zh-CN" altLang="en-US" sz="2800" b="1" dirty="0">
                <a:solidFill>
                  <a:srgbClr val="FF0000"/>
                </a:solidFill>
                <a:latin typeface="Times New Roman" panose="02020603050405020304" pitchFamily="18" charset="0"/>
                <a:cs typeface="Times New Roman" panose="02020603050405020304" pitchFamily="18" charset="0"/>
              </a:rPr>
              <a:t>放大</a:t>
            </a:r>
            <a:r>
              <a:rPr lang="zh-CN" altLang="en-US" sz="2800" b="1" dirty="0">
                <a:latin typeface="Times New Roman" panose="02020603050405020304" pitchFamily="18" charset="0"/>
                <a:cs typeface="Times New Roman" panose="02020603050405020304" pitchFamily="18" charset="0"/>
              </a:rPr>
              <a:t>成较大的信号。</a:t>
            </a:r>
          </a:p>
        </p:txBody>
      </p:sp>
      <p:sp>
        <p:nvSpPr>
          <p:cNvPr id="55300" name="Rectangle 4"/>
          <p:cNvSpPr>
            <a:spLocks noChangeArrowheads="1"/>
          </p:cNvSpPr>
          <p:nvPr/>
        </p:nvSpPr>
        <p:spPr bwMode="auto">
          <a:xfrm>
            <a:off x="369118" y="1588789"/>
            <a:ext cx="8534400" cy="1449628"/>
          </a:xfrm>
          <a:prstGeom prst="rect">
            <a:avLst/>
          </a:prstGeom>
          <a:noFill/>
          <a:ln w="9525">
            <a:noFill/>
            <a:miter lim="800000"/>
            <a:headEnd/>
            <a:tailEnd/>
          </a:ln>
          <a:effectLst/>
        </p:spPr>
        <p:txBody>
          <a:bodyPr>
            <a:spAutoFit/>
          </a:bodyPr>
          <a:lstStyle/>
          <a:p>
            <a:pPr>
              <a:lnSpc>
                <a:spcPct val="105000"/>
              </a:lnSpc>
              <a:defRPr/>
            </a:pPr>
            <a:r>
              <a:rPr lang="en-US" altLang="zh-CN" sz="2800" b="1">
                <a:solidFill>
                  <a:srgbClr val="CC0000"/>
                </a:solidFill>
                <a:latin typeface="Times New Roman" panose="02020603050405020304" pitchFamily="18" charset="0"/>
                <a:cs typeface="Times New Roman" panose="02020603050405020304" pitchFamily="18" charset="0"/>
              </a:rPr>
              <a:t>    </a:t>
            </a:r>
            <a:r>
              <a:rPr lang="zh-CN" altLang="en-US" sz="2800" b="1">
                <a:solidFill>
                  <a:srgbClr val="CC0000"/>
                </a:solidFill>
                <a:latin typeface="Times New Roman" panose="02020603050405020304" pitchFamily="18" charset="0"/>
                <a:cs typeface="Times New Roman" panose="02020603050405020304" pitchFamily="18" charset="0"/>
              </a:rPr>
              <a:t>放大的实质</a:t>
            </a:r>
            <a:r>
              <a:rPr lang="en-US" altLang="zh-CN" sz="2800" b="1">
                <a:solidFill>
                  <a:srgbClr val="CC0000"/>
                </a:solidFill>
                <a:latin typeface="Times New Roman" panose="02020603050405020304" pitchFamily="18" charset="0"/>
                <a:cs typeface="Times New Roman" panose="02020603050405020304" pitchFamily="18" charset="0"/>
              </a:rPr>
              <a:t>:</a:t>
            </a:r>
          </a:p>
          <a:p>
            <a:pPr>
              <a:lnSpc>
                <a:spcPct val="105000"/>
              </a:lnSpc>
              <a:defRPr/>
            </a:pPr>
            <a:r>
              <a:rPr lang="en-US" altLang="zh-CN" sz="2800" b="1">
                <a:solidFill>
                  <a:schemeClr val="tx2"/>
                </a:solidFill>
                <a:latin typeface="Times New Roman" panose="02020603050405020304" pitchFamily="18" charset="0"/>
                <a:cs typeface="Times New Roman" panose="02020603050405020304" pitchFamily="18" charset="0"/>
              </a:rPr>
              <a:t>    </a:t>
            </a:r>
            <a:r>
              <a:rPr lang="zh-CN" altLang="en-US" sz="2800" b="1">
                <a:solidFill>
                  <a:schemeClr val="tx2"/>
                </a:solidFill>
                <a:latin typeface="Times New Roman" panose="02020603050405020304" pitchFamily="18" charset="0"/>
                <a:cs typeface="Times New Roman" panose="02020603050405020304" pitchFamily="18" charset="0"/>
              </a:rPr>
              <a:t>用小能量的信号通过晶体管的电流控制作用，将放大电路中直流电源的能量转化成交流能量输出。</a:t>
            </a:r>
          </a:p>
        </p:txBody>
      </p:sp>
      <p:sp>
        <p:nvSpPr>
          <p:cNvPr id="55301" name="Rectangle 5"/>
          <p:cNvSpPr>
            <a:spLocks noChangeArrowheads="1"/>
          </p:cNvSpPr>
          <p:nvPr/>
        </p:nvSpPr>
        <p:spPr bwMode="auto">
          <a:xfrm>
            <a:off x="369118" y="2952452"/>
            <a:ext cx="8534400" cy="2354491"/>
          </a:xfrm>
          <a:prstGeom prst="rect">
            <a:avLst/>
          </a:prstGeom>
          <a:noFill/>
          <a:ln w="9525">
            <a:noFill/>
            <a:miter lim="800000"/>
            <a:headEnd/>
            <a:tailEnd/>
          </a:ln>
          <a:effectLst/>
        </p:spPr>
        <p:txBody>
          <a:bodyPr>
            <a:spAutoFit/>
          </a:bodyPr>
          <a:lstStyle/>
          <a:p>
            <a:pPr>
              <a:lnSpc>
                <a:spcPct val="105000"/>
              </a:lnSpc>
              <a:defRPr/>
            </a:pPr>
            <a:r>
              <a:rPr lang="en-US" altLang="zh-CN" sz="2800" b="1">
                <a:latin typeface="Times New Roman" panose="02020603050405020304" pitchFamily="18" charset="0"/>
                <a:cs typeface="Times New Roman" panose="02020603050405020304" pitchFamily="18" charset="0"/>
              </a:rPr>
              <a:t>    </a:t>
            </a:r>
            <a:r>
              <a:rPr lang="zh-CN" altLang="en-US" sz="2800" b="1">
                <a:solidFill>
                  <a:srgbClr val="CC0000"/>
                </a:solidFill>
                <a:latin typeface="Times New Roman" panose="02020603050405020304" pitchFamily="18" charset="0"/>
                <a:cs typeface="Times New Roman" panose="02020603050405020304" pitchFamily="18" charset="0"/>
              </a:rPr>
              <a:t>对放大电路的基本要求 ：</a:t>
            </a:r>
            <a:endParaRPr lang="zh-CN" altLang="en-US" sz="2800" b="1">
              <a:solidFill>
                <a:srgbClr val="FF0000"/>
              </a:solidFill>
              <a:latin typeface="Times New Roman" panose="02020603050405020304" pitchFamily="18" charset="0"/>
              <a:cs typeface="Times New Roman" panose="02020603050405020304" pitchFamily="18" charset="0"/>
            </a:endParaRPr>
          </a:p>
          <a:p>
            <a:pPr>
              <a:lnSpc>
                <a:spcPct val="105000"/>
              </a:lnSpc>
              <a:defRPr/>
            </a:pPr>
            <a:r>
              <a:rPr lang="zh-CN" altLang="en-US" sz="2800" b="1">
                <a:solidFill>
                  <a:schemeClr val="tx2"/>
                </a:solidFill>
                <a:latin typeface="Times New Roman" panose="02020603050405020304" pitchFamily="18" charset="0"/>
                <a:cs typeface="Times New Roman" panose="02020603050405020304" pitchFamily="18" charset="0"/>
              </a:rPr>
              <a:t>     </a:t>
            </a:r>
            <a:r>
              <a:rPr lang="en-US" altLang="zh-CN" sz="2800" b="1">
                <a:solidFill>
                  <a:schemeClr val="tx2"/>
                </a:solidFill>
                <a:latin typeface="Times New Roman" panose="02020603050405020304" pitchFamily="18" charset="0"/>
                <a:cs typeface="Times New Roman" panose="02020603050405020304" pitchFamily="18" charset="0"/>
              </a:rPr>
              <a:t>1. </a:t>
            </a:r>
            <a:r>
              <a:rPr lang="zh-CN" altLang="en-US" sz="2800" b="1">
                <a:solidFill>
                  <a:schemeClr val="tx2"/>
                </a:solidFill>
                <a:latin typeface="Times New Roman" panose="02020603050405020304" pitchFamily="18" charset="0"/>
                <a:cs typeface="Times New Roman" panose="02020603050405020304" pitchFamily="18" charset="0"/>
              </a:rPr>
              <a:t>要有足够的放大倍数</a:t>
            </a:r>
            <a:r>
              <a:rPr lang="en-US" altLang="zh-CN" sz="2800" b="1">
                <a:solidFill>
                  <a:schemeClr val="tx2"/>
                </a:solidFill>
                <a:latin typeface="Times New Roman" panose="02020603050405020304" pitchFamily="18" charset="0"/>
                <a:cs typeface="Times New Roman" panose="02020603050405020304" pitchFamily="18" charset="0"/>
              </a:rPr>
              <a:t>(</a:t>
            </a:r>
            <a:r>
              <a:rPr lang="zh-CN" altLang="en-US" sz="2800" b="1">
                <a:solidFill>
                  <a:schemeClr val="tx2"/>
                </a:solidFill>
                <a:latin typeface="Times New Roman" panose="02020603050405020304" pitchFamily="18" charset="0"/>
                <a:cs typeface="Times New Roman" panose="02020603050405020304" pitchFamily="18" charset="0"/>
              </a:rPr>
              <a:t>电压、电流、功率</a:t>
            </a:r>
            <a:r>
              <a:rPr lang="en-US" altLang="zh-CN" sz="2800" b="1">
                <a:solidFill>
                  <a:schemeClr val="tx2"/>
                </a:solidFill>
                <a:latin typeface="Times New Roman" panose="02020603050405020304" pitchFamily="18" charset="0"/>
                <a:cs typeface="Times New Roman" panose="02020603050405020304" pitchFamily="18" charset="0"/>
              </a:rPr>
              <a:t>)</a:t>
            </a:r>
            <a:r>
              <a:rPr lang="zh-CN" altLang="en-US" sz="2800" b="1">
                <a:solidFill>
                  <a:schemeClr val="tx2"/>
                </a:solidFill>
                <a:latin typeface="Times New Roman" panose="02020603050405020304" pitchFamily="18" charset="0"/>
                <a:cs typeface="Times New Roman" panose="02020603050405020304" pitchFamily="18" charset="0"/>
              </a:rPr>
              <a:t>。</a:t>
            </a:r>
          </a:p>
          <a:p>
            <a:pPr>
              <a:lnSpc>
                <a:spcPct val="105000"/>
              </a:lnSpc>
              <a:defRPr/>
            </a:pPr>
            <a:r>
              <a:rPr lang="zh-CN" altLang="en-US" sz="2800" b="1">
                <a:solidFill>
                  <a:schemeClr val="tx2"/>
                </a:solidFill>
                <a:latin typeface="Times New Roman" panose="02020603050405020304" pitchFamily="18" charset="0"/>
                <a:cs typeface="Times New Roman" panose="02020603050405020304" pitchFamily="18" charset="0"/>
              </a:rPr>
              <a:t>     </a:t>
            </a:r>
            <a:r>
              <a:rPr lang="en-US" altLang="zh-CN" sz="2800" b="1">
                <a:solidFill>
                  <a:schemeClr val="tx2"/>
                </a:solidFill>
                <a:latin typeface="Times New Roman" panose="02020603050405020304" pitchFamily="18" charset="0"/>
                <a:cs typeface="Times New Roman" panose="02020603050405020304" pitchFamily="18" charset="0"/>
              </a:rPr>
              <a:t>2. </a:t>
            </a:r>
            <a:r>
              <a:rPr lang="zh-CN" altLang="en-US" sz="2800" b="1">
                <a:solidFill>
                  <a:schemeClr val="tx2"/>
                </a:solidFill>
                <a:latin typeface="Times New Roman" panose="02020603050405020304" pitchFamily="18" charset="0"/>
                <a:cs typeface="Times New Roman" panose="02020603050405020304" pitchFamily="18" charset="0"/>
              </a:rPr>
              <a:t>尽可能小的波形失真。</a:t>
            </a:r>
          </a:p>
          <a:p>
            <a:pPr>
              <a:lnSpc>
                <a:spcPct val="105000"/>
              </a:lnSpc>
              <a:defRPr/>
            </a:pPr>
            <a:r>
              <a:rPr lang="zh-CN" altLang="en-US" sz="2800" b="1">
                <a:solidFill>
                  <a:schemeClr val="tx2"/>
                </a:solidFill>
                <a:latin typeface="Times New Roman" panose="02020603050405020304" pitchFamily="18" charset="0"/>
                <a:cs typeface="Times New Roman" panose="02020603050405020304" pitchFamily="18" charset="0"/>
              </a:rPr>
              <a:t>    另外还有输入电阻、输出电阻、通频带等其它技术指标。</a:t>
            </a:r>
          </a:p>
        </p:txBody>
      </p:sp>
      <p:sp>
        <p:nvSpPr>
          <p:cNvPr id="55302" name="Rectangle 6"/>
          <p:cNvSpPr>
            <a:spLocks noChangeArrowheads="1"/>
          </p:cNvSpPr>
          <p:nvPr/>
        </p:nvSpPr>
        <p:spPr bwMode="auto">
          <a:xfrm>
            <a:off x="513581" y="5255914"/>
            <a:ext cx="8382000" cy="946150"/>
          </a:xfrm>
          <a:prstGeom prst="rect">
            <a:avLst/>
          </a:prstGeom>
          <a:noFill/>
          <a:ln w="9525">
            <a:noFill/>
            <a:miter lim="800000"/>
            <a:headEnd/>
            <a:tailEnd/>
          </a:ln>
          <a:effectLst/>
        </p:spPr>
        <p:txBody>
          <a:bodyPr>
            <a:spAutoFit/>
          </a:bodyPr>
          <a:lstStyle/>
          <a:p>
            <a:pPr>
              <a:spcBef>
                <a:spcPct val="20000"/>
              </a:spcBef>
              <a:defRPr/>
            </a:pPr>
            <a:r>
              <a:rPr lang="en-US" altLang="zh-CN" sz="2800" b="1">
                <a:solidFill>
                  <a:srgbClr val="000099"/>
                </a:solidFill>
                <a:latin typeface="Times New Roman" panose="02020603050405020304" pitchFamily="18" charset="0"/>
                <a:cs typeface="Times New Roman" panose="02020603050405020304" pitchFamily="18" charset="0"/>
              </a:rPr>
              <a:t>    </a:t>
            </a:r>
            <a:r>
              <a:rPr lang="zh-CN" altLang="en-US" sz="2800" b="1">
                <a:solidFill>
                  <a:srgbClr val="000099"/>
                </a:solidFill>
                <a:latin typeface="Times New Roman" panose="02020603050405020304" pitchFamily="18" charset="0"/>
                <a:cs typeface="Times New Roman" panose="02020603050405020304" pitchFamily="18" charset="0"/>
              </a:rPr>
              <a:t>本章主要讨论电压放大电路，同时介绍功率放大电路。</a:t>
            </a:r>
          </a:p>
        </p:txBody>
      </p:sp>
    </p:spTree>
    <p:extLst>
      <p:ext uri="{BB962C8B-B14F-4D97-AF65-F5344CB8AC3E}">
        <p14:creationId xmlns:p14="http://schemas.microsoft.com/office/powerpoint/2010/main" val="6427070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5299"/>
                                        </p:tgtEl>
                                        <p:attrNameLst>
                                          <p:attrName>style.visibility</p:attrName>
                                        </p:attrNameLst>
                                      </p:cBhvr>
                                      <p:to>
                                        <p:strVal val="visible"/>
                                      </p:to>
                                    </p:set>
                                    <p:animEffect transition="in" filter="wipe(left)">
                                      <p:cBhvr>
                                        <p:cTn id="7" dur="500"/>
                                        <p:tgtEl>
                                          <p:spTgt spid="552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5300">
                                            <p:txEl>
                                              <p:pRg st="0" end="0"/>
                                            </p:txEl>
                                          </p:spTgt>
                                        </p:tgtEl>
                                        <p:attrNameLst>
                                          <p:attrName>style.visibility</p:attrName>
                                        </p:attrNameLst>
                                      </p:cBhvr>
                                      <p:to>
                                        <p:strVal val="visible"/>
                                      </p:to>
                                    </p:set>
                                    <p:animEffect transition="in" filter="wipe(left)">
                                      <p:cBhvr>
                                        <p:cTn id="12" dur="500"/>
                                        <p:tgtEl>
                                          <p:spTgt spid="55300">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5300">
                                            <p:txEl>
                                              <p:pRg st="1" end="1"/>
                                            </p:txEl>
                                          </p:spTgt>
                                        </p:tgtEl>
                                        <p:attrNameLst>
                                          <p:attrName>style.visibility</p:attrName>
                                        </p:attrNameLst>
                                      </p:cBhvr>
                                      <p:to>
                                        <p:strVal val="visible"/>
                                      </p:to>
                                    </p:set>
                                    <p:animEffect transition="in" filter="wipe(left)">
                                      <p:cBhvr>
                                        <p:cTn id="17" dur="500"/>
                                        <p:tgtEl>
                                          <p:spTgt spid="55300">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5301">
                                            <p:txEl>
                                              <p:pRg st="0" end="0"/>
                                            </p:txEl>
                                          </p:spTgt>
                                        </p:tgtEl>
                                        <p:attrNameLst>
                                          <p:attrName>style.visibility</p:attrName>
                                        </p:attrNameLst>
                                      </p:cBhvr>
                                      <p:to>
                                        <p:strVal val="visible"/>
                                      </p:to>
                                    </p:set>
                                    <p:animEffect transition="in" filter="wipe(left)">
                                      <p:cBhvr>
                                        <p:cTn id="22" dur="500"/>
                                        <p:tgtEl>
                                          <p:spTgt spid="55301">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5301">
                                            <p:txEl>
                                              <p:pRg st="1" end="1"/>
                                            </p:txEl>
                                          </p:spTgt>
                                        </p:tgtEl>
                                        <p:attrNameLst>
                                          <p:attrName>style.visibility</p:attrName>
                                        </p:attrNameLst>
                                      </p:cBhvr>
                                      <p:to>
                                        <p:strVal val="visible"/>
                                      </p:to>
                                    </p:set>
                                    <p:animEffect transition="in" filter="wipe(left)">
                                      <p:cBhvr>
                                        <p:cTn id="27" dur="500"/>
                                        <p:tgtEl>
                                          <p:spTgt spid="55301">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5301">
                                            <p:txEl>
                                              <p:pRg st="2" end="2"/>
                                            </p:txEl>
                                          </p:spTgt>
                                        </p:tgtEl>
                                        <p:attrNameLst>
                                          <p:attrName>style.visibility</p:attrName>
                                        </p:attrNameLst>
                                      </p:cBhvr>
                                      <p:to>
                                        <p:strVal val="visible"/>
                                      </p:to>
                                    </p:set>
                                    <p:animEffect transition="in" filter="wipe(left)">
                                      <p:cBhvr>
                                        <p:cTn id="32" dur="500"/>
                                        <p:tgtEl>
                                          <p:spTgt spid="55301">
                                            <p:txEl>
                                              <p:pRg st="2" end="2"/>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5301">
                                            <p:txEl>
                                              <p:pRg st="3" end="3"/>
                                            </p:txEl>
                                          </p:spTgt>
                                        </p:tgtEl>
                                        <p:attrNameLst>
                                          <p:attrName>style.visibility</p:attrName>
                                        </p:attrNameLst>
                                      </p:cBhvr>
                                      <p:to>
                                        <p:strVal val="visible"/>
                                      </p:to>
                                    </p:set>
                                    <p:animEffect transition="in" filter="wipe(left)">
                                      <p:cBhvr>
                                        <p:cTn id="37" dur="500"/>
                                        <p:tgtEl>
                                          <p:spTgt spid="55301">
                                            <p:txEl>
                                              <p:pRg st="3" end="3"/>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5302"/>
                                        </p:tgtEl>
                                        <p:attrNameLst>
                                          <p:attrName>style.visibility</p:attrName>
                                        </p:attrNameLst>
                                      </p:cBhvr>
                                      <p:to>
                                        <p:strVal val="visible"/>
                                      </p:to>
                                    </p:set>
                                    <p:animEffect transition="in" filter="wipe(left)">
                                      <p:cBhvr>
                                        <p:cTn id="42" dur="500"/>
                                        <p:tgtEl>
                                          <p:spTgt spid="553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autoUpdateAnimBg="0"/>
      <p:bldP spid="55300" grpId="0" build="p" autoUpdateAnimBg="0"/>
      <p:bldP spid="55301" grpId="0" build="p" autoUpdateAnimBg="0"/>
      <p:bldP spid="55302"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508" name="Rectangle 300"/>
          <p:cNvSpPr>
            <a:spLocks noChangeArrowheads="1"/>
          </p:cNvSpPr>
          <p:nvPr/>
        </p:nvSpPr>
        <p:spPr bwMode="auto">
          <a:xfrm>
            <a:off x="381000" y="545550"/>
            <a:ext cx="2286000" cy="457200"/>
          </a:xfrm>
          <a:prstGeom prst="rect">
            <a:avLst/>
          </a:prstGeom>
          <a:noFill/>
          <a:ln w="9525">
            <a:noFill/>
            <a:miter lim="800000"/>
            <a:headEnd/>
            <a:tailEnd/>
          </a:ln>
        </p:spPr>
        <p:txBody>
          <a:bodyPr/>
          <a:lstStyle/>
          <a:p>
            <a:pPr>
              <a:defRPr/>
            </a:pPr>
            <a:r>
              <a:rPr lang="en-US" altLang="zh-CN" sz="2800" b="1">
                <a:solidFill>
                  <a:srgbClr val="E60000"/>
                </a:solidFill>
                <a:latin typeface="Times New Roman" panose="02020603050405020304" pitchFamily="18" charset="0"/>
                <a:cs typeface="Times New Roman" panose="02020603050405020304" pitchFamily="18" charset="0"/>
              </a:rPr>
              <a:t>2. </a:t>
            </a:r>
            <a:r>
              <a:rPr lang="zh-CN" altLang="en-US" sz="2800" b="1">
                <a:solidFill>
                  <a:srgbClr val="E60000"/>
                </a:solidFill>
                <a:latin typeface="Times New Roman" panose="02020603050405020304" pitchFamily="18" charset="0"/>
                <a:cs typeface="Times New Roman" panose="02020603050405020304" pitchFamily="18" charset="0"/>
              </a:rPr>
              <a:t>图解分析</a:t>
            </a:r>
          </a:p>
        </p:txBody>
      </p:sp>
      <p:sp>
        <p:nvSpPr>
          <p:cNvPr id="94509" name="Rectangle 301"/>
          <p:cNvSpPr>
            <a:spLocks noChangeArrowheads="1"/>
          </p:cNvSpPr>
          <p:nvPr/>
        </p:nvSpPr>
        <p:spPr bwMode="auto">
          <a:xfrm>
            <a:off x="393700" y="5633181"/>
            <a:ext cx="8499475" cy="956288"/>
          </a:xfrm>
          <a:prstGeom prst="rect">
            <a:avLst/>
          </a:prstGeom>
          <a:noFill/>
          <a:ln w="9525">
            <a:noFill/>
            <a:miter lim="800000"/>
            <a:headEnd/>
            <a:tailEnd/>
          </a:ln>
          <a:effectLst/>
        </p:spPr>
        <p:txBody>
          <a:bodyPr lIns="90000" tIns="46800" rIns="90000" bIns="46800" anchor="ctr">
            <a:spAutoFit/>
          </a:bodyPr>
          <a:lstStyle/>
          <a:p>
            <a:pPr>
              <a:spcBef>
                <a:spcPct val="50000"/>
              </a:spcBef>
              <a:defRPr/>
            </a:pPr>
            <a:r>
              <a:rPr lang="zh-CN" altLang="zh-CN" sz="2800" b="1">
                <a:solidFill>
                  <a:srgbClr val="000099"/>
                </a:solidFill>
                <a:latin typeface="Times New Roman" panose="02020603050405020304" pitchFamily="18" charset="0"/>
                <a:cs typeface="Times New Roman" panose="02020603050405020304" pitchFamily="18" charset="0"/>
              </a:rPr>
              <a:t>  由</a:t>
            </a:r>
            <a:r>
              <a:rPr lang="en-US" altLang="zh-CN" sz="2800" b="1" i="1">
                <a:solidFill>
                  <a:srgbClr val="000099"/>
                </a:solidFill>
                <a:latin typeface="Times New Roman" panose="02020603050405020304" pitchFamily="18" charset="0"/>
                <a:cs typeface="Times New Roman" panose="02020603050405020304" pitchFamily="18" charset="0"/>
              </a:rPr>
              <a:t>u</a:t>
            </a:r>
            <a:r>
              <a:rPr lang="en-US" altLang="zh-CN" sz="2000" b="1" baseline="-25000">
                <a:solidFill>
                  <a:srgbClr val="000099"/>
                </a:solidFill>
                <a:latin typeface="Times New Roman" panose="02020603050405020304" pitchFamily="18" charset="0"/>
                <a:cs typeface="Times New Roman" panose="02020603050405020304" pitchFamily="18" charset="0"/>
              </a:rPr>
              <a:t>O</a:t>
            </a:r>
            <a:r>
              <a:rPr lang="zh-CN" altLang="zh-CN" sz="2800" b="1">
                <a:solidFill>
                  <a:srgbClr val="000099"/>
                </a:solidFill>
                <a:latin typeface="Times New Roman" panose="02020603050405020304" pitchFamily="18" charset="0"/>
                <a:cs typeface="Times New Roman" panose="02020603050405020304" pitchFamily="18" charset="0"/>
              </a:rPr>
              <a:t>和</a:t>
            </a:r>
            <a:r>
              <a:rPr lang="en-US" altLang="zh-CN" sz="2800" b="1" i="1">
                <a:solidFill>
                  <a:srgbClr val="000099"/>
                </a:solidFill>
                <a:latin typeface="Times New Roman" panose="02020603050405020304" pitchFamily="18" charset="0"/>
                <a:cs typeface="Times New Roman" panose="02020603050405020304" pitchFamily="18" charset="0"/>
              </a:rPr>
              <a:t>u</a:t>
            </a:r>
            <a:r>
              <a:rPr lang="en-US" altLang="zh-CN" sz="2800" b="1" baseline="-25000">
                <a:solidFill>
                  <a:srgbClr val="000099"/>
                </a:solidFill>
                <a:latin typeface="Times New Roman" panose="02020603050405020304" pitchFamily="18" charset="0"/>
                <a:cs typeface="Times New Roman" panose="02020603050405020304" pitchFamily="18" charset="0"/>
              </a:rPr>
              <a:t>i</a:t>
            </a:r>
            <a:r>
              <a:rPr lang="zh-CN" altLang="en-US" sz="2800" b="1">
                <a:solidFill>
                  <a:srgbClr val="000099"/>
                </a:solidFill>
                <a:latin typeface="Times New Roman" panose="02020603050405020304" pitchFamily="18" charset="0"/>
                <a:cs typeface="Times New Roman" panose="02020603050405020304" pitchFamily="18" charset="0"/>
              </a:rPr>
              <a:t>的峰值</a:t>
            </a:r>
            <a:r>
              <a:rPr lang="en-US" altLang="zh-CN" sz="2800" b="1">
                <a:solidFill>
                  <a:srgbClr val="000099"/>
                </a:solidFill>
                <a:latin typeface="Times New Roman" panose="02020603050405020304" pitchFamily="18" charset="0"/>
                <a:cs typeface="Times New Roman" panose="02020603050405020304" pitchFamily="18" charset="0"/>
              </a:rPr>
              <a:t>(</a:t>
            </a:r>
            <a:r>
              <a:rPr lang="zh-CN" altLang="en-US" sz="2800" b="1">
                <a:solidFill>
                  <a:srgbClr val="000099"/>
                </a:solidFill>
                <a:latin typeface="Times New Roman" panose="02020603050405020304" pitchFamily="18" charset="0"/>
                <a:cs typeface="Times New Roman" panose="02020603050405020304" pitchFamily="18" charset="0"/>
              </a:rPr>
              <a:t>或峰峰值</a:t>
            </a:r>
            <a:r>
              <a:rPr lang="en-US" altLang="zh-CN" sz="2800" b="1">
                <a:solidFill>
                  <a:srgbClr val="000099"/>
                </a:solidFill>
                <a:latin typeface="Times New Roman" panose="02020603050405020304" pitchFamily="18" charset="0"/>
                <a:cs typeface="Times New Roman" panose="02020603050405020304" pitchFamily="18" charset="0"/>
              </a:rPr>
              <a:t>)</a:t>
            </a:r>
            <a:r>
              <a:rPr lang="zh-CN" altLang="en-US" sz="2800" b="1">
                <a:solidFill>
                  <a:srgbClr val="000099"/>
                </a:solidFill>
                <a:latin typeface="Times New Roman" panose="02020603050405020304" pitchFamily="18" charset="0"/>
                <a:cs typeface="Times New Roman" panose="02020603050405020304" pitchFamily="18" charset="0"/>
              </a:rPr>
              <a:t>之比可得放大电路的电压放大倍数。</a:t>
            </a:r>
          </a:p>
        </p:txBody>
      </p:sp>
      <p:pic>
        <p:nvPicPr>
          <p:cNvPr id="94513" name="Picture 305" descr="图片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50" y="877337"/>
            <a:ext cx="8924925" cy="465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05639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94513"/>
                                        </p:tgtEl>
                                        <p:attrNameLst>
                                          <p:attrName>style.visibility</p:attrName>
                                        </p:attrNameLst>
                                      </p:cBhvr>
                                      <p:to>
                                        <p:strVal val="visible"/>
                                      </p:to>
                                    </p:set>
                                    <p:animEffect transition="in" filter="wipe(left)">
                                      <p:cBhvr>
                                        <p:cTn id="7" dur="1000"/>
                                        <p:tgtEl>
                                          <p:spTgt spid="945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4509"/>
                                        </p:tgtEl>
                                        <p:attrNameLst>
                                          <p:attrName>style.visibility</p:attrName>
                                        </p:attrNameLst>
                                      </p:cBhvr>
                                      <p:to>
                                        <p:strVal val="visible"/>
                                      </p:to>
                                    </p:set>
                                    <p:animEffect transition="in" filter="wipe(left)">
                                      <p:cBhvr>
                                        <p:cTn id="12" dur="500"/>
                                        <p:tgtEl>
                                          <p:spTgt spid="945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509"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38" name="Rectangle 58"/>
          <p:cNvSpPr>
            <a:spLocks noChangeArrowheads="1"/>
          </p:cNvSpPr>
          <p:nvPr/>
        </p:nvSpPr>
        <p:spPr bwMode="auto">
          <a:xfrm>
            <a:off x="485775" y="405803"/>
            <a:ext cx="3438525" cy="457200"/>
          </a:xfrm>
          <a:prstGeom prst="rect">
            <a:avLst/>
          </a:prstGeom>
          <a:noFill/>
          <a:ln w="9525">
            <a:noFill/>
            <a:miter lim="800000"/>
            <a:headEnd/>
            <a:tailEnd/>
          </a:ln>
        </p:spPr>
        <p:txBody>
          <a:bodyPr/>
          <a:lstStyle/>
          <a:p>
            <a:pPr>
              <a:defRPr/>
            </a:pPr>
            <a:r>
              <a:rPr lang="en-US" altLang="zh-CN" sz="2800" b="1" dirty="0">
                <a:solidFill>
                  <a:srgbClr val="E60000"/>
                </a:solidFill>
                <a:latin typeface="Times New Roman" panose="02020603050405020304" pitchFamily="18" charset="0"/>
                <a:cs typeface="Times New Roman" panose="02020603050405020304" pitchFamily="18" charset="0"/>
              </a:rPr>
              <a:t>3. </a:t>
            </a:r>
            <a:r>
              <a:rPr lang="zh-CN" altLang="en-US" sz="2800" b="1" dirty="0">
                <a:solidFill>
                  <a:srgbClr val="E60000"/>
                </a:solidFill>
                <a:latin typeface="Times New Roman" panose="02020603050405020304" pitchFamily="18" charset="0"/>
                <a:cs typeface="Times New Roman" panose="02020603050405020304" pitchFamily="18" charset="0"/>
              </a:rPr>
              <a:t>非线性失真</a:t>
            </a:r>
          </a:p>
        </p:txBody>
      </p:sp>
      <p:sp>
        <p:nvSpPr>
          <p:cNvPr id="430158" name="Rectangle 78"/>
          <p:cNvSpPr>
            <a:spLocks noChangeArrowheads="1"/>
          </p:cNvSpPr>
          <p:nvPr/>
        </p:nvSpPr>
        <p:spPr bwMode="auto">
          <a:xfrm>
            <a:off x="398463" y="890365"/>
            <a:ext cx="8494712" cy="999377"/>
          </a:xfrm>
          <a:prstGeom prst="rect">
            <a:avLst/>
          </a:prstGeom>
          <a:noFill/>
          <a:ln w="38100">
            <a:noFill/>
            <a:miter lim="800000"/>
            <a:headEnd/>
            <a:tailEnd/>
          </a:ln>
          <a:effectLst/>
        </p:spPr>
        <p:txBody>
          <a:bodyPr lIns="90000" tIns="46800" rIns="90000" bIns="46800" anchor="ctr">
            <a:spAutoFit/>
          </a:bodyPr>
          <a:lstStyle/>
          <a:p>
            <a:pPr>
              <a:lnSpc>
                <a:spcPct val="105000"/>
              </a:lnSpc>
              <a:spcBef>
                <a:spcPct val="5000"/>
              </a:spcBef>
              <a:defRPr/>
            </a:pPr>
            <a:r>
              <a:rPr lang="en-US" altLang="zh-CN" sz="2800" b="1">
                <a:latin typeface="Times New Roman" panose="02020603050405020304" pitchFamily="18" charset="0"/>
                <a:cs typeface="Times New Roman" panose="02020603050405020304" pitchFamily="18" charset="0"/>
              </a:rPr>
              <a:t>  </a:t>
            </a:r>
            <a:r>
              <a:rPr lang="zh-CN" altLang="en-US" sz="2800" b="1">
                <a:latin typeface="Times New Roman" panose="02020603050405020304" pitchFamily="18" charset="0"/>
                <a:cs typeface="Times New Roman" panose="02020603050405020304" pitchFamily="18" charset="0"/>
              </a:rPr>
              <a:t>如果 </a:t>
            </a:r>
            <a:r>
              <a:rPr lang="en-US" altLang="zh-CN" sz="2800" b="1" i="1">
                <a:latin typeface="Times New Roman" panose="02020603050405020304" pitchFamily="18" charset="0"/>
                <a:cs typeface="Times New Roman" panose="02020603050405020304" pitchFamily="18" charset="0"/>
              </a:rPr>
              <a:t>Q </a:t>
            </a:r>
            <a:r>
              <a:rPr lang="zh-CN" altLang="en-US" sz="2800" b="1">
                <a:latin typeface="Times New Roman" panose="02020603050405020304" pitchFamily="18" charset="0"/>
                <a:cs typeface="Times New Roman" panose="02020603050405020304" pitchFamily="18" charset="0"/>
              </a:rPr>
              <a:t>设置不合适，晶体管进入截止区或饱和区工作，将造成</a:t>
            </a:r>
            <a:r>
              <a:rPr lang="zh-CN" altLang="en-US" sz="2800" b="1">
                <a:solidFill>
                  <a:schemeClr val="tx2"/>
                </a:solidFill>
                <a:latin typeface="Times New Roman" panose="02020603050405020304" pitchFamily="18" charset="0"/>
                <a:cs typeface="Times New Roman" panose="02020603050405020304" pitchFamily="18" charset="0"/>
              </a:rPr>
              <a:t>非线性失真</a:t>
            </a:r>
            <a:r>
              <a:rPr lang="zh-CN" altLang="en-US" sz="2800" b="1">
                <a:latin typeface="Times New Roman" panose="02020603050405020304" pitchFamily="18" charset="0"/>
                <a:cs typeface="Times New Roman" panose="02020603050405020304" pitchFamily="18" charset="0"/>
              </a:rPr>
              <a:t>。</a:t>
            </a:r>
          </a:p>
        </p:txBody>
      </p:sp>
      <p:sp>
        <p:nvSpPr>
          <p:cNvPr id="430159" name="Rectangle 79"/>
          <p:cNvSpPr>
            <a:spLocks noChangeArrowheads="1"/>
          </p:cNvSpPr>
          <p:nvPr/>
        </p:nvSpPr>
        <p:spPr bwMode="auto">
          <a:xfrm>
            <a:off x="395288" y="864058"/>
            <a:ext cx="8410575" cy="1042466"/>
          </a:xfrm>
          <a:prstGeom prst="rect">
            <a:avLst/>
          </a:prstGeom>
          <a:solidFill>
            <a:srgbClr val="FFFFFF"/>
          </a:solidFill>
          <a:ln w="38100">
            <a:noFill/>
            <a:miter lim="800000"/>
            <a:headEnd/>
            <a:tailEnd/>
          </a:ln>
          <a:effectLst/>
        </p:spPr>
        <p:txBody>
          <a:bodyPr lIns="90000" tIns="46800" rIns="90000" bIns="46800" anchor="ctr">
            <a:spAutoFit/>
          </a:bodyPr>
          <a:lstStyle/>
          <a:p>
            <a:pPr>
              <a:lnSpc>
                <a:spcPct val="110000"/>
              </a:lnSpc>
              <a:spcBef>
                <a:spcPct val="20000"/>
              </a:spcBef>
              <a:defRPr/>
            </a:pPr>
            <a:r>
              <a:rPr lang="zh-CN" altLang="en-US" sz="2800" b="1">
                <a:solidFill>
                  <a:srgbClr val="000099"/>
                </a:solidFill>
                <a:latin typeface="Times New Roman" panose="02020603050405020304" pitchFamily="18" charset="0"/>
                <a:cs typeface="Times New Roman" panose="02020603050405020304" pitchFamily="18" charset="0"/>
              </a:rPr>
              <a:t>若</a:t>
            </a:r>
            <a:r>
              <a:rPr lang="en-US" altLang="zh-CN" sz="2800" b="1" i="1">
                <a:solidFill>
                  <a:srgbClr val="000099"/>
                </a:solidFill>
                <a:latin typeface="Times New Roman" panose="02020603050405020304" pitchFamily="18" charset="0"/>
                <a:cs typeface="Times New Roman" panose="02020603050405020304" pitchFamily="18" charset="0"/>
              </a:rPr>
              <a:t>Q</a:t>
            </a:r>
            <a:r>
              <a:rPr lang="zh-CN" altLang="en-US" sz="2800" b="1">
                <a:solidFill>
                  <a:srgbClr val="000099"/>
                </a:solidFill>
                <a:latin typeface="Times New Roman" panose="02020603050405020304" pitchFamily="18" charset="0"/>
                <a:cs typeface="Times New Roman" panose="02020603050405020304" pitchFamily="18" charset="0"/>
              </a:rPr>
              <a:t>设置过高</a:t>
            </a:r>
            <a:r>
              <a:rPr lang="en-US" altLang="zh-CN" sz="2800" b="1">
                <a:solidFill>
                  <a:srgbClr val="000099"/>
                </a:solidFill>
                <a:latin typeface="Times New Roman" panose="02020603050405020304" pitchFamily="18" charset="0"/>
                <a:cs typeface="Times New Roman" panose="02020603050405020304" pitchFamily="18" charset="0"/>
              </a:rPr>
              <a:t>,</a:t>
            </a:r>
            <a:r>
              <a:rPr lang="zh-CN" altLang="en-US" sz="2800" b="1">
                <a:solidFill>
                  <a:srgbClr val="006600"/>
                </a:solidFill>
                <a:latin typeface="Times New Roman" panose="02020603050405020304" pitchFamily="18" charset="0"/>
                <a:cs typeface="Times New Roman" panose="02020603050405020304" pitchFamily="18" charset="0"/>
              </a:rPr>
              <a:t>晶体管进入饱和区工作</a:t>
            </a:r>
            <a:r>
              <a:rPr lang="en-US" altLang="zh-CN" sz="2800" b="1">
                <a:solidFill>
                  <a:srgbClr val="006600"/>
                </a:solidFill>
                <a:latin typeface="Times New Roman" panose="02020603050405020304" pitchFamily="18" charset="0"/>
                <a:cs typeface="Times New Roman" panose="02020603050405020304" pitchFamily="18" charset="0"/>
              </a:rPr>
              <a:t>, </a:t>
            </a:r>
            <a:r>
              <a:rPr lang="zh-CN" altLang="en-US" sz="2800" b="1">
                <a:solidFill>
                  <a:srgbClr val="006600"/>
                </a:solidFill>
                <a:latin typeface="Times New Roman" panose="02020603050405020304" pitchFamily="18" charset="0"/>
                <a:cs typeface="Times New Roman" panose="02020603050405020304" pitchFamily="18" charset="0"/>
              </a:rPr>
              <a:t>造成饱和失真。</a:t>
            </a:r>
          </a:p>
          <a:p>
            <a:pPr>
              <a:lnSpc>
                <a:spcPct val="110000"/>
              </a:lnSpc>
              <a:defRPr/>
            </a:pPr>
            <a:endParaRPr lang="en-US" altLang="zh-CN" sz="2800" b="1">
              <a:solidFill>
                <a:srgbClr val="006600"/>
              </a:solidFill>
              <a:latin typeface="Times New Roman" panose="02020603050405020304" pitchFamily="18" charset="0"/>
              <a:cs typeface="Times New Roman" panose="02020603050405020304" pitchFamily="18" charset="0"/>
            </a:endParaRPr>
          </a:p>
        </p:txBody>
      </p:sp>
      <p:sp>
        <p:nvSpPr>
          <p:cNvPr id="430160" name="Rectangle 80"/>
          <p:cNvSpPr>
            <a:spLocks noChangeArrowheads="1"/>
          </p:cNvSpPr>
          <p:nvPr/>
        </p:nvSpPr>
        <p:spPr bwMode="auto">
          <a:xfrm>
            <a:off x="420688" y="1328141"/>
            <a:ext cx="7175500" cy="561975"/>
          </a:xfrm>
          <a:prstGeom prst="rect">
            <a:avLst/>
          </a:prstGeom>
          <a:noFill/>
          <a:ln w="38100">
            <a:noFill/>
            <a:miter lim="800000"/>
            <a:headEnd/>
            <a:tailEnd/>
          </a:ln>
          <a:effectLst/>
        </p:spPr>
        <p:txBody>
          <a:bodyPr lIns="90000" tIns="46800" rIns="90000" bIns="46800" anchor="ctr"/>
          <a:lstStyle/>
          <a:p>
            <a:pPr>
              <a:lnSpc>
                <a:spcPct val="110000"/>
              </a:lnSpc>
              <a:defRPr/>
            </a:pPr>
            <a:r>
              <a:rPr lang="zh-CN" altLang="en-US" sz="2800" b="1">
                <a:solidFill>
                  <a:srgbClr val="CC0000"/>
                </a:solidFill>
                <a:latin typeface="Times New Roman" panose="02020603050405020304" pitchFamily="18" charset="0"/>
                <a:cs typeface="Times New Roman" panose="02020603050405020304" pitchFamily="18" charset="0"/>
              </a:rPr>
              <a:t>解决办法：适当减小基极电流可消除失真。</a:t>
            </a:r>
          </a:p>
        </p:txBody>
      </p:sp>
      <p:pic>
        <p:nvPicPr>
          <p:cNvPr id="430161" name="Picture 81" descr="图片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350" y="1858366"/>
            <a:ext cx="7964488"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026288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30158"/>
                                        </p:tgtEl>
                                        <p:attrNameLst>
                                          <p:attrName>style.visibility</p:attrName>
                                        </p:attrNameLst>
                                      </p:cBhvr>
                                      <p:to>
                                        <p:strVal val="visible"/>
                                      </p:to>
                                    </p:set>
                                    <p:animEffect transition="in" filter="wipe(left)">
                                      <p:cBhvr>
                                        <p:cTn id="7" dur="1000"/>
                                        <p:tgtEl>
                                          <p:spTgt spid="4301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30159"/>
                                        </p:tgtEl>
                                        <p:attrNameLst>
                                          <p:attrName>style.visibility</p:attrName>
                                        </p:attrNameLst>
                                      </p:cBhvr>
                                      <p:to>
                                        <p:strVal val="visible"/>
                                      </p:to>
                                    </p:set>
                                    <p:animEffect transition="in" filter="wipe(left)">
                                      <p:cBhvr>
                                        <p:cTn id="12" dur="1000"/>
                                        <p:tgtEl>
                                          <p:spTgt spid="43015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30161"/>
                                        </p:tgtEl>
                                        <p:attrNameLst>
                                          <p:attrName>style.visibility</p:attrName>
                                        </p:attrNameLst>
                                      </p:cBhvr>
                                      <p:to>
                                        <p:strVal val="visible"/>
                                      </p:to>
                                    </p:set>
                                    <p:animEffect transition="in" filter="wipe(left)">
                                      <p:cBhvr>
                                        <p:cTn id="17" dur="1000"/>
                                        <p:tgtEl>
                                          <p:spTgt spid="43016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30160"/>
                                        </p:tgtEl>
                                        <p:attrNameLst>
                                          <p:attrName>style.visibility</p:attrName>
                                        </p:attrNameLst>
                                      </p:cBhvr>
                                      <p:to>
                                        <p:strVal val="visible"/>
                                      </p:to>
                                    </p:set>
                                    <p:animEffect transition="in" filter="wipe(left)">
                                      <p:cBhvr>
                                        <p:cTn id="22" dur="1000"/>
                                        <p:tgtEl>
                                          <p:spTgt spid="430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58" grpId="0"/>
      <p:bldP spid="430159" grpId="0" animBg="1"/>
      <p:bldP spid="430160"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1195" name="Picture 91" descr="图片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225" y="1790748"/>
            <a:ext cx="7964488" cy="460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1108" name="Rectangle 4"/>
          <p:cNvSpPr>
            <a:spLocks noChangeArrowheads="1"/>
          </p:cNvSpPr>
          <p:nvPr/>
        </p:nvSpPr>
        <p:spPr bwMode="auto">
          <a:xfrm>
            <a:off x="485775" y="385810"/>
            <a:ext cx="3294063" cy="457200"/>
          </a:xfrm>
          <a:prstGeom prst="rect">
            <a:avLst/>
          </a:prstGeom>
          <a:noFill/>
          <a:ln w="9525">
            <a:noFill/>
            <a:miter lim="800000"/>
            <a:headEnd/>
            <a:tailEnd/>
          </a:ln>
        </p:spPr>
        <p:txBody>
          <a:bodyPr/>
          <a:lstStyle/>
          <a:p>
            <a:pPr>
              <a:defRPr/>
            </a:pPr>
            <a:r>
              <a:rPr lang="en-US" altLang="zh-CN" sz="2800" b="1">
                <a:solidFill>
                  <a:srgbClr val="E60000"/>
                </a:solidFill>
                <a:latin typeface="Times New Roman" panose="02020603050405020304" pitchFamily="18" charset="0"/>
                <a:cs typeface="Times New Roman" panose="02020603050405020304" pitchFamily="18" charset="0"/>
              </a:rPr>
              <a:t>3. </a:t>
            </a:r>
            <a:r>
              <a:rPr lang="zh-CN" altLang="en-US" sz="2800" b="1">
                <a:solidFill>
                  <a:srgbClr val="E60000"/>
                </a:solidFill>
                <a:latin typeface="Times New Roman" panose="02020603050405020304" pitchFamily="18" charset="0"/>
                <a:cs typeface="Times New Roman" panose="02020603050405020304" pitchFamily="18" charset="0"/>
              </a:rPr>
              <a:t>非线性失真</a:t>
            </a:r>
          </a:p>
        </p:txBody>
      </p:sp>
      <p:sp>
        <p:nvSpPr>
          <p:cNvPr id="431109" name="Rectangle 5"/>
          <p:cNvSpPr>
            <a:spLocks noChangeArrowheads="1"/>
          </p:cNvSpPr>
          <p:nvPr/>
        </p:nvSpPr>
        <p:spPr bwMode="auto">
          <a:xfrm>
            <a:off x="420688" y="844065"/>
            <a:ext cx="8410575" cy="1042466"/>
          </a:xfrm>
          <a:prstGeom prst="rect">
            <a:avLst/>
          </a:prstGeom>
          <a:solidFill>
            <a:srgbClr val="FFFFFF"/>
          </a:solidFill>
          <a:ln w="38100">
            <a:noFill/>
            <a:miter lim="800000"/>
            <a:headEnd/>
            <a:tailEnd/>
          </a:ln>
          <a:effectLst/>
        </p:spPr>
        <p:txBody>
          <a:bodyPr lIns="90000" tIns="46800" rIns="90000" bIns="46800" anchor="ctr">
            <a:spAutoFit/>
          </a:bodyPr>
          <a:lstStyle/>
          <a:p>
            <a:pPr>
              <a:lnSpc>
                <a:spcPct val="110000"/>
              </a:lnSpc>
              <a:spcBef>
                <a:spcPct val="20000"/>
              </a:spcBef>
              <a:defRPr/>
            </a:pPr>
            <a:r>
              <a:rPr lang="zh-CN" altLang="en-US" sz="2800" b="1">
                <a:solidFill>
                  <a:srgbClr val="000099"/>
                </a:solidFill>
                <a:latin typeface="Times New Roman" panose="02020603050405020304" pitchFamily="18" charset="0"/>
                <a:cs typeface="Times New Roman" panose="02020603050405020304" pitchFamily="18" charset="0"/>
              </a:rPr>
              <a:t>若</a:t>
            </a:r>
            <a:r>
              <a:rPr lang="en-US" altLang="zh-CN" sz="2800" b="1" i="1">
                <a:solidFill>
                  <a:srgbClr val="000099"/>
                </a:solidFill>
                <a:latin typeface="Times New Roman" panose="02020603050405020304" pitchFamily="18" charset="0"/>
                <a:cs typeface="Times New Roman" panose="02020603050405020304" pitchFamily="18" charset="0"/>
              </a:rPr>
              <a:t>Q</a:t>
            </a:r>
            <a:r>
              <a:rPr lang="zh-CN" altLang="en-US" sz="2800" b="1">
                <a:solidFill>
                  <a:srgbClr val="000099"/>
                </a:solidFill>
                <a:latin typeface="Times New Roman" panose="02020603050405020304" pitchFamily="18" charset="0"/>
                <a:cs typeface="Times New Roman" panose="02020603050405020304" pitchFamily="18" charset="0"/>
              </a:rPr>
              <a:t>设置过低</a:t>
            </a:r>
            <a:r>
              <a:rPr lang="en-US" altLang="zh-CN" sz="2800" b="1">
                <a:solidFill>
                  <a:srgbClr val="000099"/>
                </a:solidFill>
                <a:latin typeface="Times New Roman" panose="02020603050405020304" pitchFamily="18" charset="0"/>
                <a:cs typeface="Times New Roman" panose="02020603050405020304" pitchFamily="18" charset="0"/>
              </a:rPr>
              <a:t>,</a:t>
            </a:r>
            <a:r>
              <a:rPr lang="zh-CN" altLang="en-US" sz="2800" b="1">
                <a:solidFill>
                  <a:srgbClr val="006600"/>
                </a:solidFill>
                <a:latin typeface="Times New Roman" panose="02020603050405020304" pitchFamily="18" charset="0"/>
                <a:cs typeface="Times New Roman" panose="02020603050405020304" pitchFamily="18" charset="0"/>
              </a:rPr>
              <a:t>晶体管进入截止区工作</a:t>
            </a:r>
            <a:r>
              <a:rPr lang="en-US" altLang="zh-CN" sz="2800" b="1">
                <a:solidFill>
                  <a:srgbClr val="006600"/>
                </a:solidFill>
                <a:latin typeface="Times New Roman" panose="02020603050405020304" pitchFamily="18" charset="0"/>
                <a:cs typeface="Times New Roman" panose="02020603050405020304" pitchFamily="18" charset="0"/>
              </a:rPr>
              <a:t>, </a:t>
            </a:r>
            <a:r>
              <a:rPr lang="zh-CN" altLang="en-US" sz="2800" b="1">
                <a:solidFill>
                  <a:srgbClr val="006600"/>
                </a:solidFill>
                <a:latin typeface="Times New Roman" panose="02020603050405020304" pitchFamily="18" charset="0"/>
                <a:cs typeface="Times New Roman" panose="02020603050405020304" pitchFamily="18" charset="0"/>
              </a:rPr>
              <a:t>造成截止失真。</a:t>
            </a:r>
          </a:p>
          <a:p>
            <a:pPr>
              <a:lnSpc>
                <a:spcPct val="110000"/>
              </a:lnSpc>
              <a:defRPr/>
            </a:pPr>
            <a:endParaRPr lang="en-US" altLang="zh-CN" sz="2800" b="1">
              <a:solidFill>
                <a:srgbClr val="006600"/>
              </a:solidFill>
              <a:latin typeface="Times New Roman" panose="02020603050405020304" pitchFamily="18" charset="0"/>
              <a:cs typeface="Times New Roman" panose="02020603050405020304" pitchFamily="18" charset="0"/>
            </a:endParaRPr>
          </a:p>
        </p:txBody>
      </p:sp>
      <p:sp>
        <p:nvSpPr>
          <p:cNvPr id="431110" name="Rectangle 6"/>
          <p:cNvSpPr>
            <a:spLocks noChangeArrowheads="1"/>
          </p:cNvSpPr>
          <p:nvPr/>
        </p:nvSpPr>
        <p:spPr bwMode="auto">
          <a:xfrm>
            <a:off x="446088" y="1308148"/>
            <a:ext cx="7175500" cy="561975"/>
          </a:xfrm>
          <a:prstGeom prst="rect">
            <a:avLst/>
          </a:prstGeom>
          <a:noFill/>
          <a:ln w="38100">
            <a:noFill/>
            <a:miter lim="800000"/>
            <a:headEnd/>
            <a:tailEnd/>
          </a:ln>
          <a:effectLst/>
        </p:spPr>
        <p:txBody>
          <a:bodyPr lIns="90000" tIns="46800" rIns="90000" bIns="46800" anchor="ctr"/>
          <a:lstStyle/>
          <a:p>
            <a:pPr>
              <a:lnSpc>
                <a:spcPct val="110000"/>
              </a:lnSpc>
              <a:defRPr/>
            </a:pPr>
            <a:r>
              <a:rPr lang="zh-CN" altLang="en-US" sz="2800" b="1">
                <a:solidFill>
                  <a:srgbClr val="CC0000"/>
                </a:solidFill>
                <a:latin typeface="Times New Roman" panose="02020603050405020304" pitchFamily="18" charset="0"/>
                <a:cs typeface="Times New Roman" panose="02020603050405020304" pitchFamily="18" charset="0"/>
              </a:rPr>
              <a:t>解决办法：适当增加基极电流可消除失真。</a:t>
            </a:r>
          </a:p>
        </p:txBody>
      </p:sp>
      <p:sp>
        <p:nvSpPr>
          <p:cNvPr id="431193" name="Rectangle 89" descr="小棋盘"/>
          <p:cNvSpPr>
            <a:spLocks noChangeArrowheads="1"/>
          </p:cNvSpPr>
          <p:nvPr/>
        </p:nvSpPr>
        <p:spPr bwMode="auto">
          <a:xfrm>
            <a:off x="395288" y="5458928"/>
            <a:ext cx="8355012" cy="1042466"/>
          </a:xfrm>
          <a:prstGeom prst="rect">
            <a:avLst/>
          </a:prstGeom>
          <a:pattFill prst="smCheck">
            <a:fgClr>
              <a:srgbClr val="FFFF00"/>
            </a:fgClr>
            <a:bgClr>
              <a:srgbClr val="FFFFFF"/>
            </a:bgClr>
          </a:pattFill>
          <a:ln w="38100">
            <a:noFill/>
            <a:miter lim="800000"/>
            <a:headEnd/>
            <a:tailEnd/>
          </a:ln>
          <a:effectLst/>
        </p:spPr>
        <p:txBody>
          <a:bodyPr lIns="90000" tIns="46800" rIns="90000" bIns="46800" anchor="ctr">
            <a:spAutoFit/>
          </a:bodyPr>
          <a:lstStyle/>
          <a:p>
            <a:pPr>
              <a:lnSpc>
                <a:spcPct val="110000"/>
              </a:lnSpc>
              <a:spcBef>
                <a:spcPct val="20000"/>
              </a:spcBef>
              <a:defRPr/>
            </a:pPr>
            <a:r>
              <a:rPr lang="en-US" altLang="zh-CN" sz="2800" b="1">
                <a:latin typeface="Times New Roman" panose="02020603050405020304" pitchFamily="18" charset="0"/>
                <a:cs typeface="Times New Roman" panose="02020603050405020304" pitchFamily="18" charset="0"/>
              </a:rPr>
              <a:t>    </a:t>
            </a:r>
            <a:r>
              <a:rPr lang="zh-CN" altLang="en-US" sz="2800" b="1">
                <a:latin typeface="Times New Roman" panose="02020603050405020304" pitchFamily="18" charset="0"/>
                <a:cs typeface="Times New Roman" panose="02020603050405020304" pitchFamily="18" charset="0"/>
              </a:rPr>
              <a:t>使放大电路的工作范围超出晶体管特性曲线上的线性范围所引起的失真，称为非线性失真。</a:t>
            </a:r>
          </a:p>
        </p:txBody>
      </p:sp>
      <p:sp>
        <p:nvSpPr>
          <p:cNvPr id="431194" name="Rectangle 90" descr="小棋盘"/>
          <p:cNvSpPr>
            <a:spLocks noChangeArrowheads="1"/>
          </p:cNvSpPr>
          <p:nvPr/>
        </p:nvSpPr>
        <p:spPr bwMode="auto">
          <a:xfrm>
            <a:off x="395288" y="5471628"/>
            <a:ext cx="8355012" cy="1042466"/>
          </a:xfrm>
          <a:prstGeom prst="rect">
            <a:avLst/>
          </a:prstGeom>
          <a:pattFill prst="smCheck">
            <a:fgClr>
              <a:srgbClr val="FFFF00"/>
            </a:fgClr>
            <a:bgClr>
              <a:srgbClr val="FFFFFF"/>
            </a:bgClr>
          </a:pattFill>
          <a:ln w="38100">
            <a:noFill/>
            <a:miter lim="800000"/>
            <a:headEnd/>
            <a:tailEnd/>
          </a:ln>
          <a:effectLst/>
        </p:spPr>
        <p:txBody>
          <a:bodyPr lIns="90000" tIns="46800" rIns="90000" bIns="46800" anchor="ctr">
            <a:spAutoFit/>
          </a:bodyPr>
          <a:lstStyle/>
          <a:p>
            <a:pPr>
              <a:lnSpc>
                <a:spcPct val="110000"/>
              </a:lnSpc>
              <a:spcBef>
                <a:spcPct val="20000"/>
              </a:spcBef>
              <a:defRPr/>
            </a:pPr>
            <a:r>
              <a:rPr lang="en-US" altLang="zh-CN" sz="2800" b="1">
                <a:latin typeface="Times New Roman" panose="02020603050405020304" pitchFamily="18" charset="0"/>
                <a:cs typeface="Times New Roman" panose="02020603050405020304" pitchFamily="18" charset="0"/>
              </a:rPr>
              <a:t>    </a:t>
            </a:r>
            <a:r>
              <a:rPr lang="zh-CN" altLang="en-US" sz="2800" b="1">
                <a:latin typeface="Times New Roman" panose="02020603050405020304" pitchFamily="18" charset="0"/>
                <a:cs typeface="Times New Roman" panose="02020603050405020304" pitchFamily="18" charset="0"/>
              </a:rPr>
              <a:t>如果 </a:t>
            </a:r>
            <a:r>
              <a:rPr lang="en-US" altLang="zh-CN" sz="2800" b="1" i="1">
                <a:latin typeface="Times New Roman" panose="02020603050405020304" pitchFamily="18" charset="0"/>
                <a:cs typeface="Times New Roman" panose="02020603050405020304" pitchFamily="18" charset="0"/>
              </a:rPr>
              <a:t>Q </a:t>
            </a:r>
            <a:r>
              <a:rPr lang="zh-CN" altLang="en-US" sz="2800" b="1">
                <a:latin typeface="Times New Roman" panose="02020603050405020304" pitchFamily="18" charset="0"/>
                <a:cs typeface="Times New Roman" panose="02020603050405020304" pitchFamily="18" charset="0"/>
              </a:rPr>
              <a:t>设置合适，</a:t>
            </a:r>
            <a:r>
              <a:rPr lang="zh-CN" altLang="en-US" sz="2800" b="1">
                <a:solidFill>
                  <a:schemeClr val="tx2"/>
                </a:solidFill>
                <a:latin typeface="Times New Roman" panose="02020603050405020304" pitchFamily="18" charset="0"/>
                <a:cs typeface="Times New Roman" panose="02020603050405020304" pitchFamily="18" charset="0"/>
              </a:rPr>
              <a:t>信号幅值过大</a:t>
            </a:r>
            <a:r>
              <a:rPr lang="zh-CN" altLang="en-US" sz="2800" b="1">
                <a:latin typeface="Times New Roman" panose="02020603050405020304" pitchFamily="18" charset="0"/>
                <a:cs typeface="Times New Roman" panose="02020603050405020304" pitchFamily="18" charset="0"/>
              </a:rPr>
              <a:t>也可产生失真</a:t>
            </a:r>
            <a:r>
              <a:rPr lang="en-US" altLang="zh-CN" sz="2800" b="1">
                <a:latin typeface="Times New Roman" panose="02020603050405020304" pitchFamily="18" charset="0"/>
                <a:cs typeface="Times New Roman" panose="02020603050405020304" pitchFamily="18" charset="0"/>
              </a:rPr>
              <a:t>,</a:t>
            </a:r>
            <a:r>
              <a:rPr lang="zh-CN" altLang="en-US" sz="2800" b="1">
                <a:solidFill>
                  <a:srgbClr val="CC0000"/>
                </a:solidFill>
                <a:latin typeface="Times New Roman" panose="02020603050405020304" pitchFamily="18" charset="0"/>
                <a:cs typeface="Times New Roman" panose="02020603050405020304" pitchFamily="18" charset="0"/>
              </a:rPr>
              <a:t>减小信号幅值</a:t>
            </a:r>
            <a:r>
              <a:rPr lang="zh-CN" altLang="en-US" sz="2800" b="1">
                <a:latin typeface="Times New Roman" panose="02020603050405020304" pitchFamily="18" charset="0"/>
                <a:cs typeface="Times New Roman" panose="02020603050405020304" pitchFamily="18" charset="0"/>
              </a:rPr>
              <a:t>可消除失真。</a:t>
            </a:r>
          </a:p>
        </p:txBody>
      </p:sp>
    </p:spTree>
    <p:extLst>
      <p:ext uri="{BB962C8B-B14F-4D97-AF65-F5344CB8AC3E}">
        <p14:creationId xmlns:p14="http://schemas.microsoft.com/office/powerpoint/2010/main" val="18239070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31109"/>
                                        </p:tgtEl>
                                        <p:attrNameLst>
                                          <p:attrName>style.visibility</p:attrName>
                                        </p:attrNameLst>
                                      </p:cBhvr>
                                      <p:to>
                                        <p:strVal val="visible"/>
                                      </p:to>
                                    </p:set>
                                    <p:animEffect transition="in" filter="wipe(left)">
                                      <p:cBhvr>
                                        <p:cTn id="7" dur="1000"/>
                                        <p:tgtEl>
                                          <p:spTgt spid="43110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31195"/>
                                        </p:tgtEl>
                                        <p:attrNameLst>
                                          <p:attrName>style.visibility</p:attrName>
                                        </p:attrNameLst>
                                      </p:cBhvr>
                                      <p:to>
                                        <p:strVal val="visible"/>
                                      </p:to>
                                    </p:set>
                                    <p:animEffect transition="in" filter="wipe(left)">
                                      <p:cBhvr>
                                        <p:cTn id="12" dur="1000"/>
                                        <p:tgtEl>
                                          <p:spTgt spid="43119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31110"/>
                                        </p:tgtEl>
                                        <p:attrNameLst>
                                          <p:attrName>style.visibility</p:attrName>
                                        </p:attrNameLst>
                                      </p:cBhvr>
                                      <p:to>
                                        <p:strVal val="visible"/>
                                      </p:to>
                                    </p:set>
                                    <p:animEffect transition="in" filter="wipe(left)">
                                      <p:cBhvr>
                                        <p:cTn id="17" dur="1000"/>
                                        <p:tgtEl>
                                          <p:spTgt spid="4311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31193"/>
                                        </p:tgtEl>
                                        <p:attrNameLst>
                                          <p:attrName>style.visibility</p:attrName>
                                        </p:attrNameLst>
                                      </p:cBhvr>
                                      <p:to>
                                        <p:strVal val="visible"/>
                                      </p:to>
                                    </p:set>
                                    <p:animEffect transition="in" filter="wipe(left)">
                                      <p:cBhvr>
                                        <p:cTn id="22" dur="500"/>
                                        <p:tgtEl>
                                          <p:spTgt spid="43119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31194"/>
                                        </p:tgtEl>
                                        <p:attrNameLst>
                                          <p:attrName>style.visibility</p:attrName>
                                        </p:attrNameLst>
                                      </p:cBhvr>
                                      <p:to>
                                        <p:strVal val="visible"/>
                                      </p:to>
                                    </p:set>
                                    <p:animEffect transition="in" filter="wipe(left)">
                                      <p:cBhvr>
                                        <p:cTn id="27" dur="500"/>
                                        <p:tgtEl>
                                          <p:spTgt spid="431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109" grpId="0" animBg="1"/>
      <p:bldP spid="431110" grpId="0"/>
      <p:bldP spid="431193" grpId="0" animBg="1" autoUpdateAnimBg="0"/>
      <p:bldP spid="431194" grpId="0" animBg="1"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bwMode="auto">
          <a:xfrm>
            <a:off x="604366" y="789852"/>
            <a:ext cx="7696200" cy="533400"/>
          </a:xfrm>
          <a:ln>
            <a:miter lim="800000"/>
            <a:headEnd/>
            <a:tailEnd/>
          </a:ln>
        </p:spPr>
        <p:txBody>
          <a:bodyPr vert="horz" wrap="square" lIns="91440" tIns="45720" rIns="91440" bIns="45720" numCol="1" anchor="t" anchorCtr="0" compatLnSpc="1">
            <a:prstTxWarp prst="textNoShape">
              <a:avLst/>
            </a:prstTxWarp>
          </a:bodyPr>
          <a:lstStyle/>
          <a:p>
            <a:pPr eaLnBrk="1" hangingPunct="1">
              <a:defRPr/>
            </a:pPr>
            <a:r>
              <a:rPr lang="en-US" altLang="zh-CN" sz="3600" b="1" smtClean="0">
                <a:solidFill>
                  <a:srgbClr val="CC0000"/>
                </a:solidFill>
                <a:latin typeface="Times New Roman" panose="02020603050405020304" pitchFamily="18" charset="0"/>
                <a:ea typeface="+mn-ea"/>
                <a:cs typeface="Times New Roman" panose="02020603050405020304" pitchFamily="18" charset="0"/>
              </a:rPr>
              <a:t>15.4  </a:t>
            </a:r>
            <a:r>
              <a:rPr lang="zh-CN" altLang="en-US" sz="3600" b="1" smtClean="0">
                <a:solidFill>
                  <a:srgbClr val="CC0000"/>
                </a:solidFill>
                <a:latin typeface="Times New Roman" panose="02020603050405020304" pitchFamily="18" charset="0"/>
                <a:ea typeface="+mn-ea"/>
                <a:cs typeface="Times New Roman" panose="02020603050405020304" pitchFamily="18" charset="0"/>
              </a:rPr>
              <a:t>静态工作点的稳定</a:t>
            </a:r>
          </a:p>
        </p:txBody>
      </p:sp>
      <p:sp>
        <p:nvSpPr>
          <p:cNvPr id="96259" name="Rectangle 3"/>
          <p:cNvSpPr>
            <a:spLocks noChangeArrowheads="1"/>
          </p:cNvSpPr>
          <p:nvPr/>
        </p:nvSpPr>
        <p:spPr bwMode="auto">
          <a:xfrm>
            <a:off x="375766" y="1323252"/>
            <a:ext cx="8382000" cy="1758950"/>
          </a:xfrm>
          <a:prstGeom prst="rect">
            <a:avLst/>
          </a:prstGeom>
          <a:noFill/>
          <a:ln w="38100">
            <a:noFill/>
            <a:miter lim="800000"/>
            <a:headEnd/>
            <a:tailEnd/>
          </a:ln>
          <a:effectLst/>
        </p:spPr>
        <p:txBody>
          <a:bodyPr lIns="90000" tIns="46800" rIns="90000" bIns="46800" anchor="ctr">
            <a:spAutoFit/>
          </a:bodyPr>
          <a:lstStyle/>
          <a:p>
            <a:pPr>
              <a:lnSpc>
                <a:spcPct val="130000"/>
              </a:lnSpc>
              <a:defRPr/>
            </a:pPr>
            <a:r>
              <a:rPr lang="en-US" altLang="zh-CN" sz="2800" b="1">
                <a:latin typeface="Times New Roman" panose="02020603050405020304" pitchFamily="18" charset="0"/>
                <a:cs typeface="Times New Roman" panose="02020603050405020304" pitchFamily="18" charset="0"/>
              </a:rPr>
              <a:t>    </a:t>
            </a:r>
            <a:r>
              <a:rPr lang="zh-CN" altLang="en-US" sz="2800" b="1">
                <a:latin typeface="Times New Roman" panose="02020603050405020304" pitchFamily="18" charset="0"/>
                <a:cs typeface="Times New Roman" panose="02020603050405020304" pitchFamily="18" charset="0"/>
              </a:rPr>
              <a:t>合理设置静态工作点是保证放大电路正常工作的先决条件。但是放大电路的静态工作点常因外界条件的变化而发生变动。</a:t>
            </a:r>
            <a:endParaRPr lang="zh-CN" altLang="en-US" sz="2800" b="1">
              <a:solidFill>
                <a:schemeClr val="tx2"/>
              </a:solidFill>
              <a:latin typeface="Times New Roman" panose="02020603050405020304" pitchFamily="18" charset="0"/>
              <a:cs typeface="Times New Roman" panose="02020603050405020304" pitchFamily="18" charset="0"/>
              <a:sym typeface="Symbol" pitchFamily="18" charset="2"/>
            </a:endParaRPr>
          </a:p>
        </p:txBody>
      </p:sp>
      <p:sp>
        <p:nvSpPr>
          <p:cNvPr id="96260" name="Rectangle 4"/>
          <p:cNvSpPr>
            <a:spLocks noChangeArrowheads="1"/>
          </p:cNvSpPr>
          <p:nvPr/>
        </p:nvSpPr>
        <p:spPr bwMode="auto">
          <a:xfrm>
            <a:off x="451966" y="2999652"/>
            <a:ext cx="8305800" cy="2870200"/>
          </a:xfrm>
          <a:prstGeom prst="rect">
            <a:avLst/>
          </a:prstGeom>
          <a:noFill/>
          <a:ln w="38100">
            <a:noFill/>
            <a:miter lim="800000"/>
            <a:headEnd/>
            <a:tailEnd/>
          </a:ln>
          <a:effectLst/>
        </p:spPr>
        <p:txBody>
          <a:bodyPr lIns="90000" tIns="46800" rIns="90000" bIns="46800" anchor="ctr">
            <a:spAutoFit/>
          </a:bodyPr>
          <a:lstStyle/>
          <a:p>
            <a:pPr>
              <a:lnSpc>
                <a:spcPct val="130000"/>
              </a:lnSpc>
              <a:defRPr/>
            </a:pPr>
            <a:r>
              <a:rPr lang="en-US" altLang="zh-CN" sz="2800" b="1">
                <a:latin typeface="Times New Roman" panose="02020603050405020304" pitchFamily="18" charset="0"/>
                <a:cs typeface="Times New Roman" panose="02020603050405020304" pitchFamily="18" charset="0"/>
              </a:rPr>
              <a:t>  </a:t>
            </a:r>
            <a:r>
              <a:rPr lang="zh-CN" altLang="en-US" sz="2800" b="1">
                <a:latin typeface="Times New Roman" panose="02020603050405020304" pitchFamily="18" charset="0"/>
                <a:cs typeface="Times New Roman" panose="02020603050405020304" pitchFamily="18" charset="0"/>
              </a:rPr>
              <a:t>前述的固定偏置放大电路，简单、容易调整，但在温度变化、晶体管老化、电源电压波动等外部因素的影响下，将引起静态工作点的变动，严重时将使放大电路不能正常工作，其中影响最大的是温度的变化。</a:t>
            </a:r>
            <a:endParaRPr lang="zh-CN" altLang="en-US" sz="2800" b="1">
              <a:solidFill>
                <a:schemeClr val="tx2"/>
              </a:solidFill>
              <a:latin typeface="Times New Roman" panose="02020603050405020304" pitchFamily="18" charset="0"/>
              <a:cs typeface="Times New Roman" panose="02020603050405020304" pitchFamily="18" charset="0"/>
              <a:sym typeface="Symbol" pitchFamily="18" charset="2"/>
            </a:endParaRPr>
          </a:p>
        </p:txBody>
      </p:sp>
    </p:spTree>
    <p:extLst>
      <p:ext uri="{BB962C8B-B14F-4D97-AF65-F5344CB8AC3E}">
        <p14:creationId xmlns:p14="http://schemas.microsoft.com/office/powerpoint/2010/main" val="22803636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6259"/>
                                        </p:tgtEl>
                                        <p:attrNameLst>
                                          <p:attrName>style.visibility</p:attrName>
                                        </p:attrNameLst>
                                      </p:cBhvr>
                                      <p:to>
                                        <p:strVal val="visible"/>
                                      </p:to>
                                    </p:set>
                                    <p:animEffect transition="in" filter="wipe(left)">
                                      <p:cBhvr>
                                        <p:cTn id="7" dur="500"/>
                                        <p:tgtEl>
                                          <p:spTgt spid="962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6260"/>
                                        </p:tgtEl>
                                        <p:attrNameLst>
                                          <p:attrName>style.visibility</p:attrName>
                                        </p:attrNameLst>
                                      </p:cBhvr>
                                      <p:to>
                                        <p:strVal val="visible"/>
                                      </p:to>
                                    </p:set>
                                    <p:animEffect transition="in" filter="wipe(left)">
                                      <p:cBhvr>
                                        <p:cTn id="12" dur="500"/>
                                        <p:tgtEl>
                                          <p:spTgt spid="962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9" grpId="0" autoUpdateAnimBg="0"/>
      <p:bldP spid="96260"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bwMode="auto">
          <a:xfrm>
            <a:off x="450206" y="832636"/>
            <a:ext cx="7543800" cy="609600"/>
          </a:xfrm>
          <a:ln w="38100">
            <a:miter lim="800000"/>
            <a:headEnd/>
            <a:tailEnd/>
          </a:ln>
        </p:spPr>
        <p:txBody>
          <a:bodyPr vert="horz" wrap="square" lIns="91440" tIns="45720" rIns="91440" bIns="45720" numCol="1" anchor="ctr" anchorCtr="0" compatLnSpc="1">
            <a:prstTxWarp prst="textNoShape">
              <a:avLst/>
            </a:prstTxWarp>
          </a:bodyPr>
          <a:lstStyle/>
          <a:p>
            <a:pPr algn="l" eaLnBrk="1" hangingPunct="1">
              <a:spcBef>
                <a:spcPct val="50000"/>
              </a:spcBef>
              <a:defRPr/>
            </a:pPr>
            <a:r>
              <a:rPr lang="en-US" altLang="zh-CN" sz="2800" b="1" smtClean="0">
                <a:solidFill>
                  <a:srgbClr val="000099"/>
                </a:solidFill>
                <a:latin typeface="Times New Roman" panose="02020603050405020304" pitchFamily="18" charset="0"/>
                <a:cs typeface="Times New Roman" panose="02020603050405020304" pitchFamily="18" charset="0"/>
              </a:rPr>
              <a:t>15.4.1   </a:t>
            </a:r>
            <a:r>
              <a:rPr lang="zh-CN" altLang="en-US" sz="2800" b="1" smtClean="0">
                <a:solidFill>
                  <a:srgbClr val="000099"/>
                </a:solidFill>
                <a:latin typeface="Times New Roman" panose="02020603050405020304" pitchFamily="18" charset="0"/>
                <a:cs typeface="Times New Roman" panose="02020603050405020304" pitchFamily="18" charset="0"/>
              </a:rPr>
              <a:t>温度变化对静态工作点的影响</a:t>
            </a:r>
          </a:p>
        </p:txBody>
      </p:sp>
      <p:sp>
        <p:nvSpPr>
          <p:cNvPr id="97283" name="Rectangle 3"/>
          <p:cNvSpPr>
            <a:spLocks noChangeArrowheads="1"/>
          </p:cNvSpPr>
          <p:nvPr/>
        </p:nvSpPr>
        <p:spPr bwMode="auto">
          <a:xfrm>
            <a:off x="526406" y="1427416"/>
            <a:ext cx="8229600" cy="1042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r>
              <a:rPr lang="en-US" altLang="zh-CN" sz="2800">
                <a:cs typeface="Times New Roman" panose="02020603050405020304" pitchFamily="18" charset="0"/>
              </a:rPr>
              <a:t>  </a:t>
            </a:r>
            <a:r>
              <a:rPr lang="zh-CN" altLang="en-US" sz="2800">
                <a:cs typeface="Times New Roman" panose="02020603050405020304" pitchFamily="18" charset="0"/>
              </a:rPr>
              <a:t>在固定偏置放大电路中，</a:t>
            </a:r>
            <a:r>
              <a:rPr lang="zh-CN" altLang="en-US" sz="2800">
                <a:solidFill>
                  <a:schemeClr val="tx2"/>
                </a:solidFill>
                <a:cs typeface="Times New Roman" panose="02020603050405020304" pitchFamily="18" charset="0"/>
              </a:rPr>
              <a:t>当温度升高时，</a:t>
            </a:r>
          </a:p>
          <a:p>
            <a:pPr eaLnBrk="1" hangingPunct="1">
              <a:spcBef>
                <a:spcPct val="20000"/>
              </a:spcBef>
            </a:pPr>
            <a:r>
              <a:rPr lang="en-US" altLang="zh-CN" sz="2800" i="1">
                <a:solidFill>
                  <a:srgbClr val="FF0000"/>
                </a:solidFill>
                <a:cs typeface="Times New Roman" panose="02020603050405020304" pitchFamily="18" charset="0"/>
              </a:rPr>
              <a:t>U</a:t>
            </a:r>
            <a:r>
              <a:rPr lang="en-US" altLang="zh-CN" baseline="-25000">
                <a:solidFill>
                  <a:srgbClr val="FF0000"/>
                </a:solidFill>
                <a:cs typeface="Times New Roman" panose="02020603050405020304" pitchFamily="18" charset="0"/>
              </a:rPr>
              <a:t>BE</a:t>
            </a:r>
            <a:r>
              <a:rPr lang="en-US" altLang="zh-CN" sz="2800">
                <a:solidFill>
                  <a:srgbClr val="FF0000"/>
                </a:solidFill>
                <a:cs typeface="Times New Roman" panose="02020603050405020304" pitchFamily="18" charset="0"/>
                <a:sym typeface="Symbol" panose="05050102010706020507" pitchFamily="18" charset="2"/>
              </a:rPr>
              <a:t></a:t>
            </a:r>
            <a:r>
              <a:rPr lang="zh-CN" altLang="en-US" sz="2800">
                <a:solidFill>
                  <a:srgbClr val="FF0000"/>
                </a:solidFill>
                <a:cs typeface="Times New Roman" panose="02020603050405020304" pitchFamily="18" charset="0"/>
              </a:rPr>
              <a:t>、</a:t>
            </a:r>
            <a:r>
              <a:rPr lang="zh-CN" altLang="en-US" sz="2800" i="1">
                <a:solidFill>
                  <a:srgbClr val="FF0000"/>
                </a:solidFill>
                <a:cs typeface="Times New Roman" panose="02020603050405020304" pitchFamily="18" charset="0"/>
                <a:sym typeface="Symbol" panose="05050102010706020507" pitchFamily="18" charset="2"/>
              </a:rPr>
              <a:t></a:t>
            </a:r>
            <a:r>
              <a:rPr lang="zh-CN" altLang="en-US" sz="2800">
                <a:solidFill>
                  <a:srgbClr val="FF0000"/>
                </a:solidFill>
                <a:cs typeface="Times New Roman" panose="02020603050405020304" pitchFamily="18" charset="0"/>
                <a:sym typeface="Symbol" panose="05050102010706020507" pitchFamily="18" charset="2"/>
              </a:rPr>
              <a:t>  、 </a:t>
            </a:r>
            <a:r>
              <a:rPr lang="en-US" altLang="zh-CN" sz="2800" i="1">
                <a:solidFill>
                  <a:srgbClr val="FF0000"/>
                </a:solidFill>
                <a:cs typeface="Times New Roman" panose="02020603050405020304" pitchFamily="18" charset="0"/>
                <a:sym typeface="Symbol" panose="05050102010706020507" pitchFamily="18" charset="2"/>
              </a:rPr>
              <a:t>I</a:t>
            </a:r>
            <a:r>
              <a:rPr lang="en-US" altLang="zh-CN" baseline="-25000">
                <a:solidFill>
                  <a:srgbClr val="FF0000"/>
                </a:solidFill>
                <a:cs typeface="Times New Roman" panose="02020603050405020304" pitchFamily="18" charset="0"/>
                <a:sym typeface="Symbol" panose="05050102010706020507" pitchFamily="18" charset="2"/>
              </a:rPr>
              <a:t>CBO</a:t>
            </a:r>
            <a:r>
              <a:rPr lang="en-US" altLang="zh-CN" sz="2800" baseline="-25000">
                <a:solidFill>
                  <a:srgbClr val="FF0000"/>
                </a:solidFill>
                <a:cs typeface="Times New Roman" panose="02020603050405020304" pitchFamily="18" charset="0"/>
                <a:sym typeface="Symbol" panose="05050102010706020507" pitchFamily="18" charset="2"/>
              </a:rPr>
              <a:t> </a:t>
            </a:r>
            <a:r>
              <a:rPr lang="en-US" altLang="zh-CN" sz="2800">
                <a:solidFill>
                  <a:srgbClr val="FF0000"/>
                </a:solidFill>
                <a:cs typeface="Times New Roman" panose="02020603050405020304" pitchFamily="18" charset="0"/>
                <a:sym typeface="Symbol" panose="05050102010706020507" pitchFamily="18" charset="2"/>
              </a:rPr>
              <a:t></a:t>
            </a:r>
            <a:r>
              <a:rPr lang="zh-CN" altLang="en-US" sz="2800">
                <a:solidFill>
                  <a:schemeClr val="tx2"/>
                </a:solidFill>
                <a:cs typeface="Times New Roman" panose="02020603050405020304" pitchFamily="18" charset="0"/>
                <a:sym typeface="Symbol" panose="05050102010706020507" pitchFamily="18" charset="2"/>
              </a:rPr>
              <a:t>。</a:t>
            </a:r>
            <a:r>
              <a:rPr lang="zh-CN" altLang="en-US" sz="2800">
                <a:solidFill>
                  <a:schemeClr val="tx2"/>
                </a:solidFill>
                <a:cs typeface="Times New Roman" panose="02020603050405020304" pitchFamily="18" charset="0"/>
              </a:rPr>
              <a:t> </a:t>
            </a:r>
          </a:p>
        </p:txBody>
      </p:sp>
      <p:sp>
        <p:nvSpPr>
          <p:cNvPr id="97284" name="Rectangle 4"/>
          <p:cNvSpPr>
            <a:spLocks noChangeArrowheads="1"/>
          </p:cNvSpPr>
          <p:nvPr/>
        </p:nvSpPr>
        <p:spPr bwMode="auto">
          <a:xfrm>
            <a:off x="678806" y="4343654"/>
            <a:ext cx="7924800" cy="1042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pPr>
            <a:r>
              <a:rPr lang="en-US" altLang="zh-CN" sz="2800">
                <a:cs typeface="Times New Roman" panose="02020603050405020304" pitchFamily="18" charset="0"/>
              </a:rPr>
              <a:t>   </a:t>
            </a:r>
            <a:r>
              <a:rPr lang="zh-CN" altLang="en-US" sz="2800">
                <a:cs typeface="Times New Roman" panose="02020603050405020304" pitchFamily="18" charset="0"/>
              </a:rPr>
              <a:t>上式表明，当</a:t>
            </a:r>
            <a:r>
              <a:rPr lang="en-US" altLang="zh-CN" sz="2800" i="1">
                <a:cs typeface="Times New Roman" panose="02020603050405020304" pitchFamily="18" charset="0"/>
              </a:rPr>
              <a:t>U</a:t>
            </a:r>
            <a:r>
              <a:rPr lang="en-US" altLang="zh-CN" baseline="-25000">
                <a:cs typeface="Times New Roman" panose="02020603050405020304" pitchFamily="18" charset="0"/>
              </a:rPr>
              <a:t>CC</a:t>
            </a:r>
            <a:r>
              <a:rPr lang="zh-CN" altLang="en-US" sz="2800">
                <a:cs typeface="Times New Roman" panose="02020603050405020304" pitchFamily="18" charset="0"/>
              </a:rPr>
              <a:t>和</a:t>
            </a:r>
            <a:r>
              <a:rPr lang="zh-CN" altLang="en-US" sz="2800" i="1">
                <a:cs typeface="Times New Roman" panose="02020603050405020304" pitchFamily="18" charset="0"/>
              </a:rPr>
              <a:t> </a:t>
            </a:r>
            <a:r>
              <a:rPr lang="en-US" altLang="zh-CN" sz="2800" i="1">
                <a:cs typeface="Times New Roman" panose="02020603050405020304" pitchFamily="18" charset="0"/>
              </a:rPr>
              <a:t>R</a:t>
            </a:r>
            <a:r>
              <a:rPr lang="en-US" altLang="zh-CN" baseline="-25000">
                <a:cs typeface="Times New Roman" panose="02020603050405020304" pitchFamily="18" charset="0"/>
              </a:rPr>
              <a:t>B</a:t>
            </a:r>
            <a:r>
              <a:rPr lang="zh-CN" altLang="en-US" sz="2800">
                <a:cs typeface="Times New Roman" panose="02020603050405020304" pitchFamily="18" charset="0"/>
              </a:rPr>
              <a:t>一定时， </a:t>
            </a:r>
            <a:r>
              <a:rPr lang="en-US" altLang="zh-CN" sz="2800" i="1">
                <a:cs typeface="Times New Roman" panose="02020603050405020304" pitchFamily="18" charset="0"/>
              </a:rPr>
              <a:t>I</a:t>
            </a:r>
            <a:r>
              <a:rPr lang="en-US" altLang="zh-CN" baseline="-25000">
                <a:cs typeface="Times New Roman" panose="02020603050405020304" pitchFamily="18" charset="0"/>
              </a:rPr>
              <a:t>C</a:t>
            </a:r>
            <a:r>
              <a:rPr lang="zh-CN" altLang="en-US" sz="2800">
                <a:cs typeface="Times New Roman" panose="02020603050405020304" pitchFamily="18" charset="0"/>
              </a:rPr>
              <a:t>与 </a:t>
            </a:r>
            <a:r>
              <a:rPr lang="en-US" altLang="zh-CN" sz="2800" i="1">
                <a:cs typeface="Times New Roman" panose="02020603050405020304" pitchFamily="18" charset="0"/>
              </a:rPr>
              <a:t>U</a:t>
            </a:r>
            <a:r>
              <a:rPr lang="en-US" altLang="zh-CN" baseline="-25000">
                <a:cs typeface="Times New Roman" panose="02020603050405020304" pitchFamily="18" charset="0"/>
              </a:rPr>
              <a:t>BE</a:t>
            </a:r>
            <a:r>
              <a:rPr lang="zh-CN" altLang="en-US" sz="2800">
                <a:cs typeface="Times New Roman" panose="02020603050405020304" pitchFamily="18" charset="0"/>
              </a:rPr>
              <a:t>、</a:t>
            </a:r>
          </a:p>
          <a:p>
            <a:pPr eaLnBrk="1" hangingPunct="1">
              <a:lnSpc>
                <a:spcPct val="110000"/>
              </a:lnSpc>
            </a:pPr>
            <a:r>
              <a:rPr lang="zh-CN" altLang="en-US" sz="2800" i="1">
                <a:cs typeface="Times New Roman" panose="02020603050405020304" pitchFamily="18" charset="0"/>
                <a:sym typeface="Symbol" panose="05050102010706020507" pitchFamily="18" charset="2"/>
              </a:rPr>
              <a:t></a:t>
            </a:r>
            <a:r>
              <a:rPr lang="zh-CN" altLang="en-US" sz="2800">
                <a:cs typeface="Times New Roman" panose="02020603050405020304" pitchFamily="18" charset="0"/>
                <a:sym typeface="Symbol" panose="05050102010706020507" pitchFamily="18" charset="2"/>
              </a:rPr>
              <a:t> 以及 </a:t>
            </a:r>
            <a:r>
              <a:rPr lang="en-US" altLang="zh-CN" sz="2800" i="1">
                <a:cs typeface="Times New Roman" panose="02020603050405020304" pitchFamily="18" charset="0"/>
                <a:sym typeface="Symbol" panose="05050102010706020507" pitchFamily="18" charset="2"/>
              </a:rPr>
              <a:t>I</a:t>
            </a:r>
            <a:r>
              <a:rPr lang="en-US" altLang="zh-CN" baseline="-25000">
                <a:cs typeface="Times New Roman" panose="02020603050405020304" pitchFamily="18" charset="0"/>
                <a:sym typeface="Symbol" panose="05050102010706020507" pitchFamily="18" charset="2"/>
              </a:rPr>
              <a:t>CEO </a:t>
            </a:r>
            <a:r>
              <a:rPr lang="zh-CN" altLang="en-US" sz="2800">
                <a:cs typeface="Times New Roman" panose="02020603050405020304" pitchFamily="18" charset="0"/>
                <a:sym typeface="Symbol" panose="05050102010706020507" pitchFamily="18" charset="2"/>
              </a:rPr>
              <a:t>有关，而这三个参数随温度而变化。</a:t>
            </a:r>
          </a:p>
        </p:txBody>
      </p:sp>
      <p:grpSp>
        <p:nvGrpSpPr>
          <p:cNvPr id="2" name="Group 19"/>
          <p:cNvGrpSpPr>
            <a:grpSpLocks/>
          </p:cNvGrpSpPr>
          <p:nvPr/>
        </p:nvGrpSpPr>
        <p:grpSpPr bwMode="auto">
          <a:xfrm>
            <a:off x="907406" y="2693186"/>
            <a:ext cx="6248400" cy="1670050"/>
            <a:chOff x="624" y="1497"/>
            <a:chExt cx="3936" cy="1052"/>
          </a:xfrm>
        </p:grpSpPr>
        <p:graphicFrame>
          <p:nvGraphicFramePr>
            <p:cNvPr id="17410" name="Object 5"/>
            <p:cNvGraphicFramePr>
              <a:graphicFrameLocks noChangeAspect="1"/>
            </p:cNvGraphicFramePr>
            <p:nvPr/>
          </p:nvGraphicFramePr>
          <p:xfrm>
            <a:off x="624" y="1497"/>
            <a:ext cx="3936" cy="1052"/>
          </p:xfrm>
          <a:graphic>
            <a:graphicData uri="http://schemas.openxmlformats.org/presentationml/2006/ole">
              <mc:AlternateContent xmlns:mc="http://schemas.openxmlformats.org/markup-compatibility/2006">
                <mc:Choice xmlns:v="urn:schemas-microsoft-com:vml" Requires="v">
                  <p:oleObj spid="_x0000_s17413" name="Equation" r:id="rId4" imgW="2006280" imgH="660240" progId="Equation.3">
                    <p:embed/>
                  </p:oleObj>
                </mc:Choice>
                <mc:Fallback>
                  <p:oleObj name="Equation" r:id="rId4" imgW="2006280" imgH="6602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 y="1497"/>
                          <a:ext cx="3936" cy="10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7286" name="Line 6"/>
            <p:cNvSpPr>
              <a:spLocks noChangeShapeType="1"/>
            </p:cNvSpPr>
            <p:nvPr/>
          </p:nvSpPr>
          <p:spPr bwMode="auto">
            <a:xfrm flipV="1">
              <a:off x="1488" y="2016"/>
              <a:ext cx="0" cy="288"/>
            </a:xfrm>
            <a:prstGeom prst="line">
              <a:avLst/>
            </a:prstGeom>
            <a:noFill/>
            <a:ln w="38100">
              <a:solidFill>
                <a:srgbClr val="FF0000"/>
              </a:solidFill>
              <a:round/>
              <a:headEnd/>
              <a:tailEnd type="stealth" w="med" len="lg"/>
            </a:ln>
            <a:effectLst/>
          </p:spPr>
          <p:txBody>
            <a:bodyPr lIns="90000" tIns="46800" rIns="90000" bIns="46800" anchor="ctr">
              <a:spAutoFit/>
            </a:bodyPr>
            <a:lstStyle/>
            <a:p>
              <a:pPr>
                <a:defRPr/>
              </a:pPr>
              <a:endParaRPr lang="zh-CN" altLang="en-US" b="1">
                <a:latin typeface="Times New Roman" panose="02020603050405020304" pitchFamily="18" charset="0"/>
                <a:cs typeface="Times New Roman" panose="02020603050405020304" pitchFamily="18" charset="0"/>
              </a:endParaRPr>
            </a:p>
          </p:txBody>
        </p:sp>
        <p:sp>
          <p:nvSpPr>
            <p:cNvPr id="97287" name="Line 7"/>
            <p:cNvSpPr>
              <a:spLocks noChangeShapeType="1"/>
            </p:cNvSpPr>
            <p:nvPr/>
          </p:nvSpPr>
          <p:spPr bwMode="auto">
            <a:xfrm flipV="1">
              <a:off x="3840" y="2016"/>
              <a:ext cx="0" cy="288"/>
            </a:xfrm>
            <a:prstGeom prst="line">
              <a:avLst/>
            </a:prstGeom>
            <a:noFill/>
            <a:ln w="38100">
              <a:solidFill>
                <a:srgbClr val="FF0000"/>
              </a:solidFill>
              <a:round/>
              <a:headEnd/>
              <a:tailEnd type="stealth" w="med" len="lg"/>
            </a:ln>
            <a:effectLst/>
          </p:spPr>
          <p:txBody>
            <a:bodyPr lIns="90000" tIns="46800" rIns="90000" bIns="46800" anchor="ctr">
              <a:spAutoFit/>
            </a:bodyPr>
            <a:lstStyle/>
            <a:p>
              <a:pPr>
                <a:defRPr/>
              </a:pPr>
              <a:endParaRPr lang="zh-CN" altLang="en-US" b="1">
                <a:latin typeface="Times New Roman" panose="02020603050405020304" pitchFamily="18" charset="0"/>
                <a:cs typeface="Times New Roman" panose="02020603050405020304" pitchFamily="18" charset="0"/>
              </a:endParaRPr>
            </a:p>
          </p:txBody>
        </p:sp>
        <p:sp>
          <p:nvSpPr>
            <p:cNvPr id="97288" name="Line 8"/>
            <p:cNvSpPr>
              <a:spLocks noChangeShapeType="1"/>
            </p:cNvSpPr>
            <p:nvPr/>
          </p:nvSpPr>
          <p:spPr bwMode="auto">
            <a:xfrm>
              <a:off x="2784" y="1920"/>
              <a:ext cx="0" cy="288"/>
            </a:xfrm>
            <a:prstGeom prst="line">
              <a:avLst/>
            </a:prstGeom>
            <a:noFill/>
            <a:ln w="38100">
              <a:solidFill>
                <a:srgbClr val="FF0000"/>
              </a:solidFill>
              <a:round/>
              <a:headEnd/>
              <a:tailEnd type="stealth" w="med" len="lg"/>
            </a:ln>
            <a:effectLst/>
          </p:spPr>
          <p:txBody>
            <a:bodyPr lIns="90000" tIns="46800" rIns="90000" bIns="46800" anchor="ctr">
              <a:spAutoFit/>
            </a:bodyPr>
            <a:lstStyle/>
            <a:p>
              <a:pPr>
                <a:defRPr/>
              </a:pPr>
              <a:endParaRPr lang="zh-CN" altLang="en-US" b="1">
                <a:latin typeface="Times New Roman" panose="02020603050405020304" pitchFamily="18" charset="0"/>
                <a:cs typeface="Times New Roman" panose="02020603050405020304" pitchFamily="18" charset="0"/>
              </a:endParaRPr>
            </a:p>
          </p:txBody>
        </p:sp>
        <p:sp>
          <p:nvSpPr>
            <p:cNvPr id="97289" name="Line 9"/>
            <p:cNvSpPr>
              <a:spLocks noChangeShapeType="1"/>
            </p:cNvSpPr>
            <p:nvPr/>
          </p:nvSpPr>
          <p:spPr bwMode="auto">
            <a:xfrm flipV="1">
              <a:off x="4464" y="2016"/>
              <a:ext cx="0" cy="316"/>
            </a:xfrm>
            <a:prstGeom prst="line">
              <a:avLst/>
            </a:prstGeom>
            <a:noFill/>
            <a:ln w="38100">
              <a:solidFill>
                <a:srgbClr val="FF0000"/>
              </a:solidFill>
              <a:round/>
              <a:headEnd/>
              <a:tailEnd type="stealth" w="med" len="lg"/>
            </a:ln>
            <a:effectLst/>
          </p:spPr>
          <p:txBody>
            <a:bodyPr lIns="90000" tIns="46800" rIns="90000" bIns="46800" anchor="ctr">
              <a:spAutoFit/>
            </a:bodyPr>
            <a:lstStyle/>
            <a:p>
              <a:pPr>
                <a:defRPr/>
              </a:pPr>
              <a:endParaRPr lang="zh-CN" altLang="en-US" b="1">
                <a:latin typeface="Times New Roman" panose="02020603050405020304" pitchFamily="18" charset="0"/>
                <a:cs typeface="Times New Roman" panose="02020603050405020304" pitchFamily="18" charset="0"/>
              </a:endParaRPr>
            </a:p>
          </p:txBody>
        </p:sp>
        <p:sp>
          <p:nvSpPr>
            <p:cNvPr id="97290" name="Line 10"/>
            <p:cNvSpPr>
              <a:spLocks noChangeShapeType="1"/>
            </p:cNvSpPr>
            <p:nvPr/>
          </p:nvSpPr>
          <p:spPr bwMode="auto">
            <a:xfrm flipH="1" flipV="1">
              <a:off x="960" y="1556"/>
              <a:ext cx="0" cy="316"/>
            </a:xfrm>
            <a:prstGeom prst="line">
              <a:avLst/>
            </a:prstGeom>
            <a:noFill/>
            <a:ln w="38100">
              <a:solidFill>
                <a:srgbClr val="FF0000"/>
              </a:solidFill>
              <a:round/>
              <a:headEnd/>
              <a:tailEnd type="stealth" w="med" len="lg"/>
            </a:ln>
            <a:effectLst/>
          </p:spPr>
          <p:txBody>
            <a:bodyPr lIns="90000" tIns="46800" rIns="90000" bIns="46800" anchor="ctr">
              <a:spAutoFit/>
            </a:bodyPr>
            <a:lstStyle/>
            <a:p>
              <a:pPr>
                <a:defRPr/>
              </a:pPr>
              <a:endParaRPr lang="zh-CN" altLang="en-US" b="1">
                <a:latin typeface="Times New Roman" panose="02020603050405020304" pitchFamily="18" charset="0"/>
                <a:cs typeface="Times New Roman" panose="02020603050405020304" pitchFamily="18" charset="0"/>
              </a:endParaRPr>
            </a:p>
          </p:txBody>
        </p:sp>
      </p:grpSp>
      <p:sp>
        <p:nvSpPr>
          <p:cNvPr id="97291" name="Rectangle 11"/>
          <p:cNvSpPr>
            <a:spLocks noChangeArrowheads="1"/>
          </p:cNvSpPr>
          <p:nvPr/>
        </p:nvSpPr>
        <p:spPr bwMode="auto">
          <a:xfrm>
            <a:off x="755006" y="2156592"/>
            <a:ext cx="181822" cy="371513"/>
          </a:xfrm>
          <a:prstGeom prst="rect">
            <a:avLst/>
          </a:prstGeom>
          <a:noFill/>
          <a:ln w="38100">
            <a:noFill/>
            <a:miter lim="800000"/>
            <a:headEnd/>
            <a:tailEnd/>
          </a:ln>
          <a:effectLst/>
        </p:spPr>
        <p:txBody>
          <a:bodyPr wrap="none" lIns="90000" tIns="46800" rIns="90000" bIns="46800" anchor="ctr">
            <a:spAutoFit/>
          </a:bodyPr>
          <a:lstStyle/>
          <a:p>
            <a:pPr>
              <a:defRPr/>
            </a:pPr>
            <a:endParaRPr lang="zh-CN" altLang="en-US" b="1">
              <a:latin typeface="Times New Roman" panose="02020603050405020304" pitchFamily="18" charset="0"/>
              <a:cs typeface="Times New Roman" panose="02020603050405020304" pitchFamily="18" charset="0"/>
            </a:endParaRPr>
          </a:p>
        </p:txBody>
      </p:sp>
      <p:sp>
        <p:nvSpPr>
          <p:cNvPr id="97293" name="Rectangle 13"/>
          <p:cNvSpPr>
            <a:spLocks noChangeArrowheads="1"/>
          </p:cNvSpPr>
          <p:nvPr/>
        </p:nvSpPr>
        <p:spPr bwMode="auto">
          <a:xfrm>
            <a:off x="526406" y="5433242"/>
            <a:ext cx="8412162"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a:solidFill>
                  <a:srgbClr val="CC0000"/>
                </a:solidFill>
                <a:cs typeface="Times New Roman" panose="02020603050405020304" pitchFamily="18" charset="0"/>
              </a:rPr>
              <a:t>温度升高时，</a:t>
            </a:r>
            <a:r>
              <a:rPr lang="zh-CN" altLang="en-US" sz="2800">
                <a:solidFill>
                  <a:srgbClr val="CC0000"/>
                </a:solidFill>
                <a:cs typeface="Times New Roman" panose="02020603050405020304" pitchFamily="18" charset="0"/>
                <a:sym typeface="Symbol" panose="05050102010706020507" pitchFamily="18" charset="2"/>
              </a:rPr>
              <a:t> </a:t>
            </a:r>
            <a:r>
              <a:rPr lang="en-US" altLang="zh-CN" sz="2800" i="1">
                <a:solidFill>
                  <a:srgbClr val="CC0000"/>
                </a:solidFill>
                <a:cs typeface="Times New Roman" panose="02020603050405020304" pitchFamily="18" charset="0"/>
                <a:sym typeface="Symbol" panose="05050102010706020507" pitchFamily="18" charset="2"/>
              </a:rPr>
              <a:t>I</a:t>
            </a:r>
            <a:r>
              <a:rPr lang="en-US" altLang="zh-CN" baseline="-25000">
                <a:solidFill>
                  <a:srgbClr val="CC0000"/>
                </a:solidFill>
                <a:cs typeface="Times New Roman" panose="02020603050405020304" pitchFamily="18" charset="0"/>
                <a:sym typeface="Symbol" panose="05050102010706020507" pitchFamily="18" charset="2"/>
              </a:rPr>
              <a:t>C</a:t>
            </a:r>
            <a:r>
              <a:rPr lang="zh-CN" altLang="en-US" sz="2800">
                <a:solidFill>
                  <a:srgbClr val="CC0000"/>
                </a:solidFill>
                <a:cs typeface="Times New Roman" panose="02020603050405020304" pitchFamily="18" charset="0"/>
              </a:rPr>
              <a:t>将增加，使</a:t>
            </a:r>
            <a:r>
              <a:rPr lang="en-US" altLang="zh-CN" sz="2800" i="1">
                <a:solidFill>
                  <a:srgbClr val="CC0000"/>
                </a:solidFill>
                <a:cs typeface="Times New Roman" panose="02020603050405020304" pitchFamily="18" charset="0"/>
              </a:rPr>
              <a:t>Q</a:t>
            </a:r>
            <a:r>
              <a:rPr lang="zh-CN" altLang="en-US" sz="2800">
                <a:solidFill>
                  <a:srgbClr val="CC0000"/>
                </a:solidFill>
                <a:cs typeface="Times New Roman" panose="02020603050405020304" pitchFamily="18" charset="0"/>
              </a:rPr>
              <a:t>点沿负载线上移。</a:t>
            </a:r>
          </a:p>
        </p:txBody>
      </p:sp>
    </p:spTree>
    <p:extLst>
      <p:ext uri="{BB962C8B-B14F-4D97-AF65-F5344CB8AC3E}">
        <p14:creationId xmlns:p14="http://schemas.microsoft.com/office/powerpoint/2010/main" val="18377179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7283"/>
                                        </p:tgtEl>
                                        <p:attrNameLst>
                                          <p:attrName>style.visibility</p:attrName>
                                        </p:attrNameLst>
                                      </p:cBhvr>
                                      <p:to>
                                        <p:strVal val="visible"/>
                                      </p:to>
                                    </p:set>
                                    <p:animEffect transition="in" filter="wipe(left)">
                                      <p:cBhvr>
                                        <p:cTn id="7" dur="500"/>
                                        <p:tgtEl>
                                          <p:spTgt spid="972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7284"/>
                                        </p:tgtEl>
                                        <p:attrNameLst>
                                          <p:attrName>style.visibility</p:attrName>
                                        </p:attrNameLst>
                                      </p:cBhvr>
                                      <p:to>
                                        <p:strVal val="visible"/>
                                      </p:to>
                                    </p:set>
                                    <p:animEffect transition="in" filter="wipe(left)">
                                      <p:cBhvr>
                                        <p:cTn id="17" dur="500"/>
                                        <p:tgtEl>
                                          <p:spTgt spid="9728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7293"/>
                                        </p:tgtEl>
                                        <p:attrNameLst>
                                          <p:attrName>style.visibility</p:attrName>
                                        </p:attrNameLst>
                                      </p:cBhvr>
                                      <p:to>
                                        <p:strVal val="visible"/>
                                      </p:to>
                                    </p:set>
                                    <p:animEffect transition="in" filter="wipe(left)">
                                      <p:cBhvr>
                                        <p:cTn id="22" dur="500"/>
                                        <p:tgtEl>
                                          <p:spTgt spid="972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3" grpId="0" autoUpdateAnimBg="0"/>
      <p:bldP spid="97284" grpId="0" autoUpdateAnimBg="0"/>
      <p:bldP spid="97293"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186" name="Picture 36" descr="图片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692150"/>
            <a:ext cx="3863975" cy="364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327" name="AutoShape 23"/>
          <p:cNvSpPr>
            <a:spLocks noChangeArrowheads="1"/>
          </p:cNvSpPr>
          <p:nvPr/>
        </p:nvSpPr>
        <p:spPr bwMode="auto">
          <a:xfrm>
            <a:off x="2771775" y="469369"/>
            <a:ext cx="2590800" cy="921814"/>
          </a:xfrm>
          <a:prstGeom prst="wedgeRoundRectCallout">
            <a:avLst>
              <a:gd name="adj1" fmla="val -56005"/>
              <a:gd name="adj2" fmla="val 85315"/>
              <a:gd name="adj3" fmla="val 16667"/>
            </a:avLst>
          </a:prstGeom>
          <a:solidFill>
            <a:srgbClr val="FFFFCC"/>
          </a:solidFill>
          <a:ln w="28575">
            <a:solidFill>
              <a:srgbClr val="006600"/>
            </a:solidFill>
            <a:miter lim="800000"/>
            <a:headEnd/>
            <a:tailEnd/>
          </a:ln>
          <a:effectLst/>
        </p:spPr>
        <p:txBody>
          <a:bodyPr lIns="90000" tIns="46800" rIns="90000" bIns="46800" anchor="ctr">
            <a:spAutoFit/>
          </a:bodyPr>
          <a:lstStyle/>
          <a:p>
            <a:pPr>
              <a:spcBef>
                <a:spcPct val="50000"/>
              </a:spcBef>
              <a:defRPr/>
            </a:pPr>
            <a:r>
              <a:rPr lang="zh-CN" altLang="en-US" sz="2400" b="1" dirty="0">
                <a:solidFill>
                  <a:srgbClr val="FF0000"/>
                </a:solidFill>
                <a:latin typeface="宋体" pitchFamily="2" charset="-122"/>
              </a:rPr>
              <a:t>温度升高时，输出特性曲线上移</a:t>
            </a:r>
          </a:p>
        </p:txBody>
      </p:sp>
      <p:sp>
        <p:nvSpPr>
          <p:cNvPr id="98331" name="Rectangle 27"/>
          <p:cNvSpPr>
            <a:spLocks noChangeArrowheads="1"/>
          </p:cNvSpPr>
          <p:nvPr/>
        </p:nvSpPr>
        <p:spPr bwMode="auto">
          <a:xfrm>
            <a:off x="381000" y="4191000"/>
            <a:ext cx="861060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sz="2800">
                <a:latin typeface="宋体" panose="02010600030101010101" pitchFamily="2" charset="-122"/>
              </a:rPr>
              <a:t>固定偏置电路的工作点</a:t>
            </a:r>
          </a:p>
          <a:p>
            <a:pPr eaLnBrk="1" hangingPunct="1">
              <a:lnSpc>
                <a:spcPct val="120000"/>
              </a:lnSpc>
            </a:pPr>
            <a:r>
              <a:rPr lang="zh-CN" altLang="en-US" sz="2800" i="1"/>
              <a:t>        </a:t>
            </a:r>
            <a:r>
              <a:rPr lang="en-US" altLang="zh-CN" sz="2800" i="1"/>
              <a:t>Q </a:t>
            </a:r>
            <a:r>
              <a:rPr lang="zh-CN" altLang="en-US" sz="2800">
                <a:latin typeface="宋体" panose="02010600030101010101" pitchFamily="2" charset="-122"/>
              </a:rPr>
              <a:t>点是不稳定的，为此需要改进偏置电路。当温度升高使 </a:t>
            </a:r>
            <a:r>
              <a:rPr lang="en-US" altLang="zh-CN" sz="2800" i="1"/>
              <a:t>I</a:t>
            </a:r>
            <a:r>
              <a:rPr lang="en-US" altLang="zh-CN" sz="2800" baseline="-25000"/>
              <a:t>C</a:t>
            </a:r>
            <a:r>
              <a:rPr lang="en-US" altLang="zh-CN" sz="2800" i="1" baseline="-25000"/>
              <a:t> </a:t>
            </a:r>
            <a:r>
              <a:rPr lang="zh-CN" altLang="zh-CN" sz="2800">
                <a:latin typeface="宋体" panose="02010600030101010101" pitchFamily="2" charset="-122"/>
              </a:rPr>
              <a:t>增加时</a:t>
            </a:r>
            <a:r>
              <a:rPr lang="en-US" altLang="zh-CN" sz="2800">
                <a:latin typeface="宋体" panose="02010600030101010101" pitchFamily="2" charset="-122"/>
              </a:rPr>
              <a:t>, </a:t>
            </a:r>
            <a:r>
              <a:rPr lang="zh-CN" altLang="zh-CN" sz="2800">
                <a:latin typeface="宋体" panose="02010600030101010101" pitchFamily="2" charset="-122"/>
              </a:rPr>
              <a:t>能够自动减少</a:t>
            </a:r>
            <a:r>
              <a:rPr lang="zh-CN" altLang="en-US" sz="2800">
                <a:latin typeface="宋体" panose="02010600030101010101" pitchFamily="2" charset="-122"/>
              </a:rPr>
              <a:t> </a:t>
            </a:r>
            <a:r>
              <a:rPr lang="en-US" altLang="zh-CN" sz="2800" i="1"/>
              <a:t>I</a:t>
            </a:r>
            <a:r>
              <a:rPr lang="en-US" altLang="zh-CN" sz="2800" baseline="-25000"/>
              <a:t>B </a:t>
            </a:r>
            <a:r>
              <a:rPr lang="en-US" altLang="zh-CN" sz="2800">
                <a:latin typeface="宋体" panose="02010600030101010101" pitchFamily="2" charset="-122"/>
              </a:rPr>
              <a:t>,</a:t>
            </a:r>
            <a:r>
              <a:rPr lang="zh-CN" altLang="en-US" sz="2800">
                <a:latin typeface="宋体" panose="02010600030101010101" pitchFamily="2" charset="-122"/>
              </a:rPr>
              <a:t>从而抑制 </a:t>
            </a:r>
            <a:r>
              <a:rPr lang="en-US" altLang="zh-CN" sz="2800" i="1"/>
              <a:t>Q </a:t>
            </a:r>
            <a:r>
              <a:rPr lang="zh-CN" altLang="en-US" sz="2800">
                <a:latin typeface="宋体" panose="02010600030101010101" pitchFamily="2" charset="-122"/>
              </a:rPr>
              <a:t>点的变化，保持 </a:t>
            </a:r>
            <a:r>
              <a:rPr lang="en-US" altLang="zh-CN" sz="2800" i="1"/>
              <a:t>Q </a:t>
            </a:r>
            <a:r>
              <a:rPr lang="zh-CN" altLang="en-US" sz="2800">
                <a:latin typeface="宋体" panose="02010600030101010101" pitchFamily="2" charset="-122"/>
              </a:rPr>
              <a:t>点基本稳定。</a:t>
            </a:r>
          </a:p>
        </p:txBody>
      </p:sp>
      <p:sp>
        <p:nvSpPr>
          <p:cNvPr id="98336" name="Rectangle 32"/>
          <p:cNvSpPr>
            <a:spLocks noChangeArrowheads="1"/>
          </p:cNvSpPr>
          <p:nvPr/>
        </p:nvSpPr>
        <p:spPr bwMode="auto">
          <a:xfrm>
            <a:off x="4625975" y="1341438"/>
            <a:ext cx="4267200" cy="291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pPr>
            <a:r>
              <a:rPr lang="zh-CN" altLang="en-US" sz="2800">
                <a:solidFill>
                  <a:srgbClr val="CC0000"/>
                </a:solidFill>
                <a:latin typeface="宋体" panose="02010600030101010101" pitchFamily="2" charset="-122"/>
              </a:rPr>
              <a:t>结论：</a:t>
            </a:r>
            <a:endParaRPr lang="zh-CN" altLang="en-US" sz="2800">
              <a:solidFill>
                <a:srgbClr val="003399"/>
              </a:solidFill>
              <a:latin typeface="宋体" panose="02010600030101010101" pitchFamily="2" charset="-122"/>
            </a:endParaRPr>
          </a:p>
          <a:p>
            <a:pPr eaLnBrk="1" hangingPunct="1">
              <a:lnSpc>
                <a:spcPct val="110000"/>
              </a:lnSpc>
            </a:pPr>
            <a:r>
              <a:rPr lang="zh-CN" altLang="en-US" sz="2800">
                <a:solidFill>
                  <a:srgbClr val="003399"/>
                </a:solidFill>
                <a:latin typeface="宋体" panose="02010600030101010101" pitchFamily="2" charset="-122"/>
              </a:rPr>
              <a:t>  </a:t>
            </a:r>
            <a:r>
              <a:rPr lang="zh-CN" altLang="en-US" sz="2800">
                <a:solidFill>
                  <a:srgbClr val="000099"/>
                </a:solidFill>
                <a:latin typeface="宋体" panose="02010600030101010101" pitchFamily="2" charset="-122"/>
              </a:rPr>
              <a:t>当温度升高时，</a:t>
            </a:r>
            <a:r>
              <a:rPr lang="zh-CN" altLang="en-US" sz="2800">
                <a:solidFill>
                  <a:srgbClr val="000099"/>
                </a:solidFill>
                <a:sym typeface="Symbol" panose="05050102010706020507" pitchFamily="18" charset="2"/>
              </a:rPr>
              <a:t> </a:t>
            </a:r>
            <a:r>
              <a:rPr lang="en-US" altLang="zh-CN" sz="2800" i="1">
                <a:solidFill>
                  <a:srgbClr val="000099"/>
                </a:solidFill>
                <a:sym typeface="Symbol" panose="05050102010706020507" pitchFamily="18" charset="2"/>
              </a:rPr>
              <a:t>I</a:t>
            </a:r>
            <a:r>
              <a:rPr lang="en-US" altLang="zh-CN" sz="2800" baseline="-25000">
                <a:solidFill>
                  <a:srgbClr val="000099"/>
                </a:solidFill>
                <a:sym typeface="Symbol" panose="05050102010706020507" pitchFamily="18" charset="2"/>
              </a:rPr>
              <a:t>C</a:t>
            </a:r>
            <a:r>
              <a:rPr lang="zh-CN" altLang="en-US" sz="2800">
                <a:solidFill>
                  <a:srgbClr val="000099"/>
                </a:solidFill>
                <a:latin typeface="宋体" panose="02010600030101010101" pitchFamily="2" charset="-122"/>
              </a:rPr>
              <a:t>将增加，使</a:t>
            </a:r>
            <a:r>
              <a:rPr lang="en-US" altLang="zh-CN" sz="2800" i="1">
                <a:solidFill>
                  <a:srgbClr val="000099"/>
                </a:solidFill>
              </a:rPr>
              <a:t>Q</a:t>
            </a:r>
            <a:r>
              <a:rPr lang="zh-CN" altLang="en-US" sz="2800">
                <a:solidFill>
                  <a:srgbClr val="000099"/>
                </a:solidFill>
                <a:latin typeface="宋体" panose="02010600030101010101" pitchFamily="2" charset="-122"/>
              </a:rPr>
              <a:t>点沿负载线上移</a:t>
            </a:r>
            <a:r>
              <a:rPr lang="en-US" altLang="zh-CN" sz="2800">
                <a:solidFill>
                  <a:srgbClr val="000099"/>
                </a:solidFill>
                <a:latin typeface="宋体" panose="02010600030101010101" pitchFamily="2" charset="-122"/>
              </a:rPr>
              <a:t>,</a:t>
            </a:r>
            <a:r>
              <a:rPr lang="zh-CN" altLang="en-US" sz="2800">
                <a:solidFill>
                  <a:srgbClr val="000099"/>
                </a:solidFill>
                <a:latin typeface="宋体" panose="02010600030101010101" pitchFamily="2" charset="-122"/>
              </a:rPr>
              <a:t>容易使晶体管</a:t>
            </a:r>
            <a:r>
              <a:rPr lang="en-US" altLang="zh-CN" sz="2800">
                <a:solidFill>
                  <a:srgbClr val="000099"/>
                </a:solidFill>
              </a:rPr>
              <a:t>T </a:t>
            </a:r>
            <a:r>
              <a:rPr lang="zh-CN" altLang="en-US" sz="2800">
                <a:solidFill>
                  <a:srgbClr val="000099"/>
                </a:solidFill>
                <a:latin typeface="宋体" panose="02010600030101010101" pitchFamily="2" charset="-122"/>
              </a:rPr>
              <a:t>进入饱和区造成饱和失真，甚至引起过热烧坏晶体管。</a:t>
            </a:r>
          </a:p>
        </p:txBody>
      </p:sp>
    </p:spTree>
    <p:extLst>
      <p:ext uri="{BB962C8B-B14F-4D97-AF65-F5344CB8AC3E}">
        <p14:creationId xmlns:p14="http://schemas.microsoft.com/office/powerpoint/2010/main" val="38777053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98327"/>
                                        </p:tgtEl>
                                        <p:attrNameLst>
                                          <p:attrName>style.visibility</p:attrName>
                                        </p:attrNameLst>
                                      </p:cBhvr>
                                      <p:to>
                                        <p:strVal val="visible"/>
                                      </p:to>
                                    </p:set>
                                    <p:animEffect transition="in" filter="wipe(right)">
                                      <p:cBhvr>
                                        <p:cTn id="7" dur="500"/>
                                        <p:tgtEl>
                                          <p:spTgt spid="983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8336"/>
                                        </p:tgtEl>
                                        <p:attrNameLst>
                                          <p:attrName>style.visibility</p:attrName>
                                        </p:attrNameLst>
                                      </p:cBhvr>
                                      <p:to>
                                        <p:strVal val="visible"/>
                                      </p:to>
                                    </p:set>
                                    <p:animEffect transition="in" filter="wipe(left)">
                                      <p:cBhvr>
                                        <p:cTn id="12" dur="500"/>
                                        <p:tgtEl>
                                          <p:spTgt spid="9833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8331"/>
                                        </p:tgtEl>
                                        <p:attrNameLst>
                                          <p:attrName>style.visibility</p:attrName>
                                        </p:attrNameLst>
                                      </p:cBhvr>
                                      <p:to>
                                        <p:strVal val="visible"/>
                                      </p:to>
                                    </p:set>
                                    <p:animEffect transition="in" filter="wipe(left)">
                                      <p:cBhvr>
                                        <p:cTn id="17" dur="500"/>
                                        <p:tgtEl>
                                          <p:spTgt spid="983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27" grpId="0" animBg="1" autoUpdateAnimBg="0"/>
      <p:bldP spid="98331" grpId="0" autoUpdateAnimBg="0"/>
      <p:bldP spid="98336"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330" name="Rectangle 2"/>
          <p:cNvSpPr>
            <a:spLocks noGrp="1" noChangeArrowheads="1"/>
          </p:cNvSpPr>
          <p:nvPr>
            <p:ph type="ctrTitle"/>
          </p:nvPr>
        </p:nvSpPr>
        <p:spPr bwMode="auto">
          <a:xfrm>
            <a:off x="533400" y="629216"/>
            <a:ext cx="4876800" cy="609600"/>
          </a:xfrm>
          <a:ln>
            <a:miter lim="800000"/>
            <a:headEnd/>
            <a:tailEnd/>
          </a:ln>
        </p:spPr>
        <p:txBody>
          <a:bodyPr vert="horz" wrap="square" lIns="91440" tIns="45720" rIns="91440" bIns="45720" numCol="1" anchor="t" anchorCtr="0" compatLnSpc="1">
            <a:prstTxWarp prst="textNoShape">
              <a:avLst/>
            </a:prstTxWarp>
          </a:bodyPr>
          <a:lstStyle/>
          <a:p>
            <a:pPr algn="l" eaLnBrk="1" hangingPunct="1">
              <a:defRPr/>
            </a:pPr>
            <a:r>
              <a:rPr lang="en-US" altLang="zh-CN" sz="3200" b="1" smtClean="0">
                <a:solidFill>
                  <a:srgbClr val="000099"/>
                </a:solidFill>
                <a:latin typeface="Times New Roman" panose="02020603050405020304" pitchFamily="18" charset="0"/>
                <a:cs typeface="Times New Roman" panose="02020603050405020304" pitchFamily="18" charset="0"/>
              </a:rPr>
              <a:t>15.4.2   </a:t>
            </a:r>
            <a:r>
              <a:rPr lang="zh-CN" altLang="en-US" sz="3200" b="1" smtClean="0">
                <a:solidFill>
                  <a:srgbClr val="000099"/>
                </a:solidFill>
                <a:latin typeface="Times New Roman" panose="02020603050405020304" pitchFamily="18" charset="0"/>
                <a:cs typeface="Times New Roman" panose="02020603050405020304" pitchFamily="18" charset="0"/>
              </a:rPr>
              <a:t>分压式偏置电路</a:t>
            </a:r>
          </a:p>
        </p:txBody>
      </p:sp>
      <p:sp>
        <p:nvSpPr>
          <p:cNvPr id="99331" name="Rectangle 3"/>
          <p:cNvSpPr>
            <a:spLocks noGrp="1" noChangeArrowheads="1"/>
          </p:cNvSpPr>
          <p:nvPr>
            <p:ph type="subTitle" idx="1"/>
          </p:nvPr>
        </p:nvSpPr>
        <p:spPr bwMode="auto">
          <a:xfrm>
            <a:off x="533400" y="1264216"/>
            <a:ext cx="4038600" cy="533400"/>
          </a:xfrm>
          <a:ln>
            <a:miter lim="800000"/>
            <a:headEnd/>
            <a:tailEnd/>
          </a:ln>
        </p:spPr>
        <p:txBody>
          <a:bodyPr vert="horz" wrap="square" lIns="91440" tIns="45720" rIns="91440" bIns="45720" numCol="1" anchor="t" anchorCtr="0" compatLnSpc="1">
            <a:prstTxWarp prst="textNoShape">
              <a:avLst/>
            </a:prstTxWarp>
          </a:bodyPr>
          <a:lstStyle/>
          <a:p>
            <a:pPr algn="l" eaLnBrk="1" hangingPunct="1">
              <a:defRPr/>
            </a:pPr>
            <a:r>
              <a:rPr lang="en-US" altLang="zh-CN" sz="2800" b="1" smtClean="0">
                <a:solidFill>
                  <a:srgbClr val="E60000"/>
                </a:solidFill>
                <a:latin typeface="Times New Roman" panose="02020603050405020304" pitchFamily="18" charset="0"/>
                <a:cs typeface="Times New Roman" panose="02020603050405020304" pitchFamily="18" charset="0"/>
              </a:rPr>
              <a:t>1.  </a:t>
            </a:r>
            <a:r>
              <a:rPr lang="zh-CN" altLang="en-US" sz="2800" b="1" smtClean="0">
                <a:solidFill>
                  <a:srgbClr val="E60000"/>
                </a:solidFill>
                <a:latin typeface="Times New Roman" panose="02020603050405020304" pitchFamily="18" charset="0"/>
                <a:cs typeface="Times New Roman" panose="02020603050405020304" pitchFamily="18" charset="0"/>
              </a:rPr>
              <a:t>稳定</a:t>
            </a:r>
            <a:r>
              <a:rPr lang="en-US" altLang="zh-CN" sz="2800" b="1" i="1" smtClean="0">
                <a:solidFill>
                  <a:srgbClr val="E60000"/>
                </a:solidFill>
                <a:latin typeface="Times New Roman" panose="02020603050405020304" pitchFamily="18" charset="0"/>
                <a:cs typeface="Times New Roman" panose="02020603050405020304" pitchFamily="18" charset="0"/>
              </a:rPr>
              <a:t>Q</a:t>
            </a:r>
            <a:r>
              <a:rPr lang="zh-CN" altLang="en-US" sz="2800" b="1" smtClean="0">
                <a:solidFill>
                  <a:srgbClr val="E60000"/>
                </a:solidFill>
                <a:latin typeface="Times New Roman" panose="02020603050405020304" pitchFamily="18" charset="0"/>
                <a:cs typeface="Times New Roman" panose="02020603050405020304" pitchFamily="18" charset="0"/>
              </a:rPr>
              <a:t>点的原理</a:t>
            </a:r>
          </a:p>
        </p:txBody>
      </p:sp>
      <p:graphicFrame>
        <p:nvGraphicFramePr>
          <p:cNvPr id="99332" name="Object 4"/>
          <p:cNvGraphicFramePr>
            <a:graphicFrameLocks noChangeAspect="1"/>
          </p:cNvGraphicFramePr>
          <p:nvPr>
            <p:extLst/>
          </p:nvPr>
        </p:nvGraphicFramePr>
        <p:xfrm>
          <a:off x="5148263" y="1368991"/>
          <a:ext cx="3013075" cy="533400"/>
        </p:xfrm>
        <a:graphic>
          <a:graphicData uri="http://schemas.openxmlformats.org/presentationml/2006/ole">
            <mc:AlternateContent xmlns:mc="http://schemas.openxmlformats.org/markup-compatibility/2006">
              <mc:Choice xmlns:v="urn:schemas-microsoft-com:vml" Requires="v">
                <p:oleObj spid="_x0000_s18446" name="Equation" r:id="rId4" imgW="1168200" imgH="215640" progId="Equation.3">
                  <p:embed/>
                </p:oleObj>
              </mc:Choice>
              <mc:Fallback>
                <p:oleObj name="Equation" r:id="rId4" imgW="1168200" imgH="215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48263" y="1368991"/>
                        <a:ext cx="30130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9334" name="Object 6"/>
          <p:cNvGraphicFramePr>
            <a:graphicFrameLocks noChangeAspect="1"/>
          </p:cNvGraphicFramePr>
          <p:nvPr>
            <p:extLst/>
          </p:nvPr>
        </p:nvGraphicFramePr>
        <p:xfrm>
          <a:off x="5199063" y="3177154"/>
          <a:ext cx="1944687" cy="585787"/>
        </p:xfrm>
        <a:graphic>
          <a:graphicData uri="http://schemas.openxmlformats.org/presentationml/2006/ole">
            <mc:AlternateContent xmlns:mc="http://schemas.openxmlformats.org/markup-compatibility/2006">
              <mc:Choice xmlns:v="urn:schemas-microsoft-com:vml" Requires="v">
                <p:oleObj spid="_x0000_s18447" name="Equation" r:id="rId6" imgW="711000" imgH="215640" progId="Equation.3">
                  <p:embed/>
                </p:oleObj>
              </mc:Choice>
              <mc:Fallback>
                <p:oleObj name="Equation" r:id="rId6" imgW="711000" imgH="2156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99063" y="3177154"/>
                        <a:ext cx="1944687" cy="585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9335" name="Object 7"/>
          <p:cNvGraphicFramePr>
            <a:graphicFrameLocks noChangeAspect="1"/>
          </p:cNvGraphicFramePr>
          <p:nvPr>
            <p:extLst/>
          </p:nvPr>
        </p:nvGraphicFramePr>
        <p:xfrm>
          <a:off x="5181600" y="1973829"/>
          <a:ext cx="3276600" cy="1122362"/>
        </p:xfrm>
        <a:graphic>
          <a:graphicData uri="http://schemas.openxmlformats.org/presentationml/2006/ole">
            <mc:AlternateContent xmlns:mc="http://schemas.openxmlformats.org/markup-compatibility/2006">
              <mc:Choice xmlns:v="urn:schemas-microsoft-com:vml" Requires="v">
                <p:oleObj spid="_x0000_s18448" name="Equation" r:id="rId8" imgW="1257120" imgH="431640" progId="Equation.3">
                  <p:embed/>
                </p:oleObj>
              </mc:Choice>
              <mc:Fallback>
                <p:oleObj name="Equation" r:id="rId8" imgW="1257120" imgH="43164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81600" y="1973829"/>
                        <a:ext cx="3276600" cy="1122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9336" name="Object 8"/>
          <p:cNvGraphicFramePr>
            <a:graphicFrameLocks noChangeAspect="1"/>
          </p:cNvGraphicFramePr>
          <p:nvPr>
            <p:extLst/>
          </p:nvPr>
        </p:nvGraphicFramePr>
        <p:xfrm>
          <a:off x="5238750" y="3847079"/>
          <a:ext cx="3338513" cy="1154112"/>
        </p:xfrm>
        <a:graphic>
          <a:graphicData uri="http://schemas.openxmlformats.org/presentationml/2006/ole">
            <mc:AlternateContent xmlns:mc="http://schemas.openxmlformats.org/markup-compatibility/2006">
              <mc:Choice xmlns:v="urn:schemas-microsoft-com:vml" Requires="v">
                <p:oleObj spid="_x0000_s18449" name="Equation" r:id="rId10" imgW="1244520" imgH="431640" progId="Equation.3">
                  <p:embed/>
                </p:oleObj>
              </mc:Choice>
              <mc:Fallback>
                <p:oleObj name="Equation" r:id="rId10" imgW="1244520" imgH="43164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38750" y="3847079"/>
                        <a:ext cx="3338513" cy="115411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99578" name="Picture 250" descr="图片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9388" y="1872229"/>
            <a:ext cx="4822825" cy="345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579" name="Rectangle 251"/>
          <p:cNvSpPr>
            <a:spLocks noChangeArrowheads="1"/>
          </p:cNvSpPr>
          <p:nvPr/>
        </p:nvSpPr>
        <p:spPr bwMode="auto">
          <a:xfrm>
            <a:off x="250825" y="5469422"/>
            <a:ext cx="8893175" cy="568490"/>
          </a:xfrm>
          <a:prstGeom prst="rect">
            <a:avLst/>
          </a:prstGeom>
          <a:noFill/>
          <a:ln w="38100">
            <a:noFill/>
            <a:miter lim="800000"/>
            <a:headEnd/>
            <a:tailEnd/>
          </a:ln>
          <a:effectLst/>
        </p:spPr>
        <p:txBody>
          <a:bodyPr lIns="90000" tIns="46800" rIns="90000" bIns="46800" anchor="ctr">
            <a:spAutoFit/>
          </a:bodyPr>
          <a:lstStyle/>
          <a:p>
            <a:pPr>
              <a:lnSpc>
                <a:spcPct val="110000"/>
              </a:lnSpc>
              <a:defRPr/>
            </a:pPr>
            <a:r>
              <a:rPr lang="en-US" altLang="zh-CN" sz="2800" b="1">
                <a:solidFill>
                  <a:srgbClr val="000099"/>
                </a:solidFill>
                <a:latin typeface="Times New Roman" panose="02020603050405020304" pitchFamily="18" charset="0"/>
                <a:cs typeface="Times New Roman" panose="02020603050405020304" pitchFamily="18" charset="0"/>
              </a:rPr>
              <a:t>    </a:t>
            </a:r>
            <a:r>
              <a:rPr lang="zh-CN" altLang="en-US" sz="2800" b="1">
                <a:solidFill>
                  <a:srgbClr val="000099"/>
                </a:solidFill>
                <a:latin typeface="Times New Roman" panose="02020603050405020304" pitchFamily="18" charset="0"/>
                <a:cs typeface="Times New Roman" panose="02020603050405020304" pitchFamily="18" charset="0"/>
              </a:rPr>
              <a:t>基极电位</a:t>
            </a:r>
            <a:r>
              <a:rPr lang="en-US" altLang="zh-CN" sz="2800" b="1" i="1">
                <a:solidFill>
                  <a:srgbClr val="000099"/>
                </a:solidFill>
                <a:latin typeface="Times New Roman" panose="02020603050405020304" pitchFamily="18" charset="0"/>
                <a:cs typeface="Times New Roman" panose="02020603050405020304" pitchFamily="18" charset="0"/>
              </a:rPr>
              <a:t>V</a:t>
            </a:r>
            <a:r>
              <a:rPr lang="en-US" altLang="zh-CN" sz="2800" b="1" baseline="-25000">
                <a:solidFill>
                  <a:srgbClr val="000099"/>
                </a:solidFill>
                <a:latin typeface="Times New Roman" panose="02020603050405020304" pitchFamily="18" charset="0"/>
                <a:cs typeface="Times New Roman" panose="02020603050405020304" pitchFamily="18" charset="0"/>
              </a:rPr>
              <a:t>B</a:t>
            </a:r>
            <a:r>
              <a:rPr lang="zh-CN" altLang="en-US" sz="2800" b="1">
                <a:solidFill>
                  <a:srgbClr val="000099"/>
                </a:solidFill>
                <a:latin typeface="Times New Roman" panose="02020603050405020304" pitchFamily="18" charset="0"/>
                <a:cs typeface="Times New Roman" panose="02020603050405020304" pitchFamily="18" charset="0"/>
              </a:rPr>
              <a:t>与晶体管的参数无关，不受温度的影响。</a:t>
            </a:r>
          </a:p>
        </p:txBody>
      </p:sp>
    </p:spTree>
    <p:extLst>
      <p:ext uri="{BB962C8B-B14F-4D97-AF65-F5344CB8AC3E}">
        <p14:creationId xmlns:p14="http://schemas.microsoft.com/office/powerpoint/2010/main" val="105446656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99331">
                                            <p:txEl>
                                              <p:pRg st="0" end="0"/>
                                            </p:txEl>
                                          </p:spTgt>
                                        </p:tgtEl>
                                        <p:attrNameLst>
                                          <p:attrName>style.visibility</p:attrName>
                                        </p:attrNameLst>
                                      </p:cBhvr>
                                      <p:to>
                                        <p:strVal val="visible"/>
                                      </p:to>
                                    </p:set>
                                    <p:animEffect transition="in" filter="blinds(vertical)">
                                      <p:cBhvr>
                                        <p:cTn id="7" dur="500"/>
                                        <p:tgtEl>
                                          <p:spTgt spid="993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9578"/>
                                        </p:tgtEl>
                                        <p:attrNameLst>
                                          <p:attrName>style.visibility</p:attrName>
                                        </p:attrNameLst>
                                      </p:cBhvr>
                                      <p:to>
                                        <p:strVal val="visible"/>
                                      </p:to>
                                    </p:set>
                                    <p:animEffect transition="in" filter="wipe(left)">
                                      <p:cBhvr>
                                        <p:cTn id="12" dur="1000"/>
                                        <p:tgtEl>
                                          <p:spTgt spid="9957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99332"/>
                                        </p:tgtEl>
                                        <p:attrNameLst>
                                          <p:attrName>style.visibility</p:attrName>
                                        </p:attrNameLst>
                                      </p:cBhvr>
                                      <p:to>
                                        <p:strVal val="visible"/>
                                      </p:to>
                                    </p:set>
                                    <p:animEffect transition="in" filter="wipe(left)">
                                      <p:cBhvr>
                                        <p:cTn id="17" dur="500"/>
                                        <p:tgtEl>
                                          <p:spTgt spid="9933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99335"/>
                                        </p:tgtEl>
                                        <p:attrNameLst>
                                          <p:attrName>style.visibility</p:attrName>
                                        </p:attrNameLst>
                                      </p:cBhvr>
                                      <p:to>
                                        <p:strVal val="visible"/>
                                      </p:to>
                                    </p:set>
                                    <p:animEffect transition="in" filter="wipe(left)">
                                      <p:cBhvr>
                                        <p:cTn id="22" dur="500"/>
                                        <p:tgtEl>
                                          <p:spTgt spid="99335"/>
                                        </p:tgtEl>
                                      </p:cBhvr>
                                    </p:animEffect>
                                  </p:childTnLst>
                                </p:cTn>
                              </p:par>
                            </p:childTnLst>
                          </p:cTn>
                        </p:par>
                        <p:par>
                          <p:cTn id="23" fill="hold" nodeType="afterGroup">
                            <p:stCondLst>
                              <p:cond delay="500"/>
                            </p:stCondLst>
                            <p:childTnLst>
                              <p:par>
                                <p:cTn id="24" presetID="22" presetClass="entr" presetSubtype="8" fill="hold" nodeType="afterEffect">
                                  <p:stCondLst>
                                    <p:cond delay="0"/>
                                  </p:stCondLst>
                                  <p:childTnLst>
                                    <p:set>
                                      <p:cBhvr>
                                        <p:cTn id="25" dur="1" fill="hold">
                                          <p:stCondLst>
                                            <p:cond delay="0"/>
                                          </p:stCondLst>
                                        </p:cTn>
                                        <p:tgtEl>
                                          <p:spTgt spid="99334"/>
                                        </p:tgtEl>
                                        <p:attrNameLst>
                                          <p:attrName>style.visibility</p:attrName>
                                        </p:attrNameLst>
                                      </p:cBhvr>
                                      <p:to>
                                        <p:strVal val="visible"/>
                                      </p:to>
                                    </p:set>
                                    <p:animEffect transition="in" filter="wipe(left)">
                                      <p:cBhvr>
                                        <p:cTn id="26" dur="500"/>
                                        <p:tgtEl>
                                          <p:spTgt spid="99334"/>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99336"/>
                                        </p:tgtEl>
                                        <p:attrNameLst>
                                          <p:attrName>style.visibility</p:attrName>
                                        </p:attrNameLst>
                                      </p:cBhvr>
                                      <p:to>
                                        <p:strVal val="visible"/>
                                      </p:to>
                                    </p:set>
                                    <p:animEffect transition="in" filter="wipe(left)">
                                      <p:cBhvr>
                                        <p:cTn id="31" dur="500"/>
                                        <p:tgtEl>
                                          <p:spTgt spid="99336"/>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99579"/>
                                        </p:tgtEl>
                                        <p:attrNameLst>
                                          <p:attrName>style.visibility</p:attrName>
                                        </p:attrNameLst>
                                      </p:cBhvr>
                                      <p:to>
                                        <p:strVal val="visible"/>
                                      </p:to>
                                    </p:set>
                                    <p:animEffect transition="in" filter="wipe(left)">
                                      <p:cBhvr>
                                        <p:cTn id="36" dur="500"/>
                                        <p:tgtEl>
                                          <p:spTgt spid="995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1" grpId="0" build="p" autoUpdateAnimBg="0"/>
      <p:bldP spid="99579"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62" name="Rectangle 2"/>
          <p:cNvSpPr>
            <a:spLocks noGrp="1" noChangeArrowheads="1"/>
          </p:cNvSpPr>
          <p:nvPr>
            <p:ph type="ctrTitle"/>
          </p:nvPr>
        </p:nvSpPr>
        <p:spPr bwMode="auto">
          <a:xfrm>
            <a:off x="502468" y="589230"/>
            <a:ext cx="4876800" cy="609600"/>
          </a:xfrm>
          <a:ln>
            <a:miter lim="800000"/>
            <a:headEnd/>
            <a:tailEnd/>
          </a:ln>
        </p:spPr>
        <p:txBody>
          <a:bodyPr vert="horz" wrap="square" lIns="91440" tIns="45720" rIns="91440" bIns="45720" numCol="1" anchor="t" anchorCtr="0" compatLnSpc="1">
            <a:prstTxWarp prst="textNoShape">
              <a:avLst/>
            </a:prstTxWarp>
          </a:bodyPr>
          <a:lstStyle/>
          <a:p>
            <a:pPr algn="l" eaLnBrk="1" hangingPunct="1">
              <a:defRPr/>
            </a:pPr>
            <a:r>
              <a:rPr lang="en-US" altLang="zh-CN" sz="3200" b="1" smtClean="0">
                <a:solidFill>
                  <a:srgbClr val="000099"/>
                </a:solidFill>
                <a:latin typeface="Times New Roman" panose="02020603050405020304" pitchFamily="18" charset="0"/>
                <a:cs typeface="Times New Roman" panose="02020603050405020304" pitchFamily="18" charset="0"/>
              </a:rPr>
              <a:t>15.4.2   </a:t>
            </a:r>
            <a:r>
              <a:rPr lang="zh-CN" altLang="en-US" sz="3200" b="1" smtClean="0">
                <a:solidFill>
                  <a:srgbClr val="000099"/>
                </a:solidFill>
                <a:latin typeface="Times New Roman" panose="02020603050405020304" pitchFamily="18" charset="0"/>
                <a:cs typeface="Times New Roman" panose="02020603050405020304" pitchFamily="18" charset="0"/>
              </a:rPr>
              <a:t>分压式偏置电路</a:t>
            </a:r>
          </a:p>
        </p:txBody>
      </p:sp>
      <p:sp>
        <p:nvSpPr>
          <p:cNvPr id="245763" name="Rectangle 3"/>
          <p:cNvSpPr>
            <a:spLocks noGrp="1" noChangeArrowheads="1"/>
          </p:cNvSpPr>
          <p:nvPr>
            <p:ph type="subTitle" idx="1"/>
          </p:nvPr>
        </p:nvSpPr>
        <p:spPr bwMode="auto">
          <a:xfrm>
            <a:off x="578668" y="1224230"/>
            <a:ext cx="4038600" cy="533400"/>
          </a:xfrm>
          <a:ln>
            <a:miter lim="800000"/>
            <a:headEnd/>
            <a:tailEnd/>
          </a:ln>
        </p:spPr>
        <p:txBody>
          <a:bodyPr vert="horz" wrap="square" lIns="91440" tIns="45720" rIns="91440" bIns="45720" numCol="1" anchor="t" anchorCtr="0" compatLnSpc="1">
            <a:prstTxWarp prst="textNoShape">
              <a:avLst/>
            </a:prstTxWarp>
          </a:bodyPr>
          <a:lstStyle/>
          <a:p>
            <a:pPr algn="l" eaLnBrk="1" hangingPunct="1">
              <a:defRPr/>
            </a:pPr>
            <a:r>
              <a:rPr lang="en-US" altLang="zh-CN" sz="2800" b="1" smtClean="0">
                <a:solidFill>
                  <a:srgbClr val="CC0000"/>
                </a:solidFill>
                <a:latin typeface="Times New Roman" panose="02020603050405020304" pitchFamily="18" charset="0"/>
                <a:cs typeface="Times New Roman" panose="02020603050405020304" pitchFamily="18" charset="0"/>
              </a:rPr>
              <a:t>1.  </a:t>
            </a:r>
            <a:r>
              <a:rPr lang="zh-CN" altLang="en-US" sz="2800" b="1" smtClean="0">
                <a:solidFill>
                  <a:srgbClr val="CC0000"/>
                </a:solidFill>
                <a:latin typeface="Times New Roman" panose="02020603050405020304" pitchFamily="18" charset="0"/>
                <a:cs typeface="Times New Roman" panose="02020603050405020304" pitchFamily="18" charset="0"/>
              </a:rPr>
              <a:t>稳定</a:t>
            </a:r>
            <a:r>
              <a:rPr lang="en-US" altLang="zh-CN" sz="2800" b="1" i="1" smtClean="0">
                <a:solidFill>
                  <a:srgbClr val="CC0000"/>
                </a:solidFill>
                <a:latin typeface="Times New Roman" panose="02020603050405020304" pitchFamily="18" charset="0"/>
                <a:cs typeface="Times New Roman" panose="02020603050405020304" pitchFamily="18" charset="0"/>
              </a:rPr>
              <a:t>Q</a:t>
            </a:r>
            <a:r>
              <a:rPr lang="zh-CN" altLang="en-US" sz="2800" b="1" smtClean="0">
                <a:solidFill>
                  <a:srgbClr val="CC0000"/>
                </a:solidFill>
                <a:latin typeface="Times New Roman" panose="02020603050405020304" pitchFamily="18" charset="0"/>
                <a:cs typeface="Times New Roman" panose="02020603050405020304" pitchFamily="18" charset="0"/>
              </a:rPr>
              <a:t>点的原理</a:t>
            </a:r>
          </a:p>
        </p:txBody>
      </p:sp>
      <p:graphicFrame>
        <p:nvGraphicFramePr>
          <p:cNvPr id="245847" name="Object 87"/>
          <p:cNvGraphicFramePr>
            <a:graphicFrameLocks noChangeAspect="1"/>
          </p:cNvGraphicFramePr>
          <p:nvPr>
            <p:extLst/>
          </p:nvPr>
        </p:nvGraphicFramePr>
        <p:xfrm>
          <a:off x="5125268" y="1214705"/>
          <a:ext cx="3149600" cy="1101725"/>
        </p:xfrm>
        <a:graphic>
          <a:graphicData uri="http://schemas.openxmlformats.org/presentationml/2006/ole">
            <mc:AlternateContent xmlns:mc="http://schemas.openxmlformats.org/markup-compatibility/2006">
              <mc:Choice xmlns:v="urn:schemas-microsoft-com:vml" Requires="v">
                <p:oleObj spid="_x0000_s19467" name="Equation" r:id="rId4" imgW="1231560" imgH="431640" progId="Equation.3">
                  <p:embed/>
                </p:oleObj>
              </mc:Choice>
              <mc:Fallback>
                <p:oleObj name="Equation" r:id="rId4" imgW="1231560" imgH="431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25268" y="1214705"/>
                        <a:ext cx="3149600" cy="1101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48" name="Object 88"/>
          <p:cNvGraphicFramePr>
            <a:graphicFrameLocks noChangeAspect="1"/>
          </p:cNvGraphicFramePr>
          <p:nvPr>
            <p:extLst/>
          </p:nvPr>
        </p:nvGraphicFramePr>
        <p:xfrm>
          <a:off x="5109393" y="2418030"/>
          <a:ext cx="3470275" cy="546100"/>
        </p:xfrm>
        <a:graphic>
          <a:graphicData uri="http://schemas.openxmlformats.org/presentationml/2006/ole">
            <mc:AlternateContent xmlns:mc="http://schemas.openxmlformats.org/markup-compatibility/2006">
              <mc:Choice xmlns:v="urn:schemas-microsoft-com:vml" Requires="v">
                <p:oleObj spid="_x0000_s19468" name="Equation" r:id="rId6" imgW="1307880" imgH="215640" progId="Equation.3">
                  <p:embed/>
                </p:oleObj>
              </mc:Choice>
              <mc:Fallback>
                <p:oleObj name="Equation" r:id="rId6" imgW="1307880" imgH="2156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09393" y="2418030"/>
                        <a:ext cx="3470275"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49" name="Object 89"/>
          <p:cNvGraphicFramePr>
            <a:graphicFrameLocks noChangeAspect="1"/>
          </p:cNvGraphicFramePr>
          <p:nvPr>
            <p:extLst/>
          </p:nvPr>
        </p:nvGraphicFramePr>
        <p:xfrm>
          <a:off x="5226868" y="3035568"/>
          <a:ext cx="3352800" cy="2225675"/>
        </p:xfrm>
        <a:graphic>
          <a:graphicData uri="http://schemas.openxmlformats.org/presentationml/2006/ole">
            <mc:AlternateContent xmlns:mc="http://schemas.openxmlformats.org/markup-compatibility/2006">
              <mc:Choice xmlns:v="urn:schemas-microsoft-com:vml" Requires="v">
                <p:oleObj spid="_x0000_s19469" name="Equation" r:id="rId8" imgW="1244520" imgH="888840" progId="Equation.3">
                  <p:embed/>
                </p:oleObj>
              </mc:Choice>
              <mc:Fallback>
                <p:oleObj name="Equation" r:id="rId8" imgW="1244520" imgH="88884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26868" y="3035568"/>
                        <a:ext cx="3352800" cy="22256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46013" name="Picture 253" descr="图片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4656" y="1908443"/>
            <a:ext cx="4822825" cy="345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6014" name="Rectangle 254"/>
          <p:cNvSpPr>
            <a:spLocks noChangeArrowheads="1"/>
          </p:cNvSpPr>
          <p:nvPr/>
        </p:nvSpPr>
        <p:spPr bwMode="auto">
          <a:xfrm>
            <a:off x="1161281" y="5498832"/>
            <a:ext cx="6840537" cy="590034"/>
          </a:xfrm>
          <a:prstGeom prst="rect">
            <a:avLst/>
          </a:prstGeom>
          <a:noFill/>
          <a:ln w="38100">
            <a:noFill/>
            <a:miter lim="800000"/>
            <a:headEnd/>
            <a:tailEnd/>
          </a:ln>
          <a:effectLst/>
        </p:spPr>
        <p:txBody>
          <a:bodyPr lIns="90000" tIns="46800" rIns="90000" bIns="46800" anchor="ctr">
            <a:spAutoFit/>
          </a:bodyPr>
          <a:lstStyle/>
          <a:p>
            <a:pPr>
              <a:lnSpc>
                <a:spcPct val="115000"/>
              </a:lnSpc>
              <a:defRPr/>
            </a:pPr>
            <a:r>
              <a:rPr lang="zh-CN" altLang="en-US" sz="2800" b="1">
                <a:solidFill>
                  <a:srgbClr val="000099"/>
                </a:solidFill>
                <a:latin typeface="Times New Roman" panose="02020603050405020304" pitchFamily="18" charset="0"/>
                <a:cs typeface="Times New Roman" panose="02020603050405020304" pitchFamily="18" charset="0"/>
              </a:rPr>
              <a:t>集电极电流基本恒定，不随温度变化。</a:t>
            </a:r>
          </a:p>
        </p:txBody>
      </p:sp>
    </p:spTree>
    <p:extLst>
      <p:ext uri="{BB962C8B-B14F-4D97-AF65-F5344CB8AC3E}">
        <p14:creationId xmlns:p14="http://schemas.microsoft.com/office/powerpoint/2010/main" val="3341426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46013"/>
                                        </p:tgtEl>
                                        <p:attrNameLst>
                                          <p:attrName>style.visibility</p:attrName>
                                        </p:attrNameLst>
                                      </p:cBhvr>
                                      <p:to>
                                        <p:strVal val="visible"/>
                                      </p:to>
                                    </p:set>
                                    <p:animEffect transition="in" filter="wipe(left)">
                                      <p:cBhvr>
                                        <p:cTn id="7" dur="1000"/>
                                        <p:tgtEl>
                                          <p:spTgt spid="2460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45847"/>
                                        </p:tgtEl>
                                        <p:attrNameLst>
                                          <p:attrName>style.visibility</p:attrName>
                                        </p:attrNameLst>
                                      </p:cBhvr>
                                      <p:to>
                                        <p:strVal val="visible"/>
                                      </p:to>
                                    </p:set>
                                    <p:animEffect transition="in" filter="wipe(left)">
                                      <p:cBhvr>
                                        <p:cTn id="12" dur="500"/>
                                        <p:tgtEl>
                                          <p:spTgt spid="24584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45848"/>
                                        </p:tgtEl>
                                        <p:attrNameLst>
                                          <p:attrName>style.visibility</p:attrName>
                                        </p:attrNameLst>
                                      </p:cBhvr>
                                      <p:to>
                                        <p:strVal val="visible"/>
                                      </p:to>
                                    </p:set>
                                    <p:animEffect transition="in" filter="wipe(left)">
                                      <p:cBhvr>
                                        <p:cTn id="17" dur="500"/>
                                        <p:tgtEl>
                                          <p:spTgt spid="24584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45849"/>
                                        </p:tgtEl>
                                        <p:attrNameLst>
                                          <p:attrName>style.visibility</p:attrName>
                                        </p:attrNameLst>
                                      </p:cBhvr>
                                      <p:to>
                                        <p:strVal val="visible"/>
                                      </p:to>
                                    </p:set>
                                    <p:animEffect transition="in" filter="wipe(left)">
                                      <p:cBhvr>
                                        <p:cTn id="22" dur="500"/>
                                        <p:tgtEl>
                                          <p:spTgt spid="24584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46014"/>
                                        </p:tgtEl>
                                        <p:attrNameLst>
                                          <p:attrName>style.visibility</p:attrName>
                                        </p:attrNameLst>
                                      </p:cBhvr>
                                      <p:to>
                                        <p:strVal val="visible"/>
                                      </p:to>
                                    </p:set>
                                    <p:animEffect transition="in" filter="wipe(left)">
                                      <p:cBhvr>
                                        <p:cTn id="27" dur="500"/>
                                        <p:tgtEl>
                                          <p:spTgt spid="2460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014"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ext Box 2"/>
          <p:cNvSpPr txBox="1">
            <a:spLocks noChangeArrowheads="1"/>
          </p:cNvSpPr>
          <p:nvPr/>
        </p:nvSpPr>
        <p:spPr bwMode="auto">
          <a:xfrm>
            <a:off x="4943946" y="645390"/>
            <a:ext cx="3810000" cy="479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indent="381000"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pPr>
            <a:r>
              <a:rPr lang="zh-CN" altLang="en-US" sz="2800">
                <a:cs typeface="Times New Roman" panose="02020603050405020304" pitchFamily="18" charset="0"/>
              </a:rPr>
              <a:t>从</a:t>
            </a:r>
            <a:r>
              <a:rPr lang="en-US" altLang="zh-CN" sz="2800" i="1">
                <a:cs typeface="Times New Roman" panose="02020603050405020304" pitchFamily="18" charset="0"/>
              </a:rPr>
              <a:t>Q</a:t>
            </a:r>
            <a:r>
              <a:rPr lang="zh-CN" altLang="en-US" sz="2800">
                <a:cs typeface="Times New Roman" panose="02020603050405020304" pitchFamily="18" charset="0"/>
              </a:rPr>
              <a:t>点稳定的角度来看似乎</a:t>
            </a:r>
            <a:r>
              <a:rPr lang="en-US" altLang="zh-CN" sz="2800" i="1">
                <a:cs typeface="Times New Roman" panose="02020603050405020304" pitchFamily="18" charset="0"/>
              </a:rPr>
              <a:t>I</a:t>
            </a:r>
            <a:r>
              <a:rPr lang="en-US" altLang="zh-CN" sz="2800" baseline="-25000">
                <a:cs typeface="Times New Roman" panose="02020603050405020304" pitchFamily="18" charset="0"/>
              </a:rPr>
              <a:t>2</a:t>
            </a:r>
            <a:r>
              <a:rPr lang="zh-CN" altLang="en-US" sz="2800">
                <a:cs typeface="Times New Roman" panose="02020603050405020304" pitchFamily="18" charset="0"/>
              </a:rPr>
              <a:t>、</a:t>
            </a:r>
            <a:r>
              <a:rPr lang="en-US" altLang="zh-CN" sz="2800" i="1">
                <a:cs typeface="Times New Roman" panose="02020603050405020304" pitchFamily="18" charset="0"/>
              </a:rPr>
              <a:t>V</a:t>
            </a:r>
            <a:r>
              <a:rPr lang="en-US" altLang="zh-CN" baseline="-25000">
                <a:cs typeface="Times New Roman" panose="02020603050405020304" pitchFamily="18" charset="0"/>
              </a:rPr>
              <a:t>B</a:t>
            </a:r>
            <a:r>
              <a:rPr lang="zh-CN" altLang="en-US" sz="2800">
                <a:cs typeface="Times New Roman" panose="02020603050405020304" pitchFamily="18" charset="0"/>
              </a:rPr>
              <a:t>越大越好。</a:t>
            </a:r>
          </a:p>
          <a:p>
            <a:pPr eaLnBrk="1" hangingPunct="1">
              <a:lnSpc>
                <a:spcPct val="110000"/>
              </a:lnSpc>
            </a:pPr>
            <a:r>
              <a:rPr lang="zh-CN" altLang="en-US" sz="2800">
                <a:cs typeface="Times New Roman" panose="02020603050405020304" pitchFamily="18" charset="0"/>
              </a:rPr>
              <a:t>但 </a:t>
            </a:r>
            <a:r>
              <a:rPr lang="en-US" altLang="zh-CN" sz="2800" i="1">
                <a:cs typeface="Times New Roman" panose="02020603050405020304" pitchFamily="18" charset="0"/>
              </a:rPr>
              <a:t>I</a:t>
            </a:r>
            <a:r>
              <a:rPr lang="en-US" altLang="zh-CN" sz="2800" baseline="-25000">
                <a:cs typeface="Times New Roman" panose="02020603050405020304" pitchFamily="18" charset="0"/>
              </a:rPr>
              <a:t>2 </a:t>
            </a:r>
            <a:r>
              <a:rPr lang="zh-CN" altLang="en-US" sz="2800">
                <a:cs typeface="Times New Roman" panose="02020603050405020304" pitchFamily="18" charset="0"/>
              </a:rPr>
              <a:t>越大，</a:t>
            </a:r>
            <a:r>
              <a:rPr lang="en-US" altLang="zh-CN" sz="2800" i="1">
                <a:cs typeface="Times New Roman" panose="02020603050405020304" pitchFamily="18" charset="0"/>
              </a:rPr>
              <a:t>R</a:t>
            </a:r>
            <a:r>
              <a:rPr lang="en-US" altLang="zh-CN" baseline="-25000">
                <a:cs typeface="Times New Roman" panose="02020603050405020304" pitchFamily="18" charset="0"/>
              </a:rPr>
              <a:t>B1</a:t>
            </a:r>
            <a:r>
              <a:rPr lang="zh-CN" altLang="en-US" sz="2800">
                <a:cs typeface="Times New Roman" panose="02020603050405020304" pitchFamily="18" charset="0"/>
              </a:rPr>
              <a:t>、</a:t>
            </a:r>
            <a:r>
              <a:rPr lang="en-US" altLang="zh-CN" sz="2800" i="1">
                <a:cs typeface="Times New Roman" panose="02020603050405020304" pitchFamily="18" charset="0"/>
              </a:rPr>
              <a:t>R</a:t>
            </a:r>
            <a:r>
              <a:rPr lang="en-US" altLang="zh-CN" baseline="-25000">
                <a:cs typeface="Times New Roman" panose="02020603050405020304" pitchFamily="18" charset="0"/>
              </a:rPr>
              <a:t>B2</a:t>
            </a:r>
            <a:r>
              <a:rPr lang="zh-CN" altLang="en-US" sz="2800">
                <a:cs typeface="Times New Roman" panose="02020603050405020304" pitchFamily="18" charset="0"/>
              </a:rPr>
              <a:t>必须取得较小，将增加损耗，降低输入电阻。</a:t>
            </a:r>
          </a:p>
          <a:p>
            <a:pPr eaLnBrk="1" hangingPunct="1">
              <a:lnSpc>
                <a:spcPct val="110000"/>
              </a:lnSpc>
            </a:pPr>
            <a:r>
              <a:rPr lang="zh-CN" altLang="en-US" sz="2800">
                <a:cs typeface="Times New Roman" panose="02020603050405020304" pitchFamily="18" charset="0"/>
              </a:rPr>
              <a:t>而</a:t>
            </a:r>
            <a:r>
              <a:rPr lang="en-US" altLang="zh-CN" sz="2800" i="1">
                <a:cs typeface="Times New Roman" panose="02020603050405020304" pitchFamily="18" charset="0"/>
              </a:rPr>
              <a:t>V</a:t>
            </a:r>
            <a:r>
              <a:rPr lang="en-US" altLang="zh-CN" baseline="-25000">
                <a:cs typeface="Times New Roman" panose="02020603050405020304" pitchFamily="18" charset="0"/>
              </a:rPr>
              <a:t>B </a:t>
            </a:r>
            <a:r>
              <a:rPr lang="zh-CN" altLang="en-US" sz="2800">
                <a:cs typeface="Times New Roman" panose="02020603050405020304" pitchFamily="18" charset="0"/>
              </a:rPr>
              <a:t>过高必使 </a:t>
            </a:r>
            <a:r>
              <a:rPr lang="en-US" altLang="zh-CN" sz="2800" i="1">
                <a:cs typeface="Times New Roman" panose="02020603050405020304" pitchFamily="18" charset="0"/>
              </a:rPr>
              <a:t>V</a:t>
            </a:r>
            <a:r>
              <a:rPr lang="en-US" altLang="zh-CN" baseline="-25000">
                <a:cs typeface="Times New Roman" panose="02020603050405020304" pitchFamily="18" charset="0"/>
              </a:rPr>
              <a:t>E </a:t>
            </a:r>
            <a:r>
              <a:rPr lang="zh-CN" altLang="en-US" sz="2800">
                <a:cs typeface="Times New Roman" panose="02020603050405020304" pitchFamily="18" charset="0"/>
              </a:rPr>
              <a:t>也增高，在 </a:t>
            </a:r>
            <a:r>
              <a:rPr lang="en-US" altLang="zh-CN" sz="2800" i="1">
                <a:cs typeface="Times New Roman" panose="02020603050405020304" pitchFamily="18" charset="0"/>
              </a:rPr>
              <a:t>U</a:t>
            </a:r>
            <a:r>
              <a:rPr lang="en-US" altLang="zh-CN" baseline="-25000">
                <a:cs typeface="Times New Roman" panose="02020603050405020304" pitchFamily="18" charset="0"/>
              </a:rPr>
              <a:t>CC</a:t>
            </a:r>
            <a:r>
              <a:rPr lang="zh-CN" altLang="en-US" sz="2800">
                <a:cs typeface="Times New Roman" panose="02020603050405020304" pitchFamily="18" charset="0"/>
              </a:rPr>
              <a:t>一定时，势必使 </a:t>
            </a:r>
            <a:r>
              <a:rPr lang="en-US" altLang="zh-CN" sz="2800" i="1">
                <a:cs typeface="Times New Roman" panose="02020603050405020304" pitchFamily="18" charset="0"/>
              </a:rPr>
              <a:t>U</a:t>
            </a:r>
            <a:r>
              <a:rPr lang="en-US" altLang="zh-CN" baseline="-25000">
                <a:cs typeface="Times New Roman" panose="02020603050405020304" pitchFamily="18" charset="0"/>
              </a:rPr>
              <a:t>CE </a:t>
            </a:r>
            <a:r>
              <a:rPr lang="zh-CN" altLang="en-US" sz="2800">
                <a:cs typeface="Times New Roman" panose="02020603050405020304" pitchFamily="18" charset="0"/>
              </a:rPr>
              <a:t>减小，从而减小放大电路输出电压的动态范围。</a:t>
            </a:r>
          </a:p>
        </p:txBody>
      </p:sp>
      <p:sp>
        <p:nvSpPr>
          <p:cNvPr id="101379" name="Rectangle 3"/>
          <p:cNvSpPr>
            <a:spLocks noChangeArrowheads="1"/>
          </p:cNvSpPr>
          <p:nvPr/>
        </p:nvSpPr>
        <p:spPr bwMode="auto">
          <a:xfrm>
            <a:off x="459259" y="4771302"/>
            <a:ext cx="5616575" cy="1673225"/>
          </a:xfrm>
          <a:prstGeom prst="rect">
            <a:avLst/>
          </a:prstGeom>
          <a:noFill/>
          <a:ln w="38100">
            <a:noFill/>
            <a:miter lim="800000"/>
            <a:headEnd/>
            <a:tailEnd/>
          </a:ln>
          <a:effectLst/>
        </p:spPr>
        <p:txBody>
          <a:bodyPr lIns="90000" tIns="46800" rIns="90000" bIns="46800" anchor="ctr">
            <a:spAutoFit/>
          </a:bodyPr>
          <a:lstStyle/>
          <a:p>
            <a:pPr>
              <a:lnSpc>
                <a:spcPct val="110000"/>
              </a:lnSpc>
              <a:spcBef>
                <a:spcPct val="20000"/>
              </a:spcBef>
              <a:defRPr/>
            </a:pPr>
            <a:r>
              <a:rPr lang="zh-CN" altLang="en-US" sz="2800" b="1">
                <a:solidFill>
                  <a:srgbClr val="CC0000"/>
                </a:solidFill>
                <a:latin typeface="Times New Roman" panose="02020603050405020304" pitchFamily="18" charset="0"/>
                <a:cs typeface="Times New Roman" panose="02020603050405020304" pitchFamily="18" charset="0"/>
              </a:rPr>
              <a:t>在估算时一般选取：</a:t>
            </a:r>
          </a:p>
          <a:p>
            <a:pPr>
              <a:lnSpc>
                <a:spcPct val="110000"/>
              </a:lnSpc>
              <a:spcBef>
                <a:spcPct val="20000"/>
              </a:spcBef>
              <a:defRPr/>
            </a:pPr>
            <a:r>
              <a:rPr lang="en-US" altLang="zh-CN" sz="2800" b="1" i="1">
                <a:solidFill>
                  <a:srgbClr val="000099"/>
                </a:solidFill>
                <a:latin typeface="Times New Roman" panose="02020603050405020304" pitchFamily="18" charset="0"/>
                <a:cs typeface="Times New Roman" panose="02020603050405020304" pitchFamily="18" charset="0"/>
              </a:rPr>
              <a:t>I</a:t>
            </a:r>
            <a:r>
              <a:rPr lang="en-US" altLang="zh-CN" sz="2800" b="1" baseline="-25000">
                <a:solidFill>
                  <a:srgbClr val="000099"/>
                </a:solidFill>
                <a:latin typeface="Times New Roman" panose="02020603050405020304" pitchFamily="18" charset="0"/>
                <a:cs typeface="Times New Roman" panose="02020603050405020304" pitchFamily="18" charset="0"/>
              </a:rPr>
              <a:t>2</a:t>
            </a:r>
            <a:r>
              <a:rPr lang="en-US" altLang="zh-CN" sz="2800" b="1">
                <a:solidFill>
                  <a:srgbClr val="000099"/>
                </a:solidFill>
                <a:latin typeface="Times New Roman" panose="02020603050405020304" pitchFamily="18" charset="0"/>
                <a:cs typeface="Times New Roman" panose="02020603050405020304" pitchFamily="18" charset="0"/>
              </a:rPr>
              <a:t>= (5 ~10) </a:t>
            </a:r>
            <a:r>
              <a:rPr lang="en-US" altLang="zh-CN" sz="2800" b="1" i="1">
                <a:solidFill>
                  <a:srgbClr val="000099"/>
                </a:solidFill>
                <a:latin typeface="Times New Roman" panose="02020603050405020304" pitchFamily="18" charset="0"/>
                <a:cs typeface="Times New Roman" panose="02020603050405020304" pitchFamily="18" charset="0"/>
              </a:rPr>
              <a:t>I</a:t>
            </a:r>
            <a:r>
              <a:rPr lang="en-US" altLang="zh-CN" sz="2800" b="1" baseline="-25000">
                <a:solidFill>
                  <a:srgbClr val="000099"/>
                </a:solidFill>
                <a:latin typeface="Times New Roman" panose="02020603050405020304" pitchFamily="18" charset="0"/>
                <a:cs typeface="Times New Roman" panose="02020603050405020304" pitchFamily="18" charset="0"/>
              </a:rPr>
              <a:t>B</a:t>
            </a:r>
            <a:r>
              <a:rPr lang="zh-CN" altLang="en-US" sz="2800" b="1">
                <a:solidFill>
                  <a:srgbClr val="000099"/>
                </a:solidFill>
                <a:latin typeface="Times New Roman" panose="02020603050405020304" pitchFamily="18" charset="0"/>
                <a:cs typeface="Times New Roman" panose="02020603050405020304" pitchFamily="18" charset="0"/>
              </a:rPr>
              <a:t>，</a:t>
            </a:r>
            <a:r>
              <a:rPr lang="en-US" altLang="zh-CN" sz="2800" b="1" i="1">
                <a:solidFill>
                  <a:srgbClr val="000099"/>
                </a:solidFill>
                <a:latin typeface="Times New Roman" panose="02020603050405020304" pitchFamily="18" charset="0"/>
                <a:cs typeface="Times New Roman" panose="02020603050405020304" pitchFamily="18" charset="0"/>
              </a:rPr>
              <a:t>V</a:t>
            </a:r>
            <a:r>
              <a:rPr lang="en-US" altLang="zh-CN" b="1" baseline="-25000">
                <a:solidFill>
                  <a:srgbClr val="000099"/>
                </a:solidFill>
                <a:latin typeface="Times New Roman" panose="02020603050405020304" pitchFamily="18" charset="0"/>
                <a:cs typeface="Times New Roman" panose="02020603050405020304" pitchFamily="18" charset="0"/>
              </a:rPr>
              <a:t>B</a:t>
            </a:r>
            <a:r>
              <a:rPr lang="en-US" altLang="zh-CN" sz="2800" b="1">
                <a:solidFill>
                  <a:srgbClr val="000099"/>
                </a:solidFill>
                <a:latin typeface="Times New Roman" panose="02020603050405020304" pitchFamily="18" charset="0"/>
                <a:cs typeface="Times New Roman" panose="02020603050405020304" pitchFamily="18" charset="0"/>
              </a:rPr>
              <a:t>= (5 ~10) </a:t>
            </a:r>
            <a:r>
              <a:rPr lang="en-US" altLang="zh-CN" sz="2800" b="1" i="1">
                <a:solidFill>
                  <a:srgbClr val="000099"/>
                </a:solidFill>
                <a:latin typeface="Times New Roman" panose="02020603050405020304" pitchFamily="18" charset="0"/>
                <a:cs typeface="Times New Roman" panose="02020603050405020304" pitchFamily="18" charset="0"/>
              </a:rPr>
              <a:t>U</a:t>
            </a:r>
            <a:r>
              <a:rPr lang="en-US" altLang="zh-CN" sz="2800" b="1" baseline="-25000">
                <a:solidFill>
                  <a:srgbClr val="000099"/>
                </a:solidFill>
                <a:latin typeface="Times New Roman" panose="02020603050405020304" pitchFamily="18" charset="0"/>
                <a:cs typeface="Times New Roman" panose="02020603050405020304" pitchFamily="18" charset="0"/>
              </a:rPr>
              <a:t>BE</a:t>
            </a:r>
            <a:endParaRPr lang="en-US" altLang="zh-CN" sz="2800" b="1">
              <a:solidFill>
                <a:srgbClr val="000099"/>
              </a:solidFill>
              <a:latin typeface="Times New Roman" panose="02020603050405020304" pitchFamily="18" charset="0"/>
              <a:cs typeface="Times New Roman" panose="02020603050405020304" pitchFamily="18" charset="0"/>
            </a:endParaRPr>
          </a:p>
          <a:p>
            <a:pPr>
              <a:lnSpc>
                <a:spcPct val="110000"/>
              </a:lnSpc>
              <a:spcBef>
                <a:spcPct val="20000"/>
              </a:spcBef>
              <a:defRPr/>
            </a:pPr>
            <a:r>
              <a:rPr lang="en-US" altLang="zh-CN" sz="2800" b="1" i="1">
                <a:solidFill>
                  <a:srgbClr val="000099"/>
                </a:solidFill>
                <a:latin typeface="Times New Roman" panose="02020603050405020304" pitchFamily="18" charset="0"/>
                <a:cs typeface="Times New Roman" panose="02020603050405020304" pitchFamily="18" charset="0"/>
              </a:rPr>
              <a:t>R</a:t>
            </a:r>
            <a:r>
              <a:rPr lang="en-US" altLang="zh-CN" b="1" baseline="-25000">
                <a:solidFill>
                  <a:srgbClr val="000099"/>
                </a:solidFill>
                <a:latin typeface="Times New Roman" panose="02020603050405020304" pitchFamily="18" charset="0"/>
                <a:cs typeface="Times New Roman" panose="02020603050405020304" pitchFamily="18" charset="0"/>
              </a:rPr>
              <a:t>B1</a:t>
            </a:r>
            <a:r>
              <a:rPr lang="zh-CN" altLang="en-US" sz="2800" b="1">
                <a:solidFill>
                  <a:srgbClr val="000099"/>
                </a:solidFill>
                <a:latin typeface="Times New Roman" panose="02020603050405020304" pitchFamily="18" charset="0"/>
                <a:cs typeface="Times New Roman" panose="02020603050405020304" pitchFamily="18" charset="0"/>
              </a:rPr>
              <a:t>、</a:t>
            </a:r>
            <a:r>
              <a:rPr lang="en-US" altLang="zh-CN" sz="2800" b="1" i="1">
                <a:solidFill>
                  <a:srgbClr val="000099"/>
                </a:solidFill>
                <a:latin typeface="Times New Roman" panose="02020603050405020304" pitchFamily="18" charset="0"/>
                <a:cs typeface="Times New Roman" panose="02020603050405020304" pitchFamily="18" charset="0"/>
              </a:rPr>
              <a:t>R</a:t>
            </a:r>
            <a:r>
              <a:rPr lang="en-US" altLang="zh-CN" b="1" baseline="-25000">
                <a:solidFill>
                  <a:srgbClr val="000099"/>
                </a:solidFill>
                <a:latin typeface="Times New Roman" panose="02020603050405020304" pitchFamily="18" charset="0"/>
                <a:cs typeface="Times New Roman" panose="02020603050405020304" pitchFamily="18" charset="0"/>
              </a:rPr>
              <a:t>B2</a:t>
            </a:r>
            <a:r>
              <a:rPr lang="zh-CN" altLang="en-US" sz="2800" b="1">
                <a:solidFill>
                  <a:srgbClr val="000099"/>
                </a:solidFill>
                <a:latin typeface="Times New Roman" panose="02020603050405020304" pitchFamily="18" charset="0"/>
                <a:cs typeface="Times New Roman" panose="02020603050405020304" pitchFamily="18" charset="0"/>
              </a:rPr>
              <a:t>的阻值一般为几十千欧</a:t>
            </a:r>
          </a:p>
        </p:txBody>
      </p:sp>
      <p:sp>
        <p:nvSpPr>
          <p:cNvPr id="101380" name="Rectangle 4"/>
          <p:cNvSpPr>
            <a:spLocks noChangeArrowheads="1"/>
          </p:cNvSpPr>
          <p:nvPr/>
        </p:nvSpPr>
        <p:spPr bwMode="auto">
          <a:xfrm>
            <a:off x="381130" y="527946"/>
            <a:ext cx="1977121" cy="525401"/>
          </a:xfrm>
          <a:prstGeom prst="rect">
            <a:avLst/>
          </a:prstGeom>
          <a:noFill/>
          <a:ln w="38100">
            <a:noFill/>
            <a:miter lim="800000"/>
            <a:headEnd/>
            <a:tailEnd/>
          </a:ln>
          <a:effectLst/>
        </p:spPr>
        <p:txBody>
          <a:bodyPr wrap="none" lIns="90000" tIns="46800" rIns="90000" bIns="46800" anchor="ctr">
            <a:spAutoFit/>
          </a:bodyPr>
          <a:lstStyle/>
          <a:p>
            <a:pPr algn="ctr">
              <a:spcBef>
                <a:spcPct val="50000"/>
              </a:spcBef>
              <a:defRPr/>
            </a:pPr>
            <a:r>
              <a:rPr lang="zh-CN" altLang="en-US" sz="2800" b="1">
                <a:solidFill>
                  <a:srgbClr val="CC0000"/>
                </a:solidFill>
                <a:latin typeface="Times New Roman" panose="02020603050405020304" pitchFamily="18" charset="0"/>
                <a:cs typeface="Times New Roman" panose="02020603050405020304" pitchFamily="18" charset="0"/>
              </a:rPr>
              <a:t>参数的选择</a:t>
            </a:r>
          </a:p>
        </p:txBody>
      </p:sp>
      <p:pic>
        <p:nvPicPr>
          <p:cNvPr id="101619" name="Picture 243" descr="图片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334" y="1107352"/>
            <a:ext cx="4822825" cy="345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881587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01619"/>
                                        </p:tgtEl>
                                        <p:attrNameLst>
                                          <p:attrName>style.visibility</p:attrName>
                                        </p:attrNameLst>
                                      </p:cBhvr>
                                      <p:to>
                                        <p:strVal val="visible"/>
                                      </p:to>
                                    </p:set>
                                    <p:animEffect transition="in" filter="wipe(left)">
                                      <p:cBhvr>
                                        <p:cTn id="7" dur="1000"/>
                                        <p:tgtEl>
                                          <p:spTgt spid="1016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1378">
                                            <p:txEl>
                                              <p:pRg st="0" end="0"/>
                                            </p:txEl>
                                          </p:spTgt>
                                        </p:tgtEl>
                                        <p:attrNameLst>
                                          <p:attrName>style.visibility</p:attrName>
                                        </p:attrNameLst>
                                      </p:cBhvr>
                                      <p:to>
                                        <p:strVal val="visible"/>
                                      </p:to>
                                    </p:set>
                                    <p:animEffect transition="in" filter="wipe(left)">
                                      <p:cBhvr>
                                        <p:cTn id="12" dur="500"/>
                                        <p:tgtEl>
                                          <p:spTgt spid="101378">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1378">
                                            <p:txEl>
                                              <p:pRg st="1" end="1"/>
                                            </p:txEl>
                                          </p:spTgt>
                                        </p:tgtEl>
                                        <p:attrNameLst>
                                          <p:attrName>style.visibility</p:attrName>
                                        </p:attrNameLst>
                                      </p:cBhvr>
                                      <p:to>
                                        <p:strVal val="visible"/>
                                      </p:to>
                                    </p:set>
                                    <p:animEffect transition="in" filter="wipe(left)">
                                      <p:cBhvr>
                                        <p:cTn id="17" dur="500"/>
                                        <p:tgtEl>
                                          <p:spTgt spid="101378">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1378">
                                            <p:txEl>
                                              <p:pRg st="2" end="2"/>
                                            </p:txEl>
                                          </p:spTgt>
                                        </p:tgtEl>
                                        <p:attrNameLst>
                                          <p:attrName>style.visibility</p:attrName>
                                        </p:attrNameLst>
                                      </p:cBhvr>
                                      <p:to>
                                        <p:strVal val="visible"/>
                                      </p:to>
                                    </p:set>
                                    <p:animEffect transition="in" filter="wipe(left)">
                                      <p:cBhvr>
                                        <p:cTn id="22" dur="500"/>
                                        <p:tgtEl>
                                          <p:spTgt spid="10137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1379">
                                            <p:txEl>
                                              <p:pRg st="0" end="0"/>
                                            </p:txEl>
                                          </p:spTgt>
                                        </p:tgtEl>
                                        <p:attrNameLst>
                                          <p:attrName>style.visibility</p:attrName>
                                        </p:attrNameLst>
                                      </p:cBhvr>
                                      <p:to>
                                        <p:strVal val="visible"/>
                                      </p:to>
                                    </p:set>
                                    <p:animEffect transition="in" filter="wipe(left)">
                                      <p:cBhvr>
                                        <p:cTn id="27" dur="500"/>
                                        <p:tgtEl>
                                          <p:spTgt spid="101379">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1379">
                                            <p:txEl>
                                              <p:pRg st="1" end="1"/>
                                            </p:txEl>
                                          </p:spTgt>
                                        </p:tgtEl>
                                        <p:attrNameLst>
                                          <p:attrName>style.visibility</p:attrName>
                                        </p:attrNameLst>
                                      </p:cBhvr>
                                      <p:to>
                                        <p:strVal val="visible"/>
                                      </p:to>
                                    </p:set>
                                    <p:animEffect transition="in" filter="wipe(left)">
                                      <p:cBhvr>
                                        <p:cTn id="32" dur="500"/>
                                        <p:tgtEl>
                                          <p:spTgt spid="101379">
                                            <p:txEl>
                                              <p:pRg st="1" end="1"/>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1379">
                                            <p:txEl>
                                              <p:pRg st="2" end="2"/>
                                            </p:txEl>
                                          </p:spTgt>
                                        </p:tgtEl>
                                        <p:attrNameLst>
                                          <p:attrName>style.visibility</p:attrName>
                                        </p:attrNameLst>
                                      </p:cBhvr>
                                      <p:to>
                                        <p:strVal val="visible"/>
                                      </p:to>
                                    </p:set>
                                    <p:animEffect transition="in" filter="wipe(left)">
                                      <p:cBhvr>
                                        <p:cTn id="37" dur="500"/>
                                        <p:tgtEl>
                                          <p:spTgt spid="10137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8" grpId="0" build="p" autoUpdateAnimBg="0"/>
      <p:bldP spid="101379"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8" name="Rectangle 4"/>
          <p:cNvSpPr>
            <a:spLocks noChangeArrowheads="1"/>
          </p:cNvSpPr>
          <p:nvPr/>
        </p:nvSpPr>
        <p:spPr bwMode="auto">
          <a:xfrm>
            <a:off x="208906" y="601914"/>
            <a:ext cx="3211512" cy="525401"/>
          </a:xfrm>
          <a:prstGeom prst="rect">
            <a:avLst/>
          </a:prstGeom>
          <a:noFill/>
          <a:ln w="38100">
            <a:noFill/>
            <a:miter lim="800000"/>
            <a:headEnd/>
            <a:tailEnd/>
          </a:ln>
          <a:effectLst/>
        </p:spPr>
        <p:txBody>
          <a:bodyPr lIns="90000" tIns="46800" rIns="90000" bIns="46800" anchor="ctr">
            <a:spAutoFit/>
          </a:bodyPr>
          <a:lstStyle/>
          <a:p>
            <a:pPr algn="ctr">
              <a:spcBef>
                <a:spcPct val="50000"/>
              </a:spcBef>
              <a:defRPr/>
            </a:pPr>
            <a:r>
              <a:rPr lang="en-US" altLang="zh-CN" sz="2800" b="1" i="1">
                <a:solidFill>
                  <a:srgbClr val="CC0000"/>
                </a:solidFill>
                <a:latin typeface="Times New Roman" panose="02020603050405020304" pitchFamily="18" charset="0"/>
                <a:cs typeface="Times New Roman" panose="02020603050405020304" pitchFamily="18" charset="0"/>
              </a:rPr>
              <a:t>Q </a:t>
            </a:r>
            <a:r>
              <a:rPr lang="zh-CN" altLang="en-US" sz="2800" b="1">
                <a:solidFill>
                  <a:srgbClr val="CC0000"/>
                </a:solidFill>
                <a:latin typeface="Times New Roman" panose="02020603050405020304" pitchFamily="18" charset="0"/>
                <a:cs typeface="Times New Roman" panose="02020603050405020304" pitchFamily="18" charset="0"/>
              </a:rPr>
              <a:t>点稳定的过程</a:t>
            </a:r>
            <a:endParaRPr lang="zh-CN" altLang="en-US" sz="2800" b="1">
              <a:solidFill>
                <a:srgbClr val="006600"/>
              </a:solidFill>
              <a:latin typeface="Times New Roman" panose="02020603050405020304" pitchFamily="18" charset="0"/>
              <a:cs typeface="Times New Roman" panose="02020603050405020304" pitchFamily="18" charset="0"/>
            </a:endParaRPr>
          </a:p>
        </p:txBody>
      </p:sp>
      <p:sp>
        <p:nvSpPr>
          <p:cNvPr id="95235" name="Text Box 5"/>
          <p:cNvSpPr txBox="1">
            <a:spLocks noChangeArrowheads="1"/>
          </p:cNvSpPr>
          <p:nvPr/>
        </p:nvSpPr>
        <p:spPr bwMode="auto">
          <a:xfrm>
            <a:off x="2848918" y="2591051"/>
            <a:ext cx="669925"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i="1">
                <a:solidFill>
                  <a:srgbClr val="CC0000"/>
                </a:solidFill>
                <a:ea typeface="楷体_GB2312" pitchFamily="49" charset="-122"/>
                <a:cs typeface="Times New Roman" panose="02020603050405020304" pitchFamily="18" charset="0"/>
              </a:rPr>
              <a:t>V</a:t>
            </a:r>
            <a:r>
              <a:rPr lang="en-US" altLang="zh-CN" sz="2800" baseline="-25000">
                <a:solidFill>
                  <a:srgbClr val="CC0000"/>
                </a:solidFill>
                <a:ea typeface="楷体_GB2312" pitchFamily="49" charset="-122"/>
                <a:cs typeface="Times New Roman" panose="02020603050405020304" pitchFamily="18" charset="0"/>
              </a:rPr>
              <a:t>E</a:t>
            </a:r>
            <a:endParaRPr lang="en-US" altLang="zh-CN" sz="2800">
              <a:solidFill>
                <a:srgbClr val="CC0000"/>
              </a:solidFill>
              <a:ea typeface="楷体_GB2312" pitchFamily="49" charset="-122"/>
              <a:cs typeface="Times New Roman" panose="02020603050405020304" pitchFamily="18" charset="0"/>
            </a:endParaRPr>
          </a:p>
        </p:txBody>
      </p:sp>
      <p:sp>
        <p:nvSpPr>
          <p:cNvPr id="95236" name="Text Box 6"/>
          <p:cNvSpPr txBox="1">
            <a:spLocks noChangeArrowheads="1"/>
          </p:cNvSpPr>
          <p:nvPr/>
        </p:nvSpPr>
        <p:spPr bwMode="auto">
          <a:xfrm>
            <a:off x="1874193" y="2211639"/>
            <a:ext cx="669925"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i="1">
                <a:solidFill>
                  <a:srgbClr val="CC0000"/>
                </a:solidFill>
                <a:ea typeface="楷体_GB2312" pitchFamily="49" charset="-122"/>
                <a:cs typeface="Times New Roman" panose="02020603050405020304" pitchFamily="18" charset="0"/>
              </a:rPr>
              <a:t>V</a:t>
            </a:r>
            <a:r>
              <a:rPr lang="en-US" altLang="zh-CN" sz="2800" baseline="-25000">
                <a:solidFill>
                  <a:srgbClr val="CC0000"/>
                </a:solidFill>
                <a:ea typeface="楷体_GB2312" pitchFamily="49" charset="-122"/>
                <a:cs typeface="Times New Roman" panose="02020603050405020304" pitchFamily="18" charset="0"/>
              </a:rPr>
              <a:t>B</a:t>
            </a:r>
            <a:endParaRPr lang="en-US" altLang="zh-CN" sz="2800">
              <a:solidFill>
                <a:srgbClr val="CC0000"/>
              </a:solidFill>
              <a:ea typeface="楷体_GB2312" pitchFamily="49" charset="-122"/>
              <a:cs typeface="Times New Roman" panose="02020603050405020304" pitchFamily="18" charset="0"/>
            </a:endParaRPr>
          </a:p>
        </p:txBody>
      </p:sp>
      <p:grpSp>
        <p:nvGrpSpPr>
          <p:cNvPr id="2" name="Group 84"/>
          <p:cNvGrpSpPr>
            <a:grpSpLocks/>
          </p:cNvGrpSpPr>
          <p:nvPr/>
        </p:nvGrpSpPr>
        <p:grpSpPr bwMode="auto">
          <a:xfrm>
            <a:off x="1093143" y="4838920"/>
            <a:ext cx="628650" cy="538163"/>
            <a:chOff x="552" y="3204"/>
            <a:chExt cx="396" cy="339"/>
          </a:xfrm>
        </p:grpSpPr>
        <p:sp>
          <p:nvSpPr>
            <p:cNvPr id="95264" name="Text Box 85"/>
            <p:cNvSpPr txBox="1">
              <a:spLocks noChangeArrowheads="1"/>
            </p:cNvSpPr>
            <p:nvPr/>
          </p:nvSpPr>
          <p:spPr bwMode="auto">
            <a:xfrm>
              <a:off x="552" y="3212"/>
              <a:ext cx="396"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i="1">
                  <a:solidFill>
                    <a:schemeClr val="tx2"/>
                  </a:solidFill>
                  <a:ea typeface="楷体_GB2312" pitchFamily="49" charset="-122"/>
                  <a:cs typeface="Times New Roman" panose="02020603050405020304" pitchFamily="18" charset="0"/>
                </a:rPr>
                <a:t>T</a:t>
              </a:r>
              <a:endParaRPr lang="en-US" altLang="zh-CN" sz="2800">
                <a:solidFill>
                  <a:srgbClr val="FF3300"/>
                </a:solidFill>
                <a:ea typeface="楷体_GB2312" pitchFamily="49" charset="-122"/>
                <a:cs typeface="Times New Roman" panose="02020603050405020304" pitchFamily="18" charset="0"/>
              </a:endParaRPr>
            </a:p>
          </p:txBody>
        </p:sp>
        <p:sp>
          <p:nvSpPr>
            <p:cNvPr id="246870" name="Line 86"/>
            <p:cNvSpPr>
              <a:spLocks noChangeShapeType="1"/>
            </p:cNvSpPr>
            <p:nvPr/>
          </p:nvSpPr>
          <p:spPr bwMode="auto">
            <a:xfrm flipV="1">
              <a:off x="948" y="3204"/>
              <a:ext cx="0" cy="300"/>
            </a:xfrm>
            <a:prstGeom prst="line">
              <a:avLst/>
            </a:prstGeom>
            <a:noFill/>
            <a:ln w="38100">
              <a:solidFill>
                <a:srgbClr val="FF3300"/>
              </a:solidFill>
              <a:round/>
              <a:headEnd/>
              <a:tailEnd type="stealth" w="med" len="lg"/>
            </a:ln>
            <a:effectLst/>
          </p:spPr>
          <p:txBody>
            <a:bodyPr wrap="none" lIns="90000" tIns="46800" rIns="90000" bIns="46800" anchor="ctr">
              <a:spAutoFit/>
            </a:bodyPr>
            <a:lstStyle/>
            <a:p>
              <a:pPr>
                <a:defRPr/>
              </a:pPr>
              <a:endParaRPr lang="zh-CN" altLang="en-US" b="1">
                <a:latin typeface="Times New Roman" panose="02020603050405020304" pitchFamily="18" charset="0"/>
                <a:cs typeface="Times New Roman" panose="02020603050405020304" pitchFamily="18" charset="0"/>
              </a:endParaRPr>
            </a:p>
          </p:txBody>
        </p:sp>
      </p:grpSp>
      <p:sp>
        <p:nvSpPr>
          <p:cNvPr id="246871" name="Line 87"/>
          <p:cNvSpPr>
            <a:spLocks noChangeShapeType="1"/>
          </p:cNvSpPr>
          <p:nvPr/>
        </p:nvSpPr>
        <p:spPr bwMode="auto">
          <a:xfrm>
            <a:off x="3341043" y="5105620"/>
            <a:ext cx="742950" cy="0"/>
          </a:xfrm>
          <a:prstGeom prst="line">
            <a:avLst/>
          </a:prstGeom>
          <a:noFill/>
          <a:ln w="38100">
            <a:solidFill>
              <a:srgbClr val="006600"/>
            </a:solidFill>
            <a:round/>
            <a:headEnd/>
            <a:tailEnd type="triangle" w="med" len="med"/>
          </a:ln>
          <a:effectLst/>
        </p:spPr>
        <p:txBody>
          <a:bodyPr wrap="none" lIns="90000" tIns="46800" rIns="90000" bIns="46800" anchor="ctr">
            <a:spAutoFit/>
          </a:bodyPr>
          <a:lstStyle/>
          <a:p>
            <a:pPr>
              <a:defRPr/>
            </a:pPr>
            <a:endParaRPr lang="zh-CN" altLang="en-US" b="1">
              <a:latin typeface="Times New Roman" panose="02020603050405020304" pitchFamily="18" charset="0"/>
              <a:cs typeface="Times New Roman" panose="02020603050405020304" pitchFamily="18" charset="0"/>
            </a:endParaRPr>
          </a:p>
        </p:txBody>
      </p:sp>
      <p:sp>
        <p:nvSpPr>
          <p:cNvPr id="246872" name="Line 88"/>
          <p:cNvSpPr>
            <a:spLocks noChangeShapeType="1"/>
          </p:cNvSpPr>
          <p:nvPr/>
        </p:nvSpPr>
        <p:spPr bwMode="auto">
          <a:xfrm>
            <a:off x="5150793" y="5099270"/>
            <a:ext cx="952500" cy="0"/>
          </a:xfrm>
          <a:prstGeom prst="line">
            <a:avLst/>
          </a:prstGeom>
          <a:noFill/>
          <a:ln w="38100">
            <a:solidFill>
              <a:srgbClr val="006600"/>
            </a:solidFill>
            <a:round/>
            <a:headEnd/>
            <a:tailEnd type="triangle" w="med" len="med"/>
          </a:ln>
          <a:effectLst/>
        </p:spPr>
        <p:txBody>
          <a:bodyPr wrap="none" lIns="90000" tIns="46800" rIns="90000" bIns="46800" anchor="ctr">
            <a:spAutoFit/>
          </a:bodyPr>
          <a:lstStyle/>
          <a:p>
            <a:pPr>
              <a:defRPr/>
            </a:pPr>
            <a:endParaRPr lang="zh-CN" altLang="en-US" b="1">
              <a:latin typeface="Times New Roman" panose="02020603050405020304" pitchFamily="18" charset="0"/>
              <a:cs typeface="Times New Roman" panose="02020603050405020304" pitchFamily="18" charset="0"/>
            </a:endParaRPr>
          </a:p>
        </p:txBody>
      </p:sp>
      <p:grpSp>
        <p:nvGrpSpPr>
          <p:cNvPr id="3" name="Group 89"/>
          <p:cNvGrpSpPr>
            <a:grpSpLocks/>
          </p:cNvGrpSpPr>
          <p:nvPr/>
        </p:nvGrpSpPr>
        <p:grpSpPr bwMode="auto">
          <a:xfrm>
            <a:off x="6198543" y="4784945"/>
            <a:ext cx="1162050" cy="530225"/>
            <a:chOff x="3768" y="3170"/>
            <a:chExt cx="732" cy="334"/>
          </a:xfrm>
        </p:grpSpPr>
        <p:sp>
          <p:nvSpPr>
            <p:cNvPr id="95262" name="Text Box 90"/>
            <p:cNvSpPr txBox="1">
              <a:spLocks noChangeArrowheads="1"/>
            </p:cNvSpPr>
            <p:nvPr/>
          </p:nvSpPr>
          <p:spPr bwMode="auto">
            <a:xfrm>
              <a:off x="3768" y="3170"/>
              <a:ext cx="732"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i="1">
                  <a:solidFill>
                    <a:schemeClr val="tx2"/>
                  </a:solidFill>
                  <a:ea typeface="楷体_GB2312" pitchFamily="49" charset="-122"/>
                  <a:cs typeface="Times New Roman" panose="02020603050405020304" pitchFamily="18" charset="0"/>
                </a:rPr>
                <a:t>U</a:t>
              </a:r>
              <a:r>
                <a:rPr lang="en-US" altLang="zh-CN" baseline="-25000">
                  <a:solidFill>
                    <a:schemeClr val="tx2"/>
                  </a:solidFill>
                  <a:ea typeface="楷体_GB2312" pitchFamily="49" charset="-122"/>
                  <a:cs typeface="Times New Roman" panose="02020603050405020304" pitchFamily="18" charset="0"/>
                </a:rPr>
                <a:t>BE</a:t>
              </a:r>
              <a:endParaRPr lang="en-US" altLang="zh-CN">
                <a:solidFill>
                  <a:srgbClr val="FF3300"/>
                </a:solidFill>
                <a:ea typeface="楷体_GB2312" pitchFamily="49" charset="-122"/>
                <a:cs typeface="Times New Roman" panose="02020603050405020304" pitchFamily="18" charset="0"/>
              </a:endParaRPr>
            </a:p>
          </p:txBody>
        </p:sp>
        <p:sp>
          <p:nvSpPr>
            <p:cNvPr id="246875" name="Line 91"/>
            <p:cNvSpPr>
              <a:spLocks noChangeShapeType="1"/>
            </p:cNvSpPr>
            <p:nvPr/>
          </p:nvSpPr>
          <p:spPr bwMode="auto">
            <a:xfrm>
              <a:off x="4344" y="3204"/>
              <a:ext cx="0" cy="300"/>
            </a:xfrm>
            <a:prstGeom prst="line">
              <a:avLst/>
            </a:prstGeom>
            <a:noFill/>
            <a:ln w="38100">
              <a:solidFill>
                <a:srgbClr val="FF3300"/>
              </a:solidFill>
              <a:round/>
              <a:headEnd/>
              <a:tailEnd type="stealth" w="med" len="lg"/>
            </a:ln>
            <a:effectLst/>
          </p:spPr>
          <p:txBody>
            <a:bodyPr wrap="none" lIns="90000" tIns="46800" rIns="90000" bIns="46800" anchor="ctr">
              <a:spAutoFit/>
            </a:bodyPr>
            <a:lstStyle/>
            <a:p>
              <a:pPr>
                <a:defRPr/>
              </a:pPr>
              <a:endParaRPr lang="zh-CN" altLang="en-US" b="1">
                <a:latin typeface="Times New Roman" panose="02020603050405020304" pitchFamily="18" charset="0"/>
                <a:cs typeface="Times New Roman" panose="02020603050405020304" pitchFamily="18" charset="0"/>
              </a:endParaRPr>
            </a:p>
          </p:txBody>
        </p:sp>
      </p:grpSp>
      <p:sp>
        <p:nvSpPr>
          <p:cNvPr id="246876" name="Line 92"/>
          <p:cNvSpPr>
            <a:spLocks noChangeShapeType="1"/>
          </p:cNvSpPr>
          <p:nvPr/>
        </p:nvSpPr>
        <p:spPr bwMode="auto">
          <a:xfrm>
            <a:off x="1893243" y="5124670"/>
            <a:ext cx="552450" cy="0"/>
          </a:xfrm>
          <a:prstGeom prst="line">
            <a:avLst/>
          </a:prstGeom>
          <a:noFill/>
          <a:ln w="38100">
            <a:solidFill>
              <a:srgbClr val="006600"/>
            </a:solidFill>
            <a:round/>
            <a:headEnd/>
            <a:tailEnd type="triangle" w="med" len="med"/>
          </a:ln>
          <a:effectLst/>
        </p:spPr>
        <p:txBody>
          <a:bodyPr wrap="none" lIns="90000" tIns="46800" rIns="90000" bIns="46800" anchor="ctr">
            <a:spAutoFit/>
          </a:bodyPr>
          <a:lstStyle/>
          <a:p>
            <a:pPr>
              <a:defRPr/>
            </a:pPr>
            <a:endParaRPr lang="zh-CN" altLang="en-US" b="1">
              <a:latin typeface="Times New Roman" panose="02020603050405020304" pitchFamily="18" charset="0"/>
              <a:cs typeface="Times New Roman" panose="02020603050405020304" pitchFamily="18" charset="0"/>
            </a:endParaRPr>
          </a:p>
        </p:txBody>
      </p:sp>
      <p:grpSp>
        <p:nvGrpSpPr>
          <p:cNvPr id="4" name="Group 93"/>
          <p:cNvGrpSpPr>
            <a:grpSpLocks/>
          </p:cNvGrpSpPr>
          <p:nvPr/>
        </p:nvGrpSpPr>
        <p:grpSpPr bwMode="auto">
          <a:xfrm>
            <a:off x="4312593" y="5537420"/>
            <a:ext cx="838200" cy="525463"/>
            <a:chOff x="2436" y="3644"/>
            <a:chExt cx="528" cy="331"/>
          </a:xfrm>
        </p:grpSpPr>
        <p:sp>
          <p:nvSpPr>
            <p:cNvPr id="246878" name="Line 94"/>
            <p:cNvSpPr>
              <a:spLocks noChangeShapeType="1"/>
            </p:cNvSpPr>
            <p:nvPr/>
          </p:nvSpPr>
          <p:spPr bwMode="auto">
            <a:xfrm>
              <a:off x="2796" y="3648"/>
              <a:ext cx="0" cy="300"/>
            </a:xfrm>
            <a:prstGeom prst="line">
              <a:avLst/>
            </a:prstGeom>
            <a:noFill/>
            <a:ln w="38100">
              <a:solidFill>
                <a:srgbClr val="FF3300"/>
              </a:solidFill>
              <a:round/>
              <a:headEnd/>
              <a:tailEnd type="stealth" w="med" len="lg"/>
            </a:ln>
            <a:effectLst/>
          </p:spPr>
          <p:txBody>
            <a:bodyPr wrap="none" lIns="90000" tIns="46800" rIns="90000" bIns="46800" anchor="ctr">
              <a:spAutoFit/>
            </a:bodyPr>
            <a:lstStyle/>
            <a:p>
              <a:pPr>
                <a:defRPr/>
              </a:pPr>
              <a:endParaRPr lang="zh-CN" altLang="en-US" b="1">
                <a:latin typeface="Times New Roman" panose="02020603050405020304" pitchFamily="18" charset="0"/>
                <a:cs typeface="Times New Roman" panose="02020603050405020304" pitchFamily="18" charset="0"/>
              </a:endParaRPr>
            </a:p>
          </p:txBody>
        </p:sp>
        <p:sp>
          <p:nvSpPr>
            <p:cNvPr id="95261" name="Text Box 95"/>
            <p:cNvSpPr txBox="1">
              <a:spLocks noChangeArrowheads="1"/>
            </p:cNvSpPr>
            <p:nvPr/>
          </p:nvSpPr>
          <p:spPr bwMode="auto">
            <a:xfrm>
              <a:off x="2436" y="3644"/>
              <a:ext cx="528"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i="1">
                  <a:solidFill>
                    <a:schemeClr val="tx2"/>
                  </a:solidFill>
                  <a:ea typeface="楷体_GB2312" pitchFamily="49" charset="-122"/>
                  <a:cs typeface="Times New Roman" panose="02020603050405020304" pitchFamily="18" charset="0"/>
                </a:rPr>
                <a:t>I</a:t>
              </a:r>
              <a:r>
                <a:rPr lang="en-US" altLang="zh-CN" baseline="-25000">
                  <a:solidFill>
                    <a:schemeClr val="tx2"/>
                  </a:solidFill>
                  <a:ea typeface="楷体_GB2312" pitchFamily="49" charset="-122"/>
                  <a:cs typeface="Times New Roman" panose="02020603050405020304" pitchFamily="18" charset="0"/>
                </a:rPr>
                <a:t>B</a:t>
              </a:r>
              <a:endParaRPr lang="en-US" altLang="zh-CN">
                <a:solidFill>
                  <a:srgbClr val="FF3300"/>
                </a:solidFill>
                <a:ea typeface="楷体_GB2312" pitchFamily="49" charset="-122"/>
                <a:cs typeface="Times New Roman" panose="02020603050405020304" pitchFamily="18" charset="0"/>
              </a:endParaRPr>
            </a:p>
          </p:txBody>
        </p:sp>
      </p:grpSp>
      <p:grpSp>
        <p:nvGrpSpPr>
          <p:cNvPr id="5" name="Group 96"/>
          <p:cNvGrpSpPr>
            <a:grpSpLocks/>
          </p:cNvGrpSpPr>
          <p:nvPr/>
        </p:nvGrpSpPr>
        <p:grpSpPr bwMode="auto">
          <a:xfrm>
            <a:off x="5150793" y="5086570"/>
            <a:ext cx="2832100" cy="704850"/>
            <a:chOff x="3024" y="3360"/>
            <a:chExt cx="1908" cy="444"/>
          </a:xfrm>
        </p:grpSpPr>
        <p:sp>
          <p:nvSpPr>
            <p:cNvPr id="246881" name="Line 97"/>
            <p:cNvSpPr>
              <a:spLocks noChangeShapeType="1"/>
            </p:cNvSpPr>
            <p:nvPr/>
          </p:nvSpPr>
          <p:spPr bwMode="auto">
            <a:xfrm>
              <a:off x="4572" y="3360"/>
              <a:ext cx="360" cy="0"/>
            </a:xfrm>
            <a:prstGeom prst="line">
              <a:avLst/>
            </a:prstGeom>
            <a:noFill/>
            <a:ln w="38100">
              <a:solidFill>
                <a:srgbClr val="006600"/>
              </a:solidFill>
              <a:round/>
              <a:headEnd/>
              <a:tailEnd/>
            </a:ln>
            <a:effectLst/>
          </p:spPr>
          <p:txBody>
            <a:bodyPr wrap="none" lIns="90000" tIns="46800" rIns="90000" bIns="46800" anchor="ctr">
              <a:spAutoFit/>
            </a:bodyPr>
            <a:lstStyle/>
            <a:p>
              <a:pPr>
                <a:defRPr/>
              </a:pPr>
              <a:endParaRPr lang="zh-CN" altLang="en-US" b="1">
                <a:latin typeface="Times New Roman" panose="02020603050405020304" pitchFamily="18" charset="0"/>
                <a:cs typeface="Times New Roman" panose="02020603050405020304" pitchFamily="18" charset="0"/>
              </a:endParaRPr>
            </a:p>
          </p:txBody>
        </p:sp>
        <p:sp>
          <p:nvSpPr>
            <p:cNvPr id="246882" name="Line 98"/>
            <p:cNvSpPr>
              <a:spLocks noChangeShapeType="1"/>
            </p:cNvSpPr>
            <p:nvPr/>
          </p:nvSpPr>
          <p:spPr bwMode="auto">
            <a:xfrm>
              <a:off x="4920" y="3360"/>
              <a:ext cx="0" cy="444"/>
            </a:xfrm>
            <a:prstGeom prst="line">
              <a:avLst/>
            </a:prstGeom>
            <a:noFill/>
            <a:ln w="38100">
              <a:solidFill>
                <a:srgbClr val="006600"/>
              </a:solidFill>
              <a:round/>
              <a:headEnd/>
              <a:tailEnd/>
            </a:ln>
            <a:effectLst/>
          </p:spPr>
          <p:txBody>
            <a:bodyPr wrap="none" lIns="90000" tIns="46800" rIns="90000" bIns="46800" anchor="ctr">
              <a:spAutoFit/>
            </a:bodyPr>
            <a:lstStyle/>
            <a:p>
              <a:pPr>
                <a:defRPr/>
              </a:pPr>
              <a:endParaRPr lang="zh-CN" altLang="en-US" b="1">
                <a:latin typeface="Times New Roman" panose="02020603050405020304" pitchFamily="18" charset="0"/>
                <a:cs typeface="Times New Roman" panose="02020603050405020304" pitchFamily="18" charset="0"/>
              </a:endParaRPr>
            </a:p>
          </p:txBody>
        </p:sp>
        <p:sp>
          <p:nvSpPr>
            <p:cNvPr id="246883" name="Line 99"/>
            <p:cNvSpPr>
              <a:spLocks noChangeShapeType="1"/>
            </p:cNvSpPr>
            <p:nvPr/>
          </p:nvSpPr>
          <p:spPr bwMode="auto">
            <a:xfrm flipH="1">
              <a:off x="3024" y="3792"/>
              <a:ext cx="1884" cy="0"/>
            </a:xfrm>
            <a:prstGeom prst="line">
              <a:avLst/>
            </a:prstGeom>
            <a:noFill/>
            <a:ln w="38100">
              <a:solidFill>
                <a:srgbClr val="006600"/>
              </a:solidFill>
              <a:round/>
              <a:headEnd/>
              <a:tailEnd type="triangle" w="med" len="med"/>
            </a:ln>
            <a:effectLst/>
          </p:spPr>
          <p:txBody>
            <a:bodyPr wrap="none" lIns="90000" tIns="46800" rIns="90000" bIns="46800" anchor="ctr">
              <a:spAutoFit/>
            </a:bodyPr>
            <a:lstStyle/>
            <a:p>
              <a:pPr>
                <a:defRPr/>
              </a:pPr>
              <a:endParaRPr lang="zh-CN" altLang="en-US" b="1">
                <a:latin typeface="Times New Roman" panose="02020603050405020304" pitchFamily="18" charset="0"/>
                <a:cs typeface="Times New Roman" panose="02020603050405020304" pitchFamily="18" charset="0"/>
              </a:endParaRPr>
            </a:p>
          </p:txBody>
        </p:sp>
      </p:grpSp>
      <p:grpSp>
        <p:nvGrpSpPr>
          <p:cNvPr id="6" name="Group 100"/>
          <p:cNvGrpSpPr>
            <a:grpSpLocks/>
          </p:cNvGrpSpPr>
          <p:nvPr/>
        </p:nvGrpSpPr>
        <p:grpSpPr bwMode="auto">
          <a:xfrm>
            <a:off x="2483793" y="4813520"/>
            <a:ext cx="838200" cy="525463"/>
            <a:chOff x="1428" y="3188"/>
            <a:chExt cx="528" cy="331"/>
          </a:xfrm>
        </p:grpSpPr>
        <p:sp>
          <p:nvSpPr>
            <p:cNvPr id="246885" name="Line 101"/>
            <p:cNvSpPr>
              <a:spLocks noChangeShapeType="1"/>
            </p:cNvSpPr>
            <p:nvPr/>
          </p:nvSpPr>
          <p:spPr bwMode="auto">
            <a:xfrm flipV="1">
              <a:off x="1788" y="3192"/>
              <a:ext cx="0" cy="300"/>
            </a:xfrm>
            <a:prstGeom prst="line">
              <a:avLst/>
            </a:prstGeom>
            <a:noFill/>
            <a:ln w="38100">
              <a:solidFill>
                <a:srgbClr val="FF3300"/>
              </a:solidFill>
              <a:round/>
              <a:headEnd/>
              <a:tailEnd type="stealth" w="med" len="lg"/>
            </a:ln>
            <a:effectLst/>
          </p:spPr>
          <p:txBody>
            <a:bodyPr wrap="none" lIns="90000" tIns="46800" rIns="90000" bIns="46800" anchor="ctr">
              <a:spAutoFit/>
            </a:bodyPr>
            <a:lstStyle/>
            <a:p>
              <a:pPr>
                <a:defRPr/>
              </a:pPr>
              <a:endParaRPr lang="zh-CN" altLang="en-US" b="1">
                <a:latin typeface="Times New Roman" panose="02020603050405020304" pitchFamily="18" charset="0"/>
                <a:cs typeface="Times New Roman" panose="02020603050405020304" pitchFamily="18" charset="0"/>
              </a:endParaRPr>
            </a:p>
          </p:txBody>
        </p:sp>
        <p:sp>
          <p:nvSpPr>
            <p:cNvPr id="95256" name="Text Box 102"/>
            <p:cNvSpPr txBox="1">
              <a:spLocks noChangeArrowheads="1"/>
            </p:cNvSpPr>
            <p:nvPr/>
          </p:nvSpPr>
          <p:spPr bwMode="auto">
            <a:xfrm>
              <a:off x="1428" y="3188"/>
              <a:ext cx="528"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i="1">
                  <a:solidFill>
                    <a:schemeClr val="tx2"/>
                  </a:solidFill>
                  <a:ea typeface="楷体_GB2312" pitchFamily="49" charset="-122"/>
                  <a:cs typeface="Times New Roman" panose="02020603050405020304" pitchFamily="18" charset="0"/>
                </a:rPr>
                <a:t>I</a:t>
              </a:r>
              <a:r>
                <a:rPr lang="en-US" altLang="zh-CN" baseline="-25000">
                  <a:solidFill>
                    <a:schemeClr val="tx2"/>
                  </a:solidFill>
                  <a:ea typeface="楷体_GB2312" pitchFamily="49" charset="-122"/>
                  <a:cs typeface="Times New Roman" panose="02020603050405020304" pitchFamily="18" charset="0"/>
                </a:rPr>
                <a:t>C</a:t>
              </a:r>
              <a:endParaRPr lang="en-US" altLang="zh-CN">
                <a:solidFill>
                  <a:srgbClr val="FF3300"/>
                </a:solidFill>
                <a:ea typeface="楷体_GB2312" pitchFamily="49" charset="-122"/>
                <a:cs typeface="Times New Roman" panose="02020603050405020304" pitchFamily="18" charset="0"/>
              </a:endParaRPr>
            </a:p>
          </p:txBody>
        </p:sp>
      </p:grpSp>
      <p:grpSp>
        <p:nvGrpSpPr>
          <p:cNvPr id="7" name="Group 103"/>
          <p:cNvGrpSpPr>
            <a:grpSpLocks/>
          </p:cNvGrpSpPr>
          <p:nvPr/>
        </p:nvGrpSpPr>
        <p:grpSpPr bwMode="auto">
          <a:xfrm>
            <a:off x="4007793" y="4813520"/>
            <a:ext cx="1009650" cy="525463"/>
            <a:chOff x="2388" y="3188"/>
            <a:chExt cx="636" cy="331"/>
          </a:xfrm>
        </p:grpSpPr>
        <p:sp>
          <p:nvSpPr>
            <p:cNvPr id="95253" name="Text Box 104"/>
            <p:cNvSpPr txBox="1">
              <a:spLocks noChangeArrowheads="1"/>
            </p:cNvSpPr>
            <p:nvPr/>
          </p:nvSpPr>
          <p:spPr bwMode="auto">
            <a:xfrm>
              <a:off x="2388" y="3188"/>
              <a:ext cx="636"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i="1">
                  <a:solidFill>
                    <a:schemeClr val="tx2"/>
                  </a:solidFill>
                  <a:ea typeface="楷体_GB2312" pitchFamily="49" charset="-122"/>
                  <a:cs typeface="Times New Roman" panose="02020603050405020304" pitchFamily="18" charset="0"/>
                </a:rPr>
                <a:t>V</a:t>
              </a:r>
              <a:r>
                <a:rPr lang="en-US" altLang="zh-CN" baseline="-25000">
                  <a:solidFill>
                    <a:schemeClr val="tx2"/>
                  </a:solidFill>
                  <a:ea typeface="楷体_GB2312" pitchFamily="49" charset="-122"/>
                  <a:cs typeface="Times New Roman" panose="02020603050405020304" pitchFamily="18" charset="0"/>
                </a:rPr>
                <a:t>E</a:t>
              </a:r>
              <a:endParaRPr lang="en-US" altLang="zh-CN">
                <a:solidFill>
                  <a:srgbClr val="FF3300"/>
                </a:solidFill>
                <a:ea typeface="楷体_GB2312" pitchFamily="49" charset="-122"/>
                <a:cs typeface="Times New Roman" panose="02020603050405020304" pitchFamily="18" charset="0"/>
              </a:endParaRPr>
            </a:p>
          </p:txBody>
        </p:sp>
        <p:sp>
          <p:nvSpPr>
            <p:cNvPr id="246889" name="Line 105"/>
            <p:cNvSpPr>
              <a:spLocks noChangeShapeType="1"/>
            </p:cNvSpPr>
            <p:nvPr/>
          </p:nvSpPr>
          <p:spPr bwMode="auto">
            <a:xfrm flipV="1">
              <a:off x="2952" y="3216"/>
              <a:ext cx="0" cy="300"/>
            </a:xfrm>
            <a:prstGeom prst="line">
              <a:avLst/>
            </a:prstGeom>
            <a:noFill/>
            <a:ln w="38100">
              <a:solidFill>
                <a:srgbClr val="FF3300"/>
              </a:solidFill>
              <a:round/>
              <a:headEnd/>
              <a:tailEnd type="stealth" w="med" len="lg"/>
            </a:ln>
            <a:effectLst/>
          </p:spPr>
          <p:txBody>
            <a:bodyPr wrap="none" lIns="90000" tIns="46800" rIns="90000" bIns="46800" anchor="ctr">
              <a:spAutoFit/>
            </a:bodyPr>
            <a:lstStyle/>
            <a:p>
              <a:pPr>
                <a:defRPr/>
              </a:pPr>
              <a:endParaRPr lang="zh-CN" altLang="en-US" b="1">
                <a:latin typeface="Times New Roman" panose="02020603050405020304" pitchFamily="18" charset="0"/>
                <a:cs typeface="Times New Roman" panose="02020603050405020304" pitchFamily="18" charset="0"/>
              </a:endParaRPr>
            </a:p>
          </p:txBody>
        </p:sp>
      </p:grpSp>
      <p:sp>
        <p:nvSpPr>
          <p:cNvPr id="246890" name="Line 106"/>
          <p:cNvSpPr>
            <a:spLocks noChangeShapeType="1"/>
          </p:cNvSpPr>
          <p:nvPr/>
        </p:nvSpPr>
        <p:spPr bwMode="auto">
          <a:xfrm flipH="1">
            <a:off x="3341043" y="5791420"/>
            <a:ext cx="666750" cy="0"/>
          </a:xfrm>
          <a:prstGeom prst="line">
            <a:avLst/>
          </a:prstGeom>
          <a:noFill/>
          <a:ln w="38100">
            <a:solidFill>
              <a:srgbClr val="006600"/>
            </a:solidFill>
            <a:round/>
            <a:headEnd/>
            <a:tailEnd type="triangle" w="med" len="med"/>
          </a:ln>
          <a:effectLst/>
        </p:spPr>
        <p:txBody>
          <a:bodyPr wrap="none" lIns="90000" tIns="46800" rIns="90000" bIns="46800" anchor="ctr">
            <a:spAutoFit/>
          </a:bodyPr>
          <a:lstStyle/>
          <a:p>
            <a:pPr>
              <a:defRPr/>
            </a:pPr>
            <a:endParaRPr lang="zh-CN" altLang="en-US" b="1">
              <a:latin typeface="Times New Roman" panose="02020603050405020304" pitchFamily="18" charset="0"/>
              <a:cs typeface="Times New Roman" panose="02020603050405020304" pitchFamily="18" charset="0"/>
            </a:endParaRPr>
          </a:p>
        </p:txBody>
      </p:sp>
      <p:grpSp>
        <p:nvGrpSpPr>
          <p:cNvPr id="8" name="Group 107"/>
          <p:cNvGrpSpPr>
            <a:grpSpLocks/>
          </p:cNvGrpSpPr>
          <p:nvPr/>
        </p:nvGrpSpPr>
        <p:grpSpPr bwMode="auto">
          <a:xfrm>
            <a:off x="2483793" y="5518370"/>
            <a:ext cx="838200" cy="525463"/>
            <a:chOff x="1428" y="3632"/>
            <a:chExt cx="528" cy="331"/>
          </a:xfrm>
        </p:grpSpPr>
        <p:sp>
          <p:nvSpPr>
            <p:cNvPr id="246892" name="Line 108"/>
            <p:cNvSpPr>
              <a:spLocks noChangeShapeType="1"/>
            </p:cNvSpPr>
            <p:nvPr/>
          </p:nvSpPr>
          <p:spPr bwMode="auto">
            <a:xfrm>
              <a:off x="1788" y="3636"/>
              <a:ext cx="0" cy="300"/>
            </a:xfrm>
            <a:prstGeom prst="line">
              <a:avLst/>
            </a:prstGeom>
            <a:noFill/>
            <a:ln w="38100">
              <a:solidFill>
                <a:srgbClr val="FF3300"/>
              </a:solidFill>
              <a:round/>
              <a:headEnd/>
              <a:tailEnd type="stealth" w="med" len="lg"/>
            </a:ln>
            <a:effectLst/>
          </p:spPr>
          <p:txBody>
            <a:bodyPr wrap="none" lIns="90000" tIns="46800" rIns="90000" bIns="46800" anchor="ctr">
              <a:spAutoFit/>
            </a:bodyPr>
            <a:lstStyle/>
            <a:p>
              <a:pPr>
                <a:defRPr/>
              </a:pPr>
              <a:endParaRPr lang="zh-CN" altLang="en-US" b="1">
                <a:latin typeface="Times New Roman" panose="02020603050405020304" pitchFamily="18" charset="0"/>
                <a:cs typeface="Times New Roman" panose="02020603050405020304" pitchFamily="18" charset="0"/>
              </a:endParaRPr>
            </a:p>
          </p:txBody>
        </p:sp>
        <p:sp>
          <p:nvSpPr>
            <p:cNvPr id="95252" name="Text Box 109"/>
            <p:cNvSpPr txBox="1">
              <a:spLocks noChangeArrowheads="1"/>
            </p:cNvSpPr>
            <p:nvPr/>
          </p:nvSpPr>
          <p:spPr bwMode="auto">
            <a:xfrm>
              <a:off x="1428" y="3632"/>
              <a:ext cx="528"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i="1">
                  <a:solidFill>
                    <a:schemeClr val="tx2"/>
                  </a:solidFill>
                  <a:ea typeface="楷体_GB2312" pitchFamily="49" charset="-122"/>
                  <a:cs typeface="Times New Roman" panose="02020603050405020304" pitchFamily="18" charset="0"/>
                </a:rPr>
                <a:t>I</a:t>
              </a:r>
              <a:r>
                <a:rPr lang="en-US" altLang="zh-CN" baseline="-25000">
                  <a:solidFill>
                    <a:schemeClr val="tx2"/>
                  </a:solidFill>
                  <a:ea typeface="楷体_GB2312" pitchFamily="49" charset="-122"/>
                  <a:cs typeface="Times New Roman" panose="02020603050405020304" pitchFamily="18" charset="0"/>
                </a:rPr>
                <a:t>C</a:t>
              </a:r>
              <a:endParaRPr lang="en-US" altLang="zh-CN">
                <a:solidFill>
                  <a:srgbClr val="FF3300"/>
                </a:solidFill>
                <a:ea typeface="楷体_GB2312" pitchFamily="49" charset="-122"/>
                <a:cs typeface="Times New Roman" panose="02020603050405020304" pitchFamily="18" charset="0"/>
              </a:endParaRPr>
            </a:p>
          </p:txBody>
        </p:sp>
      </p:grpSp>
      <p:sp>
        <p:nvSpPr>
          <p:cNvPr id="246894" name="Text Box 110"/>
          <p:cNvSpPr txBox="1">
            <a:spLocks noChangeArrowheads="1"/>
          </p:cNvSpPr>
          <p:nvPr/>
        </p:nvSpPr>
        <p:spPr bwMode="auto">
          <a:xfrm>
            <a:off x="4865043" y="4534151"/>
            <a:ext cx="1524000"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i="1">
                <a:solidFill>
                  <a:srgbClr val="CC0000"/>
                </a:solidFill>
                <a:ea typeface="楷体_GB2312" pitchFamily="49" charset="-122"/>
                <a:cs typeface="Times New Roman" panose="02020603050405020304" pitchFamily="18" charset="0"/>
              </a:rPr>
              <a:t>V</a:t>
            </a:r>
            <a:r>
              <a:rPr lang="en-US" altLang="zh-CN" baseline="-25000">
                <a:solidFill>
                  <a:srgbClr val="CC0000"/>
                </a:solidFill>
                <a:ea typeface="楷体_GB2312" pitchFamily="49" charset="-122"/>
                <a:cs typeface="Times New Roman" panose="02020603050405020304" pitchFamily="18" charset="0"/>
              </a:rPr>
              <a:t>B </a:t>
            </a:r>
            <a:r>
              <a:rPr lang="zh-CN" altLang="en-US">
                <a:solidFill>
                  <a:srgbClr val="CC0000"/>
                </a:solidFill>
                <a:cs typeface="Times New Roman" panose="02020603050405020304" pitchFamily="18" charset="0"/>
              </a:rPr>
              <a:t>固定</a:t>
            </a:r>
          </a:p>
        </p:txBody>
      </p:sp>
      <p:sp>
        <p:nvSpPr>
          <p:cNvPr id="246895" name="Text Box 111"/>
          <p:cNvSpPr txBox="1">
            <a:spLocks noChangeArrowheads="1"/>
          </p:cNvSpPr>
          <p:nvPr/>
        </p:nvSpPr>
        <p:spPr bwMode="auto">
          <a:xfrm>
            <a:off x="4977756" y="987645"/>
            <a:ext cx="3919537" cy="3168650"/>
          </a:xfrm>
          <a:prstGeom prst="rect">
            <a:avLst/>
          </a:prstGeom>
          <a:noFill/>
          <a:ln w="38100">
            <a:noFill/>
            <a:miter lim="800000"/>
            <a:headEnd/>
            <a:tailEnd/>
          </a:ln>
          <a:effectLst/>
        </p:spPr>
        <p:txBody>
          <a:bodyPr lIns="90000" tIns="46800" rIns="90000" bIns="46800" anchor="ctr">
            <a:spAutoFit/>
          </a:bodyPr>
          <a:lstStyle/>
          <a:p>
            <a:pPr>
              <a:lnSpc>
                <a:spcPct val="120000"/>
              </a:lnSpc>
              <a:defRPr/>
            </a:pPr>
            <a:r>
              <a:rPr lang="en-US" altLang="zh-CN" sz="2800" b="1">
                <a:solidFill>
                  <a:schemeClr val="hlink"/>
                </a:solidFill>
                <a:latin typeface="Times New Roman" panose="02020603050405020304" pitchFamily="18" charset="0"/>
                <a:cs typeface="Times New Roman" panose="02020603050405020304" pitchFamily="18" charset="0"/>
              </a:rPr>
              <a:t>  </a:t>
            </a:r>
            <a:r>
              <a:rPr lang="en-US" altLang="zh-CN" sz="2800" b="1" i="1">
                <a:solidFill>
                  <a:srgbClr val="CC0000"/>
                </a:solidFill>
                <a:latin typeface="Times New Roman" panose="02020603050405020304" pitchFamily="18" charset="0"/>
                <a:cs typeface="Times New Roman" panose="02020603050405020304" pitchFamily="18" charset="0"/>
              </a:rPr>
              <a:t>R</a:t>
            </a:r>
            <a:r>
              <a:rPr lang="en-US" altLang="zh-CN" b="1" baseline="-25000">
                <a:solidFill>
                  <a:srgbClr val="CC0000"/>
                </a:solidFill>
                <a:latin typeface="Times New Roman" panose="02020603050405020304" pitchFamily="18" charset="0"/>
                <a:cs typeface="Times New Roman" panose="02020603050405020304" pitchFamily="18" charset="0"/>
              </a:rPr>
              <a:t>E</a:t>
            </a:r>
            <a:r>
              <a:rPr lang="zh-CN" altLang="en-US" sz="2800" b="1">
                <a:solidFill>
                  <a:srgbClr val="CC0000"/>
                </a:solidFill>
                <a:latin typeface="Times New Roman" panose="02020603050405020304" pitchFamily="18" charset="0"/>
                <a:cs typeface="Times New Roman" panose="02020603050405020304" pitchFamily="18" charset="0"/>
              </a:rPr>
              <a:t>：温度补偿电阻</a:t>
            </a:r>
            <a:endParaRPr lang="zh-CN" altLang="en-US" sz="2800" b="1">
              <a:solidFill>
                <a:srgbClr val="0000FF"/>
              </a:solidFill>
              <a:latin typeface="Times New Roman" panose="02020603050405020304" pitchFamily="18" charset="0"/>
              <a:cs typeface="Times New Roman" panose="02020603050405020304" pitchFamily="18" charset="0"/>
            </a:endParaRPr>
          </a:p>
          <a:p>
            <a:pPr>
              <a:lnSpc>
                <a:spcPct val="120000"/>
              </a:lnSpc>
              <a:defRPr/>
            </a:pPr>
            <a:r>
              <a:rPr lang="zh-CN" altLang="en-US" sz="2800" b="1">
                <a:solidFill>
                  <a:srgbClr val="006666"/>
                </a:solidFill>
                <a:latin typeface="Times New Roman" panose="02020603050405020304" pitchFamily="18" charset="0"/>
                <a:cs typeface="Times New Roman" panose="02020603050405020304" pitchFamily="18" charset="0"/>
              </a:rPr>
              <a:t>  </a:t>
            </a:r>
            <a:r>
              <a:rPr lang="zh-CN" altLang="en-US" sz="2800" b="1">
                <a:solidFill>
                  <a:srgbClr val="CC0000"/>
                </a:solidFill>
                <a:latin typeface="Times New Roman" panose="02020603050405020304" pitchFamily="18" charset="0"/>
                <a:cs typeface="Times New Roman" panose="02020603050405020304" pitchFamily="18" charset="0"/>
              </a:rPr>
              <a:t>对直流：</a:t>
            </a:r>
            <a:r>
              <a:rPr lang="en-US" altLang="zh-CN" sz="2800" b="1" i="1">
                <a:latin typeface="Times New Roman" panose="02020603050405020304" pitchFamily="18" charset="0"/>
                <a:cs typeface="Times New Roman" panose="02020603050405020304" pitchFamily="18" charset="0"/>
              </a:rPr>
              <a:t>R</a:t>
            </a:r>
            <a:r>
              <a:rPr lang="en-US" altLang="zh-CN" b="1" baseline="-25000">
                <a:latin typeface="Times New Roman" panose="02020603050405020304" pitchFamily="18" charset="0"/>
                <a:cs typeface="Times New Roman" panose="02020603050405020304" pitchFamily="18" charset="0"/>
              </a:rPr>
              <a:t>E </a:t>
            </a:r>
            <a:r>
              <a:rPr lang="zh-CN" altLang="en-US" sz="2800" b="1">
                <a:latin typeface="Times New Roman" panose="02020603050405020304" pitchFamily="18" charset="0"/>
                <a:cs typeface="Times New Roman" panose="02020603050405020304" pitchFamily="18" charset="0"/>
              </a:rPr>
              <a:t>越大</a:t>
            </a:r>
            <a:r>
              <a:rPr lang="en-US" altLang="zh-CN" sz="2800" b="1">
                <a:latin typeface="Times New Roman" panose="02020603050405020304" pitchFamily="18" charset="0"/>
                <a:cs typeface="Times New Roman" panose="02020603050405020304" pitchFamily="18" charset="0"/>
              </a:rPr>
              <a:t>,</a:t>
            </a:r>
            <a:r>
              <a:rPr lang="zh-CN" altLang="en-US" sz="2800" b="1">
                <a:latin typeface="Times New Roman" panose="02020603050405020304" pitchFamily="18" charset="0"/>
                <a:cs typeface="Times New Roman" panose="02020603050405020304" pitchFamily="18" charset="0"/>
              </a:rPr>
              <a:t>稳定 </a:t>
            </a:r>
            <a:r>
              <a:rPr lang="en-US" altLang="zh-CN" sz="2800" b="1" i="1">
                <a:latin typeface="Times New Roman" panose="02020603050405020304" pitchFamily="18" charset="0"/>
                <a:cs typeface="Times New Roman" panose="02020603050405020304" pitchFamily="18" charset="0"/>
              </a:rPr>
              <a:t>Q </a:t>
            </a:r>
            <a:r>
              <a:rPr lang="zh-CN" altLang="en-US" sz="2800" b="1">
                <a:latin typeface="Times New Roman" panose="02020603050405020304" pitchFamily="18" charset="0"/>
                <a:cs typeface="Times New Roman" panose="02020603050405020304" pitchFamily="18" charset="0"/>
              </a:rPr>
              <a:t>点效果越好；</a:t>
            </a:r>
          </a:p>
          <a:p>
            <a:pPr>
              <a:lnSpc>
                <a:spcPct val="120000"/>
              </a:lnSpc>
              <a:defRPr/>
            </a:pPr>
            <a:r>
              <a:rPr lang="zh-CN" altLang="en-US" sz="2800" b="1">
                <a:solidFill>
                  <a:srgbClr val="006666"/>
                </a:solidFill>
                <a:latin typeface="Times New Roman" panose="02020603050405020304" pitchFamily="18" charset="0"/>
                <a:cs typeface="Times New Roman" panose="02020603050405020304" pitchFamily="18" charset="0"/>
              </a:rPr>
              <a:t>  </a:t>
            </a:r>
            <a:r>
              <a:rPr lang="zh-CN" altLang="en-US" sz="2800" b="1">
                <a:solidFill>
                  <a:srgbClr val="CC0000"/>
                </a:solidFill>
                <a:latin typeface="Times New Roman" panose="02020603050405020304" pitchFamily="18" charset="0"/>
                <a:cs typeface="Times New Roman" panose="02020603050405020304" pitchFamily="18" charset="0"/>
              </a:rPr>
              <a:t>对交流：</a:t>
            </a:r>
            <a:r>
              <a:rPr lang="en-US" altLang="zh-CN" sz="2800" b="1" i="1">
                <a:latin typeface="Times New Roman" panose="02020603050405020304" pitchFamily="18" charset="0"/>
                <a:cs typeface="Times New Roman" panose="02020603050405020304" pitchFamily="18" charset="0"/>
              </a:rPr>
              <a:t>R</a:t>
            </a:r>
            <a:r>
              <a:rPr lang="en-US" altLang="zh-CN" b="1" baseline="-25000">
                <a:latin typeface="Times New Roman" panose="02020603050405020304" pitchFamily="18" charset="0"/>
                <a:cs typeface="Times New Roman" panose="02020603050405020304" pitchFamily="18" charset="0"/>
              </a:rPr>
              <a:t>E </a:t>
            </a:r>
            <a:r>
              <a:rPr lang="zh-CN" altLang="en-US" sz="2800" b="1">
                <a:latin typeface="Times New Roman" panose="02020603050405020304" pitchFamily="18" charset="0"/>
                <a:cs typeface="Times New Roman" panose="02020603050405020304" pitchFamily="18" charset="0"/>
              </a:rPr>
              <a:t>越大</a:t>
            </a:r>
            <a:r>
              <a:rPr lang="en-US" altLang="zh-CN" sz="2800" b="1">
                <a:latin typeface="Times New Roman" panose="02020603050405020304" pitchFamily="18" charset="0"/>
                <a:cs typeface="Times New Roman" panose="02020603050405020304" pitchFamily="18" charset="0"/>
              </a:rPr>
              <a:t>,</a:t>
            </a:r>
            <a:r>
              <a:rPr lang="zh-CN" altLang="en-US" sz="2800" b="1">
                <a:latin typeface="Times New Roman" panose="02020603050405020304" pitchFamily="18" charset="0"/>
                <a:cs typeface="Times New Roman" panose="02020603050405020304" pitchFamily="18" charset="0"/>
              </a:rPr>
              <a:t>交流损失越大</a:t>
            </a:r>
            <a:r>
              <a:rPr lang="en-US" altLang="zh-CN" sz="2800" b="1">
                <a:latin typeface="Times New Roman" panose="02020603050405020304" pitchFamily="18" charset="0"/>
                <a:cs typeface="Times New Roman" panose="02020603050405020304" pitchFamily="18" charset="0"/>
              </a:rPr>
              <a:t>, </a:t>
            </a:r>
            <a:r>
              <a:rPr lang="zh-CN" altLang="en-US" sz="2800" b="1">
                <a:latin typeface="Times New Roman" panose="02020603050405020304" pitchFamily="18" charset="0"/>
                <a:cs typeface="Times New Roman" panose="02020603050405020304" pitchFamily="18" charset="0"/>
              </a:rPr>
              <a:t>为避免交流损失加旁路电容 </a:t>
            </a:r>
            <a:r>
              <a:rPr lang="en-US" altLang="zh-CN" sz="2800" b="1" i="1">
                <a:latin typeface="Times New Roman" panose="02020603050405020304" pitchFamily="18" charset="0"/>
                <a:cs typeface="Times New Roman" panose="02020603050405020304" pitchFamily="18" charset="0"/>
              </a:rPr>
              <a:t>C</a:t>
            </a:r>
            <a:r>
              <a:rPr lang="en-US" altLang="zh-CN" b="1" baseline="-25000">
                <a:latin typeface="Times New Roman" panose="02020603050405020304" pitchFamily="18" charset="0"/>
                <a:cs typeface="Times New Roman" panose="02020603050405020304" pitchFamily="18" charset="0"/>
              </a:rPr>
              <a:t>E</a:t>
            </a:r>
            <a:r>
              <a:rPr lang="zh-CN" altLang="en-US" sz="2800" b="1" i="1">
                <a:latin typeface="Times New Roman" panose="02020603050405020304" pitchFamily="18" charset="0"/>
                <a:cs typeface="Times New Roman" panose="02020603050405020304" pitchFamily="18" charset="0"/>
              </a:rPr>
              <a:t>。</a:t>
            </a:r>
          </a:p>
        </p:txBody>
      </p:sp>
      <p:pic>
        <p:nvPicPr>
          <p:cNvPr id="95250" name="Picture 114" descr="图片4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868" y="1195608"/>
            <a:ext cx="4822825" cy="328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77073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46876"/>
                                        </p:tgtEl>
                                        <p:attrNameLst>
                                          <p:attrName>style.visibility</p:attrName>
                                        </p:attrNameLst>
                                      </p:cBhvr>
                                      <p:to>
                                        <p:strVal val="visible"/>
                                      </p:to>
                                    </p:set>
                                    <p:animEffect transition="in" filter="wipe(left)">
                                      <p:cBhvr>
                                        <p:cTn id="11" dur="500"/>
                                        <p:tgtEl>
                                          <p:spTgt spid="24687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childTnLst>
                          </p:cTn>
                        </p:par>
                        <p:par>
                          <p:cTn id="17" fill="hold" nodeType="afterGroup">
                            <p:stCondLst>
                              <p:cond delay="500"/>
                            </p:stCondLst>
                            <p:childTnLst>
                              <p:par>
                                <p:cTn id="18" presetID="22" presetClass="entr" presetSubtype="8" fill="hold" nodeType="afterEffect">
                                  <p:stCondLst>
                                    <p:cond delay="0"/>
                                  </p:stCondLst>
                                  <p:childTnLst>
                                    <p:set>
                                      <p:cBhvr>
                                        <p:cTn id="19" dur="1" fill="hold">
                                          <p:stCondLst>
                                            <p:cond delay="0"/>
                                          </p:stCondLst>
                                        </p:cTn>
                                        <p:tgtEl>
                                          <p:spTgt spid="246871"/>
                                        </p:tgtEl>
                                        <p:attrNameLst>
                                          <p:attrName>style.visibility</p:attrName>
                                        </p:attrNameLst>
                                      </p:cBhvr>
                                      <p:to>
                                        <p:strVal val="visible"/>
                                      </p:to>
                                    </p:set>
                                    <p:animEffect transition="in" filter="wipe(left)">
                                      <p:cBhvr>
                                        <p:cTn id="20" dur="500"/>
                                        <p:tgtEl>
                                          <p:spTgt spid="24687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left)">
                                      <p:cBhvr>
                                        <p:cTn id="25" dur="500"/>
                                        <p:tgtEl>
                                          <p:spTgt spid="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246894"/>
                                        </p:tgtEl>
                                        <p:attrNameLst>
                                          <p:attrName>style.visibility</p:attrName>
                                        </p:attrNameLst>
                                      </p:cBhvr>
                                      <p:to>
                                        <p:strVal val="visible"/>
                                      </p:to>
                                    </p:set>
                                    <p:animEffect transition="in" filter="blinds(horizontal)">
                                      <p:cBhvr>
                                        <p:cTn id="30" dur="500"/>
                                        <p:tgtEl>
                                          <p:spTgt spid="246894"/>
                                        </p:tgtEl>
                                      </p:cBhvr>
                                    </p:animEffect>
                                  </p:childTnLst>
                                </p:cTn>
                              </p:par>
                            </p:childTnLst>
                          </p:cTn>
                        </p:par>
                        <p:par>
                          <p:cTn id="31" fill="hold" nodeType="afterGroup">
                            <p:stCondLst>
                              <p:cond delay="500"/>
                            </p:stCondLst>
                            <p:childTnLst>
                              <p:par>
                                <p:cTn id="32" presetID="22" presetClass="entr" presetSubtype="8" fill="hold" nodeType="afterEffect">
                                  <p:stCondLst>
                                    <p:cond delay="0"/>
                                  </p:stCondLst>
                                  <p:childTnLst>
                                    <p:set>
                                      <p:cBhvr>
                                        <p:cTn id="33" dur="1" fill="hold">
                                          <p:stCondLst>
                                            <p:cond delay="0"/>
                                          </p:stCondLst>
                                        </p:cTn>
                                        <p:tgtEl>
                                          <p:spTgt spid="246872"/>
                                        </p:tgtEl>
                                        <p:attrNameLst>
                                          <p:attrName>style.visibility</p:attrName>
                                        </p:attrNameLst>
                                      </p:cBhvr>
                                      <p:to>
                                        <p:strVal val="visible"/>
                                      </p:to>
                                    </p:set>
                                    <p:animEffect transition="in" filter="wipe(left)">
                                      <p:cBhvr>
                                        <p:cTn id="34" dur="500"/>
                                        <p:tgtEl>
                                          <p:spTgt spid="246872"/>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wipe(left)">
                                      <p:cBhvr>
                                        <p:cTn id="39" dur="500"/>
                                        <p:tgtEl>
                                          <p:spTgt spid="3"/>
                                        </p:tgtEl>
                                      </p:cBhvr>
                                    </p:animEffect>
                                  </p:childTnLst>
                                </p:cTn>
                              </p:par>
                            </p:childTnLst>
                          </p:cTn>
                        </p:par>
                        <p:par>
                          <p:cTn id="40" fill="hold" nodeType="afterGroup">
                            <p:stCondLst>
                              <p:cond delay="500"/>
                            </p:stCondLst>
                            <p:childTnLst>
                              <p:par>
                                <p:cTn id="41" presetID="22" presetClass="entr" presetSubtype="2" fill="hold" nodeType="after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wipe(right)">
                                      <p:cBhvr>
                                        <p:cTn id="43" dur="500"/>
                                        <p:tgtEl>
                                          <p:spTgt spid="5"/>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nodeType="clickEffect">
                                  <p:stCondLst>
                                    <p:cond delay="0"/>
                                  </p:stCondLst>
                                  <p:childTnLst>
                                    <p:set>
                                      <p:cBhvr>
                                        <p:cTn id="47" dur="1" fill="hold">
                                          <p:stCondLst>
                                            <p:cond delay="0"/>
                                          </p:stCondLst>
                                        </p:cTn>
                                        <p:tgtEl>
                                          <p:spTgt spid="4"/>
                                        </p:tgtEl>
                                        <p:attrNameLst>
                                          <p:attrName>style.visibility</p:attrName>
                                        </p:attrNameLst>
                                      </p:cBhvr>
                                      <p:to>
                                        <p:strVal val="visible"/>
                                      </p:to>
                                    </p:set>
                                    <p:animEffect transition="in" filter="wipe(left)">
                                      <p:cBhvr>
                                        <p:cTn id="48" dur="500"/>
                                        <p:tgtEl>
                                          <p:spTgt spid="4"/>
                                        </p:tgtEl>
                                      </p:cBhvr>
                                    </p:animEffect>
                                  </p:childTnLst>
                                </p:cTn>
                              </p:par>
                            </p:childTnLst>
                          </p:cTn>
                        </p:par>
                        <p:par>
                          <p:cTn id="49" fill="hold" nodeType="afterGroup">
                            <p:stCondLst>
                              <p:cond delay="500"/>
                            </p:stCondLst>
                            <p:childTnLst>
                              <p:par>
                                <p:cTn id="50" presetID="22" presetClass="entr" presetSubtype="2" fill="hold" nodeType="afterEffect">
                                  <p:stCondLst>
                                    <p:cond delay="0"/>
                                  </p:stCondLst>
                                  <p:childTnLst>
                                    <p:set>
                                      <p:cBhvr>
                                        <p:cTn id="51" dur="1" fill="hold">
                                          <p:stCondLst>
                                            <p:cond delay="0"/>
                                          </p:stCondLst>
                                        </p:cTn>
                                        <p:tgtEl>
                                          <p:spTgt spid="246890"/>
                                        </p:tgtEl>
                                        <p:attrNameLst>
                                          <p:attrName>style.visibility</p:attrName>
                                        </p:attrNameLst>
                                      </p:cBhvr>
                                      <p:to>
                                        <p:strVal val="visible"/>
                                      </p:to>
                                    </p:set>
                                    <p:animEffect transition="in" filter="wipe(right)">
                                      <p:cBhvr>
                                        <p:cTn id="52" dur="500"/>
                                        <p:tgtEl>
                                          <p:spTgt spid="24689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wipe(left)">
                                      <p:cBhvr>
                                        <p:cTn id="57" dur="500"/>
                                        <p:tgtEl>
                                          <p:spTgt spid="8"/>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46895">
                                            <p:txEl>
                                              <p:pRg st="0" end="0"/>
                                            </p:txEl>
                                          </p:spTgt>
                                        </p:tgtEl>
                                        <p:attrNameLst>
                                          <p:attrName>style.visibility</p:attrName>
                                        </p:attrNameLst>
                                      </p:cBhvr>
                                      <p:to>
                                        <p:strVal val="visible"/>
                                      </p:to>
                                    </p:set>
                                    <p:animEffect transition="in" filter="wipe(left)">
                                      <p:cBhvr>
                                        <p:cTn id="62" dur="500"/>
                                        <p:tgtEl>
                                          <p:spTgt spid="246895">
                                            <p:txEl>
                                              <p:pRg st="0" end="0"/>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246895">
                                            <p:txEl>
                                              <p:pRg st="1" end="1"/>
                                            </p:txEl>
                                          </p:spTgt>
                                        </p:tgtEl>
                                        <p:attrNameLst>
                                          <p:attrName>style.visibility</p:attrName>
                                        </p:attrNameLst>
                                      </p:cBhvr>
                                      <p:to>
                                        <p:strVal val="visible"/>
                                      </p:to>
                                    </p:set>
                                    <p:animEffect transition="in" filter="wipe(left)">
                                      <p:cBhvr>
                                        <p:cTn id="67" dur="500"/>
                                        <p:tgtEl>
                                          <p:spTgt spid="246895">
                                            <p:txEl>
                                              <p:pRg st="1" end="1"/>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246895">
                                            <p:txEl>
                                              <p:pRg st="2" end="2"/>
                                            </p:txEl>
                                          </p:spTgt>
                                        </p:tgtEl>
                                        <p:attrNameLst>
                                          <p:attrName>style.visibility</p:attrName>
                                        </p:attrNameLst>
                                      </p:cBhvr>
                                      <p:to>
                                        <p:strVal val="visible"/>
                                      </p:to>
                                    </p:set>
                                    <p:animEffect transition="in" filter="wipe(left)">
                                      <p:cBhvr>
                                        <p:cTn id="72" dur="500"/>
                                        <p:tgtEl>
                                          <p:spTgt spid="24689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894" grpId="0" autoUpdateAnimBg="0"/>
      <p:bldP spid="246895"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bwMode="auto">
          <a:xfrm>
            <a:off x="838200" y="574675"/>
            <a:ext cx="7772400" cy="685800"/>
          </a:xfrm>
          <a:ln>
            <a:miter lim="800000"/>
            <a:headEnd/>
            <a:tailEnd/>
          </a:ln>
        </p:spPr>
        <p:txBody>
          <a:bodyPr vert="horz" wrap="square" lIns="91440" tIns="45720" rIns="91440" bIns="45720" numCol="1" anchor="t" anchorCtr="0" compatLnSpc="1">
            <a:prstTxWarp prst="textNoShape">
              <a:avLst/>
            </a:prstTxWarp>
          </a:bodyPr>
          <a:lstStyle/>
          <a:p>
            <a:pPr eaLnBrk="1" hangingPunct="1">
              <a:defRPr/>
            </a:pPr>
            <a:r>
              <a:rPr lang="en-US" altLang="zh-CN" sz="3600" b="1" smtClean="0">
                <a:solidFill>
                  <a:srgbClr val="CC0000"/>
                </a:solidFill>
                <a:latin typeface="Times New Roman" panose="02020603050405020304" pitchFamily="18" charset="0"/>
                <a:ea typeface="+mn-ea"/>
                <a:cs typeface="Times New Roman" panose="02020603050405020304" pitchFamily="18" charset="0"/>
              </a:rPr>
              <a:t>15.1 </a:t>
            </a:r>
            <a:r>
              <a:rPr lang="zh-CN" altLang="en-US" sz="3600" b="1" smtClean="0">
                <a:solidFill>
                  <a:srgbClr val="CC0000"/>
                </a:solidFill>
                <a:latin typeface="Times New Roman" panose="02020603050405020304" pitchFamily="18" charset="0"/>
                <a:ea typeface="+mn-ea"/>
                <a:cs typeface="Times New Roman" panose="02020603050405020304" pitchFamily="18" charset="0"/>
              </a:rPr>
              <a:t>基本放大电路的组成</a:t>
            </a:r>
          </a:p>
        </p:txBody>
      </p:sp>
      <p:sp>
        <p:nvSpPr>
          <p:cNvPr id="57347" name="Rectangle 3"/>
          <p:cNvSpPr>
            <a:spLocks noChangeArrowheads="1"/>
          </p:cNvSpPr>
          <p:nvPr/>
        </p:nvSpPr>
        <p:spPr bwMode="auto">
          <a:xfrm>
            <a:off x="587976" y="1210678"/>
            <a:ext cx="6542473" cy="586957"/>
          </a:xfrm>
          <a:prstGeom prst="rect">
            <a:avLst/>
          </a:prstGeom>
          <a:noFill/>
          <a:ln w="38100">
            <a:noFill/>
            <a:miter lim="800000"/>
            <a:headEnd/>
            <a:tailEnd/>
          </a:ln>
          <a:effectLst/>
        </p:spPr>
        <p:txBody>
          <a:bodyPr wrap="none" lIns="90000" tIns="46800" rIns="90000" bIns="46800" anchor="ctr">
            <a:spAutoFit/>
          </a:bodyPr>
          <a:lstStyle/>
          <a:p>
            <a:pPr algn="ctr">
              <a:defRPr/>
            </a:pPr>
            <a:r>
              <a:rPr lang="en-US" altLang="zh-CN" sz="3200" b="1">
                <a:solidFill>
                  <a:srgbClr val="000099"/>
                </a:solidFill>
                <a:latin typeface="Times New Roman" panose="02020603050405020304" pitchFamily="18" charset="0"/>
                <a:cs typeface="Times New Roman" panose="02020603050405020304" pitchFamily="18" charset="0"/>
              </a:rPr>
              <a:t>15.1.1   </a:t>
            </a:r>
            <a:r>
              <a:rPr lang="zh-CN" altLang="en-US" sz="3200" b="1">
                <a:solidFill>
                  <a:srgbClr val="000099"/>
                </a:solidFill>
                <a:latin typeface="Times New Roman" panose="02020603050405020304" pitchFamily="18" charset="0"/>
                <a:cs typeface="Times New Roman" panose="02020603050405020304" pitchFamily="18" charset="0"/>
              </a:rPr>
              <a:t>共发射极基本放大电路组成 </a:t>
            </a:r>
          </a:p>
        </p:txBody>
      </p:sp>
      <p:sp>
        <p:nvSpPr>
          <p:cNvPr id="57348" name="Text Box 4"/>
          <p:cNvSpPr txBox="1">
            <a:spLocks noChangeArrowheads="1"/>
          </p:cNvSpPr>
          <p:nvPr/>
        </p:nvSpPr>
        <p:spPr bwMode="auto">
          <a:xfrm>
            <a:off x="2725738" y="5570569"/>
            <a:ext cx="3217862" cy="525401"/>
          </a:xfrm>
          <a:prstGeom prst="rect">
            <a:avLst/>
          </a:prstGeom>
          <a:noFill/>
          <a:ln w="38100">
            <a:noFill/>
            <a:miter lim="800000"/>
            <a:headEnd/>
            <a:tailEnd/>
          </a:ln>
          <a:effectLst/>
        </p:spPr>
        <p:txBody>
          <a:bodyPr lIns="90000" tIns="46800" rIns="90000" bIns="46800" anchor="ctr">
            <a:spAutoFit/>
          </a:bodyPr>
          <a:lstStyle/>
          <a:p>
            <a:pPr algn="ctr">
              <a:spcBef>
                <a:spcPct val="50000"/>
              </a:spcBef>
              <a:defRPr/>
            </a:pPr>
            <a:r>
              <a:rPr lang="zh-CN" altLang="en-US" sz="2800" b="1">
                <a:latin typeface="Times New Roman" panose="02020603050405020304" pitchFamily="18" charset="0"/>
                <a:cs typeface="Times New Roman" panose="02020603050405020304" pitchFamily="18" charset="0"/>
              </a:rPr>
              <a:t>共发射极基本电路</a:t>
            </a:r>
          </a:p>
        </p:txBody>
      </p:sp>
      <p:pic>
        <p:nvPicPr>
          <p:cNvPr id="57518" name="Picture 174" descr="图片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150" y="1968500"/>
            <a:ext cx="5345113" cy="354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195689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7347"/>
                                        </p:tgtEl>
                                        <p:attrNameLst>
                                          <p:attrName>style.visibility</p:attrName>
                                        </p:attrNameLst>
                                      </p:cBhvr>
                                      <p:to>
                                        <p:strVal val="visible"/>
                                      </p:to>
                                    </p:set>
                                    <p:animEffect transition="in" filter="wipe(left)">
                                      <p:cBhvr>
                                        <p:cTn id="7" dur="500"/>
                                        <p:tgtEl>
                                          <p:spTgt spid="573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7518"/>
                                        </p:tgtEl>
                                        <p:attrNameLst>
                                          <p:attrName>style.visibility</p:attrName>
                                        </p:attrNameLst>
                                      </p:cBhvr>
                                      <p:to>
                                        <p:strVal val="visible"/>
                                      </p:to>
                                    </p:set>
                                    <p:animEffect transition="in" filter="wipe(left)">
                                      <p:cBhvr>
                                        <p:cTn id="12" dur="1000"/>
                                        <p:tgtEl>
                                          <p:spTgt spid="5751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7348"/>
                                        </p:tgtEl>
                                        <p:attrNameLst>
                                          <p:attrName>style.visibility</p:attrName>
                                        </p:attrNameLst>
                                      </p:cBhvr>
                                      <p:to>
                                        <p:strVal val="visible"/>
                                      </p:to>
                                    </p:set>
                                    <p:animEffect transition="in" filter="wipe(left)">
                                      <p:cBhvr>
                                        <p:cTn id="17" dur="500"/>
                                        <p:tgtEl>
                                          <p:spTgt spid="573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autoUpdateAnimBg="0"/>
      <p:bldP spid="57348"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6" name="Picture 275" descr="图片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575" y="1644226"/>
            <a:ext cx="4887913" cy="373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503" name="Rectangle 79"/>
          <p:cNvSpPr>
            <a:spLocks noGrp="1" noChangeArrowheads="1"/>
          </p:cNvSpPr>
          <p:nvPr>
            <p:ph type="title"/>
          </p:nvPr>
        </p:nvSpPr>
        <p:spPr bwMode="auto">
          <a:xfrm>
            <a:off x="457200" y="632988"/>
            <a:ext cx="4572000" cy="685800"/>
          </a:xfrm>
          <a:ln>
            <a:miter lim="800000"/>
            <a:headEnd/>
            <a:tailEnd/>
          </a:ln>
        </p:spPr>
        <p:txBody>
          <a:bodyPr vert="horz" wrap="square" lIns="91440" tIns="45720" rIns="91440" bIns="45720" numCol="1" anchor="t" anchorCtr="0" compatLnSpc="1">
            <a:prstTxWarp prst="textNoShape">
              <a:avLst/>
            </a:prstTxWarp>
          </a:bodyPr>
          <a:lstStyle/>
          <a:p>
            <a:pPr algn="l" eaLnBrk="1" hangingPunct="1">
              <a:defRPr/>
            </a:pPr>
            <a:r>
              <a:rPr lang="en-US" altLang="zh-CN" sz="2800" b="1" smtClean="0">
                <a:solidFill>
                  <a:srgbClr val="CC0000"/>
                </a:solidFill>
                <a:latin typeface="Times New Roman" panose="02020603050405020304" pitchFamily="18" charset="0"/>
                <a:cs typeface="Times New Roman" panose="02020603050405020304" pitchFamily="18" charset="0"/>
              </a:rPr>
              <a:t>2.  </a:t>
            </a:r>
            <a:r>
              <a:rPr lang="zh-CN" altLang="en-US" sz="2800" b="1" smtClean="0">
                <a:solidFill>
                  <a:srgbClr val="CC0000"/>
                </a:solidFill>
                <a:latin typeface="Times New Roman" panose="02020603050405020304" pitchFamily="18" charset="0"/>
                <a:cs typeface="Times New Roman" panose="02020603050405020304" pitchFamily="18" charset="0"/>
              </a:rPr>
              <a:t>静态工作点的计算</a:t>
            </a:r>
          </a:p>
        </p:txBody>
      </p:sp>
      <p:graphicFrame>
        <p:nvGraphicFramePr>
          <p:cNvPr id="103504" name="Object 80" descr="40%"/>
          <p:cNvGraphicFramePr>
            <a:graphicFrameLocks noChangeAspect="1"/>
          </p:cNvGraphicFramePr>
          <p:nvPr>
            <p:extLst/>
          </p:nvPr>
        </p:nvGraphicFramePr>
        <p:xfrm>
          <a:off x="5365750" y="1288626"/>
          <a:ext cx="3165475" cy="1116012"/>
        </p:xfrm>
        <a:graphic>
          <a:graphicData uri="http://schemas.openxmlformats.org/presentationml/2006/ole">
            <mc:AlternateContent xmlns:mc="http://schemas.openxmlformats.org/markup-compatibility/2006">
              <mc:Choice xmlns:v="urn:schemas-microsoft-com:vml" Requires="v">
                <p:oleObj spid="_x0000_s20494" name="Equation" r:id="rId5" imgW="1257120" imgH="444240" progId="Equation.3">
                  <p:embed/>
                </p:oleObj>
              </mc:Choice>
              <mc:Fallback>
                <p:oleObj name="Equation" r:id="rId5" imgW="1257120" imgH="4442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65750" y="1288626"/>
                        <a:ext cx="3165475" cy="1116012"/>
                      </a:xfrm>
                      <a:prstGeom prst="rect">
                        <a:avLst/>
                      </a:prstGeom>
                      <a:pattFill prst="pct40">
                        <a:fgClr>
                          <a:srgbClr val="66FF66"/>
                        </a:fgClr>
                        <a:bgClr>
                          <a:srgbClr val="FFFFFF"/>
                        </a:bgClr>
                      </a:patt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3505" name="Object 81" descr="40%"/>
          <p:cNvGraphicFramePr>
            <a:graphicFrameLocks noChangeAspect="1"/>
          </p:cNvGraphicFramePr>
          <p:nvPr>
            <p:extLst/>
          </p:nvPr>
        </p:nvGraphicFramePr>
        <p:xfrm>
          <a:off x="5391150" y="2553863"/>
          <a:ext cx="3200400" cy="1119188"/>
        </p:xfrm>
        <a:graphic>
          <a:graphicData uri="http://schemas.openxmlformats.org/presentationml/2006/ole">
            <mc:AlternateContent xmlns:mc="http://schemas.openxmlformats.org/markup-compatibility/2006">
              <mc:Choice xmlns:v="urn:schemas-microsoft-com:vml" Requires="v">
                <p:oleObj spid="_x0000_s20495" name="Equation" r:id="rId7" imgW="1231560" imgH="431640" progId="Equation.3">
                  <p:embed/>
                </p:oleObj>
              </mc:Choice>
              <mc:Fallback>
                <p:oleObj name="Equation" r:id="rId7" imgW="1231560" imgH="4316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1150" y="2553863"/>
                        <a:ext cx="3200400" cy="1119188"/>
                      </a:xfrm>
                      <a:prstGeom prst="rect">
                        <a:avLst/>
                      </a:prstGeom>
                      <a:pattFill prst="pct40">
                        <a:fgClr>
                          <a:srgbClr val="FFCCCC"/>
                        </a:fgClr>
                        <a:bgClr>
                          <a:srgbClr val="FFFFFF"/>
                        </a:bgClr>
                      </a:patt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3506" name="Object 82" descr="40%"/>
          <p:cNvGraphicFramePr>
            <a:graphicFrameLocks noChangeAspect="1"/>
          </p:cNvGraphicFramePr>
          <p:nvPr>
            <p:extLst/>
          </p:nvPr>
        </p:nvGraphicFramePr>
        <p:xfrm>
          <a:off x="5407025" y="3730201"/>
          <a:ext cx="3097213" cy="1109662"/>
        </p:xfrm>
        <a:graphic>
          <a:graphicData uri="http://schemas.openxmlformats.org/presentationml/2006/ole">
            <mc:AlternateContent xmlns:mc="http://schemas.openxmlformats.org/markup-compatibility/2006">
              <mc:Choice xmlns:v="urn:schemas-microsoft-com:vml" Requires="v">
                <p:oleObj spid="_x0000_s20496" name="Equation" r:id="rId9" imgW="1218960" imgH="431640" progId="Equation.3">
                  <p:embed/>
                </p:oleObj>
              </mc:Choice>
              <mc:Fallback>
                <p:oleObj name="Equation" r:id="rId9" imgW="1218960" imgH="4316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07025" y="3730201"/>
                        <a:ext cx="3097213" cy="1109662"/>
                      </a:xfrm>
                      <a:prstGeom prst="rect">
                        <a:avLst/>
                      </a:prstGeom>
                      <a:pattFill prst="pct40">
                        <a:fgClr>
                          <a:srgbClr val="FFFF00"/>
                        </a:fgClr>
                        <a:bgClr>
                          <a:srgbClr val="FFFFFF"/>
                        </a:bgClr>
                      </a:patt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3508" name="Text Box 84" descr="90%"/>
          <p:cNvSpPr txBox="1">
            <a:spLocks noChangeArrowheads="1"/>
          </p:cNvSpPr>
          <p:nvPr/>
        </p:nvSpPr>
        <p:spPr bwMode="auto">
          <a:xfrm>
            <a:off x="5235457" y="645719"/>
            <a:ext cx="1438512" cy="525401"/>
          </a:xfrm>
          <a:prstGeom prst="rect">
            <a:avLst/>
          </a:prstGeom>
          <a:noFill/>
          <a:ln w="38100">
            <a:noFill/>
            <a:miter lim="800000"/>
            <a:headEnd/>
            <a:tailEnd/>
          </a:ln>
          <a:effectLst/>
        </p:spPr>
        <p:txBody>
          <a:bodyPr wrap="none" lIns="90000" tIns="46800" rIns="90000" bIns="46800" anchor="ctr">
            <a:spAutoFit/>
          </a:bodyPr>
          <a:lstStyle/>
          <a:p>
            <a:pPr algn="ctr">
              <a:spcBef>
                <a:spcPct val="50000"/>
              </a:spcBef>
              <a:defRPr/>
            </a:pPr>
            <a:r>
              <a:rPr lang="zh-CN" altLang="en-US" sz="2800" b="1">
                <a:solidFill>
                  <a:srgbClr val="CC0000"/>
                </a:solidFill>
                <a:latin typeface="Times New Roman" panose="02020603050405020304" pitchFamily="18" charset="0"/>
                <a:cs typeface="Times New Roman" panose="02020603050405020304" pitchFamily="18" charset="0"/>
              </a:rPr>
              <a:t>估算法</a:t>
            </a:r>
            <a:r>
              <a:rPr lang="en-US" altLang="zh-CN" sz="2800" b="1">
                <a:solidFill>
                  <a:srgbClr val="CC0000"/>
                </a:solidFill>
                <a:latin typeface="Times New Roman" panose="02020603050405020304" pitchFamily="18" charset="0"/>
                <a:cs typeface="Times New Roman" panose="02020603050405020304" pitchFamily="18" charset="0"/>
              </a:rPr>
              <a:t>:</a:t>
            </a:r>
          </a:p>
        </p:txBody>
      </p:sp>
      <p:sp>
        <p:nvSpPr>
          <p:cNvPr id="20489" name="Text Box 91"/>
          <p:cNvSpPr txBox="1">
            <a:spLocks noChangeArrowheads="1"/>
          </p:cNvSpPr>
          <p:nvPr/>
        </p:nvSpPr>
        <p:spPr bwMode="auto">
          <a:xfrm>
            <a:off x="1817688" y="2804719"/>
            <a:ext cx="669925"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i="1">
                <a:solidFill>
                  <a:srgbClr val="CC0000"/>
                </a:solidFill>
                <a:ea typeface="楷体_GB2312" pitchFamily="49" charset="-122"/>
                <a:cs typeface="Times New Roman" panose="02020603050405020304" pitchFamily="18" charset="0"/>
              </a:rPr>
              <a:t>V</a:t>
            </a:r>
            <a:r>
              <a:rPr lang="en-US" altLang="zh-CN" baseline="-25000">
                <a:solidFill>
                  <a:srgbClr val="CC0000"/>
                </a:solidFill>
                <a:ea typeface="楷体_GB2312" pitchFamily="49" charset="-122"/>
                <a:cs typeface="Times New Roman" panose="02020603050405020304" pitchFamily="18" charset="0"/>
              </a:rPr>
              <a:t>B</a:t>
            </a:r>
            <a:endParaRPr lang="en-US" altLang="zh-CN">
              <a:solidFill>
                <a:srgbClr val="CC0000"/>
              </a:solidFill>
              <a:ea typeface="楷体_GB2312" pitchFamily="49" charset="-122"/>
              <a:cs typeface="Times New Roman" panose="02020603050405020304" pitchFamily="18" charset="0"/>
            </a:endParaRPr>
          </a:p>
        </p:txBody>
      </p:sp>
      <p:graphicFrame>
        <p:nvGraphicFramePr>
          <p:cNvPr id="103593" name="Object 169" descr="75%"/>
          <p:cNvGraphicFramePr>
            <a:graphicFrameLocks noChangeAspect="1"/>
          </p:cNvGraphicFramePr>
          <p:nvPr>
            <p:extLst/>
          </p:nvPr>
        </p:nvGraphicFramePr>
        <p:xfrm>
          <a:off x="5086350" y="4966863"/>
          <a:ext cx="3733800" cy="1225550"/>
        </p:xfrm>
        <a:graphic>
          <a:graphicData uri="http://schemas.openxmlformats.org/presentationml/2006/ole">
            <mc:AlternateContent xmlns:mc="http://schemas.openxmlformats.org/markup-compatibility/2006">
              <mc:Choice xmlns:v="urn:schemas-microsoft-com:vml" Requires="v">
                <p:oleObj spid="_x0000_s20497" name="Equation" r:id="rId11" imgW="1625400" imgH="469800" progId="Equation.3">
                  <p:embed/>
                </p:oleObj>
              </mc:Choice>
              <mc:Fallback>
                <p:oleObj name="Equation" r:id="rId11" imgW="1625400" imgH="4698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086350" y="4966863"/>
                        <a:ext cx="3733800" cy="1225550"/>
                      </a:xfrm>
                      <a:prstGeom prst="rect">
                        <a:avLst/>
                      </a:prstGeom>
                      <a:pattFill prst="pct75">
                        <a:fgClr>
                          <a:srgbClr val="FFCC99"/>
                        </a:fgClr>
                        <a:bgClr>
                          <a:schemeClr val="bg1"/>
                        </a:bgClr>
                      </a:patt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170"/>
          <p:cNvGrpSpPr>
            <a:grpSpLocks/>
          </p:cNvGrpSpPr>
          <p:nvPr/>
        </p:nvGrpSpPr>
        <p:grpSpPr bwMode="auto">
          <a:xfrm>
            <a:off x="1919288" y="1634168"/>
            <a:ext cx="2406132" cy="3723219"/>
            <a:chOff x="1188" y="965"/>
            <a:chExt cx="1488" cy="2376"/>
          </a:xfrm>
        </p:grpSpPr>
        <p:sp>
          <p:nvSpPr>
            <p:cNvPr id="103595" name="Line 171"/>
            <p:cNvSpPr>
              <a:spLocks noChangeShapeType="1"/>
            </p:cNvSpPr>
            <p:nvPr/>
          </p:nvSpPr>
          <p:spPr bwMode="auto">
            <a:xfrm flipH="1">
              <a:off x="1230" y="2064"/>
              <a:ext cx="0" cy="386"/>
            </a:xfrm>
            <a:prstGeom prst="line">
              <a:avLst/>
            </a:prstGeom>
            <a:noFill/>
            <a:ln w="38100">
              <a:solidFill>
                <a:srgbClr val="FF0000"/>
              </a:solidFill>
              <a:round/>
              <a:headEnd/>
              <a:tailEnd/>
            </a:ln>
            <a:effectLst/>
          </p:spPr>
          <p:txBody>
            <a:bodyPr lIns="90000" tIns="46800" rIns="90000" bIns="46800" anchor="ctr">
              <a:spAutoFit/>
            </a:bodyPr>
            <a:lstStyle/>
            <a:p>
              <a:pPr>
                <a:defRPr/>
              </a:pPr>
              <a:endParaRPr lang="zh-CN" altLang="en-US" b="1">
                <a:latin typeface="Times New Roman" panose="02020603050405020304" pitchFamily="18" charset="0"/>
                <a:cs typeface="Times New Roman" panose="02020603050405020304" pitchFamily="18" charset="0"/>
              </a:endParaRPr>
            </a:p>
          </p:txBody>
        </p:sp>
        <p:sp>
          <p:nvSpPr>
            <p:cNvPr id="103596" name="Line 172"/>
            <p:cNvSpPr>
              <a:spLocks noChangeShapeType="1"/>
            </p:cNvSpPr>
            <p:nvPr/>
          </p:nvSpPr>
          <p:spPr bwMode="auto">
            <a:xfrm>
              <a:off x="1232" y="1694"/>
              <a:ext cx="0" cy="411"/>
            </a:xfrm>
            <a:prstGeom prst="line">
              <a:avLst/>
            </a:prstGeom>
            <a:noFill/>
            <a:ln w="38100">
              <a:solidFill>
                <a:srgbClr val="FF0000"/>
              </a:solidFill>
              <a:round/>
              <a:headEnd/>
              <a:tailEnd/>
            </a:ln>
            <a:effectLst/>
          </p:spPr>
          <p:txBody>
            <a:bodyPr lIns="90000" tIns="46800" rIns="90000" bIns="46800" anchor="ctr">
              <a:spAutoFit/>
            </a:bodyPr>
            <a:lstStyle/>
            <a:p>
              <a:pPr>
                <a:defRPr/>
              </a:pPr>
              <a:endParaRPr lang="zh-CN" altLang="en-US" b="1">
                <a:latin typeface="Times New Roman" panose="02020603050405020304" pitchFamily="18" charset="0"/>
                <a:cs typeface="Times New Roman" panose="02020603050405020304" pitchFamily="18" charset="0"/>
              </a:endParaRPr>
            </a:p>
          </p:txBody>
        </p:sp>
        <p:sp>
          <p:nvSpPr>
            <p:cNvPr id="103597" name="Line 173"/>
            <p:cNvSpPr>
              <a:spLocks noChangeShapeType="1"/>
            </p:cNvSpPr>
            <p:nvPr/>
          </p:nvSpPr>
          <p:spPr bwMode="auto">
            <a:xfrm flipH="1" flipV="1">
              <a:off x="1236" y="1126"/>
              <a:ext cx="0" cy="252"/>
            </a:xfrm>
            <a:prstGeom prst="line">
              <a:avLst/>
            </a:prstGeom>
            <a:noFill/>
            <a:ln w="38100">
              <a:solidFill>
                <a:srgbClr val="FF0000"/>
              </a:solidFill>
              <a:round/>
              <a:headEnd/>
              <a:tailEnd/>
            </a:ln>
            <a:effectLst/>
          </p:spPr>
          <p:txBody>
            <a:bodyPr lIns="90000" tIns="46800" rIns="90000" bIns="46800" anchor="ctr">
              <a:spAutoFit/>
            </a:bodyPr>
            <a:lstStyle/>
            <a:p>
              <a:pPr>
                <a:defRPr/>
              </a:pPr>
              <a:endParaRPr lang="zh-CN" altLang="en-US" b="1">
                <a:latin typeface="Times New Roman" panose="02020603050405020304" pitchFamily="18" charset="0"/>
                <a:cs typeface="Times New Roman" panose="02020603050405020304" pitchFamily="18" charset="0"/>
              </a:endParaRPr>
            </a:p>
          </p:txBody>
        </p:sp>
        <p:sp>
          <p:nvSpPr>
            <p:cNvPr id="103598" name="Rectangle 174"/>
            <p:cNvSpPr>
              <a:spLocks noChangeArrowheads="1"/>
            </p:cNvSpPr>
            <p:nvPr/>
          </p:nvSpPr>
          <p:spPr bwMode="auto">
            <a:xfrm>
              <a:off x="1188" y="1415"/>
              <a:ext cx="95" cy="237"/>
            </a:xfrm>
            <a:prstGeom prst="rect">
              <a:avLst/>
            </a:prstGeom>
            <a:noFill/>
            <a:ln w="38100">
              <a:solidFill>
                <a:srgbClr val="FF0000"/>
              </a:solidFill>
              <a:miter lim="800000"/>
              <a:headEnd type="none" w="sm" len="sm"/>
              <a:tailEnd type="none" w="med" len="lg"/>
            </a:ln>
            <a:effectLst/>
          </p:spPr>
          <p:txBody>
            <a:bodyPr lIns="90000" tIns="46800" rIns="90000" bIns="46800" anchor="ctr">
              <a:spAutoFit/>
            </a:bodyPr>
            <a:lstStyle/>
            <a:p>
              <a:pPr>
                <a:defRPr/>
              </a:pPr>
              <a:endParaRPr lang="zh-CN" altLang="en-US" b="1">
                <a:latin typeface="Times New Roman" panose="02020603050405020304" pitchFamily="18" charset="0"/>
                <a:cs typeface="Times New Roman" panose="02020603050405020304" pitchFamily="18" charset="0"/>
              </a:endParaRPr>
            </a:p>
          </p:txBody>
        </p:sp>
        <p:sp>
          <p:nvSpPr>
            <p:cNvPr id="103599" name="Line 175"/>
            <p:cNvSpPr>
              <a:spLocks noChangeShapeType="1"/>
            </p:cNvSpPr>
            <p:nvPr/>
          </p:nvSpPr>
          <p:spPr bwMode="auto">
            <a:xfrm>
              <a:off x="1236" y="1136"/>
              <a:ext cx="1297" cy="0"/>
            </a:xfrm>
            <a:prstGeom prst="line">
              <a:avLst/>
            </a:prstGeom>
            <a:noFill/>
            <a:ln w="38100">
              <a:solidFill>
                <a:srgbClr val="FF0000"/>
              </a:solidFill>
              <a:round/>
              <a:headEnd/>
              <a:tailEnd/>
            </a:ln>
            <a:effectLst/>
          </p:spPr>
          <p:txBody>
            <a:bodyPr wrap="none" lIns="90000" tIns="46800" rIns="90000" bIns="46800" anchor="ctr">
              <a:spAutoFit/>
            </a:bodyPr>
            <a:lstStyle/>
            <a:p>
              <a:pPr>
                <a:defRPr/>
              </a:pPr>
              <a:endParaRPr lang="zh-CN" altLang="en-US" b="1">
                <a:latin typeface="Times New Roman" panose="02020603050405020304" pitchFamily="18" charset="0"/>
                <a:cs typeface="Times New Roman" panose="02020603050405020304" pitchFamily="18" charset="0"/>
              </a:endParaRPr>
            </a:p>
          </p:txBody>
        </p:sp>
        <p:sp>
          <p:nvSpPr>
            <p:cNvPr id="103600" name="Line 176"/>
            <p:cNvSpPr>
              <a:spLocks noChangeShapeType="1"/>
            </p:cNvSpPr>
            <p:nvPr/>
          </p:nvSpPr>
          <p:spPr bwMode="auto">
            <a:xfrm flipV="1">
              <a:off x="1857" y="1140"/>
              <a:ext cx="0" cy="213"/>
            </a:xfrm>
            <a:prstGeom prst="line">
              <a:avLst/>
            </a:prstGeom>
            <a:noFill/>
            <a:ln w="38100">
              <a:solidFill>
                <a:srgbClr val="FF0000"/>
              </a:solidFill>
              <a:round/>
              <a:headEnd type="none" w="sm" len="sm"/>
              <a:tailEnd type="none" w="med" len="lg"/>
            </a:ln>
            <a:effectLst/>
          </p:spPr>
          <p:txBody>
            <a:bodyPr lIns="90000" tIns="46800" rIns="90000" bIns="46800" anchor="ctr">
              <a:spAutoFit/>
            </a:bodyPr>
            <a:lstStyle/>
            <a:p>
              <a:pPr>
                <a:defRPr/>
              </a:pPr>
              <a:endParaRPr lang="zh-CN" altLang="en-US" b="1">
                <a:latin typeface="Times New Roman" panose="02020603050405020304" pitchFamily="18" charset="0"/>
                <a:cs typeface="Times New Roman" panose="02020603050405020304" pitchFamily="18" charset="0"/>
              </a:endParaRPr>
            </a:p>
          </p:txBody>
        </p:sp>
        <p:sp>
          <p:nvSpPr>
            <p:cNvPr id="103601" name="Line 177"/>
            <p:cNvSpPr>
              <a:spLocks noChangeShapeType="1"/>
            </p:cNvSpPr>
            <p:nvPr/>
          </p:nvSpPr>
          <p:spPr bwMode="auto">
            <a:xfrm>
              <a:off x="1728" y="1970"/>
              <a:ext cx="0" cy="287"/>
            </a:xfrm>
            <a:prstGeom prst="line">
              <a:avLst/>
            </a:prstGeom>
            <a:noFill/>
            <a:ln w="38100">
              <a:solidFill>
                <a:srgbClr val="FF0000"/>
              </a:solidFill>
              <a:round/>
              <a:headEnd type="none" w="sm" len="sm"/>
              <a:tailEnd type="none" w="med" len="lg"/>
            </a:ln>
            <a:effectLst/>
          </p:spPr>
          <p:txBody>
            <a:bodyPr lIns="90000" tIns="46800" rIns="90000" bIns="46800" anchor="ctr">
              <a:spAutoFit/>
            </a:bodyPr>
            <a:lstStyle/>
            <a:p>
              <a:pPr>
                <a:defRPr/>
              </a:pPr>
              <a:endParaRPr lang="zh-CN" altLang="en-US" b="1">
                <a:latin typeface="Times New Roman" panose="02020603050405020304" pitchFamily="18" charset="0"/>
                <a:cs typeface="Times New Roman" panose="02020603050405020304" pitchFamily="18" charset="0"/>
              </a:endParaRPr>
            </a:p>
          </p:txBody>
        </p:sp>
        <p:sp>
          <p:nvSpPr>
            <p:cNvPr id="103602" name="Line 178"/>
            <p:cNvSpPr>
              <a:spLocks noChangeShapeType="1"/>
            </p:cNvSpPr>
            <p:nvPr/>
          </p:nvSpPr>
          <p:spPr bwMode="auto">
            <a:xfrm>
              <a:off x="1728" y="2156"/>
              <a:ext cx="141" cy="148"/>
            </a:xfrm>
            <a:prstGeom prst="line">
              <a:avLst/>
            </a:prstGeom>
            <a:noFill/>
            <a:ln w="38100">
              <a:solidFill>
                <a:srgbClr val="FF0000"/>
              </a:solidFill>
              <a:round/>
              <a:headEnd type="none" w="sm" len="sm"/>
              <a:tailEnd type="triangle" w="sm" len="lg"/>
            </a:ln>
            <a:effectLst/>
          </p:spPr>
          <p:txBody>
            <a:bodyPr lIns="90000" tIns="46800" rIns="90000" bIns="46800" anchor="ctr">
              <a:spAutoFit/>
            </a:bodyPr>
            <a:lstStyle/>
            <a:p>
              <a:pPr>
                <a:defRPr/>
              </a:pPr>
              <a:endParaRPr lang="zh-CN" altLang="en-US" b="1">
                <a:latin typeface="Times New Roman" panose="02020603050405020304" pitchFamily="18" charset="0"/>
                <a:cs typeface="Times New Roman" panose="02020603050405020304" pitchFamily="18" charset="0"/>
              </a:endParaRPr>
            </a:p>
          </p:txBody>
        </p:sp>
        <p:sp>
          <p:nvSpPr>
            <p:cNvPr id="103603" name="Line 179"/>
            <p:cNvSpPr>
              <a:spLocks noChangeShapeType="1"/>
            </p:cNvSpPr>
            <p:nvPr/>
          </p:nvSpPr>
          <p:spPr bwMode="auto">
            <a:xfrm flipV="1">
              <a:off x="1728" y="1920"/>
              <a:ext cx="141" cy="131"/>
            </a:xfrm>
            <a:prstGeom prst="line">
              <a:avLst/>
            </a:prstGeom>
            <a:noFill/>
            <a:ln w="38100">
              <a:solidFill>
                <a:srgbClr val="FF0000"/>
              </a:solidFill>
              <a:round/>
              <a:headEnd type="none" w="sm" len="sm"/>
              <a:tailEnd type="none" w="med" len="lg"/>
            </a:ln>
            <a:effectLst/>
          </p:spPr>
          <p:txBody>
            <a:bodyPr lIns="90000" tIns="46800" rIns="90000" bIns="46800" anchor="ctr">
              <a:spAutoFit/>
            </a:bodyPr>
            <a:lstStyle/>
            <a:p>
              <a:pPr>
                <a:defRPr/>
              </a:pPr>
              <a:endParaRPr lang="zh-CN" altLang="en-US" b="1">
                <a:latin typeface="Times New Roman" panose="02020603050405020304" pitchFamily="18" charset="0"/>
                <a:cs typeface="Times New Roman" panose="02020603050405020304" pitchFamily="18" charset="0"/>
              </a:endParaRPr>
            </a:p>
          </p:txBody>
        </p:sp>
        <p:sp>
          <p:nvSpPr>
            <p:cNvPr id="103604" name="Line 180"/>
            <p:cNvSpPr>
              <a:spLocks noChangeShapeType="1"/>
            </p:cNvSpPr>
            <p:nvPr/>
          </p:nvSpPr>
          <p:spPr bwMode="auto">
            <a:xfrm>
              <a:off x="1860" y="1670"/>
              <a:ext cx="0" cy="259"/>
            </a:xfrm>
            <a:prstGeom prst="line">
              <a:avLst/>
            </a:prstGeom>
            <a:noFill/>
            <a:ln w="38100">
              <a:solidFill>
                <a:srgbClr val="FF0000"/>
              </a:solidFill>
              <a:round/>
              <a:headEnd type="none" w="sm" len="sm"/>
              <a:tailEnd type="none" w="med" len="lg"/>
            </a:ln>
            <a:effectLst/>
          </p:spPr>
          <p:txBody>
            <a:bodyPr lIns="90000" tIns="46800" rIns="90000" bIns="46800" anchor="ctr">
              <a:spAutoFit/>
            </a:bodyPr>
            <a:lstStyle/>
            <a:p>
              <a:pPr>
                <a:defRPr/>
              </a:pPr>
              <a:endParaRPr lang="zh-CN" altLang="en-US" b="1">
                <a:latin typeface="Times New Roman" panose="02020603050405020304" pitchFamily="18" charset="0"/>
                <a:cs typeface="Times New Roman" panose="02020603050405020304" pitchFamily="18" charset="0"/>
              </a:endParaRPr>
            </a:p>
          </p:txBody>
        </p:sp>
        <p:sp>
          <p:nvSpPr>
            <p:cNvPr id="103605" name="Line 181"/>
            <p:cNvSpPr>
              <a:spLocks noChangeShapeType="1"/>
            </p:cNvSpPr>
            <p:nvPr/>
          </p:nvSpPr>
          <p:spPr bwMode="auto">
            <a:xfrm flipH="1">
              <a:off x="1861" y="2291"/>
              <a:ext cx="0" cy="347"/>
            </a:xfrm>
            <a:prstGeom prst="line">
              <a:avLst/>
            </a:prstGeom>
            <a:noFill/>
            <a:ln w="38100">
              <a:solidFill>
                <a:srgbClr val="FF0000"/>
              </a:solidFill>
              <a:round/>
              <a:headEnd type="none" w="sm" len="sm"/>
              <a:tailEnd type="none" w="med" len="lg"/>
            </a:ln>
            <a:effectLst/>
          </p:spPr>
          <p:txBody>
            <a:bodyPr lIns="90000" tIns="46800" rIns="90000" bIns="46800" anchor="ctr">
              <a:spAutoFit/>
            </a:bodyPr>
            <a:lstStyle/>
            <a:p>
              <a:pPr>
                <a:defRPr/>
              </a:pPr>
              <a:endParaRPr lang="zh-CN" altLang="en-US" b="1">
                <a:latin typeface="Times New Roman" panose="02020603050405020304" pitchFamily="18" charset="0"/>
                <a:cs typeface="Times New Roman" panose="02020603050405020304" pitchFamily="18" charset="0"/>
              </a:endParaRPr>
            </a:p>
          </p:txBody>
        </p:sp>
        <p:sp>
          <p:nvSpPr>
            <p:cNvPr id="103606" name="Line 182"/>
            <p:cNvSpPr>
              <a:spLocks noChangeShapeType="1"/>
            </p:cNvSpPr>
            <p:nvPr/>
          </p:nvSpPr>
          <p:spPr bwMode="auto">
            <a:xfrm>
              <a:off x="1248" y="2103"/>
              <a:ext cx="484" cy="0"/>
            </a:xfrm>
            <a:prstGeom prst="line">
              <a:avLst/>
            </a:prstGeom>
            <a:noFill/>
            <a:ln w="38100">
              <a:solidFill>
                <a:srgbClr val="FF0000"/>
              </a:solidFill>
              <a:round/>
              <a:headEnd type="none" w="sm" len="sm"/>
              <a:tailEnd type="none" w="med" len="lg"/>
            </a:ln>
            <a:effectLst/>
          </p:spPr>
          <p:txBody>
            <a:bodyPr lIns="90000" tIns="46800" rIns="90000" bIns="46800" anchor="ctr">
              <a:spAutoFit/>
            </a:bodyPr>
            <a:lstStyle/>
            <a:p>
              <a:pPr>
                <a:defRPr/>
              </a:pPr>
              <a:endParaRPr lang="zh-CN" altLang="en-US" b="1">
                <a:latin typeface="Times New Roman" panose="02020603050405020304" pitchFamily="18" charset="0"/>
                <a:cs typeface="Times New Roman" panose="02020603050405020304" pitchFamily="18" charset="0"/>
              </a:endParaRPr>
            </a:p>
          </p:txBody>
        </p:sp>
        <p:sp>
          <p:nvSpPr>
            <p:cNvPr id="103607" name="Line 183"/>
            <p:cNvSpPr>
              <a:spLocks noChangeShapeType="1"/>
            </p:cNvSpPr>
            <p:nvPr/>
          </p:nvSpPr>
          <p:spPr bwMode="auto">
            <a:xfrm>
              <a:off x="1227" y="3171"/>
              <a:ext cx="645" cy="0"/>
            </a:xfrm>
            <a:prstGeom prst="line">
              <a:avLst/>
            </a:prstGeom>
            <a:noFill/>
            <a:ln w="38100">
              <a:solidFill>
                <a:srgbClr val="FF0000"/>
              </a:solidFill>
              <a:round/>
              <a:headEnd type="none" w="sm" len="sm"/>
              <a:tailEnd type="none" w="med" len="lg"/>
            </a:ln>
            <a:effectLst/>
          </p:spPr>
          <p:txBody>
            <a:bodyPr lIns="90000" tIns="46800" rIns="90000" bIns="46800" anchor="ctr">
              <a:spAutoFit/>
            </a:bodyPr>
            <a:lstStyle/>
            <a:p>
              <a:pPr>
                <a:defRPr/>
              </a:pPr>
              <a:endParaRPr lang="zh-CN" altLang="en-US" b="1">
                <a:latin typeface="Times New Roman" panose="02020603050405020304" pitchFamily="18" charset="0"/>
                <a:cs typeface="Times New Roman" panose="02020603050405020304" pitchFamily="18" charset="0"/>
              </a:endParaRPr>
            </a:p>
          </p:txBody>
        </p:sp>
        <p:sp>
          <p:nvSpPr>
            <p:cNvPr id="103608" name="Line 184"/>
            <p:cNvSpPr>
              <a:spLocks noChangeShapeType="1"/>
            </p:cNvSpPr>
            <p:nvPr/>
          </p:nvSpPr>
          <p:spPr bwMode="auto">
            <a:xfrm flipH="1">
              <a:off x="1862" y="2914"/>
              <a:ext cx="0" cy="350"/>
            </a:xfrm>
            <a:prstGeom prst="line">
              <a:avLst/>
            </a:prstGeom>
            <a:noFill/>
            <a:ln w="38100">
              <a:solidFill>
                <a:srgbClr val="FF0000"/>
              </a:solidFill>
              <a:round/>
              <a:headEnd type="none" w="sm" len="sm"/>
              <a:tailEnd type="none" w="med" len="lg"/>
            </a:ln>
            <a:effectLst/>
          </p:spPr>
          <p:txBody>
            <a:bodyPr lIns="90000" tIns="46800" rIns="90000" bIns="46800" anchor="ctr">
              <a:spAutoFit/>
            </a:bodyPr>
            <a:lstStyle/>
            <a:p>
              <a:pPr>
                <a:defRPr/>
              </a:pPr>
              <a:endParaRPr lang="zh-CN" altLang="en-US" b="1">
                <a:latin typeface="Times New Roman" panose="02020603050405020304" pitchFamily="18" charset="0"/>
                <a:cs typeface="Times New Roman" panose="02020603050405020304" pitchFamily="18" charset="0"/>
              </a:endParaRPr>
            </a:p>
          </p:txBody>
        </p:sp>
        <p:sp>
          <p:nvSpPr>
            <p:cNvPr id="103609" name="Rectangle 185"/>
            <p:cNvSpPr>
              <a:spLocks noChangeArrowheads="1"/>
            </p:cNvSpPr>
            <p:nvPr/>
          </p:nvSpPr>
          <p:spPr bwMode="auto">
            <a:xfrm>
              <a:off x="1814" y="1388"/>
              <a:ext cx="92" cy="237"/>
            </a:xfrm>
            <a:prstGeom prst="rect">
              <a:avLst/>
            </a:prstGeom>
            <a:noFill/>
            <a:ln w="38100">
              <a:solidFill>
                <a:srgbClr val="FF0000"/>
              </a:solidFill>
              <a:miter lim="800000"/>
              <a:headEnd type="none" w="sm" len="sm"/>
              <a:tailEnd type="none" w="med" len="lg"/>
            </a:ln>
            <a:effectLst/>
          </p:spPr>
          <p:txBody>
            <a:bodyPr lIns="90000" tIns="46800" rIns="90000" bIns="46800" anchor="ctr">
              <a:spAutoFit/>
            </a:bodyPr>
            <a:lstStyle/>
            <a:p>
              <a:pPr>
                <a:defRPr/>
              </a:pPr>
              <a:endParaRPr lang="zh-CN" altLang="en-US" b="1">
                <a:latin typeface="Times New Roman" panose="02020603050405020304" pitchFamily="18" charset="0"/>
                <a:cs typeface="Times New Roman" panose="02020603050405020304" pitchFamily="18" charset="0"/>
              </a:endParaRPr>
            </a:p>
          </p:txBody>
        </p:sp>
        <p:sp>
          <p:nvSpPr>
            <p:cNvPr id="103610" name="Oval 186"/>
            <p:cNvSpPr>
              <a:spLocks noChangeArrowheads="1"/>
            </p:cNvSpPr>
            <p:nvPr/>
          </p:nvSpPr>
          <p:spPr bwMode="auto">
            <a:xfrm>
              <a:off x="2518" y="965"/>
              <a:ext cx="158" cy="333"/>
            </a:xfrm>
            <a:prstGeom prst="ellipse">
              <a:avLst/>
            </a:prstGeom>
            <a:noFill/>
            <a:ln w="38100">
              <a:solidFill>
                <a:srgbClr val="FF0000"/>
              </a:solidFill>
              <a:round/>
              <a:headEnd/>
              <a:tailEnd/>
            </a:ln>
            <a:effectLst/>
          </p:spPr>
          <p:txBody>
            <a:bodyPr wrap="none" lIns="90000" tIns="46800" rIns="90000" bIns="46800" anchor="ctr">
              <a:spAutoFit/>
            </a:bodyPr>
            <a:lstStyle/>
            <a:p>
              <a:pPr>
                <a:defRPr/>
              </a:pPr>
              <a:endParaRPr lang="zh-CN" altLang="en-US" b="1">
                <a:latin typeface="Times New Roman" panose="02020603050405020304" pitchFamily="18" charset="0"/>
                <a:cs typeface="Times New Roman" panose="02020603050405020304" pitchFamily="18" charset="0"/>
              </a:endParaRPr>
            </a:p>
          </p:txBody>
        </p:sp>
        <p:grpSp>
          <p:nvGrpSpPr>
            <p:cNvPr id="20507" name="Group 187"/>
            <p:cNvGrpSpPr>
              <a:grpSpLocks/>
            </p:cNvGrpSpPr>
            <p:nvPr/>
          </p:nvGrpSpPr>
          <p:grpSpPr bwMode="auto">
            <a:xfrm>
              <a:off x="1788" y="3179"/>
              <a:ext cx="146" cy="162"/>
              <a:chOff x="2898" y="3684"/>
              <a:chExt cx="204" cy="204"/>
            </a:xfrm>
          </p:grpSpPr>
          <p:sp>
            <p:nvSpPr>
              <p:cNvPr id="103612" name="Line 188"/>
              <p:cNvSpPr>
                <a:spLocks noChangeShapeType="1"/>
              </p:cNvSpPr>
              <p:nvPr/>
            </p:nvSpPr>
            <p:spPr bwMode="auto">
              <a:xfrm>
                <a:off x="3001" y="3684"/>
                <a:ext cx="0" cy="204"/>
              </a:xfrm>
              <a:prstGeom prst="line">
                <a:avLst/>
              </a:prstGeom>
              <a:noFill/>
              <a:ln w="38100">
                <a:solidFill>
                  <a:srgbClr val="FF0000"/>
                </a:solidFill>
                <a:round/>
                <a:headEnd/>
                <a:tailEnd/>
              </a:ln>
              <a:effectLst/>
            </p:spPr>
            <p:txBody>
              <a:bodyPr wrap="none" lIns="90000" tIns="46800" rIns="90000" bIns="46800" anchor="ctr">
                <a:spAutoFit/>
              </a:bodyPr>
              <a:lstStyle/>
              <a:p>
                <a:pPr>
                  <a:defRPr/>
                </a:pPr>
                <a:endParaRPr lang="zh-CN" altLang="en-US" b="1">
                  <a:latin typeface="Times New Roman" panose="02020603050405020304" pitchFamily="18" charset="0"/>
                  <a:cs typeface="Times New Roman" panose="02020603050405020304" pitchFamily="18" charset="0"/>
                </a:endParaRPr>
              </a:p>
            </p:txBody>
          </p:sp>
          <p:sp>
            <p:nvSpPr>
              <p:cNvPr id="103613" name="Line 189"/>
              <p:cNvSpPr>
                <a:spLocks noChangeShapeType="1"/>
              </p:cNvSpPr>
              <p:nvPr/>
            </p:nvSpPr>
            <p:spPr bwMode="auto">
              <a:xfrm>
                <a:off x="2898" y="3877"/>
                <a:ext cx="204" cy="5"/>
              </a:xfrm>
              <a:prstGeom prst="line">
                <a:avLst/>
              </a:prstGeom>
              <a:noFill/>
              <a:ln w="38100">
                <a:solidFill>
                  <a:srgbClr val="FF0000"/>
                </a:solidFill>
                <a:round/>
                <a:headEnd/>
                <a:tailEnd/>
              </a:ln>
              <a:effectLst/>
            </p:spPr>
            <p:txBody>
              <a:bodyPr lIns="90000" tIns="46800" rIns="90000" bIns="46800" anchor="ctr">
                <a:spAutoFit/>
              </a:bodyPr>
              <a:lstStyle/>
              <a:p>
                <a:pPr>
                  <a:defRPr/>
                </a:pPr>
                <a:endParaRPr lang="zh-CN" altLang="en-US" b="1">
                  <a:latin typeface="Times New Roman" panose="02020603050405020304" pitchFamily="18" charset="0"/>
                  <a:cs typeface="Times New Roman" panose="02020603050405020304" pitchFamily="18" charset="0"/>
                </a:endParaRPr>
              </a:p>
            </p:txBody>
          </p:sp>
        </p:grpSp>
        <p:sp>
          <p:nvSpPr>
            <p:cNvPr id="103614" name="Rectangle 190"/>
            <p:cNvSpPr>
              <a:spLocks noChangeArrowheads="1"/>
            </p:cNvSpPr>
            <p:nvPr/>
          </p:nvSpPr>
          <p:spPr bwMode="auto">
            <a:xfrm>
              <a:off x="1188" y="2496"/>
              <a:ext cx="95" cy="237"/>
            </a:xfrm>
            <a:prstGeom prst="rect">
              <a:avLst/>
            </a:prstGeom>
            <a:noFill/>
            <a:ln w="38100">
              <a:solidFill>
                <a:srgbClr val="FF0000"/>
              </a:solidFill>
              <a:miter lim="800000"/>
              <a:headEnd type="none" w="sm" len="sm"/>
              <a:tailEnd type="none" w="med" len="lg"/>
            </a:ln>
            <a:effectLst/>
          </p:spPr>
          <p:txBody>
            <a:bodyPr lIns="90000" tIns="46800" rIns="90000" bIns="46800" anchor="ctr">
              <a:spAutoFit/>
            </a:bodyPr>
            <a:lstStyle/>
            <a:p>
              <a:pPr>
                <a:defRPr/>
              </a:pPr>
              <a:endParaRPr lang="zh-CN" altLang="en-US" b="1">
                <a:latin typeface="Times New Roman" panose="02020603050405020304" pitchFamily="18" charset="0"/>
                <a:cs typeface="Times New Roman" panose="02020603050405020304" pitchFamily="18" charset="0"/>
              </a:endParaRPr>
            </a:p>
          </p:txBody>
        </p:sp>
        <p:sp>
          <p:nvSpPr>
            <p:cNvPr id="103615" name="Line 191"/>
            <p:cNvSpPr>
              <a:spLocks noChangeShapeType="1"/>
            </p:cNvSpPr>
            <p:nvPr/>
          </p:nvSpPr>
          <p:spPr bwMode="auto">
            <a:xfrm>
              <a:off x="1352" y="1209"/>
              <a:ext cx="0" cy="281"/>
            </a:xfrm>
            <a:prstGeom prst="line">
              <a:avLst/>
            </a:prstGeom>
            <a:noFill/>
            <a:ln w="38100">
              <a:solidFill>
                <a:srgbClr val="FF3300"/>
              </a:solidFill>
              <a:round/>
              <a:headEnd/>
              <a:tailEnd type="triangle" w="sm" len="med"/>
            </a:ln>
            <a:effectLst/>
          </p:spPr>
          <p:txBody>
            <a:bodyPr wrap="none" lIns="90000" tIns="46800" rIns="90000" bIns="46800" anchor="ctr">
              <a:spAutoFit/>
            </a:bodyPr>
            <a:lstStyle/>
            <a:p>
              <a:pPr>
                <a:defRPr/>
              </a:pPr>
              <a:endParaRPr lang="zh-CN" altLang="en-US" b="1">
                <a:latin typeface="Times New Roman" panose="02020603050405020304" pitchFamily="18" charset="0"/>
                <a:cs typeface="Times New Roman" panose="02020603050405020304" pitchFamily="18" charset="0"/>
              </a:endParaRPr>
            </a:p>
          </p:txBody>
        </p:sp>
        <p:sp>
          <p:nvSpPr>
            <p:cNvPr id="103616" name="Line 192"/>
            <p:cNvSpPr>
              <a:spLocks noChangeShapeType="1"/>
            </p:cNvSpPr>
            <p:nvPr/>
          </p:nvSpPr>
          <p:spPr bwMode="auto">
            <a:xfrm>
              <a:off x="1352" y="2160"/>
              <a:ext cx="0" cy="283"/>
            </a:xfrm>
            <a:prstGeom prst="line">
              <a:avLst/>
            </a:prstGeom>
            <a:noFill/>
            <a:ln w="38100">
              <a:solidFill>
                <a:srgbClr val="FF3300"/>
              </a:solidFill>
              <a:round/>
              <a:headEnd/>
              <a:tailEnd type="triangle" w="sm" len="med"/>
            </a:ln>
            <a:effectLst/>
          </p:spPr>
          <p:txBody>
            <a:bodyPr wrap="none" lIns="90000" tIns="46800" rIns="90000" bIns="46800" anchor="ctr">
              <a:spAutoFit/>
            </a:bodyPr>
            <a:lstStyle/>
            <a:p>
              <a:pPr>
                <a:defRPr/>
              </a:pPr>
              <a:endParaRPr lang="zh-CN" altLang="en-US" b="1">
                <a:latin typeface="Times New Roman" panose="02020603050405020304" pitchFamily="18" charset="0"/>
                <a:cs typeface="Times New Roman" panose="02020603050405020304" pitchFamily="18" charset="0"/>
              </a:endParaRPr>
            </a:p>
          </p:txBody>
        </p:sp>
        <p:sp>
          <p:nvSpPr>
            <p:cNvPr id="103617" name="Line 193"/>
            <p:cNvSpPr>
              <a:spLocks noChangeShapeType="1"/>
            </p:cNvSpPr>
            <p:nvPr/>
          </p:nvSpPr>
          <p:spPr bwMode="auto">
            <a:xfrm>
              <a:off x="1524" y="2039"/>
              <a:ext cx="204" cy="0"/>
            </a:xfrm>
            <a:prstGeom prst="line">
              <a:avLst/>
            </a:prstGeom>
            <a:noFill/>
            <a:ln w="38100">
              <a:solidFill>
                <a:srgbClr val="FF3300"/>
              </a:solidFill>
              <a:round/>
              <a:headEnd/>
              <a:tailEnd type="triangle" w="sm" len="med"/>
            </a:ln>
            <a:effectLst/>
          </p:spPr>
          <p:txBody>
            <a:bodyPr wrap="none" lIns="90000" tIns="46800" rIns="90000" bIns="46800" anchor="ctr">
              <a:spAutoFit/>
            </a:bodyPr>
            <a:lstStyle/>
            <a:p>
              <a:pPr>
                <a:defRPr/>
              </a:pPr>
              <a:endParaRPr lang="zh-CN" altLang="en-US" b="1">
                <a:latin typeface="Times New Roman" panose="02020603050405020304" pitchFamily="18" charset="0"/>
                <a:cs typeface="Times New Roman" panose="02020603050405020304" pitchFamily="18" charset="0"/>
              </a:endParaRPr>
            </a:p>
          </p:txBody>
        </p:sp>
        <p:sp>
          <p:nvSpPr>
            <p:cNvPr id="103618" name="Line 194"/>
            <p:cNvSpPr>
              <a:spLocks noChangeShapeType="1"/>
            </p:cNvSpPr>
            <p:nvPr/>
          </p:nvSpPr>
          <p:spPr bwMode="auto">
            <a:xfrm>
              <a:off x="1986" y="1190"/>
              <a:ext cx="0" cy="279"/>
            </a:xfrm>
            <a:prstGeom prst="line">
              <a:avLst/>
            </a:prstGeom>
            <a:noFill/>
            <a:ln w="38100">
              <a:solidFill>
                <a:srgbClr val="FF0000"/>
              </a:solidFill>
              <a:round/>
              <a:headEnd/>
              <a:tailEnd type="triangle" w="sm" len="med"/>
            </a:ln>
            <a:effectLst/>
          </p:spPr>
          <p:txBody>
            <a:bodyPr wrap="none" lIns="90000" tIns="46800" rIns="90000" bIns="46800" anchor="ctr">
              <a:spAutoFit/>
            </a:bodyPr>
            <a:lstStyle/>
            <a:p>
              <a:pPr>
                <a:defRPr/>
              </a:pPr>
              <a:endParaRPr lang="zh-CN" altLang="en-US" b="1">
                <a:latin typeface="Times New Roman" panose="02020603050405020304" pitchFamily="18" charset="0"/>
                <a:cs typeface="Times New Roman" panose="02020603050405020304" pitchFamily="18" charset="0"/>
              </a:endParaRPr>
            </a:p>
          </p:txBody>
        </p:sp>
        <p:sp>
          <p:nvSpPr>
            <p:cNvPr id="103619" name="Line 195"/>
            <p:cNvSpPr>
              <a:spLocks noChangeShapeType="1"/>
            </p:cNvSpPr>
            <p:nvPr/>
          </p:nvSpPr>
          <p:spPr bwMode="auto">
            <a:xfrm>
              <a:off x="1230" y="2786"/>
              <a:ext cx="0" cy="384"/>
            </a:xfrm>
            <a:prstGeom prst="line">
              <a:avLst/>
            </a:prstGeom>
            <a:noFill/>
            <a:ln w="38100">
              <a:solidFill>
                <a:srgbClr val="FF0000"/>
              </a:solidFill>
              <a:round/>
              <a:headEnd/>
              <a:tailEnd/>
            </a:ln>
            <a:effectLst/>
          </p:spPr>
          <p:txBody>
            <a:bodyPr wrap="none" anchor="ctr"/>
            <a:lstStyle/>
            <a:p>
              <a:pPr>
                <a:defRPr/>
              </a:pPr>
              <a:endParaRPr lang="zh-CN" altLang="en-US" b="1">
                <a:latin typeface="Times New Roman" panose="02020603050405020304" pitchFamily="18" charset="0"/>
                <a:cs typeface="Times New Roman" panose="02020603050405020304" pitchFamily="18" charset="0"/>
              </a:endParaRPr>
            </a:p>
          </p:txBody>
        </p:sp>
        <p:sp>
          <p:nvSpPr>
            <p:cNvPr id="103620" name="Rectangle 196"/>
            <p:cNvSpPr>
              <a:spLocks noChangeArrowheads="1"/>
            </p:cNvSpPr>
            <p:nvPr/>
          </p:nvSpPr>
          <p:spPr bwMode="auto">
            <a:xfrm>
              <a:off x="1814" y="2646"/>
              <a:ext cx="92" cy="237"/>
            </a:xfrm>
            <a:prstGeom prst="rect">
              <a:avLst/>
            </a:prstGeom>
            <a:solidFill>
              <a:schemeClr val="bg1"/>
            </a:solidFill>
            <a:ln w="38100">
              <a:solidFill>
                <a:srgbClr val="FF0000"/>
              </a:solidFill>
              <a:miter lim="800000"/>
              <a:headEnd type="none" w="sm" len="sm"/>
              <a:tailEnd type="none" w="med" len="lg"/>
            </a:ln>
            <a:effectLst/>
          </p:spPr>
          <p:txBody>
            <a:bodyPr lIns="90000" tIns="46800" rIns="90000" bIns="46800" anchor="ctr">
              <a:spAutoFit/>
            </a:bodyPr>
            <a:lstStyle/>
            <a:p>
              <a:pPr>
                <a:defRPr/>
              </a:pPr>
              <a:endParaRPr lang="zh-CN" altLang="en-US" b="1">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857749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3508"/>
                                        </p:tgtEl>
                                        <p:attrNameLst>
                                          <p:attrName>style.visibility</p:attrName>
                                        </p:attrNameLst>
                                      </p:cBhvr>
                                      <p:to>
                                        <p:strVal val="visible"/>
                                      </p:to>
                                    </p:set>
                                    <p:animEffect transition="in" filter="wipe(left)">
                                      <p:cBhvr>
                                        <p:cTn id="7" dur="500"/>
                                        <p:tgtEl>
                                          <p:spTgt spid="1035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03504"/>
                                        </p:tgtEl>
                                        <p:attrNameLst>
                                          <p:attrName>style.visibility</p:attrName>
                                        </p:attrNameLst>
                                      </p:cBhvr>
                                      <p:to>
                                        <p:strVal val="visible"/>
                                      </p:to>
                                    </p:set>
                                    <p:animEffect transition="in" filter="wipe(left)">
                                      <p:cBhvr>
                                        <p:cTn id="17" dur="500"/>
                                        <p:tgtEl>
                                          <p:spTgt spid="10350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03505"/>
                                        </p:tgtEl>
                                        <p:attrNameLst>
                                          <p:attrName>style.visibility</p:attrName>
                                        </p:attrNameLst>
                                      </p:cBhvr>
                                      <p:to>
                                        <p:strVal val="visible"/>
                                      </p:to>
                                    </p:set>
                                    <p:animEffect transition="in" filter="wipe(left)">
                                      <p:cBhvr>
                                        <p:cTn id="22" dur="500"/>
                                        <p:tgtEl>
                                          <p:spTgt spid="10350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03506"/>
                                        </p:tgtEl>
                                        <p:attrNameLst>
                                          <p:attrName>style.visibility</p:attrName>
                                        </p:attrNameLst>
                                      </p:cBhvr>
                                      <p:to>
                                        <p:strVal val="visible"/>
                                      </p:to>
                                    </p:set>
                                    <p:animEffect transition="in" filter="wipe(left)">
                                      <p:cBhvr>
                                        <p:cTn id="27" dur="500"/>
                                        <p:tgtEl>
                                          <p:spTgt spid="10350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03593"/>
                                        </p:tgtEl>
                                        <p:attrNameLst>
                                          <p:attrName>style.visibility</p:attrName>
                                        </p:attrNameLst>
                                      </p:cBhvr>
                                      <p:to>
                                        <p:strVal val="visible"/>
                                      </p:to>
                                    </p:set>
                                    <p:animEffect transition="in" filter="wipe(left)">
                                      <p:cBhvr>
                                        <p:cTn id="32" dur="500"/>
                                        <p:tgtEl>
                                          <p:spTgt spid="1035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508"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7" name="Picture 228" descr="图片4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438" y="981075"/>
            <a:ext cx="4822825" cy="352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519" name="Rectangle 71"/>
          <p:cNvSpPr>
            <a:spLocks noGrp="1" noChangeArrowheads="1"/>
          </p:cNvSpPr>
          <p:nvPr>
            <p:ph type="title"/>
          </p:nvPr>
        </p:nvSpPr>
        <p:spPr bwMode="auto">
          <a:xfrm>
            <a:off x="487363" y="450850"/>
            <a:ext cx="3886200" cy="533400"/>
          </a:xfrm>
          <a:ln>
            <a:miter lim="800000"/>
            <a:headEnd/>
            <a:tailEnd/>
          </a:ln>
        </p:spPr>
        <p:txBody>
          <a:bodyPr vert="horz" wrap="square" lIns="91440" tIns="45720" rIns="91440" bIns="45720" numCol="1" anchor="t" anchorCtr="0" compatLnSpc="1">
            <a:prstTxWarp prst="textNoShape">
              <a:avLst/>
            </a:prstTxWarp>
          </a:bodyPr>
          <a:lstStyle/>
          <a:p>
            <a:pPr algn="l" eaLnBrk="1" hangingPunct="1">
              <a:defRPr/>
            </a:pPr>
            <a:r>
              <a:rPr lang="en-US" altLang="zh-CN" sz="2800" b="1" smtClean="0">
                <a:solidFill>
                  <a:srgbClr val="CC0000"/>
                </a:solidFill>
                <a:latin typeface="Times New Roman" panose="02020603050405020304" pitchFamily="18" charset="0"/>
                <a:cs typeface="Times New Roman" panose="02020603050405020304" pitchFamily="18" charset="0"/>
              </a:rPr>
              <a:t>3.  </a:t>
            </a:r>
            <a:r>
              <a:rPr lang="zh-CN" altLang="en-US" sz="2800" b="1" smtClean="0">
                <a:solidFill>
                  <a:srgbClr val="CC0000"/>
                </a:solidFill>
                <a:latin typeface="Times New Roman" panose="02020603050405020304" pitchFamily="18" charset="0"/>
                <a:cs typeface="Times New Roman" panose="02020603050405020304" pitchFamily="18" charset="0"/>
              </a:rPr>
              <a:t>动态分析</a:t>
            </a:r>
          </a:p>
        </p:txBody>
      </p:sp>
      <p:sp>
        <p:nvSpPr>
          <p:cNvPr id="104520" name="AutoShape 72"/>
          <p:cNvSpPr>
            <a:spLocks noChangeArrowheads="1"/>
          </p:cNvSpPr>
          <p:nvPr/>
        </p:nvSpPr>
        <p:spPr bwMode="auto">
          <a:xfrm>
            <a:off x="611188" y="5157788"/>
            <a:ext cx="8047037" cy="1079500"/>
          </a:xfrm>
          <a:prstGeom prst="roundRect">
            <a:avLst>
              <a:gd name="adj" fmla="val 16667"/>
            </a:avLst>
          </a:prstGeom>
          <a:noFill/>
          <a:ln w="38100">
            <a:solidFill>
              <a:srgbClr val="006600"/>
            </a:solidFill>
            <a:round/>
            <a:headEnd/>
            <a:tailEnd/>
          </a:ln>
          <a:effectLst/>
        </p:spPr>
        <p:txBody>
          <a:bodyPr lIns="90000" tIns="46800" rIns="90000" bIns="46800" anchor="ctr">
            <a:spAutoFit/>
          </a:bodyPr>
          <a:lstStyle/>
          <a:p>
            <a:pPr>
              <a:spcBef>
                <a:spcPct val="50000"/>
              </a:spcBef>
              <a:defRPr/>
            </a:pPr>
            <a:r>
              <a:rPr lang="zh-CN" altLang="zh-CN" sz="2800" b="1">
                <a:solidFill>
                  <a:srgbClr val="CC0000"/>
                </a:solidFill>
                <a:latin typeface="Times New Roman" panose="02020603050405020304" pitchFamily="18" charset="0"/>
                <a:cs typeface="Times New Roman" panose="02020603050405020304" pitchFamily="18" charset="0"/>
              </a:rPr>
              <a:t>    对交流：</a:t>
            </a:r>
            <a:r>
              <a:rPr lang="zh-CN" altLang="zh-CN" sz="2800" b="1">
                <a:latin typeface="Times New Roman" panose="02020603050405020304" pitchFamily="18" charset="0"/>
                <a:cs typeface="Times New Roman" panose="02020603050405020304" pitchFamily="18" charset="0"/>
              </a:rPr>
              <a:t>旁路电容 </a:t>
            </a:r>
            <a:r>
              <a:rPr lang="en-US" altLang="zh-CN" sz="2800" b="1" i="1">
                <a:latin typeface="Times New Roman" panose="02020603050405020304" pitchFamily="18" charset="0"/>
                <a:ea typeface="楷体_GB2312" pitchFamily="49" charset="-122"/>
                <a:cs typeface="Times New Roman" panose="02020603050405020304" pitchFamily="18" charset="0"/>
              </a:rPr>
              <a:t>C</a:t>
            </a:r>
            <a:r>
              <a:rPr lang="en-US" altLang="zh-CN" b="1" baseline="-25000">
                <a:latin typeface="Times New Roman" panose="02020603050405020304" pitchFamily="18" charset="0"/>
                <a:ea typeface="楷体_GB2312" pitchFamily="49" charset="-122"/>
                <a:cs typeface="Times New Roman" panose="02020603050405020304" pitchFamily="18" charset="0"/>
              </a:rPr>
              <a:t>E</a:t>
            </a:r>
            <a:r>
              <a:rPr lang="en-US" altLang="zh-CN" sz="2800" b="1" i="1" baseline="-25000">
                <a:latin typeface="Times New Roman" panose="02020603050405020304" pitchFamily="18" charset="0"/>
                <a:ea typeface="楷体_GB2312" pitchFamily="49" charset="-122"/>
                <a:cs typeface="Times New Roman" panose="02020603050405020304" pitchFamily="18" charset="0"/>
              </a:rPr>
              <a:t> </a:t>
            </a:r>
            <a:r>
              <a:rPr lang="zh-CN" altLang="zh-CN" sz="2800" b="1">
                <a:latin typeface="Times New Roman" panose="02020603050405020304" pitchFamily="18" charset="0"/>
                <a:cs typeface="Times New Roman" panose="02020603050405020304" pitchFamily="18" charset="0"/>
              </a:rPr>
              <a:t>将</a:t>
            </a:r>
            <a:r>
              <a:rPr lang="en-US" altLang="zh-CN" sz="2800" b="1" i="1">
                <a:latin typeface="Times New Roman" panose="02020603050405020304" pitchFamily="18" charset="0"/>
                <a:ea typeface="楷体_GB2312" pitchFamily="49" charset="-122"/>
                <a:cs typeface="Times New Roman" panose="02020603050405020304" pitchFamily="18" charset="0"/>
              </a:rPr>
              <a:t>R</a:t>
            </a:r>
            <a:r>
              <a:rPr lang="en-US" altLang="zh-CN" b="1" baseline="-25000">
                <a:latin typeface="Times New Roman" panose="02020603050405020304" pitchFamily="18" charset="0"/>
                <a:ea typeface="楷体_GB2312" pitchFamily="49" charset="-122"/>
                <a:cs typeface="Times New Roman" panose="02020603050405020304" pitchFamily="18" charset="0"/>
              </a:rPr>
              <a:t>E</a:t>
            </a:r>
            <a:r>
              <a:rPr lang="en-US" altLang="zh-CN" b="1" i="1" baseline="-25000">
                <a:latin typeface="Times New Roman" panose="02020603050405020304" pitchFamily="18" charset="0"/>
                <a:ea typeface="楷体_GB2312" pitchFamily="49" charset="-122"/>
                <a:cs typeface="Times New Roman" panose="02020603050405020304" pitchFamily="18" charset="0"/>
              </a:rPr>
              <a:t> </a:t>
            </a:r>
            <a:r>
              <a:rPr lang="zh-CN" altLang="zh-CN" sz="2800" b="1">
                <a:latin typeface="Times New Roman" panose="02020603050405020304" pitchFamily="18" charset="0"/>
                <a:cs typeface="Times New Roman" panose="02020603050405020304" pitchFamily="18" charset="0"/>
              </a:rPr>
              <a:t>短路</a:t>
            </a:r>
            <a:r>
              <a:rPr lang="zh-CN" altLang="zh-CN" sz="2800" b="1">
                <a:latin typeface="Times New Roman" panose="02020603050405020304" pitchFamily="18" charset="0"/>
                <a:ea typeface="楷体_GB2312" pitchFamily="49" charset="-122"/>
                <a:cs typeface="Times New Roman" panose="02020603050405020304" pitchFamily="18" charset="0"/>
              </a:rPr>
              <a:t>， </a:t>
            </a:r>
            <a:r>
              <a:rPr lang="en-US" altLang="zh-CN" sz="2800" b="1" i="1">
                <a:latin typeface="Times New Roman" panose="02020603050405020304" pitchFamily="18" charset="0"/>
                <a:ea typeface="楷体_GB2312" pitchFamily="49" charset="-122"/>
                <a:cs typeface="Times New Roman" panose="02020603050405020304" pitchFamily="18" charset="0"/>
              </a:rPr>
              <a:t>R</a:t>
            </a:r>
            <a:r>
              <a:rPr lang="en-US" altLang="zh-CN" b="1" baseline="-25000">
                <a:latin typeface="Times New Roman" panose="02020603050405020304" pitchFamily="18" charset="0"/>
                <a:ea typeface="楷体_GB2312" pitchFamily="49" charset="-122"/>
                <a:cs typeface="Times New Roman" panose="02020603050405020304" pitchFamily="18" charset="0"/>
              </a:rPr>
              <a:t>E</a:t>
            </a:r>
            <a:r>
              <a:rPr lang="zh-CN" altLang="zh-CN" sz="2800" b="1">
                <a:latin typeface="Times New Roman" panose="02020603050405020304" pitchFamily="18" charset="0"/>
                <a:cs typeface="Times New Roman" panose="02020603050405020304" pitchFamily="18" charset="0"/>
              </a:rPr>
              <a:t>不起作用</a:t>
            </a:r>
            <a:r>
              <a:rPr lang="en-US" altLang="zh-CN" sz="2800" b="1">
                <a:latin typeface="Times New Roman" panose="02020603050405020304" pitchFamily="18" charset="0"/>
                <a:ea typeface="楷体_GB2312" pitchFamily="49" charset="-122"/>
                <a:cs typeface="Times New Roman" panose="02020603050405020304" pitchFamily="18" charset="0"/>
              </a:rPr>
              <a:t>,</a:t>
            </a:r>
            <a:r>
              <a:rPr lang="zh-CN" altLang="zh-CN" sz="2800" b="1">
                <a:latin typeface="Times New Roman" panose="02020603050405020304" pitchFamily="18" charset="0"/>
                <a:ea typeface="楷体_GB2312" pitchFamily="49" charset="-122"/>
                <a:cs typeface="Times New Roman" panose="02020603050405020304" pitchFamily="18" charset="0"/>
              </a:rPr>
              <a:t> </a:t>
            </a:r>
            <a:r>
              <a:rPr lang="en-US" altLang="zh-CN" sz="2800" b="1" i="1">
                <a:latin typeface="Times New Roman" panose="02020603050405020304" pitchFamily="18" charset="0"/>
                <a:cs typeface="Times New Roman" panose="02020603050405020304" pitchFamily="18" charset="0"/>
              </a:rPr>
              <a:t>A</a:t>
            </a:r>
            <a:r>
              <a:rPr lang="en-US" altLang="zh-CN" sz="2800" b="1" i="1" baseline="-25000">
                <a:latin typeface="Times New Roman" panose="02020603050405020304" pitchFamily="18" charset="0"/>
                <a:cs typeface="Times New Roman" panose="02020603050405020304" pitchFamily="18" charset="0"/>
              </a:rPr>
              <a:t>u</a:t>
            </a:r>
            <a:r>
              <a:rPr lang="zh-CN" altLang="en-US" sz="2800" b="1">
                <a:latin typeface="Times New Roman" panose="02020603050405020304" pitchFamily="18" charset="0"/>
                <a:cs typeface="Times New Roman" panose="02020603050405020304" pitchFamily="18" charset="0"/>
              </a:rPr>
              <a:t>，</a:t>
            </a:r>
            <a:r>
              <a:rPr lang="en-US" altLang="zh-CN" sz="2800" b="1" i="1">
                <a:latin typeface="Times New Roman" panose="02020603050405020304" pitchFamily="18" charset="0"/>
                <a:cs typeface="Times New Roman" panose="02020603050405020304" pitchFamily="18" charset="0"/>
              </a:rPr>
              <a:t>r</a:t>
            </a:r>
            <a:r>
              <a:rPr lang="en-US" altLang="zh-CN" sz="2800" b="1" baseline="-25000">
                <a:latin typeface="Times New Roman" panose="02020603050405020304" pitchFamily="18" charset="0"/>
                <a:cs typeface="Times New Roman" panose="02020603050405020304" pitchFamily="18" charset="0"/>
              </a:rPr>
              <a:t>i</a:t>
            </a:r>
            <a:r>
              <a:rPr lang="zh-CN" altLang="en-US" sz="2800" b="1">
                <a:latin typeface="Times New Roman" panose="02020603050405020304" pitchFamily="18" charset="0"/>
                <a:cs typeface="Times New Roman" panose="02020603050405020304" pitchFamily="18" charset="0"/>
              </a:rPr>
              <a:t>，</a:t>
            </a:r>
            <a:r>
              <a:rPr lang="en-US" altLang="zh-CN" sz="2800" b="1" i="1">
                <a:latin typeface="Times New Roman" panose="02020603050405020304" pitchFamily="18" charset="0"/>
                <a:cs typeface="Times New Roman" panose="02020603050405020304" pitchFamily="18" charset="0"/>
              </a:rPr>
              <a:t>r</a:t>
            </a:r>
            <a:r>
              <a:rPr lang="en-US" altLang="zh-CN" sz="2800" b="1" baseline="-25000">
                <a:latin typeface="Times New Roman" panose="02020603050405020304" pitchFamily="18" charset="0"/>
                <a:cs typeface="Times New Roman" panose="02020603050405020304" pitchFamily="18" charset="0"/>
              </a:rPr>
              <a:t>o</a:t>
            </a:r>
            <a:r>
              <a:rPr lang="zh-CN" altLang="zh-CN" sz="2800" b="1">
                <a:latin typeface="Times New Roman" panose="02020603050405020304" pitchFamily="18" charset="0"/>
                <a:cs typeface="Times New Roman" panose="02020603050405020304" pitchFamily="18" charset="0"/>
              </a:rPr>
              <a:t>与固定偏置电路相同</a:t>
            </a:r>
            <a:r>
              <a:rPr lang="zh-CN" altLang="zh-CN" sz="2800" b="1">
                <a:latin typeface="Times New Roman" panose="02020603050405020304" pitchFamily="18" charset="0"/>
                <a:ea typeface="楷体_GB2312" pitchFamily="49" charset="-122"/>
                <a:cs typeface="Times New Roman" panose="02020603050405020304" pitchFamily="18" charset="0"/>
              </a:rPr>
              <a:t>。</a:t>
            </a:r>
            <a:endParaRPr lang="zh-CN" altLang="en-US" sz="2800" b="1">
              <a:latin typeface="Times New Roman" panose="02020603050405020304" pitchFamily="18" charset="0"/>
              <a:ea typeface="楷体_GB2312" pitchFamily="49" charset="-122"/>
              <a:cs typeface="Times New Roman" panose="02020603050405020304" pitchFamily="18" charset="0"/>
            </a:endParaRPr>
          </a:p>
        </p:txBody>
      </p:sp>
      <p:sp>
        <p:nvSpPr>
          <p:cNvPr id="104528" name="AutoShape 80" descr="40%"/>
          <p:cNvSpPr>
            <a:spLocks noChangeArrowheads="1"/>
          </p:cNvSpPr>
          <p:nvPr/>
        </p:nvSpPr>
        <p:spPr bwMode="auto">
          <a:xfrm>
            <a:off x="4268810" y="4359140"/>
            <a:ext cx="1671592" cy="581295"/>
          </a:xfrm>
          <a:prstGeom prst="wedgeRoundRectCallout">
            <a:avLst>
              <a:gd name="adj1" fmla="val -82315"/>
              <a:gd name="adj2" fmla="val -160722"/>
              <a:gd name="adj3" fmla="val 16667"/>
            </a:avLst>
          </a:prstGeom>
          <a:pattFill prst="pct40">
            <a:fgClr>
              <a:srgbClr val="FFCCCC"/>
            </a:fgClr>
            <a:bgClr>
              <a:srgbClr val="FFFFFF"/>
            </a:bgClr>
          </a:pattFill>
          <a:ln w="28575">
            <a:solidFill>
              <a:srgbClr val="006600"/>
            </a:solidFill>
            <a:miter lim="800000"/>
            <a:headEnd/>
            <a:tailEnd/>
          </a:ln>
        </p:spPr>
        <p:txBody>
          <a:bodyPr wrap="none" lIns="90000" tIns="46800" rIns="90000" bIns="46800"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a:solidFill>
                  <a:srgbClr val="FF0000"/>
                </a:solidFill>
                <a:cs typeface="Times New Roman" panose="02020603050405020304" pitchFamily="18" charset="0"/>
              </a:rPr>
              <a:t>旁路电容</a:t>
            </a:r>
            <a:endParaRPr lang="zh-CN" altLang="en-US" sz="2800">
              <a:solidFill>
                <a:srgbClr val="FF0000"/>
              </a:solidFill>
              <a:ea typeface="楷体_GB2312" pitchFamily="49" charset="-122"/>
              <a:cs typeface="Times New Roman" panose="02020603050405020304" pitchFamily="18" charset="0"/>
            </a:endParaRPr>
          </a:p>
        </p:txBody>
      </p:sp>
      <p:grpSp>
        <p:nvGrpSpPr>
          <p:cNvPr id="2" name="Group 229"/>
          <p:cNvGrpSpPr>
            <a:grpSpLocks/>
          </p:cNvGrpSpPr>
          <p:nvPr/>
        </p:nvGrpSpPr>
        <p:grpSpPr bwMode="auto">
          <a:xfrm>
            <a:off x="5435600" y="1528763"/>
            <a:ext cx="3143250" cy="1042988"/>
            <a:chOff x="3440" y="517"/>
            <a:chExt cx="1980" cy="657"/>
          </a:xfrm>
        </p:grpSpPr>
        <p:sp>
          <p:nvSpPr>
            <p:cNvPr id="104678" name="Text Box 230" descr="40%"/>
            <p:cNvSpPr txBox="1">
              <a:spLocks noChangeArrowheads="1"/>
            </p:cNvSpPr>
            <p:nvPr/>
          </p:nvSpPr>
          <p:spPr bwMode="auto">
            <a:xfrm>
              <a:off x="3863" y="517"/>
              <a:ext cx="1557" cy="657"/>
            </a:xfrm>
            <a:prstGeom prst="rect">
              <a:avLst/>
            </a:prstGeom>
            <a:pattFill prst="pct40">
              <a:fgClr>
                <a:srgbClr val="66FF66"/>
              </a:fgClr>
              <a:bgClr>
                <a:srgbClr val="FFFFFF"/>
              </a:bgClr>
            </a:pattFill>
            <a:ln w="38100">
              <a:noFill/>
              <a:miter lim="800000"/>
              <a:headEnd/>
              <a:tailEnd/>
            </a:ln>
            <a:effectLst/>
          </p:spPr>
          <p:txBody>
            <a:bodyPr lIns="90000" tIns="46800" rIns="90000" bIns="46800" anchor="ctr">
              <a:spAutoFit/>
            </a:bodyPr>
            <a:lstStyle/>
            <a:p>
              <a:pPr>
                <a:spcBef>
                  <a:spcPct val="20000"/>
                </a:spcBef>
                <a:defRPr/>
              </a:pPr>
              <a:r>
                <a:rPr lang="zh-CN" altLang="en-US" sz="2800" b="1">
                  <a:solidFill>
                    <a:srgbClr val="FF0000"/>
                  </a:solidFill>
                  <a:latin typeface="Times New Roman" panose="02020603050405020304" pitchFamily="18" charset="0"/>
                  <a:cs typeface="Times New Roman" panose="02020603050405020304" pitchFamily="18" charset="0"/>
                </a:rPr>
                <a:t>如果去掉</a:t>
              </a:r>
              <a:r>
                <a:rPr lang="en-US" altLang="zh-CN" sz="2800" b="1" i="1">
                  <a:solidFill>
                    <a:srgbClr val="FF0000"/>
                  </a:solidFill>
                  <a:latin typeface="Times New Roman" panose="02020603050405020304" pitchFamily="18" charset="0"/>
                  <a:cs typeface="Times New Roman" panose="02020603050405020304" pitchFamily="18" charset="0"/>
                </a:rPr>
                <a:t>C</a:t>
              </a:r>
              <a:r>
                <a:rPr lang="en-US" altLang="zh-CN" b="1" baseline="-25000">
                  <a:solidFill>
                    <a:srgbClr val="FF0000"/>
                  </a:solidFill>
                  <a:latin typeface="Times New Roman" panose="02020603050405020304" pitchFamily="18" charset="0"/>
                  <a:cs typeface="Times New Roman" panose="02020603050405020304" pitchFamily="18" charset="0"/>
                </a:rPr>
                <a:t>E </a:t>
              </a:r>
              <a:r>
                <a:rPr lang="zh-CN" altLang="en-US" sz="2800" b="1">
                  <a:solidFill>
                    <a:srgbClr val="FF0000"/>
                  </a:solidFill>
                  <a:latin typeface="Times New Roman" panose="02020603050405020304" pitchFamily="18" charset="0"/>
                  <a:cs typeface="Times New Roman" panose="02020603050405020304" pitchFamily="18" charset="0"/>
                </a:rPr>
                <a:t>，</a:t>
              </a:r>
            </a:p>
            <a:p>
              <a:pPr>
                <a:spcBef>
                  <a:spcPct val="20000"/>
                </a:spcBef>
                <a:defRPr/>
              </a:pPr>
              <a:r>
                <a:rPr lang="en-US" altLang="zh-CN" sz="2800" b="1" i="1">
                  <a:solidFill>
                    <a:srgbClr val="FF0000"/>
                  </a:solidFill>
                  <a:latin typeface="Times New Roman" panose="02020603050405020304" pitchFamily="18" charset="0"/>
                  <a:cs typeface="Times New Roman" panose="02020603050405020304" pitchFamily="18" charset="0"/>
                </a:rPr>
                <a:t>A</a:t>
              </a:r>
              <a:r>
                <a:rPr lang="en-US" altLang="zh-CN" sz="2800" b="1" i="1" baseline="-25000">
                  <a:solidFill>
                    <a:srgbClr val="FF0000"/>
                  </a:solidFill>
                  <a:latin typeface="Times New Roman" panose="02020603050405020304" pitchFamily="18" charset="0"/>
                  <a:cs typeface="Times New Roman" panose="02020603050405020304" pitchFamily="18" charset="0"/>
                </a:rPr>
                <a:t>u</a:t>
              </a:r>
              <a:r>
                <a:rPr lang="zh-CN" altLang="en-US" sz="2800" b="1">
                  <a:solidFill>
                    <a:srgbClr val="FF0000"/>
                  </a:solidFill>
                  <a:latin typeface="Times New Roman" panose="02020603050405020304" pitchFamily="18" charset="0"/>
                  <a:cs typeface="Times New Roman" panose="02020603050405020304" pitchFamily="18" charset="0"/>
                </a:rPr>
                <a:t>，</a:t>
              </a:r>
              <a:r>
                <a:rPr lang="en-US" altLang="zh-CN" sz="2800" b="1" i="1">
                  <a:solidFill>
                    <a:srgbClr val="FF0000"/>
                  </a:solidFill>
                  <a:latin typeface="Times New Roman" panose="02020603050405020304" pitchFamily="18" charset="0"/>
                  <a:cs typeface="Times New Roman" panose="02020603050405020304" pitchFamily="18" charset="0"/>
                </a:rPr>
                <a:t>r</a:t>
              </a:r>
              <a:r>
                <a:rPr lang="en-US" altLang="zh-CN" sz="2800" b="1" baseline="-25000">
                  <a:solidFill>
                    <a:srgbClr val="FF0000"/>
                  </a:solidFill>
                  <a:latin typeface="Times New Roman" panose="02020603050405020304" pitchFamily="18" charset="0"/>
                  <a:cs typeface="Times New Roman" panose="02020603050405020304" pitchFamily="18" charset="0"/>
                </a:rPr>
                <a:t>i</a:t>
              </a:r>
              <a:r>
                <a:rPr lang="zh-CN" altLang="en-US" sz="2800" b="1">
                  <a:solidFill>
                    <a:srgbClr val="FF0000"/>
                  </a:solidFill>
                  <a:latin typeface="Times New Roman" panose="02020603050405020304" pitchFamily="18" charset="0"/>
                  <a:cs typeface="Times New Roman" panose="02020603050405020304" pitchFamily="18" charset="0"/>
                </a:rPr>
                <a:t>，</a:t>
              </a:r>
              <a:r>
                <a:rPr lang="en-US" altLang="zh-CN" sz="2800" b="1" i="1">
                  <a:solidFill>
                    <a:srgbClr val="FF0000"/>
                  </a:solidFill>
                  <a:latin typeface="Times New Roman" panose="02020603050405020304" pitchFamily="18" charset="0"/>
                  <a:cs typeface="Times New Roman" panose="02020603050405020304" pitchFamily="18" charset="0"/>
                </a:rPr>
                <a:t>r</a:t>
              </a:r>
              <a:r>
                <a:rPr lang="en-US" altLang="zh-CN" sz="2800" b="1" baseline="-25000">
                  <a:solidFill>
                    <a:srgbClr val="FF0000"/>
                  </a:solidFill>
                  <a:latin typeface="Times New Roman" panose="02020603050405020304" pitchFamily="18" charset="0"/>
                  <a:cs typeface="Times New Roman" panose="02020603050405020304" pitchFamily="18" charset="0"/>
                </a:rPr>
                <a:t>o</a:t>
              </a:r>
              <a:r>
                <a:rPr lang="en-US" altLang="zh-CN" sz="2800" b="1">
                  <a:solidFill>
                    <a:srgbClr val="FF0000"/>
                  </a:solidFill>
                  <a:latin typeface="Times New Roman" panose="02020603050405020304" pitchFamily="18" charset="0"/>
                  <a:cs typeface="Times New Roman" panose="02020603050405020304" pitchFamily="18" charset="0"/>
                </a:rPr>
                <a:t> ?</a:t>
              </a:r>
            </a:p>
          </p:txBody>
        </p:sp>
        <p:graphicFrame>
          <p:nvGraphicFramePr>
            <p:cNvPr id="21506" name="Object 231" descr="40%"/>
            <p:cNvGraphicFramePr>
              <a:graphicFrameLocks noChangeAspect="1"/>
            </p:cNvGraphicFramePr>
            <p:nvPr/>
          </p:nvGraphicFramePr>
          <p:xfrm>
            <a:off x="3440" y="527"/>
            <a:ext cx="432" cy="635"/>
          </p:xfrm>
          <a:graphic>
            <a:graphicData uri="http://schemas.openxmlformats.org/presentationml/2006/ole">
              <mc:AlternateContent xmlns:mc="http://schemas.openxmlformats.org/markup-compatibility/2006">
                <mc:Choice xmlns:v="urn:schemas-microsoft-com:vml" Requires="v">
                  <p:oleObj spid="_x0000_s21509" name="Clip" r:id="rId5" imgW="1857600" imgH="3995640" progId="MS_ClipArt_Gallery.5">
                    <p:embed/>
                  </p:oleObj>
                </mc:Choice>
                <mc:Fallback>
                  <p:oleObj name="Clip" r:id="rId5" imgW="1857600" imgH="3995640" progId="MS_ClipArt_Gallery.5">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40" y="527"/>
                          <a:ext cx="432" cy="635"/>
                        </a:xfrm>
                        <a:prstGeom prst="rect">
                          <a:avLst/>
                        </a:prstGeom>
                        <a:pattFill prst="pct40">
                          <a:fgClr>
                            <a:srgbClr val="66FF66"/>
                          </a:fgClr>
                          <a:bgClr>
                            <a:srgbClr val="FFFFFF"/>
                          </a:bgClr>
                        </a:patt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34470455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4528"/>
                                        </p:tgtEl>
                                        <p:attrNameLst>
                                          <p:attrName>style.visibility</p:attrName>
                                        </p:attrNameLst>
                                      </p:cBhvr>
                                      <p:to>
                                        <p:strVal val="visible"/>
                                      </p:to>
                                    </p:set>
                                    <p:animEffect transition="in" filter="wipe(down)">
                                      <p:cBhvr>
                                        <p:cTn id="7" dur="500"/>
                                        <p:tgtEl>
                                          <p:spTgt spid="1045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4520"/>
                                        </p:tgtEl>
                                        <p:attrNameLst>
                                          <p:attrName>style.visibility</p:attrName>
                                        </p:attrNameLst>
                                      </p:cBhvr>
                                      <p:to>
                                        <p:strVal val="visible"/>
                                      </p:to>
                                    </p:set>
                                    <p:animEffect transition="in" filter="wipe(left)">
                                      <p:cBhvr>
                                        <p:cTn id="12" dur="500"/>
                                        <p:tgtEl>
                                          <p:spTgt spid="1045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520" grpId="0" animBg="1" autoUpdateAnimBg="0"/>
      <p:bldP spid="104528" grpId="0" animBg="1"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42" name="Picture 379" descr="图片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709582"/>
            <a:ext cx="4878388" cy="341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543" name="Text Box 71"/>
          <p:cNvSpPr txBox="1">
            <a:spLocks noChangeArrowheads="1"/>
          </p:cNvSpPr>
          <p:nvPr/>
        </p:nvSpPr>
        <p:spPr bwMode="auto">
          <a:xfrm>
            <a:off x="1163638" y="4358239"/>
            <a:ext cx="2592387" cy="1042466"/>
          </a:xfrm>
          <a:prstGeom prst="rect">
            <a:avLst/>
          </a:prstGeom>
          <a:noFill/>
          <a:ln w="38100">
            <a:noFill/>
            <a:miter lim="800000"/>
            <a:headEnd/>
            <a:tailEnd/>
          </a:ln>
          <a:effectLst/>
        </p:spPr>
        <p:txBody>
          <a:bodyPr lIns="90000" tIns="46800" rIns="90000" bIns="46800" anchor="ctr">
            <a:spAutoFit/>
          </a:bodyPr>
          <a:lstStyle/>
          <a:p>
            <a:pPr>
              <a:lnSpc>
                <a:spcPct val="110000"/>
              </a:lnSpc>
              <a:spcBef>
                <a:spcPct val="20000"/>
              </a:spcBef>
              <a:defRPr/>
            </a:pPr>
            <a:r>
              <a:rPr lang="en-US" altLang="zh-CN" sz="2800" b="1" dirty="0">
                <a:solidFill>
                  <a:srgbClr val="CC0000"/>
                </a:solidFill>
                <a:latin typeface="Times New Roman" panose="02020603050405020304" pitchFamily="18" charset="0"/>
                <a:cs typeface="Times New Roman" panose="02020603050405020304" pitchFamily="18" charset="0"/>
              </a:rPr>
              <a:t>  </a:t>
            </a:r>
            <a:r>
              <a:rPr lang="zh-CN" altLang="en-US" sz="2800" b="1" dirty="0">
                <a:solidFill>
                  <a:srgbClr val="CC0000"/>
                </a:solidFill>
                <a:latin typeface="Times New Roman" panose="02020603050405020304" pitchFamily="18" charset="0"/>
                <a:cs typeface="Times New Roman" panose="02020603050405020304" pitchFamily="18" charset="0"/>
              </a:rPr>
              <a:t>去掉</a:t>
            </a:r>
            <a:r>
              <a:rPr lang="en-US" altLang="zh-CN" sz="2800" b="1" i="1" dirty="0">
                <a:solidFill>
                  <a:srgbClr val="CC0000"/>
                </a:solidFill>
                <a:latin typeface="Times New Roman" panose="02020603050405020304" pitchFamily="18" charset="0"/>
                <a:cs typeface="Times New Roman" panose="02020603050405020304" pitchFamily="18" charset="0"/>
              </a:rPr>
              <a:t>C</a:t>
            </a:r>
            <a:r>
              <a:rPr lang="en-US" altLang="zh-CN" b="1" baseline="-25000" dirty="0">
                <a:solidFill>
                  <a:srgbClr val="CC0000"/>
                </a:solidFill>
                <a:latin typeface="Times New Roman" panose="02020603050405020304" pitchFamily="18" charset="0"/>
                <a:cs typeface="Times New Roman" panose="02020603050405020304" pitchFamily="18" charset="0"/>
              </a:rPr>
              <a:t>E </a:t>
            </a:r>
            <a:r>
              <a:rPr lang="zh-CN" altLang="en-US" sz="2800" b="1" dirty="0">
                <a:solidFill>
                  <a:srgbClr val="CC0000"/>
                </a:solidFill>
                <a:latin typeface="Times New Roman" panose="02020603050405020304" pitchFamily="18" charset="0"/>
                <a:cs typeface="Times New Roman" panose="02020603050405020304" pitchFamily="18" charset="0"/>
              </a:rPr>
              <a:t>后的微变等效电路</a:t>
            </a:r>
          </a:p>
        </p:txBody>
      </p:sp>
      <p:graphicFrame>
        <p:nvGraphicFramePr>
          <p:cNvPr id="105544" name="Object 72"/>
          <p:cNvGraphicFramePr>
            <a:graphicFrameLocks noChangeAspect="1"/>
          </p:cNvGraphicFramePr>
          <p:nvPr>
            <p:extLst/>
          </p:nvPr>
        </p:nvGraphicFramePr>
        <p:xfrm>
          <a:off x="1463675" y="5536697"/>
          <a:ext cx="2311400" cy="522288"/>
        </p:xfrm>
        <a:graphic>
          <a:graphicData uri="http://schemas.openxmlformats.org/presentationml/2006/ole">
            <mc:AlternateContent xmlns:mc="http://schemas.openxmlformats.org/markup-compatibility/2006">
              <mc:Choice xmlns:v="urn:schemas-microsoft-com:vml" Requires="v">
                <p:oleObj spid="_x0000_s22536" name="Equation" r:id="rId5" imgW="965160" imgH="215640" progId="Equation.3">
                  <p:embed/>
                </p:oleObj>
              </mc:Choice>
              <mc:Fallback>
                <p:oleObj name="Equation" r:id="rId5" imgW="965160" imgH="215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63675" y="5536697"/>
                        <a:ext cx="2311400" cy="522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5545" name="Oval 73"/>
          <p:cNvSpPr>
            <a:spLocks noChangeArrowheads="1"/>
          </p:cNvSpPr>
          <p:nvPr/>
        </p:nvSpPr>
        <p:spPr bwMode="auto">
          <a:xfrm>
            <a:off x="924524" y="1643032"/>
            <a:ext cx="743425" cy="933450"/>
          </a:xfrm>
          <a:prstGeom prst="ellipse">
            <a:avLst/>
          </a:prstGeom>
          <a:noFill/>
          <a:ln w="38100">
            <a:solidFill>
              <a:schemeClr val="accent2"/>
            </a:solidFill>
            <a:round/>
            <a:headEnd/>
            <a:tailEnd/>
          </a:ln>
          <a:effectLst/>
        </p:spPr>
        <p:txBody>
          <a:bodyPr wrap="square" lIns="90000" tIns="46800" rIns="90000" bIns="46800" anchor="ctr">
            <a:spAutoFit/>
          </a:bodyPr>
          <a:lstStyle/>
          <a:p>
            <a:pPr>
              <a:defRPr/>
            </a:pPr>
            <a:endParaRPr lang="zh-CN" altLang="en-US">
              <a:effectLst>
                <a:outerShdw blurRad="38100" dist="38100" dir="2700000" algn="tl">
                  <a:srgbClr val="000000">
                    <a:alpha val="43137"/>
                  </a:srgbClr>
                </a:outerShdw>
              </a:effectLst>
            </a:endParaRPr>
          </a:p>
        </p:txBody>
      </p:sp>
      <p:grpSp>
        <p:nvGrpSpPr>
          <p:cNvPr id="2" name="Group 74"/>
          <p:cNvGrpSpPr>
            <a:grpSpLocks/>
          </p:cNvGrpSpPr>
          <p:nvPr/>
        </p:nvGrpSpPr>
        <p:grpSpPr bwMode="auto">
          <a:xfrm>
            <a:off x="3028950" y="1346170"/>
            <a:ext cx="1143000" cy="1338263"/>
            <a:chOff x="3312" y="1328"/>
            <a:chExt cx="720" cy="843"/>
          </a:xfrm>
        </p:grpSpPr>
        <p:sp>
          <p:nvSpPr>
            <p:cNvPr id="105547" name="Oval 75"/>
            <p:cNvSpPr>
              <a:spLocks noChangeArrowheads="1"/>
            </p:cNvSpPr>
            <p:nvPr/>
          </p:nvSpPr>
          <p:spPr bwMode="auto">
            <a:xfrm>
              <a:off x="3410" y="1328"/>
              <a:ext cx="497" cy="545"/>
            </a:xfrm>
            <a:prstGeom prst="ellipse">
              <a:avLst/>
            </a:prstGeom>
            <a:noFill/>
            <a:ln w="38100">
              <a:solidFill>
                <a:schemeClr val="accent2"/>
              </a:solidFill>
              <a:round/>
              <a:headEnd/>
              <a:tailEnd/>
            </a:ln>
            <a:effectLst/>
          </p:spPr>
          <p:txBody>
            <a:bodyPr wrap="square" lIns="90000" tIns="46800" rIns="90000" bIns="46800" anchor="ctr">
              <a:spAutoFit/>
            </a:bodyPr>
            <a:lstStyle/>
            <a:p>
              <a:pPr>
                <a:defRPr/>
              </a:pPr>
              <a:endParaRPr lang="zh-CN" altLang="en-US">
                <a:effectLst>
                  <a:outerShdw blurRad="38100" dist="38100" dir="2700000" algn="tl">
                    <a:srgbClr val="000000">
                      <a:alpha val="43137"/>
                    </a:srgbClr>
                  </a:outerShdw>
                </a:effectLst>
              </a:endParaRPr>
            </a:p>
          </p:txBody>
        </p:sp>
        <p:sp>
          <p:nvSpPr>
            <p:cNvPr id="105548" name="Text Box 76"/>
            <p:cNvSpPr txBox="1">
              <a:spLocks noChangeArrowheads="1"/>
            </p:cNvSpPr>
            <p:nvPr/>
          </p:nvSpPr>
          <p:spPr bwMode="auto">
            <a:xfrm>
              <a:off x="3312" y="1879"/>
              <a:ext cx="720" cy="292"/>
            </a:xfrm>
            <a:prstGeom prst="rect">
              <a:avLst/>
            </a:prstGeom>
            <a:noFill/>
            <a:ln w="38100">
              <a:noFill/>
              <a:miter lim="800000"/>
              <a:headEnd/>
              <a:tailEnd/>
            </a:ln>
            <a:effectLst/>
          </p:spPr>
          <p:txBody>
            <a:bodyPr lIns="90000" tIns="46800" rIns="90000" bIns="46800" anchor="ctr">
              <a:spAutoFit/>
            </a:bodyPr>
            <a:lstStyle/>
            <a:p>
              <a:pPr>
                <a:spcBef>
                  <a:spcPct val="50000"/>
                </a:spcBef>
                <a:defRPr/>
              </a:pPr>
              <a:r>
                <a:rPr lang="zh-CN" altLang="en-US" sz="2400" b="1" dirty="0">
                  <a:solidFill>
                    <a:srgbClr val="000099"/>
                  </a:solidFill>
                </a:rPr>
                <a:t>短路</a:t>
              </a:r>
            </a:p>
          </p:txBody>
        </p:sp>
      </p:grpSp>
      <p:grpSp>
        <p:nvGrpSpPr>
          <p:cNvPr id="3" name="Group 77"/>
          <p:cNvGrpSpPr>
            <a:grpSpLocks/>
          </p:cNvGrpSpPr>
          <p:nvPr/>
        </p:nvGrpSpPr>
        <p:grpSpPr bwMode="auto">
          <a:xfrm>
            <a:off x="3867150" y="946120"/>
            <a:ext cx="990600" cy="2895600"/>
            <a:chOff x="2564" y="240"/>
            <a:chExt cx="796" cy="2016"/>
          </a:xfrm>
        </p:grpSpPr>
        <p:sp>
          <p:nvSpPr>
            <p:cNvPr id="105550" name="Line 78"/>
            <p:cNvSpPr>
              <a:spLocks noChangeShapeType="1"/>
            </p:cNvSpPr>
            <p:nvPr/>
          </p:nvSpPr>
          <p:spPr bwMode="auto">
            <a:xfrm>
              <a:off x="2641" y="240"/>
              <a:ext cx="719" cy="0"/>
            </a:xfrm>
            <a:prstGeom prst="line">
              <a:avLst/>
            </a:prstGeom>
            <a:noFill/>
            <a:ln w="38100">
              <a:solidFill>
                <a:srgbClr val="FF0000"/>
              </a:solidFill>
              <a:round/>
              <a:headEnd/>
              <a:tailEnd/>
            </a:ln>
            <a:effectLst/>
          </p:spPr>
          <p:txBody>
            <a:bodyPr lIns="90000" tIns="46800" rIns="90000" bIns="46800" anchor="ctr">
              <a:spAutoFit/>
            </a:bodyPr>
            <a:lstStyle/>
            <a:p>
              <a:pPr>
                <a:defRPr/>
              </a:pPr>
              <a:endParaRPr lang="zh-CN" altLang="en-US">
                <a:effectLst>
                  <a:outerShdw blurRad="38100" dist="38100" dir="2700000" algn="tl">
                    <a:srgbClr val="000000">
                      <a:alpha val="43137"/>
                    </a:srgbClr>
                  </a:outerShdw>
                </a:effectLst>
              </a:endParaRPr>
            </a:p>
          </p:txBody>
        </p:sp>
        <p:sp>
          <p:nvSpPr>
            <p:cNvPr id="105551" name="Line 79"/>
            <p:cNvSpPr>
              <a:spLocks noChangeShapeType="1"/>
            </p:cNvSpPr>
            <p:nvPr/>
          </p:nvSpPr>
          <p:spPr bwMode="auto">
            <a:xfrm>
              <a:off x="3349" y="249"/>
              <a:ext cx="0" cy="2007"/>
            </a:xfrm>
            <a:prstGeom prst="line">
              <a:avLst/>
            </a:prstGeom>
            <a:noFill/>
            <a:ln w="38100">
              <a:solidFill>
                <a:srgbClr val="FF0000"/>
              </a:solidFill>
              <a:round/>
              <a:headEnd/>
              <a:tailEnd/>
            </a:ln>
            <a:effectLst/>
          </p:spPr>
          <p:txBody>
            <a:bodyPr wrap="none" lIns="90000" tIns="46800" rIns="90000" bIns="46800" anchor="ctr">
              <a:spAutoFit/>
            </a:bodyPr>
            <a:lstStyle/>
            <a:p>
              <a:pPr>
                <a:defRPr/>
              </a:pPr>
              <a:endParaRPr lang="zh-CN" altLang="en-US">
                <a:effectLst>
                  <a:outerShdw blurRad="38100" dist="38100" dir="2700000" algn="tl">
                    <a:srgbClr val="000000">
                      <a:alpha val="43137"/>
                    </a:srgbClr>
                  </a:outerShdw>
                </a:effectLst>
              </a:endParaRPr>
            </a:p>
          </p:txBody>
        </p:sp>
        <p:sp>
          <p:nvSpPr>
            <p:cNvPr id="105552" name="Line 80"/>
            <p:cNvSpPr>
              <a:spLocks noChangeShapeType="1"/>
            </p:cNvSpPr>
            <p:nvPr/>
          </p:nvSpPr>
          <p:spPr bwMode="auto">
            <a:xfrm>
              <a:off x="2564" y="2256"/>
              <a:ext cx="796" cy="0"/>
            </a:xfrm>
            <a:prstGeom prst="line">
              <a:avLst/>
            </a:prstGeom>
            <a:noFill/>
            <a:ln w="38100">
              <a:solidFill>
                <a:srgbClr val="FF0000"/>
              </a:solidFill>
              <a:round/>
              <a:headEnd/>
              <a:tailEnd/>
            </a:ln>
            <a:effectLst/>
          </p:spPr>
          <p:txBody>
            <a:bodyPr wrap="none" lIns="90000" tIns="46800" rIns="90000" bIns="46800" anchor="ctr">
              <a:spAutoFit/>
            </a:bodyPr>
            <a:lstStyle/>
            <a:p>
              <a:pPr>
                <a:defRPr/>
              </a:pPr>
              <a:endParaRPr lang="zh-CN" altLang="en-US">
                <a:effectLst>
                  <a:outerShdw blurRad="38100" dist="38100" dir="2700000" algn="tl">
                    <a:srgbClr val="000000">
                      <a:alpha val="43137"/>
                    </a:srgbClr>
                  </a:outerShdw>
                </a:effectLst>
              </a:endParaRPr>
            </a:p>
          </p:txBody>
        </p:sp>
      </p:grpSp>
      <p:grpSp>
        <p:nvGrpSpPr>
          <p:cNvPr id="4" name="Group 81"/>
          <p:cNvGrpSpPr>
            <a:grpSpLocks/>
          </p:cNvGrpSpPr>
          <p:nvPr/>
        </p:nvGrpSpPr>
        <p:grpSpPr bwMode="auto">
          <a:xfrm>
            <a:off x="3689350" y="500032"/>
            <a:ext cx="1243013" cy="1457325"/>
            <a:chOff x="2832" y="816"/>
            <a:chExt cx="783" cy="918"/>
          </a:xfrm>
        </p:grpSpPr>
        <p:sp>
          <p:nvSpPr>
            <p:cNvPr id="105554" name="Oval 82"/>
            <p:cNvSpPr>
              <a:spLocks noChangeArrowheads="1"/>
            </p:cNvSpPr>
            <p:nvPr/>
          </p:nvSpPr>
          <p:spPr bwMode="auto">
            <a:xfrm>
              <a:off x="2832" y="816"/>
              <a:ext cx="783" cy="384"/>
            </a:xfrm>
            <a:prstGeom prst="ellipse">
              <a:avLst/>
            </a:prstGeom>
            <a:noFill/>
            <a:ln w="38100">
              <a:solidFill>
                <a:schemeClr val="accent2"/>
              </a:solidFill>
              <a:round/>
              <a:headEnd/>
              <a:tailEnd/>
            </a:ln>
            <a:effectLst/>
          </p:spPr>
          <p:txBody>
            <a:bodyPr wrap="square" lIns="90000" tIns="46800" rIns="90000" bIns="46800" anchor="ctr">
              <a:spAutoFit/>
            </a:bodyPr>
            <a:lstStyle/>
            <a:p>
              <a:pPr>
                <a:defRPr/>
              </a:pPr>
              <a:endParaRPr lang="zh-CN" altLang="en-US">
                <a:effectLst>
                  <a:outerShdw blurRad="38100" dist="38100" dir="2700000" algn="tl">
                    <a:srgbClr val="000000">
                      <a:alpha val="43137"/>
                    </a:srgbClr>
                  </a:outerShdw>
                </a:effectLst>
              </a:endParaRPr>
            </a:p>
          </p:txBody>
        </p:sp>
        <p:sp>
          <p:nvSpPr>
            <p:cNvPr id="105555" name="Rectangle 83"/>
            <p:cNvSpPr>
              <a:spLocks noChangeArrowheads="1"/>
            </p:cNvSpPr>
            <p:nvPr/>
          </p:nvSpPr>
          <p:spPr bwMode="auto">
            <a:xfrm>
              <a:off x="3000" y="1240"/>
              <a:ext cx="569" cy="494"/>
            </a:xfrm>
            <a:prstGeom prst="rect">
              <a:avLst/>
            </a:prstGeom>
            <a:noFill/>
            <a:ln w="38100">
              <a:noFill/>
              <a:miter lim="800000"/>
              <a:headEnd/>
              <a:tailEnd/>
            </a:ln>
            <a:effectLst/>
          </p:spPr>
          <p:txBody>
            <a:bodyPr wrap="none" lIns="90000" tIns="46800" rIns="90000" bIns="46800" anchor="ctr">
              <a:spAutoFit/>
            </a:bodyPr>
            <a:lstStyle/>
            <a:p>
              <a:pPr algn="ctr">
                <a:lnSpc>
                  <a:spcPct val="80000"/>
                </a:lnSpc>
                <a:defRPr/>
              </a:pPr>
              <a:r>
                <a:rPr lang="zh-CN" altLang="en-US" sz="2800" b="1" dirty="0">
                  <a:solidFill>
                    <a:srgbClr val="E60000"/>
                  </a:solidFill>
                </a:rPr>
                <a:t>对地</a:t>
              </a:r>
            </a:p>
            <a:p>
              <a:pPr algn="ctr">
                <a:lnSpc>
                  <a:spcPct val="80000"/>
                </a:lnSpc>
                <a:defRPr/>
              </a:pPr>
              <a:r>
                <a:rPr lang="zh-CN" altLang="en-US" sz="2800" b="1" dirty="0">
                  <a:solidFill>
                    <a:srgbClr val="E60000"/>
                  </a:solidFill>
                </a:rPr>
                <a:t>短路</a:t>
              </a:r>
            </a:p>
          </p:txBody>
        </p:sp>
      </p:grpSp>
      <p:grpSp>
        <p:nvGrpSpPr>
          <p:cNvPr id="22537" name="Group 380"/>
          <p:cNvGrpSpPr>
            <a:grpSpLocks/>
          </p:cNvGrpSpPr>
          <p:nvPr/>
        </p:nvGrpSpPr>
        <p:grpSpPr bwMode="auto">
          <a:xfrm>
            <a:off x="5437188" y="1013910"/>
            <a:ext cx="3143250" cy="1042988"/>
            <a:chOff x="3440" y="517"/>
            <a:chExt cx="1980" cy="657"/>
          </a:xfrm>
        </p:grpSpPr>
        <p:sp>
          <p:nvSpPr>
            <p:cNvPr id="105561" name="Text Box 89" descr="40%"/>
            <p:cNvSpPr txBox="1">
              <a:spLocks noChangeArrowheads="1"/>
            </p:cNvSpPr>
            <p:nvPr/>
          </p:nvSpPr>
          <p:spPr bwMode="auto">
            <a:xfrm>
              <a:off x="3863" y="517"/>
              <a:ext cx="1557" cy="657"/>
            </a:xfrm>
            <a:prstGeom prst="rect">
              <a:avLst/>
            </a:prstGeom>
            <a:pattFill prst="pct40">
              <a:fgClr>
                <a:srgbClr val="66FF66"/>
              </a:fgClr>
              <a:bgClr>
                <a:srgbClr val="FFFFFF"/>
              </a:bgClr>
            </a:pattFill>
            <a:ln w="38100">
              <a:noFill/>
              <a:miter lim="800000"/>
              <a:headEnd/>
              <a:tailEnd/>
            </a:ln>
            <a:effectLst/>
          </p:spPr>
          <p:txBody>
            <a:bodyPr lIns="90000" tIns="46800" rIns="90000" bIns="46800" anchor="ctr">
              <a:spAutoFit/>
            </a:bodyPr>
            <a:lstStyle/>
            <a:p>
              <a:pPr>
                <a:spcBef>
                  <a:spcPct val="20000"/>
                </a:spcBef>
                <a:defRPr/>
              </a:pPr>
              <a:r>
                <a:rPr lang="zh-CN" altLang="en-US" sz="2800" b="1">
                  <a:solidFill>
                    <a:srgbClr val="FF0000"/>
                  </a:solidFill>
                  <a:latin typeface="Times New Roman" panose="02020603050405020304" pitchFamily="18" charset="0"/>
                  <a:cs typeface="Times New Roman" panose="02020603050405020304" pitchFamily="18" charset="0"/>
                </a:rPr>
                <a:t>如果去掉</a:t>
              </a:r>
              <a:r>
                <a:rPr lang="en-US" altLang="zh-CN" sz="2800" b="1" i="1">
                  <a:solidFill>
                    <a:srgbClr val="FF0000"/>
                  </a:solidFill>
                  <a:latin typeface="Times New Roman" panose="02020603050405020304" pitchFamily="18" charset="0"/>
                  <a:cs typeface="Times New Roman" panose="02020603050405020304" pitchFamily="18" charset="0"/>
                </a:rPr>
                <a:t>C</a:t>
              </a:r>
              <a:r>
                <a:rPr lang="en-US" altLang="zh-CN" b="1" baseline="-25000">
                  <a:solidFill>
                    <a:srgbClr val="FF0000"/>
                  </a:solidFill>
                  <a:latin typeface="Times New Roman" panose="02020603050405020304" pitchFamily="18" charset="0"/>
                  <a:cs typeface="Times New Roman" panose="02020603050405020304" pitchFamily="18" charset="0"/>
                </a:rPr>
                <a:t>E </a:t>
              </a:r>
              <a:r>
                <a:rPr lang="zh-CN" altLang="en-US" sz="2800" b="1">
                  <a:solidFill>
                    <a:srgbClr val="FF0000"/>
                  </a:solidFill>
                  <a:latin typeface="Times New Roman" panose="02020603050405020304" pitchFamily="18" charset="0"/>
                  <a:cs typeface="Times New Roman" panose="02020603050405020304" pitchFamily="18" charset="0"/>
                </a:rPr>
                <a:t>，</a:t>
              </a:r>
            </a:p>
            <a:p>
              <a:pPr>
                <a:spcBef>
                  <a:spcPct val="20000"/>
                </a:spcBef>
                <a:defRPr/>
              </a:pPr>
              <a:r>
                <a:rPr lang="en-US" altLang="zh-CN" sz="2800" b="1" i="1">
                  <a:solidFill>
                    <a:srgbClr val="FF0000"/>
                  </a:solidFill>
                  <a:latin typeface="Times New Roman" panose="02020603050405020304" pitchFamily="18" charset="0"/>
                  <a:cs typeface="Times New Roman" panose="02020603050405020304" pitchFamily="18" charset="0"/>
                </a:rPr>
                <a:t>A</a:t>
              </a:r>
              <a:r>
                <a:rPr lang="en-US" altLang="zh-CN" sz="2800" b="1" i="1" baseline="-25000">
                  <a:solidFill>
                    <a:srgbClr val="FF0000"/>
                  </a:solidFill>
                  <a:latin typeface="Times New Roman" panose="02020603050405020304" pitchFamily="18" charset="0"/>
                  <a:cs typeface="Times New Roman" panose="02020603050405020304" pitchFamily="18" charset="0"/>
                </a:rPr>
                <a:t>u</a:t>
              </a:r>
              <a:r>
                <a:rPr lang="zh-CN" altLang="en-US" sz="2800" b="1">
                  <a:solidFill>
                    <a:srgbClr val="FF0000"/>
                  </a:solidFill>
                  <a:latin typeface="Times New Roman" panose="02020603050405020304" pitchFamily="18" charset="0"/>
                  <a:cs typeface="Times New Roman" panose="02020603050405020304" pitchFamily="18" charset="0"/>
                </a:rPr>
                <a:t>，</a:t>
              </a:r>
              <a:r>
                <a:rPr lang="en-US" altLang="zh-CN" sz="2800" b="1" i="1">
                  <a:solidFill>
                    <a:srgbClr val="FF0000"/>
                  </a:solidFill>
                  <a:latin typeface="Times New Roman" panose="02020603050405020304" pitchFamily="18" charset="0"/>
                  <a:cs typeface="Times New Roman" panose="02020603050405020304" pitchFamily="18" charset="0"/>
                </a:rPr>
                <a:t>r</a:t>
              </a:r>
              <a:r>
                <a:rPr lang="en-US" altLang="zh-CN" sz="2800" b="1" baseline="-25000">
                  <a:solidFill>
                    <a:srgbClr val="FF0000"/>
                  </a:solidFill>
                  <a:latin typeface="Times New Roman" panose="02020603050405020304" pitchFamily="18" charset="0"/>
                  <a:cs typeface="Times New Roman" panose="02020603050405020304" pitchFamily="18" charset="0"/>
                </a:rPr>
                <a:t>i</a:t>
              </a:r>
              <a:r>
                <a:rPr lang="zh-CN" altLang="en-US" sz="2800" b="1">
                  <a:solidFill>
                    <a:srgbClr val="FF0000"/>
                  </a:solidFill>
                  <a:latin typeface="Times New Roman" panose="02020603050405020304" pitchFamily="18" charset="0"/>
                  <a:cs typeface="Times New Roman" panose="02020603050405020304" pitchFamily="18" charset="0"/>
                </a:rPr>
                <a:t>，</a:t>
              </a:r>
              <a:r>
                <a:rPr lang="en-US" altLang="zh-CN" sz="2800" b="1" i="1">
                  <a:solidFill>
                    <a:srgbClr val="FF0000"/>
                  </a:solidFill>
                  <a:latin typeface="Times New Roman" panose="02020603050405020304" pitchFamily="18" charset="0"/>
                  <a:cs typeface="Times New Roman" panose="02020603050405020304" pitchFamily="18" charset="0"/>
                </a:rPr>
                <a:t>r</a:t>
              </a:r>
              <a:r>
                <a:rPr lang="en-US" altLang="zh-CN" sz="2800" b="1" baseline="-25000">
                  <a:solidFill>
                    <a:srgbClr val="FF0000"/>
                  </a:solidFill>
                  <a:latin typeface="Times New Roman" panose="02020603050405020304" pitchFamily="18" charset="0"/>
                  <a:cs typeface="Times New Roman" panose="02020603050405020304" pitchFamily="18" charset="0"/>
                </a:rPr>
                <a:t>o</a:t>
              </a:r>
              <a:r>
                <a:rPr lang="en-US" altLang="zh-CN" sz="2800" b="1">
                  <a:solidFill>
                    <a:srgbClr val="FF0000"/>
                  </a:solidFill>
                  <a:latin typeface="Times New Roman" panose="02020603050405020304" pitchFamily="18" charset="0"/>
                  <a:cs typeface="Times New Roman" panose="02020603050405020304" pitchFamily="18" charset="0"/>
                </a:rPr>
                <a:t> ?</a:t>
              </a:r>
            </a:p>
          </p:txBody>
        </p:sp>
        <p:graphicFrame>
          <p:nvGraphicFramePr>
            <p:cNvPr id="22531" name="Object 90" descr="40%"/>
            <p:cNvGraphicFramePr>
              <a:graphicFrameLocks noChangeAspect="1"/>
            </p:cNvGraphicFramePr>
            <p:nvPr/>
          </p:nvGraphicFramePr>
          <p:xfrm>
            <a:off x="3440" y="527"/>
            <a:ext cx="432" cy="635"/>
          </p:xfrm>
          <a:graphic>
            <a:graphicData uri="http://schemas.openxmlformats.org/presentationml/2006/ole">
              <mc:AlternateContent xmlns:mc="http://schemas.openxmlformats.org/markup-compatibility/2006">
                <mc:Choice xmlns:v="urn:schemas-microsoft-com:vml" Requires="v">
                  <p:oleObj spid="_x0000_s22537" name="Clip" r:id="rId7" imgW="1857600" imgH="3995640" progId="MS_ClipArt_Gallery.5">
                    <p:embed/>
                  </p:oleObj>
                </mc:Choice>
                <mc:Fallback>
                  <p:oleObj name="Clip" r:id="rId7" imgW="1857600" imgH="3995640" progId="MS_ClipArt_Gallery.5">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40" y="527"/>
                          <a:ext cx="432" cy="635"/>
                        </a:xfrm>
                        <a:prstGeom prst="rect">
                          <a:avLst/>
                        </a:prstGeom>
                        <a:pattFill prst="pct40">
                          <a:fgClr>
                            <a:srgbClr val="66FF66"/>
                          </a:fgClr>
                          <a:bgClr>
                            <a:srgbClr val="FFFFFF"/>
                          </a:bgClr>
                        </a:patt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05563" name="Rectangle 91"/>
          <p:cNvSpPr>
            <a:spLocks noChangeArrowheads="1"/>
          </p:cNvSpPr>
          <p:nvPr/>
        </p:nvSpPr>
        <p:spPr bwMode="auto">
          <a:xfrm>
            <a:off x="3028950" y="3014632"/>
            <a:ext cx="762000" cy="762000"/>
          </a:xfrm>
          <a:prstGeom prst="rect">
            <a:avLst/>
          </a:prstGeom>
          <a:solidFill>
            <a:srgbClr val="F6FAE6"/>
          </a:solidFill>
          <a:ln w="38100">
            <a:noFill/>
            <a:miter lim="800000"/>
            <a:headEnd/>
            <a:tailEnd/>
          </a:ln>
          <a:effectLst/>
        </p:spPr>
        <p:txBody>
          <a:bodyPr lIns="90000" tIns="46800" rIns="90000" bIns="46800" anchor="ctr">
            <a:spAutoFit/>
          </a:bodyPr>
          <a:lstStyle/>
          <a:p>
            <a:pPr>
              <a:defRPr/>
            </a:pPr>
            <a:endParaRPr lang="zh-CN" altLang="en-US">
              <a:effectLst>
                <a:outerShdw blurRad="38100" dist="38100" dir="2700000" algn="tl">
                  <a:srgbClr val="000000">
                    <a:alpha val="43137"/>
                  </a:srgbClr>
                </a:outerShdw>
              </a:effectLst>
            </a:endParaRPr>
          </a:p>
        </p:txBody>
      </p:sp>
      <p:sp>
        <p:nvSpPr>
          <p:cNvPr id="105564" name="AutoShape 92" descr="水滴"/>
          <p:cNvSpPr>
            <a:spLocks noChangeArrowheads="1"/>
          </p:cNvSpPr>
          <p:nvPr/>
        </p:nvSpPr>
        <p:spPr bwMode="auto">
          <a:xfrm rot="-2692639">
            <a:off x="5705475" y="2129922"/>
            <a:ext cx="533400" cy="1420813"/>
          </a:xfrm>
          <a:prstGeom prst="curvedLeftArrow">
            <a:avLst>
              <a:gd name="adj1" fmla="val 53274"/>
              <a:gd name="adj2" fmla="val 106548"/>
              <a:gd name="adj3" fmla="val 33333"/>
            </a:avLst>
          </a:prstGeom>
          <a:blipFill dpi="0" rotWithShape="0">
            <a:blip r:embed="rId9"/>
            <a:srcRect/>
            <a:tile tx="0" ty="0" sx="100000" sy="100000" flip="none" algn="tl"/>
          </a:blipFill>
          <a:ln w="38100">
            <a:solidFill>
              <a:srgbClr val="006600"/>
            </a:solidFill>
            <a:miter lim="800000"/>
            <a:headEnd/>
            <a:tailEnd/>
          </a:ln>
          <a:effectLst/>
        </p:spPr>
        <p:txBody>
          <a:bodyPr lIns="90000" tIns="46800" rIns="90000" bIns="46800" anchor="ctr">
            <a:spAutoFit/>
          </a:bodyPr>
          <a:lstStyle/>
          <a:p>
            <a:pPr>
              <a:defRPr/>
            </a:pPr>
            <a:endParaRPr lang="zh-CN" altLang="en-US">
              <a:effectLst>
                <a:outerShdw blurRad="38100" dist="38100" dir="2700000" algn="tl">
                  <a:srgbClr val="000000">
                    <a:alpha val="43137"/>
                  </a:srgbClr>
                </a:outerShdw>
              </a:effectLst>
            </a:endParaRPr>
          </a:p>
        </p:txBody>
      </p:sp>
      <p:sp>
        <p:nvSpPr>
          <p:cNvPr id="105565" name="Text Box 93"/>
          <p:cNvSpPr txBox="1">
            <a:spLocks noChangeArrowheads="1"/>
          </p:cNvSpPr>
          <p:nvPr/>
        </p:nvSpPr>
        <p:spPr bwMode="auto">
          <a:xfrm>
            <a:off x="3946525" y="3717895"/>
            <a:ext cx="985838" cy="519112"/>
          </a:xfrm>
          <a:prstGeom prst="rect">
            <a:avLst/>
          </a:prstGeom>
          <a:noFill/>
          <a:ln w="9525">
            <a:noFill/>
            <a:miter lim="800000"/>
            <a:headEnd/>
            <a:tailEnd/>
          </a:ln>
          <a:effectLst/>
        </p:spPr>
        <p:txBody>
          <a:bodyPr>
            <a:spAutoFit/>
          </a:bodyPr>
          <a:lstStyle/>
          <a:p>
            <a:pPr algn="ctr">
              <a:spcBef>
                <a:spcPct val="50000"/>
              </a:spcBef>
              <a:defRPr/>
            </a:pPr>
            <a:endParaRPr lang="zh-CN" altLang="zh-CN" sz="2800">
              <a:solidFill>
                <a:srgbClr val="CC0000"/>
              </a:solidFill>
              <a:effectLst>
                <a:outerShdw blurRad="38100" dist="38100" dir="2700000" algn="tl">
                  <a:srgbClr val="C0C0C0"/>
                </a:outerShdw>
              </a:effectLst>
              <a:ea typeface="楷体_GB2312" pitchFamily="49" charset="-122"/>
            </a:endParaRPr>
          </a:p>
        </p:txBody>
      </p:sp>
      <p:pic>
        <p:nvPicPr>
          <p:cNvPr id="105702" name="Picture 230" descr="图片5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11650" y="3563435"/>
            <a:ext cx="4486275" cy="299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064748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05543"/>
                                        </p:tgtEl>
                                        <p:attrNameLst>
                                          <p:attrName>style.visibility</p:attrName>
                                        </p:attrNameLst>
                                      </p:cBhvr>
                                      <p:to>
                                        <p:strVal val="visible"/>
                                      </p:to>
                                    </p:set>
                                    <p:animEffect transition="in" filter="blinds(vertical)">
                                      <p:cBhvr>
                                        <p:cTn id="7" dur="500"/>
                                        <p:tgtEl>
                                          <p:spTgt spid="1055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5545"/>
                                        </p:tgtEl>
                                        <p:attrNameLst>
                                          <p:attrName>style.visibility</p:attrName>
                                        </p:attrNameLst>
                                      </p:cBhvr>
                                      <p:to>
                                        <p:strVal val="visible"/>
                                      </p:to>
                                    </p:set>
                                    <p:animEffect transition="in" filter="wipe(left)">
                                      <p:cBhvr>
                                        <p:cTn id="12" dur="500"/>
                                        <p:tgtEl>
                                          <p:spTgt spid="105545"/>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par>
                          <p:cTn id="17" fill="hold" nodeType="afterGroup">
                            <p:stCondLst>
                              <p:cond delay="1000"/>
                            </p:stCondLst>
                            <p:childTnLst>
                              <p:par>
                                <p:cTn id="18" presetID="22" presetClass="entr" presetSubtype="8"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left)">
                                      <p:cBhvr>
                                        <p:cTn id="20" dur="500"/>
                                        <p:tgtEl>
                                          <p:spTgt spid="4"/>
                                        </p:tgtEl>
                                      </p:cBhvr>
                                    </p:animEffect>
                                  </p:childTnLst>
                                </p:cTn>
                              </p:par>
                            </p:childTnLst>
                          </p:cTn>
                        </p:par>
                        <p:par>
                          <p:cTn id="21" fill="hold" nodeType="afterGroup">
                            <p:stCondLst>
                              <p:cond delay="1500"/>
                            </p:stCondLst>
                            <p:childTnLst>
                              <p:par>
                                <p:cTn id="22" presetID="18" presetClass="entr" presetSubtype="6" fill="hold"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strips(downRight)">
                                      <p:cBhvr>
                                        <p:cTn id="24" dur="500"/>
                                        <p:tgtEl>
                                          <p:spTgt spid="3"/>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105564"/>
                                        </p:tgtEl>
                                        <p:attrNameLst>
                                          <p:attrName>style.visibility</p:attrName>
                                        </p:attrNameLst>
                                      </p:cBhvr>
                                      <p:to>
                                        <p:strVal val="visible"/>
                                      </p:to>
                                    </p:set>
                                    <p:animEffect transition="in" filter="wipe(up)">
                                      <p:cBhvr>
                                        <p:cTn id="29" dur="500"/>
                                        <p:tgtEl>
                                          <p:spTgt spid="105564"/>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105702"/>
                                        </p:tgtEl>
                                        <p:attrNameLst>
                                          <p:attrName>style.visibility</p:attrName>
                                        </p:attrNameLst>
                                      </p:cBhvr>
                                      <p:to>
                                        <p:strVal val="visible"/>
                                      </p:to>
                                    </p:set>
                                    <p:animEffect transition="in" filter="wipe(left)">
                                      <p:cBhvr>
                                        <p:cTn id="34" dur="500"/>
                                        <p:tgtEl>
                                          <p:spTgt spid="105702"/>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105544"/>
                                        </p:tgtEl>
                                        <p:attrNameLst>
                                          <p:attrName>style.visibility</p:attrName>
                                        </p:attrNameLst>
                                      </p:cBhvr>
                                      <p:to>
                                        <p:strVal val="visible"/>
                                      </p:to>
                                    </p:set>
                                    <p:animEffect transition="in" filter="wipe(left)">
                                      <p:cBhvr>
                                        <p:cTn id="39" dur="500"/>
                                        <p:tgtEl>
                                          <p:spTgt spid="1055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543" grpId="0" autoUpdateAnimBg="0"/>
      <p:bldP spid="105545" grpId="0" animBg="1"/>
      <p:bldP spid="105564"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ext Box 2"/>
          <p:cNvSpPr txBox="1">
            <a:spLocks noChangeArrowheads="1"/>
          </p:cNvSpPr>
          <p:nvPr/>
        </p:nvSpPr>
        <p:spPr bwMode="auto">
          <a:xfrm>
            <a:off x="4953000" y="1220448"/>
            <a:ext cx="2743200" cy="525401"/>
          </a:xfrm>
          <a:prstGeom prst="rect">
            <a:avLst/>
          </a:prstGeom>
          <a:noFill/>
          <a:ln w="38100">
            <a:noFill/>
            <a:miter lim="800000"/>
            <a:headEnd/>
            <a:tailEnd/>
          </a:ln>
          <a:effectLst/>
        </p:spPr>
        <p:txBody>
          <a:bodyPr lIns="90000" tIns="46800" rIns="90000" bIns="46800" anchor="ctr">
            <a:spAutoFit/>
          </a:bodyPr>
          <a:lstStyle/>
          <a:p>
            <a:pPr algn="ctr">
              <a:spcBef>
                <a:spcPct val="50000"/>
              </a:spcBef>
              <a:defRPr/>
            </a:pPr>
            <a:r>
              <a:rPr lang="zh-CN" altLang="en-US" sz="2800" b="1">
                <a:solidFill>
                  <a:srgbClr val="000099"/>
                </a:solidFill>
                <a:latin typeface="Times New Roman" panose="02020603050405020304" pitchFamily="18" charset="0"/>
                <a:cs typeface="Times New Roman" panose="02020603050405020304" pitchFamily="18" charset="0"/>
              </a:rPr>
              <a:t>无旁路电容</a:t>
            </a:r>
            <a:r>
              <a:rPr lang="en-US" altLang="zh-CN" sz="2800" b="1" i="1">
                <a:solidFill>
                  <a:srgbClr val="000099"/>
                </a:solidFill>
                <a:latin typeface="Times New Roman" panose="02020603050405020304" pitchFamily="18" charset="0"/>
                <a:cs typeface="Times New Roman" panose="02020603050405020304" pitchFamily="18" charset="0"/>
              </a:rPr>
              <a:t>C</a:t>
            </a:r>
            <a:r>
              <a:rPr lang="en-US" altLang="zh-CN" b="1" baseline="-25000">
                <a:solidFill>
                  <a:srgbClr val="000099"/>
                </a:solidFill>
                <a:latin typeface="Times New Roman" panose="02020603050405020304" pitchFamily="18" charset="0"/>
                <a:cs typeface="Times New Roman" panose="02020603050405020304" pitchFamily="18" charset="0"/>
              </a:rPr>
              <a:t>E</a:t>
            </a:r>
            <a:endParaRPr lang="en-US" altLang="zh-CN" b="1">
              <a:solidFill>
                <a:srgbClr val="000099"/>
              </a:solidFill>
              <a:latin typeface="Times New Roman" panose="02020603050405020304" pitchFamily="18" charset="0"/>
              <a:cs typeface="Times New Roman" panose="02020603050405020304" pitchFamily="18" charset="0"/>
            </a:endParaRPr>
          </a:p>
        </p:txBody>
      </p:sp>
      <p:sp>
        <p:nvSpPr>
          <p:cNvPr id="106499" name="Text Box 3"/>
          <p:cNvSpPr txBox="1">
            <a:spLocks noChangeArrowheads="1"/>
          </p:cNvSpPr>
          <p:nvPr/>
        </p:nvSpPr>
        <p:spPr bwMode="auto">
          <a:xfrm>
            <a:off x="685800" y="1201398"/>
            <a:ext cx="2743200" cy="525401"/>
          </a:xfrm>
          <a:prstGeom prst="rect">
            <a:avLst/>
          </a:prstGeom>
          <a:noFill/>
          <a:ln w="38100">
            <a:noFill/>
            <a:miter lim="800000"/>
            <a:headEnd/>
            <a:tailEnd/>
          </a:ln>
          <a:effectLst/>
        </p:spPr>
        <p:txBody>
          <a:bodyPr lIns="90000" tIns="46800" rIns="90000" bIns="46800" anchor="ctr">
            <a:spAutoFit/>
          </a:bodyPr>
          <a:lstStyle/>
          <a:p>
            <a:pPr algn="ctr">
              <a:spcBef>
                <a:spcPct val="50000"/>
              </a:spcBef>
              <a:defRPr/>
            </a:pPr>
            <a:r>
              <a:rPr lang="zh-CN" altLang="en-US" sz="2800" b="1">
                <a:solidFill>
                  <a:srgbClr val="000099"/>
                </a:solidFill>
                <a:latin typeface="Times New Roman" panose="02020603050405020304" pitchFamily="18" charset="0"/>
                <a:cs typeface="Times New Roman" panose="02020603050405020304" pitchFamily="18" charset="0"/>
              </a:rPr>
              <a:t>有旁路电容</a:t>
            </a:r>
            <a:r>
              <a:rPr lang="en-US" altLang="zh-CN" sz="2800" b="1" i="1">
                <a:solidFill>
                  <a:srgbClr val="000099"/>
                </a:solidFill>
                <a:latin typeface="Times New Roman" panose="02020603050405020304" pitchFamily="18" charset="0"/>
                <a:cs typeface="Times New Roman" panose="02020603050405020304" pitchFamily="18" charset="0"/>
              </a:rPr>
              <a:t>C</a:t>
            </a:r>
            <a:r>
              <a:rPr lang="en-US" altLang="zh-CN" b="1" baseline="-25000">
                <a:solidFill>
                  <a:srgbClr val="000099"/>
                </a:solidFill>
                <a:latin typeface="Times New Roman" panose="02020603050405020304" pitchFamily="18" charset="0"/>
                <a:cs typeface="Times New Roman" panose="02020603050405020304" pitchFamily="18" charset="0"/>
              </a:rPr>
              <a:t>E</a:t>
            </a:r>
            <a:endParaRPr lang="en-US" altLang="zh-CN" b="1">
              <a:solidFill>
                <a:srgbClr val="000099"/>
              </a:solidFill>
              <a:latin typeface="Times New Roman" panose="02020603050405020304" pitchFamily="18" charset="0"/>
              <a:cs typeface="Times New Roman" panose="02020603050405020304" pitchFamily="18" charset="0"/>
            </a:endParaRPr>
          </a:p>
        </p:txBody>
      </p:sp>
      <p:graphicFrame>
        <p:nvGraphicFramePr>
          <p:cNvPr id="23554" name="Object 4" descr="40%"/>
          <p:cNvGraphicFramePr>
            <a:graphicFrameLocks noChangeAspect="1"/>
          </p:cNvGraphicFramePr>
          <p:nvPr>
            <p:extLst>
              <p:ext uri="{D42A27DB-BD31-4B8C-83A1-F6EECF244321}">
                <p14:modId xmlns:p14="http://schemas.microsoft.com/office/powerpoint/2010/main" val="1974931759"/>
              </p:ext>
            </p:extLst>
          </p:nvPr>
        </p:nvGraphicFramePr>
        <p:xfrm>
          <a:off x="3886200" y="1833192"/>
          <a:ext cx="4200525" cy="1111250"/>
        </p:xfrm>
        <a:graphic>
          <a:graphicData uri="http://schemas.openxmlformats.org/presentationml/2006/ole">
            <mc:AlternateContent xmlns:mc="http://schemas.openxmlformats.org/markup-compatibility/2006">
              <mc:Choice xmlns:v="urn:schemas-microsoft-com:vml" Requires="v">
                <p:oleObj spid="_x0000_s23572" name="Equation" r:id="rId4" imgW="1409400" imgH="431640" progId="Equation.3">
                  <p:embed/>
                </p:oleObj>
              </mc:Choice>
              <mc:Fallback>
                <p:oleObj name="Equation" r:id="rId4" imgW="1409400" imgH="431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6200" y="1833192"/>
                        <a:ext cx="4200525" cy="1111250"/>
                      </a:xfrm>
                      <a:prstGeom prst="rect">
                        <a:avLst/>
                      </a:prstGeom>
                      <a:pattFill prst="pct40">
                        <a:fgClr>
                          <a:srgbClr val="FFCC99"/>
                        </a:fgClr>
                        <a:bgClr>
                          <a:srgbClr val="FFFFFF"/>
                        </a:bgClr>
                      </a:pattFill>
                      <a:ln w="28575">
                        <a:solidFill>
                          <a:srgbClr val="0066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6501" name="AutoShape 5" descr="25%"/>
          <p:cNvSpPr>
            <a:spLocks noChangeArrowheads="1"/>
          </p:cNvSpPr>
          <p:nvPr/>
        </p:nvSpPr>
        <p:spPr bwMode="auto">
          <a:xfrm>
            <a:off x="5638800" y="3129554"/>
            <a:ext cx="1843088" cy="698164"/>
          </a:xfrm>
          <a:prstGeom prst="horizontalScroll">
            <a:avLst>
              <a:gd name="adj" fmla="val 12500"/>
            </a:avLst>
          </a:prstGeom>
          <a:pattFill prst="pct25">
            <a:fgClr>
              <a:srgbClr val="FFCCFF"/>
            </a:fgClr>
            <a:bgClr>
              <a:srgbClr val="FFFFFF"/>
            </a:bgClr>
          </a:pattFill>
          <a:ln w="28575">
            <a:solidFill>
              <a:srgbClr val="006600"/>
            </a:solidFill>
            <a:round/>
            <a:headEnd/>
            <a:tailEnd/>
          </a:ln>
          <a:effectLst/>
        </p:spPr>
        <p:txBody>
          <a:bodyPr lIns="90000" tIns="46800" rIns="90000" bIns="46800" anchor="ctr">
            <a:spAutoFit/>
          </a:bodyPr>
          <a:lstStyle/>
          <a:p>
            <a:pPr algn="ctr">
              <a:spcBef>
                <a:spcPct val="50000"/>
              </a:spcBef>
              <a:defRPr/>
            </a:pPr>
            <a:r>
              <a:rPr lang="en-US" altLang="zh-CN" sz="2800" b="1" i="1">
                <a:solidFill>
                  <a:srgbClr val="000099"/>
                </a:solidFill>
                <a:latin typeface="Times New Roman" panose="02020603050405020304" pitchFamily="18" charset="0"/>
                <a:cs typeface="Times New Roman" panose="02020603050405020304" pitchFamily="18" charset="0"/>
              </a:rPr>
              <a:t>A</a:t>
            </a:r>
            <a:r>
              <a:rPr lang="en-US" altLang="zh-CN" sz="2800" b="1" i="1" baseline="-25000">
                <a:solidFill>
                  <a:srgbClr val="000099"/>
                </a:solidFill>
                <a:latin typeface="Times New Roman" panose="02020603050405020304" pitchFamily="18" charset="0"/>
                <a:cs typeface="Times New Roman" panose="02020603050405020304" pitchFamily="18" charset="0"/>
              </a:rPr>
              <a:t>u</a:t>
            </a:r>
            <a:r>
              <a:rPr lang="zh-CN" altLang="en-US" sz="2800" b="1">
                <a:solidFill>
                  <a:srgbClr val="000099"/>
                </a:solidFill>
                <a:latin typeface="Times New Roman" panose="02020603050405020304" pitchFamily="18" charset="0"/>
                <a:cs typeface="Times New Roman" panose="02020603050405020304" pitchFamily="18" charset="0"/>
              </a:rPr>
              <a:t>减小</a:t>
            </a:r>
          </a:p>
        </p:txBody>
      </p:sp>
      <p:graphicFrame>
        <p:nvGraphicFramePr>
          <p:cNvPr id="23555" name="Object 6" descr="40%"/>
          <p:cNvGraphicFramePr>
            <a:graphicFrameLocks noChangeAspect="1"/>
          </p:cNvGraphicFramePr>
          <p:nvPr>
            <p:extLst>
              <p:ext uri="{D42A27DB-BD31-4B8C-83A1-F6EECF244321}">
                <p14:modId xmlns:p14="http://schemas.microsoft.com/office/powerpoint/2010/main" val="1924345455"/>
              </p:ext>
            </p:extLst>
          </p:nvPr>
        </p:nvGraphicFramePr>
        <p:xfrm>
          <a:off x="803275" y="1839542"/>
          <a:ext cx="2400300" cy="1120775"/>
        </p:xfrm>
        <a:graphic>
          <a:graphicData uri="http://schemas.openxmlformats.org/presentationml/2006/ole">
            <mc:AlternateContent xmlns:mc="http://schemas.openxmlformats.org/markup-compatibility/2006">
              <mc:Choice xmlns:v="urn:schemas-microsoft-com:vml" Requires="v">
                <p:oleObj spid="_x0000_s23573" name="Equation" r:id="rId6" imgW="787320" imgH="431640" progId="Equation.3">
                  <p:embed/>
                </p:oleObj>
              </mc:Choice>
              <mc:Fallback>
                <p:oleObj name="Equation" r:id="rId6" imgW="787320" imgH="4316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3275" y="1839542"/>
                        <a:ext cx="2400300" cy="1120775"/>
                      </a:xfrm>
                      <a:prstGeom prst="rect">
                        <a:avLst/>
                      </a:prstGeom>
                      <a:pattFill prst="pct40">
                        <a:fgClr>
                          <a:srgbClr val="FFCC99"/>
                        </a:fgClr>
                        <a:bgClr>
                          <a:srgbClr val="FFFFFF"/>
                        </a:bgClr>
                      </a:pattFill>
                      <a:ln w="28575">
                        <a:solidFill>
                          <a:srgbClr val="0066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6" name="Object 7" descr="40%"/>
          <p:cNvGraphicFramePr>
            <a:graphicFrameLocks noChangeAspect="1"/>
          </p:cNvGraphicFramePr>
          <p:nvPr>
            <p:extLst>
              <p:ext uri="{D42A27DB-BD31-4B8C-83A1-F6EECF244321}">
                <p14:modId xmlns:p14="http://schemas.microsoft.com/office/powerpoint/2010/main" val="1137834493"/>
              </p:ext>
            </p:extLst>
          </p:nvPr>
        </p:nvGraphicFramePr>
        <p:xfrm>
          <a:off x="3935413" y="3969967"/>
          <a:ext cx="4551362" cy="557212"/>
        </p:xfrm>
        <a:graphic>
          <a:graphicData uri="http://schemas.openxmlformats.org/presentationml/2006/ole">
            <mc:AlternateContent xmlns:mc="http://schemas.openxmlformats.org/markup-compatibility/2006">
              <mc:Choice xmlns:v="urn:schemas-microsoft-com:vml" Requires="v">
                <p:oleObj spid="_x0000_s23574" name="Equation" r:id="rId8" imgW="2031840" imgH="228600" progId="Equation.3">
                  <p:embed/>
                </p:oleObj>
              </mc:Choice>
              <mc:Fallback>
                <p:oleObj name="Equation" r:id="rId8" imgW="2031840" imgH="2286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35413" y="3969967"/>
                        <a:ext cx="4551362" cy="557212"/>
                      </a:xfrm>
                      <a:prstGeom prst="rect">
                        <a:avLst/>
                      </a:prstGeom>
                      <a:pattFill prst="pct40">
                        <a:fgClr>
                          <a:srgbClr val="66FF66"/>
                        </a:fgClr>
                        <a:bgClr>
                          <a:srgbClr val="FFFFFF"/>
                        </a:bgClr>
                      </a:pattFill>
                      <a:ln w="28575">
                        <a:solidFill>
                          <a:srgbClr val="0066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7" name="Object 8" descr="40%"/>
          <p:cNvGraphicFramePr>
            <a:graphicFrameLocks noChangeAspect="1"/>
          </p:cNvGraphicFramePr>
          <p:nvPr>
            <p:extLst>
              <p:ext uri="{D42A27DB-BD31-4B8C-83A1-F6EECF244321}">
                <p14:modId xmlns:p14="http://schemas.microsoft.com/office/powerpoint/2010/main" val="2370278328"/>
              </p:ext>
            </p:extLst>
          </p:nvPr>
        </p:nvGraphicFramePr>
        <p:xfrm>
          <a:off x="3962400" y="5670179"/>
          <a:ext cx="1296988" cy="617538"/>
        </p:xfrm>
        <a:graphic>
          <a:graphicData uri="http://schemas.openxmlformats.org/presentationml/2006/ole">
            <mc:AlternateContent xmlns:mc="http://schemas.openxmlformats.org/markup-compatibility/2006">
              <mc:Choice xmlns:v="urn:schemas-microsoft-com:vml" Requires="v">
                <p:oleObj spid="_x0000_s23575" name="Equation" r:id="rId10" imgW="482400" imgH="228600" progId="Equation.3">
                  <p:embed/>
                </p:oleObj>
              </mc:Choice>
              <mc:Fallback>
                <p:oleObj name="Equation" r:id="rId10" imgW="482400" imgH="2286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62400" y="5670179"/>
                        <a:ext cx="1296988" cy="617538"/>
                      </a:xfrm>
                      <a:prstGeom prst="rect">
                        <a:avLst/>
                      </a:prstGeom>
                      <a:pattFill prst="pct40">
                        <a:fgClr>
                          <a:schemeClr val="hlink"/>
                        </a:fgClr>
                        <a:bgClr>
                          <a:srgbClr val="FFFFFF"/>
                        </a:bgClr>
                      </a:pattFill>
                      <a:ln w="28575">
                        <a:solidFill>
                          <a:srgbClr val="0066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8" name="Object 10" descr="40%"/>
          <p:cNvGraphicFramePr>
            <a:graphicFrameLocks noChangeAspect="1"/>
          </p:cNvGraphicFramePr>
          <p:nvPr>
            <p:extLst>
              <p:ext uri="{D42A27DB-BD31-4B8C-83A1-F6EECF244321}">
                <p14:modId xmlns:p14="http://schemas.microsoft.com/office/powerpoint/2010/main" val="3977939608"/>
              </p:ext>
            </p:extLst>
          </p:nvPr>
        </p:nvGraphicFramePr>
        <p:xfrm>
          <a:off x="869950" y="3946154"/>
          <a:ext cx="2101850" cy="581025"/>
        </p:xfrm>
        <a:graphic>
          <a:graphicData uri="http://schemas.openxmlformats.org/presentationml/2006/ole">
            <mc:AlternateContent xmlns:mc="http://schemas.openxmlformats.org/markup-compatibility/2006">
              <mc:Choice xmlns:v="urn:schemas-microsoft-com:vml" Requires="v">
                <p:oleObj spid="_x0000_s23576" name="Equation" r:id="rId12" imgW="787320" imgH="228600" progId="Equation.3">
                  <p:embed/>
                </p:oleObj>
              </mc:Choice>
              <mc:Fallback>
                <p:oleObj name="Equation" r:id="rId12" imgW="787320" imgH="2286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69950" y="3946154"/>
                        <a:ext cx="2101850" cy="581025"/>
                      </a:xfrm>
                      <a:prstGeom prst="rect">
                        <a:avLst/>
                      </a:prstGeom>
                      <a:pattFill prst="pct40">
                        <a:fgClr>
                          <a:srgbClr val="66FF66"/>
                        </a:fgClr>
                        <a:bgClr>
                          <a:srgbClr val="FFFFFF"/>
                        </a:bgClr>
                      </a:pattFill>
                      <a:ln w="28575">
                        <a:solidFill>
                          <a:srgbClr val="0066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9" name="Object 11" descr="40%"/>
          <p:cNvGraphicFramePr>
            <a:graphicFrameLocks noChangeAspect="1"/>
          </p:cNvGraphicFramePr>
          <p:nvPr>
            <p:extLst>
              <p:ext uri="{D42A27DB-BD31-4B8C-83A1-F6EECF244321}">
                <p14:modId xmlns:p14="http://schemas.microsoft.com/office/powerpoint/2010/main" val="2845670309"/>
              </p:ext>
            </p:extLst>
          </p:nvPr>
        </p:nvGraphicFramePr>
        <p:xfrm>
          <a:off x="1219200" y="5670179"/>
          <a:ext cx="1447800" cy="601663"/>
        </p:xfrm>
        <a:graphic>
          <a:graphicData uri="http://schemas.openxmlformats.org/presentationml/2006/ole">
            <mc:AlternateContent xmlns:mc="http://schemas.openxmlformats.org/markup-compatibility/2006">
              <mc:Choice xmlns:v="urn:schemas-microsoft-com:vml" Requires="v">
                <p:oleObj spid="_x0000_s23577" name="Equation" r:id="rId14" imgW="482400" imgH="228600" progId="Equation.3">
                  <p:embed/>
                </p:oleObj>
              </mc:Choice>
              <mc:Fallback>
                <p:oleObj name="Equation" r:id="rId14" imgW="482400" imgH="22860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219200" y="5670179"/>
                        <a:ext cx="1447800" cy="601663"/>
                      </a:xfrm>
                      <a:prstGeom prst="rect">
                        <a:avLst/>
                      </a:prstGeom>
                      <a:pattFill prst="pct40">
                        <a:fgClr>
                          <a:schemeClr val="hlink"/>
                        </a:fgClr>
                        <a:bgClr>
                          <a:srgbClr val="FFFFFF"/>
                        </a:bgClr>
                      </a:pattFill>
                      <a:ln w="28575">
                        <a:solidFill>
                          <a:srgbClr val="0066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6509" name="Line 13"/>
          <p:cNvSpPr>
            <a:spLocks noChangeShapeType="1"/>
          </p:cNvSpPr>
          <p:nvPr/>
        </p:nvSpPr>
        <p:spPr bwMode="auto">
          <a:xfrm>
            <a:off x="3492500" y="1304554"/>
            <a:ext cx="12700" cy="5508625"/>
          </a:xfrm>
          <a:prstGeom prst="line">
            <a:avLst/>
          </a:prstGeom>
          <a:noFill/>
          <a:ln w="76200" cmpd="tri">
            <a:solidFill>
              <a:srgbClr val="660066"/>
            </a:solidFill>
            <a:round/>
            <a:headEnd/>
            <a:tailEnd/>
          </a:ln>
          <a:effectLst/>
        </p:spPr>
        <p:txBody>
          <a:bodyPr lIns="90000" tIns="46800" rIns="90000" bIns="46800" anchor="ctr">
            <a:spAutoFit/>
          </a:bodyPr>
          <a:lstStyle/>
          <a:p>
            <a:pPr>
              <a:defRPr/>
            </a:pPr>
            <a:endParaRPr lang="zh-CN" altLang="en-US" b="1">
              <a:latin typeface="Times New Roman" panose="02020603050405020304" pitchFamily="18" charset="0"/>
              <a:cs typeface="Times New Roman" panose="02020603050405020304" pitchFamily="18" charset="0"/>
            </a:endParaRPr>
          </a:p>
        </p:txBody>
      </p:sp>
      <p:sp>
        <p:nvSpPr>
          <p:cNvPr id="106510" name="Oval 14"/>
          <p:cNvSpPr>
            <a:spLocks noChangeArrowheads="1"/>
          </p:cNvSpPr>
          <p:nvPr/>
        </p:nvSpPr>
        <p:spPr bwMode="auto">
          <a:xfrm>
            <a:off x="2463404" y="466261"/>
            <a:ext cx="4294980" cy="825372"/>
          </a:xfrm>
          <a:prstGeom prst="ellipse">
            <a:avLst/>
          </a:prstGeom>
          <a:noFill/>
          <a:ln w="38100">
            <a:noFill/>
            <a:round/>
            <a:headEnd/>
            <a:tailEnd/>
          </a:ln>
          <a:effectLst/>
        </p:spPr>
        <p:txBody>
          <a:bodyPr wrap="none" lIns="90000" tIns="46800" rIns="90000" bIns="46800" anchor="ctr">
            <a:spAutoFit/>
          </a:bodyPr>
          <a:lstStyle/>
          <a:p>
            <a:pPr algn="ctr">
              <a:spcBef>
                <a:spcPct val="50000"/>
              </a:spcBef>
              <a:defRPr/>
            </a:pPr>
            <a:r>
              <a:rPr lang="zh-CN" altLang="en-US" sz="3200" b="1" dirty="0">
                <a:solidFill>
                  <a:srgbClr val="E60000"/>
                </a:solidFill>
                <a:latin typeface="+mn-ea"/>
                <a:cs typeface="Times New Roman" panose="02020603050405020304" pitchFamily="18" charset="0"/>
              </a:rPr>
              <a:t>分压式偏置电路</a:t>
            </a:r>
          </a:p>
        </p:txBody>
      </p:sp>
      <p:sp>
        <p:nvSpPr>
          <p:cNvPr id="106515" name="AutoShape 19" descr="25%"/>
          <p:cNvSpPr>
            <a:spLocks noChangeArrowheads="1"/>
          </p:cNvSpPr>
          <p:nvPr/>
        </p:nvSpPr>
        <p:spPr bwMode="auto">
          <a:xfrm>
            <a:off x="5640388" y="4672604"/>
            <a:ext cx="1971675" cy="698164"/>
          </a:xfrm>
          <a:prstGeom prst="horizontalScroll">
            <a:avLst>
              <a:gd name="adj" fmla="val 12500"/>
            </a:avLst>
          </a:prstGeom>
          <a:pattFill prst="pct25">
            <a:fgClr>
              <a:srgbClr val="FFCCFF"/>
            </a:fgClr>
            <a:bgClr>
              <a:srgbClr val="FFFFFF"/>
            </a:bgClr>
          </a:pattFill>
          <a:ln w="28575">
            <a:solidFill>
              <a:srgbClr val="006600"/>
            </a:solidFill>
            <a:round/>
            <a:headEnd/>
            <a:tailEnd/>
          </a:ln>
          <a:effectLst/>
        </p:spPr>
        <p:txBody>
          <a:bodyPr lIns="90000" tIns="46800" rIns="90000" bIns="46800" anchor="ctr">
            <a:spAutoFit/>
          </a:bodyPr>
          <a:lstStyle/>
          <a:p>
            <a:pPr algn="ctr">
              <a:spcBef>
                <a:spcPct val="50000"/>
              </a:spcBef>
              <a:defRPr/>
            </a:pPr>
            <a:r>
              <a:rPr lang="en-US" altLang="zh-CN" sz="2800" b="1" i="1">
                <a:solidFill>
                  <a:srgbClr val="000099"/>
                </a:solidFill>
                <a:latin typeface="Times New Roman" panose="02020603050405020304" pitchFamily="18" charset="0"/>
                <a:cs typeface="Times New Roman" panose="02020603050405020304" pitchFamily="18" charset="0"/>
              </a:rPr>
              <a:t>r</a:t>
            </a:r>
            <a:r>
              <a:rPr lang="en-US" altLang="zh-CN" sz="2800" b="1" baseline="-25000">
                <a:solidFill>
                  <a:srgbClr val="000099"/>
                </a:solidFill>
                <a:latin typeface="Times New Roman" panose="02020603050405020304" pitchFamily="18" charset="0"/>
                <a:cs typeface="Times New Roman" panose="02020603050405020304" pitchFamily="18" charset="0"/>
              </a:rPr>
              <a:t>i </a:t>
            </a:r>
            <a:r>
              <a:rPr lang="zh-CN" altLang="en-US" sz="2800" b="1">
                <a:solidFill>
                  <a:srgbClr val="000099"/>
                </a:solidFill>
                <a:latin typeface="Times New Roman" panose="02020603050405020304" pitchFamily="18" charset="0"/>
                <a:cs typeface="Times New Roman" panose="02020603050405020304" pitchFamily="18" charset="0"/>
              </a:rPr>
              <a:t>提高</a:t>
            </a:r>
          </a:p>
        </p:txBody>
      </p:sp>
      <p:sp>
        <p:nvSpPr>
          <p:cNvPr id="106516" name="AutoShape 20" descr="25%"/>
          <p:cNvSpPr>
            <a:spLocks noChangeArrowheads="1"/>
          </p:cNvSpPr>
          <p:nvPr/>
        </p:nvSpPr>
        <p:spPr bwMode="auto">
          <a:xfrm>
            <a:off x="5638800" y="5585416"/>
            <a:ext cx="1982788" cy="698164"/>
          </a:xfrm>
          <a:prstGeom prst="horizontalScroll">
            <a:avLst>
              <a:gd name="adj" fmla="val 12500"/>
            </a:avLst>
          </a:prstGeom>
          <a:pattFill prst="pct25">
            <a:fgClr>
              <a:srgbClr val="FFCCFF"/>
            </a:fgClr>
            <a:bgClr>
              <a:srgbClr val="FFFFFF"/>
            </a:bgClr>
          </a:pattFill>
          <a:ln w="28575">
            <a:solidFill>
              <a:srgbClr val="006600"/>
            </a:solidFill>
            <a:round/>
            <a:headEnd/>
            <a:tailEnd/>
          </a:ln>
          <a:effectLst/>
        </p:spPr>
        <p:txBody>
          <a:bodyPr lIns="90000" tIns="46800" rIns="90000" bIns="46800" anchor="ctr">
            <a:spAutoFit/>
          </a:bodyPr>
          <a:lstStyle/>
          <a:p>
            <a:pPr algn="ctr">
              <a:spcBef>
                <a:spcPct val="50000"/>
              </a:spcBef>
              <a:defRPr/>
            </a:pPr>
            <a:r>
              <a:rPr lang="en-US" altLang="zh-CN" sz="2800" b="1" i="1">
                <a:solidFill>
                  <a:srgbClr val="000099"/>
                </a:solidFill>
                <a:latin typeface="Times New Roman" panose="02020603050405020304" pitchFamily="18" charset="0"/>
                <a:cs typeface="Times New Roman" panose="02020603050405020304" pitchFamily="18" charset="0"/>
              </a:rPr>
              <a:t>r</a:t>
            </a:r>
            <a:r>
              <a:rPr lang="en-US" altLang="zh-CN" sz="2800" b="1" baseline="-25000">
                <a:solidFill>
                  <a:srgbClr val="000099"/>
                </a:solidFill>
                <a:latin typeface="Times New Roman" panose="02020603050405020304" pitchFamily="18" charset="0"/>
                <a:cs typeface="Times New Roman" panose="02020603050405020304" pitchFamily="18" charset="0"/>
              </a:rPr>
              <a:t>o</a:t>
            </a:r>
            <a:r>
              <a:rPr lang="zh-CN" altLang="en-US" sz="2800" b="1">
                <a:solidFill>
                  <a:srgbClr val="000099"/>
                </a:solidFill>
                <a:latin typeface="Times New Roman" panose="02020603050405020304" pitchFamily="18" charset="0"/>
                <a:cs typeface="Times New Roman" panose="02020603050405020304" pitchFamily="18" charset="0"/>
              </a:rPr>
              <a:t>不变</a:t>
            </a:r>
          </a:p>
        </p:txBody>
      </p:sp>
    </p:spTree>
    <p:extLst>
      <p:ext uri="{BB962C8B-B14F-4D97-AF65-F5344CB8AC3E}">
        <p14:creationId xmlns:p14="http://schemas.microsoft.com/office/powerpoint/2010/main" val="32817284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6501"/>
                                        </p:tgtEl>
                                        <p:attrNameLst>
                                          <p:attrName>style.visibility</p:attrName>
                                        </p:attrNameLst>
                                      </p:cBhvr>
                                      <p:to>
                                        <p:strVal val="visible"/>
                                      </p:to>
                                    </p:set>
                                    <p:animEffect transition="in" filter="wipe(left)">
                                      <p:cBhvr>
                                        <p:cTn id="7" dur="500"/>
                                        <p:tgtEl>
                                          <p:spTgt spid="1065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6515"/>
                                        </p:tgtEl>
                                        <p:attrNameLst>
                                          <p:attrName>style.visibility</p:attrName>
                                        </p:attrNameLst>
                                      </p:cBhvr>
                                      <p:to>
                                        <p:strVal val="visible"/>
                                      </p:to>
                                    </p:set>
                                    <p:animEffect transition="in" filter="wipe(left)">
                                      <p:cBhvr>
                                        <p:cTn id="12" dur="500"/>
                                        <p:tgtEl>
                                          <p:spTgt spid="1065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6516"/>
                                        </p:tgtEl>
                                        <p:attrNameLst>
                                          <p:attrName>style.visibility</p:attrName>
                                        </p:attrNameLst>
                                      </p:cBhvr>
                                      <p:to>
                                        <p:strVal val="visible"/>
                                      </p:to>
                                    </p:set>
                                    <p:animEffect transition="in" filter="wipe(left)">
                                      <p:cBhvr>
                                        <p:cTn id="17" dur="500"/>
                                        <p:tgtEl>
                                          <p:spTgt spid="1065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01" grpId="0" animBg="1" autoUpdateAnimBg="0"/>
      <p:bldP spid="106515" grpId="0" animBg="1" autoUpdateAnimBg="0"/>
      <p:bldP spid="106516" grpId="0" animBg="1"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ext Box 5"/>
          <p:cNvSpPr txBox="1">
            <a:spLocks noChangeArrowheads="1"/>
          </p:cNvSpPr>
          <p:nvPr/>
        </p:nvSpPr>
        <p:spPr bwMode="auto">
          <a:xfrm>
            <a:off x="577850" y="485588"/>
            <a:ext cx="8315325" cy="291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sm" len="lg"/>
              </a14:hiddenLine>
            </a:ext>
          </a:extLst>
        </p:spPr>
        <p:txBody>
          <a:bodyPr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pPr>
            <a:r>
              <a:rPr lang="en-US" altLang="zh-CN" sz="2800" dirty="0">
                <a:solidFill>
                  <a:srgbClr val="CC0000"/>
                </a:solidFill>
              </a:rPr>
              <a:t>        </a:t>
            </a:r>
            <a:r>
              <a:rPr lang="zh-CN" altLang="en-US" sz="2800" dirty="0">
                <a:solidFill>
                  <a:srgbClr val="CC0000"/>
                </a:solidFill>
              </a:rPr>
              <a:t>例</a:t>
            </a:r>
            <a:r>
              <a:rPr lang="en-US" altLang="zh-CN" sz="2800" dirty="0">
                <a:solidFill>
                  <a:srgbClr val="CC0000"/>
                </a:solidFill>
              </a:rPr>
              <a:t>1</a:t>
            </a:r>
            <a:r>
              <a:rPr lang="zh-CN" altLang="en-US" sz="2800" dirty="0">
                <a:solidFill>
                  <a:srgbClr val="CC0000"/>
                </a:solidFill>
              </a:rPr>
              <a:t>：</a:t>
            </a:r>
            <a:r>
              <a:rPr lang="zh-CN" altLang="en-US" sz="2800" dirty="0"/>
              <a:t>在分压式偏置电路中</a:t>
            </a:r>
            <a:r>
              <a:rPr lang="en-US" altLang="zh-CN" sz="2800" dirty="0"/>
              <a:t>,  </a:t>
            </a:r>
            <a:r>
              <a:rPr lang="zh-CN" altLang="en-US" sz="2800" dirty="0"/>
              <a:t>已知：</a:t>
            </a:r>
            <a:r>
              <a:rPr lang="en-US" altLang="zh-CN" sz="2800" i="1" dirty="0"/>
              <a:t>V</a:t>
            </a:r>
            <a:r>
              <a:rPr lang="en-US" altLang="zh-CN" sz="2800" baseline="-25000" dirty="0"/>
              <a:t>CC</a:t>
            </a:r>
            <a:r>
              <a:rPr lang="en-US" altLang="zh-CN" sz="1800" i="1" dirty="0"/>
              <a:t> </a:t>
            </a:r>
            <a:r>
              <a:rPr lang="en-US" altLang="zh-CN" i="1" dirty="0"/>
              <a:t>= </a:t>
            </a:r>
            <a:r>
              <a:rPr lang="en-US" altLang="zh-CN" sz="2800" dirty="0" smtClean="0"/>
              <a:t>12V</a:t>
            </a:r>
            <a:r>
              <a:rPr lang="zh-CN" altLang="en-US" dirty="0"/>
              <a:t>，</a:t>
            </a:r>
          </a:p>
          <a:p>
            <a:pPr eaLnBrk="1" hangingPunct="1">
              <a:lnSpc>
                <a:spcPct val="110000"/>
              </a:lnSpc>
            </a:pPr>
            <a:r>
              <a:rPr lang="en-US" altLang="zh-CN" sz="2800" i="1" dirty="0"/>
              <a:t>R</a:t>
            </a:r>
            <a:r>
              <a:rPr lang="en-US" altLang="zh-CN" sz="2800" baseline="-25000" dirty="0"/>
              <a:t>B1</a:t>
            </a:r>
            <a:r>
              <a:rPr lang="en-US" altLang="zh-CN" sz="2800" dirty="0"/>
              <a:t>= 30 k</a:t>
            </a:r>
            <a:r>
              <a:rPr lang="en-US" altLang="zh-CN" sz="2800" dirty="0">
                <a:sym typeface="Symbol" panose="05050102010706020507" pitchFamily="18" charset="2"/>
              </a:rPr>
              <a:t>,</a:t>
            </a:r>
            <a:r>
              <a:rPr lang="en-US" altLang="zh-CN" sz="2800" i="1" dirty="0"/>
              <a:t>R</a:t>
            </a:r>
            <a:r>
              <a:rPr lang="en-US" altLang="zh-CN" sz="2800" baseline="-25000" dirty="0"/>
              <a:t>B2</a:t>
            </a:r>
            <a:r>
              <a:rPr lang="en-US" altLang="zh-CN" sz="1600" dirty="0"/>
              <a:t> </a:t>
            </a:r>
            <a:r>
              <a:rPr lang="en-US" altLang="zh-CN" sz="2800" dirty="0"/>
              <a:t>= 10 k</a:t>
            </a:r>
            <a:r>
              <a:rPr lang="en-US" altLang="zh-CN" sz="2800" dirty="0">
                <a:sym typeface="Symbol" panose="05050102010706020507" pitchFamily="18" charset="2"/>
              </a:rPr>
              <a:t> ,  </a:t>
            </a:r>
            <a:r>
              <a:rPr lang="en-US" altLang="zh-CN" sz="2800" i="1" dirty="0"/>
              <a:t>R</a:t>
            </a:r>
            <a:r>
              <a:rPr lang="en-US" altLang="zh-CN" sz="2800" baseline="-25000" dirty="0"/>
              <a:t>C</a:t>
            </a:r>
            <a:r>
              <a:rPr lang="en-US" altLang="zh-CN" sz="1600" dirty="0"/>
              <a:t> </a:t>
            </a:r>
            <a:r>
              <a:rPr lang="en-US" altLang="zh-CN" sz="2800" dirty="0"/>
              <a:t>= 4k</a:t>
            </a:r>
            <a:r>
              <a:rPr lang="en-US" altLang="zh-CN" sz="2800" dirty="0">
                <a:sym typeface="Symbol" panose="05050102010706020507" pitchFamily="18" charset="2"/>
              </a:rPr>
              <a:t>, </a:t>
            </a:r>
            <a:r>
              <a:rPr lang="en-US" altLang="zh-CN" dirty="0">
                <a:sym typeface="Symbol" panose="05050102010706020507" pitchFamily="18" charset="2"/>
              </a:rPr>
              <a:t>  </a:t>
            </a:r>
            <a:r>
              <a:rPr lang="en-US" altLang="zh-CN" sz="2800" i="1" dirty="0"/>
              <a:t>R</a:t>
            </a:r>
            <a:r>
              <a:rPr lang="en-US" altLang="zh-CN" sz="2800" baseline="-25000" dirty="0"/>
              <a:t>E</a:t>
            </a:r>
            <a:r>
              <a:rPr lang="en-US" altLang="zh-CN" sz="1600" dirty="0"/>
              <a:t> </a:t>
            </a:r>
            <a:r>
              <a:rPr lang="en-US" altLang="zh-CN" sz="2800" dirty="0"/>
              <a:t>= 2.2k</a:t>
            </a:r>
            <a:r>
              <a:rPr lang="en-US" altLang="zh-CN" sz="2800" dirty="0">
                <a:sym typeface="Symbol" panose="05050102010706020507" pitchFamily="18" charset="2"/>
              </a:rPr>
              <a:t> , </a:t>
            </a:r>
          </a:p>
          <a:p>
            <a:pPr eaLnBrk="1" hangingPunct="1">
              <a:lnSpc>
                <a:spcPct val="110000"/>
              </a:lnSpc>
            </a:pPr>
            <a:r>
              <a:rPr lang="en-US" altLang="zh-CN" sz="2800" i="1" dirty="0"/>
              <a:t>R</a:t>
            </a:r>
            <a:r>
              <a:rPr lang="en-US" altLang="zh-CN" sz="2800" baseline="-25000" dirty="0"/>
              <a:t>L</a:t>
            </a:r>
            <a:r>
              <a:rPr lang="en-US" altLang="zh-CN" sz="1600" dirty="0"/>
              <a:t> </a:t>
            </a:r>
            <a:r>
              <a:rPr lang="en-US" altLang="zh-CN" sz="2800" dirty="0"/>
              <a:t>= 4 k</a:t>
            </a:r>
            <a:r>
              <a:rPr lang="en-US" altLang="zh-CN" sz="2800" dirty="0">
                <a:sym typeface="Symbol" panose="05050102010706020507" pitchFamily="18" charset="2"/>
              </a:rPr>
              <a:t> ,  </a:t>
            </a:r>
            <a:r>
              <a:rPr lang="en-US" altLang="zh-CN" sz="2800" i="1" dirty="0"/>
              <a:t>C</a:t>
            </a:r>
            <a:r>
              <a:rPr lang="en-US" altLang="zh-CN" sz="2800" baseline="-25000" dirty="0"/>
              <a:t>E</a:t>
            </a:r>
            <a:r>
              <a:rPr lang="en-US" altLang="zh-CN" dirty="0"/>
              <a:t> </a:t>
            </a:r>
            <a:r>
              <a:rPr lang="en-US" altLang="zh-CN" sz="2800" dirty="0"/>
              <a:t>= 100 </a:t>
            </a:r>
            <a:r>
              <a:rPr lang="en-US" altLang="zh-CN" sz="2800" i="1" dirty="0"/>
              <a:t>µ</a:t>
            </a:r>
            <a:r>
              <a:rPr lang="en-US" altLang="zh-CN" sz="2800" dirty="0"/>
              <a:t>F , </a:t>
            </a:r>
            <a:r>
              <a:rPr lang="en-US" altLang="zh-CN" sz="2800" i="1" dirty="0"/>
              <a:t>C</a:t>
            </a:r>
            <a:r>
              <a:rPr lang="en-US" altLang="zh-CN" sz="2800" baseline="-25000" dirty="0"/>
              <a:t>1</a:t>
            </a:r>
            <a:r>
              <a:rPr lang="en-US" altLang="zh-CN" sz="1400" dirty="0"/>
              <a:t> </a:t>
            </a:r>
            <a:r>
              <a:rPr lang="en-US" altLang="zh-CN" sz="2800" dirty="0"/>
              <a:t>= </a:t>
            </a:r>
            <a:r>
              <a:rPr lang="en-US" altLang="zh-CN" sz="2800" i="1" dirty="0"/>
              <a:t>C</a:t>
            </a:r>
            <a:r>
              <a:rPr lang="en-US" altLang="zh-CN" sz="2800" baseline="-25000" dirty="0"/>
              <a:t>2</a:t>
            </a:r>
            <a:r>
              <a:rPr lang="en-US" altLang="zh-CN" dirty="0"/>
              <a:t> </a:t>
            </a:r>
            <a:r>
              <a:rPr lang="en-US" altLang="zh-CN" sz="2800" dirty="0"/>
              <a:t>= 20 µF</a:t>
            </a:r>
            <a:r>
              <a:rPr lang="en-US" altLang="zh-CN" dirty="0"/>
              <a:t>,  </a:t>
            </a:r>
            <a:r>
              <a:rPr lang="zh-CN" altLang="en-US" sz="2800" dirty="0"/>
              <a:t>晶体管</a:t>
            </a:r>
          </a:p>
          <a:p>
            <a:pPr eaLnBrk="1" hangingPunct="1">
              <a:lnSpc>
                <a:spcPct val="110000"/>
              </a:lnSpc>
            </a:pPr>
            <a:r>
              <a:rPr lang="zh-CN" altLang="en-US" sz="2800" dirty="0"/>
              <a:t>的</a:t>
            </a:r>
            <a:r>
              <a:rPr lang="zh-CN" altLang="en-US" sz="2800" i="1" dirty="0">
                <a:sym typeface="Symbol" panose="05050102010706020507" pitchFamily="18" charset="2"/>
              </a:rPr>
              <a:t></a:t>
            </a:r>
            <a:r>
              <a:rPr lang="zh-CN" altLang="en-US" i="1" dirty="0">
                <a:sym typeface="Symbol" panose="05050102010706020507" pitchFamily="18" charset="2"/>
              </a:rPr>
              <a:t> </a:t>
            </a:r>
            <a:r>
              <a:rPr lang="en-US" altLang="zh-CN" dirty="0">
                <a:sym typeface="Symbol" panose="05050102010706020507" pitchFamily="18" charset="2"/>
              </a:rPr>
              <a:t>= </a:t>
            </a:r>
            <a:r>
              <a:rPr lang="en-US" altLang="zh-CN" sz="2800" dirty="0">
                <a:sym typeface="Symbol" panose="05050102010706020507" pitchFamily="18" charset="2"/>
              </a:rPr>
              <a:t>50</a:t>
            </a:r>
            <a:r>
              <a:rPr lang="zh-CN" altLang="en-US" dirty="0">
                <a:sym typeface="Symbol" panose="05050102010706020507" pitchFamily="18" charset="2"/>
              </a:rPr>
              <a:t>。</a:t>
            </a:r>
            <a:r>
              <a:rPr lang="zh-CN" altLang="en-US" sz="2800" dirty="0">
                <a:sym typeface="Symbol" panose="05050102010706020507" pitchFamily="18" charset="2"/>
              </a:rPr>
              <a:t>试</a:t>
            </a:r>
            <a:r>
              <a:rPr lang="zh-CN" altLang="en-US" sz="2800" dirty="0"/>
              <a:t>求：</a:t>
            </a:r>
            <a:br>
              <a:rPr lang="zh-CN" altLang="en-US" sz="2800" dirty="0"/>
            </a:br>
            <a:r>
              <a:rPr lang="en-US" altLang="zh-CN" sz="2800" dirty="0"/>
              <a:t>(1) </a:t>
            </a:r>
            <a:r>
              <a:rPr lang="zh-CN" altLang="en-US" sz="2800" dirty="0"/>
              <a:t>计算静态值  </a:t>
            </a:r>
            <a:r>
              <a:rPr lang="en-US" altLang="zh-CN" sz="2800" i="1" dirty="0"/>
              <a:t>I</a:t>
            </a:r>
            <a:r>
              <a:rPr lang="en-US" altLang="zh-CN" sz="2800" baseline="-25000" dirty="0"/>
              <a:t>B</a:t>
            </a:r>
            <a:r>
              <a:rPr lang="en-US" altLang="zh-CN" sz="1800" i="1" dirty="0"/>
              <a:t> </a:t>
            </a:r>
            <a:r>
              <a:rPr lang="zh-CN" altLang="en-US" sz="2800" dirty="0"/>
              <a:t>、</a:t>
            </a:r>
            <a:r>
              <a:rPr lang="zh-CN" altLang="en-US" sz="1800" i="1" dirty="0"/>
              <a:t> </a:t>
            </a:r>
            <a:r>
              <a:rPr lang="en-US" altLang="zh-CN" sz="2800" i="1" dirty="0"/>
              <a:t>I</a:t>
            </a:r>
            <a:r>
              <a:rPr lang="en-US" altLang="zh-CN" sz="2800" baseline="-25000" dirty="0"/>
              <a:t>C</a:t>
            </a:r>
            <a:r>
              <a:rPr lang="en-US" altLang="zh-CN" sz="1800" i="1" dirty="0"/>
              <a:t> </a:t>
            </a:r>
            <a:r>
              <a:rPr lang="zh-CN" altLang="en-US" sz="2800" dirty="0"/>
              <a:t>和 </a:t>
            </a:r>
            <a:r>
              <a:rPr lang="en-US" altLang="zh-CN" sz="2800" i="1" dirty="0"/>
              <a:t>U</a:t>
            </a:r>
            <a:r>
              <a:rPr lang="en-US" altLang="zh-CN" sz="2800" baseline="-25000" dirty="0"/>
              <a:t>CE</a:t>
            </a:r>
            <a:r>
              <a:rPr lang="en-US" altLang="zh-CN" sz="1800" dirty="0"/>
              <a:t> </a:t>
            </a:r>
            <a:r>
              <a:rPr lang="en-US" altLang="zh-CN" sz="2800" dirty="0"/>
              <a:t>;</a:t>
            </a:r>
          </a:p>
          <a:p>
            <a:pPr eaLnBrk="1" hangingPunct="1">
              <a:lnSpc>
                <a:spcPct val="110000"/>
              </a:lnSpc>
            </a:pPr>
            <a:r>
              <a:rPr lang="en-US" altLang="zh-CN" sz="2800" dirty="0"/>
              <a:t>(2) </a:t>
            </a:r>
            <a:r>
              <a:rPr lang="zh-CN" altLang="en-US" sz="2800" dirty="0"/>
              <a:t>计算</a:t>
            </a:r>
            <a:r>
              <a:rPr lang="en-US" altLang="zh-CN" sz="2800" i="1" dirty="0"/>
              <a:t>A</a:t>
            </a:r>
            <a:r>
              <a:rPr lang="en-US" altLang="zh-CN" sz="2800" i="1" baseline="-25000" dirty="0"/>
              <a:t>u</a:t>
            </a:r>
            <a:r>
              <a:rPr lang="zh-CN" altLang="en-US" sz="2800" dirty="0"/>
              <a:t>、</a:t>
            </a:r>
            <a:r>
              <a:rPr lang="en-US" altLang="zh-CN" sz="2800" i="1" dirty="0" err="1"/>
              <a:t>r</a:t>
            </a:r>
            <a:r>
              <a:rPr lang="en-US" altLang="zh-CN" sz="2800" baseline="-25000" dirty="0" err="1"/>
              <a:t>i</a:t>
            </a:r>
            <a:r>
              <a:rPr lang="zh-CN" altLang="en-US" sz="2800" dirty="0"/>
              <a:t>和 </a:t>
            </a:r>
            <a:r>
              <a:rPr lang="en-US" altLang="zh-CN" sz="2800" i="1" dirty="0" err="1"/>
              <a:t>r</a:t>
            </a:r>
            <a:r>
              <a:rPr lang="en-US" altLang="zh-CN" sz="2800" baseline="-25000" dirty="0" err="1"/>
              <a:t>o</a:t>
            </a:r>
            <a:r>
              <a:rPr lang="en-US" altLang="zh-CN" dirty="0"/>
              <a:t> </a:t>
            </a:r>
            <a:r>
              <a:rPr lang="zh-CN" altLang="en-US" dirty="0">
                <a:sym typeface="Symbol" panose="05050102010706020507" pitchFamily="18" charset="2"/>
              </a:rPr>
              <a:t>。</a:t>
            </a:r>
          </a:p>
        </p:txBody>
      </p:sp>
      <p:pic>
        <p:nvPicPr>
          <p:cNvPr id="96259" name="Picture 130" descr="图片5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0350" y="2968252"/>
            <a:ext cx="4822825" cy="352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63547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7" name="Text Box 5"/>
          <p:cNvSpPr txBox="1">
            <a:spLocks noChangeArrowheads="1"/>
          </p:cNvSpPr>
          <p:nvPr/>
        </p:nvSpPr>
        <p:spPr bwMode="auto">
          <a:xfrm>
            <a:off x="524346" y="692590"/>
            <a:ext cx="5126038" cy="519113"/>
          </a:xfrm>
          <a:prstGeom prst="rect">
            <a:avLst/>
          </a:prstGeom>
          <a:noFill/>
          <a:ln w="28575">
            <a:noFill/>
            <a:miter lim="800000"/>
            <a:headEnd/>
            <a:tailEnd type="none" w="sm" len="lg"/>
          </a:ln>
          <a:effectLst/>
        </p:spPr>
        <p:txBody>
          <a:bodyPr anchor="ctr">
            <a:spAutoFit/>
          </a:bodyPr>
          <a:lstStyle/>
          <a:p>
            <a:pPr>
              <a:defRPr/>
            </a:pPr>
            <a:r>
              <a:rPr lang="zh-CN" altLang="en-US" sz="2800" b="1">
                <a:solidFill>
                  <a:srgbClr val="000099"/>
                </a:solidFill>
                <a:latin typeface="Times New Roman" panose="02020603050405020304" pitchFamily="18" charset="0"/>
                <a:cs typeface="Times New Roman" panose="02020603050405020304" pitchFamily="18" charset="0"/>
              </a:rPr>
              <a:t>解：</a:t>
            </a:r>
            <a:r>
              <a:rPr lang="en-US" altLang="zh-CN" sz="2800" b="1">
                <a:solidFill>
                  <a:srgbClr val="000099"/>
                </a:solidFill>
                <a:latin typeface="Times New Roman" panose="02020603050405020304" pitchFamily="18" charset="0"/>
                <a:cs typeface="Times New Roman" panose="02020603050405020304" pitchFamily="18" charset="0"/>
              </a:rPr>
              <a:t>(1) </a:t>
            </a:r>
            <a:r>
              <a:rPr lang="zh-CN" altLang="en-US" sz="2800" b="1">
                <a:solidFill>
                  <a:srgbClr val="000099"/>
                </a:solidFill>
                <a:latin typeface="Times New Roman" panose="02020603050405020304" pitchFamily="18" charset="0"/>
                <a:cs typeface="Times New Roman" panose="02020603050405020304" pitchFamily="18" charset="0"/>
              </a:rPr>
              <a:t>可用估算法求静态值</a:t>
            </a:r>
          </a:p>
        </p:txBody>
      </p:sp>
      <p:grpSp>
        <p:nvGrpSpPr>
          <p:cNvPr id="2" name="Group 6"/>
          <p:cNvGrpSpPr>
            <a:grpSpLocks/>
          </p:cNvGrpSpPr>
          <p:nvPr/>
        </p:nvGrpSpPr>
        <p:grpSpPr bwMode="auto">
          <a:xfrm>
            <a:off x="524346" y="1087878"/>
            <a:ext cx="5646738" cy="996950"/>
            <a:chOff x="581" y="2080"/>
            <a:chExt cx="3557" cy="628"/>
          </a:xfrm>
        </p:grpSpPr>
        <p:grpSp>
          <p:nvGrpSpPr>
            <p:cNvPr id="97313" name="Group 7"/>
            <p:cNvGrpSpPr>
              <a:grpSpLocks/>
            </p:cNvGrpSpPr>
            <p:nvPr/>
          </p:nvGrpSpPr>
          <p:grpSpPr bwMode="auto">
            <a:xfrm>
              <a:off x="581" y="2080"/>
              <a:ext cx="1817" cy="616"/>
              <a:chOff x="2017" y="3376"/>
              <a:chExt cx="1817" cy="616"/>
            </a:xfrm>
          </p:grpSpPr>
          <p:sp>
            <p:nvSpPr>
              <p:cNvPr id="97323" name="Text Box 8"/>
              <p:cNvSpPr txBox="1">
                <a:spLocks noChangeArrowheads="1"/>
              </p:cNvSpPr>
              <p:nvPr/>
            </p:nvSpPr>
            <p:spPr bwMode="auto">
              <a:xfrm>
                <a:off x="2017" y="3514"/>
                <a:ext cx="38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sm" len="lg"/>
                  </a14:hiddenLine>
                </a:ext>
              </a:extLst>
            </p:spPr>
            <p:txBody>
              <a:bodyPr wrap="none"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3200" i="1">
                    <a:cs typeface="Times New Roman" panose="02020603050405020304" pitchFamily="18" charset="0"/>
                  </a:rPr>
                  <a:t>V</a:t>
                </a:r>
                <a:r>
                  <a:rPr lang="en-US" altLang="zh-CN" sz="1800">
                    <a:cs typeface="Times New Roman" panose="02020603050405020304" pitchFamily="18" charset="0"/>
                  </a:rPr>
                  <a:t>B</a:t>
                </a:r>
                <a:endParaRPr lang="en-US" altLang="zh-CN" sz="3200" i="1">
                  <a:cs typeface="Times New Roman" panose="02020603050405020304" pitchFamily="18" charset="0"/>
                </a:endParaRPr>
              </a:p>
            </p:txBody>
          </p:sp>
          <p:sp>
            <p:nvSpPr>
              <p:cNvPr id="97324" name="Rectangle 9"/>
              <p:cNvSpPr>
                <a:spLocks noChangeArrowheads="1"/>
              </p:cNvSpPr>
              <p:nvPr/>
            </p:nvSpPr>
            <p:spPr bwMode="auto">
              <a:xfrm>
                <a:off x="2326" y="3520"/>
                <a:ext cx="312"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1">
                    <a:cs typeface="Times New Roman" panose="02020603050405020304" pitchFamily="18" charset="0"/>
                  </a:rPr>
                  <a:t> </a:t>
                </a:r>
                <a:r>
                  <a:rPr lang="en-US" altLang="zh-CN" sz="3200" i="1">
                    <a:cs typeface="Times New Roman" panose="02020603050405020304" pitchFamily="18" charset="0"/>
                  </a:rPr>
                  <a:t>=</a:t>
                </a:r>
              </a:p>
            </p:txBody>
          </p:sp>
          <p:sp>
            <p:nvSpPr>
              <p:cNvPr id="97325" name="Text Box 10"/>
              <p:cNvSpPr txBox="1">
                <a:spLocks noChangeArrowheads="1"/>
              </p:cNvSpPr>
              <p:nvPr/>
            </p:nvSpPr>
            <p:spPr bwMode="auto">
              <a:xfrm>
                <a:off x="2556" y="3528"/>
                <a:ext cx="477"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i="1">
                    <a:cs typeface="Times New Roman" panose="02020603050405020304" pitchFamily="18" charset="0"/>
                  </a:rPr>
                  <a:t>V</a:t>
                </a:r>
                <a:r>
                  <a:rPr lang="en-US" altLang="zh-CN" sz="1800">
                    <a:cs typeface="Times New Roman" panose="02020603050405020304" pitchFamily="18" charset="0"/>
                  </a:rPr>
                  <a:t>CC</a:t>
                </a:r>
                <a:endParaRPr lang="en-US" altLang="zh-CN" sz="2800" i="1">
                  <a:cs typeface="Times New Roman" panose="02020603050405020304" pitchFamily="18" charset="0"/>
                </a:endParaRPr>
              </a:p>
            </p:txBody>
          </p:sp>
          <p:sp>
            <p:nvSpPr>
              <p:cNvPr id="97326" name="Text Box 11"/>
              <p:cNvSpPr txBox="1">
                <a:spLocks noChangeArrowheads="1"/>
              </p:cNvSpPr>
              <p:nvPr/>
            </p:nvSpPr>
            <p:spPr bwMode="auto">
              <a:xfrm>
                <a:off x="2940" y="3652"/>
                <a:ext cx="41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i="1">
                    <a:cs typeface="Times New Roman" panose="02020603050405020304" pitchFamily="18" charset="0"/>
                  </a:rPr>
                  <a:t>R</a:t>
                </a:r>
                <a:r>
                  <a:rPr lang="en-US" altLang="zh-CN" sz="1600">
                    <a:cs typeface="Times New Roman" panose="02020603050405020304" pitchFamily="18" charset="0"/>
                  </a:rPr>
                  <a:t>B1</a:t>
                </a:r>
                <a:endParaRPr lang="en-US" altLang="zh-CN">
                  <a:cs typeface="Times New Roman" panose="02020603050405020304" pitchFamily="18" charset="0"/>
                </a:endParaRPr>
              </a:p>
            </p:txBody>
          </p:sp>
          <p:sp>
            <p:nvSpPr>
              <p:cNvPr id="97327" name="Text Box 12"/>
              <p:cNvSpPr txBox="1">
                <a:spLocks noChangeArrowheads="1"/>
              </p:cNvSpPr>
              <p:nvPr/>
            </p:nvSpPr>
            <p:spPr bwMode="auto">
              <a:xfrm>
                <a:off x="3168" y="3376"/>
                <a:ext cx="41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i="1">
                    <a:cs typeface="Times New Roman" panose="02020603050405020304" pitchFamily="18" charset="0"/>
                  </a:rPr>
                  <a:t>R</a:t>
                </a:r>
                <a:r>
                  <a:rPr lang="en-US" altLang="zh-CN" sz="1600">
                    <a:cs typeface="Times New Roman" panose="02020603050405020304" pitchFamily="18" charset="0"/>
                  </a:rPr>
                  <a:t>B2</a:t>
                </a:r>
                <a:endParaRPr lang="en-US" altLang="zh-CN">
                  <a:cs typeface="Times New Roman" panose="02020603050405020304" pitchFamily="18" charset="0"/>
                </a:endParaRPr>
              </a:p>
            </p:txBody>
          </p:sp>
          <p:sp>
            <p:nvSpPr>
              <p:cNvPr id="97328" name="Text Box 13"/>
              <p:cNvSpPr txBox="1">
                <a:spLocks noChangeArrowheads="1"/>
              </p:cNvSpPr>
              <p:nvPr/>
            </p:nvSpPr>
            <p:spPr bwMode="auto">
              <a:xfrm>
                <a:off x="3420" y="3640"/>
                <a:ext cx="41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i="1">
                    <a:cs typeface="Times New Roman" panose="02020603050405020304" pitchFamily="18" charset="0"/>
                  </a:rPr>
                  <a:t>R</a:t>
                </a:r>
                <a:r>
                  <a:rPr lang="en-US" altLang="zh-CN" sz="1600">
                    <a:cs typeface="Times New Roman" panose="02020603050405020304" pitchFamily="18" charset="0"/>
                  </a:rPr>
                  <a:t>B2</a:t>
                </a:r>
                <a:endParaRPr lang="en-US" altLang="zh-CN">
                  <a:cs typeface="Times New Roman" panose="02020603050405020304" pitchFamily="18" charset="0"/>
                </a:endParaRPr>
              </a:p>
            </p:txBody>
          </p:sp>
          <p:sp>
            <p:nvSpPr>
              <p:cNvPr id="97329" name="Text Box 14"/>
              <p:cNvSpPr txBox="1">
                <a:spLocks noChangeArrowheads="1"/>
              </p:cNvSpPr>
              <p:nvPr/>
            </p:nvSpPr>
            <p:spPr bwMode="auto">
              <a:xfrm>
                <a:off x="3250" y="3665"/>
                <a:ext cx="2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sm" len="lg"/>
                  </a14:hiddenLine>
                </a:ext>
              </a:extLst>
            </p:spPr>
            <p:txBody>
              <a:bodyPr wrap="none"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a:cs typeface="Times New Roman" panose="02020603050405020304" pitchFamily="18" charset="0"/>
                  </a:rPr>
                  <a:t>+</a:t>
                </a:r>
              </a:p>
            </p:txBody>
          </p:sp>
        </p:grpSp>
        <p:sp>
          <p:nvSpPr>
            <p:cNvPr id="274447" name="Line 15"/>
            <p:cNvSpPr>
              <a:spLocks noChangeShapeType="1"/>
            </p:cNvSpPr>
            <p:nvPr/>
          </p:nvSpPr>
          <p:spPr bwMode="auto">
            <a:xfrm>
              <a:off x="1551" y="2388"/>
              <a:ext cx="864" cy="0"/>
            </a:xfrm>
            <a:prstGeom prst="line">
              <a:avLst/>
            </a:prstGeom>
            <a:noFill/>
            <a:ln w="28575">
              <a:solidFill>
                <a:schemeClr val="tx1"/>
              </a:solidFill>
              <a:round/>
              <a:headEnd/>
              <a:tailEnd type="none" w="sm" len="lg"/>
            </a:ln>
            <a:effectLst/>
          </p:spPr>
          <p:txBody>
            <a:bodyPr wrap="none" anchor="ctr"/>
            <a:lstStyle/>
            <a:p>
              <a:pPr>
                <a:defRPr/>
              </a:pPr>
              <a:endParaRPr lang="zh-CN" altLang="en-US" b="1">
                <a:latin typeface="Times New Roman" panose="02020603050405020304" pitchFamily="18" charset="0"/>
                <a:cs typeface="Times New Roman" panose="02020603050405020304" pitchFamily="18" charset="0"/>
              </a:endParaRPr>
            </a:p>
          </p:txBody>
        </p:sp>
        <p:sp>
          <p:nvSpPr>
            <p:cNvPr id="97315" name="Text Box 16"/>
            <p:cNvSpPr txBox="1">
              <a:spLocks noChangeArrowheads="1"/>
            </p:cNvSpPr>
            <p:nvPr/>
          </p:nvSpPr>
          <p:spPr bwMode="auto">
            <a:xfrm>
              <a:off x="2397" y="2226"/>
              <a:ext cx="52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sm" len="lg"/>
                </a14:hiddenLine>
              </a:ext>
            </a:extLst>
          </p:spPr>
          <p:txBody>
            <a:bodyPr wrap="none"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a:cs typeface="Times New Roman" panose="02020603050405020304" pitchFamily="18" charset="0"/>
                </a:rPr>
                <a:t>= 12</a:t>
              </a:r>
            </a:p>
          </p:txBody>
        </p:sp>
        <p:sp>
          <p:nvSpPr>
            <p:cNvPr id="274449" name="Line 17"/>
            <p:cNvSpPr>
              <a:spLocks noChangeShapeType="1"/>
            </p:cNvSpPr>
            <p:nvPr/>
          </p:nvSpPr>
          <p:spPr bwMode="auto">
            <a:xfrm>
              <a:off x="3072" y="2400"/>
              <a:ext cx="528" cy="0"/>
            </a:xfrm>
            <a:prstGeom prst="line">
              <a:avLst/>
            </a:prstGeom>
            <a:noFill/>
            <a:ln w="28575">
              <a:solidFill>
                <a:schemeClr val="tx1"/>
              </a:solidFill>
              <a:round/>
              <a:headEnd/>
              <a:tailEnd type="none" w="sm" len="lg"/>
            </a:ln>
            <a:effectLst/>
          </p:spPr>
          <p:txBody>
            <a:bodyPr wrap="none" anchor="ctr"/>
            <a:lstStyle/>
            <a:p>
              <a:pPr>
                <a:defRPr/>
              </a:pPr>
              <a:endParaRPr lang="zh-CN" altLang="en-US" b="1">
                <a:latin typeface="Times New Roman" panose="02020603050405020304" pitchFamily="18" charset="0"/>
                <a:cs typeface="Times New Roman" panose="02020603050405020304" pitchFamily="18" charset="0"/>
              </a:endParaRPr>
            </a:p>
          </p:txBody>
        </p:sp>
        <p:grpSp>
          <p:nvGrpSpPr>
            <p:cNvPr id="97317" name="Group 18"/>
            <p:cNvGrpSpPr>
              <a:grpSpLocks/>
            </p:cNvGrpSpPr>
            <p:nvPr/>
          </p:nvGrpSpPr>
          <p:grpSpPr bwMode="auto">
            <a:xfrm>
              <a:off x="2919" y="2340"/>
              <a:ext cx="96" cy="96"/>
              <a:chOff x="3168" y="2160"/>
              <a:chExt cx="96" cy="96"/>
            </a:xfrm>
          </p:grpSpPr>
          <p:sp>
            <p:nvSpPr>
              <p:cNvPr id="274451" name="Line 19"/>
              <p:cNvSpPr>
                <a:spLocks noChangeShapeType="1"/>
              </p:cNvSpPr>
              <p:nvPr/>
            </p:nvSpPr>
            <p:spPr bwMode="auto">
              <a:xfrm>
                <a:off x="3168" y="2160"/>
                <a:ext cx="96" cy="96"/>
              </a:xfrm>
              <a:prstGeom prst="line">
                <a:avLst/>
              </a:prstGeom>
              <a:noFill/>
              <a:ln w="28575">
                <a:solidFill>
                  <a:schemeClr val="tx1"/>
                </a:solidFill>
                <a:round/>
                <a:headEnd/>
                <a:tailEnd type="none" w="sm" len="lg"/>
              </a:ln>
              <a:effectLst/>
            </p:spPr>
            <p:txBody>
              <a:bodyPr wrap="none" anchor="ctr"/>
              <a:lstStyle/>
              <a:p>
                <a:pPr>
                  <a:defRPr/>
                </a:pPr>
                <a:endParaRPr lang="zh-CN" altLang="en-US" b="1">
                  <a:latin typeface="Times New Roman" panose="02020603050405020304" pitchFamily="18" charset="0"/>
                  <a:cs typeface="Times New Roman" panose="02020603050405020304" pitchFamily="18" charset="0"/>
                </a:endParaRPr>
              </a:p>
            </p:txBody>
          </p:sp>
          <p:sp>
            <p:nvSpPr>
              <p:cNvPr id="274452" name="Line 20"/>
              <p:cNvSpPr>
                <a:spLocks noChangeShapeType="1"/>
              </p:cNvSpPr>
              <p:nvPr/>
            </p:nvSpPr>
            <p:spPr bwMode="auto">
              <a:xfrm flipH="1">
                <a:off x="3168" y="2160"/>
                <a:ext cx="96" cy="96"/>
              </a:xfrm>
              <a:prstGeom prst="line">
                <a:avLst/>
              </a:prstGeom>
              <a:noFill/>
              <a:ln w="28575">
                <a:solidFill>
                  <a:schemeClr val="tx1"/>
                </a:solidFill>
                <a:round/>
                <a:headEnd/>
                <a:tailEnd type="none" w="sm" len="lg"/>
              </a:ln>
              <a:effectLst/>
            </p:spPr>
            <p:txBody>
              <a:bodyPr wrap="none" anchor="ctr"/>
              <a:lstStyle/>
              <a:p>
                <a:pPr>
                  <a:defRPr/>
                </a:pPr>
                <a:endParaRPr lang="zh-CN" altLang="en-US" b="1">
                  <a:latin typeface="Times New Roman" panose="02020603050405020304" pitchFamily="18" charset="0"/>
                  <a:cs typeface="Times New Roman" panose="02020603050405020304" pitchFamily="18" charset="0"/>
                </a:endParaRPr>
              </a:p>
            </p:txBody>
          </p:sp>
        </p:grpSp>
        <p:sp>
          <p:nvSpPr>
            <p:cNvPr id="97318" name="Text Box 21"/>
            <p:cNvSpPr txBox="1">
              <a:spLocks noChangeArrowheads="1"/>
            </p:cNvSpPr>
            <p:nvPr/>
          </p:nvSpPr>
          <p:spPr bwMode="auto">
            <a:xfrm>
              <a:off x="3142" y="2093"/>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sm" len="lg"/>
                </a14:hiddenLine>
              </a:ext>
            </a:extLst>
          </p:spPr>
          <p:txBody>
            <a:bodyPr wrap="none"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a:cs typeface="Times New Roman" panose="02020603050405020304" pitchFamily="18" charset="0"/>
                </a:rPr>
                <a:t>10</a:t>
              </a:r>
            </a:p>
          </p:txBody>
        </p:sp>
        <p:sp>
          <p:nvSpPr>
            <p:cNvPr id="97319" name="Text Box 22"/>
            <p:cNvSpPr txBox="1">
              <a:spLocks noChangeArrowheads="1"/>
            </p:cNvSpPr>
            <p:nvPr/>
          </p:nvSpPr>
          <p:spPr bwMode="auto">
            <a:xfrm>
              <a:off x="2966" y="2381"/>
              <a:ext cx="69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sm" len="lg"/>
                </a14:hiddenLine>
              </a:ext>
            </a:extLst>
          </p:spPr>
          <p:txBody>
            <a:bodyPr wrap="none"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a:cs typeface="Times New Roman" panose="02020603050405020304" pitchFamily="18" charset="0"/>
                </a:rPr>
                <a:t>30+10</a:t>
              </a:r>
            </a:p>
          </p:txBody>
        </p:sp>
        <p:sp>
          <p:nvSpPr>
            <p:cNvPr id="97320" name="Text Box 23"/>
            <p:cNvSpPr txBox="1">
              <a:spLocks noChangeArrowheads="1"/>
            </p:cNvSpPr>
            <p:nvPr/>
          </p:nvSpPr>
          <p:spPr bwMode="auto">
            <a:xfrm>
              <a:off x="3508" y="2231"/>
              <a:ext cx="63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sm" len="lg"/>
                </a14:hiddenLine>
              </a:ext>
            </a:extLst>
          </p:spPr>
          <p:txBody>
            <a:bodyPr wrap="none"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a:cs typeface="Times New Roman" panose="02020603050405020304" pitchFamily="18" charset="0"/>
                </a:rPr>
                <a:t> = 3V</a:t>
              </a:r>
            </a:p>
          </p:txBody>
        </p:sp>
      </p:grpSp>
      <p:grpSp>
        <p:nvGrpSpPr>
          <p:cNvPr id="5" name="Group 24"/>
          <p:cNvGrpSpPr>
            <a:grpSpLocks/>
          </p:cNvGrpSpPr>
          <p:nvPr/>
        </p:nvGrpSpPr>
        <p:grpSpPr bwMode="auto">
          <a:xfrm>
            <a:off x="1741959" y="1980053"/>
            <a:ext cx="5170487" cy="1000125"/>
            <a:chOff x="718" y="1347"/>
            <a:chExt cx="3257" cy="630"/>
          </a:xfrm>
        </p:grpSpPr>
        <p:sp>
          <p:nvSpPr>
            <p:cNvPr id="97302" name="Text Box 25"/>
            <p:cNvSpPr txBox="1">
              <a:spLocks noChangeArrowheads="1"/>
            </p:cNvSpPr>
            <p:nvPr/>
          </p:nvSpPr>
          <p:spPr bwMode="auto">
            <a:xfrm>
              <a:off x="718" y="1525"/>
              <a:ext cx="2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sm" len="lg"/>
                </a14:hiddenLine>
              </a:ext>
            </a:extLst>
          </p:spPr>
          <p:txBody>
            <a:bodyPr wrap="none"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a:cs typeface="Times New Roman" panose="02020603050405020304" pitchFamily="18" charset="0"/>
                </a:rPr>
                <a:t>=</a:t>
              </a:r>
            </a:p>
          </p:txBody>
        </p:sp>
        <p:sp>
          <p:nvSpPr>
            <p:cNvPr id="97303" name="Rectangle 26"/>
            <p:cNvSpPr>
              <a:spLocks noChangeArrowheads="1"/>
            </p:cNvSpPr>
            <p:nvPr/>
          </p:nvSpPr>
          <p:spPr bwMode="auto">
            <a:xfrm>
              <a:off x="975" y="1370"/>
              <a:ext cx="38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sm" len="lg"/>
                </a14:hiddenLine>
              </a:ext>
            </a:extLst>
          </p:spPr>
          <p:txBody>
            <a:bodyPr wrap="none"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3200" i="1">
                  <a:cs typeface="Times New Roman" panose="02020603050405020304" pitchFamily="18" charset="0"/>
                </a:rPr>
                <a:t>V</a:t>
              </a:r>
              <a:r>
                <a:rPr lang="en-US" altLang="zh-CN" sz="1800">
                  <a:cs typeface="Times New Roman" panose="02020603050405020304" pitchFamily="18" charset="0"/>
                </a:rPr>
                <a:t>B</a:t>
              </a:r>
              <a:endParaRPr lang="en-US" altLang="zh-CN" sz="2000">
                <a:cs typeface="Times New Roman" panose="02020603050405020304" pitchFamily="18" charset="0"/>
              </a:endParaRPr>
            </a:p>
          </p:txBody>
        </p:sp>
        <p:sp>
          <p:nvSpPr>
            <p:cNvPr id="274459" name="Line 27"/>
            <p:cNvSpPr>
              <a:spLocks noChangeShapeType="1"/>
            </p:cNvSpPr>
            <p:nvPr/>
          </p:nvSpPr>
          <p:spPr bwMode="auto">
            <a:xfrm>
              <a:off x="958" y="1696"/>
              <a:ext cx="912" cy="0"/>
            </a:xfrm>
            <a:prstGeom prst="line">
              <a:avLst/>
            </a:prstGeom>
            <a:noFill/>
            <a:ln w="28575">
              <a:solidFill>
                <a:schemeClr val="tx1"/>
              </a:solidFill>
              <a:round/>
              <a:headEnd/>
              <a:tailEnd type="none" w="sm" len="lg"/>
            </a:ln>
            <a:effectLst/>
          </p:spPr>
          <p:txBody>
            <a:bodyPr wrap="none" anchor="ctr"/>
            <a:lstStyle/>
            <a:p>
              <a:pPr>
                <a:defRPr/>
              </a:pPr>
              <a:endParaRPr lang="zh-CN" altLang="en-US" b="1">
                <a:latin typeface="Times New Roman" panose="02020603050405020304" pitchFamily="18" charset="0"/>
                <a:cs typeface="Times New Roman" panose="02020603050405020304" pitchFamily="18" charset="0"/>
              </a:endParaRPr>
            </a:p>
          </p:txBody>
        </p:sp>
        <p:sp>
          <p:nvSpPr>
            <p:cNvPr id="97305" name="Text Box 28"/>
            <p:cNvSpPr txBox="1">
              <a:spLocks noChangeArrowheads="1"/>
            </p:cNvSpPr>
            <p:nvPr/>
          </p:nvSpPr>
          <p:spPr bwMode="auto">
            <a:xfrm>
              <a:off x="1294" y="1351"/>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sm" len="lg"/>
                </a14:hiddenLine>
              </a:ext>
            </a:extLst>
          </p:spPr>
          <p:txBody>
            <a:bodyPr wrap="none"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a:cs typeface="Times New Roman" panose="02020603050405020304" pitchFamily="18" charset="0"/>
                </a:rPr>
                <a:t>–</a:t>
              </a:r>
            </a:p>
          </p:txBody>
        </p:sp>
        <p:sp>
          <p:nvSpPr>
            <p:cNvPr id="97306" name="Rectangle 29"/>
            <p:cNvSpPr>
              <a:spLocks noChangeArrowheads="1"/>
            </p:cNvSpPr>
            <p:nvPr/>
          </p:nvSpPr>
          <p:spPr bwMode="auto">
            <a:xfrm>
              <a:off x="1427" y="1347"/>
              <a:ext cx="49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sm" len="lg"/>
                </a14:hiddenLine>
              </a:ext>
            </a:extLst>
          </p:spPr>
          <p:txBody>
            <a:bodyPr wrap="none"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3200" i="1">
                  <a:cs typeface="Times New Roman" panose="02020603050405020304" pitchFamily="18" charset="0"/>
                </a:rPr>
                <a:t>U</a:t>
              </a:r>
              <a:r>
                <a:rPr lang="en-US" altLang="zh-CN" sz="1800">
                  <a:cs typeface="Times New Roman" panose="02020603050405020304" pitchFamily="18" charset="0"/>
                </a:rPr>
                <a:t>BE</a:t>
              </a:r>
              <a:endParaRPr lang="en-US" altLang="zh-CN" sz="2800" i="1">
                <a:cs typeface="Times New Roman" panose="02020603050405020304" pitchFamily="18" charset="0"/>
              </a:endParaRPr>
            </a:p>
          </p:txBody>
        </p:sp>
        <p:sp>
          <p:nvSpPr>
            <p:cNvPr id="97307" name="Text Box 30"/>
            <p:cNvSpPr txBox="1">
              <a:spLocks noChangeArrowheads="1"/>
            </p:cNvSpPr>
            <p:nvPr/>
          </p:nvSpPr>
          <p:spPr bwMode="auto">
            <a:xfrm>
              <a:off x="1246" y="1637"/>
              <a:ext cx="36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i="1">
                  <a:cs typeface="Times New Roman" panose="02020603050405020304" pitchFamily="18" charset="0"/>
                </a:rPr>
                <a:t>R</a:t>
              </a:r>
              <a:r>
                <a:rPr lang="en-US" altLang="zh-CN" sz="1800">
                  <a:cs typeface="Times New Roman" panose="02020603050405020304" pitchFamily="18" charset="0"/>
                </a:rPr>
                <a:t>E</a:t>
              </a:r>
              <a:endParaRPr lang="en-US" altLang="zh-CN">
                <a:cs typeface="Times New Roman" panose="02020603050405020304" pitchFamily="18" charset="0"/>
              </a:endParaRPr>
            </a:p>
          </p:txBody>
        </p:sp>
        <p:sp>
          <p:nvSpPr>
            <p:cNvPr id="97308" name="Text Box 31"/>
            <p:cNvSpPr txBox="1">
              <a:spLocks noChangeArrowheads="1"/>
            </p:cNvSpPr>
            <p:nvPr/>
          </p:nvSpPr>
          <p:spPr bwMode="auto">
            <a:xfrm>
              <a:off x="1844" y="1518"/>
              <a:ext cx="2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sm" len="lg"/>
                </a14:hiddenLine>
              </a:ext>
            </a:extLst>
          </p:spPr>
          <p:txBody>
            <a:bodyPr wrap="none"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a:cs typeface="Times New Roman" panose="02020603050405020304" pitchFamily="18" charset="0"/>
                </a:rPr>
                <a:t>=</a:t>
              </a:r>
            </a:p>
          </p:txBody>
        </p:sp>
        <p:sp>
          <p:nvSpPr>
            <p:cNvPr id="274464" name="Line 32"/>
            <p:cNvSpPr>
              <a:spLocks noChangeShapeType="1"/>
            </p:cNvSpPr>
            <p:nvPr/>
          </p:nvSpPr>
          <p:spPr bwMode="auto">
            <a:xfrm>
              <a:off x="2110" y="1669"/>
              <a:ext cx="768" cy="0"/>
            </a:xfrm>
            <a:prstGeom prst="line">
              <a:avLst/>
            </a:prstGeom>
            <a:noFill/>
            <a:ln w="28575">
              <a:solidFill>
                <a:schemeClr val="tx1"/>
              </a:solidFill>
              <a:round/>
              <a:headEnd/>
              <a:tailEnd type="none" w="sm" len="lg"/>
            </a:ln>
            <a:effectLst/>
          </p:spPr>
          <p:txBody>
            <a:bodyPr wrap="none" anchor="ctr"/>
            <a:lstStyle/>
            <a:p>
              <a:pPr>
                <a:defRPr/>
              </a:pPr>
              <a:endParaRPr lang="zh-CN" altLang="en-US" b="1">
                <a:latin typeface="Times New Roman" panose="02020603050405020304" pitchFamily="18" charset="0"/>
                <a:cs typeface="Times New Roman" panose="02020603050405020304" pitchFamily="18" charset="0"/>
              </a:endParaRPr>
            </a:p>
          </p:txBody>
        </p:sp>
        <p:sp>
          <p:nvSpPr>
            <p:cNvPr id="97310" name="Text Box 33"/>
            <p:cNvSpPr txBox="1">
              <a:spLocks noChangeArrowheads="1"/>
            </p:cNvSpPr>
            <p:nvPr/>
          </p:nvSpPr>
          <p:spPr bwMode="auto">
            <a:xfrm>
              <a:off x="2108" y="1362"/>
              <a:ext cx="67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sm" len="lg"/>
                </a14:hiddenLine>
              </a:ext>
            </a:extLst>
          </p:spPr>
          <p:txBody>
            <a:bodyPr wrap="none"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a:cs typeface="Times New Roman" panose="02020603050405020304" pitchFamily="18" charset="0"/>
                </a:rPr>
                <a:t>3– 0.6</a:t>
              </a:r>
            </a:p>
          </p:txBody>
        </p:sp>
        <p:sp>
          <p:nvSpPr>
            <p:cNvPr id="97311" name="Text Box 34"/>
            <p:cNvSpPr txBox="1">
              <a:spLocks noChangeArrowheads="1"/>
            </p:cNvSpPr>
            <p:nvPr/>
          </p:nvSpPr>
          <p:spPr bwMode="auto">
            <a:xfrm>
              <a:off x="2248" y="1650"/>
              <a:ext cx="39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sm" len="lg"/>
                </a14:hiddenLine>
              </a:ext>
            </a:extLst>
          </p:spPr>
          <p:txBody>
            <a:bodyPr wrap="none"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a:cs typeface="Times New Roman" panose="02020603050405020304" pitchFamily="18" charset="0"/>
                </a:rPr>
                <a:t>2.2</a:t>
              </a:r>
            </a:p>
          </p:txBody>
        </p:sp>
        <p:sp>
          <p:nvSpPr>
            <p:cNvPr id="97312" name="Text Box 35"/>
            <p:cNvSpPr txBox="1">
              <a:spLocks noChangeArrowheads="1"/>
            </p:cNvSpPr>
            <p:nvPr/>
          </p:nvSpPr>
          <p:spPr bwMode="auto">
            <a:xfrm>
              <a:off x="2878" y="1489"/>
              <a:ext cx="109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sm" len="lg"/>
                </a14:hiddenLine>
              </a:ext>
            </a:extLst>
          </p:spPr>
          <p:txBody>
            <a:bodyPr wrap="none"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a:cs typeface="Times New Roman" panose="02020603050405020304" pitchFamily="18" charset="0"/>
                </a:rPr>
                <a:t>= 1.09 mA</a:t>
              </a:r>
            </a:p>
          </p:txBody>
        </p:sp>
      </p:grpSp>
      <p:grpSp>
        <p:nvGrpSpPr>
          <p:cNvPr id="6" name="Group 36"/>
          <p:cNvGrpSpPr>
            <a:grpSpLocks/>
          </p:cNvGrpSpPr>
          <p:nvPr/>
        </p:nvGrpSpPr>
        <p:grpSpPr bwMode="auto">
          <a:xfrm>
            <a:off x="554509" y="2862703"/>
            <a:ext cx="3960812" cy="968375"/>
            <a:chOff x="670" y="3238"/>
            <a:chExt cx="2495" cy="610"/>
          </a:xfrm>
        </p:grpSpPr>
        <p:sp>
          <p:nvSpPr>
            <p:cNvPr id="97291" name="Rectangle 37"/>
            <p:cNvSpPr>
              <a:spLocks noChangeArrowheads="1"/>
            </p:cNvSpPr>
            <p:nvPr/>
          </p:nvSpPr>
          <p:spPr bwMode="auto">
            <a:xfrm>
              <a:off x="670" y="3358"/>
              <a:ext cx="314"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sm" len="lg"/>
                </a14:hiddenLine>
              </a:ext>
            </a:extLst>
          </p:spPr>
          <p:txBody>
            <a:bodyPr wrap="none"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3200" i="1">
                  <a:cs typeface="Times New Roman" panose="02020603050405020304" pitchFamily="18" charset="0"/>
                </a:rPr>
                <a:t>I</a:t>
              </a:r>
              <a:r>
                <a:rPr lang="en-US" altLang="zh-CN" sz="1800">
                  <a:cs typeface="Times New Roman" panose="02020603050405020304" pitchFamily="18" charset="0"/>
                </a:rPr>
                <a:t>B</a:t>
              </a:r>
              <a:endParaRPr lang="en-US" altLang="zh-CN" sz="1800" i="1">
                <a:cs typeface="Times New Roman" panose="02020603050405020304" pitchFamily="18" charset="0"/>
              </a:endParaRPr>
            </a:p>
          </p:txBody>
        </p:sp>
        <p:sp>
          <p:nvSpPr>
            <p:cNvPr id="97292" name="Text Box 38"/>
            <p:cNvSpPr txBox="1">
              <a:spLocks noChangeArrowheads="1"/>
            </p:cNvSpPr>
            <p:nvPr/>
          </p:nvSpPr>
          <p:spPr bwMode="auto">
            <a:xfrm>
              <a:off x="912" y="3387"/>
              <a:ext cx="2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sm" len="lg"/>
                </a14:hiddenLine>
              </a:ext>
            </a:extLst>
          </p:spPr>
          <p:txBody>
            <a:bodyPr wrap="none"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a:cs typeface="Times New Roman" panose="02020603050405020304" pitchFamily="18" charset="0"/>
                </a:rPr>
                <a:t>=</a:t>
              </a:r>
            </a:p>
          </p:txBody>
        </p:sp>
        <p:sp>
          <p:nvSpPr>
            <p:cNvPr id="97293" name="Text Box 39"/>
            <p:cNvSpPr txBox="1">
              <a:spLocks noChangeArrowheads="1"/>
            </p:cNvSpPr>
            <p:nvPr/>
          </p:nvSpPr>
          <p:spPr bwMode="auto">
            <a:xfrm>
              <a:off x="1248" y="3504"/>
              <a:ext cx="23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sm" len="lg"/>
                </a14:hiddenLine>
              </a:ext>
            </a:extLst>
          </p:spPr>
          <p:txBody>
            <a:bodyPr wrap="none"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i="1">
                  <a:cs typeface="Times New Roman" panose="02020603050405020304" pitchFamily="18" charset="0"/>
                  <a:sym typeface="Symbol" panose="05050102010706020507" pitchFamily="18" charset="2"/>
                </a:rPr>
                <a:t></a:t>
              </a:r>
              <a:endParaRPr lang="en-US" altLang="zh-CN" sz="2800">
                <a:cs typeface="Times New Roman" panose="02020603050405020304" pitchFamily="18" charset="0"/>
              </a:endParaRPr>
            </a:p>
          </p:txBody>
        </p:sp>
        <p:sp>
          <p:nvSpPr>
            <p:cNvPr id="97294" name="Text Box 40"/>
            <p:cNvSpPr txBox="1">
              <a:spLocks noChangeArrowheads="1"/>
            </p:cNvSpPr>
            <p:nvPr/>
          </p:nvSpPr>
          <p:spPr bwMode="auto">
            <a:xfrm>
              <a:off x="1515" y="3378"/>
              <a:ext cx="2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sm" len="lg"/>
                </a14:hiddenLine>
              </a:ext>
            </a:extLst>
          </p:spPr>
          <p:txBody>
            <a:bodyPr wrap="none"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a:cs typeface="Times New Roman" panose="02020603050405020304" pitchFamily="18" charset="0"/>
                </a:rPr>
                <a:t>=</a:t>
              </a:r>
            </a:p>
          </p:txBody>
        </p:sp>
        <p:sp>
          <p:nvSpPr>
            <p:cNvPr id="274473" name="Line 41"/>
            <p:cNvSpPr>
              <a:spLocks noChangeShapeType="1"/>
            </p:cNvSpPr>
            <p:nvPr/>
          </p:nvSpPr>
          <p:spPr bwMode="auto">
            <a:xfrm>
              <a:off x="1200" y="3552"/>
              <a:ext cx="336" cy="0"/>
            </a:xfrm>
            <a:prstGeom prst="line">
              <a:avLst/>
            </a:prstGeom>
            <a:noFill/>
            <a:ln w="28575">
              <a:solidFill>
                <a:schemeClr val="tx1"/>
              </a:solidFill>
              <a:round/>
              <a:headEnd/>
              <a:tailEnd type="none" w="sm" len="lg"/>
            </a:ln>
            <a:effectLst/>
          </p:spPr>
          <p:txBody>
            <a:bodyPr wrap="none" anchor="ctr"/>
            <a:lstStyle/>
            <a:p>
              <a:pPr>
                <a:defRPr/>
              </a:pPr>
              <a:endParaRPr lang="zh-CN" altLang="en-US" b="1">
                <a:latin typeface="Times New Roman" panose="02020603050405020304" pitchFamily="18" charset="0"/>
                <a:cs typeface="Times New Roman" panose="02020603050405020304" pitchFamily="18" charset="0"/>
              </a:endParaRPr>
            </a:p>
          </p:txBody>
        </p:sp>
        <p:sp>
          <p:nvSpPr>
            <p:cNvPr id="97296" name="Rectangle 42"/>
            <p:cNvSpPr>
              <a:spLocks noChangeArrowheads="1"/>
            </p:cNvSpPr>
            <p:nvPr/>
          </p:nvSpPr>
          <p:spPr bwMode="auto">
            <a:xfrm>
              <a:off x="1202" y="3238"/>
              <a:ext cx="359"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sm" len="lg"/>
                </a14:hiddenLine>
              </a:ext>
            </a:extLst>
          </p:spPr>
          <p:txBody>
            <a:bodyPr wrap="none"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3200" i="1">
                  <a:cs typeface="Times New Roman" panose="02020603050405020304" pitchFamily="18" charset="0"/>
                </a:rPr>
                <a:t>I</a:t>
              </a:r>
              <a:r>
                <a:rPr lang="en-US" altLang="zh-CN" sz="1800">
                  <a:cs typeface="Times New Roman" panose="02020603050405020304" pitchFamily="18" charset="0"/>
                </a:rPr>
                <a:t>C </a:t>
              </a:r>
              <a:endParaRPr lang="en-US" altLang="zh-CN">
                <a:cs typeface="Times New Roman" panose="02020603050405020304" pitchFamily="18" charset="0"/>
              </a:endParaRPr>
            </a:p>
          </p:txBody>
        </p:sp>
        <p:sp>
          <p:nvSpPr>
            <p:cNvPr id="274475" name="Line 43"/>
            <p:cNvSpPr>
              <a:spLocks noChangeShapeType="1"/>
            </p:cNvSpPr>
            <p:nvPr/>
          </p:nvSpPr>
          <p:spPr bwMode="auto">
            <a:xfrm>
              <a:off x="1776" y="3552"/>
              <a:ext cx="336" cy="0"/>
            </a:xfrm>
            <a:prstGeom prst="line">
              <a:avLst/>
            </a:prstGeom>
            <a:noFill/>
            <a:ln w="28575">
              <a:solidFill>
                <a:schemeClr val="tx1"/>
              </a:solidFill>
              <a:round/>
              <a:headEnd/>
              <a:tailEnd type="none" w="sm" len="lg"/>
            </a:ln>
            <a:effectLst/>
          </p:spPr>
          <p:txBody>
            <a:bodyPr wrap="none" anchor="ctr"/>
            <a:lstStyle/>
            <a:p>
              <a:pPr>
                <a:defRPr/>
              </a:pPr>
              <a:endParaRPr lang="zh-CN" altLang="en-US" b="1">
                <a:latin typeface="Times New Roman" panose="02020603050405020304" pitchFamily="18" charset="0"/>
                <a:cs typeface="Times New Roman" panose="02020603050405020304" pitchFamily="18" charset="0"/>
              </a:endParaRPr>
            </a:p>
          </p:txBody>
        </p:sp>
        <p:sp>
          <p:nvSpPr>
            <p:cNvPr id="97298" name="Text Box 44"/>
            <p:cNvSpPr txBox="1">
              <a:spLocks noChangeArrowheads="1"/>
            </p:cNvSpPr>
            <p:nvPr/>
          </p:nvSpPr>
          <p:spPr bwMode="auto">
            <a:xfrm>
              <a:off x="1698" y="3243"/>
              <a:ext cx="50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sm" len="lg"/>
                </a14:hiddenLine>
              </a:ext>
            </a:extLst>
          </p:spPr>
          <p:txBody>
            <a:bodyPr wrap="none"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a:cs typeface="Times New Roman" panose="02020603050405020304" pitchFamily="18" charset="0"/>
                </a:rPr>
                <a:t>1.09</a:t>
              </a:r>
            </a:p>
          </p:txBody>
        </p:sp>
        <p:sp>
          <p:nvSpPr>
            <p:cNvPr id="97299" name="Text Box 45"/>
            <p:cNvSpPr txBox="1">
              <a:spLocks noChangeArrowheads="1"/>
            </p:cNvSpPr>
            <p:nvPr/>
          </p:nvSpPr>
          <p:spPr bwMode="auto">
            <a:xfrm>
              <a:off x="1798" y="3521"/>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sm" len="lg"/>
                </a14:hiddenLine>
              </a:ext>
            </a:extLst>
          </p:spPr>
          <p:txBody>
            <a:bodyPr wrap="none"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a:cs typeface="Times New Roman" panose="02020603050405020304" pitchFamily="18" charset="0"/>
                </a:rPr>
                <a:t>50</a:t>
              </a:r>
            </a:p>
          </p:txBody>
        </p:sp>
        <p:sp>
          <p:nvSpPr>
            <p:cNvPr id="97300" name="Text Box 46"/>
            <p:cNvSpPr txBox="1">
              <a:spLocks noChangeArrowheads="1"/>
            </p:cNvSpPr>
            <p:nvPr/>
          </p:nvSpPr>
          <p:spPr bwMode="auto">
            <a:xfrm>
              <a:off x="2134" y="3389"/>
              <a:ext cx="2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sm" len="lg"/>
                </a14:hiddenLine>
              </a:ext>
            </a:extLst>
          </p:spPr>
          <p:txBody>
            <a:bodyPr wrap="none"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a:cs typeface="Times New Roman" panose="02020603050405020304" pitchFamily="18" charset="0"/>
                </a:rPr>
                <a:t>=</a:t>
              </a:r>
            </a:p>
          </p:txBody>
        </p:sp>
        <p:sp>
          <p:nvSpPr>
            <p:cNvPr id="97301" name="Text Box 47"/>
            <p:cNvSpPr txBox="1">
              <a:spLocks noChangeArrowheads="1"/>
            </p:cNvSpPr>
            <p:nvPr/>
          </p:nvSpPr>
          <p:spPr bwMode="auto">
            <a:xfrm>
              <a:off x="2310" y="3387"/>
              <a:ext cx="85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sm" len="lg"/>
                </a14:hiddenLine>
              </a:ext>
            </a:extLst>
          </p:spPr>
          <p:txBody>
            <a:bodyPr wrap="none"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a:cs typeface="Times New Roman" panose="02020603050405020304" pitchFamily="18" charset="0"/>
                </a:rPr>
                <a:t>21.8 µA</a:t>
              </a:r>
            </a:p>
          </p:txBody>
        </p:sp>
      </p:grpSp>
      <p:sp>
        <p:nvSpPr>
          <p:cNvPr id="274480" name="Rectangle 48"/>
          <p:cNvSpPr>
            <a:spLocks noChangeArrowheads="1"/>
          </p:cNvSpPr>
          <p:nvPr/>
        </p:nvSpPr>
        <p:spPr bwMode="auto">
          <a:xfrm>
            <a:off x="540221" y="3754878"/>
            <a:ext cx="36607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sm" len="lg"/>
              </a14:hiddenLine>
            </a:ext>
          </a:extLst>
        </p:spPr>
        <p:txBody>
          <a:bodyPr wrap="none"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3200" i="1">
                <a:ea typeface="方正琥珀繁体" pitchFamily="2" charset="-122"/>
                <a:cs typeface="Times New Roman" panose="02020603050405020304" pitchFamily="18" charset="0"/>
              </a:rPr>
              <a:t>U</a:t>
            </a:r>
            <a:r>
              <a:rPr lang="en-US" altLang="zh-CN" sz="1800">
                <a:ea typeface="方正琥珀繁体" pitchFamily="2" charset="-122"/>
                <a:cs typeface="Times New Roman" panose="02020603050405020304" pitchFamily="18" charset="0"/>
              </a:rPr>
              <a:t>CE</a:t>
            </a:r>
            <a:r>
              <a:rPr lang="en-US" altLang="zh-CN" sz="2800" i="1">
                <a:ea typeface="方正琥珀繁体" pitchFamily="2" charset="-122"/>
                <a:cs typeface="Times New Roman" panose="02020603050405020304" pitchFamily="18" charset="0"/>
              </a:rPr>
              <a:t> = </a:t>
            </a:r>
            <a:r>
              <a:rPr lang="en-US" altLang="zh-CN" sz="3200" i="1">
                <a:ea typeface="方正琥珀繁体" pitchFamily="2" charset="-122"/>
                <a:cs typeface="Times New Roman" panose="02020603050405020304" pitchFamily="18" charset="0"/>
              </a:rPr>
              <a:t>V</a:t>
            </a:r>
            <a:r>
              <a:rPr lang="en-US" altLang="zh-CN" sz="1800">
                <a:ea typeface="方正琥珀繁体" pitchFamily="2" charset="-122"/>
                <a:cs typeface="Times New Roman" panose="02020603050405020304" pitchFamily="18" charset="0"/>
              </a:rPr>
              <a:t>CC</a:t>
            </a:r>
            <a:r>
              <a:rPr lang="en-US" altLang="zh-CN" sz="2800" i="1">
                <a:ea typeface="方正琥珀繁体" pitchFamily="2" charset="-122"/>
                <a:cs typeface="Times New Roman" panose="02020603050405020304" pitchFamily="18" charset="0"/>
              </a:rPr>
              <a:t>–</a:t>
            </a:r>
            <a:r>
              <a:rPr lang="en-US" altLang="zh-CN" sz="3200" i="1">
                <a:ea typeface="方正琥珀繁体" pitchFamily="2" charset="-122"/>
                <a:cs typeface="Times New Roman" panose="02020603050405020304" pitchFamily="18" charset="0"/>
              </a:rPr>
              <a:t>I</a:t>
            </a:r>
            <a:r>
              <a:rPr lang="en-US" altLang="zh-CN" sz="1800">
                <a:ea typeface="方正琥珀繁体" pitchFamily="2" charset="-122"/>
                <a:cs typeface="Times New Roman" panose="02020603050405020304" pitchFamily="18" charset="0"/>
              </a:rPr>
              <a:t>C </a:t>
            </a:r>
            <a:r>
              <a:rPr lang="en-US" altLang="zh-CN" sz="2800">
                <a:ea typeface="方正琥珀繁体" pitchFamily="2" charset="-122"/>
                <a:cs typeface="Times New Roman" panose="02020603050405020304" pitchFamily="18" charset="0"/>
              </a:rPr>
              <a:t>(</a:t>
            </a:r>
            <a:r>
              <a:rPr lang="en-US" altLang="zh-CN" sz="1800">
                <a:ea typeface="方正琥珀繁体" pitchFamily="2" charset="-122"/>
                <a:cs typeface="Times New Roman" panose="02020603050405020304" pitchFamily="18" charset="0"/>
              </a:rPr>
              <a:t> </a:t>
            </a:r>
            <a:r>
              <a:rPr lang="en-US" altLang="zh-CN" sz="2800" i="1">
                <a:ea typeface="方正琥珀繁体" pitchFamily="2" charset="-122"/>
                <a:cs typeface="Times New Roman" panose="02020603050405020304" pitchFamily="18" charset="0"/>
              </a:rPr>
              <a:t>R</a:t>
            </a:r>
            <a:r>
              <a:rPr lang="en-US" altLang="zh-CN" sz="1800">
                <a:ea typeface="方正琥珀繁体" pitchFamily="2" charset="-122"/>
                <a:cs typeface="Times New Roman" panose="02020603050405020304" pitchFamily="18" charset="0"/>
              </a:rPr>
              <a:t>C</a:t>
            </a:r>
            <a:r>
              <a:rPr lang="en-US" altLang="zh-CN" sz="2800">
                <a:ea typeface="方正琥珀繁体" pitchFamily="2" charset="-122"/>
                <a:cs typeface="Times New Roman" panose="02020603050405020304" pitchFamily="18" charset="0"/>
              </a:rPr>
              <a:t>+</a:t>
            </a:r>
            <a:r>
              <a:rPr lang="en-US" altLang="zh-CN" sz="3200" i="1">
                <a:ea typeface="方正琥珀繁体" pitchFamily="2" charset="-122"/>
                <a:cs typeface="Times New Roman" panose="02020603050405020304" pitchFamily="18" charset="0"/>
              </a:rPr>
              <a:t>R</a:t>
            </a:r>
            <a:r>
              <a:rPr lang="en-US" altLang="zh-CN" sz="1800">
                <a:ea typeface="方正琥珀繁体" pitchFamily="2" charset="-122"/>
                <a:cs typeface="Times New Roman" panose="02020603050405020304" pitchFamily="18" charset="0"/>
              </a:rPr>
              <a:t>E</a:t>
            </a:r>
            <a:r>
              <a:rPr lang="en-US" altLang="zh-CN" sz="2800">
                <a:ea typeface="方正琥珀繁体" pitchFamily="2" charset="-122"/>
                <a:cs typeface="Times New Roman" panose="02020603050405020304" pitchFamily="18" charset="0"/>
              </a:rPr>
              <a:t>)</a:t>
            </a:r>
          </a:p>
        </p:txBody>
      </p:sp>
      <p:sp>
        <p:nvSpPr>
          <p:cNvPr id="274481" name="Text Box 49"/>
          <p:cNvSpPr txBox="1">
            <a:spLocks noChangeArrowheads="1"/>
          </p:cNvSpPr>
          <p:nvPr/>
        </p:nvSpPr>
        <p:spPr bwMode="auto">
          <a:xfrm>
            <a:off x="1210146" y="4256528"/>
            <a:ext cx="2971800"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sm" len="lg"/>
              </a14:hiddenLine>
            </a:ext>
          </a:extLst>
        </p:spPr>
        <p:txBody>
          <a:bodyPr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pPr>
            <a:r>
              <a:rPr lang="en-US" altLang="zh-CN" sz="2800">
                <a:ea typeface="方正琥珀繁体" pitchFamily="2" charset="-122"/>
                <a:cs typeface="Times New Roman" panose="02020603050405020304" pitchFamily="18" charset="0"/>
              </a:rPr>
              <a:t>= 12–1.09(4+2.2)</a:t>
            </a:r>
          </a:p>
          <a:p>
            <a:pPr eaLnBrk="1" hangingPunct="1">
              <a:lnSpc>
                <a:spcPct val="125000"/>
              </a:lnSpc>
            </a:pPr>
            <a:r>
              <a:rPr lang="en-US" altLang="zh-CN" sz="2800">
                <a:ea typeface="方正琥珀繁体" pitchFamily="2" charset="-122"/>
                <a:cs typeface="Times New Roman" panose="02020603050405020304" pitchFamily="18" charset="0"/>
              </a:rPr>
              <a:t>=5.24V</a:t>
            </a:r>
          </a:p>
        </p:txBody>
      </p:sp>
      <p:sp>
        <p:nvSpPr>
          <p:cNvPr id="274551" name="Text Box 119"/>
          <p:cNvSpPr txBox="1">
            <a:spLocks noChangeArrowheads="1"/>
          </p:cNvSpPr>
          <p:nvPr/>
        </p:nvSpPr>
        <p:spPr bwMode="auto">
          <a:xfrm>
            <a:off x="628421" y="2175822"/>
            <a:ext cx="10967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sm" len="lg"/>
              </a14:hiddenLine>
            </a:ext>
          </a:extLst>
        </p:spPr>
        <p:txBody>
          <a:bodyPr wrap="none"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3200" i="1">
                <a:ea typeface="方正琥珀繁体" pitchFamily="2" charset="-122"/>
                <a:cs typeface="Times New Roman" panose="02020603050405020304" pitchFamily="18" charset="0"/>
              </a:rPr>
              <a:t>I</a:t>
            </a:r>
            <a:r>
              <a:rPr lang="en-US" altLang="zh-CN" sz="1800">
                <a:ea typeface="方正琥珀繁体" pitchFamily="2" charset="-122"/>
                <a:cs typeface="Times New Roman" panose="02020603050405020304" pitchFamily="18" charset="0"/>
              </a:rPr>
              <a:t>C</a:t>
            </a:r>
            <a:r>
              <a:rPr lang="en-US" altLang="zh-CN">
                <a:cs typeface="Times New Roman" panose="02020603050405020304" pitchFamily="18" charset="0"/>
              </a:rPr>
              <a:t>≈</a:t>
            </a:r>
            <a:r>
              <a:rPr lang="en-US" altLang="zh-CN" sz="3200" i="1">
                <a:ea typeface="方正琥珀繁体" pitchFamily="2" charset="-122"/>
                <a:cs typeface="Times New Roman" panose="02020603050405020304" pitchFamily="18" charset="0"/>
              </a:rPr>
              <a:t> I</a:t>
            </a:r>
            <a:r>
              <a:rPr lang="en-US" altLang="zh-CN" sz="1800">
                <a:ea typeface="方正琥珀繁体" pitchFamily="2" charset="-122"/>
                <a:cs typeface="Times New Roman" panose="02020603050405020304" pitchFamily="18" charset="0"/>
              </a:rPr>
              <a:t>E</a:t>
            </a:r>
            <a:endParaRPr lang="en-US" altLang="zh-CN" sz="2000">
              <a:ea typeface="方正琥珀繁体" pitchFamily="2" charset="-122"/>
              <a:cs typeface="Times New Roman" panose="02020603050405020304" pitchFamily="18" charset="0"/>
            </a:endParaRPr>
          </a:p>
        </p:txBody>
      </p:sp>
      <p:pic>
        <p:nvPicPr>
          <p:cNvPr id="97290" name="Picture 120" descr="图片5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5896" y="2905565"/>
            <a:ext cx="4822825" cy="352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725793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4551"/>
                                        </p:tgtEl>
                                        <p:attrNameLst>
                                          <p:attrName>style.visibility</p:attrName>
                                        </p:attrNameLst>
                                      </p:cBhvr>
                                      <p:to>
                                        <p:strVal val="visible"/>
                                      </p:to>
                                    </p:set>
                                    <p:animEffect transition="in" filter="wipe(left)">
                                      <p:cBhvr>
                                        <p:cTn id="12" dur="500"/>
                                        <p:tgtEl>
                                          <p:spTgt spid="27455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74480"/>
                                        </p:tgtEl>
                                        <p:attrNameLst>
                                          <p:attrName>style.visibility</p:attrName>
                                        </p:attrNameLst>
                                      </p:cBhvr>
                                      <p:to>
                                        <p:strVal val="visible"/>
                                      </p:to>
                                    </p:set>
                                    <p:animEffect transition="in" filter="wipe(left)">
                                      <p:cBhvr>
                                        <p:cTn id="27" dur="500"/>
                                        <p:tgtEl>
                                          <p:spTgt spid="274480"/>
                                        </p:tgtEl>
                                      </p:cBhvr>
                                    </p:animEffect>
                                  </p:childTnLst>
                                </p:cTn>
                              </p:par>
                            </p:childTnLst>
                          </p:cTn>
                        </p:par>
                        <p:par>
                          <p:cTn id="28" fill="hold" nodeType="afterGroup">
                            <p:stCondLst>
                              <p:cond delay="500"/>
                            </p:stCondLst>
                            <p:childTnLst>
                              <p:par>
                                <p:cTn id="29" presetID="22" presetClass="entr" presetSubtype="8" fill="hold" grpId="0" nodeType="afterEffect">
                                  <p:stCondLst>
                                    <p:cond delay="1000"/>
                                  </p:stCondLst>
                                  <p:childTnLst>
                                    <p:set>
                                      <p:cBhvr>
                                        <p:cTn id="30" dur="1" fill="hold">
                                          <p:stCondLst>
                                            <p:cond delay="0"/>
                                          </p:stCondLst>
                                        </p:cTn>
                                        <p:tgtEl>
                                          <p:spTgt spid="274481"/>
                                        </p:tgtEl>
                                        <p:attrNameLst>
                                          <p:attrName>style.visibility</p:attrName>
                                        </p:attrNameLst>
                                      </p:cBhvr>
                                      <p:to>
                                        <p:strVal val="visible"/>
                                      </p:to>
                                    </p:set>
                                    <p:animEffect transition="in" filter="wipe(left)">
                                      <p:cBhvr>
                                        <p:cTn id="31" dur="500"/>
                                        <p:tgtEl>
                                          <p:spTgt spid="2744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80" grpId="0" autoUpdateAnimBg="0"/>
      <p:bldP spid="274481" grpId="0" autoUpdateAnimBg="0"/>
      <p:bldP spid="274551"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9" name="Rectangle 3"/>
          <p:cNvSpPr>
            <a:spLocks noChangeArrowheads="1"/>
          </p:cNvSpPr>
          <p:nvPr/>
        </p:nvSpPr>
        <p:spPr bwMode="auto">
          <a:xfrm>
            <a:off x="0" y="525510"/>
            <a:ext cx="6553200" cy="762000"/>
          </a:xfrm>
          <a:prstGeom prst="rect">
            <a:avLst/>
          </a:prstGeom>
          <a:noFill/>
          <a:ln w="9525">
            <a:noFill/>
            <a:miter lim="800000"/>
            <a:headEnd/>
            <a:tailEnd/>
          </a:ln>
        </p:spPr>
        <p:txBody>
          <a:bodyPr/>
          <a:lstStyle/>
          <a:p>
            <a:pPr algn="ctr">
              <a:defRPr/>
            </a:pPr>
            <a:r>
              <a:rPr lang="en-US" altLang="zh-CN" sz="2800" b="1">
                <a:solidFill>
                  <a:srgbClr val="000099"/>
                </a:solidFill>
                <a:latin typeface="Times New Roman" panose="02020603050405020304" pitchFamily="18" charset="0"/>
                <a:cs typeface="Times New Roman" panose="02020603050405020304" pitchFamily="18" charset="0"/>
              </a:rPr>
              <a:t>(2) </a:t>
            </a:r>
            <a:r>
              <a:rPr lang="zh-CN" altLang="en-US" sz="2800" b="1">
                <a:solidFill>
                  <a:srgbClr val="000099"/>
                </a:solidFill>
                <a:latin typeface="Times New Roman" panose="02020603050405020304" pitchFamily="18" charset="0"/>
                <a:cs typeface="Times New Roman" panose="02020603050405020304" pitchFamily="18" charset="0"/>
              </a:rPr>
              <a:t>由微变等效电路求</a:t>
            </a:r>
            <a:r>
              <a:rPr lang="en-US" altLang="zh-CN" sz="2800" b="1" i="1">
                <a:solidFill>
                  <a:srgbClr val="000099"/>
                </a:solidFill>
                <a:latin typeface="Times New Roman" panose="02020603050405020304" pitchFamily="18" charset="0"/>
                <a:cs typeface="Times New Roman" panose="02020603050405020304" pitchFamily="18" charset="0"/>
              </a:rPr>
              <a:t>A</a:t>
            </a:r>
            <a:r>
              <a:rPr lang="en-US" altLang="zh-CN" sz="2800" b="1" i="1" baseline="-25000">
                <a:solidFill>
                  <a:srgbClr val="000099"/>
                </a:solidFill>
                <a:latin typeface="Times New Roman" panose="02020603050405020304" pitchFamily="18" charset="0"/>
                <a:cs typeface="Times New Roman" panose="02020603050405020304" pitchFamily="18" charset="0"/>
              </a:rPr>
              <a:t>u</a:t>
            </a:r>
            <a:r>
              <a:rPr lang="zh-CN" altLang="en-US" sz="2800" b="1">
                <a:solidFill>
                  <a:srgbClr val="000099"/>
                </a:solidFill>
                <a:latin typeface="Times New Roman" panose="02020603050405020304" pitchFamily="18" charset="0"/>
                <a:cs typeface="Times New Roman" panose="02020603050405020304" pitchFamily="18" charset="0"/>
              </a:rPr>
              <a:t>、 </a:t>
            </a:r>
            <a:r>
              <a:rPr lang="en-US" altLang="zh-CN" sz="3200" b="1" i="1">
                <a:solidFill>
                  <a:srgbClr val="000099"/>
                </a:solidFill>
                <a:latin typeface="Times New Roman" panose="02020603050405020304" pitchFamily="18" charset="0"/>
                <a:cs typeface="Times New Roman" panose="02020603050405020304" pitchFamily="18" charset="0"/>
              </a:rPr>
              <a:t>r</a:t>
            </a:r>
            <a:r>
              <a:rPr lang="en-US" altLang="zh-CN" sz="2800" b="1" baseline="-25000">
                <a:solidFill>
                  <a:srgbClr val="000099"/>
                </a:solidFill>
                <a:latin typeface="Times New Roman" panose="02020603050405020304" pitchFamily="18" charset="0"/>
                <a:cs typeface="Times New Roman" panose="02020603050405020304" pitchFamily="18" charset="0"/>
              </a:rPr>
              <a:t>i</a:t>
            </a:r>
            <a:r>
              <a:rPr lang="en-US" altLang="zh-CN" sz="2800" b="1">
                <a:solidFill>
                  <a:srgbClr val="000099"/>
                </a:solidFill>
                <a:latin typeface="Times New Roman" panose="02020603050405020304" pitchFamily="18" charset="0"/>
                <a:cs typeface="Times New Roman" panose="02020603050405020304" pitchFamily="18" charset="0"/>
              </a:rPr>
              <a:t> </a:t>
            </a:r>
            <a:r>
              <a:rPr lang="zh-CN" altLang="en-US" sz="2800" b="1">
                <a:solidFill>
                  <a:srgbClr val="000099"/>
                </a:solidFill>
                <a:latin typeface="Times New Roman" panose="02020603050405020304" pitchFamily="18" charset="0"/>
                <a:cs typeface="Times New Roman" panose="02020603050405020304" pitchFamily="18" charset="0"/>
              </a:rPr>
              <a:t>、</a:t>
            </a:r>
            <a:r>
              <a:rPr lang="zh-CN" altLang="en-US" sz="2800" b="1" baseline="-25000">
                <a:solidFill>
                  <a:srgbClr val="000099"/>
                </a:solidFill>
                <a:latin typeface="Times New Roman" panose="02020603050405020304" pitchFamily="18" charset="0"/>
                <a:cs typeface="Times New Roman" panose="02020603050405020304" pitchFamily="18" charset="0"/>
              </a:rPr>
              <a:t> </a:t>
            </a:r>
            <a:r>
              <a:rPr lang="en-US" altLang="zh-CN" sz="3200" b="1" i="1">
                <a:solidFill>
                  <a:srgbClr val="000099"/>
                </a:solidFill>
                <a:latin typeface="Times New Roman" panose="02020603050405020304" pitchFamily="18" charset="0"/>
                <a:cs typeface="Times New Roman" panose="02020603050405020304" pitchFamily="18" charset="0"/>
              </a:rPr>
              <a:t>r</a:t>
            </a:r>
            <a:r>
              <a:rPr lang="en-US" altLang="zh-CN" sz="2800" b="1" baseline="-25000">
                <a:solidFill>
                  <a:srgbClr val="000099"/>
                </a:solidFill>
                <a:latin typeface="Times New Roman" panose="02020603050405020304" pitchFamily="18" charset="0"/>
                <a:cs typeface="Times New Roman" panose="02020603050405020304" pitchFamily="18" charset="0"/>
              </a:rPr>
              <a:t>o</a:t>
            </a:r>
            <a:r>
              <a:rPr lang="zh-CN" altLang="en-US" sz="2800" b="1">
                <a:solidFill>
                  <a:srgbClr val="000099"/>
                </a:solidFill>
                <a:latin typeface="Times New Roman" panose="02020603050405020304" pitchFamily="18" charset="0"/>
                <a:cs typeface="Times New Roman" panose="02020603050405020304" pitchFamily="18" charset="0"/>
              </a:rPr>
              <a:t>。</a:t>
            </a:r>
          </a:p>
        </p:txBody>
      </p:sp>
      <p:grpSp>
        <p:nvGrpSpPr>
          <p:cNvPr id="2" name="Group 59"/>
          <p:cNvGrpSpPr>
            <a:grpSpLocks/>
          </p:cNvGrpSpPr>
          <p:nvPr/>
        </p:nvGrpSpPr>
        <p:grpSpPr bwMode="auto">
          <a:xfrm>
            <a:off x="690563" y="4311698"/>
            <a:ext cx="6132512" cy="942975"/>
            <a:chOff x="553" y="2448"/>
            <a:chExt cx="3863" cy="594"/>
          </a:xfrm>
        </p:grpSpPr>
        <p:sp>
          <p:nvSpPr>
            <p:cNvPr id="24651" name="Text Box 60"/>
            <p:cNvSpPr txBox="1">
              <a:spLocks noChangeArrowheads="1"/>
            </p:cNvSpPr>
            <p:nvPr/>
          </p:nvSpPr>
          <p:spPr bwMode="auto">
            <a:xfrm>
              <a:off x="553" y="2569"/>
              <a:ext cx="82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sm" len="lg"/>
                </a14:hiddenLine>
              </a:ext>
            </a:extLst>
          </p:spPr>
          <p:txBody>
            <a:bodyPr wrap="none"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i="1">
                  <a:ea typeface="方正琥珀繁体" pitchFamily="2" charset="-122"/>
                  <a:cs typeface="Times New Roman" panose="02020603050405020304" pitchFamily="18" charset="0"/>
                </a:rPr>
                <a:t>A</a:t>
              </a:r>
              <a:r>
                <a:rPr lang="en-US" altLang="zh-CN" sz="2800" i="1" baseline="-25000">
                  <a:ea typeface="方正琥珀繁体" pitchFamily="2" charset="-122"/>
                  <a:cs typeface="Times New Roman" panose="02020603050405020304" pitchFamily="18" charset="0"/>
                </a:rPr>
                <a:t>u</a:t>
              </a:r>
              <a:r>
                <a:rPr lang="en-US" altLang="zh-CN" sz="2800">
                  <a:ea typeface="方正琥珀繁体" pitchFamily="2" charset="-122"/>
                  <a:cs typeface="Times New Roman" panose="02020603050405020304" pitchFamily="18" charset="0"/>
                </a:rPr>
                <a:t>= </a:t>
              </a:r>
              <a:r>
                <a:rPr lang="en-US" altLang="zh-CN" sz="2800">
                  <a:solidFill>
                    <a:srgbClr val="FF0066"/>
                  </a:solidFill>
                  <a:ea typeface="方正琥珀繁体" pitchFamily="2" charset="-122"/>
                  <a:cs typeface="Times New Roman" panose="02020603050405020304" pitchFamily="18" charset="0"/>
                </a:rPr>
                <a:t>–</a:t>
              </a:r>
              <a:r>
                <a:rPr lang="en-US" altLang="zh-CN" sz="2800">
                  <a:ea typeface="方正琥珀繁体" pitchFamily="2" charset="-122"/>
                  <a:cs typeface="Times New Roman" panose="02020603050405020304" pitchFamily="18" charset="0"/>
                </a:rPr>
                <a:t> </a:t>
              </a:r>
              <a:r>
                <a:rPr lang="en-US" altLang="zh-CN" sz="2800" i="1">
                  <a:ea typeface="方正琥珀繁体" pitchFamily="2" charset="-122"/>
                  <a:cs typeface="Times New Roman" panose="02020603050405020304" pitchFamily="18" charset="0"/>
                  <a:sym typeface="Symbol" panose="05050102010706020507" pitchFamily="18" charset="2"/>
                </a:rPr>
                <a:t></a:t>
              </a:r>
              <a:endParaRPr lang="en-US" altLang="zh-CN" sz="2800">
                <a:ea typeface="方正琥珀繁体" pitchFamily="2" charset="-122"/>
                <a:cs typeface="Times New Roman" panose="02020603050405020304" pitchFamily="18" charset="0"/>
                <a:sym typeface="Symbol" panose="05050102010706020507" pitchFamily="18" charset="2"/>
              </a:endParaRPr>
            </a:p>
          </p:txBody>
        </p:sp>
        <p:sp>
          <p:nvSpPr>
            <p:cNvPr id="275517" name="Line 61"/>
            <p:cNvSpPr>
              <a:spLocks noChangeShapeType="1"/>
            </p:cNvSpPr>
            <p:nvPr/>
          </p:nvSpPr>
          <p:spPr bwMode="auto">
            <a:xfrm>
              <a:off x="1496" y="2761"/>
              <a:ext cx="528" cy="0"/>
            </a:xfrm>
            <a:prstGeom prst="line">
              <a:avLst/>
            </a:prstGeom>
            <a:noFill/>
            <a:ln w="28575">
              <a:solidFill>
                <a:schemeClr val="tx1"/>
              </a:solidFill>
              <a:round/>
              <a:headEnd/>
              <a:tailEnd type="none" w="sm" len="lg"/>
            </a:ln>
            <a:effectLst/>
          </p:spPr>
          <p:txBody>
            <a:bodyPr wrap="none" anchor="ctr"/>
            <a:lstStyle/>
            <a:p>
              <a:pPr>
                <a:defRPr/>
              </a:pPr>
              <a:endParaRPr lang="zh-CN" altLang="en-US" b="1">
                <a:latin typeface="Times New Roman" panose="02020603050405020304" pitchFamily="18" charset="0"/>
                <a:cs typeface="Times New Roman" panose="02020603050405020304" pitchFamily="18" charset="0"/>
              </a:endParaRPr>
            </a:p>
          </p:txBody>
        </p:sp>
        <p:sp>
          <p:nvSpPr>
            <p:cNvPr id="24653" name="Text Box 62"/>
            <p:cNvSpPr txBox="1">
              <a:spLocks noChangeArrowheads="1"/>
            </p:cNvSpPr>
            <p:nvPr/>
          </p:nvSpPr>
          <p:spPr bwMode="auto">
            <a:xfrm>
              <a:off x="1394" y="2448"/>
              <a:ext cx="74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sm" len="lg"/>
                </a14:hiddenLine>
              </a:ext>
            </a:extLst>
          </p:spPr>
          <p:txBody>
            <a:bodyPr wrap="none"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i="1">
                  <a:ea typeface="方正琥珀繁体" pitchFamily="2" charset="-122"/>
                  <a:cs typeface="Times New Roman" panose="02020603050405020304" pitchFamily="18" charset="0"/>
                </a:rPr>
                <a:t>R</a:t>
              </a:r>
              <a:r>
                <a:rPr lang="en-US" altLang="zh-CN" sz="2800" baseline="-25000">
                  <a:ea typeface="方正琥珀繁体" pitchFamily="2" charset="-122"/>
                  <a:cs typeface="Times New Roman" panose="02020603050405020304" pitchFamily="18" charset="0"/>
                </a:rPr>
                <a:t>C</a:t>
              </a:r>
              <a:r>
                <a:rPr lang="en-US" altLang="zh-CN" sz="2800">
                  <a:ea typeface="方正琥珀繁体" pitchFamily="2" charset="-122"/>
                  <a:cs typeface="Times New Roman" panose="02020603050405020304" pitchFamily="18" charset="0"/>
                </a:rPr>
                <a:t>//</a:t>
              </a:r>
              <a:r>
                <a:rPr lang="en-US" altLang="zh-CN" sz="2800" i="1">
                  <a:ea typeface="方正琥珀繁体" pitchFamily="2" charset="-122"/>
                  <a:cs typeface="Times New Roman" panose="02020603050405020304" pitchFamily="18" charset="0"/>
                </a:rPr>
                <a:t>R</a:t>
              </a:r>
              <a:r>
                <a:rPr lang="en-US" altLang="zh-CN" sz="2800" baseline="-25000">
                  <a:ea typeface="方正琥珀繁体" pitchFamily="2" charset="-122"/>
                  <a:cs typeface="Times New Roman" panose="02020603050405020304" pitchFamily="18" charset="0"/>
                </a:rPr>
                <a:t>L</a:t>
              </a:r>
            </a:p>
          </p:txBody>
        </p:sp>
        <p:sp>
          <p:nvSpPr>
            <p:cNvPr id="24654" name="Text Box 63"/>
            <p:cNvSpPr txBox="1">
              <a:spLocks noChangeArrowheads="1"/>
            </p:cNvSpPr>
            <p:nvPr/>
          </p:nvSpPr>
          <p:spPr bwMode="auto">
            <a:xfrm>
              <a:off x="1542" y="2677"/>
              <a:ext cx="36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sm" len="lg"/>
                </a14:hiddenLine>
              </a:ext>
            </a:extLst>
          </p:spPr>
          <p:txBody>
            <a:bodyPr wrap="none"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3200" i="1">
                  <a:ea typeface="方正琥珀繁体" pitchFamily="2" charset="-122"/>
                  <a:cs typeface="Times New Roman" panose="02020603050405020304" pitchFamily="18" charset="0"/>
                </a:rPr>
                <a:t>r</a:t>
              </a:r>
              <a:r>
                <a:rPr lang="en-US" altLang="zh-CN" sz="2800" baseline="-25000">
                  <a:ea typeface="方正琥珀繁体" pitchFamily="2" charset="-122"/>
                  <a:cs typeface="Times New Roman" panose="02020603050405020304" pitchFamily="18" charset="0"/>
                </a:rPr>
                <a:t>be</a:t>
              </a:r>
            </a:p>
          </p:txBody>
        </p:sp>
        <p:sp>
          <p:nvSpPr>
            <p:cNvPr id="24655" name="Text Box 64"/>
            <p:cNvSpPr txBox="1">
              <a:spLocks noChangeArrowheads="1"/>
            </p:cNvSpPr>
            <p:nvPr/>
          </p:nvSpPr>
          <p:spPr bwMode="auto">
            <a:xfrm>
              <a:off x="1700" y="2583"/>
              <a:ext cx="120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sm" len="lg"/>
                </a14:hiddenLine>
              </a:ext>
            </a:extLst>
          </p:spPr>
          <p:txBody>
            <a:bodyPr wrap="none"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a:ea typeface="方正琥珀繁体" pitchFamily="2" charset="-122"/>
                  <a:cs typeface="Times New Roman" panose="02020603050405020304" pitchFamily="18" charset="0"/>
                </a:rPr>
                <a:t>      = </a:t>
              </a:r>
              <a:r>
                <a:rPr lang="en-US" altLang="zh-CN" sz="2800">
                  <a:solidFill>
                    <a:srgbClr val="FF0066"/>
                  </a:solidFill>
                  <a:ea typeface="方正琥珀繁体" pitchFamily="2" charset="-122"/>
                  <a:cs typeface="Times New Roman" panose="02020603050405020304" pitchFamily="18" charset="0"/>
                </a:rPr>
                <a:t>–</a:t>
              </a:r>
              <a:r>
                <a:rPr lang="en-US" altLang="zh-CN" sz="2800">
                  <a:ea typeface="方正琥珀繁体" pitchFamily="2" charset="-122"/>
                  <a:cs typeface="Times New Roman" panose="02020603050405020304" pitchFamily="18" charset="0"/>
                </a:rPr>
                <a:t> 50 </a:t>
              </a:r>
              <a:r>
                <a:rPr lang="en-US" altLang="zh-CN" sz="2800">
                  <a:ea typeface="方正琥珀繁体" pitchFamily="2" charset="-122"/>
                  <a:cs typeface="Times New Roman" panose="02020603050405020304" pitchFamily="18" charset="0"/>
                  <a:sym typeface="Symbol" panose="05050102010706020507" pitchFamily="18" charset="2"/>
                </a:rPr>
                <a:t></a:t>
              </a:r>
              <a:endParaRPr lang="en-US" altLang="zh-CN" sz="2800">
                <a:ea typeface="方正琥珀繁体" pitchFamily="2" charset="-122"/>
                <a:cs typeface="Times New Roman" panose="02020603050405020304" pitchFamily="18" charset="0"/>
              </a:endParaRPr>
            </a:p>
          </p:txBody>
        </p:sp>
        <p:grpSp>
          <p:nvGrpSpPr>
            <p:cNvPr id="24656" name="Group 65"/>
            <p:cNvGrpSpPr>
              <a:grpSpLocks/>
            </p:cNvGrpSpPr>
            <p:nvPr/>
          </p:nvGrpSpPr>
          <p:grpSpPr bwMode="auto">
            <a:xfrm>
              <a:off x="2823" y="2457"/>
              <a:ext cx="1593" cy="579"/>
              <a:chOff x="2688" y="2457"/>
              <a:chExt cx="1593" cy="579"/>
            </a:xfrm>
          </p:grpSpPr>
          <p:sp>
            <p:nvSpPr>
              <p:cNvPr id="275522" name="Line 66"/>
              <p:cNvSpPr>
                <a:spLocks noChangeShapeType="1"/>
              </p:cNvSpPr>
              <p:nvPr/>
            </p:nvSpPr>
            <p:spPr bwMode="auto">
              <a:xfrm>
                <a:off x="2784" y="2745"/>
                <a:ext cx="624" cy="0"/>
              </a:xfrm>
              <a:prstGeom prst="line">
                <a:avLst/>
              </a:prstGeom>
              <a:noFill/>
              <a:ln w="28575">
                <a:solidFill>
                  <a:schemeClr val="tx1"/>
                </a:solidFill>
                <a:round/>
                <a:headEnd/>
                <a:tailEnd type="none" w="sm" len="lg"/>
              </a:ln>
              <a:effectLst/>
            </p:spPr>
            <p:txBody>
              <a:bodyPr wrap="none" anchor="ctr"/>
              <a:lstStyle/>
              <a:p>
                <a:pPr>
                  <a:defRPr/>
                </a:pPr>
                <a:endParaRPr lang="zh-CN" altLang="en-US" b="1">
                  <a:latin typeface="Times New Roman" panose="02020603050405020304" pitchFamily="18" charset="0"/>
                  <a:cs typeface="Times New Roman" panose="02020603050405020304" pitchFamily="18" charset="0"/>
                </a:endParaRPr>
              </a:p>
            </p:txBody>
          </p:sp>
          <p:sp>
            <p:nvSpPr>
              <p:cNvPr id="24659" name="Text Box 67"/>
              <p:cNvSpPr txBox="1">
                <a:spLocks noChangeArrowheads="1"/>
              </p:cNvSpPr>
              <p:nvPr/>
            </p:nvSpPr>
            <p:spPr bwMode="auto">
              <a:xfrm>
                <a:off x="2832" y="2457"/>
                <a:ext cx="46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sm" len="lg"/>
                  </a14:hiddenLine>
                </a:ext>
              </a:extLst>
            </p:spPr>
            <p:txBody>
              <a:bodyPr wrap="none"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a:ea typeface="方正琥珀繁体" pitchFamily="2" charset="-122"/>
                    <a:cs typeface="Times New Roman" panose="02020603050405020304" pitchFamily="18" charset="0"/>
                  </a:rPr>
                  <a:t>4//4</a:t>
                </a:r>
              </a:p>
            </p:txBody>
          </p:sp>
          <p:sp>
            <p:nvSpPr>
              <p:cNvPr id="24660" name="Text Box 68"/>
              <p:cNvSpPr txBox="1">
                <a:spLocks noChangeArrowheads="1"/>
              </p:cNvSpPr>
              <p:nvPr/>
            </p:nvSpPr>
            <p:spPr bwMode="auto">
              <a:xfrm>
                <a:off x="2688" y="2709"/>
                <a:ext cx="80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sm" len="lg"/>
                  </a14:hiddenLine>
                </a:ext>
              </a:extLst>
            </p:spPr>
            <p:txBody>
              <a:bodyPr wrap="none"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a:ea typeface="方正琥珀繁体" pitchFamily="2" charset="-122"/>
                    <a:cs typeface="Times New Roman" panose="02020603050405020304" pitchFamily="18" charset="0"/>
                  </a:rPr>
                  <a:t>1.52k</a:t>
                </a:r>
                <a:r>
                  <a:rPr lang="en-US" altLang="zh-CN" sz="2800">
                    <a:ea typeface="方正琥珀繁体" pitchFamily="2" charset="-122"/>
                    <a:cs typeface="Times New Roman" panose="02020603050405020304" pitchFamily="18" charset="0"/>
                    <a:sym typeface="Symbol" panose="05050102010706020507" pitchFamily="18" charset="2"/>
                  </a:rPr>
                  <a:t></a:t>
                </a:r>
                <a:endParaRPr lang="en-US" altLang="zh-CN" sz="2800">
                  <a:ea typeface="方正琥珀繁体" pitchFamily="2" charset="-122"/>
                  <a:cs typeface="Times New Roman" panose="02020603050405020304" pitchFamily="18" charset="0"/>
                </a:endParaRPr>
              </a:p>
            </p:txBody>
          </p:sp>
          <p:sp>
            <p:nvSpPr>
              <p:cNvPr id="24661" name="Text Box 69"/>
              <p:cNvSpPr txBox="1">
                <a:spLocks noChangeArrowheads="1"/>
              </p:cNvSpPr>
              <p:nvPr/>
            </p:nvSpPr>
            <p:spPr bwMode="auto">
              <a:xfrm>
                <a:off x="3421" y="2544"/>
                <a:ext cx="86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sm" len="lg"/>
                  </a14:hiddenLine>
                </a:ext>
              </a:extLst>
            </p:spPr>
            <p:txBody>
              <a:bodyPr wrap="none"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a:ea typeface="方正琥珀繁体" pitchFamily="2" charset="-122"/>
                    <a:cs typeface="Times New Roman" panose="02020603050405020304" pitchFamily="18" charset="0"/>
                  </a:rPr>
                  <a:t>= </a:t>
                </a:r>
                <a:r>
                  <a:rPr lang="en-US" altLang="zh-CN" sz="2800">
                    <a:solidFill>
                      <a:srgbClr val="FF0066"/>
                    </a:solidFill>
                    <a:ea typeface="方正琥珀繁体" pitchFamily="2" charset="-122"/>
                    <a:cs typeface="Times New Roman" panose="02020603050405020304" pitchFamily="18" charset="0"/>
                  </a:rPr>
                  <a:t>–</a:t>
                </a:r>
                <a:r>
                  <a:rPr lang="en-US" altLang="zh-CN" sz="2800">
                    <a:ea typeface="方正琥珀繁体" pitchFamily="2" charset="-122"/>
                    <a:cs typeface="Times New Roman" panose="02020603050405020304" pitchFamily="18" charset="0"/>
                  </a:rPr>
                  <a:t> 65.8</a:t>
                </a:r>
              </a:p>
            </p:txBody>
          </p:sp>
        </p:grpSp>
        <p:sp>
          <p:nvSpPr>
            <p:cNvPr id="24657" name="Text Box 70"/>
            <p:cNvSpPr txBox="1">
              <a:spLocks noChangeArrowheads="1"/>
            </p:cNvSpPr>
            <p:nvPr/>
          </p:nvSpPr>
          <p:spPr bwMode="auto">
            <a:xfrm>
              <a:off x="688" y="2475"/>
              <a:ext cx="1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sm" len="lg"/>
                </a14:hiddenLine>
              </a:ext>
            </a:extLst>
          </p:spPr>
          <p:txBody>
            <a:bodyPr wrap="none"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sz="1800" i="1">
                <a:ea typeface="方正琥珀繁体" pitchFamily="2" charset="-122"/>
                <a:cs typeface="Times New Roman" panose="02020603050405020304" pitchFamily="18" charset="0"/>
              </a:endParaRPr>
            </a:p>
          </p:txBody>
        </p:sp>
      </p:grpSp>
      <p:grpSp>
        <p:nvGrpSpPr>
          <p:cNvPr id="4" name="Group 89"/>
          <p:cNvGrpSpPr>
            <a:grpSpLocks/>
          </p:cNvGrpSpPr>
          <p:nvPr/>
        </p:nvGrpSpPr>
        <p:grpSpPr bwMode="auto">
          <a:xfrm>
            <a:off x="650875" y="5175298"/>
            <a:ext cx="6713538" cy="598487"/>
            <a:chOff x="663" y="3300"/>
            <a:chExt cx="4229" cy="377"/>
          </a:xfrm>
        </p:grpSpPr>
        <p:sp>
          <p:nvSpPr>
            <p:cNvPr id="24649" name="Text Box 73"/>
            <p:cNvSpPr txBox="1">
              <a:spLocks noChangeArrowheads="1"/>
            </p:cNvSpPr>
            <p:nvPr/>
          </p:nvSpPr>
          <p:spPr bwMode="auto">
            <a:xfrm>
              <a:off x="663" y="3312"/>
              <a:ext cx="55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sm" len="lg"/>
                </a14:hiddenLine>
              </a:ext>
            </a:extLst>
          </p:spPr>
          <p:txBody>
            <a:bodyPr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3200" i="1">
                  <a:ea typeface="方正琥珀繁体" pitchFamily="2" charset="-122"/>
                  <a:cs typeface="Times New Roman" panose="02020603050405020304" pitchFamily="18" charset="0"/>
                </a:rPr>
                <a:t>r</a:t>
              </a:r>
              <a:r>
                <a:rPr lang="en-US" altLang="zh-CN" sz="2800" baseline="-25000">
                  <a:ea typeface="方正琥珀繁体" pitchFamily="2" charset="-122"/>
                  <a:cs typeface="Times New Roman" panose="02020603050405020304" pitchFamily="18" charset="0"/>
                </a:rPr>
                <a:t>i</a:t>
              </a:r>
              <a:r>
                <a:rPr lang="en-US" altLang="zh-CN" sz="2000">
                  <a:ea typeface="方正琥珀繁体" pitchFamily="2" charset="-122"/>
                  <a:cs typeface="Times New Roman" panose="02020603050405020304" pitchFamily="18" charset="0"/>
                </a:rPr>
                <a:t> </a:t>
              </a:r>
              <a:r>
                <a:rPr lang="en-US" altLang="zh-CN" sz="2800">
                  <a:ea typeface="方正琥珀繁体" pitchFamily="2" charset="-122"/>
                  <a:cs typeface="Times New Roman" panose="02020603050405020304" pitchFamily="18" charset="0"/>
                </a:rPr>
                <a:t>=</a:t>
              </a:r>
            </a:p>
          </p:txBody>
        </p:sp>
        <p:sp>
          <p:nvSpPr>
            <p:cNvPr id="24650" name="Text Box 74"/>
            <p:cNvSpPr txBox="1">
              <a:spLocks noChangeArrowheads="1"/>
            </p:cNvSpPr>
            <p:nvPr/>
          </p:nvSpPr>
          <p:spPr bwMode="auto">
            <a:xfrm>
              <a:off x="1115" y="3300"/>
              <a:ext cx="377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i="1">
                  <a:ea typeface="方正琥珀繁体" pitchFamily="2" charset="-122"/>
                  <a:cs typeface="Times New Roman" panose="02020603050405020304" pitchFamily="18" charset="0"/>
                </a:rPr>
                <a:t>R</a:t>
              </a:r>
              <a:r>
                <a:rPr lang="en-US" altLang="zh-CN" sz="1800">
                  <a:ea typeface="方正琥珀繁体" pitchFamily="2" charset="-122"/>
                  <a:cs typeface="Times New Roman" panose="02020603050405020304" pitchFamily="18" charset="0"/>
                </a:rPr>
                <a:t>B1</a:t>
              </a:r>
              <a:r>
                <a:rPr lang="en-US" altLang="zh-CN" sz="2000">
                  <a:ea typeface="方正琥珀繁体" pitchFamily="2" charset="-122"/>
                  <a:cs typeface="Times New Roman" panose="02020603050405020304" pitchFamily="18" charset="0"/>
                </a:rPr>
                <a:t> </a:t>
              </a:r>
              <a:r>
                <a:rPr lang="en-US" altLang="zh-CN" sz="3200">
                  <a:ea typeface="方正琥珀繁体" pitchFamily="2" charset="-122"/>
                  <a:cs typeface="Times New Roman" panose="02020603050405020304" pitchFamily="18" charset="0"/>
                </a:rPr>
                <a:t>// </a:t>
              </a:r>
              <a:r>
                <a:rPr lang="en-US" altLang="zh-CN" sz="2800" i="1">
                  <a:ea typeface="方正琥珀繁体" pitchFamily="2" charset="-122"/>
                  <a:cs typeface="Times New Roman" panose="02020603050405020304" pitchFamily="18" charset="0"/>
                </a:rPr>
                <a:t>R</a:t>
              </a:r>
              <a:r>
                <a:rPr lang="en-US" altLang="zh-CN" sz="1800">
                  <a:ea typeface="方正琥珀繁体" pitchFamily="2" charset="-122"/>
                  <a:cs typeface="Times New Roman" panose="02020603050405020304" pitchFamily="18" charset="0"/>
                </a:rPr>
                <a:t>B2</a:t>
              </a:r>
              <a:r>
                <a:rPr lang="en-US" altLang="zh-CN" sz="2000" i="1">
                  <a:ea typeface="方正琥珀繁体" pitchFamily="2" charset="-122"/>
                  <a:cs typeface="Times New Roman" panose="02020603050405020304" pitchFamily="18" charset="0"/>
                </a:rPr>
                <a:t> </a:t>
              </a:r>
              <a:r>
                <a:rPr lang="en-US" altLang="zh-CN" sz="3200">
                  <a:ea typeface="方正琥珀繁体" pitchFamily="2" charset="-122"/>
                  <a:cs typeface="Times New Roman" panose="02020603050405020304" pitchFamily="18" charset="0"/>
                </a:rPr>
                <a:t>// </a:t>
              </a:r>
              <a:r>
                <a:rPr lang="en-US" altLang="zh-CN" sz="3200" i="1">
                  <a:ea typeface="方正琥珀繁体" pitchFamily="2" charset="-122"/>
                  <a:cs typeface="Times New Roman" panose="02020603050405020304" pitchFamily="18" charset="0"/>
                </a:rPr>
                <a:t>r</a:t>
              </a:r>
              <a:r>
                <a:rPr lang="en-US" altLang="zh-CN" sz="2800" baseline="-25000">
                  <a:ea typeface="方正琥珀繁体" pitchFamily="2" charset="-122"/>
                  <a:cs typeface="Times New Roman" panose="02020603050405020304" pitchFamily="18" charset="0"/>
                </a:rPr>
                <a:t>be</a:t>
              </a:r>
              <a:r>
                <a:rPr lang="en-US" altLang="zh-CN" sz="2000" i="1">
                  <a:ea typeface="方正琥珀繁体" pitchFamily="2" charset="-122"/>
                  <a:cs typeface="Times New Roman" panose="02020603050405020304" pitchFamily="18" charset="0"/>
                </a:rPr>
                <a:t> </a:t>
              </a:r>
              <a:r>
                <a:rPr lang="en-US" altLang="zh-CN" sz="3200" i="1">
                  <a:ea typeface="方正琥珀繁体" pitchFamily="2" charset="-122"/>
                  <a:cs typeface="Times New Roman" panose="02020603050405020304" pitchFamily="18" charset="0"/>
                </a:rPr>
                <a:t>= </a:t>
              </a:r>
              <a:r>
                <a:rPr lang="en-US" altLang="zh-CN" sz="2800">
                  <a:ea typeface="方正琥珀繁体" pitchFamily="2" charset="-122"/>
                  <a:cs typeface="Times New Roman" panose="02020603050405020304" pitchFamily="18" charset="0"/>
                </a:rPr>
                <a:t>30//10//1.42=1.12</a:t>
              </a:r>
              <a:r>
                <a:rPr lang="en-US" altLang="zh-CN" sz="3200">
                  <a:ea typeface="方正琥珀繁体" pitchFamily="2" charset="-122"/>
                  <a:cs typeface="Times New Roman" panose="02020603050405020304" pitchFamily="18" charset="0"/>
                </a:rPr>
                <a:t> </a:t>
              </a:r>
              <a:r>
                <a:rPr lang="en-US" altLang="zh-CN" sz="2800">
                  <a:ea typeface="方正琥珀繁体" pitchFamily="2" charset="-122"/>
                  <a:cs typeface="Times New Roman" panose="02020603050405020304" pitchFamily="18" charset="0"/>
                </a:rPr>
                <a:t>k</a:t>
              </a:r>
              <a:r>
                <a:rPr lang="en-US" altLang="zh-CN" sz="2800">
                  <a:ea typeface="方正琥珀繁体" pitchFamily="2" charset="-122"/>
                  <a:cs typeface="Times New Roman" panose="02020603050405020304" pitchFamily="18" charset="0"/>
                  <a:sym typeface="Symbol" panose="05050102010706020507" pitchFamily="18" charset="2"/>
                </a:rPr>
                <a:t></a:t>
              </a:r>
              <a:r>
                <a:rPr lang="en-US" altLang="zh-CN" sz="3200">
                  <a:ea typeface="方正琥珀繁体" pitchFamily="2" charset="-122"/>
                  <a:cs typeface="Times New Roman" panose="02020603050405020304" pitchFamily="18" charset="0"/>
                </a:rPr>
                <a:t> </a:t>
              </a:r>
            </a:p>
          </p:txBody>
        </p:sp>
      </p:grpSp>
      <p:grpSp>
        <p:nvGrpSpPr>
          <p:cNvPr id="5" name="Group 75"/>
          <p:cNvGrpSpPr>
            <a:grpSpLocks/>
          </p:cNvGrpSpPr>
          <p:nvPr/>
        </p:nvGrpSpPr>
        <p:grpSpPr bwMode="auto">
          <a:xfrm>
            <a:off x="727075" y="5683298"/>
            <a:ext cx="2457450" cy="644525"/>
            <a:chOff x="766" y="3581"/>
            <a:chExt cx="1548" cy="406"/>
          </a:xfrm>
        </p:grpSpPr>
        <p:sp>
          <p:nvSpPr>
            <p:cNvPr id="24647" name="Text Box 76"/>
            <p:cNvSpPr txBox="1">
              <a:spLocks noChangeArrowheads="1"/>
            </p:cNvSpPr>
            <p:nvPr/>
          </p:nvSpPr>
          <p:spPr bwMode="auto">
            <a:xfrm>
              <a:off x="1766" y="3581"/>
              <a:ext cx="1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sm" len="lg"/>
                </a14:hiddenLine>
              </a:ext>
            </a:extLst>
          </p:spPr>
          <p:txBody>
            <a:bodyPr wrap="none"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sz="2800">
                <a:ea typeface="方正琥珀繁体" pitchFamily="2" charset="-122"/>
                <a:cs typeface="Times New Roman" panose="02020603050405020304" pitchFamily="18" charset="0"/>
              </a:endParaRPr>
            </a:p>
          </p:txBody>
        </p:sp>
        <p:sp>
          <p:nvSpPr>
            <p:cNvPr id="24648" name="Text Box 77"/>
            <p:cNvSpPr txBox="1">
              <a:spLocks noChangeArrowheads="1"/>
            </p:cNvSpPr>
            <p:nvPr/>
          </p:nvSpPr>
          <p:spPr bwMode="auto">
            <a:xfrm>
              <a:off x="766" y="3622"/>
              <a:ext cx="154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3200" i="1">
                  <a:ea typeface="方正琥珀繁体" pitchFamily="2" charset="-122"/>
                  <a:cs typeface="Times New Roman" panose="02020603050405020304" pitchFamily="18" charset="0"/>
                </a:rPr>
                <a:t>r</a:t>
              </a:r>
              <a:r>
                <a:rPr lang="en-US" altLang="zh-CN" sz="2800" baseline="-25000">
                  <a:ea typeface="方正琥珀繁体" pitchFamily="2" charset="-122"/>
                  <a:cs typeface="Times New Roman" panose="02020603050405020304" pitchFamily="18" charset="0"/>
                </a:rPr>
                <a:t>o</a:t>
              </a:r>
              <a:r>
                <a:rPr lang="en-US" altLang="zh-CN" i="1">
                  <a:ea typeface="方正琥珀繁体" pitchFamily="2" charset="-122"/>
                  <a:cs typeface="Times New Roman" panose="02020603050405020304" pitchFamily="18" charset="0"/>
                </a:rPr>
                <a:t> </a:t>
              </a:r>
              <a:r>
                <a:rPr lang="en-US" altLang="zh-CN" sz="3200" i="1">
                  <a:ea typeface="方正琥珀繁体" pitchFamily="2" charset="-122"/>
                  <a:cs typeface="Times New Roman" panose="02020603050405020304" pitchFamily="18" charset="0"/>
                </a:rPr>
                <a:t>= </a:t>
              </a:r>
              <a:r>
                <a:rPr lang="en-US" altLang="zh-CN" sz="2800" i="1">
                  <a:ea typeface="方正琥珀繁体" pitchFamily="2" charset="-122"/>
                  <a:cs typeface="Times New Roman" panose="02020603050405020304" pitchFamily="18" charset="0"/>
                </a:rPr>
                <a:t>R</a:t>
              </a:r>
              <a:r>
                <a:rPr lang="en-US" altLang="zh-CN" sz="2800" baseline="-25000">
                  <a:ea typeface="方正琥珀繁体" pitchFamily="2" charset="-122"/>
                  <a:cs typeface="Times New Roman" panose="02020603050405020304" pitchFamily="18" charset="0"/>
                </a:rPr>
                <a:t>C</a:t>
              </a:r>
              <a:r>
                <a:rPr lang="en-US" altLang="zh-CN" sz="3200">
                  <a:ea typeface="方正琥珀繁体" pitchFamily="2" charset="-122"/>
                  <a:cs typeface="Times New Roman" panose="02020603050405020304" pitchFamily="18" charset="0"/>
                </a:rPr>
                <a:t>=</a:t>
              </a:r>
              <a:r>
                <a:rPr lang="en-US" altLang="zh-CN" sz="3200" i="1">
                  <a:ea typeface="方正琥珀繁体" pitchFamily="2" charset="-122"/>
                  <a:cs typeface="Times New Roman" panose="02020603050405020304" pitchFamily="18" charset="0"/>
                </a:rPr>
                <a:t> </a:t>
              </a:r>
              <a:r>
                <a:rPr lang="en-US" altLang="zh-CN" sz="2800">
                  <a:ea typeface="方正琥珀繁体" pitchFamily="2" charset="-122"/>
                  <a:cs typeface="Times New Roman" panose="02020603050405020304" pitchFamily="18" charset="0"/>
                </a:rPr>
                <a:t>4</a:t>
              </a:r>
              <a:r>
                <a:rPr lang="en-US" altLang="zh-CN" sz="2800" i="1">
                  <a:ea typeface="方正琥珀繁体" pitchFamily="2" charset="-122"/>
                  <a:cs typeface="Times New Roman" panose="02020603050405020304" pitchFamily="18" charset="0"/>
                </a:rPr>
                <a:t> </a:t>
              </a:r>
              <a:r>
                <a:rPr lang="en-US" altLang="zh-CN" sz="2800">
                  <a:ea typeface="方正琥珀繁体" pitchFamily="2" charset="-122"/>
                  <a:cs typeface="Times New Roman" panose="02020603050405020304" pitchFamily="18" charset="0"/>
                </a:rPr>
                <a:t>k</a:t>
              </a:r>
              <a:r>
                <a:rPr lang="en-US" altLang="zh-CN" sz="2800">
                  <a:ea typeface="方正琥珀繁体" pitchFamily="2" charset="-122"/>
                  <a:cs typeface="Times New Roman" panose="02020603050405020304" pitchFamily="18" charset="0"/>
                  <a:sym typeface="Symbol" panose="05050102010706020507" pitchFamily="18" charset="2"/>
                </a:rPr>
                <a:t></a:t>
              </a:r>
              <a:r>
                <a:rPr lang="en-US" altLang="zh-CN" sz="3200">
                  <a:ea typeface="方正琥珀繁体" pitchFamily="2" charset="-122"/>
                  <a:cs typeface="Times New Roman" panose="02020603050405020304" pitchFamily="18" charset="0"/>
                </a:rPr>
                <a:t> </a:t>
              </a:r>
            </a:p>
          </p:txBody>
        </p:sp>
      </p:grpSp>
      <p:grpSp>
        <p:nvGrpSpPr>
          <p:cNvPr id="6" name="Group 78"/>
          <p:cNvGrpSpPr>
            <a:grpSpLocks/>
          </p:cNvGrpSpPr>
          <p:nvPr/>
        </p:nvGrpSpPr>
        <p:grpSpPr bwMode="auto">
          <a:xfrm>
            <a:off x="727075" y="3551285"/>
            <a:ext cx="7381875" cy="976313"/>
            <a:chOff x="732" y="1850"/>
            <a:chExt cx="4650" cy="615"/>
          </a:xfrm>
        </p:grpSpPr>
        <p:sp>
          <p:nvSpPr>
            <p:cNvPr id="24637" name="Rectangle 79"/>
            <p:cNvSpPr>
              <a:spLocks noChangeArrowheads="1"/>
            </p:cNvSpPr>
            <p:nvPr/>
          </p:nvSpPr>
          <p:spPr bwMode="auto">
            <a:xfrm>
              <a:off x="732" y="1924"/>
              <a:ext cx="169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3200" i="1">
                  <a:ea typeface="方正琥珀繁体" pitchFamily="2" charset="-122"/>
                  <a:cs typeface="Times New Roman" panose="02020603050405020304" pitchFamily="18" charset="0"/>
                </a:rPr>
                <a:t>r</a:t>
              </a:r>
              <a:r>
                <a:rPr lang="en-US" altLang="zh-CN" baseline="-25000">
                  <a:ea typeface="方正琥珀繁体" pitchFamily="2" charset="-122"/>
                  <a:cs typeface="Times New Roman" panose="02020603050405020304" pitchFamily="18" charset="0"/>
                </a:rPr>
                <a:t>be</a:t>
              </a:r>
              <a:r>
                <a:rPr lang="en-US" altLang="zh-CN" i="1">
                  <a:ea typeface="方正琥珀繁体" pitchFamily="2" charset="-122"/>
                  <a:cs typeface="Times New Roman" panose="02020603050405020304" pitchFamily="18" charset="0"/>
                </a:rPr>
                <a:t> </a:t>
              </a:r>
              <a:r>
                <a:rPr lang="en-US" altLang="zh-CN" sz="3200" i="1">
                  <a:ea typeface="方正琥珀繁体" pitchFamily="2" charset="-122"/>
                  <a:cs typeface="Times New Roman" panose="02020603050405020304" pitchFamily="18" charset="0"/>
                </a:rPr>
                <a:t>= </a:t>
              </a:r>
              <a:r>
                <a:rPr lang="en-US" altLang="zh-CN" sz="2800">
                  <a:ea typeface="方正琥珀繁体" pitchFamily="2" charset="-122"/>
                  <a:cs typeface="Times New Roman" panose="02020603050405020304" pitchFamily="18" charset="0"/>
                </a:rPr>
                <a:t>300 </a:t>
              </a:r>
              <a:r>
                <a:rPr lang="en-US" altLang="zh-CN" sz="2800" i="1">
                  <a:ea typeface="方正琥珀繁体" pitchFamily="2" charset="-122"/>
                  <a:cs typeface="Times New Roman" panose="02020603050405020304" pitchFamily="18" charset="0"/>
                </a:rPr>
                <a:t>+</a:t>
              </a:r>
              <a:r>
                <a:rPr lang="en-US" altLang="zh-CN" sz="2800">
                  <a:ea typeface="方正琥珀繁体" pitchFamily="2" charset="-122"/>
                  <a:cs typeface="Times New Roman" panose="02020603050405020304" pitchFamily="18" charset="0"/>
                </a:rPr>
                <a:t>(1</a:t>
              </a:r>
              <a:r>
                <a:rPr lang="en-US" altLang="zh-CN" sz="2800" i="1">
                  <a:ea typeface="方正琥珀繁体" pitchFamily="2" charset="-122"/>
                  <a:cs typeface="Times New Roman" panose="02020603050405020304" pitchFamily="18" charset="0"/>
                </a:rPr>
                <a:t>+</a:t>
              </a:r>
              <a:r>
                <a:rPr lang="en-US" altLang="zh-CN" sz="2800" i="1">
                  <a:ea typeface="方正琥珀繁体" pitchFamily="2" charset="-122"/>
                  <a:cs typeface="Times New Roman" panose="02020603050405020304" pitchFamily="18" charset="0"/>
                  <a:sym typeface="Symbol" panose="05050102010706020507" pitchFamily="18" charset="2"/>
                </a:rPr>
                <a:t> </a:t>
              </a:r>
              <a:r>
                <a:rPr lang="en-US" altLang="zh-CN" sz="2800">
                  <a:ea typeface="方正琥珀繁体" pitchFamily="2" charset="-122"/>
                  <a:cs typeface="Times New Roman" panose="02020603050405020304" pitchFamily="18" charset="0"/>
                  <a:sym typeface="Symbol" panose="05050102010706020507" pitchFamily="18" charset="2"/>
                </a:rPr>
                <a:t>)</a:t>
              </a:r>
              <a:endParaRPr lang="en-US" altLang="zh-CN" sz="3200" i="1">
                <a:ea typeface="方正琥珀繁体" pitchFamily="2" charset="-122"/>
                <a:cs typeface="Times New Roman" panose="02020603050405020304" pitchFamily="18" charset="0"/>
              </a:endParaRPr>
            </a:p>
          </p:txBody>
        </p:sp>
        <p:sp>
          <p:nvSpPr>
            <p:cNvPr id="24638" name="Text Box 80"/>
            <p:cNvSpPr txBox="1">
              <a:spLocks noChangeArrowheads="1"/>
            </p:cNvSpPr>
            <p:nvPr/>
          </p:nvSpPr>
          <p:spPr bwMode="auto">
            <a:xfrm>
              <a:off x="2470" y="1867"/>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sm" len="lg"/>
                </a14:hiddenLine>
              </a:ext>
            </a:extLst>
          </p:spPr>
          <p:txBody>
            <a:bodyPr wrap="none"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a:ea typeface="方正琥珀繁体" pitchFamily="2" charset="-122"/>
                  <a:cs typeface="Times New Roman" panose="02020603050405020304" pitchFamily="18" charset="0"/>
                </a:rPr>
                <a:t>26</a:t>
              </a:r>
            </a:p>
          </p:txBody>
        </p:sp>
        <p:sp>
          <p:nvSpPr>
            <p:cNvPr id="24639" name="Text Box 81"/>
            <p:cNvSpPr txBox="1">
              <a:spLocks noChangeArrowheads="1"/>
            </p:cNvSpPr>
            <p:nvPr/>
          </p:nvSpPr>
          <p:spPr bwMode="auto">
            <a:xfrm>
              <a:off x="2489" y="2131"/>
              <a:ext cx="30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sm" len="lg"/>
                </a14:hiddenLine>
              </a:ext>
            </a:extLst>
          </p:spPr>
          <p:txBody>
            <a:bodyPr wrap="none"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i="1">
                  <a:ea typeface="方正琥珀繁体" pitchFamily="2" charset="-122"/>
                  <a:cs typeface="Times New Roman" panose="02020603050405020304" pitchFamily="18" charset="0"/>
                </a:rPr>
                <a:t>I</a:t>
              </a:r>
              <a:r>
                <a:rPr lang="en-US" altLang="zh-CN" sz="2800" baseline="-25000">
                  <a:ea typeface="方正琥珀繁体" pitchFamily="2" charset="-122"/>
                  <a:cs typeface="Times New Roman" panose="02020603050405020304" pitchFamily="18" charset="0"/>
                </a:rPr>
                <a:t>E</a:t>
              </a:r>
            </a:p>
          </p:txBody>
        </p:sp>
        <p:sp>
          <p:nvSpPr>
            <p:cNvPr id="24640" name="Text Box 82"/>
            <p:cNvSpPr txBox="1">
              <a:spLocks noChangeArrowheads="1"/>
            </p:cNvSpPr>
            <p:nvPr/>
          </p:nvSpPr>
          <p:spPr bwMode="auto">
            <a:xfrm>
              <a:off x="2815" y="1994"/>
              <a:ext cx="116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sm" len="lg"/>
                </a14:hiddenLine>
              </a:ext>
            </a:extLst>
          </p:spPr>
          <p:txBody>
            <a:bodyPr wrap="none"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a:ea typeface="方正琥珀繁体" pitchFamily="2" charset="-122"/>
                  <a:cs typeface="Times New Roman" panose="02020603050405020304" pitchFamily="18" charset="0"/>
                </a:rPr>
                <a:t>= 300+51 </a:t>
              </a:r>
              <a:r>
                <a:rPr lang="en-US" altLang="zh-CN" sz="2800">
                  <a:ea typeface="方正琥珀繁体" pitchFamily="2" charset="-122"/>
                  <a:cs typeface="Times New Roman" panose="02020603050405020304" pitchFamily="18" charset="0"/>
                  <a:sym typeface="Symbol" panose="05050102010706020507" pitchFamily="18" charset="2"/>
                </a:rPr>
                <a:t></a:t>
              </a:r>
            </a:p>
          </p:txBody>
        </p:sp>
        <p:grpSp>
          <p:nvGrpSpPr>
            <p:cNvPr id="24641" name="Group 83"/>
            <p:cNvGrpSpPr>
              <a:grpSpLocks/>
            </p:cNvGrpSpPr>
            <p:nvPr/>
          </p:nvGrpSpPr>
          <p:grpSpPr bwMode="auto">
            <a:xfrm>
              <a:off x="3987" y="1850"/>
              <a:ext cx="1395" cy="615"/>
              <a:chOff x="4035" y="1850"/>
              <a:chExt cx="1395" cy="615"/>
            </a:xfrm>
          </p:grpSpPr>
          <p:sp>
            <p:nvSpPr>
              <p:cNvPr id="275540" name="Line 84"/>
              <p:cNvSpPr>
                <a:spLocks noChangeShapeType="1"/>
              </p:cNvSpPr>
              <p:nvPr/>
            </p:nvSpPr>
            <p:spPr bwMode="auto">
              <a:xfrm>
                <a:off x="4080" y="2156"/>
                <a:ext cx="384" cy="0"/>
              </a:xfrm>
              <a:prstGeom prst="line">
                <a:avLst/>
              </a:prstGeom>
              <a:noFill/>
              <a:ln w="28575">
                <a:solidFill>
                  <a:schemeClr val="tx1"/>
                </a:solidFill>
                <a:round/>
                <a:headEnd/>
                <a:tailEnd type="none" w="sm" len="lg"/>
              </a:ln>
              <a:effectLst/>
            </p:spPr>
            <p:txBody>
              <a:bodyPr wrap="none" anchor="ctr"/>
              <a:lstStyle/>
              <a:p>
                <a:pPr>
                  <a:defRPr/>
                </a:pPr>
                <a:endParaRPr lang="zh-CN" altLang="en-US" b="1">
                  <a:latin typeface="Times New Roman" panose="02020603050405020304" pitchFamily="18" charset="0"/>
                  <a:cs typeface="Times New Roman" panose="02020603050405020304" pitchFamily="18" charset="0"/>
                </a:endParaRPr>
              </a:p>
            </p:txBody>
          </p:sp>
          <p:sp>
            <p:nvSpPr>
              <p:cNvPr id="24644" name="Text Box 85"/>
              <p:cNvSpPr txBox="1">
                <a:spLocks noChangeArrowheads="1"/>
              </p:cNvSpPr>
              <p:nvPr/>
            </p:nvSpPr>
            <p:spPr bwMode="auto">
              <a:xfrm>
                <a:off x="4080" y="1850"/>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sm" len="lg"/>
                  </a14:hiddenLine>
                </a:ext>
              </a:extLst>
            </p:spPr>
            <p:txBody>
              <a:bodyPr wrap="none"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a:ea typeface="方正琥珀繁体" pitchFamily="2" charset="-122"/>
                    <a:cs typeface="Times New Roman" panose="02020603050405020304" pitchFamily="18" charset="0"/>
                  </a:rPr>
                  <a:t>26</a:t>
                </a:r>
              </a:p>
            </p:txBody>
          </p:sp>
          <p:sp>
            <p:nvSpPr>
              <p:cNvPr id="24645" name="Text Box 86"/>
              <p:cNvSpPr txBox="1">
                <a:spLocks noChangeArrowheads="1"/>
              </p:cNvSpPr>
              <p:nvPr/>
            </p:nvSpPr>
            <p:spPr bwMode="auto">
              <a:xfrm>
                <a:off x="4035" y="2138"/>
                <a:ext cx="50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sm" len="lg"/>
                  </a14:hiddenLine>
                </a:ext>
              </a:extLst>
            </p:spPr>
            <p:txBody>
              <a:bodyPr wrap="none"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a:ea typeface="方正琥珀繁体" pitchFamily="2" charset="-122"/>
                    <a:cs typeface="Times New Roman" panose="02020603050405020304" pitchFamily="18" charset="0"/>
                  </a:rPr>
                  <a:t>1.09</a:t>
                </a:r>
              </a:p>
            </p:txBody>
          </p:sp>
          <p:sp>
            <p:nvSpPr>
              <p:cNvPr id="24646" name="Text Box 87"/>
              <p:cNvSpPr txBox="1">
                <a:spLocks noChangeArrowheads="1"/>
              </p:cNvSpPr>
              <p:nvPr/>
            </p:nvSpPr>
            <p:spPr bwMode="auto">
              <a:xfrm>
                <a:off x="4497" y="1976"/>
                <a:ext cx="93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sm" len="lg"/>
                  </a14:hiddenLine>
                </a:ext>
              </a:extLst>
            </p:spPr>
            <p:txBody>
              <a:bodyPr wrap="none"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a:ea typeface="方正琥珀繁体" pitchFamily="2" charset="-122"/>
                    <a:cs typeface="Times New Roman" panose="02020603050405020304" pitchFamily="18" charset="0"/>
                  </a:rPr>
                  <a:t>=1.52k</a:t>
                </a:r>
                <a:r>
                  <a:rPr lang="en-US" altLang="zh-CN" sz="2800">
                    <a:ea typeface="方正琥珀繁体" pitchFamily="2" charset="-122"/>
                    <a:cs typeface="Times New Roman" panose="02020603050405020304" pitchFamily="18" charset="0"/>
                    <a:sym typeface="Symbol" panose="05050102010706020507" pitchFamily="18" charset="2"/>
                  </a:rPr>
                  <a:t></a:t>
                </a:r>
                <a:endParaRPr lang="en-US" altLang="zh-CN" sz="2800">
                  <a:ea typeface="方正琥珀繁体" pitchFamily="2" charset="-122"/>
                  <a:cs typeface="Times New Roman" panose="02020603050405020304" pitchFamily="18" charset="0"/>
                </a:endParaRPr>
              </a:p>
            </p:txBody>
          </p:sp>
        </p:grpSp>
        <p:sp>
          <p:nvSpPr>
            <p:cNvPr id="24642" name="Text Box 88"/>
            <p:cNvSpPr txBox="1">
              <a:spLocks noChangeArrowheads="1"/>
            </p:cNvSpPr>
            <p:nvPr/>
          </p:nvSpPr>
          <p:spPr bwMode="auto">
            <a:xfrm>
              <a:off x="2448" y="1872"/>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type="none" w="sm" len="lg"/>
                </a14:hiddenLine>
              </a:ext>
            </a:extLst>
          </p:spPr>
          <p:txBody>
            <a:bodyPr wrap="none"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a:r>
                <a:rPr lang="en-US" altLang="zh-CN" sz="2800">
                  <a:cs typeface="Times New Roman" panose="02020603050405020304" pitchFamily="18" charset="0"/>
                </a:rPr>
                <a:t>__</a:t>
              </a:r>
            </a:p>
          </p:txBody>
        </p:sp>
      </p:grpSp>
      <p:grpSp>
        <p:nvGrpSpPr>
          <p:cNvPr id="24590" name="Group 90"/>
          <p:cNvGrpSpPr>
            <a:grpSpLocks/>
          </p:cNvGrpSpPr>
          <p:nvPr/>
        </p:nvGrpSpPr>
        <p:grpSpPr bwMode="auto">
          <a:xfrm>
            <a:off x="3960813" y="1000173"/>
            <a:ext cx="4702174" cy="2590800"/>
            <a:chOff x="2517" y="573"/>
            <a:chExt cx="2962" cy="1632"/>
          </a:xfrm>
        </p:grpSpPr>
        <p:graphicFrame>
          <p:nvGraphicFramePr>
            <p:cNvPr id="24578" name="Object 5"/>
            <p:cNvGraphicFramePr>
              <a:graphicFrameLocks noChangeAspect="1"/>
            </p:cNvGraphicFramePr>
            <p:nvPr/>
          </p:nvGraphicFramePr>
          <p:xfrm>
            <a:off x="3099" y="1397"/>
            <a:ext cx="169" cy="280"/>
          </p:xfrm>
          <a:graphic>
            <a:graphicData uri="http://schemas.openxmlformats.org/presentationml/2006/ole">
              <mc:AlternateContent xmlns:mc="http://schemas.openxmlformats.org/markup-compatibility/2006">
                <mc:Choice xmlns:v="urn:schemas-microsoft-com:vml" Requires="v">
                  <p:oleObj spid="_x0000_s24599" name="Equation" r:id="rId4" imgW="190440" imgH="228600" progId="Equation.3">
                    <p:embed/>
                  </p:oleObj>
                </mc:Choice>
                <mc:Fallback>
                  <p:oleObj name="Equation" r:id="rId4" imgW="190440" imgH="228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99" y="1397"/>
                          <a:ext cx="169" cy="2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79" name="Object 6"/>
            <p:cNvGraphicFramePr>
              <a:graphicFrameLocks noChangeAspect="1"/>
            </p:cNvGraphicFramePr>
            <p:nvPr/>
          </p:nvGraphicFramePr>
          <p:xfrm>
            <a:off x="2965" y="573"/>
            <a:ext cx="140" cy="293"/>
          </p:xfrm>
          <a:graphic>
            <a:graphicData uri="http://schemas.openxmlformats.org/presentationml/2006/ole">
              <mc:AlternateContent xmlns:mc="http://schemas.openxmlformats.org/markup-compatibility/2006">
                <mc:Choice xmlns:v="urn:schemas-microsoft-com:vml" Requires="v">
                  <p:oleObj spid="_x0000_s24600" name="Equation" r:id="rId6" imgW="152280" imgH="228600" progId="Equation.3">
                    <p:embed/>
                  </p:oleObj>
                </mc:Choice>
                <mc:Fallback>
                  <p:oleObj name="Equation" r:id="rId6" imgW="152280" imgH="2286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65" y="573"/>
                          <a:ext cx="140" cy="2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0" name="Object 7"/>
            <p:cNvGraphicFramePr>
              <a:graphicFrameLocks noChangeAspect="1"/>
            </p:cNvGraphicFramePr>
            <p:nvPr/>
          </p:nvGraphicFramePr>
          <p:xfrm>
            <a:off x="3547" y="573"/>
            <a:ext cx="166" cy="313"/>
          </p:xfrm>
          <a:graphic>
            <a:graphicData uri="http://schemas.openxmlformats.org/presentationml/2006/ole">
              <mc:AlternateContent xmlns:mc="http://schemas.openxmlformats.org/markup-compatibility/2006">
                <mc:Choice xmlns:v="urn:schemas-microsoft-com:vml" Requires="v">
                  <p:oleObj spid="_x0000_s24601" name="Equation" r:id="rId8" imgW="177480" imgH="241200" progId="Equation.3">
                    <p:embed/>
                  </p:oleObj>
                </mc:Choice>
                <mc:Fallback>
                  <p:oleObj name="Equation" r:id="rId8" imgW="177480" imgH="2412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47" y="573"/>
                          <a:ext cx="166" cy="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1" name="Object 8"/>
            <p:cNvGraphicFramePr>
              <a:graphicFrameLocks noChangeAspect="1"/>
            </p:cNvGraphicFramePr>
            <p:nvPr/>
          </p:nvGraphicFramePr>
          <p:xfrm>
            <a:off x="4399" y="573"/>
            <a:ext cx="150" cy="308"/>
          </p:xfrm>
          <a:graphic>
            <a:graphicData uri="http://schemas.openxmlformats.org/presentationml/2006/ole">
              <mc:AlternateContent xmlns:mc="http://schemas.openxmlformats.org/markup-compatibility/2006">
                <mc:Choice xmlns:v="urn:schemas-microsoft-com:vml" Requires="v">
                  <p:oleObj spid="_x0000_s24602" name="Equation" r:id="rId10" imgW="164880" imgH="241200" progId="Equation.3">
                    <p:embed/>
                  </p:oleObj>
                </mc:Choice>
                <mc:Fallback>
                  <p:oleObj name="Equation" r:id="rId10" imgW="164880" imgH="2412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99" y="573"/>
                          <a:ext cx="150" cy="3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2" name="Object 9"/>
            <p:cNvGraphicFramePr>
              <a:graphicFrameLocks noChangeAspect="1"/>
            </p:cNvGraphicFramePr>
            <p:nvPr/>
          </p:nvGraphicFramePr>
          <p:xfrm>
            <a:off x="5295" y="1346"/>
            <a:ext cx="169" cy="283"/>
          </p:xfrm>
          <a:graphic>
            <a:graphicData uri="http://schemas.openxmlformats.org/presentationml/2006/ole">
              <mc:AlternateContent xmlns:mc="http://schemas.openxmlformats.org/markup-compatibility/2006">
                <mc:Choice xmlns:v="urn:schemas-microsoft-com:vml" Requires="v">
                  <p:oleObj spid="_x0000_s24603" name="Equation" r:id="rId12" imgW="203040" imgH="241200" progId="Equation.3">
                    <p:embed/>
                  </p:oleObj>
                </mc:Choice>
                <mc:Fallback>
                  <p:oleObj name="Equation" r:id="rId12" imgW="203040" imgH="2412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295" y="1346"/>
                          <a:ext cx="169" cy="2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3" name="Object 10"/>
            <p:cNvGraphicFramePr>
              <a:graphicFrameLocks noChangeAspect="1"/>
            </p:cNvGraphicFramePr>
            <p:nvPr/>
          </p:nvGraphicFramePr>
          <p:xfrm>
            <a:off x="4085" y="1124"/>
            <a:ext cx="269" cy="313"/>
          </p:xfrm>
          <a:graphic>
            <a:graphicData uri="http://schemas.openxmlformats.org/presentationml/2006/ole">
              <mc:AlternateContent xmlns:mc="http://schemas.openxmlformats.org/markup-compatibility/2006">
                <mc:Choice xmlns:v="urn:schemas-microsoft-com:vml" Requires="v">
                  <p:oleObj spid="_x0000_s24604" name="Equation" r:id="rId14" imgW="253800" imgH="241200" progId="Equation.3">
                    <p:embed/>
                  </p:oleObj>
                </mc:Choice>
                <mc:Fallback>
                  <p:oleObj name="Equation" r:id="rId14" imgW="253800" imgH="24120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085" y="1124"/>
                          <a:ext cx="269" cy="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4" name="Object 11"/>
            <p:cNvGraphicFramePr>
              <a:graphicFrameLocks noChangeAspect="1"/>
            </p:cNvGraphicFramePr>
            <p:nvPr/>
          </p:nvGraphicFramePr>
          <p:xfrm>
            <a:off x="2517" y="1629"/>
            <a:ext cx="203" cy="295"/>
          </p:xfrm>
          <a:graphic>
            <a:graphicData uri="http://schemas.openxmlformats.org/presentationml/2006/ole">
              <mc:AlternateContent xmlns:mc="http://schemas.openxmlformats.org/markup-compatibility/2006">
                <mc:Choice xmlns:v="urn:schemas-microsoft-com:vml" Requires="v">
                  <p:oleObj spid="_x0000_s24605" name="Equation" r:id="rId16" imgW="228600" imgH="241200" progId="Equation.3">
                    <p:embed/>
                  </p:oleObj>
                </mc:Choice>
                <mc:Fallback>
                  <p:oleObj name="Equation" r:id="rId16" imgW="228600" imgH="24120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517" y="1629"/>
                          <a:ext cx="203" cy="2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5468" name="Line 12"/>
            <p:cNvSpPr>
              <a:spLocks noChangeShapeType="1"/>
            </p:cNvSpPr>
            <p:nvPr/>
          </p:nvSpPr>
          <p:spPr bwMode="auto">
            <a:xfrm flipV="1">
              <a:off x="2923" y="2081"/>
              <a:ext cx="2291" cy="0"/>
            </a:xfrm>
            <a:prstGeom prst="line">
              <a:avLst/>
            </a:prstGeom>
            <a:noFill/>
            <a:ln w="38100">
              <a:solidFill>
                <a:schemeClr val="tx1"/>
              </a:solidFill>
              <a:round/>
              <a:headEnd/>
              <a:tailEnd/>
            </a:ln>
            <a:effectLst/>
          </p:spPr>
          <p:txBody>
            <a:bodyPr lIns="90000" tIns="46800" rIns="90000" bIns="46800" anchor="ctr">
              <a:spAutoFit/>
            </a:bodyPr>
            <a:lstStyle/>
            <a:p>
              <a:pPr>
                <a:defRPr/>
              </a:pPr>
              <a:endParaRPr lang="zh-CN" altLang="en-US" b="1">
                <a:latin typeface="Times New Roman" panose="02020603050405020304" pitchFamily="18" charset="0"/>
                <a:cs typeface="Times New Roman" panose="02020603050405020304" pitchFamily="18" charset="0"/>
              </a:endParaRPr>
            </a:p>
          </p:txBody>
        </p:sp>
        <p:sp>
          <p:nvSpPr>
            <p:cNvPr id="275469" name="Line 13"/>
            <p:cNvSpPr>
              <a:spLocks noChangeShapeType="1"/>
            </p:cNvSpPr>
            <p:nvPr/>
          </p:nvSpPr>
          <p:spPr bwMode="auto">
            <a:xfrm flipH="1" flipV="1">
              <a:off x="4363" y="920"/>
              <a:ext cx="0" cy="444"/>
            </a:xfrm>
            <a:prstGeom prst="line">
              <a:avLst/>
            </a:prstGeom>
            <a:noFill/>
            <a:ln w="38100">
              <a:solidFill>
                <a:schemeClr val="tx1"/>
              </a:solidFill>
              <a:round/>
              <a:headEnd/>
              <a:tailEnd/>
            </a:ln>
            <a:effectLst/>
          </p:spPr>
          <p:txBody>
            <a:bodyPr lIns="90000" tIns="46800" rIns="90000" bIns="46800" anchor="ctr">
              <a:spAutoFit/>
            </a:bodyPr>
            <a:lstStyle/>
            <a:p>
              <a:pPr>
                <a:defRPr/>
              </a:pPr>
              <a:endParaRPr lang="zh-CN" altLang="en-US" b="1">
                <a:latin typeface="Times New Roman" panose="02020603050405020304" pitchFamily="18" charset="0"/>
                <a:cs typeface="Times New Roman" panose="02020603050405020304" pitchFamily="18" charset="0"/>
              </a:endParaRPr>
            </a:p>
          </p:txBody>
        </p:sp>
        <p:sp>
          <p:nvSpPr>
            <p:cNvPr id="275470" name="Line 14"/>
            <p:cNvSpPr>
              <a:spLocks noChangeShapeType="1"/>
            </p:cNvSpPr>
            <p:nvPr/>
          </p:nvSpPr>
          <p:spPr bwMode="auto">
            <a:xfrm flipV="1">
              <a:off x="2923" y="938"/>
              <a:ext cx="903" cy="0"/>
            </a:xfrm>
            <a:prstGeom prst="line">
              <a:avLst/>
            </a:prstGeom>
            <a:noFill/>
            <a:ln w="38100">
              <a:solidFill>
                <a:schemeClr val="tx1"/>
              </a:solidFill>
              <a:round/>
              <a:headEnd/>
              <a:tailEnd/>
            </a:ln>
            <a:effectLst/>
          </p:spPr>
          <p:txBody>
            <a:bodyPr lIns="90000" tIns="46800" rIns="90000" bIns="46800" anchor="ctr">
              <a:spAutoFit/>
            </a:bodyPr>
            <a:lstStyle/>
            <a:p>
              <a:pPr>
                <a:defRPr/>
              </a:pPr>
              <a:endParaRPr lang="zh-CN" altLang="en-US" b="1">
                <a:latin typeface="Times New Roman" panose="02020603050405020304" pitchFamily="18" charset="0"/>
                <a:cs typeface="Times New Roman" panose="02020603050405020304" pitchFamily="18" charset="0"/>
              </a:endParaRPr>
            </a:p>
          </p:txBody>
        </p:sp>
        <p:grpSp>
          <p:nvGrpSpPr>
            <p:cNvPr id="24594" name="Group 15"/>
            <p:cNvGrpSpPr>
              <a:grpSpLocks/>
            </p:cNvGrpSpPr>
            <p:nvPr/>
          </p:nvGrpSpPr>
          <p:grpSpPr bwMode="auto">
            <a:xfrm>
              <a:off x="4254" y="1255"/>
              <a:ext cx="227" cy="465"/>
              <a:chOff x="4164" y="1866"/>
              <a:chExt cx="290" cy="624"/>
            </a:xfrm>
          </p:grpSpPr>
          <p:sp>
            <p:nvSpPr>
              <p:cNvPr id="275472" name="AutoShape 16"/>
              <p:cNvSpPr>
                <a:spLocks noChangeArrowheads="1"/>
              </p:cNvSpPr>
              <p:nvPr/>
            </p:nvSpPr>
            <p:spPr bwMode="auto">
              <a:xfrm>
                <a:off x="4164" y="1866"/>
                <a:ext cx="290" cy="624"/>
              </a:xfrm>
              <a:prstGeom prst="diamond">
                <a:avLst/>
              </a:prstGeom>
              <a:noFill/>
              <a:ln w="38100">
                <a:solidFill>
                  <a:schemeClr val="tx1"/>
                </a:solidFill>
                <a:miter lim="800000"/>
                <a:headEnd/>
                <a:tailEnd/>
              </a:ln>
              <a:effectLst/>
            </p:spPr>
            <p:txBody>
              <a:bodyPr wrap="none" lIns="90000" tIns="46800" rIns="90000" bIns="46800" anchor="ctr">
                <a:spAutoFit/>
              </a:bodyPr>
              <a:lstStyle/>
              <a:p>
                <a:pPr>
                  <a:defRPr/>
                </a:pPr>
                <a:endParaRPr lang="zh-CN" altLang="en-US" b="1">
                  <a:latin typeface="Times New Roman" panose="02020603050405020304" pitchFamily="18" charset="0"/>
                  <a:cs typeface="Times New Roman" panose="02020603050405020304" pitchFamily="18" charset="0"/>
                </a:endParaRPr>
              </a:p>
            </p:txBody>
          </p:sp>
          <p:sp>
            <p:nvSpPr>
              <p:cNvPr id="275473" name="Line 17"/>
              <p:cNvSpPr>
                <a:spLocks noChangeShapeType="1"/>
              </p:cNvSpPr>
              <p:nvPr/>
            </p:nvSpPr>
            <p:spPr bwMode="auto">
              <a:xfrm>
                <a:off x="4175" y="2184"/>
                <a:ext cx="253" cy="0"/>
              </a:xfrm>
              <a:prstGeom prst="line">
                <a:avLst/>
              </a:prstGeom>
              <a:noFill/>
              <a:ln w="38100">
                <a:solidFill>
                  <a:schemeClr val="tx1"/>
                </a:solidFill>
                <a:round/>
                <a:headEnd/>
                <a:tailEnd/>
              </a:ln>
              <a:effectLst/>
            </p:spPr>
            <p:txBody>
              <a:bodyPr wrap="none" lIns="90000" tIns="46800" rIns="90000" bIns="46800" anchor="ctr">
                <a:spAutoFit/>
              </a:bodyPr>
              <a:lstStyle/>
              <a:p>
                <a:pPr>
                  <a:defRPr/>
                </a:pPr>
                <a:endParaRPr lang="zh-CN" altLang="en-US" b="1">
                  <a:latin typeface="Times New Roman" panose="02020603050405020304" pitchFamily="18" charset="0"/>
                  <a:cs typeface="Times New Roman" panose="02020603050405020304" pitchFamily="18" charset="0"/>
                </a:endParaRPr>
              </a:p>
            </p:txBody>
          </p:sp>
        </p:grpSp>
        <p:sp>
          <p:nvSpPr>
            <p:cNvPr id="275474" name="Line 18"/>
            <p:cNvSpPr>
              <a:spLocks noChangeShapeType="1"/>
            </p:cNvSpPr>
            <p:nvPr/>
          </p:nvSpPr>
          <p:spPr bwMode="auto">
            <a:xfrm flipV="1">
              <a:off x="3816" y="924"/>
              <a:ext cx="0" cy="454"/>
            </a:xfrm>
            <a:prstGeom prst="line">
              <a:avLst/>
            </a:prstGeom>
            <a:noFill/>
            <a:ln w="38100">
              <a:solidFill>
                <a:schemeClr val="tx1"/>
              </a:solidFill>
              <a:round/>
              <a:headEnd/>
              <a:tailEnd/>
            </a:ln>
            <a:effectLst/>
          </p:spPr>
          <p:txBody>
            <a:bodyPr lIns="90000" tIns="46800" rIns="90000" bIns="46800" anchor="ctr">
              <a:spAutoFit/>
            </a:bodyPr>
            <a:lstStyle/>
            <a:p>
              <a:pPr>
                <a:defRPr/>
              </a:pPr>
              <a:endParaRPr lang="zh-CN" altLang="en-US" b="1">
                <a:latin typeface="Times New Roman" panose="02020603050405020304" pitchFamily="18" charset="0"/>
                <a:cs typeface="Times New Roman" panose="02020603050405020304" pitchFamily="18" charset="0"/>
              </a:endParaRPr>
            </a:p>
          </p:txBody>
        </p:sp>
        <p:sp>
          <p:nvSpPr>
            <p:cNvPr id="275475" name="Rectangle 19"/>
            <p:cNvSpPr>
              <a:spLocks noChangeArrowheads="1"/>
            </p:cNvSpPr>
            <p:nvPr/>
          </p:nvSpPr>
          <p:spPr bwMode="auto">
            <a:xfrm>
              <a:off x="3768" y="1388"/>
              <a:ext cx="115" cy="234"/>
            </a:xfrm>
            <a:prstGeom prst="rect">
              <a:avLst/>
            </a:prstGeom>
            <a:noFill/>
            <a:ln w="38100">
              <a:solidFill>
                <a:schemeClr val="tx1"/>
              </a:solidFill>
              <a:miter lim="800000"/>
              <a:headEnd/>
              <a:tailEnd/>
            </a:ln>
            <a:effectLst/>
          </p:spPr>
          <p:txBody>
            <a:bodyPr wrap="none" lIns="90000" tIns="46800" rIns="90000" bIns="46800" anchor="ctr">
              <a:spAutoFit/>
            </a:bodyPr>
            <a:lstStyle/>
            <a:p>
              <a:pPr>
                <a:defRPr/>
              </a:pPr>
              <a:endParaRPr lang="zh-CN" altLang="en-US" b="1">
                <a:latin typeface="Times New Roman" panose="02020603050405020304" pitchFamily="18" charset="0"/>
                <a:cs typeface="Times New Roman" panose="02020603050405020304" pitchFamily="18" charset="0"/>
              </a:endParaRPr>
            </a:p>
          </p:txBody>
        </p:sp>
        <p:sp>
          <p:nvSpPr>
            <p:cNvPr id="275476" name="Line 20"/>
            <p:cNvSpPr>
              <a:spLocks noChangeShapeType="1"/>
            </p:cNvSpPr>
            <p:nvPr/>
          </p:nvSpPr>
          <p:spPr bwMode="auto">
            <a:xfrm>
              <a:off x="4357" y="907"/>
              <a:ext cx="866" cy="0"/>
            </a:xfrm>
            <a:prstGeom prst="line">
              <a:avLst/>
            </a:prstGeom>
            <a:noFill/>
            <a:ln w="38100">
              <a:solidFill>
                <a:schemeClr val="tx1"/>
              </a:solidFill>
              <a:round/>
              <a:headEnd/>
              <a:tailEnd/>
            </a:ln>
            <a:effectLst/>
          </p:spPr>
          <p:txBody>
            <a:bodyPr lIns="90000" tIns="46800" rIns="90000" bIns="46800" anchor="ctr">
              <a:spAutoFit/>
            </a:bodyPr>
            <a:lstStyle/>
            <a:p>
              <a:pPr>
                <a:defRPr/>
              </a:pPr>
              <a:endParaRPr lang="zh-CN" altLang="en-US" b="1">
                <a:latin typeface="Times New Roman" panose="02020603050405020304" pitchFamily="18" charset="0"/>
                <a:cs typeface="Times New Roman" panose="02020603050405020304" pitchFamily="18" charset="0"/>
              </a:endParaRPr>
            </a:p>
          </p:txBody>
        </p:sp>
        <p:sp>
          <p:nvSpPr>
            <p:cNvPr id="275477" name="Line 21"/>
            <p:cNvSpPr>
              <a:spLocks noChangeShapeType="1"/>
            </p:cNvSpPr>
            <p:nvPr/>
          </p:nvSpPr>
          <p:spPr bwMode="auto">
            <a:xfrm flipV="1">
              <a:off x="4812" y="920"/>
              <a:ext cx="0" cy="442"/>
            </a:xfrm>
            <a:prstGeom prst="line">
              <a:avLst/>
            </a:prstGeom>
            <a:noFill/>
            <a:ln w="38100">
              <a:solidFill>
                <a:schemeClr val="tx1"/>
              </a:solidFill>
              <a:round/>
              <a:headEnd/>
              <a:tailEnd/>
            </a:ln>
            <a:effectLst/>
          </p:spPr>
          <p:txBody>
            <a:bodyPr lIns="90000" tIns="46800" rIns="90000" bIns="46800" anchor="ctr">
              <a:spAutoFit/>
            </a:bodyPr>
            <a:lstStyle/>
            <a:p>
              <a:pPr>
                <a:defRPr/>
              </a:pPr>
              <a:endParaRPr lang="zh-CN" altLang="en-US" b="1">
                <a:latin typeface="Times New Roman" panose="02020603050405020304" pitchFamily="18" charset="0"/>
                <a:cs typeface="Times New Roman" panose="02020603050405020304" pitchFamily="18" charset="0"/>
              </a:endParaRPr>
            </a:p>
          </p:txBody>
        </p:sp>
        <p:sp>
          <p:nvSpPr>
            <p:cNvPr id="275478" name="Rectangle 22"/>
            <p:cNvSpPr>
              <a:spLocks noChangeArrowheads="1"/>
            </p:cNvSpPr>
            <p:nvPr/>
          </p:nvSpPr>
          <p:spPr bwMode="auto">
            <a:xfrm>
              <a:off x="4764" y="1388"/>
              <a:ext cx="115" cy="234"/>
            </a:xfrm>
            <a:prstGeom prst="rect">
              <a:avLst/>
            </a:prstGeom>
            <a:noFill/>
            <a:ln w="38100">
              <a:solidFill>
                <a:schemeClr val="tx1"/>
              </a:solidFill>
              <a:miter lim="800000"/>
              <a:headEnd/>
              <a:tailEnd/>
            </a:ln>
            <a:effectLst/>
          </p:spPr>
          <p:txBody>
            <a:bodyPr wrap="none" lIns="90000" tIns="46800" rIns="90000" bIns="46800" anchor="ctr">
              <a:spAutoFit/>
            </a:bodyPr>
            <a:lstStyle/>
            <a:p>
              <a:pPr>
                <a:defRPr/>
              </a:pPr>
              <a:endParaRPr lang="zh-CN" altLang="en-US" b="1">
                <a:latin typeface="Times New Roman" panose="02020603050405020304" pitchFamily="18" charset="0"/>
                <a:cs typeface="Times New Roman" panose="02020603050405020304" pitchFamily="18" charset="0"/>
              </a:endParaRPr>
            </a:p>
          </p:txBody>
        </p:sp>
        <p:sp>
          <p:nvSpPr>
            <p:cNvPr id="24600" name="Text Box 23"/>
            <p:cNvSpPr txBox="1">
              <a:spLocks noChangeArrowheads="1"/>
            </p:cNvSpPr>
            <p:nvPr/>
          </p:nvSpPr>
          <p:spPr bwMode="auto">
            <a:xfrm>
              <a:off x="3777" y="1335"/>
              <a:ext cx="442"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a:ea typeface="楷体_GB2312" pitchFamily="49" charset="-122"/>
                  <a:cs typeface="Times New Roman" panose="02020603050405020304" pitchFamily="18" charset="0"/>
                </a:rPr>
                <a:t>r</a:t>
              </a:r>
              <a:r>
                <a:rPr lang="en-US" altLang="zh-CN" baseline="-25000">
                  <a:ea typeface="楷体_GB2312" pitchFamily="49" charset="-122"/>
                  <a:cs typeface="Times New Roman" panose="02020603050405020304" pitchFamily="18" charset="0"/>
                </a:rPr>
                <a:t>be</a:t>
              </a:r>
              <a:endParaRPr lang="en-US" altLang="zh-CN">
                <a:ea typeface="楷体_GB2312" pitchFamily="49" charset="-122"/>
                <a:cs typeface="Times New Roman" panose="02020603050405020304" pitchFamily="18" charset="0"/>
              </a:endParaRPr>
            </a:p>
          </p:txBody>
        </p:sp>
        <p:sp>
          <p:nvSpPr>
            <p:cNvPr id="275480" name="Line 24"/>
            <p:cNvSpPr>
              <a:spLocks noChangeShapeType="1"/>
            </p:cNvSpPr>
            <p:nvPr/>
          </p:nvSpPr>
          <p:spPr bwMode="auto">
            <a:xfrm>
              <a:off x="4219" y="1367"/>
              <a:ext cx="0" cy="303"/>
            </a:xfrm>
            <a:prstGeom prst="line">
              <a:avLst/>
            </a:prstGeom>
            <a:noFill/>
            <a:ln w="38100">
              <a:solidFill>
                <a:srgbClr val="FF0000"/>
              </a:solidFill>
              <a:round/>
              <a:headEnd/>
              <a:tailEnd type="stealth" w="med" len="lg"/>
            </a:ln>
            <a:effectLst/>
          </p:spPr>
          <p:txBody>
            <a:bodyPr wrap="none" lIns="90000" tIns="46800" rIns="90000" bIns="46800" anchor="ctr">
              <a:spAutoFit/>
            </a:bodyPr>
            <a:lstStyle/>
            <a:p>
              <a:pPr>
                <a:defRPr/>
              </a:pPr>
              <a:endParaRPr lang="zh-CN" altLang="en-US" b="1">
                <a:latin typeface="Times New Roman" panose="02020603050405020304" pitchFamily="18" charset="0"/>
                <a:cs typeface="Times New Roman" panose="02020603050405020304" pitchFamily="18" charset="0"/>
              </a:endParaRPr>
            </a:p>
          </p:txBody>
        </p:sp>
        <p:sp>
          <p:nvSpPr>
            <p:cNvPr id="275481" name="Line 25"/>
            <p:cNvSpPr>
              <a:spLocks noChangeShapeType="1"/>
            </p:cNvSpPr>
            <p:nvPr/>
          </p:nvSpPr>
          <p:spPr bwMode="auto">
            <a:xfrm flipV="1">
              <a:off x="3530" y="866"/>
              <a:ext cx="279" cy="0"/>
            </a:xfrm>
            <a:prstGeom prst="line">
              <a:avLst/>
            </a:prstGeom>
            <a:noFill/>
            <a:ln w="38100">
              <a:solidFill>
                <a:srgbClr val="FF0000"/>
              </a:solidFill>
              <a:round/>
              <a:headEnd/>
              <a:tailEnd type="stealth" w="med" len="lg"/>
            </a:ln>
            <a:effectLst/>
          </p:spPr>
          <p:txBody>
            <a:bodyPr lIns="90000" tIns="46800" rIns="90000" bIns="46800" anchor="ctr">
              <a:spAutoFit/>
            </a:bodyPr>
            <a:lstStyle/>
            <a:p>
              <a:pPr>
                <a:defRPr/>
              </a:pPr>
              <a:endParaRPr lang="zh-CN" altLang="en-US" b="1">
                <a:latin typeface="Times New Roman" panose="02020603050405020304" pitchFamily="18" charset="0"/>
                <a:cs typeface="Times New Roman" panose="02020603050405020304" pitchFamily="18" charset="0"/>
              </a:endParaRPr>
            </a:p>
          </p:txBody>
        </p:sp>
        <p:sp>
          <p:nvSpPr>
            <p:cNvPr id="24603" name="Text Box 26"/>
            <p:cNvSpPr txBox="1">
              <a:spLocks noChangeArrowheads="1"/>
            </p:cNvSpPr>
            <p:nvPr/>
          </p:nvSpPr>
          <p:spPr bwMode="auto">
            <a:xfrm>
              <a:off x="4426" y="1367"/>
              <a:ext cx="637"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zh-CN">
                <a:ea typeface="楷体_GB2312" pitchFamily="49" charset="-122"/>
                <a:cs typeface="Times New Roman" panose="02020603050405020304" pitchFamily="18" charset="0"/>
              </a:endParaRPr>
            </a:p>
          </p:txBody>
        </p:sp>
        <p:sp>
          <p:nvSpPr>
            <p:cNvPr id="275483" name="Line 27"/>
            <p:cNvSpPr>
              <a:spLocks noChangeShapeType="1"/>
            </p:cNvSpPr>
            <p:nvPr/>
          </p:nvSpPr>
          <p:spPr bwMode="auto">
            <a:xfrm flipH="1">
              <a:off x="4319" y="853"/>
              <a:ext cx="282" cy="0"/>
            </a:xfrm>
            <a:prstGeom prst="line">
              <a:avLst/>
            </a:prstGeom>
            <a:noFill/>
            <a:ln w="38100">
              <a:solidFill>
                <a:srgbClr val="FF0000"/>
              </a:solidFill>
              <a:round/>
              <a:headEnd/>
              <a:tailEnd type="stealth" w="med" len="lg"/>
            </a:ln>
            <a:effectLst/>
          </p:spPr>
          <p:txBody>
            <a:bodyPr wrap="none" lIns="90000" tIns="46800" rIns="90000" bIns="46800" anchor="ctr">
              <a:spAutoFit/>
            </a:bodyPr>
            <a:lstStyle/>
            <a:p>
              <a:pPr>
                <a:defRPr/>
              </a:pPr>
              <a:endParaRPr lang="zh-CN" altLang="en-US" b="1">
                <a:latin typeface="Times New Roman" panose="02020603050405020304" pitchFamily="18" charset="0"/>
                <a:cs typeface="Times New Roman" panose="02020603050405020304" pitchFamily="18" charset="0"/>
              </a:endParaRPr>
            </a:p>
          </p:txBody>
        </p:sp>
        <p:sp>
          <p:nvSpPr>
            <p:cNvPr id="24605" name="Text Box 28"/>
            <p:cNvSpPr txBox="1">
              <a:spLocks noChangeArrowheads="1"/>
            </p:cNvSpPr>
            <p:nvPr/>
          </p:nvSpPr>
          <p:spPr bwMode="auto">
            <a:xfrm>
              <a:off x="3357" y="1327"/>
              <a:ext cx="470"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i="1">
                  <a:ea typeface="楷体_GB2312" pitchFamily="49" charset="-122"/>
                  <a:cs typeface="Times New Roman" panose="02020603050405020304" pitchFamily="18" charset="0"/>
                </a:rPr>
                <a:t>R</a:t>
              </a:r>
              <a:r>
                <a:rPr lang="en-US" altLang="zh-CN" baseline="-25000">
                  <a:ea typeface="楷体_GB2312" pitchFamily="49" charset="-122"/>
                  <a:cs typeface="Times New Roman" panose="02020603050405020304" pitchFamily="18" charset="0"/>
                </a:rPr>
                <a:t>B</a:t>
              </a:r>
              <a:endParaRPr lang="en-US" altLang="zh-CN">
                <a:ea typeface="楷体_GB2312" pitchFamily="49" charset="-122"/>
                <a:cs typeface="Times New Roman" panose="02020603050405020304" pitchFamily="18" charset="0"/>
              </a:endParaRPr>
            </a:p>
          </p:txBody>
        </p:sp>
        <p:sp>
          <p:nvSpPr>
            <p:cNvPr id="275485" name="Line 29"/>
            <p:cNvSpPr>
              <a:spLocks noChangeShapeType="1"/>
            </p:cNvSpPr>
            <p:nvPr/>
          </p:nvSpPr>
          <p:spPr bwMode="auto">
            <a:xfrm flipV="1">
              <a:off x="5210" y="898"/>
              <a:ext cx="0" cy="440"/>
            </a:xfrm>
            <a:prstGeom prst="line">
              <a:avLst/>
            </a:prstGeom>
            <a:noFill/>
            <a:ln w="38100">
              <a:solidFill>
                <a:schemeClr val="tx1"/>
              </a:solidFill>
              <a:round/>
              <a:headEnd/>
              <a:tailEnd/>
            </a:ln>
            <a:effectLst/>
          </p:spPr>
          <p:txBody>
            <a:bodyPr lIns="90000" tIns="46800" rIns="90000" bIns="46800" anchor="ctr">
              <a:spAutoFit/>
            </a:bodyPr>
            <a:lstStyle/>
            <a:p>
              <a:pPr>
                <a:defRPr/>
              </a:pPr>
              <a:endParaRPr lang="zh-CN" altLang="en-US" b="1">
                <a:latin typeface="Times New Roman" panose="02020603050405020304" pitchFamily="18" charset="0"/>
                <a:cs typeface="Times New Roman" panose="02020603050405020304" pitchFamily="18" charset="0"/>
              </a:endParaRPr>
            </a:p>
          </p:txBody>
        </p:sp>
        <p:sp>
          <p:nvSpPr>
            <p:cNvPr id="275486" name="Rectangle 30"/>
            <p:cNvSpPr>
              <a:spLocks noChangeArrowheads="1"/>
            </p:cNvSpPr>
            <p:nvPr/>
          </p:nvSpPr>
          <p:spPr bwMode="auto">
            <a:xfrm>
              <a:off x="5164" y="1365"/>
              <a:ext cx="115" cy="234"/>
            </a:xfrm>
            <a:prstGeom prst="rect">
              <a:avLst/>
            </a:prstGeom>
            <a:noFill/>
            <a:ln w="38100">
              <a:solidFill>
                <a:schemeClr val="tx1"/>
              </a:solidFill>
              <a:miter lim="800000"/>
              <a:headEnd/>
              <a:tailEnd/>
            </a:ln>
            <a:effectLst/>
          </p:spPr>
          <p:txBody>
            <a:bodyPr wrap="none" lIns="90000" tIns="46800" rIns="90000" bIns="46800" anchor="ctr">
              <a:spAutoFit/>
            </a:bodyPr>
            <a:lstStyle/>
            <a:p>
              <a:pPr>
                <a:defRPr/>
              </a:pPr>
              <a:endParaRPr lang="zh-CN" altLang="en-US" b="1">
                <a:latin typeface="Times New Roman" panose="02020603050405020304" pitchFamily="18" charset="0"/>
                <a:cs typeface="Times New Roman" panose="02020603050405020304" pitchFamily="18" charset="0"/>
              </a:endParaRPr>
            </a:p>
          </p:txBody>
        </p:sp>
        <p:sp>
          <p:nvSpPr>
            <p:cNvPr id="24608" name="Text Box 31"/>
            <p:cNvSpPr txBox="1">
              <a:spLocks noChangeArrowheads="1"/>
            </p:cNvSpPr>
            <p:nvPr/>
          </p:nvSpPr>
          <p:spPr bwMode="auto">
            <a:xfrm>
              <a:off x="4402" y="1342"/>
              <a:ext cx="456"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i="1">
                  <a:ea typeface="楷体_GB2312" pitchFamily="49" charset="-122"/>
                  <a:cs typeface="Times New Roman" panose="02020603050405020304" pitchFamily="18" charset="0"/>
                </a:rPr>
                <a:t>R</a:t>
              </a:r>
              <a:r>
                <a:rPr lang="en-US" altLang="zh-CN" baseline="-25000">
                  <a:ea typeface="楷体_GB2312" pitchFamily="49" charset="-122"/>
                  <a:cs typeface="Times New Roman" panose="02020603050405020304" pitchFamily="18" charset="0"/>
                </a:rPr>
                <a:t>C</a:t>
              </a:r>
              <a:endParaRPr lang="en-US" altLang="zh-CN">
                <a:ea typeface="楷体_GB2312" pitchFamily="49" charset="-122"/>
                <a:cs typeface="Times New Roman" panose="02020603050405020304" pitchFamily="18" charset="0"/>
              </a:endParaRPr>
            </a:p>
          </p:txBody>
        </p:sp>
        <p:sp>
          <p:nvSpPr>
            <p:cNvPr id="24609" name="Text Box 32"/>
            <p:cNvSpPr txBox="1">
              <a:spLocks noChangeArrowheads="1"/>
            </p:cNvSpPr>
            <p:nvPr/>
          </p:nvSpPr>
          <p:spPr bwMode="auto">
            <a:xfrm>
              <a:off x="4784" y="1327"/>
              <a:ext cx="512"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i="1">
                  <a:ea typeface="楷体_GB2312" pitchFamily="49" charset="-122"/>
                  <a:cs typeface="Times New Roman" panose="02020603050405020304" pitchFamily="18" charset="0"/>
                </a:rPr>
                <a:t>R</a:t>
              </a:r>
              <a:r>
                <a:rPr lang="en-US" altLang="zh-CN" baseline="-25000">
                  <a:ea typeface="楷体_GB2312" pitchFamily="49" charset="-122"/>
                  <a:cs typeface="Times New Roman" panose="02020603050405020304" pitchFamily="18" charset="0"/>
                </a:rPr>
                <a:t>L</a:t>
              </a:r>
              <a:endParaRPr lang="en-US" altLang="zh-CN">
                <a:ea typeface="楷体_GB2312" pitchFamily="49" charset="-122"/>
                <a:cs typeface="Times New Roman" panose="02020603050405020304" pitchFamily="18" charset="0"/>
              </a:endParaRPr>
            </a:p>
          </p:txBody>
        </p:sp>
        <p:sp>
          <p:nvSpPr>
            <p:cNvPr id="24610" name="Text Box 33"/>
            <p:cNvSpPr txBox="1">
              <a:spLocks noChangeArrowheads="1"/>
            </p:cNvSpPr>
            <p:nvPr/>
          </p:nvSpPr>
          <p:spPr bwMode="auto">
            <a:xfrm>
              <a:off x="4159" y="1813"/>
              <a:ext cx="225"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a:solidFill>
                    <a:schemeClr val="accent2"/>
                  </a:solidFill>
                  <a:ea typeface="楷体_GB2312" pitchFamily="49" charset="-122"/>
                  <a:cs typeface="Times New Roman" panose="02020603050405020304" pitchFamily="18" charset="0"/>
                </a:rPr>
                <a:t>E</a:t>
              </a:r>
            </a:p>
          </p:txBody>
        </p:sp>
        <p:sp>
          <p:nvSpPr>
            <p:cNvPr id="24611" name="Text Box 34"/>
            <p:cNvSpPr txBox="1">
              <a:spLocks noChangeArrowheads="1"/>
            </p:cNvSpPr>
            <p:nvPr/>
          </p:nvSpPr>
          <p:spPr bwMode="auto">
            <a:xfrm>
              <a:off x="3309" y="678"/>
              <a:ext cx="226"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a:solidFill>
                    <a:schemeClr val="accent2"/>
                  </a:solidFill>
                  <a:ea typeface="楷体_GB2312" pitchFamily="49" charset="-122"/>
                  <a:cs typeface="Times New Roman" panose="02020603050405020304" pitchFamily="18" charset="0"/>
                </a:rPr>
                <a:t>B</a:t>
              </a:r>
              <a:endParaRPr lang="en-US" altLang="zh-CN">
                <a:ea typeface="楷体_GB2312" pitchFamily="49" charset="-122"/>
                <a:cs typeface="Times New Roman" panose="02020603050405020304" pitchFamily="18" charset="0"/>
              </a:endParaRPr>
            </a:p>
          </p:txBody>
        </p:sp>
        <p:sp>
          <p:nvSpPr>
            <p:cNvPr id="24612" name="Text Box 35"/>
            <p:cNvSpPr txBox="1">
              <a:spLocks noChangeArrowheads="1"/>
            </p:cNvSpPr>
            <p:nvPr/>
          </p:nvSpPr>
          <p:spPr bwMode="auto">
            <a:xfrm>
              <a:off x="4556" y="651"/>
              <a:ext cx="224"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a:solidFill>
                    <a:schemeClr val="accent2"/>
                  </a:solidFill>
                  <a:ea typeface="楷体_GB2312" pitchFamily="49" charset="-122"/>
                  <a:cs typeface="Times New Roman" panose="02020603050405020304" pitchFamily="18" charset="0"/>
                </a:rPr>
                <a:t>C</a:t>
              </a:r>
            </a:p>
          </p:txBody>
        </p:sp>
        <p:sp>
          <p:nvSpPr>
            <p:cNvPr id="275492" name="Line 36"/>
            <p:cNvSpPr>
              <a:spLocks noChangeShapeType="1"/>
            </p:cNvSpPr>
            <p:nvPr/>
          </p:nvSpPr>
          <p:spPr bwMode="auto">
            <a:xfrm flipV="1">
              <a:off x="3419" y="929"/>
              <a:ext cx="0" cy="408"/>
            </a:xfrm>
            <a:prstGeom prst="line">
              <a:avLst/>
            </a:prstGeom>
            <a:noFill/>
            <a:ln w="38100">
              <a:solidFill>
                <a:schemeClr val="tx1"/>
              </a:solidFill>
              <a:round/>
              <a:headEnd/>
              <a:tailEnd/>
            </a:ln>
            <a:effectLst/>
          </p:spPr>
          <p:txBody>
            <a:bodyPr lIns="90000" tIns="46800" rIns="90000" bIns="46800" anchor="ctr">
              <a:spAutoFit/>
            </a:bodyPr>
            <a:lstStyle/>
            <a:p>
              <a:pPr>
                <a:defRPr/>
              </a:pPr>
              <a:endParaRPr lang="zh-CN" altLang="en-US" b="1">
                <a:latin typeface="Times New Roman" panose="02020603050405020304" pitchFamily="18" charset="0"/>
                <a:cs typeface="Times New Roman" panose="02020603050405020304" pitchFamily="18" charset="0"/>
              </a:endParaRPr>
            </a:p>
          </p:txBody>
        </p:sp>
        <p:sp>
          <p:nvSpPr>
            <p:cNvPr id="24614" name="Text Box 37" descr="新闻纸"/>
            <p:cNvSpPr txBox="1">
              <a:spLocks noChangeArrowheads="1"/>
            </p:cNvSpPr>
            <p:nvPr/>
          </p:nvSpPr>
          <p:spPr bwMode="auto">
            <a:xfrm>
              <a:off x="3042" y="911"/>
              <a:ext cx="301"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a:solidFill>
                    <a:srgbClr val="FF0000"/>
                  </a:solidFill>
                  <a:cs typeface="Times New Roman" panose="02020603050405020304" pitchFamily="18" charset="0"/>
                </a:rPr>
                <a:t>+</a:t>
              </a:r>
            </a:p>
          </p:txBody>
        </p:sp>
        <p:sp>
          <p:nvSpPr>
            <p:cNvPr id="24615" name="Text Box 38" descr="新闻纸"/>
            <p:cNvSpPr txBox="1">
              <a:spLocks noChangeArrowheads="1"/>
            </p:cNvSpPr>
            <p:nvPr/>
          </p:nvSpPr>
          <p:spPr bwMode="auto">
            <a:xfrm>
              <a:off x="3032" y="1835"/>
              <a:ext cx="301"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a:solidFill>
                    <a:srgbClr val="FF0000"/>
                  </a:solidFill>
                  <a:cs typeface="Times New Roman" panose="02020603050405020304" pitchFamily="18" charset="0"/>
                </a:rPr>
                <a:t>-</a:t>
              </a:r>
            </a:p>
          </p:txBody>
        </p:sp>
        <p:sp>
          <p:nvSpPr>
            <p:cNvPr id="275495" name="Rectangle 39"/>
            <p:cNvSpPr>
              <a:spLocks noChangeArrowheads="1"/>
            </p:cNvSpPr>
            <p:nvPr/>
          </p:nvSpPr>
          <p:spPr bwMode="auto">
            <a:xfrm>
              <a:off x="3373" y="1361"/>
              <a:ext cx="115" cy="234"/>
            </a:xfrm>
            <a:prstGeom prst="rect">
              <a:avLst/>
            </a:prstGeom>
            <a:noFill/>
            <a:ln w="38100">
              <a:solidFill>
                <a:schemeClr val="tx1"/>
              </a:solidFill>
              <a:miter lim="800000"/>
              <a:headEnd/>
              <a:tailEnd/>
            </a:ln>
            <a:effectLst/>
          </p:spPr>
          <p:txBody>
            <a:bodyPr wrap="none" lIns="90000" tIns="46800" rIns="90000" bIns="46800" anchor="ctr">
              <a:spAutoFit/>
            </a:bodyPr>
            <a:lstStyle/>
            <a:p>
              <a:pPr>
                <a:defRPr/>
              </a:pPr>
              <a:endParaRPr lang="zh-CN" altLang="en-US" b="1">
                <a:latin typeface="Times New Roman" panose="02020603050405020304" pitchFamily="18" charset="0"/>
                <a:cs typeface="Times New Roman" panose="02020603050405020304" pitchFamily="18" charset="0"/>
              </a:endParaRPr>
            </a:p>
          </p:txBody>
        </p:sp>
        <p:sp>
          <p:nvSpPr>
            <p:cNvPr id="24617" name="Rectangle 40" descr="新闻纸"/>
            <p:cNvSpPr>
              <a:spLocks noChangeArrowheads="1"/>
            </p:cNvSpPr>
            <p:nvPr/>
          </p:nvSpPr>
          <p:spPr bwMode="auto">
            <a:xfrm>
              <a:off x="5254" y="962"/>
              <a:ext cx="225"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a:solidFill>
                    <a:srgbClr val="FF0000"/>
                  </a:solidFill>
                  <a:cs typeface="Times New Roman" panose="02020603050405020304" pitchFamily="18" charset="0"/>
                </a:rPr>
                <a:t>+</a:t>
              </a:r>
            </a:p>
          </p:txBody>
        </p:sp>
        <p:sp>
          <p:nvSpPr>
            <p:cNvPr id="24618" name="Rectangle 41" descr="新闻纸"/>
            <p:cNvSpPr>
              <a:spLocks noChangeArrowheads="1"/>
            </p:cNvSpPr>
            <p:nvPr/>
          </p:nvSpPr>
          <p:spPr bwMode="auto">
            <a:xfrm>
              <a:off x="5276" y="1656"/>
              <a:ext cx="179"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a:solidFill>
                    <a:srgbClr val="FF0000"/>
                  </a:solidFill>
                  <a:cs typeface="Times New Roman" panose="02020603050405020304" pitchFamily="18" charset="0"/>
                </a:rPr>
                <a:t>-</a:t>
              </a:r>
            </a:p>
          </p:txBody>
        </p:sp>
        <p:sp>
          <p:nvSpPr>
            <p:cNvPr id="275499" name="Line 43"/>
            <p:cNvSpPr>
              <a:spLocks noChangeShapeType="1"/>
            </p:cNvSpPr>
            <p:nvPr/>
          </p:nvSpPr>
          <p:spPr bwMode="auto">
            <a:xfrm>
              <a:off x="4371" y="2065"/>
              <a:ext cx="0" cy="140"/>
            </a:xfrm>
            <a:prstGeom prst="line">
              <a:avLst/>
            </a:prstGeom>
            <a:noFill/>
            <a:ln w="38100">
              <a:solidFill>
                <a:schemeClr val="tx1"/>
              </a:solidFill>
              <a:round/>
              <a:headEnd/>
              <a:tailEnd/>
            </a:ln>
            <a:effectLst/>
          </p:spPr>
          <p:txBody>
            <a:bodyPr wrap="none" lIns="90000" tIns="46800" rIns="90000" bIns="46800" anchor="ctr">
              <a:spAutoFit/>
            </a:bodyPr>
            <a:lstStyle/>
            <a:p>
              <a:pPr>
                <a:defRPr/>
              </a:pPr>
              <a:endParaRPr lang="zh-CN" altLang="en-US" b="1">
                <a:latin typeface="Times New Roman" panose="02020603050405020304" pitchFamily="18" charset="0"/>
                <a:cs typeface="Times New Roman" panose="02020603050405020304" pitchFamily="18" charset="0"/>
              </a:endParaRPr>
            </a:p>
          </p:txBody>
        </p:sp>
        <p:sp>
          <p:nvSpPr>
            <p:cNvPr id="275500" name="Line 44"/>
            <p:cNvSpPr>
              <a:spLocks noChangeShapeType="1"/>
            </p:cNvSpPr>
            <p:nvPr/>
          </p:nvSpPr>
          <p:spPr bwMode="auto">
            <a:xfrm>
              <a:off x="4298" y="2205"/>
              <a:ext cx="152" cy="0"/>
            </a:xfrm>
            <a:prstGeom prst="line">
              <a:avLst/>
            </a:prstGeom>
            <a:noFill/>
            <a:ln w="38100">
              <a:solidFill>
                <a:schemeClr val="tx1"/>
              </a:solidFill>
              <a:round/>
              <a:headEnd/>
              <a:tailEnd/>
            </a:ln>
            <a:effectLst/>
          </p:spPr>
          <p:txBody>
            <a:bodyPr lIns="90000" tIns="46800" rIns="90000" bIns="46800" anchor="ctr">
              <a:spAutoFit/>
            </a:bodyPr>
            <a:lstStyle/>
            <a:p>
              <a:pPr>
                <a:defRPr/>
              </a:pPr>
              <a:endParaRPr lang="zh-CN" altLang="en-US" b="1">
                <a:latin typeface="Times New Roman" panose="02020603050405020304" pitchFamily="18" charset="0"/>
                <a:cs typeface="Times New Roman" panose="02020603050405020304" pitchFamily="18" charset="0"/>
              </a:endParaRPr>
            </a:p>
          </p:txBody>
        </p:sp>
        <p:sp>
          <p:nvSpPr>
            <p:cNvPr id="275501" name="Line 45"/>
            <p:cNvSpPr>
              <a:spLocks noChangeShapeType="1"/>
            </p:cNvSpPr>
            <p:nvPr/>
          </p:nvSpPr>
          <p:spPr bwMode="auto">
            <a:xfrm flipH="1" flipV="1">
              <a:off x="5214" y="1618"/>
              <a:ext cx="0" cy="476"/>
            </a:xfrm>
            <a:prstGeom prst="line">
              <a:avLst/>
            </a:prstGeom>
            <a:noFill/>
            <a:ln w="38100">
              <a:solidFill>
                <a:schemeClr val="tx1"/>
              </a:solidFill>
              <a:round/>
              <a:headEnd/>
              <a:tailEnd/>
            </a:ln>
            <a:effectLst/>
          </p:spPr>
          <p:txBody>
            <a:bodyPr lIns="90000" tIns="46800" rIns="90000" bIns="46800" anchor="ctr">
              <a:spAutoFit/>
            </a:bodyPr>
            <a:lstStyle/>
            <a:p>
              <a:pPr>
                <a:defRPr/>
              </a:pPr>
              <a:endParaRPr lang="zh-CN" altLang="en-US" b="1">
                <a:latin typeface="Times New Roman" panose="02020603050405020304" pitchFamily="18" charset="0"/>
                <a:cs typeface="Times New Roman" panose="02020603050405020304" pitchFamily="18" charset="0"/>
              </a:endParaRPr>
            </a:p>
          </p:txBody>
        </p:sp>
        <p:sp>
          <p:nvSpPr>
            <p:cNvPr id="275502" name="Line 46"/>
            <p:cNvSpPr>
              <a:spLocks noChangeShapeType="1"/>
            </p:cNvSpPr>
            <p:nvPr/>
          </p:nvSpPr>
          <p:spPr bwMode="auto">
            <a:xfrm flipV="1">
              <a:off x="4810" y="1647"/>
              <a:ext cx="0" cy="431"/>
            </a:xfrm>
            <a:prstGeom prst="line">
              <a:avLst/>
            </a:prstGeom>
            <a:noFill/>
            <a:ln w="38100">
              <a:solidFill>
                <a:schemeClr val="tx1"/>
              </a:solidFill>
              <a:round/>
              <a:headEnd/>
              <a:tailEnd/>
            </a:ln>
            <a:effectLst/>
          </p:spPr>
          <p:txBody>
            <a:bodyPr lIns="90000" tIns="46800" rIns="90000" bIns="46800" anchor="ctr">
              <a:spAutoFit/>
            </a:bodyPr>
            <a:lstStyle/>
            <a:p>
              <a:pPr>
                <a:defRPr/>
              </a:pPr>
              <a:endParaRPr lang="zh-CN" altLang="en-US" b="1">
                <a:latin typeface="Times New Roman" panose="02020603050405020304" pitchFamily="18" charset="0"/>
                <a:cs typeface="Times New Roman" panose="02020603050405020304" pitchFamily="18" charset="0"/>
              </a:endParaRPr>
            </a:p>
          </p:txBody>
        </p:sp>
        <p:sp>
          <p:nvSpPr>
            <p:cNvPr id="275503" name="Line 47"/>
            <p:cNvSpPr>
              <a:spLocks noChangeShapeType="1"/>
            </p:cNvSpPr>
            <p:nvPr/>
          </p:nvSpPr>
          <p:spPr bwMode="auto">
            <a:xfrm flipV="1">
              <a:off x="3811" y="1647"/>
              <a:ext cx="0" cy="431"/>
            </a:xfrm>
            <a:prstGeom prst="line">
              <a:avLst/>
            </a:prstGeom>
            <a:noFill/>
            <a:ln w="38100">
              <a:solidFill>
                <a:schemeClr val="tx1"/>
              </a:solidFill>
              <a:round/>
              <a:headEnd/>
              <a:tailEnd/>
            </a:ln>
            <a:effectLst/>
          </p:spPr>
          <p:txBody>
            <a:bodyPr lIns="90000" tIns="46800" rIns="90000" bIns="46800" anchor="ctr">
              <a:spAutoFit/>
            </a:bodyPr>
            <a:lstStyle/>
            <a:p>
              <a:pPr>
                <a:defRPr/>
              </a:pPr>
              <a:endParaRPr lang="zh-CN" altLang="en-US" b="1">
                <a:latin typeface="Times New Roman" panose="02020603050405020304" pitchFamily="18" charset="0"/>
                <a:cs typeface="Times New Roman" panose="02020603050405020304" pitchFamily="18" charset="0"/>
              </a:endParaRPr>
            </a:p>
          </p:txBody>
        </p:sp>
        <p:sp>
          <p:nvSpPr>
            <p:cNvPr id="275504" name="Line 48"/>
            <p:cNvSpPr>
              <a:spLocks noChangeShapeType="1"/>
            </p:cNvSpPr>
            <p:nvPr/>
          </p:nvSpPr>
          <p:spPr bwMode="auto">
            <a:xfrm flipV="1">
              <a:off x="3419" y="1610"/>
              <a:ext cx="0" cy="476"/>
            </a:xfrm>
            <a:prstGeom prst="line">
              <a:avLst/>
            </a:prstGeom>
            <a:noFill/>
            <a:ln w="38100">
              <a:solidFill>
                <a:schemeClr val="tx1"/>
              </a:solidFill>
              <a:round/>
              <a:headEnd/>
              <a:tailEnd/>
            </a:ln>
            <a:effectLst/>
          </p:spPr>
          <p:txBody>
            <a:bodyPr lIns="90000" tIns="46800" rIns="90000" bIns="46800" anchor="ctr">
              <a:spAutoFit/>
            </a:bodyPr>
            <a:lstStyle/>
            <a:p>
              <a:pPr>
                <a:defRPr/>
              </a:pPr>
              <a:endParaRPr lang="zh-CN" altLang="en-US" b="1">
                <a:latin typeface="Times New Roman" panose="02020603050405020304" pitchFamily="18" charset="0"/>
                <a:cs typeface="Times New Roman" panose="02020603050405020304" pitchFamily="18" charset="0"/>
              </a:endParaRPr>
            </a:p>
          </p:txBody>
        </p:sp>
        <p:sp>
          <p:nvSpPr>
            <p:cNvPr id="275505" name="Line 49"/>
            <p:cNvSpPr>
              <a:spLocks noChangeShapeType="1"/>
            </p:cNvSpPr>
            <p:nvPr/>
          </p:nvSpPr>
          <p:spPr bwMode="auto">
            <a:xfrm flipH="1" flipV="1">
              <a:off x="4367" y="1646"/>
              <a:ext cx="3" cy="419"/>
            </a:xfrm>
            <a:prstGeom prst="line">
              <a:avLst/>
            </a:prstGeom>
            <a:noFill/>
            <a:ln w="38100">
              <a:solidFill>
                <a:schemeClr val="tx1"/>
              </a:solidFill>
              <a:round/>
              <a:headEnd/>
              <a:tailEnd/>
            </a:ln>
            <a:effectLst/>
          </p:spPr>
          <p:txBody>
            <a:bodyPr lIns="90000" tIns="46800" rIns="90000" bIns="46800" anchor="ctr">
              <a:spAutoFit/>
            </a:bodyPr>
            <a:lstStyle/>
            <a:p>
              <a:pPr>
                <a:defRPr/>
              </a:pPr>
              <a:endParaRPr lang="zh-CN" altLang="en-US" b="1">
                <a:latin typeface="Times New Roman" panose="02020603050405020304" pitchFamily="18" charset="0"/>
                <a:cs typeface="Times New Roman" panose="02020603050405020304" pitchFamily="18" charset="0"/>
              </a:endParaRPr>
            </a:p>
          </p:txBody>
        </p:sp>
        <p:sp>
          <p:nvSpPr>
            <p:cNvPr id="275506" name="Line 50"/>
            <p:cNvSpPr>
              <a:spLocks noChangeShapeType="1"/>
            </p:cNvSpPr>
            <p:nvPr/>
          </p:nvSpPr>
          <p:spPr bwMode="auto">
            <a:xfrm flipH="1">
              <a:off x="2926" y="1379"/>
              <a:ext cx="0" cy="704"/>
            </a:xfrm>
            <a:prstGeom prst="line">
              <a:avLst/>
            </a:prstGeom>
            <a:noFill/>
            <a:ln w="38100">
              <a:solidFill>
                <a:schemeClr val="tx2"/>
              </a:solidFill>
              <a:round/>
              <a:headEnd/>
              <a:tailEnd/>
            </a:ln>
            <a:effectLst/>
          </p:spPr>
          <p:txBody>
            <a:bodyPr wrap="none" anchor="ctr"/>
            <a:lstStyle/>
            <a:p>
              <a:pPr>
                <a:defRPr/>
              </a:pPr>
              <a:endParaRPr lang="zh-CN" altLang="en-US" b="1">
                <a:latin typeface="Times New Roman" panose="02020603050405020304" pitchFamily="18" charset="0"/>
                <a:cs typeface="Times New Roman" panose="02020603050405020304" pitchFamily="18" charset="0"/>
              </a:endParaRPr>
            </a:p>
          </p:txBody>
        </p:sp>
        <p:sp>
          <p:nvSpPr>
            <p:cNvPr id="275508" name="Line 52"/>
            <p:cNvSpPr>
              <a:spLocks noChangeShapeType="1"/>
            </p:cNvSpPr>
            <p:nvPr/>
          </p:nvSpPr>
          <p:spPr bwMode="auto">
            <a:xfrm flipH="1">
              <a:off x="2926" y="934"/>
              <a:ext cx="0" cy="219"/>
            </a:xfrm>
            <a:prstGeom prst="line">
              <a:avLst/>
            </a:prstGeom>
            <a:noFill/>
            <a:ln w="38100">
              <a:solidFill>
                <a:schemeClr val="tx2"/>
              </a:solidFill>
              <a:round/>
              <a:headEnd/>
              <a:tailEnd/>
            </a:ln>
            <a:effectLst/>
          </p:spPr>
          <p:txBody>
            <a:bodyPr wrap="none" anchor="ctr"/>
            <a:lstStyle/>
            <a:p>
              <a:pPr>
                <a:defRPr/>
              </a:pPr>
              <a:endParaRPr lang="zh-CN" altLang="en-US" b="1">
                <a:latin typeface="Times New Roman" panose="02020603050405020304" pitchFamily="18" charset="0"/>
                <a:cs typeface="Times New Roman" panose="02020603050405020304" pitchFamily="18" charset="0"/>
              </a:endParaRPr>
            </a:p>
          </p:txBody>
        </p:sp>
        <p:sp>
          <p:nvSpPr>
            <p:cNvPr id="275509" name="Oval 53"/>
            <p:cNvSpPr>
              <a:spLocks noChangeArrowheads="1"/>
            </p:cNvSpPr>
            <p:nvPr/>
          </p:nvSpPr>
          <p:spPr bwMode="auto">
            <a:xfrm>
              <a:off x="2824" y="1685"/>
              <a:ext cx="213" cy="207"/>
            </a:xfrm>
            <a:prstGeom prst="ellipse">
              <a:avLst/>
            </a:prstGeom>
            <a:noFill/>
            <a:ln w="38100">
              <a:solidFill>
                <a:schemeClr val="tx2"/>
              </a:solidFill>
              <a:round/>
              <a:headEnd/>
              <a:tailEnd/>
            </a:ln>
            <a:effectLst/>
          </p:spPr>
          <p:txBody>
            <a:bodyPr wrap="none" anchor="ctr"/>
            <a:lstStyle/>
            <a:p>
              <a:pPr>
                <a:defRPr/>
              </a:pPr>
              <a:endParaRPr lang="zh-CN" altLang="en-US" b="1">
                <a:latin typeface="Times New Roman" panose="02020603050405020304" pitchFamily="18" charset="0"/>
                <a:cs typeface="Times New Roman" panose="02020603050405020304" pitchFamily="18" charset="0"/>
              </a:endParaRPr>
            </a:p>
          </p:txBody>
        </p:sp>
        <p:sp>
          <p:nvSpPr>
            <p:cNvPr id="24629" name="Rectangle 54" descr="新闻纸"/>
            <p:cNvSpPr>
              <a:spLocks noChangeArrowheads="1"/>
            </p:cNvSpPr>
            <p:nvPr/>
          </p:nvSpPr>
          <p:spPr bwMode="auto">
            <a:xfrm>
              <a:off x="2701" y="1445"/>
              <a:ext cx="24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a:solidFill>
                    <a:srgbClr val="FF0000"/>
                  </a:solidFill>
                  <a:cs typeface="Times New Roman" panose="02020603050405020304" pitchFamily="18" charset="0"/>
                </a:rPr>
                <a:t>+</a:t>
              </a:r>
            </a:p>
          </p:txBody>
        </p:sp>
        <p:sp>
          <p:nvSpPr>
            <p:cNvPr id="24630" name="Rectangle 55"/>
            <p:cNvSpPr>
              <a:spLocks noChangeArrowheads="1"/>
            </p:cNvSpPr>
            <p:nvPr/>
          </p:nvSpPr>
          <p:spPr bwMode="auto">
            <a:xfrm>
              <a:off x="2718" y="1764"/>
              <a:ext cx="19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800">
                  <a:solidFill>
                    <a:srgbClr val="FF0000"/>
                  </a:solidFill>
                  <a:cs typeface="Times New Roman" panose="02020603050405020304" pitchFamily="18" charset="0"/>
                </a:rPr>
                <a:t>-</a:t>
              </a:r>
            </a:p>
          </p:txBody>
        </p:sp>
        <p:sp>
          <p:nvSpPr>
            <p:cNvPr id="24631" name="Text Box 56"/>
            <p:cNvSpPr txBox="1">
              <a:spLocks noChangeArrowheads="1"/>
            </p:cNvSpPr>
            <p:nvPr/>
          </p:nvSpPr>
          <p:spPr bwMode="auto">
            <a:xfrm>
              <a:off x="2546" y="1103"/>
              <a:ext cx="427"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med" len="lg"/>
                </a14:hiddenLine>
              </a:ext>
            </a:extLst>
          </p:spPr>
          <p:txBody>
            <a:bodyPr lIns="90000" tIns="46800" rIns="90000" bIns="46800"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i="1">
                  <a:ea typeface="楷体_GB2312" pitchFamily="49" charset="-122"/>
                  <a:cs typeface="Times New Roman" panose="02020603050405020304" pitchFamily="18" charset="0"/>
                </a:rPr>
                <a:t>R</a:t>
              </a:r>
              <a:r>
                <a:rPr lang="en-US" altLang="zh-CN" baseline="-25000">
                  <a:ea typeface="楷体_GB2312" pitchFamily="49" charset="-122"/>
                  <a:cs typeface="Times New Roman" panose="02020603050405020304" pitchFamily="18" charset="0"/>
                </a:rPr>
                <a:t>S</a:t>
              </a:r>
              <a:endParaRPr lang="en-US" altLang="zh-CN">
                <a:ea typeface="楷体_GB2312" pitchFamily="49" charset="-122"/>
                <a:cs typeface="Times New Roman" panose="02020603050405020304" pitchFamily="18" charset="0"/>
              </a:endParaRPr>
            </a:p>
          </p:txBody>
        </p:sp>
        <p:sp>
          <p:nvSpPr>
            <p:cNvPr id="275513" name="Oval 57"/>
            <p:cNvSpPr>
              <a:spLocks noChangeArrowheads="1"/>
            </p:cNvSpPr>
            <p:nvPr/>
          </p:nvSpPr>
          <p:spPr bwMode="auto">
            <a:xfrm>
              <a:off x="4341" y="2045"/>
              <a:ext cx="56" cy="61"/>
            </a:xfrm>
            <a:prstGeom prst="ellipse">
              <a:avLst/>
            </a:prstGeom>
            <a:solidFill>
              <a:schemeClr val="tx1"/>
            </a:solidFill>
            <a:ln w="9525">
              <a:solidFill>
                <a:schemeClr val="tx2"/>
              </a:solidFill>
              <a:round/>
              <a:headEnd/>
              <a:tailEnd/>
            </a:ln>
            <a:effectLst/>
          </p:spPr>
          <p:txBody>
            <a:bodyPr wrap="none" anchor="ctr"/>
            <a:lstStyle/>
            <a:p>
              <a:pPr>
                <a:defRPr/>
              </a:pPr>
              <a:endParaRPr lang="zh-CN" altLang="en-US" b="1">
                <a:latin typeface="Times New Roman" panose="02020603050405020304" pitchFamily="18" charset="0"/>
                <a:cs typeface="Times New Roman" panose="02020603050405020304" pitchFamily="18" charset="0"/>
              </a:endParaRPr>
            </a:p>
          </p:txBody>
        </p:sp>
        <p:sp>
          <p:nvSpPr>
            <p:cNvPr id="275514" name="Line 58"/>
            <p:cNvSpPr>
              <a:spLocks noChangeShapeType="1"/>
            </p:cNvSpPr>
            <p:nvPr/>
          </p:nvSpPr>
          <p:spPr bwMode="auto">
            <a:xfrm flipV="1">
              <a:off x="2921" y="872"/>
              <a:ext cx="280" cy="0"/>
            </a:xfrm>
            <a:prstGeom prst="line">
              <a:avLst/>
            </a:prstGeom>
            <a:noFill/>
            <a:ln w="38100">
              <a:solidFill>
                <a:srgbClr val="FF0000"/>
              </a:solidFill>
              <a:round/>
              <a:headEnd/>
              <a:tailEnd type="stealth" w="med" len="lg"/>
            </a:ln>
            <a:effectLst/>
          </p:spPr>
          <p:txBody>
            <a:bodyPr lIns="90000" tIns="46800" rIns="90000" bIns="46800" anchor="ctr">
              <a:spAutoFit/>
            </a:bodyPr>
            <a:lstStyle/>
            <a:p>
              <a:pPr>
                <a:defRPr/>
              </a:pPr>
              <a:endParaRPr lang="zh-CN" altLang="en-US" b="1">
                <a:latin typeface="Times New Roman" panose="02020603050405020304" pitchFamily="18" charset="0"/>
                <a:cs typeface="Times New Roman" panose="02020603050405020304" pitchFamily="18" charset="0"/>
              </a:endParaRPr>
            </a:p>
          </p:txBody>
        </p:sp>
        <p:sp>
          <p:nvSpPr>
            <p:cNvPr id="275507" name="Rectangle 51"/>
            <p:cNvSpPr>
              <a:spLocks noChangeArrowheads="1"/>
            </p:cNvSpPr>
            <p:nvPr/>
          </p:nvSpPr>
          <p:spPr bwMode="auto">
            <a:xfrm>
              <a:off x="2889" y="1158"/>
              <a:ext cx="79" cy="234"/>
            </a:xfrm>
            <a:prstGeom prst="rect">
              <a:avLst/>
            </a:prstGeom>
            <a:solidFill>
              <a:schemeClr val="bg1"/>
            </a:solidFill>
            <a:ln w="38100">
              <a:solidFill>
                <a:schemeClr val="tx1"/>
              </a:solidFill>
              <a:miter lim="800000"/>
              <a:headEnd type="none" w="sm" len="sm"/>
              <a:tailEnd type="none" w="med" len="lg"/>
            </a:ln>
            <a:effectLst/>
          </p:spPr>
          <p:txBody>
            <a:bodyPr lIns="90000" tIns="46800" rIns="90000" bIns="46800" anchor="ctr">
              <a:spAutoFit/>
            </a:bodyPr>
            <a:lstStyle/>
            <a:p>
              <a:pPr>
                <a:defRPr/>
              </a:pPr>
              <a:endParaRPr lang="zh-CN" altLang="en-US" b="1">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6474834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bwMode="auto">
          <a:xfrm>
            <a:off x="241206" y="587375"/>
            <a:ext cx="1524000" cy="685800"/>
          </a:xfrm>
          <a:ln>
            <a:miter lim="800000"/>
            <a:headEnd/>
            <a:tailEnd/>
          </a:ln>
        </p:spPr>
        <p:txBody>
          <a:bodyPr vert="horz" wrap="square" lIns="91440" tIns="45720" rIns="91440" bIns="45720" numCol="1" anchor="t" anchorCtr="0" compatLnSpc="1">
            <a:prstTxWarp prst="textNoShape">
              <a:avLst/>
            </a:prstTxWarp>
          </a:bodyPr>
          <a:lstStyle/>
          <a:p>
            <a:pPr eaLnBrk="1" hangingPunct="1">
              <a:defRPr/>
            </a:pPr>
            <a:r>
              <a:rPr lang="zh-CN" altLang="en-US" sz="2800" b="1" smtClean="0">
                <a:solidFill>
                  <a:srgbClr val="CC0000"/>
                </a:solidFill>
                <a:latin typeface="Times New Roman" panose="02020603050405020304" pitchFamily="18" charset="0"/>
                <a:cs typeface="Times New Roman" panose="02020603050405020304" pitchFamily="18" charset="0"/>
              </a:rPr>
              <a:t>例</a:t>
            </a:r>
            <a:r>
              <a:rPr lang="en-US" altLang="zh-CN" sz="2800" b="1" smtClean="0">
                <a:solidFill>
                  <a:srgbClr val="CC0000"/>
                </a:solidFill>
                <a:latin typeface="Times New Roman" panose="02020603050405020304" pitchFamily="18" charset="0"/>
                <a:cs typeface="Times New Roman" panose="02020603050405020304" pitchFamily="18" charset="0"/>
              </a:rPr>
              <a:t>2:</a:t>
            </a:r>
          </a:p>
        </p:txBody>
      </p:sp>
      <p:sp>
        <p:nvSpPr>
          <p:cNvPr id="98307" name="Rectangle 3"/>
          <p:cNvSpPr>
            <a:spLocks noChangeArrowheads="1"/>
          </p:cNvSpPr>
          <p:nvPr/>
        </p:nvSpPr>
        <p:spPr bwMode="auto">
          <a:xfrm>
            <a:off x="381000" y="587375"/>
            <a:ext cx="8702675" cy="291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pPr>
            <a:r>
              <a:rPr lang="en-US" altLang="zh-CN" sz="2800" dirty="0">
                <a:cs typeface="Times New Roman" panose="02020603050405020304" pitchFamily="18" charset="0"/>
              </a:rPr>
              <a:t>      </a:t>
            </a:r>
            <a:r>
              <a:rPr lang="zh-CN" altLang="en-US" sz="2800" dirty="0">
                <a:cs typeface="Times New Roman" panose="02020603050405020304" pitchFamily="18" charset="0"/>
              </a:rPr>
              <a:t>在图示放大电路中，已知</a:t>
            </a:r>
            <a:r>
              <a:rPr lang="en-US" altLang="zh-CN" sz="2800" i="1" dirty="0">
                <a:cs typeface="Times New Roman" panose="02020603050405020304" pitchFamily="18" charset="0"/>
              </a:rPr>
              <a:t>U</a:t>
            </a:r>
            <a:r>
              <a:rPr lang="en-US" altLang="zh-CN" sz="2800" baseline="-25000" dirty="0">
                <a:cs typeface="Times New Roman" panose="02020603050405020304" pitchFamily="18" charset="0"/>
              </a:rPr>
              <a:t>CC</a:t>
            </a:r>
            <a:r>
              <a:rPr lang="en-US" altLang="zh-CN" sz="2800" dirty="0">
                <a:cs typeface="Times New Roman" panose="02020603050405020304" pitchFamily="18" charset="0"/>
              </a:rPr>
              <a:t>=12V, </a:t>
            </a:r>
            <a:r>
              <a:rPr lang="en-US" altLang="zh-CN" sz="2800" i="1" dirty="0">
                <a:cs typeface="Times New Roman" panose="02020603050405020304" pitchFamily="18" charset="0"/>
              </a:rPr>
              <a:t>R</a:t>
            </a:r>
            <a:r>
              <a:rPr lang="en-US" altLang="zh-CN" sz="2800" baseline="-25000" dirty="0">
                <a:cs typeface="Times New Roman" panose="02020603050405020304" pitchFamily="18" charset="0"/>
              </a:rPr>
              <a:t>C</a:t>
            </a:r>
            <a:r>
              <a:rPr lang="en-US" altLang="zh-CN" sz="2800" dirty="0">
                <a:cs typeface="Times New Roman" panose="02020603050405020304" pitchFamily="18" charset="0"/>
              </a:rPr>
              <a:t>= 6k </a:t>
            </a:r>
            <a:r>
              <a:rPr lang="en-US" altLang="zh-CN" sz="2800" dirty="0">
                <a:ea typeface="方正琥珀繁体" pitchFamily="2" charset="-122"/>
                <a:cs typeface="Times New Roman" panose="02020603050405020304" pitchFamily="18" charset="0"/>
                <a:sym typeface="Symbol" panose="05050102010706020507" pitchFamily="18" charset="2"/>
              </a:rPr>
              <a:t></a:t>
            </a:r>
            <a:r>
              <a:rPr lang="en-US" altLang="zh-CN" sz="2800" dirty="0">
                <a:cs typeface="Times New Roman" panose="02020603050405020304" pitchFamily="18" charset="0"/>
              </a:rPr>
              <a:t>, </a:t>
            </a:r>
          </a:p>
          <a:p>
            <a:pPr eaLnBrk="1" hangingPunct="1">
              <a:lnSpc>
                <a:spcPct val="110000"/>
              </a:lnSpc>
            </a:pPr>
            <a:r>
              <a:rPr lang="en-US" altLang="zh-CN" sz="2800" i="1" dirty="0">
                <a:cs typeface="Times New Roman" panose="02020603050405020304" pitchFamily="18" charset="0"/>
              </a:rPr>
              <a:t> R</a:t>
            </a:r>
            <a:r>
              <a:rPr lang="en-US" altLang="zh-CN" sz="2800" baseline="-25000" dirty="0">
                <a:cs typeface="Times New Roman" panose="02020603050405020304" pitchFamily="18" charset="0"/>
              </a:rPr>
              <a:t>E1</a:t>
            </a:r>
            <a:r>
              <a:rPr lang="en-US" altLang="zh-CN" sz="2800" dirty="0">
                <a:cs typeface="Times New Roman" panose="02020603050405020304" pitchFamily="18" charset="0"/>
              </a:rPr>
              <a:t>= 300 </a:t>
            </a:r>
            <a:r>
              <a:rPr lang="en-US" altLang="zh-CN" sz="2800" dirty="0">
                <a:ea typeface="方正琥珀繁体" pitchFamily="2" charset="-122"/>
                <a:cs typeface="Times New Roman" panose="02020603050405020304" pitchFamily="18" charset="0"/>
                <a:sym typeface="Symbol" panose="05050102010706020507" pitchFamily="18" charset="2"/>
              </a:rPr>
              <a:t></a:t>
            </a:r>
            <a:r>
              <a:rPr lang="en-US" altLang="zh-CN" sz="2800" dirty="0">
                <a:cs typeface="Times New Roman" panose="02020603050405020304" pitchFamily="18" charset="0"/>
              </a:rPr>
              <a:t>,  </a:t>
            </a:r>
            <a:r>
              <a:rPr lang="en-US" altLang="zh-CN" sz="2800" i="1" dirty="0">
                <a:cs typeface="Times New Roman" panose="02020603050405020304" pitchFamily="18" charset="0"/>
              </a:rPr>
              <a:t>R</a:t>
            </a:r>
            <a:r>
              <a:rPr lang="en-US" altLang="zh-CN" sz="2800" baseline="-25000" dirty="0">
                <a:cs typeface="Times New Roman" panose="02020603050405020304" pitchFamily="18" charset="0"/>
              </a:rPr>
              <a:t>E2</a:t>
            </a:r>
            <a:r>
              <a:rPr lang="en-US" altLang="zh-CN" sz="2800" dirty="0">
                <a:cs typeface="Times New Roman" panose="02020603050405020304" pitchFamily="18" charset="0"/>
              </a:rPr>
              <a:t>= 2.7k </a:t>
            </a:r>
            <a:r>
              <a:rPr lang="en-US" altLang="zh-CN" sz="2800" dirty="0">
                <a:ea typeface="方正琥珀繁体" pitchFamily="2" charset="-122"/>
                <a:cs typeface="Times New Roman" panose="02020603050405020304" pitchFamily="18" charset="0"/>
                <a:sym typeface="Symbol" panose="05050102010706020507" pitchFamily="18" charset="2"/>
              </a:rPr>
              <a:t></a:t>
            </a:r>
            <a:r>
              <a:rPr lang="en-US" altLang="zh-CN" sz="2800" dirty="0">
                <a:cs typeface="Times New Roman" panose="02020603050405020304" pitchFamily="18" charset="0"/>
              </a:rPr>
              <a:t>,   </a:t>
            </a:r>
            <a:r>
              <a:rPr lang="en-US" altLang="zh-CN" sz="2800" i="1" dirty="0">
                <a:cs typeface="Times New Roman" panose="02020603050405020304" pitchFamily="18" charset="0"/>
              </a:rPr>
              <a:t>R</a:t>
            </a:r>
            <a:r>
              <a:rPr lang="en-US" altLang="zh-CN" sz="2800" baseline="-25000" dirty="0">
                <a:cs typeface="Times New Roman" panose="02020603050405020304" pitchFamily="18" charset="0"/>
              </a:rPr>
              <a:t>B1</a:t>
            </a:r>
            <a:r>
              <a:rPr lang="en-US" altLang="zh-CN" sz="2800" dirty="0">
                <a:cs typeface="Times New Roman" panose="02020603050405020304" pitchFamily="18" charset="0"/>
              </a:rPr>
              <a:t>= 60k </a:t>
            </a:r>
            <a:r>
              <a:rPr lang="en-US" altLang="zh-CN" sz="2800" dirty="0">
                <a:ea typeface="方正琥珀繁体" pitchFamily="2" charset="-122"/>
                <a:cs typeface="Times New Roman" panose="02020603050405020304" pitchFamily="18" charset="0"/>
                <a:sym typeface="Symbol" panose="05050102010706020507" pitchFamily="18" charset="2"/>
              </a:rPr>
              <a:t></a:t>
            </a:r>
            <a:r>
              <a:rPr lang="en-US" altLang="zh-CN" sz="2800" dirty="0">
                <a:cs typeface="Times New Roman" panose="02020603050405020304" pitchFamily="18" charset="0"/>
              </a:rPr>
              <a:t> , </a:t>
            </a:r>
            <a:r>
              <a:rPr lang="en-US" altLang="zh-CN" sz="2800" i="1" dirty="0">
                <a:cs typeface="Times New Roman" panose="02020603050405020304" pitchFamily="18" charset="0"/>
              </a:rPr>
              <a:t>R</a:t>
            </a:r>
            <a:r>
              <a:rPr lang="en-US" altLang="zh-CN" sz="2800" baseline="-25000" dirty="0">
                <a:cs typeface="Times New Roman" panose="02020603050405020304" pitchFamily="18" charset="0"/>
              </a:rPr>
              <a:t>B2</a:t>
            </a:r>
            <a:r>
              <a:rPr lang="en-US" altLang="zh-CN" sz="2800" dirty="0">
                <a:cs typeface="Times New Roman" panose="02020603050405020304" pitchFamily="18" charset="0"/>
              </a:rPr>
              <a:t>= 20k </a:t>
            </a:r>
            <a:r>
              <a:rPr lang="en-US" altLang="zh-CN" sz="2800" dirty="0">
                <a:ea typeface="方正琥珀繁体" pitchFamily="2" charset="-122"/>
                <a:cs typeface="Times New Roman" panose="02020603050405020304" pitchFamily="18" charset="0"/>
                <a:sym typeface="Symbol" panose="05050102010706020507" pitchFamily="18" charset="2"/>
              </a:rPr>
              <a:t> </a:t>
            </a:r>
            <a:r>
              <a:rPr lang="en-US" altLang="zh-CN" sz="2800" dirty="0">
                <a:cs typeface="Times New Roman" panose="02020603050405020304" pitchFamily="18" charset="0"/>
              </a:rPr>
              <a:t>,</a:t>
            </a:r>
          </a:p>
          <a:p>
            <a:pPr eaLnBrk="1" hangingPunct="1">
              <a:lnSpc>
                <a:spcPct val="110000"/>
              </a:lnSpc>
            </a:pPr>
            <a:r>
              <a:rPr lang="en-US" altLang="zh-CN" sz="2800" dirty="0">
                <a:cs typeface="Times New Roman" panose="02020603050405020304" pitchFamily="18" charset="0"/>
              </a:rPr>
              <a:t> </a:t>
            </a:r>
            <a:r>
              <a:rPr lang="en-US" altLang="zh-CN" sz="2800" i="1" dirty="0">
                <a:cs typeface="Times New Roman" panose="02020603050405020304" pitchFamily="18" charset="0"/>
              </a:rPr>
              <a:t>R</a:t>
            </a:r>
            <a:r>
              <a:rPr lang="en-US" altLang="zh-CN" sz="2800" baseline="-25000" dirty="0">
                <a:cs typeface="Times New Roman" panose="02020603050405020304" pitchFamily="18" charset="0"/>
              </a:rPr>
              <a:t>L</a:t>
            </a:r>
            <a:r>
              <a:rPr lang="en-US" altLang="zh-CN" sz="2800" dirty="0">
                <a:cs typeface="Times New Roman" panose="02020603050405020304" pitchFamily="18" charset="0"/>
              </a:rPr>
              <a:t>= 6k </a:t>
            </a:r>
            <a:r>
              <a:rPr lang="en-US" altLang="zh-CN" sz="2800" dirty="0">
                <a:ea typeface="方正琥珀繁体" pitchFamily="2" charset="-122"/>
                <a:cs typeface="Times New Roman" panose="02020603050405020304" pitchFamily="18" charset="0"/>
                <a:sym typeface="Symbol" panose="05050102010706020507" pitchFamily="18" charset="2"/>
              </a:rPr>
              <a:t></a:t>
            </a:r>
            <a:r>
              <a:rPr lang="en-US" altLang="zh-CN" sz="2800" dirty="0">
                <a:cs typeface="Times New Roman" panose="02020603050405020304" pitchFamily="18" charset="0"/>
              </a:rPr>
              <a:t> </a:t>
            </a:r>
            <a:r>
              <a:rPr lang="zh-CN" altLang="en-US" sz="2800" dirty="0">
                <a:cs typeface="Times New Roman" panose="02020603050405020304" pitchFamily="18" charset="0"/>
              </a:rPr>
              <a:t>，晶体管</a:t>
            </a:r>
            <a:r>
              <a:rPr lang="en-US" altLang="zh-CN" sz="2800" i="1" dirty="0">
                <a:cs typeface="Times New Roman" panose="02020603050405020304" pitchFamily="18" charset="0"/>
              </a:rPr>
              <a:t>β</a:t>
            </a:r>
            <a:r>
              <a:rPr lang="en-US" altLang="zh-CN" sz="2800" dirty="0">
                <a:cs typeface="Times New Roman" panose="02020603050405020304" pitchFamily="18" charset="0"/>
              </a:rPr>
              <a:t>= 50</a:t>
            </a:r>
            <a:r>
              <a:rPr lang="zh-CN" altLang="en-US" sz="2800" dirty="0">
                <a:cs typeface="Times New Roman" panose="02020603050405020304" pitchFamily="18" charset="0"/>
              </a:rPr>
              <a:t>，</a:t>
            </a:r>
            <a:r>
              <a:rPr lang="en-US" altLang="zh-CN" sz="2800" i="1" dirty="0">
                <a:cs typeface="Times New Roman" panose="02020603050405020304" pitchFamily="18" charset="0"/>
              </a:rPr>
              <a:t>U</a:t>
            </a:r>
            <a:r>
              <a:rPr lang="en-US" altLang="zh-CN" sz="2800" baseline="-25000" dirty="0">
                <a:cs typeface="Times New Roman" panose="02020603050405020304" pitchFamily="18" charset="0"/>
              </a:rPr>
              <a:t>BE</a:t>
            </a:r>
            <a:r>
              <a:rPr lang="en-US" altLang="zh-CN" sz="2800" dirty="0">
                <a:cs typeface="Times New Roman" panose="02020603050405020304" pitchFamily="18" charset="0"/>
              </a:rPr>
              <a:t>= 0.6V,  </a:t>
            </a:r>
            <a:r>
              <a:rPr lang="zh-CN" altLang="en-US" sz="2800" dirty="0">
                <a:cs typeface="Times New Roman" panose="02020603050405020304" pitchFamily="18" charset="0"/>
              </a:rPr>
              <a:t>试求</a:t>
            </a:r>
            <a:r>
              <a:rPr lang="en-US" altLang="zh-CN" sz="2800" dirty="0">
                <a:cs typeface="Times New Roman" panose="02020603050405020304" pitchFamily="18" charset="0"/>
              </a:rPr>
              <a:t>:</a:t>
            </a:r>
          </a:p>
          <a:p>
            <a:pPr eaLnBrk="1" hangingPunct="1">
              <a:lnSpc>
                <a:spcPct val="110000"/>
              </a:lnSpc>
            </a:pPr>
            <a:r>
              <a:rPr lang="en-US" altLang="zh-CN" sz="2800" dirty="0">
                <a:cs typeface="Times New Roman" panose="02020603050405020304" pitchFamily="18" charset="0"/>
              </a:rPr>
              <a:t> (1) </a:t>
            </a:r>
            <a:r>
              <a:rPr lang="zh-CN" altLang="en-US" sz="2800" dirty="0">
                <a:cs typeface="Times New Roman" panose="02020603050405020304" pitchFamily="18" charset="0"/>
              </a:rPr>
              <a:t>静态工作点 </a:t>
            </a:r>
            <a:r>
              <a:rPr lang="en-US" altLang="zh-CN" sz="2800" i="1" dirty="0">
                <a:cs typeface="Times New Roman" panose="02020603050405020304" pitchFamily="18" charset="0"/>
              </a:rPr>
              <a:t>I</a:t>
            </a:r>
            <a:r>
              <a:rPr lang="en-US" altLang="zh-CN" baseline="-25000" dirty="0">
                <a:cs typeface="Times New Roman" panose="02020603050405020304" pitchFamily="18" charset="0"/>
              </a:rPr>
              <a:t>B</a:t>
            </a:r>
            <a:r>
              <a:rPr lang="zh-CN" altLang="en-US" sz="2800" dirty="0">
                <a:cs typeface="Times New Roman" panose="02020603050405020304" pitchFamily="18" charset="0"/>
              </a:rPr>
              <a:t>、</a:t>
            </a:r>
            <a:r>
              <a:rPr lang="en-US" altLang="zh-CN" i="1" dirty="0">
                <a:cs typeface="Times New Roman" panose="02020603050405020304" pitchFamily="18" charset="0"/>
              </a:rPr>
              <a:t>I</a:t>
            </a:r>
            <a:r>
              <a:rPr lang="en-US" altLang="zh-CN" baseline="-25000" dirty="0">
                <a:cs typeface="Times New Roman" panose="02020603050405020304" pitchFamily="18" charset="0"/>
              </a:rPr>
              <a:t>C </a:t>
            </a:r>
            <a:r>
              <a:rPr lang="zh-CN" altLang="en-US" dirty="0">
                <a:cs typeface="Times New Roman" panose="02020603050405020304" pitchFamily="18" charset="0"/>
              </a:rPr>
              <a:t>及</a:t>
            </a:r>
            <a:r>
              <a:rPr lang="zh-CN" altLang="en-US" sz="2800" dirty="0">
                <a:cs typeface="Times New Roman" panose="02020603050405020304" pitchFamily="18" charset="0"/>
              </a:rPr>
              <a:t> </a:t>
            </a:r>
            <a:r>
              <a:rPr lang="en-US" altLang="zh-CN" sz="2800" i="1" dirty="0">
                <a:cs typeface="Times New Roman" panose="02020603050405020304" pitchFamily="18" charset="0"/>
              </a:rPr>
              <a:t>U</a:t>
            </a:r>
            <a:r>
              <a:rPr lang="en-US" altLang="zh-CN" baseline="-25000" dirty="0">
                <a:cs typeface="Times New Roman" panose="02020603050405020304" pitchFamily="18" charset="0"/>
              </a:rPr>
              <a:t>CE</a:t>
            </a:r>
            <a:r>
              <a:rPr lang="zh-CN" altLang="en-US" sz="2800" dirty="0">
                <a:cs typeface="Times New Roman" panose="02020603050405020304" pitchFamily="18" charset="0"/>
              </a:rPr>
              <a:t>；</a:t>
            </a:r>
          </a:p>
          <a:p>
            <a:pPr eaLnBrk="1" hangingPunct="1">
              <a:lnSpc>
                <a:spcPct val="110000"/>
              </a:lnSpc>
            </a:pPr>
            <a:r>
              <a:rPr lang="zh-CN" altLang="en-US" sz="2800" dirty="0">
                <a:cs typeface="Times New Roman" panose="02020603050405020304" pitchFamily="18" charset="0"/>
              </a:rPr>
              <a:t> </a:t>
            </a:r>
            <a:r>
              <a:rPr lang="en-US" altLang="zh-CN" sz="2800" dirty="0">
                <a:cs typeface="Times New Roman" panose="02020603050405020304" pitchFamily="18" charset="0"/>
              </a:rPr>
              <a:t>(2) </a:t>
            </a:r>
            <a:r>
              <a:rPr lang="zh-CN" altLang="en-US" sz="2800" dirty="0">
                <a:cs typeface="Times New Roman" panose="02020603050405020304" pitchFamily="18" charset="0"/>
              </a:rPr>
              <a:t>画出微变等效电路；</a:t>
            </a:r>
          </a:p>
          <a:p>
            <a:pPr eaLnBrk="1" hangingPunct="1">
              <a:lnSpc>
                <a:spcPct val="110000"/>
              </a:lnSpc>
            </a:pPr>
            <a:r>
              <a:rPr lang="zh-CN" altLang="en-US" sz="2800" dirty="0">
                <a:cs typeface="Times New Roman" panose="02020603050405020304" pitchFamily="18" charset="0"/>
              </a:rPr>
              <a:t> </a:t>
            </a:r>
            <a:r>
              <a:rPr lang="en-US" altLang="zh-CN" sz="2800" dirty="0">
                <a:cs typeface="Times New Roman" panose="02020603050405020304" pitchFamily="18" charset="0"/>
              </a:rPr>
              <a:t>(3) </a:t>
            </a:r>
            <a:r>
              <a:rPr lang="zh-CN" altLang="en-US" sz="2800" dirty="0">
                <a:cs typeface="Times New Roman" panose="02020603050405020304" pitchFamily="18" charset="0"/>
              </a:rPr>
              <a:t>输入电阻</a:t>
            </a:r>
            <a:r>
              <a:rPr lang="en-US" altLang="zh-CN" sz="2800" i="1" dirty="0" err="1">
                <a:cs typeface="Times New Roman" panose="02020603050405020304" pitchFamily="18" charset="0"/>
              </a:rPr>
              <a:t>r</a:t>
            </a:r>
            <a:r>
              <a:rPr lang="en-US" altLang="zh-CN" sz="2800" baseline="-25000" dirty="0" err="1">
                <a:cs typeface="Times New Roman" panose="02020603050405020304" pitchFamily="18" charset="0"/>
              </a:rPr>
              <a:t>i</a:t>
            </a:r>
            <a:r>
              <a:rPr lang="zh-CN" altLang="en-US" sz="2800" dirty="0">
                <a:cs typeface="Times New Roman" panose="02020603050405020304" pitchFamily="18" charset="0"/>
              </a:rPr>
              <a:t>、</a:t>
            </a:r>
            <a:r>
              <a:rPr lang="en-US" altLang="zh-CN" sz="2800" i="1" dirty="0" err="1">
                <a:cs typeface="Times New Roman" panose="02020603050405020304" pitchFamily="18" charset="0"/>
              </a:rPr>
              <a:t>r</a:t>
            </a:r>
            <a:r>
              <a:rPr lang="en-US" altLang="zh-CN" baseline="-25000" dirty="0" err="1">
                <a:cs typeface="Times New Roman" panose="02020603050405020304" pitchFamily="18" charset="0"/>
              </a:rPr>
              <a:t>o</a:t>
            </a:r>
            <a:r>
              <a:rPr lang="zh-CN" altLang="en-US" sz="2800" dirty="0">
                <a:cs typeface="Times New Roman" panose="02020603050405020304" pitchFamily="18" charset="0"/>
              </a:rPr>
              <a:t>及 </a:t>
            </a:r>
            <a:r>
              <a:rPr lang="en-US" altLang="zh-CN" sz="2800" i="1" dirty="0">
                <a:cs typeface="Times New Roman" panose="02020603050405020304" pitchFamily="18" charset="0"/>
              </a:rPr>
              <a:t>A</a:t>
            </a:r>
            <a:r>
              <a:rPr lang="en-US" altLang="zh-CN" sz="2800" i="1" baseline="-25000" dirty="0">
                <a:cs typeface="Times New Roman" panose="02020603050405020304" pitchFamily="18" charset="0"/>
              </a:rPr>
              <a:t>u</a:t>
            </a:r>
            <a:r>
              <a:rPr lang="zh-CN" altLang="en-US" sz="2800" dirty="0">
                <a:cs typeface="Times New Roman" panose="02020603050405020304" pitchFamily="18" charset="0"/>
              </a:rPr>
              <a:t>。</a:t>
            </a:r>
          </a:p>
        </p:txBody>
      </p:sp>
      <p:pic>
        <p:nvPicPr>
          <p:cNvPr id="98308" name="Picture 100" descr="图片5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538" y="2492375"/>
            <a:ext cx="4489450" cy="367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261968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bwMode="auto">
          <a:xfrm>
            <a:off x="228600" y="578537"/>
            <a:ext cx="1524000" cy="457200"/>
          </a:xfrm>
          <a:ln>
            <a:miter lim="800000"/>
            <a:headEnd/>
            <a:tailEnd/>
          </a:ln>
        </p:spPr>
        <p:txBody>
          <a:bodyPr vert="horz" wrap="square" lIns="92075" tIns="46038" rIns="92075" bIns="46038" numCol="1" anchor="ctr" anchorCtr="0" compatLnSpc="1">
            <a:prstTxWarp prst="textNoShape">
              <a:avLst/>
            </a:prstTxWarp>
          </a:bodyPr>
          <a:lstStyle/>
          <a:p>
            <a:pPr eaLnBrk="1" hangingPunct="1">
              <a:defRPr/>
            </a:pPr>
            <a:r>
              <a:rPr lang="zh-CN" altLang="en-US" sz="2800" b="1" smtClean="0">
                <a:solidFill>
                  <a:srgbClr val="CC0000"/>
                </a:solidFill>
                <a:latin typeface="Times New Roman" panose="02020603050405020304" pitchFamily="18" charset="0"/>
                <a:cs typeface="Times New Roman" panose="02020603050405020304" pitchFamily="18" charset="0"/>
              </a:rPr>
              <a:t>解</a:t>
            </a:r>
            <a:r>
              <a:rPr lang="en-US" altLang="zh-CN" sz="2800" b="1" smtClean="0">
                <a:solidFill>
                  <a:srgbClr val="CC0000"/>
                </a:solidFill>
                <a:latin typeface="Times New Roman" panose="02020603050405020304" pitchFamily="18" charset="0"/>
                <a:cs typeface="Times New Roman" panose="02020603050405020304" pitchFamily="18" charset="0"/>
              </a:rPr>
              <a:t>:</a:t>
            </a:r>
          </a:p>
        </p:txBody>
      </p:sp>
      <p:sp>
        <p:nvSpPr>
          <p:cNvPr id="109571" name="Text Box 3"/>
          <p:cNvSpPr txBox="1">
            <a:spLocks noChangeArrowheads="1"/>
          </p:cNvSpPr>
          <p:nvPr/>
        </p:nvSpPr>
        <p:spPr bwMode="auto">
          <a:xfrm>
            <a:off x="1295400" y="489637"/>
            <a:ext cx="4932761" cy="630942"/>
          </a:xfrm>
          <a:prstGeom prst="rect">
            <a:avLst/>
          </a:prstGeom>
          <a:noFill/>
          <a:ln w="9525">
            <a:noFill/>
            <a:miter lim="800000"/>
            <a:headEnd/>
            <a:tailEnd/>
          </a:ln>
          <a:effectLst/>
        </p:spPr>
        <p:txBody>
          <a:bodyPr wrap="none">
            <a:spAutoFit/>
          </a:bodyPr>
          <a:lstStyle/>
          <a:p>
            <a:pPr>
              <a:lnSpc>
                <a:spcPct val="125000"/>
              </a:lnSpc>
              <a:defRPr/>
            </a:pPr>
            <a:r>
              <a:rPr lang="en-US" altLang="zh-CN" sz="2800" b="1">
                <a:solidFill>
                  <a:srgbClr val="000099"/>
                </a:solidFill>
                <a:latin typeface="Times New Roman" panose="02020603050405020304" pitchFamily="18" charset="0"/>
                <a:cs typeface="Times New Roman" panose="02020603050405020304" pitchFamily="18" charset="0"/>
              </a:rPr>
              <a:t>(1)</a:t>
            </a:r>
            <a:r>
              <a:rPr lang="zh-CN" altLang="en-US" sz="2800" b="1">
                <a:solidFill>
                  <a:srgbClr val="000099"/>
                </a:solidFill>
                <a:latin typeface="Times New Roman" panose="02020603050405020304" pitchFamily="18" charset="0"/>
                <a:cs typeface="Times New Roman" panose="02020603050405020304" pitchFamily="18" charset="0"/>
              </a:rPr>
              <a:t>由直流通路求静态工作点。</a:t>
            </a:r>
          </a:p>
        </p:txBody>
      </p:sp>
      <p:graphicFrame>
        <p:nvGraphicFramePr>
          <p:cNvPr id="109572" name="Object 4"/>
          <p:cNvGraphicFramePr>
            <a:graphicFrameLocks noChangeAspect="1"/>
          </p:cNvGraphicFramePr>
          <p:nvPr>
            <p:extLst/>
          </p:nvPr>
        </p:nvGraphicFramePr>
        <p:xfrm>
          <a:off x="457200" y="1084950"/>
          <a:ext cx="6069013" cy="1025525"/>
        </p:xfrm>
        <a:graphic>
          <a:graphicData uri="http://schemas.openxmlformats.org/presentationml/2006/ole">
            <mc:AlternateContent xmlns:mc="http://schemas.openxmlformats.org/markup-compatibility/2006">
              <mc:Choice xmlns:v="urn:schemas-microsoft-com:vml" Requires="v">
                <p:oleObj spid="_x0000_s25614" name="Equation" r:id="rId4" imgW="2616120" imgH="444240" progId="Equation.3">
                  <p:embed/>
                </p:oleObj>
              </mc:Choice>
              <mc:Fallback>
                <p:oleObj name="Equation" r:id="rId4" imgW="2616120" imgH="4442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1084950"/>
                        <a:ext cx="6069013" cy="1025525"/>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9573" name="Object 5"/>
          <p:cNvGraphicFramePr>
            <a:graphicFrameLocks noChangeAspect="1"/>
          </p:cNvGraphicFramePr>
          <p:nvPr>
            <p:extLst/>
          </p:nvPr>
        </p:nvGraphicFramePr>
        <p:xfrm>
          <a:off x="457200" y="2039037"/>
          <a:ext cx="5449888" cy="1697038"/>
        </p:xfrm>
        <a:graphic>
          <a:graphicData uri="http://schemas.openxmlformats.org/presentationml/2006/ole">
            <mc:AlternateContent xmlns:mc="http://schemas.openxmlformats.org/markup-compatibility/2006">
              <mc:Choice xmlns:v="urn:schemas-microsoft-com:vml" Requires="v">
                <p:oleObj spid="_x0000_s25615" name="Equation" r:id="rId6" imgW="2209680" imgH="685800" progId="Equation.3">
                  <p:embed/>
                </p:oleObj>
              </mc:Choice>
              <mc:Fallback>
                <p:oleObj name="Equation" r:id="rId6" imgW="2209680" imgH="6858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 y="2039037"/>
                        <a:ext cx="5449888" cy="1697038"/>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9574" name="Object 6"/>
          <p:cNvGraphicFramePr>
            <a:graphicFrameLocks noChangeAspect="1"/>
          </p:cNvGraphicFramePr>
          <p:nvPr>
            <p:extLst/>
          </p:nvPr>
        </p:nvGraphicFramePr>
        <p:xfrm>
          <a:off x="508000" y="3617012"/>
          <a:ext cx="4149725" cy="1041400"/>
        </p:xfrm>
        <a:graphic>
          <a:graphicData uri="http://schemas.openxmlformats.org/presentationml/2006/ole">
            <mc:AlternateContent xmlns:mc="http://schemas.openxmlformats.org/markup-compatibility/2006">
              <mc:Choice xmlns:v="urn:schemas-microsoft-com:vml" Requires="v">
                <p:oleObj spid="_x0000_s25616" name="Equation" r:id="rId8" imgW="1739880" imgH="431640" progId="Equation.3">
                  <p:embed/>
                </p:oleObj>
              </mc:Choice>
              <mc:Fallback>
                <p:oleObj name="Equation" r:id="rId8" imgW="1739880" imgH="43164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8000" y="3617012"/>
                        <a:ext cx="4149725" cy="10414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9575" name="Object 7"/>
          <p:cNvGraphicFramePr>
            <a:graphicFrameLocks noChangeAspect="1"/>
          </p:cNvGraphicFramePr>
          <p:nvPr>
            <p:extLst/>
          </p:nvPr>
        </p:nvGraphicFramePr>
        <p:xfrm>
          <a:off x="476250" y="4602850"/>
          <a:ext cx="5010150" cy="1820862"/>
        </p:xfrm>
        <a:graphic>
          <a:graphicData uri="http://schemas.openxmlformats.org/presentationml/2006/ole">
            <mc:AlternateContent xmlns:mc="http://schemas.openxmlformats.org/markup-compatibility/2006">
              <mc:Choice xmlns:v="urn:schemas-microsoft-com:vml" Requires="v">
                <p:oleObj spid="_x0000_s25617" name="Equation" r:id="rId10" imgW="2184120" imgH="736560" progId="Equation.3">
                  <p:embed/>
                </p:oleObj>
              </mc:Choice>
              <mc:Fallback>
                <p:oleObj name="Equation" r:id="rId10" imgW="2184120" imgH="73656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76250" y="4602850"/>
                        <a:ext cx="5010150" cy="1820862"/>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9580" name="Rectangle 12"/>
          <p:cNvSpPr>
            <a:spLocks noChangeArrowheads="1"/>
          </p:cNvSpPr>
          <p:nvPr/>
        </p:nvSpPr>
        <p:spPr bwMode="auto">
          <a:xfrm>
            <a:off x="6896100" y="5976037"/>
            <a:ext cx="1422184" cy="461665"/>
          </a:xfrm>
          <a:prstGeom prst="rect">
            <a:avLst/>
          </a:prstGeom>
          <a:noFill/>
          <a:ln w="38100">
            <a:noFill/>
            <a:miter lim="800000"/>
            <a:headEnd/>
            <a:tailEnd/>
          </a:ln>
          <a:effectLst/>
        </p:spPr>
        <p:txBody>
          <a:bodyPr wrap="none">
            <a:spAutoFit/>
          </a:bodyPr>
          <a:lstStyle/>
          <a:p>
            <a:pPr>
              <a:spcBef>
                <a:spcPct val="50000"/>
              </a:spcBef>
              <a:defRPr/>
            </a:pPr>
            <a:r>
              <a:rPr lang="zh-CN" altLang="en-US" sz="2400" b="1" dirty="0">
                <a:latin typeface="Times New Roman" panose="02020603050405020304" pitchFamily="18" charset="0"/>
                <a:cs typeface="Times New Roman" panose="02020603050405020304" pitchFamily="18" charset="0"/>
              </a:rPr>
              <a:t>直流通路</a:t>
            </a:r>
          </a:p>
        </p:txBody>
      </p:sp>
      <p:pic>
        <p:nvPicPr>
          <p:cNvPr id="25609" name="Picture 55" descr="图片5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942013" y="2354950"/>
            <a:ext cx="3022600" cy="3487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325418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09572"/>
                                        </p:tgtEl>
                                        <p:attrNameLst>
                                          <p:attrName>style.visibility</p:attrName>
                                        </p:attrNameLst>
                                      </p:cBhvr>
                                      <p:to>
                                        <p:strVal val="visible"/>
                                      </p:to>
                                    </p:set>
                                    <p:animEffect transition="in" filter="wipe(left)">
                                      <p:cBhvr>
                                        <p:cTn id="7" dur="500"/>
                                        <p:tgtEl>
                                          <p:spTgt spid="1095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09573"/>
                                        </p:tgtEl>
                                        <p:attrNameLst>
                                          <p:attrName>style.visibility</p:attrName>
                                        </p:attrNameLst>
                                      </p:cBhvr>
                                      <p:to>
                                        <p:strVal val="visible"/>
                                      </p:to>
                                    </p:set>
                                    <p:animEffect transition="in" filter="wipe(left)">
                                      <p:cBhvr>
                                        <p:cTn id="12" dur="500"/>
                                        <p:tgtEl>
                                          <p:spTgt spid="10957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09574"/>
                                        </p:tgtEl>
                                        <p:attrNameLst>
                                          <p:attrName>style.visibility</p:attrName>
                                        </p:attrNameLst>
                                      </p:cBhvr>
                                      <p:to>
                                        <p:strVal val="visible"/>
                                      </p:to>
                                    </p:set>
                                    <p:animEffect transition="in" filter="wipe(left)">
                                      <p:cBhvr>
                                        <p:cTn id="17" dur="500"/>
                                        <p:tgtEl>
                                          <p:spTgt spid="10957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09575"/>
                                        </p:tgtEl>
                                        <p:attrNameLst>
                                          <p:attrName>style.visibility</p:attrName>
                                        </p:attrNameLst>
                                      </p:cBhvr>
                                      <p:to>
                                        <p:strVal val="visible"/>
                                      </p:to>
                                    </p:set>
                                    <p:animEffect transition="in" filter="wipe(left)">
                                      <p:cBhvr>
                                        <p:cTn id="22" dur="500"/>
                                        <p:tgtEl>
                                          <p:spTgt spid="1095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bwMode="auto">
          <a:xfrm>
            <a:off x="228600" y="495000"/>
            <a:ext cx="6553200" cy="762000"/>
          </a:xfrm>
          <a:ln>
            <a:miter lim="800000"/>
            <a:headEnd/>
            <a:tailEnd/>
          </a:ln>
        </p:spPr>
        <p:txBody>
          <a:bodyPr vert="horz" wrap="square" lIns="91440" tIns="45720" rIns="91440" bIns="45720" numCol="1" anchor="t" anchorCtr="0" compatLnSpc="1">
            <a:prstTxWarp prst="textNoShape">
              <a:avLst/>
            </a:prstTxWarp>
          </a:bodyPr>
          <a:lstStyle/>
          <a:p>
            <a:pPr eaLnBrk="1" hangingPunct="1">
              <a:defRPr/>
            </a:pPr>
            <a:r>
              <a:rPr lang="en-US" altLang="zh-CN" sz="2800" b="1" smtClean="0">
                <a:solidFill>
                  <a:srgbClr val="000099"/>
                </a:solidFill>
                <a:latin typeface="Times New Roman" panose="02020603050405020304" pitchFamily="18" charset="0"/>
                <a:cs typeface="Times New Roman" panose="02020603050405020304" pitchFamily="18" charset="0"/>
              </a:rPr>
              <a:t>(2) </a:t>
            </a:r>
            <a:r>
              <a:rPr lang="zh-CN" altLang="en-US" sz="2800" b="1" smtClean="0">
                <a:solidFill>
                  <a:srgbClr val="000099"/>
                </a:solidFill>
                <a:latin typeface="Times New Roman" panose="02020603050405020304" pitchFamily="18" charset="0"/>
                <a:cs typeface="Times New Roman" panose="02020603050405020304" pitchFamily="18" charset="0"/>
              </a:rPr>
              <a:t>由微变等效电路求</a:t>
            </a:r>
            <a:r>
              <a:rPr lang="en-US" altLang="zh-CN" sz="2800" b="1" smtClean="0">
                <a:solidFill>
                  <a:srgbClr val="000099"/>
                </a:solidFill>
                <a:latin typeface="Times New Roman" panose="02020603050405020304" pitchFamily="18" charset="0"/>
                <a:cs typeface="Times New Roman" panose="02020603050405020304" pitchFamily="18" charset="0"/>
              </a:rPr>
              <a:t>A</a:t>
            </a:r>
            <a:r>
              <a:rPr lang="en-US" altLang="zh-CN" sz="2800" b="1" i="1" baseline="-25000" smtClean="0">
                <a:solidFill>
                  <a:srgbClr val="000099"/>
                </a:solidFill>
                <a:latin typeface="Times New Roman" panose="02020603050405020304" pitchFamily="18" charset="0"/>
                <a:cs typeface="Times New Roman" panose="02020603050405020304" pitchFamily="18" charset="0"/>
              </a:rPr>
              <a:t>u</a:t>
            </a:r>
            <a:r>
              <a:rPr lang="zh-CN" altLang="en-US" sz="2800" b="1" smtClean="0">
                <a:solidFill>
                  <a:srgbClr val="000099"/>
                </a:solidFill>
                <a:latin typeface="Times New Roman" panose="02020603050405020304" pitchFamily="18" charset="0"/>
                <a:cs typeface="Times New Roman" panose="02020603050405020304" pitchFamily="18" charset="0"/>
              </a:rPr>
              <a:t>、 </a:t>
            </a:r>
            <a:r>
              <a:rPr lang="en-US" altLang="zh-CN" sz="3200" b="1" i="1" smtClean="0">
                <a:solidFill>
                  <a:srgbClr val="000099"/>
                </a:solidFill>
                <a:latin typeface="Times New Roman" panose="02020603050405020304" pitchFamily="18" charset="0"/>
                <a:cs typeface="Times New Roman" panose="02020603050405020304" pitchFamily="18" charset="0"/>
              </a:rPr>
              <a:t>r</a:t>
            </a:r>
            <a:r>
              <a:rPr lang="en-US" altLang="zh-CN" sz="2800" b="1" baseline="-25000" smtClean="0">
                <a:solidFill>
                  <a:srgbClr val="000099"/>
                </a:solidFill>
                <a:latin typeface="Times New Roman" panose="02020603050405020304" pitchFamily="18" charset="0"/>
                <a:cs typeface="Times New Roman" panose="02020603050405020304" pitchFamily="18" charset="0"/>
              </a:rPr>
              <a:t>i</a:t>
            </a:r>
            <a:r>
              <a:rPr lang="en-US" altLang="zh-CN" sz="2800" b="1" smtClean="0">
                <a:solidFill>
                  <a:srgbClr val="000099"/>
                </a:solidFill>
                <a:latin typeface="Times New Roman" panose="02020603050405020304" pitchFamily="18" charset="0"/>
                <a:cs typeface="Times New Roman" panose="02020603050405020304" pitchFamily="18" charset="0"/>
              </a:rPr>
              <a:t> </a:t>
            </a:r>
            <a:r>
              <a:rPr lang="zh-CN" altLang="en-US" sz="2800" b="1" smtClean="0">
                <a:solidFill>
                  <a:srgbClr val="000099"/>
                </a:solidFill>
                <a:latin typeface="Times New Roman" panose="02020603050405020304" pitchFamily="18" charset="0"/>
                <a:cs typeface="Times New Roman" panose="02020603050405020304" pitchFamily="18" charset="0"/>
              </a:rPr>
              <a:t>、</a:t>
            </a:r>
            <a:r>
              <a:rPr lang="zh-CN" altLang="en-US" sz="2800" b="1" baseline="-25000" smtClean="0">
                <a:solidFill>
                  <a:srgbClr val="000099"/>
                </a:solidFill>
                <a:latin typeface="Times New Roman" panose="02020603050405020304" pitchFamily="18" charset="0"/>
                <a:cs typeface="Times New Roman" panose="02020603050405020304" pitchFamily="18" charset="0"/>
              </a:rPr>
              <a:t> </a:t>
            </a:r>
            <a:r>
              <a:rPr lang="en-US" altLang="zh-CN" sz="3200" b="1" i="1" smtClean="0">
                <a:solidFill>
                  <a:srgbClr val="000099"/>
                </a:solidFill>
                <a:latin typeface="Times New Roman" panose="02020603050405020304" pitchFamily="18" charset="0"/>
                <a:cs typeface="Times New Roman" panose="02020603050405020304" pitchFamily="18" charset="0"/>
              </a:rPr>
              <a:t>r</a:t>
            </a:r>
            <a:r>
              <a:rPr lang="en-US" altLang="zh-CN" sz="2800" b="1" baseline="-25000" smtClean="0">
                <a:solidFill>
                  <a:srgbClr val="000099"/>
                </a:solidFill>
                <a:latin typeface="Times New Roman" panose="02020603050405020304" pitchFamily="18" charset="0"/>
                <a:cs typeface="Times New Roman" panose="02020603050405020304" pitchFamily="18" charset="0"/>
              </a:rPr>
              <a:t>o</a:t>
            </a:r>
            <a:r>
              <a:rPr lang="zh-CN" altLang="en-US" sz="2800" b="1" smtClean="0">
                <a:solidFill>
                  <a:srgbClr val="000099"/>
                </a:solidFill>
                <a:latin typeface="Times New Roman" panose="02020603050405020304" pitchFamily="18" charset="0"/>
                <a:cs typeface="Times New Roman" panose="02020603050405020304" pitchFamily="18" charset="0"/>
              </a:rPr>
              <a:t>。</a:t>
            </a:r>
          </a:p>
        </p:txBody>
      </p:sp>
      <p:graphicFrame>
        <p:nvGraphicFramePr>
          <p:cNvPr id="110595" name="Object 3"/>
          <p:cNvGraphicFramePr>
            <a:graphicFrameLocks noChangeAspect="1"/>
          </p:cNvGraphicFramePr>
          <p:nvPr>
            <p:extLst/>
          </p:nvPr>
        </p:nvGraphicFramePr>
        <p:xfrm>
          <a:off x="685800" y="3909712"/>
          <a:ext cx="2413000" cy="546100"/>
        </p:xfrm>
        <a:graphic>
          <a:graphicData uri="http://schemas.openxmlformats.org/presentationml/2006/ole">
            <mc:AlternateContent xmlns:mc="http://schemas.openxmlformats.org/markup-compatibility/2006">
              <mc:Choice xmlns:v="urn:schemas-microsoft-com:vml" Requires="v">
                <p:oleObj spid="_x0000_s26647" name="Equation" r:id="rId4" imgW="1002960" imgH="228600" progId="Equation.3">
                  <p:embed/>
                </p:oleObj>
              </mc:Choice>
              <mc:Fallback>
                <p:oleObj name="Equation" r:id="rId4" imgW="1002960" imgH="228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3909712"/>
                        <a:ext cx="2413000" cy="5461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0596" name="Object 4"/>
          <p:cNvGraphicFramePr>
            <a:graphicFrameLocks noChangeAspect="1"/>
          </p:cNvGraphicFramePr>
          <p:nvPr>
            <p:extLst/>
          </p:nvPr>
        </p:nvGraphicFramePr>
        <p:xfrm>
          <a:off x="687388" y="1563387"/>
          <a:ext cx="7451725" cy="1081088"/>
        </p:xfrm>
        <a:graphic>
          <a:graphicData uri="http://schemas.openxmlformats.org/presentationml/2006/ole">
            <mc:AlternateContent xmlns:mc="http://schemas.openxmlformats.org/markup-compatibility/2006">
              <mc:Choice xmlns:v="urn:schemas-microsoft-com:vml" Requires="v">
                <p:oleObj spid="_x0000_s26648" name="Equation" r:id="rId6" imgW="3162240" imgH="444240" progId="Equation.3">
                  <p:embed/>
                </p:oleObj>
              </mc:Choice>
              <mc:Fallback>
                <p:oleObj name="Equation" r:id="rId6" imgW="3162240" imgH="4442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7388" y="1563387"/>
                        <a:ext cx="7451725" cy="1081088"/>
                      </a:xfrm>
                      <a:prstGeom prst="rect">
                        <a:avLst/>
                      </a:prstGeom>
                      <a:noFill/>
                      <a:ln>
                        <a:noFill/>
                      </a:ln>
                      <a:effectLst/>
                      <a:extLst>
                        <a:ext uri="{909E8E84-426E-40DD-AFC4-6F175D3DCCD1}">
                          <a14:hiddenFill xmlns:a14="http://schemas.microsoft.com/office/drawing/2010/main">
                            <a:solidFill>
                              <a:srgbClr val="00C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0597" name="Object 5"/>
          <p:cNvGraphicFramePr>
            <a:graphicFrameLocks noChangeAspect="1"/>
          </p:cNvGraphicFramePr>
          <p:nvPr>
            <p:extLst/>
          </p:nvPr>
        </p:nvGraphicFramePr>
        <p:xfrm>
          <a:off x="655638" y="1156987"/>
          <a:ext cx="4706937" cy="517525"/>
        </p:xfrm>
        <a:graphic>
          <a:graphicData uri="http://schemas.openxmlformats.org/presentationml/2006/ole">
            <mc:AlternateContent xmlns:mc="http://schemas.openxmlformats.org/markup-compatibility/2006">
              <mc:Choice xmlns:v="urn:schemas-microsoft-com:vml" Requires="v">
                <p:oleObj spid="_x0000_s26649" name="Equation" r:id="rId8" imgW="1942920" imgH="215640" progId="Equation.3">
                  <p:embed/>
                </p:oleObj>
              </mc:Choice>
              <mc:Fallback>
                <p:oleObj name="Equation" r:id="rId8" imgW="1942920" imgH="21564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5638" y="1156987"/>
                        <a:ext cx="4706937"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0599" name="Object 7"/>
          <p:cNvGraphicFramePr>
            <a:graphicFrameLocks noChangeAspect="1"/>
          </p:cNvGraphicFramePr>
          <p:nvPr>
            <p:extLst/>
          </p:nvPr>
        </p:nvGraphicFramePr>
        <p:xfrm>
          <a:off x="665163" y="2592087"/>
          <a:ext cx="3890962" cy="569913"/>
        </p:xfrm>
        <a:graphic>
          <a:graphicData uri="http://schemas.openxmlformats.org/presentationml/2006/ole">
            <mc:AlternateContent xmlns:mc="http://schemas.openxmlformats.org/markup-compatibility/2006">
              <mc:Choice xmlns:v="urn:schemas-microsoft-com:vml" Requires="v">
                <p:oleObj spid="_x0000_s26650" name="Equation" r:id="rId10" imgW="1638000" imgH="228600" progId="Equation.3">
                  <p:embed/>
                </p:oleObj>
              </mc:Choice>
              <mc:Fallback>
                <p:oleObj name="Equation" r:id="rId10" imgW="1638000" imgH="2286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65163" y="2592087"/>
                        <a:ext cx="3890962" cy="569913"/>
                      </a:xfrm>
                      <a:prstGeom prst="rect">
                        <a:avLst/>
                      </a:prstGeom>
                      <a:noFill/>
                      <a:ln>
                        <a:noFill/>
                      </a:ln>
                      <a:effectLst/>
                      <a:extLst>
                        <a:ext uri="{909E8E84-426E-40DD-AFC4-6F175D3DCCD1}">
                          <a14:hiddenFill xmlns:a14="http://schemas.microsoft.com/office/drawing/2010/main">
                            <a:solidFill>
                              <a:srgbClr val="00C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0600" name="Object 8"/>
          <p:cNvGraphicFramePr>
            <a:graphicFrameLocks noChangeAspect="1"/>
          </p:cNvGraphicFramePr>
          <p:nvPr>
            <p:extLst/>
          </p:nvPr>
        </p:nvGraphicFramePr>
        <p:xfrm>
          <a:off x="990600" y="3314400"/>
          <a:ext cx="1666875" cy="511175"/>
        </p:xfrm>
        <a:graphic>
          <a:graphicData uri="http://schemas.openxmlformats.org/presentationml/2006/ole">
            <mc:AlternateContent xmlns:mc="http://schemas.openxmlformats.org/markup-compatibility/2006">
              <mc:Choice xmlns:v="urn:schemas-microsoft-com:vml" Requires="v">
                <p:oleObj spid="_x0000_s26651" name="Equation" r:id="rId12" imgW="698400" imgH="203040" progId="Equation.3">
                  <p:embed/>
                </p:oleObj>
              </mc:Choice>
              <mc:Fallback>
                <p:oleObj name="Equation" r:id="rId12" imgW="698400" imgH="20304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90600" y="3314400"/>
                        <a:ext cx="1666875" cy="511175"/>
                      </a:xfrm>
                      <a:prstGeom prst="rect">
                        <a:avLst/>
                      </a:prstGeom>
                      <a:noFill/>
                      <a:ln>
                        <a:noFill/>
                      </a:ln>
                      <a:effectLst/>
                      <a:extLst>
                        <a:ext uri="{909E8E84-426E-40DD-AFC4-6F175D3DCCD1}">
                          <a14:hiddenFill xmlns:a14="http://schemas.microsoft.com/office/drawing/2010/main">
                            <a:solidFill>
                              <a:srgbClr val="00C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0602" name="Object 10" descr="20%"/>
          <p:cNvGraphicFramePr>
            <a:graphicFrameLocks noChangeAspect="1"/>
          </p:cNvGraphicFramePr>
          <p:nvPr>
            <p:extLst/>
          </p:nvPr>
        </p:nvGraphicFramePr>
        <p:xfrm>
          <a:off x="639763" y="4387550"/>
          <a:ext cx="3322637" cy="1128712"/>
        </p:xfrm>
        <a:graphic>
          <a:graphicData uri="http://schemas.openxmlformats.org/presentationml/2006/ole">
            <mc:AlternateContent xmlns:mc="http://schemas.openxmlformats.org/markup-compatibility/2006">
              <mc:Choice xmlns:v="urn:schemas-microsoft-com:vml" Requires="v">
                <p:oleObj spid="_x0000_s26652" name="Equation" r:id="rId14" imgW="1473120" imgH="444240" progId="Equation.3">
                  <p:embed/>
                </p:oleObj>
              </mc:Choice>
              <mc:Fallback>
                <p:oleObj name="Equation" r:id="rId14" imgW="1473120" imgH="44424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39763" y="4387550"/>
                        <a:ext cx="3322637" cy="1128712"/>
                      </a:xfrm>
                      <a:prstGeom prst="rect">
                        <a:avLst/>
                      </a:prstGeom>
                      <a:noFill/>
                      <a:ln>
                        <a:noFill/>
                      </a:ln>
                      <a:effectLst/>
                      <a:extLst>
                        <a:ext uri="{909E8E84-426E-40DD-AFC4-6F175D3DCCD1}">
                          <a14:hiddenFill xmlns:a14="http://schemas.microsoft.com/office/drawing/2010/main">
                            <a:pattFill prst="pct20">
                              <a:fgClr>
                                <a:srgbClr val="00CC99"/>
                              </a:fgClr>
                              <a:bgClr>
                                <a:srgbClr val="FFFFFF"/>
                              </a:bgClr>
                            </a:patt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0603" name="Object 11" descr="20%"/>
          <p:cNvGraphicFramePr>
            <a:graphicFrameLocks noChangeAspect="1"/>
          </p:cNvGraphicFramePr>
          <p:nvPr>
            <p:extLst/>
          </p:nvPr>
        </p:nvGraphicFramePr>
        <p:xfrm>
          <a:off x="990600" y="5678187"/>
          <a:ext cx="1238250" cy="454025"/>
        </p:xfrm>
        <a:graphic>
          <a:graphicData uri="http://schemas.openxmlformats.org/presentationml/2006/ole">
            <mc:AlternateContent xmlns:mc="http://schemas.openxmlformats.org/markup-compatibility/2006">
              <mc:Choice xmlns:v="urn:schemas-microsoft-com:vml" Requires="v">
                <p:oleObj spid="_x0000_s26653" name="Equation" r:id="rId16" imgW="545760" imgH="203040" progId="Equation.3">
                  <p:embed/>
                </p:oleObj>
              </mc:Choice>
              <mc:Fallback>
                <p:oleObj name="Equation" r:id="rId16" imgW="545760" imgH="20304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90600" y="5678187"/>
                        <a:ext cx="1238250" cy="454025"/>
                      </a:xfrm>
                      <a:prstGeom prst="rect">
                        <a:avLst/>
                      </a:prstGeom>
                      <a:noFill/>
                      <a:ln>
                        <a:noFill/>
                      </a:ln>
                      <a:effectLst/>
                      <a:extLst>
                        <a:ext uri="{909E8E84-426E-40DD-AFC4-6F175D3DCCD1}">
                          <a14:hiddenFill xmlns:a14="http://schemas.microsoft.com/office/drawing/2010/main">
                            <a:pattFill prst="pct20">
                              <a:fgClr>
                                <a:srgbClr val="00CC99"/>
                              </a:fgClr>
                              <a:bgClr>
                                <a:srgbClr val="FFFFFF"/>
                              </a:bgClr>
                            </a:patt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0608" name="Rectangle 16"/>
          <p:cNvSpPr>
            <a:spLocks noChangeArrowheads="1"/>
          </p:cNvSpPr>
          <p:nvPr/>
        </p:nvSpPr>
        <p:spPr bwMode="auto">
          <a:xfrm>
            <a:off x="5780088" y="5909962"/>
            <a:ext cx="2031325" cy="461665"/>
          </a:xfrm>
          <a:prstGeom prst="rect">
            <a:avLst/>
          </a:prstGeom>
          <a:noFill/>
          <a:ln w="38100">
            <a:noFill/>
            <a:miter lim="800000"/>
            <a:headEnd/>
            <a:tailEnd/>
          </a:ln>
          <a:effectLst/>
        </p:spPr>
        <p:txBody>
          <a:bodyPr wrap="none">
            <a:spAutoFit/>
          </a:bodyPr>
          <a:lstStyle/>
          <a:p>
            <a:pPr>
              <a:spcBef>
                <a:spcPct val="50000"/>
              </a:spcBef>
              <a:defRPr/>
            </a:pPr>
            <a:r>
              <a:rPr lang="zh-CN" altLang="en-US" sz="2400" b="1">
                <a:latin typeface="Times New Roman" panose="02020603050405020304" pitchFamily="18" charset="0"/>
                <a:cs typeface="Times New Roman" panose="02020603050405020304" pitchFamily="18" charset="0"/>
              </a:rPr>
              <a:t>微变等效电路</a:t>
            </a:r>
          </a:p>
        </p:txBody>
      </p:sp>
      <p:pic>
        <p:nvPicPr>
          <p:cNvPr id="26635" name="Picture 149" descr="图片5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211638" y="2746075"/>
            <a:ext cx="4667250"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823754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0608"/>
                                        </p:tgtEl>
                                        <p:attrNameLst>
                                          <p:attrName>style.visibility</p:attrName>
                                        </p:attrNameLst>
                                      </p:cBhvr>
                                      <p:to>
                                        <p:strVal val="visible"/>
                                      </p:to>
                                    </p:set>
                                    <p:animEffect transition="in" filter="wipe(left)">
                                      <p:cBhvr>
                                        <p:cTn id="7" dur="500"/>
                                        <p:tgtEl>
                                          <p:spTgt spid="1106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10597"/>
                                        </p:tgtEl>
                                        <p:attrNameLst>
                                          <p:attrName>style.visibility</p:attrName>
                                        </p:attrNameLst>
                                      </p:cBhvr>
                                      <p:to>
                                        <p:strVal val="visible"/>
                                      </p:to>
                                    </p:set>
                                    <p:animEffect transition="in" filter="wipe(left)">
                                      <p:cBhvr>
                                        <p:cTn id="12" dur="500"/>
                                        <p:tgtEl>
                                          <p:spTgt spid="11059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10596"/>
                                        </p:tgtEl>
                                        <p:attrNameLst>
                                          <p:attrName>style.visibility</p:attrName>
                                        </p:attrNameLst>
                                      </p:cBhvr>
                                      <p:to>
                                        <p:strVal val="visible"/>
                                      </p:to>
                                    </p:set>
                                    <p:animEffect transition="in" filter="wipe(left)">
                                      <p:cBhvr>
                                        <p:cTn id="17" dur="500"/>
                                        <p:tgtEl>
                                          <p:spTgt spid="11059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10599"/>
                                        </p:tgtEl>
                                        <p:attrNameLst>
                                          <p:attrName>style.visibility</p:attrName>
                                        </p:attrNameLst>
                                      </p:cBhvr>
                                      <p:to>
                                        <p:strVal val="visible"/>
                                      </p:to>
                                    </p:set>
                                    <p:animEffect transition="in" filter="wipe(left)">
                                      <p:cBhvr>
                                        <p:cTn id="22" dur="500"/>
                                        <p:tgtEl>
                                          <p:spTgt spid="11059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10600"/>
                                        </p:tgtEl>
                                        <p:attrNameLst>
                                          <p:attrName>style.visibility</p:attrName>
                                        </p:attrNameLst>
                                      </p:cBhvr>
                                      <p:to>
                                        <p:strVal val="visible"/>
                                      </p:to>
                                    </p:set>
                                    <p:animEffect transition="in" filter="wipe(left)">
                                      <p:cBhvr>
                                        <p:cTn id="27" dur="500"/>
                                        <p:tgtEl>
                                          <p:spTgt spid="11060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10595"/>
                                        </p:tgtEl>
                                        <p:attrNameLst>
                                          <p:attrName>style.visibility</p:attrName>
                                        </p:attrNameLst>
                                      </p:cBhvr>
                                      <p:to>
                                        <p:strVal val="visible"/>
                                      </p:to>
                                    </p:set>
                                    <p:animEffect transition="in" filter="wipe(left)">
                                      <p:cBhvr>
                                        <p:cTn id="32" dur="500"/>
                                        <p:tgtEl>
                                          <p:spTgt spid="11059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10602"/>
                                        </p:tgtEl>
                                        <p:attrNameLst>
                                          <p:attrName>style.visibility</p:attrName>
                                        </p:attrNameLst>
                                      </p:cBhvr>
                                      <p:to>
                                        <p:strVal val="visible"/>
                                      </p:to>
                                    </p:set>
                                    <p:animEffect transition="in" filter="wipe(left)">
                                      <p:cBhvr>
                                        <p:cTn id="37" dur="500"/>
                                        <p:tgtEl>
                                          <p:spTgt spid="11060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10603"/>
                                        </p:tgtEl>
                                        <p:attrNameLst>
                                          <p:attrName>style.visibility</p:attrName>
                                        </p:attrNameLst>
                                      </p:cBhvr>
                                      <p:to>
                                        <p:strVal val="visible"/>
                                      </p:to>
                                    </p:set>
                                    <p:animEffect transition="in" filter="wipe(left)">
                                      <p:cBhvr>
                                        <p:cTn id="42" dur="500"/>
                                        <p:tgtEl>
                                          <p:spTgt spid="1106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608"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bwMode="auto">
          <a:xfrm>
            <a:off x="609600" y="471535"/>
            <a:ext cx="7772400" cy="68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z="3600" b="1" smtClean="0">
                <a:solidFill>
                  <a:srgbClr val="CC0000"/>
                </a:solidFill>
                <a:latin typeface="Times New Roman" panose="02020603050405020304" pitchFamily="18" charset="0"/>
                <a:ea typeface="+mn-ea"/>
                <a:cs typeface="Times New Roman" panose="02020603050405020304" pitchFamily="18" charset="0"/>
              </a:rPr>
              <a:t>15.1 </a:t>
            </a:r>
            <a:r>
              <a:rPr lang="zh-CN" altLang="en-US" sz="3600" b="1" smtClean="0">
                <a:solidFill>
                  <a:srgbClr val="CC0000"/>
                </a:solidFill>
                <a:latin typeface="Times New Roman" panose="02020603050405020304" pitchFamily="18" charset="0"/>
                <a:ea typeface="+mn-ea"/>
                <a:cs typeface="Times New Roman" panose="02020603050405020304" pitchFamily="18" charset="0"/>
              </a:rPr>
              <a:t>基本放大电路的组成</a:t>
            </a:r>
          </a:p>
        </p:txBody>
      </p:sp>
      <p:sp>
        <p:nvSpPr>
          <p:cNvPr id="58371" name="Rectangle 3"/>
          <p:cNvSpPr>
            <a:spLocks noChangeArrowheads="1"/>
          </p:cNvSpPr>
          <p:nvPr/>
        </p:nvSpPr>
        <p:spPr bwMode="auto">
          <a:xfrm>
            <a:off x="427951" y="1107538"/>
            <a:ext cx="6149737" cy="586957"/>
          </a:xfrm>
          <a:prstGeom prst="rect">
            <a:avLst/>
          </a:prstGeom>
          <a:noFill/>
          <a:ln w="38100">
            <a:noFill/>
            <a:miter lim="800000"/>
            <a:headEnd/>
            <a:tailEnd/>
          </a:ln>
          <a:effectLst/>
        </p:spPr>
        <p:txBody>
          <a:bodyPr wrap="none" lIns="90000" tIns="46800" rIns="90000" bIns="46800" anchor="ctr">
            <a:spAutoFit/>
          </a:bodyPr>
          <a:lstStyle/>
          <a:p>
            <a:pPr algn="ctr">
              <a:defRPr/>
            </a:pPr>
            <a:r>
              <a:rPr lang="en-US" altLang="zh-CN" sz="3200" b="1">
                <a:solidFill>
                  <a:srgbClr val="000099"/>
                </a:solidFill>
                <a:latin typeface="Times New Roman" panose="02020603050405020304" pitchFamily="18" charset="0"/>
                <a:cs typeface="Times New Roman" panose="02020603050405020304" pitchFamily="18" charset="0"/>
              </a:rPr>
              <a:t>15.1.2   </a:t>
            </a:r>
            <a:r>
              <a:rPr lang="zh-CN" altLang="en-US" sz="3200" b="1">
                <a:solidFill>
                  <a:srgbClr val="000099"/>
                </a:solidFill>
                <a:latin typeface="Times New Roman" panose="02020603050405020304" pitchFamily="18" charset="0"/>
                <a:cs typeface="Times New Roman" panose="02020603050405020304" pitchFamily="18" charset="0"/>
              </a:rPr>
              <a:t>基本放大电路各元件作用 </a:t>
            </a:r>
          </a:p>
        </p:txBody>
      </p:sp>
      <p:sp>
        <p:nvSpPr>
          <p:cNvPr id="58372" name="AutoShape 4"/>
          <p:cNvSpPr>
            <a:spLocks noChangeArrowheads="1"/>
          </p:cNvSpPr>
          <p:nvPr/>
        </p:nvSpPr>
        <p:spPr bwMode="auto">
          <a:xfrm>
            <a:off x="5562600" y="1522107"/>
            <a:ext cx="3352800" cy="2607382"/>
          </a:xfrm>
          <a:prstGeom prst="wedgeRoundRectCallout">
            <a:avLst>
              <a:gd name="adj1" fmla="val -49241"/>
              <a:gd name="adj2" fmla="val 55296"/>
              <a:gd name="adj3" fmla="val 16667"/>
            </a:avLst>
          </a:prstGeom>
          <a:noFill/>
          <a:ln w="38100">
            <a:noFill/>
            <a:miter lim="800000"/>
            <a:headEnd/>
            <a:tailEnd/>
          </a:ln>
          <a:effectLst/>
        </p:spPr>
        <p:txBody>
          <a:bodyPr lIns="90000" tIns="46800" rIns="90000" bIns="46800" anchor="ctr">
            <a:spAutoFit/>
          </a:bodyPr>
          <a:lstStyle/>
          <a:p>
            <a:pPr>
              <a:lnSpc>
                <a:spcPct val="105000"/>
              </a:lnSpc>
              <a:spcBef>
                <a:spcPct val="5000"/>
              </a:spcBef>
              <a:defRPr/>
            </a:pPr>
            <a:r>
              <a:rPr kumimoji="0" lang="zh-CN" altLang="en-US" sz="2800" b="1">
                <a:solidFill>
                  <a:srgbClr val="CC0000"/>
                </a:solidFill>
                <a:latin typeface="Times New Roman" panose="02020603050405020304" pitchFamily="18" charset="0"/>
                <a:cs typeface="Times New Roman" panose="02020603050405020304" pitchFamily="18" charset="0"/>
                <a:sym typeface="Symbol" pitchFamily="18" charset="2"/>
              </a:rPr>
              <a:t>晶体管</a:t>
            </a:r>
            <a:r>
              <a:rPr kumimoji="0" lang="en-US" altLang="zh-CN" sz="2800" b="1">
                <a:solidFill>
                  <a:srgbClr val="CC0000"/>
                </a:solidFill>
                <a:latin typeface="Times New Roman" panose="02020603050405020304" pitchFamily="18" charset="0"/>
                <a:cs typeface="Times New Roman" panose="02020603050405020304" pitchFamily="18" charset="0"/>
                <a:sym typeface="Symbol" pitchFamily="18" charset="2"/>
              </a:rPr>
              <a:t>T</a:t>
            </a:r>
            <a:r>
              <a:rPr lang="en-US" altLang="zh-CN" sz="2800" b="1">
                <a:latin typeface="Times New Roman" panose="02020603050405020304" pitchFamily="18" charset="0"/>
                <a:cs typeface="Times New Roman" panose="02020603050405020304" pitchFamily="18" charset="0"/>
                <a:sym typeface="Symbol" pitchFamily="18" charset="2"/>
              </a:rPr>
              <a:t>--</a:t>
            </a:r>
            <a:r>
              <a:rPr lang="zh-CN" altLang="en-US" sz="2800" b="1">
                <a:latin typeface="Times New Roman" panose="02020603050405020304" pitchFamily="18" charset="0"/>
                <a:cs typeface="Times New Roman" panose="02020603050405020304" pitchFamily="18" charset="0"/>
              </a:rPr>
              <a:t>放大元件</a:t>
            </a:r>
            <a:r>
              <a:rPr lang="en-US" altLang="zh-CN" sz="2800" b="1">
                <a:latin typeface="Times New Roman" panose="02020603050405020304" pitchFamily="18" charset="0"/>
                <a:cs typeface="Times New Roman" panose="02020603050405020304" pitchFamily="18" charset="0"/>
                <a:sym typeface="Symbol" pitchFamily="18" charset="2"/>
              </a:rPr>
              <a:t>, </a:t>
            </a:r>
            <a:r>
              <a:rPr lang="en-US" altLang="zh-CN" sz="2800" b="1" i="1">
                <a:latin typeface="Times New Roman" panose="02020603050405020304" pitchFamily="18" charset="0"/>
                <a:cs typeface="Times New Roman" panose="02020603050405020304" pitchFamily="18" charset="0"/>
              </a:rPr>
              <a:t>i</a:t>
            </a:r>
            <a:r>
              <a:rPr lang="en-US" altLang="zh-CN" sz="2800" b="1" baseline="-25000">
                <a:latin typeface="Times New Roman" panose="02020603050405020304" pitchFamily="18" charset="0"/>
                <a:cs typeface="Times New Roman" panose="02020603050405020304" pitchFamily="18" charset="0"/>
              </a:rPr>
              <a:t>C</a:t>
            </a:r>
            <a:r>
              <a:rPr lang="en-US" altLang="zh-CN" sz="2800" b="1" i="1">
                <a:latin typeface="Times New Roman" panose="02020603050405020304" pitchFamily="18" charset="0"/>
                <a:cs typeface="Times New Roman" panose="02020603050405020304" pitchFamily="18" charset="0"/>
              </a:rPr>
              <a:t>=</a:t>
            </a:r>
            <a:r>
              <a:rPr lang="en-US" altLang="zh-CN" sz="2800" b="1" i="1">
                <a:latin typeface="Times New Roman" panose="02020603050405020304" pitchFamily="18" charset="0"/>
                <a:cs typeface="Times New Roman" panose="02020603050405020304" pitchFamily="18" charset="0"/>
                <a:sym typeface="Symbol" pitchFamily="18" charset="2"/>
              </a:rPr>
              <a:t> i</a:t>
            </a:r>
            <a:r>
              <a:rPr lang="en-US" altLang="zh-CN" sz="2800" b="1" baseline="-25000">
                <a:latin typeface="Times New Roman" panose="02020603050405020304" pitchFamily="18" charset="0"/>
                <a:cs typeface="Times New Roman" panose="02020603050405020304" pitchFamily="18" charset="0"/>
                <a:sym typeface="Symbol" pitchFamily="18" charset="2"/>
              </a:rPr>
              <a:t>B</a:t>
            </a:r>
            <a:r>
              <a:rPr lang="zh-CN" altLang="en-US" sz="2800" b="1">
                <a:latin typeface="Times New Roman" panose="02020603050405020304" pitchFamily="18" charset="0"/>
                <a:cs typeface="Times New Roman" panose="02020603050405020304" pitchFamily="18" charset="0"/>
                <a:sym typeface="Symbol" pitchFamily="18" charset="2"/>
              </a:rPr>
              <a:t>。要保证集电结反偏</a:t>
            </a:r>
            <a:r>
              <a:rPr lang="en-US" altLang="zh-CN" sz="2800" b="1">
                <a:latin typeface="Times New Roman" panose="02020603050405020304" pitchFamily="18" charset="0"/>
                <a:cs typeface="Times New Roman" panose="02020603050405020304" pitchFamily="18" charset="0"/>
                <a:sym typeface="Symbol" pitchFamily="18" charset="2"/>
              </a:rPr>
              <a:t>,</a:t>
            </a:r>
            <a:r>
              <a:rPr lang="zh-CN" altLang="en-US" sz="2800" b="1">
                <a:latin typeface="Times New Roman" panose="02020603050405020304" pitchFamily="18" charset="0"/>
                <a:cs typeface="Times New Roman" panose="02020603050405020304" pitchFamily="18" charset="0"/>
                <a:sym typeface="Symbol" pitchFamily="18" charset="2"/>
              </a:rPr>
              <a:t>发射结正偏</a:t>
            </a:r>
            <a:r>
              <a:rPr lang="en-US" altLang="zh-CN" sz="2800" b="1">
                <a:latin typeface="Times New Roman" panose="02020603050405020304" pitchFamily="18" charset="0"/>
                <a:cs typeface="Times New Roman" panose="02020603050405020304" pitchFamily="18" charset="0"/>
                <a:sym typeface="Symbol" pitchFamily="18" charset="2"/>
              </a:rPr>
              <a:t>,</a:t>
            </a:r>
            <a:r>
              <a:rPr lang="zh-CN" altLang="en-US" sz="2800" b="1">
                <a:latin typeface="Times New Roman" panose="02020603050405020304" pitchFamily="18" charset="0"/>
                <a:cs typeface="Times New Roman" panose="02020603050405020304" pitchFamily="18" charset="0"/>
                <a:sym typeface="Symbol" pitchFamily="18" charset="2"/>
              </a:rPr>
              <a:t>使晶体管工作在放大区 。</a:t>
            </a:r>
          </a:p>
        </p:txBody>
      </p:sp>
      <p:sp>
        <p:nvSpPr>
          <p:cNvPr id="58373" name="AutoShape 5" descr="80%"/>
          <p:cNvSpPr>
            <a:spLocks noChangeArrowheads="1"/>
          </p:cNvSpPr>
          <p:nvPr/>
        </p:nvSpPr>
        <p:spPr bwMode="auto">
          <a:xfrm>
            <a:off x="5570538" y="3912882"/>
            <a:ext cx="3344862" cy="2607382"/>
          </a:xfrm>
          <a:prstGeom prst="wedgeRoundRectCallout">
            <a:avLst>
              <a:gd name="adj1" fmla="val -45019"/>
              <a:gd name="adj2" fmla="val -6028"/>
              <a:gd name="adj3" fmla="val 16667"/>
            </a:avLst>
          </a:prstGeom>
          <a:noFill/>
          <a:ln w="38100">
            <a:noFill/>
            <a:miter lim="800000"/>
            <a:headEnd/>
            <a:tailEnd/>
          </a:ln>
          <a:effectLst/>
        </p:spPr>
        <p:txBody>
          <a:bodyPr lIns="90000" tIns="46800" rIns="90000" bIns="46800" anchor="ctr">
            <a:spAutoFit/>
          </a:bodyPr>
          <a:lstStyle/>
          <a:p>
            <a:pPr>
              <a:lnSpc>
                <a:spcPct val="105000"/>
              </a:lnSpc>
              <a:spcBef>
                <a:spcPct val="5000"/>
              </a:spcBef>
              <a:defRPr/>
            </a:pPr>
            <a:r>
              <a:rPr lang="zh-CN" altLang="en-US" sz="2800" b="1">
                <a:solidFill>
                  <a:srgbClr val="CC0000"/>
                </a:solidFill>
                <a:latin typeface="Times New Roman" panose="02020603050405020304" pitchFamily="18" charset="0"/>
                <a:cs typeface="Times New Roman" panose="02020603050405020304" pitchFamily="18" charset="0"/>
              </a:rPr>
              <a:t>基极电源</a:t>
            </a:r>
            <a:r>
              <a:rPr lang="en-US" altLang="zh-CN" sz="2800" b="1" i="1">
                <a:solidFill>
                  <a:srgbClr val="CC0000"/>
                </a:solidFill>
                <a:latin typeface="Times New Roman" panose="02020603050405020304" pitchFamily="18" charset="0"/>
                <a:cs typeface="Times New Roman" panose="02020603050405020304" pitchFamily="18" charset="0"/>
              </a:rPr>
              <a:t>E</a:t>
            </a:r>
            <a:r>
              <a:rPr lang="en-US" altLang="zh-CN" sz="2800" b="1" baseline="-25000">
                <a:solidFill>
                  <a:srgbClr val="CC0000"/>
                </a:solidFill>
                <a:latin typeface="Times New Roman" panose="02020603050405020304" pitchFamily="18" charset="0"/>
                <a:cs typeface="Times New Roman" panose="02020603050405020304" pitchFamily="18" charset="0"/>
              </a:rPr>
              <a:t>B</a:t>
            </a:r>
            <a:r>
              <a:rPr lang="zh-CN" altLang="en-US" sz="2800" b="1">
                <a:solidFill>
                  <a:srgbClr val="CC0000"/>
                </a:solidFill>
                <a:latin typeface="Times New Roman" panose="02020603050405020304" pitchFamily="18" charset="0"/>
                <a:cs typeface="Times New Roman" panose="02020603050405020304" pitchFamily="18" charset="0"/>
              </a:rPr>
              <a:t>与基极电阻</a:t>
            </a:r>
            <a:r>
              <a:rPr lang="en-US" altLang="zh-CN" sz="2800" b="1" i="1">
                <a:solidFill>
                  <a:srgbClr val="CC0000"/>
                </a:solidFill>
                <a:latin typeface="Times New Roman" panose="02020603050405020304" pitchFamily="18" charset="0"/>
                <a:cs typeface="Times New Roman" panose="02020603050405020304" pitchFamily="18" charset="0"/>
              </a:rPr>
              <a:t>R</a:t>
            </a:r>
            <a:r>
              <a:rPr lang="en-US" altLang="zh-CN" sz="2800" b="1" baseline="-25000">
                <a:solidFill>
                  <a:srgbClr val="CC0000"/>
                </a:solidFill>
                <a:latin typeface="Times New Roman" panose="02020603050405020304" pitchFamily="18" charset="0"/>
                <a:cs typeface="Times New Roman" panose="02020603050405020304" pitchFamily="18" charset="0"/>
              </a:rPr>
              <a:t>B</a:t>
            </a:r>
            <a:r>
              <a:rPr lang="en-US" altLang="zh-CN" sz="2800" b="1">
                <a:latin typeface="Times New Roman" panose="02020603050405020304" pitchFamily="18" charset="0"/>
                <a:cs typeface="Times New Roman" panose="02020603050405020304" pitchFamily="18" charset="0"/>
                <a:sym typeface="Symbol" pitchFamily="18" charset="2"/>
              </a:rPr>
              <a:t>--</a:t>
            </a:r>
            <a:r>
              <a:rPr lang="zh-CN" altLang="en-US" sz="2800" b="1">
                <a:latin typeface="Times New Roman" panose="02020603050405020304" pitchFamily="18" charset="0"/>
                <a:cs typeface="Times New Roman" panose="02020603050405020304" pitchFamily="18" charset="0"/>
              </a:rPr>
              <a:t>使发射结                     处于正偏，并提供大小适当的基极电流。</a:t>
            </a:r>
          </a:p>
        </p:txBody>
      </p:sp>
      <p:sp>
        <p:nvSpPr>
          <p:cNvPr id="58374" name="Text Box 6"/>
          <p:cNvSpPr txBox="1">
            <a:spLocks noChangeArrowheads="1"/>
          </p:cNvSpPr>
          <p:nvPr/>
        </p:nvSpPr>
        <p:spPr bwMode="auto">
          <a:xfrm>
            <a:off x="1430338" y="5511879"/>
            <a:ext cx="3217862" cy="525401"/>
          </a:xfrm>
          <a:prstGeom prst="rect">
            <a:avLst/>
          </a:prstGeom>
          <a:noFill/>
          <a:ln w="38100">
            <a:noFill/>
            <a:miter lim="800000"/>
            <a:headEnd/>
            <a:tailEnd/>
          </a:ln>
          <a:effectLst/>
        </p:spPr>
        <p:txBody>
          <a:bodyPr lIns="90000" tIns="46800" rIns="90000" bIns="46800" anchor="ctr">
            <a:spAutoFit/>
          </a:bodyPr>
          <a:lstStyle/>
          <a:p>
            <a:pPr algn="ctr">
              <a:spcBef>
                <a:spcPct val="50000"/>
              </a:spcBef>
              <a:defRPr/>
            </a:pPr>
            <a:r>
              <a:rPr lang="zh-CN" altLang="en-US" sz="2800" b="1">
                <a:latin typeface="Times New Roman" panose="02020603050405020304" pitchFamily="18" charset="0"/>
                <a:cs typeface="Times New Roman" panose="02020603050405020304" pitchFamily="18" charset="0"/>
              </a:rPr>
              <a:t>共发射极基本电路</a:t>
            </a:r>
          </a:p>
        </p:txBody>
      </p:sp>
      <p:pic>
        <p:nvPicPr>
          <p:cNvPr id="70663" name="Picture 497" descr="图片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1863773"/>
            <a:ext cx="5345113" cy="354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475761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8372"/>
                                        </p:tgtEl>
                                        <p:attrNameLst>
                                          <p:attrName>style.visibility</p:attrName>
                                        </p:attrNameLst>
                                      </p:cBhvr>
                                      <p:to>
                                        <p:strVal val="visible"/>
                                      </p:to>
                                    </p:set>
                                    <p:animEffect transition="in" filter="wipe(left)">
                                      <p:cBhvr>
                                        <p:cTn id="7" dur="500"/>
                                        <p:tgtEl>
                                          <p:spTgt spid="583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8373"/>
                                        </p:tgtEl>
                                        <p:attrNameLst>
                                          <p:attrName>style.visibility</p:attrName>
                                        </p:attrNameLst>
                                      </p:cBhvr>
                                      <p:to>
                                        <p:strVal val="visible"/>
                                      </p:to>
                                    </p:set>
                                    <p:animEffect transition="in" filter="wipe(left)">
                                      <p:cBhvr>
                                        <p:cTn id="12" dur="500"/>
                                        <p:tgtEl>
                                          <p:spTgt spid="583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2" grpId="0" autoUpdateAnimBg="0"/>
      <p:bldP spid="58373" grpId="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bwMode="auto">
          <a:xfrm>
            <a:off x="2209800" y="600075"/>
            <a:ext cx="6096000" cy="685800"/>
          </a:xfrm>
          <a:ln>
            <a:miter lim="800000"/>
            <a:headEnd/>
            <a:tailEnd/>
          </a:ln>
        </p:spPr>
        <p:txBody>
          <a:bodyPr vert="horz" wrap="square" lIns="91440" tIns="45720" rIns="91440" bIns="45720" numCol="1" anchor="t" anchorCtr="0" compatLnSpc="1">
            <a:prstTxWarp prst="textNoShape">
              <a:avLst/>
            </a:prstTxWarp>
          </a:bodyPr>
          <a:lstStyle/>
          <a:p>
            <a:pPr algn="ctr" eaLnBrk="1" hangingPunct="1">
              <a:defRPr/>
            </a:pPr>
            <a:r>
              <a:rPr lang="en-US" altLang="zh-CN" sz="3600" b="1" smtClean="0">
                <a:solidFill>
                  <a:srgbClr val="CC0000"/>
                </a:solidFill>
                <a:latin typeface="Times New Roman" panose="02020603050405020304" pitchFamily="18" charset="0"/>
                <a:ea typeface="+mn-ea"/>
                <a:cs typeface="Times New Roman" panose="02020603050405020304" pitchFamily="18" charset="0"/>
              </a:rPr>
              <a:t>15.5 </a:t>
            </a:r>
            <a:r>
              <a:rPr lang="zh-CN" altLang="en-US" sz="3600" b="1" smtClean="0">
                <a:solidFill>
                  <a:srgbClr val="CC0000"/>
                </a:solidFill>
                <a:latin typeface="Times New Roman" panose="02020603050405020304" pitchFamily="18" charset="0"/>
                <a:ea typeface="+mn-ea"/>
                <a:cs typeface="Times New Roman" panose="02020603050405020304" pitchFamily="18" charset="0"/>
              </a:rPr>
              <a:t>放大电路的频率特性</a:t>
            </a:r>
          </a:p>
        </p:txBody>
      </p:sp>
      <p:sp>
        <p:nvSpPr>
          <p:cNvPr id="158723" name="Rectangle 3"/>
          <p:cNvSpPr>
            <a:spLocks noChangeArrowheads="1"/>
          </p:cNvSpPr>
          <p:nvPr/>
        </p:nvSpPr>
        <p:spPr bwMode="auto">
          <a:xfrm>
            <a:off x="457200" y="1285875"/>
            <a:ext cx="815340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10000"/>
              </a:spcBef>
            </a:pPr>
            <a:r>
              <a:rPr lang="en-US" altLang="zh-CN" sz="2800" dirty="0">
                <a:solidFill>
                  <a:srgbClr val="006600"/>
                </a:solidFill>
                <a:cs typeface="Times New Roman" panose="02020603050405020304" pitchFamily="18" charset="0"/>
              </a:rPr>
              <a:t>    </a:t>
            </a:r>
            <a:r>
              <a:rPr lang="zh-CN" altLang="en-US" sz="2800" dirty="0">
                <a:solidFill>
                  <a:srgbClr val="FF0000"/>
                </a:solidFill>
                <a:cs typeface="Times New Roman" panose="02020603050405020304" pitchFamily="18" charset="0"/>
              </a:rPr>
              <a:t>阻容耦合</a:t>
            </a:r>
            <a:r>
              <a:rPr lang="zh-CN" altLang="en-US" sz="2800" dirty="0">
                <a:solidFill>
                  <a:schemeClr val="tx2"/>
                </a:solidFill>
                <a:cs typeface="Times New Roman" panose="02020603050405020304" pitchFamily="18" charset="0"/>
              </a:rPr>
              <a:t>放大电路由于存在级间耦合电容、发射极旁路电容及晶体管的结电容等，它们的容抗随频率变化，故当信号频率不同时，放大电路的输出电压相对于输入电压的幅值和相位都将发生变化。</a:t>
            </a:r>
          </a:p>
        </p:txBody>
      </p:sp>
      <p:sp>
        <p:nvSpPr>
          <p:cNvPr id="158724" name="Rectangle 4"/>
          <p:cNvSpPr>
            <a:spLocks noChangeArrowheads="1"/>
          </p:cNvSpPr>
          <p:nvPr/>
        </p:nvSpPr>
        <p:spPr bwMode="auto">
          <a:xfrm>
            <a:off x="609600" y="3581400"/>
            <a:ext cx="609600" cy="1818063"/>
          </a:xfrm>
          <a:prstGeom prst="rect">
            <a:avLst/>
          </a:prstGeom>
          <a:noFill/>
          <a:ln w="38100">
            <a:noFill/>
            <a:miter lim="800000"/>
            <a:headEnd/>
            <a:tailEnd/>
          </a:ln>
          <a:effectLst/>
        </p:spPr>
        <p:txBody>
          <a:bodyPr lIns="90000" tIns="46800" rIns="90000" bIns="46800">
            <a:spAutoFit/>
          </a:bodyPr>
          <a:lstStyle/>
          <a:p>
            <a:pPr>
              <a:spcBef>
                <a:spcPct val="50000"/>
              </a:spcBef>
              <a:defRPr/>
            </a:pPr>
            <a:r>
              <a:rPr lang="zh-CN" altLang="en-US" sz="2800" b="1">
                <a:solidFill>
                  <a:srgbClr val="CC0000"/>
                </a:solidFill>
                <a:latin typeface="Times New Roman" panose="02020603050405020304" pitchFamily="18" charset="0"/>
                <a:cs typeface="Times New Roman" panose="02020603050405020304" pitchFamily="18" charset="0"/>
              </a:rPr>
              <a:t>频率特性</a:t>
            </a:r>
          </a:p>
        </p:txBody>
      </p:sp>
      <p:sp>
        <p:nvSpPr>
          <p:cNvPr id="158725" name="AutoShape 5"/>
          <p:cNvSpPr>
            <a:spLocks/>
          </p:cNvSpPr>
          <p:nvPr/>
        </p:nvSpPr>
        <p:spPr bwMode="auto">
          <a:xfrm>
            <a:off x="1219200" y="3886200"/>
            <a:ext cx="152400" cy="1371600"/>
          </a:xfrm>
          <a:prstGeom prst="leftBrace">
            <a:avLst>
              <a:gd name="adj1" fmla="val 75000"/>
              <a:gd name="adj2" fmla="val 50000"/>
            </a:avLst>
          </a:prstGeom>
          <a:noFill/>
          <a:ln w="38100">
            <a:solidFill>
              <a:schemeClr val="tx2"/>
            </a:solidFill>
            <a:round/>
            <a:headEnd/>
            <a:tailEnd/>
          </a:ln>
          <a:effectLst/>
        </p:spPr>
        <p:txBody>
          <a:bodyPr wrap="none" anchor="ctr"/>
          <a:lstStyle/>
          <a:p>
            <a:pPr algn="ctr">
              <a:defRPr/>
            </a:pPr>
            <a:endParaRPr lang="zh-CN" altLang="zh-CN" sz="2800" b="1">
              <a:solidFill>
                <a:srgbClr val="006666"/>
              </a:solidFill>
              <a:latin typeface="Times New Roman" panose="02020603050405020304" pitchFamily="18" charset="0"/>
              <a:cs typeface="Times New Roman" panose="02020603050405020304" pitchFamily="18" charset="0"/>
            </a:endParaRPr>
          </a:p>
        </p:txBody>
      </p:sp>
      <p:sp>
        <p:nvSpPr>
          <p:cNvPr id="158726" name="Rectangle 6"/>
          <p:cNvSpPr>
            <a:spLocks noChangeArrowheads="1"/>
          </p:cNvSpPr>
          <p:nvPr/>
        </p:nvSpPr>
        <p:spPr bwMode="auto">
          <a:xfrm>
            <a:off x="1371600" y="3633788"/>
            <a:ext cx="7772400" cy="1085555"/>
          </a:xfrm>
          <a:prstGeom prst="rect">
            <a:avLst/>
          </a:prstGeom>
          <a:noFill/>
          <a:ln w="38100">
            <a:noFill/>
            <a:miter lim="800000"/>
            <a:headEnd/>
            <a:tailEnd/>
          </a:ln>
          <a:effectLst/>
        </p:spPr>
        <p:txBody>
          <a:bodyPr lIns="90000" tIns="46800" rIns="90000" bIns="46800">
            <a:spAutoFit/>
          </a:bodyPr>
          <a:lstStyle/>
          <a:p>
            <a:pPr>
              <a:lnSpc>
                <a:spcPct val="110000"/>
              </a:lnSpc>
              <a:spcBef>
                <a:spcPct val="10000"/>
              </a:spcBef>
              <a:defRPr/>
            </a:pPr>
            <a:r>
              <a:rPr lang="zh-CN" altLang="en-US" sz="2800" b="1">
                <a:solidFill>
                  <a:srgbClr val="006600"/>
                </a:solidFill>
                <a:latin typeface="Times New Roman" panose="02020603050405020304" pitchFamily="18" charset="0"/>
                <a:cs typeface="Times New Roman" panose="02020603050405020304" pitchFamily="18" charset="0"/>
              </a:rPr>
              <a:t>幅频特性：</a:t>
            </a:r>
            <a:r>
              <a:rPr lang="zh-CN" altLang="en-US" sz="2800" b="1">
                <a:solidFill>
                  <a:srgbClr val="000099"/>
                </a:solidFill>
                <a:latin typeface="Times New Roman" panose="02020603050405020304" pitchFamily="18" charset="0"/>
                <a:cs typeface="Times New Roman" panose="02020603050405020304" pitchFamily="18" charset="0"/>
              </a:rPr>
              <a:t>电压放大倍数的模</a:t>
            </a:r>
            <a:r>
              <a:rPr lang="en-US" altLang="zh-CN" sz="2800" b="1">
                <a:solidFill>
                  <a:srgbClr val="003399"/>
                </a:solidFill>
                <a:latin typeface="Times New Roman" panose="02020603050405020304" pitchFamily="18" charset="0"/>
                <a:cs typeface="Times New Roman" panose="02020603050405020304" pitchFamily="18" charset="0"/>
              </a:rPr>
              <a:t>|</a:t>
            </a:r>
            <a:r>
              <a:rPr lang="en-US" altLang="zh-CN" sz="2800" b="1" i="1">
                <a:solidFill>
                  <a:srgbClr val="003399"/>
                </a:solidFill>
                <a:latin typeface="Times New Roman" panose="02020603050405020304" pitchFamily="18" charset="0"/>
                <a:cs typeface="Times New Roman" panose="02020603050405020304" pitchFamily="18" charset="0"/>
              </a:rPr>
              <a:t>A</a:t>
            </a:r>
            <a:r>
              <a:rPr lang="en-US" altLang="zh-CN" sz="2800" b="1" i="1" baseline="-25000">
                <a:solidFill>
                  <a:srgbClr val="003399"/>
                </a:solidFill>
                <a:latin typeface="Times New Roman" panose="02020603050405020304" pitchFamily="18" charset="0"/>
                <a:cs typeface="Times New Roman" panose="02020603050405020304" pitchFamily="18" charset="0"/>
              </a:rPr>
              <a:t>u</a:t>
            </a:r>
            <a:r>
              <a:rPr lang="en-US" altLang="zh-CN" sz="2800" b="1">
                <a:solidFill>
                  <a:srgbClr val="003399"/>
                </a:solidFill>
                <a:latin typeface="Times New Roman" panose="02020603050405020304" pitchFamily="18" charset="0"/>
                <a:cs typeface="Times New Roman" panose="02020603050405020304" pitchFamily="18" charset="0"/>
              </a:rPr>
              <a:t>|</a:t>
            </a:r>
            <a:r>
              <a:rPr lang="zh-CN" altLang="en-US" sz="2800" b="1">
                <a:solidFill>
                  <a:srgbClr val="000099"/>
                </a:solidFill>
                <a:latin typeface="Times New Roman" panose="02020603050405020304" pitchFamily="18" charset="0"/>
                <a:cs typeface="Times New Roman" panose="02020603050405020304" pitchFamily="18" charset="0"/>
              </a:rPr>
              <a:t>与频率 </a:t>
            </a:r>
            <a:r>
              <a:rPr lang="en-US" altLang="zh-CN" sz="2800" b="1" i="1">
                <a:solidFill>
                  <a:srgbClr val="000099"/>
                </a:solidFill>
                <a:latin typeface="Times New Roman" panose="02020603050405020304" pitchFamily="18" charset="0"/>
                <a:cs typeface="Times New Roman" panose="02020603050405020304" pitchFamily="18" charset="0"/>
              </a:rPr>
              <a:t>f </a:t>
            </a:r>
            <a:r>
              <a:rPr lang="zh-CN" altLang="en-US" sz="2800" b="1">
                <a:solidFill>
                  <a:srgbClr val="000099"/>
                </a:solidFill>
                <a:latin typeface="Times New Roman" panose="02020603050405020304" pitchFamily="18" charset="0"/>
                <a:cs typeface="Times New Roman" panose="02020603050405020304" pitchFamily="18" charset="0"/>
              </a:rPr>
              <a:t>的</a:t>
            </a:r>
          </a:p>
          <a:p>
            <a:pPr>
              <a:lnSpc>
                <a:spcPct val="110000"/>
              </a:lnSpc>
              <a:spcBef>
                <a:spcPct val="10000"/>
              </a:spcBef>
              <a:defRPr/>
            </a:pPr>
            <a:r>
              <a:rPr lang="zh-CN" altLang="en-US" sz="2800" b="1">
                <a:solidFill>
                  <a:srgbClr val="000099"/>
                </a:solidFill>
                <a:latin typeface="Times New Roman" panose="02020603050405020304" pitchFamily="18" charset="0"/>
                <a:cs typeface="Times New Roman" panose="02020603050405020304" pitchFamily="18" charset="0"/>
              </a:rPr>
              <a:t>                    关系</a:t>
            </a:r>
          </a:p>
        </p:txBody>
      </p:sp>
      <p:sp>
        <p:nvSpPr>
          <p:cNvPr id="158727" name="Rectangle 7"/>
          <p:cNvSpPr>
            <a:spLocks noChangeArrowheads="1"/>
          </p:cNvSpPr>
          <p:nvPr/>
        </p:nvSpPr>
        <p:spPr bwMode="auto">
          <a:xfrm>
            <a:off x="1371600" y="4800600"/>
            <a:ext cx="7669213" cy="1042466"/>
          </a:xfrm>
          <a:prstGeom prst="rect">
            <a:avLst/>
          </a:prstGeom>
          <a:noFill/>
          <a:ln w="38100">
            <a:noFill/>
            <a:miter lim="800000"/>
            <a:headEnd/>
            <a:tailEnd/>
          </a:ln>
          <a:effectLst/>
        </p:spPr>
        <p:txBody>
          <a:bodyPr lIns="90000" tIns="46800" rIns="90000" bIns="46800">
            <a:spAutoFit/>
          </a:bodyPr>
          <a:lstStyle/>
          <a:p>
            <a:pPr>
              <a:spcBef>
                <a:spcPct val="20000"/>
              </a:spcBef>
              <a:defRPr/>
            </a:pPr>
            <a:r>
              <a:rPr lang="zh-CN" altLang="en-US" sz="2800" b="1">
                <a:solidFill>
                  <a:srgbClr val="006600"/>
                </a:solidFill>
                <a:latin typeface="Times New Roman" panose="02020603050405020304" pitchFamily="18" charset="0"/>
                <a:cs typeface="Times New Roman" panose="02020603050405020304" pitchFamily="18" charset="0"/>
              </a:rPr>
              <a:t>相频特性：</a:t>
            </a:r>
            <a:r>
              <a:rPr lang="zh-CN" altLang="en-US" sz="2800" b="1">
                <a:solidFill>
                  <a:srgbClr val="000099"/>
                </a:solidFill>
                <a:latin typeface="Times New Roman" panose="02020603050405020304" pitchFamily="18" charset="0"/>
                <a:cs typeface="Times New Roman" panose="02020603050405020304" pitchFamily="18" charset="0"/>
              </a:rPr>
              <a:t>输出电压相对于输入电压的相位移 </a:t>
            </a:r>
          </a:p>
          <a:p>
            <a:pPr>
              <a:spcBef>
                <a:spcPct val="20000"/>
              </a:spcBef>
              <a:defRPr/>
            </a:pPr>
            <a:r>
              <a:rPr lang="zh-CN" altLang="en-US" sz="2800" b="1" i="1">
                <a:solidFill>
                  <a:srgbClr val="000099"/>
                </a:solidFill>
                <a:latin typeface="Times New Roman" panose="02020603050405020304" pitchFamily="18" charset="0"/>
                <a:cs typeface="Times New Roman" panose="02020603050405020304" pitchFamily="18" charset="0"/>
                <a:sym typeface="Symbol" pitchFamily="18" charset="2"/>
              </a:rPr>
              <a:t>                     </a:t>
            </a:r>
            <a:r>
              <a:rPr lang="zh-CN" altLang="en-US" sz="2800" b="1">
                <a:solidFill>
                  <a:srgbClr val="000099"/>
                </a:solidFill>
                <a:latin typeface="Times New Roman" panose="02020603050405020304" pitchFamily="18" charset="0"/>
                <a:cs typeface="Times New Roman" panose="02020603050405020304" pitchFamily="18" charset="0"/>
              </a:rPr>
              <a:t>与频率 </a:t>
            </a:r>
            <a:r>
              <a:rPr lang="en-US" altLang="zh-CN" sz="2800" b="1" i="1">
                <a:solidFill>
                  <a:srgbClr val="000099"/>
                </a:solidFill>
                <a:latin typeface="Times New Roman" panose="02020603050405020304" pitchFamily="18" charset="0"/>
                <a:cs typeface="Times New Roman" panose="02020603050405020304" pitchFamily="18" charset="0"/>
              </a:rPr>
              <a:t>f </a:t>
            </a:r>
            <a:r>
              <a:rPr lang="zh-CN" altLang="en-US" sz="2800" b="1">
                <a:solidFill>
                  <a:srgbClr val="000099"/>
                </a:solidFill>
                <a:latin typeface="Times New Roman" panose="02020603050405020304" pitchFamily="18" charset="0"/>
                <a:cs typeface="Times New Roman" panose="02020603050405020304" pitchFamily="18" charset="0"/>
              </a:rPr>
              <a:t>的关系</a:t>
            </a:r>
          </a:p>
        </p:txBody>
      </p:sp>
    </p:spTree>
    <p:extLst>
      <p:ext uri="{BB962C8B-B14F-4D97-AF65-F5344CB8AC3E}">
        <p14:creationId xmlns:p14="http://schemas.microsoft.com/office/powerpoint/2010/main" val="12746849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8723"/>
                                        </p:tgtEl>
                                        <p:attrNameLst>
                                          <p:attrName>style.visibility</p:attrName>
                                        </p:attrNameLst>
                                      </p:cBhvr>
                                      <p:to>
                                        <p:strVal val="visible"/>
                                      </p:to>
                                    </p:set>
                                    <p:animEffect transition="in" filter="wipe(left)">
                                      <p:cBhvr>
                                        <p:cTn id="7" dur="500"/>
                                        <p:tgtEl>
                                          <p:spTgt spid="1587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58724"/>
                                        </p:tgtEl>
                                        <p:attrNameLst>
                                          <p:attrName>style.visibility</p:attrName>
                                        </p:attrNameLst>
                                      </p:cBhvr>
                                      <p:to>
                                        <p:strVal val="visible"/>
                                      </p:to>
                                    </p:set>
                                    <p:animEffect transition="in" filter="wipe(up)">
                                      <p:cBhvr>
                                        <p:cTn id="12" dur="500"/>
                                        <p:tgtEl>
                                          <p:spTgt spid="15872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58725"/>
                                        </p:tgtEl>
                                        <p:attrNameLst>
                                          <p:attrName>style.visibility</p:attrName>
                                        </p:attrNameLst>
                                      </p:cBhvr>
                                      <p:to>
                                        <p:strVal val="visible"/>
                                      </p:to>
                                    </p:set>
                                    <p:animEffect transition="in" filter="wipe(up)">
                                      <p:cBhvr>
                                        <p:cTn id="17" dur="500"/>
                                        <p:tgtEl>
                                          <p:spTgt spid="158725"/>
                                        </p:tgtEl>
                                      </p:cBhvr>
                                    </p:animEffect>
                                  </p:childTnLst>
                                </p:cTn>
                              </p:par>
                            </p:childTnLst>
                          </p:cTn>
                        </p:par>
                        <p:par>
                          <p:cTn id="18" fill="hold" nodeType="afterGroup">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158726"/>
                                        </p:tgtEl>
                                        <p:attrNameLst>
                                          <p:attrName>style.visibility</p:attrName>
                                        </p:attrNameLst>
                                      </p:cBhvr>
                                      <p:to>
                                        <p:strVal val="visible"/>
                                      </p:to>
                                    </p:set>
                                    <p:animEffect transition="in" filter="wipe(left)">
                                      <p:cBhvr>
                                        <p:cTn id="21" dur="500"/>
                                        <p:tgtEl>
                                          <p:spTgt spid="15872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58727"/>
                                        </p:tgtEl>
                                        <p:attrNameLst>
                                          <p:attrName>style.visibility</p:attrName>
                                        </p:attrNameLst>
                                      </p:cBhvr>
                                      <p:to>
                                        <p:strVal val="visible"/>
                                      </p:to>
                                    </p:set>
                                    <p:animEffect transition="in" filter="wipe(left)">
                                      <p:cBhvr>
                                        <p:cTn id="26" dur="500"/>
                                        <p:tgtEl>
                                          <p:spTgt spid="1587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3" grpId="0" autoUpdateAnimBg="0"/>
      <p:bldP spid="158724" grpId="0" autoUpdateAnimBg="0"/>
      <p:bldP spid="158725" grpId="0" animBg="1" autoUpdateAnimBg="0"/>
      <p:bldP spid="158726" grpId="0" autoUpdateAnimBg="0"/>
      <p:bldP spid="158727" grpId="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362200" y="2153960"/>
            <a:ext cx="3581400" cy="1085850"/>
            <a:chOff x="1488" y="1296"/>
            <a:chExt cx="2256" cy="720"/>
          </a:xfrm>
        </p:grpSpPr>
        <p:sp>
          <p:nvSpPr>
            <p:cNvPr id="159747" name="Line 3"/>
            <p:cNvSpPr>
              <a:spLocks noChangeShapeType="1"/>
            </p:cNvSpPr>
            <p:nvPr/>
          </p:nvSpPr>
          <p:spPr bwMode="auto">
            <a:xfrm>
              <a:off x="3744" y="1312"/>
              <a:ext cx="0" cy="704"/>
            </a:xfrm>
            <a:prstGeom prst="line">
              <a:avLst/>
            </a:prstGeom>
            <a:noFill/>
            <a:ln w="28575">
              <a:solidFill>
                <a:srgbClr val="CC3300"/>
              </a:solidFill>
              <a:prstDash val="dash"/>
              <a:round/>
              <a:headEnd/>
              <a:tailEnd/>
            </a:ln>
            <a:effectLst/>
          </p:spPr>
          <p:txBody>
            <a:bodyPr lIns="90000" tIns="46800" rIns="90000" bIns="46800" anchor="ctr">
              <a:spAutoFit/>
            </a:bodyPr>
            <a:lstStyle/>
            <a:p>
              <a:pPr>
                <a:defRPr/>
              </a:pPr>
              <a:endParaRPr lang="zh-CN" altLang="en-US" b="1">
                <a:latin typeface="Times New Roman" panose="02020603050405020304" pitchFamily="18" charset="0"/>
                <a:cs typeface="Times New Roman" panose="02020603050405020304" pitchFamily="18" charset="0"/>
              </a:endParaRPr>
            </a:p>
          </p:txBody>
        </p:sp>
        <p:sp>
          <p:nvSpPr>
            <p:cNvPr id="159748" name="Line 4"/>
            <p:cNvSpPr>
              <a:spLocks noChangeShapeType="1"/>
            </p:cNvSpPr>
            <p:nvPr/>
          </p:nvSpPr>
          <p:spPr bwMode="auto">
            <a:xfrm>
              <a:off x="1488" y="1296"/>
              <a:ext cx="0" cy="720"/>
            </a:xfrm>
            <a:prstGeom prst="line">
              <a:avLst/>
            </a:prstGeom>
            <a:noFill/>
            <a:ln w="28575">
              <a:solidFill>
                <a:srgbClr val="CC3300"/>
              </a:solidFill>
              <a:prstDash val="dash"/>
              <a:round/>
              <a:headEnd/>
              <a:tailEnd/>
            </a:ln>
            <a:effectLst/>
          </p:spPr>
          <p:txBody>
            <a:bodyPr lIns="90000" tIns="46800" rIns="90000" bIns="46800" anchor="ctr">
              <a:spAutoFit/>
            </a:bodyPr>
            <a:lstStyle/>
            <a:p>
              <a:pPr>
                <a:defRPr/>
              </a:pPr>
              <a:endParaRPr lang="zh-CN" altLang="en-US" b="1">
                <a:latin typeface="Times New Roman" panose="02020603050405020304" pitchFamily="18" charset="0"/>
                <a:cs typeface="Times New Roman" panose="02020603050405020304" pitchFamily="18" charset="0"/>
              </a:endParaRPr>
            </a:p>
          </p:txBody>
        </p:sp>
      </p:grpSp>
      <p:sp>
        <p:nvSpPr>
          <p:cNvPr id="159749" name="Line 5"/>
          <p:cNvSpPr>
            <a:spLocks noChangeShapeType="1"/>
          </p:cNvSpPr>
          <p:nvPr/>
        </p:nvSpPr>
        <p:spPr bwMode="auto">
          <a:xfrm>
            <a:off x="2362200" y="2806423"/>
            <a:ext cx="3505200" cy="0"/>
          </a:xfrm>
          <a:prstGeom prst="line">
            <a:avLst/>
          </a:prstGeom>
          <a:noFill/>
          <a:ln w="28575">
            <a:solidFill>
              <a:schemeClr val="tx1"/>
            </a:solidFill>
            <a:round/>
            <a:headEnd type="triangle" w="sm" len="lg"/>
            <a:tailEnd type="triangle" w="sm" len="lg"/>
          </a:ln>
          <a:effectLst/>
        </p:spPr>
        <p:txBody>
          <a:bodyPr lIns="90000" tIns="46800" rIns="90000" bIns="46800" anchor="ctr">
            <a:spAutoFit/>
          </a:bodyPr>
          <a:lstStyle/>
          <a:p>
            <a:pPr>
              <a:defRPr/>
            </a:pPr>
            <a:endParaRPr lang="zh-CN" altLang="en-US" b="1">
              <a:latin typeface="Times New Roman" panose="02020603050405020304" pitchFamily="18" charset="0"/>
              <a:cs typeface="Times New Roman" panose="02020603050405020304" pitchFamily="18" charset="0"/>
            </a:endParaRPr>
          </a:p>
        </p:txBody>
      </p:sp>
      <p:sp>
        <p:nvSpPr>
          <p:cNvPr id="159750" name="Text Box 6"/>
          <p:cNvSpPr txBox="1">
            <a:spLocks noChangeArrowheads="1"/>
          </p:cNvSpPr>
          <p:nvPr/>
        </p:nvSpPr>
        <p:spPr bwMode="auto">
          <a:xfrm>
            <a:off x="3429000" y="2226985"/>
            <a:ext cx="1676400" cy="371513"/>
          </a:xfrm>
          <a:prstGeom prst="rect">
            <a:avLst/>
          </a:prstGeom>
          <a:noFill/>
          <a:ln w="38100">
            <a:noFill/>
            <a:miter lim="800000"/>
            <a:headEnd/>
            <a:tailEnd/>
          </a:ln>
          <a:effectLst/>
        </p:spPr>
        <p:txBody>
          <a:bodyPr lIns="90000" tIns="46800" rIns="90000" bIns="46800">
            <a:spAutoFit/>
          </a:bodyPr>
          <a:lstStyle/>
          <a:p>
            <a:pPr>
              <a:spcBef>
                <a:spcPct val="50000"/>
              </a:spcBef>
              <a:defRPr/>
            </a:pPr>
            <a:r>
              <a:rPr lang="zh-CN" altLang="en-US" b="1">
                <a:solidFill>
                  <a:srgbClr val="000099"/>
                </a:solidFill>
                <a:latin typeface="Times New Roman" panose="02020603050405020304" pitchFamily="18" charset="0"/>
                <a:cs typeface="Times New Roman" panose="02020603050405020304" pitchFamily="18" charset="0"/>
              </a:rPr>
              <a:t>通频带</a:t>
            </a:r>
          </a:p>
        </p:txBody>
      </p:sp>
      <p:grpSp>
        <p:nvGrpSpPr>
          <p:cNvPr id="100357" name="Group 11"/>
          <p:cNvGrpSpPr>
            <a:grpSpLocks/>
          </p:cNvGrpSpPr>
          <p:nvPr/>
        </p:nvGrpSpPr>
        <p:grpSpPr bwMode="auto">
          <a:xfrm>
            <a:off x="2254250" y="1706285"/>
            <a:ext cx="3790950" cy="796925"/>
            <a:chOff x="1344" y="1800"/>
            <a:chExt cx="2388" cy="528"/>
          </a:xfrm>
        </p:grpSpPr>
        <p:sp>
          <p:nvSpPr>
            <p:cNvPr id="159756" name="Line 12"/>
            <p:cNvSpPr>
              <a:spLocks noChangeShapeType="1"/>
            </p:cNvSpPr>
            <p:nvPr/>
          </p:nvSpPr>
          <p:spPr bwMode="auto">
            <a:xfrm>
              <a:off x="1560" y="1812"/>
              <a:ext cx="1968" cy="0"/>
            </a:xfrm>
            <a:prstGeom prst="line">
              <a:avLst/>
            </a:prstGeom>
            <a:noFill/>
            <a:ln w="38100">
              <a:solidFill>
                <a:srgbClr val="000099"/>
              </a:solidFill>
              <a:round/>
              <a:headEnd/>
              <a:tailEnd/>
            </a:ln>
            <a:effectLst/>
          </p:spPr>
          <p:txBody>
            <a:bodyPr wrap="none" anchor="ctr"/>
            <a:lstStyle/>
            <a:p>
              <a:pPr>
                <a:defRPr/>
              </a:pPr>
              <a:endParaRPr lang="zh-CN" altLang="en-US" b="1">
                <a:latin typeface="Times New Roman" panose="02020603050405020304" pitchFamily="18" charset="0"/>
                <a:cs typeface="Times New Roman" panose="02020603050405020304" pitchFamily="18" charset="0"/>
              </a:endParaRPr>
            </a:p>
          </p:txBody>
        </p:sp>
        <p:sp>
          <p:nvSpPr>
            <p:cNvPr id="159757" name="Freeform 13"/>
            <p:cNvSpPr>
              <a:spLocks/>
            </p:cNvSpPr>
            <p:nvPr/>
          </p:nvSpPr>
          <p:spPr bwMode="auto">
            <a:xfrm>
              <a:off x="1344" y="1812"/>
              <a:ext cx="228" cy="516"/>
            </a:xfrm>
            <a:custGeom>
              <a:avLst/>
              <a:gdLst/>
              <a:ahLst/>
              <a:cxnLst>
                <a:cxn ang="0">
                  <a:pos x="228" y="0"/>
                </a:cxn>
                <a:cxn ang="0">
                  <a:pos x="132" y="144"/>
                </a:cxn>
                <a:cxn ang="0">
                  <a:pos x="48" y="336"/>
                </a:cxn>
                <a:cxn ang="0">
                  <a:pos x="0" y="516"/>
                </a:cxn>
              </a:cxnLst>
              <a:rect l="0" t="0" r="r" b="b"/>
              <a:pathLst>
                <a:path w="228" h="516">
                  <a:moveTo>
                    <a:pt x="228" y="0"/>
                  </a:moveTo>
                  <a:cubicBezTo>
                    <a:pt x="212" y="24"/>
                    <a:pt x="162" y="88"/>
                    <a:pt x="132" y="144"/>
                  </a:cubicBezTo>
                  <a:cubicBezTo>
                    <a:pt x="102" y="200"/>
                    <a:pt x="70" y="274"/>
                    <a:pt x="48" y="336"/>
                  </a:cubicBezTo>
                  <a:cubicBezTo>
                    <a:pt x="26" y="398"/>
                    <a:pt x="10" y="479"/>
                    <a:pt x="0" y="516"/>
                  </a:cubicBezTo>
                </a:path>
              </a:pathLst>
            </a:custGeom>
            <a:noFill/>
            <a:ln w="38100" cap="flat" cmpd="sng">
              <a:solidFill>
                <a:srgbClr val="000099"/>
              </a:solidFill>
              <a:prstDash val="solid"/>
              <a:round/>
              <a:headEnd/>
              <a:tailEnd/>
            </a:ln>
            <a:effectLst/>
          </p:spPr>
          <p:txBody>
            <a:bodyPr wrap="none" anchor="ctr"/>
            <a:lstStyle/>
            <a:p>
              <a:pPr>
                <a:defRPr/>
              </a:pPr>
              <a:endParaRPr lang="zh-CN" altLang="en-US" b="1">
                <a:latin typeface="Times New Roman" panose="02020603050405020304" pitchFamily="18" charset="0"/>
                <a:cs typeface="Times New Roman" panose="02020603050405020304" pitchFamily="18" charset="0"/>
              </a:endParaRPr>
            </a:p>
          </p:txBody>
        </p:sp>
        <p:sp>
          <p:nvSpPr>
            <p:cNvPr id="159758" name="Freeform 14"/>
            <p:cNvSpPr>
              <a:spLocks/>
            </p:cNvSpPr>
            <p:nvPr/>
          </p:nvSpPr>
          <p:spPr bwMode="auto">
            <a:xfrm flipH="1">
              <a:off x="3504" y="1800"/>
              <a:ext cx="228" cy="516"/>
            </a:xfrm>
            <a:custGeom>
              <a:avLst/>
              <a:gdLst/>
              <a:ahLst/>
              <a:cxnLst>
                <a:cxn ang="0">
                  <a:pos x="228" y="0"/>
                </a:cxn>
                <a:cxn ang="0">
                  <a:pos x="132" y="144"/>
                </a:cxn>
                <a:cxn ang="0">
                  <a:pos x="48" y="336"/>
                </a:cxn>
                <a:cxn ang="0">
                  <a:pos x="0" y="516"/>
                </a:cxn>
              </a:cxnLst>
              <a:rect l="0" t="0" r="r" b="b"/>
              <a:pathLst>
                <a:path w="228" h="516">
                  <a:moveTo>
                    <a:pt x="228" y="0"/>
                  </a:moveTo>
                  <a:cubicBezTo>
                    <a:pt x="212" y="24"/>
                    <a:pt x="162" y="88"/>
                    <a:pt x="132" y="144"/>
                  </a:cubicBezTo>
                  <a:cubicBezTo>
                    <a:pt x="102" y="200"/>
                    <a:pt x="70" y="274"/>
                    <a:pt x="48" y="336"/>
                  </a:cubicBezTo>
                  <a:cubicBezTo>
                    <a:pt x="26" y="398"/>
                    <a:pt x="10" y="479"/>
                    <a:pt x="0" y="516"/>
                  </a:cubicBezTo>
                </a:path>
              </a:pathLst>
            </a:custGeom>
            <a:noFill/>
            <a:ln w="38100" cap="flat" cmpd="sng">
              <a:solidFill>
                <a:srgbClr val="000099"/>
              </a:solidFill>
              <a:prstDash val="solid"/>
              <a:round/>
              <a:headEnd/>
              <a:tailEnd/>
            </a:ln>
            <a:effectLst/>
          </p:spPr>
          <p:txBody>
            <a:bodyPr wrap="none" anchor="ctr"/>
            <a:lstStyle/>
            <a:p>
              <a:pPr>
                <a:defRPr/>
              </a:pPr>
              <a:endParaRPr lang="zh-CN" altLang="en-US" b="1">
                <a:latin typeface="Times New Roman" panose="02020603050405020304" pitchFamily="18" charset="0"/>
                <a:cs typeface="Times New Roman" panose="02020603050405020304" pitchFamily="18" charset="0"/>
              </a:endParaRPr>
            </a:p>
          </p:txBody>
        </p:sp>
      </p:grpSp>
      <p:grpSp>
        <p:nvGrpSpPr>
          <p:cNvPr id="4" name="Group 15"/>
          <p:cNvGrpSpPr>
            <a:grpSpLocks/>
          </p:cNvGrpSpPr>
          <p:nvPr/>
        </p:nvGrpSpPr>
        <p:grpSpPr bwMode="auto">
          <a:xfrm>
            <a:off x="442913" y="1877891"/>
            <a:ext cx="5545137" cy="525149"/>
            <a:chOff x="279" y="1113"/>
            <a:chExt cx="3493" cy="348"/>
          </a:xfrm>
        </p:grpSpPr>
        <p:sp>
          <p:nvSpPr>
            <p:cNvPr id="159760" name="Line 16"/>
            <p:cNvSpPr>
              <a:spLocks noChangeShapeType="1"/>
            </p:cNvSpPr>
            <p:nvPr/>
          </p:nvSpPr>
          <p:spPr bwMode="auto">
            <a:xfrm>
              <a:off x="1276" y="1311"/>
              <a:ext cx="2496" cy="0"/>
            </a:xfrm>
            <a:prstGeom prst="line">
              <a:avLst/>
            </a:prstGeom>
            <a:noFill/>
            <a:ln w="28575">
              <a:solidFill>
                <a:srgbClr val="FF0066"/>
              </a:solidFill>
              <a:prstDash val="dash"/>
              <a:round/>
              <a:headEnd/>
              <a:tailEnd/>
            </a:ln>
            <a:effectLst/>
          </p:spPr>
          <p:txBody>
            <a:bodyPr lIns="90000" tIns="46800" rIns="90000" bIns="46800" anchor="ctr">
              <a:spAutoFit/>
            </a:bodyPr>
            <a:lstStyle/>
            <a:p>
              <a:pPr>
                <a:defRPr/>
              </a:pPr>
              <a:endParaRPr lang="zh-CN" altLang="en-US" b="1">
                <a:latin typeface="Times New Roman" panose="02020603050405020304" pitchFamily="18" charset="0"/>
                <a:cs typeface="Times New Roman" panose="02020603050405020304" pitchFamily="18" charset="0"/>
              </a:endParaRPr>
            </a:p>
          </p:txBody>
        </p:sp>
        <p:sp>
          <p:nvSpPr>
            <p:cNvPr id="100393" name="Rectangle 17"/>
            <p:cNvSpPr>
              <a:spLocks noChangeArrowheads="1"/>
            </p:cNvSpPr>
            <p:nvPr/>
          </p:nvSpPr>
          <p:spPr bwMode="auto">
            <a:xfrm>
              <a:off x="279" y="1113"/>
              <a:ext cx="987" cy="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a:ea typeface="楷体_GB2312" pitchFamily="49" charset="-122"/>
                  <a:cs typeface="Times New Roman" panose="02020603050405020304" pitchFamily="18" charset="0"/>
                </a:rPr>
                <a:t>0.707</a:t>
              </a:r>
              <a:r>
                <a:rPr lang="en-US" altLang="zh-CN" i="1">
                  <a:ea typeface="楷体_GB2312" pitchFamily="49" charset="-122"/>
                  <a:cs typeface="Times New Roman" panose="02020603050405020304" pitchFamily="18" charset="0"/>
                </a:rPr>
                <a:t>| A</a:t>
              </a:r>
              <a:r>
                <a:rPr lang="en-US" altLang="zh-CN" i="1" baseline="-25000">
                  <a:ea typeface="楷体_GB2312" pitchFamily="49" charset="-122"/>
                  <a:cs typeface="Times New Roman" panose="02020603050405020304" pitchFamily="18" charset="0"/>
                </a:rPr>
                <a:t>u</a:t>
              </a:r>
              <a:r>
                <a:rPr lang="en-US" altLang="zh-CN" baseline="-25000">
                  <a:ea typeface="楷体_GB2312" pitchFamily="49" charset="-122"/>
                  <a:cs typeface="Times New Roman" panose="02020603050405020304" pitchFamily="18" charset="0"/>
                </a:rPr>
                <a:t>o</a:t>
              </a:r>
              <a:r>
                <a:rPr lang="en-US" altLang="zh-CN" sz="2800" baseline="-25000">
                  <a:ea typeface="楷体_GB2312" pitchFamily="49" charset="-122"/>
                  <a:cs typeface="Times New Roman" panose="02020603050405020304" pitchFamily="18" charset="0"/>
                </a:rPr>
                <a:t> </a:t>
              </a:r>
              <a:r>
                <a:rPr lang="en-US" altLang="zh-CN" sz="2800" i="1">
                  <a:ea typeface="楷体_GB2312" pitchFamily="49" charset="-122"/>
                  <a:cs typeface="Times New Roman" panose="02020603050405020304" pitchFamily="18" charset="0"/>
                </a:rPr>
                <a:t>|</a:t>
              </a:r>
            </a:p>
          </p:txBody>
        </p:sp>
      </p:grpSp>
      <p:sp>
        <p:nvSpPr>
          <p:cNvPr id="159762" name="Rectangle 18"/>
          <p:cNvSpPr>
            <a:spLocks noChangeArrowheads="1"/>
          </p:cNvSpPr>
          <p:nvPr/>
        </p:nvSpPr>
        <p:spPr bwMode="auto">
          <a:xfrm>
            <a:off x="2129471" y="3227141"/>
            <a:ext cx="462284"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i="1">
                <a:ea typeface="楷体_GB2312" pitchFamily="49" charset="-122"/>
                <a:cs typeface="Times New Roman" panose="02020603050405020304" pitchFamily="18" charset="0"/>
              </a:rPr>
              <a:t>f</a:t>
            </a:r>
            <a:r>
              <a:rPr lang="en-US" altLang="zh-CN" sz="2800" baseline="-25000">
                <a:ea typeface="楷体_GB2312" pitchFamily="49" charset="-122"/>
                <a:cs typeface="Times New Roman" panose="02020603050405020304" pitchFamily="18" charset="0"/>
              </a:rPr>
              <a:t>L</a:t>
            </a:r>
            <a:endParaRPr lang="en-US" altLang="zh-CN" sz="2800" i="1">
              <a:ea typeface="楷体_GB2312" pitchFamily="49" charset="-122"/>
              <a:cs typeface="Times New Roman" panose="02020603050405020304" pitchFamily="18" charset="0"/>
            </a:endParaRPr>
          </a:p>
        </p:txBody>
      </p:sp>
      <p:sp>
        <p:nvSpPr>
          <p:cNvPr id="159763" name="Rectangle 19"/>
          <p:cNvSpPr>
            <a:spLocks noChangeArrowheads="1"/>
          </p:cNvSpPr>
          <p:nvPr/>
        </p:nvSpPr>
        <p:spPr bwMode="auto">
          <a:xfrm>
            <a:off x="5715000" y="3241429"/>
            <a:ext cx="523875"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i="1">
                <a:ea typeface="楷体_GB2312" pitchFamily="49" charset="-122"/>
                <a:cs typeface="Times New Roman" panose="02020603050405020304" pitchFamily="18" charset="0"/>
              </a:rPr>
              <a:t>f</a:t>
            </a:r>
            <a:r>
              <a:rPr lang="en-US" altLang="zh-CN" sz="2800" baseline="-25000">
                <a:ea typeface="楷体_GB2312" pitchFamily="49" charset="-122"/>
                <a:cs typeface="Times New Roman" panose="02020603050405020304" pitchFamily="18" charset="0"/>
              </a:rPr>
              <a:t>H</a:t>
            </a:r>
            <a:endParaRPr lang="en-US" altLang="zh-CN" sz="2800" i="1">
              <a:ea typeface="楷体_GB2312" pitchFamily="49" charset="-122"/>
              <a:cs typeface="Times New Roman" panose="02020603050405020304" pitchFamily="18" charset="0"/>
            </a:endParaRPr>
          </a:p>
        </p:txBody>
      </p:sp>
      <p:sp>
        <p:nvSpPr>
          <p:cNvPr id="159764" name="Line 20"/>
          <p:cNvSpPr>
            <a:spLocks noChangeShapeType="1"/>
          </p:cNvSpPr>
          <p:nvPr/>
        </p:nvSpPr>
        <p:spPr bwMode="auto">
          <a:xfrm>
            <a:off x="2057400" y="1720573"/>
            <a:ext cx="533400" cy="0"/>
          </a:xfrm>
          <a:prstGeom prst="line">
            <a:avLst/>
          </a:prstGeom>
          <a:noFill/>
          <a:ln w="28575">
            <a:solidFill>
              <a:srgbClr val="FF0066"/>
            </a:solidFill>
            <a:prstDash val="dash"/>
            <a:round/>
            <a:headEnd/>
            <a:tailEnd/>
          </a:ln>
          <a:effectLst/>
        </p:spPr>
        <p:txBody>
          <a:bodyPr lIns="90000" tIns="46800" rIns="90000" bIns="46800" anchor="ctr">
            <a:spAutoFit/>
          </a:bodyPr>
          <a:lstStyle/>
          <a:p>
            <a:pPr>
              <a:defRPr/>
            </a:pPr>
            <a:endParaRPr lang="zh-CN" altLang="en-US" b="1">
              <a:latin typeface="Times New Roman" panose="02020603050405020304" pitchFamily="18" charset="0"/>
              <a:cs typeface="Times New Roman" panose="02020603050405020304" pitchFamily="18" charset="0"/>
            </a:endParaRPr>
          </a:p>
        </p:txBody>
      </p:sp>
      <p:sp>
        <p:nvSpPr>
          <p:cNvPr id="100362" name="Rectangle 21"/>
          <p:cNvSpPr>
            <a:spLocks noChangeArrowheads="1"/>
          </p:cNvSpPr>
          <p:nvPr/>
        </p:nvSpPr>
        <p:spPr bwMode="auto">
          <a:xfrm>
            <a:off x="1066800" y="1453873"/>
            <a:ext cx="867074"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ea typeface="楷体_GB2312" pitchFamily="49" charset="-122"/>
                <a:cs typeface="Times New Roman" panose="02020603050405020304" pitchFamily="18" charset="0"/>
              </a:rPr>
              <a:t>| A</a:t>
            </a:r>
            <a:r>
              <a:rPr lang="en-US" altLang="zh-CN" i="1" baseline="-25000">
                <a:ea typeface="楷体_GB2312" pitchFamily="49" charset="-122"/>
                <a:cs typeface="Times New Roman" panose="02020603050405020304" pitchFamily="18" charset="0"/>
              </a:rPr>
              <a:t>u</a:t>
            </a:r>
            <a:r>
              <a:rPr lang="en-US" altLang="zh-CN" baseline="-25000">
                <a:ea typeface="楷体_GB2312" pitchFamily="49" charset="-122"/>
                <a:cs typeface="Times New Roman" panose="02020603050405020304" pitchFamily="18" charset="0"/>
              </a:rPr>
              <a:t>o </a:t>
            </a:r>
            <a:r>
              <a:rPr lang="en-US" altLang="zh-CN" i="1">
                <a:ea typeface="楷体_GB2312" pitchFamily="49" charset="-122"/>
                <a:cs typeface="Times New Roman" panose="02020603050405020304" pitchFamily="18" charset="0"/>
              </a:rPr>
              <a:t>|</a:t>
            </a:r>
          </a:p>
        </p:txBody>
      </p:sp>
      <p:sp>
        <p:nvSpPr>
          <p:cNvPr id="100363" name="Rectangle 22"/>
          <p:cNvSpPr>
            <a:spLocks noChangeArrowheads="1"/>
          </p:cNvSpPr>
          <p:nvPr/>
        </p:nvSpPr>
        <p:spPr bwMode="auto">
          <a:xfrm>
            <a:off x="3429000" y="3306485"/>
            <a:ext cx="1447800"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cs typeface="Times New Roman" panose="02020603050405020304" pitchFamily="18" charset="0"/>
              </a:rPr>
              <a:t>幅频特性</a:t>
            </a:r>
          </a:p>
        </p:txBody>
      </p:sp>
      <p:sp>
        <p:nvSpPr>
          <p:cNvPr id="159767" name="AutoShape 23" descr="40%"/>
          <p:cNvSpPr>
            <a:spLocks noChangeArrowheads="1"/>
          </p:cNvSpPr>
          <p:nvPr/>
        </p:nvSpPr>
        <p:spPr bwMode="auto">
          <a:xfrm>
            <a:off x="2819400" y="3726419"/>
            <a:ext cx="1608138" cy="1055608"/>
          </a:xfrm>
          <a:prstGeom prst="wedgeRoundRectCallout">
            <a:avLst>
              <a:gd name="adj1" fmla="val -76356"/>
              <a:gd name="adj2" fmla="val -111171"/>
              <a:gd name="adj3" fmla="val 16667"/>
            </a:avLst>
          </a:prstGeom>
          <a:pattFill prst="pct40">
            <a:fgClr>
              <a:srgbClr val="FFCCCC"/>
            </a:fgClr>
            <a:bgClr>
              <a:srgbClr val="FFFFFF"/>
            </a:bgClr>
          </a:pattFill>
          <a:ln w="28575">
            <a:solidFill>
              <a:srgbClr val="006600"/>
            </a:solidFill>
            <a:miter lim="800000"/>
            <a:headEnd/>
            <a:tailEnd/>
          </a:ln>
          <a:effectLst/>
        </p:spPr>
        <p:txBody>
          <a:bodyPr anchor="ctr">
            <a:spAutoFit/>
          </a:bodyPr>
          <a:lstStyle/>
          <a:p>
            <a:pPr>
              <a:defRPr/>
            </a:pPr>
            <a:r>
              <a:rPr lang="zh-CN" altLang="en-US" sz="2800" b="1">
                <a:solidFill>
                  <a:srgbClr val="FF0000"/>
                </a:solidFill>
                <a:latin typeface="Times New Roman" panose="02020603050405020304" pitchFamily="18" charset="0"/>
                <a:cs typeface="Times New Roman" panose="02020603050405020304" pitchFamily="18" charset="0"/>
              </a:rPr>
              <a:t>下限截止频率</a:t>
            </a:r>
            <a:endParaRPr lang="zh-CN" altLang="en-US" sz="2800" b="1">
              <a:solidFill>
                <a:srgbClr val="FF0000"/>
              </a:solidFill>
              <a:latin typeface="Times New Roman" panose="02020603050405020304" pitchFamily="18" charset="0"/>
              <a:ea typeface="楷体_GB2312" pitchFamily="49" charset="-122"/>
              <a:cs typeface="Times New Roman" panose="02020603050405020304" pitchFamily="18" charset="0"/>
            </a:endParaRPr>
          </a:p>
        </p:txBody>
      </p:sp>
      <p:grpSp>
        <p:nvGrpSpPr>
          <p:cNvPr id="5" name="Group 24"/>
          <p:cNvGrpSpPr>
            <a:grpSpLocks/>
          </p:cNvGrpSpPr>
          <p:nvPr/>
        </p:nvGrpSpPr>
        <p:grpSpPr bwMode="auto">
          <a:xfrm>
            <a:off x="2324100" y="3239810"/>
            <a:ext cx="3617913" cy="2779713"/>
            <a:chOff x="1488" y="2016"/>
            <a:chExt cx="2279" cy="1843"/>
          </a:xfrm>
        </p:grpSpPr>
        <p:sp>
          <p:nvSpPr>
            <p:cNvPr id="159769" name="Line 25"/>
            <p:cNvSpPr>
              <a:spLocks noChangeShapeType="1"/>
            </p:cNvSpPr>
            <p:nvPr/>
          </p:nvSpPr>
          <p:spPr bwMode="auto">
            <a:xfrm flipH="1">
              <a:off x="3745" y="2016"/>
              <a:ext cx="22" cy="1843"/>
            </a:xfrm>
            <a:prstGeom prst="line">
              <a:avLst/>
            </a:prstGeom>
            <a:noFill/>
            <a:ln w="28575">
              <a:solidFill>
                <a:srgbClr val="CC3300"/>
              </a:solidFill>
              <a:prstDash val="dash"/>
              <a:round/>
              <a:headEnd/>
              <a:tailEnd/>
            </a:ln>
            <a:effectLst/>
          </p:spPr>
          <p:txBody>
            <a:bodyPr lIns="90000" tIns="46800" rIns="90000" bIns="46800" anchor="ctr">
              <a:spAutoFit/>
            </a:bodyPr>
            <a:lstStyle/>
            <a:p>
              <a:pPr>
                <a:defRPr/>
              </a:pPr>
              <a:endParaRPr lang="zh-CN" altLang="en-US" b="1">
                <a:latin typeface="Times New Roman" panose="02020603050405020304" pitchFamily="18" charset="0"/>
                <a:cs typeface="Times New Roman" panose="02020603050405020304" pitchFamily="18" charset="0"/>
              </a:endParaRPr>
            </a:p>
          </p:txBody>
        </p:sp>
        <p:sp>
          <p:nvSpPr>
            <p:cNvPr id="159770" name="Line 26"/>
            <p:cNvSpPr>
              <a:spLocks noChangeShapeType="1"/>
            </p:cNvSpPr>
            <p:nvPr/>
          </p:nvSpPr>
          <p:spPr bwMode="auto">
            <a:xfrm flipH="1">
              <a:off x="1488" y="2016"/>
              <a:ext cx="22" cy="1843"/>
            </a:xfrm>
            <a:prstGeom prst="line">
              <a:avLst/>
            </a:prstGeom>
            <a:noFill/>
            <a:ln w="28575">
              <a:solidFill>
                <a:srgbClr val="CC3300"/>
              </a:solidFill>
              <a:prstDash val="dash"/>
              <a:round/>
              <a:headEnd/>
              <a:tailEnd/>
            </a:ln>
            <a:effectLst/>
          </p:spPr>
          <p:txBody>
            <a:bodyPr lIns="90000" tIns="46800" rIns="90000" bIns="46800" anchor="ctr">
              <a:spAutoFit/>
            </a:bodyPr>
            <a:lstStyle/>
            <a:p>
              <a:pPr>
                <a:defRPr/>
              </a:pPr>
              <a:endParaRPr lang="zh-CN" altLang="en-US" b="1">
                <a:latin typeface="Times New Roman" panose="02020603050405020304" pitchFamily="18" charset="0"/>
                <a:cs typeface="Times New Roman" panose="02020603050405020304" pitchFamily="18" charset="0"/>
              </a:endParaRPr>
            </a:p>
          </p:txBody>
        </p:sp>
      </p:grpSp>
      <p:sp>
        <p:nvSpPr>
          <p:cNvPr id="159771" name="AutoShape 27" descr="40%"/>
          <p:cNvSpPr>
            <a:spLocks noChangeArrowheads="1"/>
          </p:cNvSpPr>
          <p:nvPr/>
        </p:nvSpPr>
        <p:spPr bwMode="auto">
          <a:xfrm>
            <a:off x="6781800" y="3631169"/>
            <a:ext cx="1606550" cy="1055608"/>
          </a:xfrm>
          <a:prstGeom prst="wedgeRoundRectCallout">
            <a:avLst>
              <a:gd name="adj1" fmla="val -101880"/>
              <a:gd name="adj2" fmla="val -98644"/>
              <a:gd name="adj3" fmla="val 16667"/>
            </a:avLst>
          </a:prstGeom>
          <a:pattFill prst="pct40">
            <a:fgClr>
              <a:srgbClr val="66FF66"/>
            </a:fgClr>
            <a:bgClr>
              <a:srgbClr val="FFFFFF"/>
            </a:bgClr>
          </a:pattFill>
          <a:ln w="28575">
            <a:solidFill>
              <a:srgbClr val="339933"/>
            </a:solidFill>
            <a:miter lim="800000"/>
            <a:headEnd/>
            <a:tailEnd/>
          </a:ln>
          <a:effectLst/>
        </p:spPr>
        <p:txBody>
          <a:bodyPr anchor="ctr">
            <a:spAutoFit/>
          </a:bodyPr>
          <a:lstStyle/>
          <a:p>
            <a:pPr>
              <a:spcBef>
                <a:spcPct val="50000"/>
              </a:spcBef>
              <a:defRPr/>
            </a:pPr>
            <a:r>
              <a:rPr lang="zh-CN" altLang="en-US" sz="2800" b="1">
                <a:solidFill>
                  <a:srgbClr val="FF0000"/>
                </a:solidFill>
                <a:latin typeface="Times New Roman" panose="02020603050405020304" pitchFamily="18" charset="0"/>
                <a:cs typeface="Times New Roman" panose="02020603050405020304" pitchFamily="18" charset="0"/>
              </a:rPr>
              <a:t>上限截止频率</a:t>
            </a:r>
          </a:p>
        </p:txBody>
      </p:sp>
      <p:sp>
        <p:nvSpPr>
          <p:cNvPr id="159772" name="AutoShape 28" descr="40%"/>
          <p:cNvSpPr>
            <a:spLocks noChangeArrowheads="1"/>
          </p:cNvSpPr>
          <p:nvPr/>
        </p:nvSpPr>
        <p:spPr bwMode="auto">
          <a:xfrm>
            <a:off x="2590800" y="491094"/>
            <a:ext cx="2286000" cy="1055608"/>
          </a:xfrm>
          <a:prstGeom prst="wedgeRoundRectCallout">
            <a:avLst>
              <a:gd name="adj1" fmla="val -56491"/>
              <a:gd name="adj2" fmla="val 110870"/>
              <a:gd name="adj3" fmla="val 16667"/>
            </a:avLst>
          </a:prstGeom>
          <a:pattFill prst="pct40">
            <a:fgClr>
              <a:srgbClr val="FFFF00"/>
            </a:fgClr>
            <a:bgClr>
              <a:srgbClr val="FFFFFF"/>
            </a:bgClr>
          </a:pattFill>
          <a:ln w="28575">
            <a:solidFill>
              <a:srgbClr val="339933"/>
            </a:solidFill>
            <a:miter lim="800000"/>
            <a:headEnd/>
            <a:tailEnd/>
          </a:ln>
          <a:effectLst/>
        </p:spPr>
        <p:txBody>
          <a:bodyPr wrap="square" anchor="ctr">
            <a:spAutoFit/>
          </a:bodyPr>
          <a:lstStyle/>
          <a:p>
            <a:pPr algn="ctr">
              <a:defRPr/>
            </a:pPr>
            <a:r>
              <a:rPr lang="zh-CN" altLang="en-US" sz="2800" b="1">
                <a:solidFill>
                  <a:srgbClr val="FF0000"/>
                </a:solidFill>
                <a:latin typeface="Times New Roman" panose="02020603050405020304" pitchFamily="18" charset="0"/>
                <a:cs typeface="Times New Roman" panose="02020603050405020304" pitchFamily="18" charset="0"/>
              </a:rPr>
              <a:t>耦合、旁路电容造成。</a:t>
            </a:r>
          </a:p>
        </p:txBody>
      </p:sp>
      <p:sp>
        <p:nvSpPr>
          <p:cNvPr id="159773" name="AutoShape 29" descr="40%"/>
          <p:cNvSpPr>
            <a:spLocks noChangeArrowheads="1"/>
          </p:cNvSpPr>
          <p:nvPr/>
        </p:nvSpPr>
        <p:spPr bwMode="auto">
          <a:xfrm>
            <a:off x="5867400" y="525859"/>
            <a:ext cx="1946275" cy="919401"/>
          </a:xfrm>
          <a:prstGeom prst="wedgeRoundRectCallout">
            <a:avLst>
              <a:gd name="adj1" fmla="val -48366"/>
              <a:gd name="adj2" fmla="val 106384"/>
              <a:gd name="adj3" fmla="val 16667"/>
            </a:avLst>
          </a:prstGeom>
          <a:pattFill prst="pct40">
            <a:fgClr>
              <a:srgbClr val="FFCCFF"/>
            </a:fgClr>
            <a:bgClr>
              <a:srgbClr val="FFFFFF"/>
            </a:bgClr>
          </a:pattFill>
          <a:ln w="28575">
            <a:solidFill>
              <a:srgbClr val="339933"/>
            </a:solidFill>
            <a:miter lim="800000"/>
            <a:headEnd/>
            <a:tailEnd/>
          </a:ln>
          <a:effectLst/>
        </p:spPr>
        <p:txBody>
          <a:bodyPr anchor="ctr">
            <a:spAutoFit/>
          </a:bodyPr>
          <a:lstStyle/>
          <a:p>
            <a:pPr>
              <a:defRPr/>
            </a:pPr>
            <a:r>
              <a:rPr lang="zh-CN" altLang="en-US" sz="2400" b="1">
                <a:solidFill>
                  <a:srgbClr val="FF0000"/>
                </a:solidFill>
                <a:latin typeface="Times New Roman" panose="02020603050405020304" pitchFamily="18" charset="0"/>
                <a:cs typeface="Times New Roman" panose="02020603050405020304" pitchFamily="18" charset="0"/>
              </a:rPr>
              <a:t>晶体管结电容、</a:t>
            </a:r>
            <a:r>
              <a:rPr lang="zh-CN" altLang="en-US" sz="2400" b="1" i="1">
                <a:solidFill>
                  <a:srgbClr val="FF0000"/>
                </a:solidFill>
                <a:latin typeface="Times New Roman" panose="02020603050405020304" pitchFamily="18" charset="0"/>
                <a:cs typeface="Times New Roman" panose="02020603050405020304" pitchFamily="18" charset="0"/>
                <a:sym typeface="Symbol" pitchFamily="18" charset="2"/>
              </a:rPr>
              <a:t></a:t>
            </a:r>
            <a:r>
              <a:rPr lang="zh-CN" altLang="en-US" sz="2400" b="1">
                <a:solidFill>
                  <a:srgbClr val="FF0000"/>
                </a:solidFill>
                <a:latin typeface="Times New Roman" panose="02020603050405020304" pitchFamily="18" charset="0"/>
                <a:cs typeface="Times New Roman" panose="02020603050405020304" pitchFamily="18" charset="0"/>
                <a:sym typeface="Symbol" pitchFamily="18" charset="2"/>
              </a:rPr>
              <a:t> </a:t>
            </a:r>
            <a:r>
              <a:rPr lang="zh-CN" altLang="en-US" sz="2400" b="1">
                <a:solidFill>
                  <a:srgbClr val="FF0000"/>
                </a:solidFill>
                <a:latin typeface="Times New Roman" panose="02020603050405020304" pitchFamily="18" charset="0"/>
                <a:cs typeface="Times New Roman" panose="02020603050405020304" pitchFamily="18" charset="0"/>
              </a:rPr>
              <a:t>造成</a:t>
            </a:r>
          </a:p>
        </p:txBody>
      </p:sp>
      <p:grpSp>
        <p:nvGrpSpPr>
          <p:cNvPr id="6" name="Group 34"/>
          <p:cNvGrpSpPr>
            <a:grpSpLocks/>
          </p:cNvGrpSpPr>
          <p:nvPr/>
        </p:nvGrpSpPr>
        <p:grpSpPr bwMode="auto">
          <a:xfrm>
            <a:off x="990600" y="3839886"/>
            <a:ext cx="6248400" cy="2674938"/>
            <a:chOff x="624" y="2304"/>
            <a:chExt cx="3900" cy="1685"/>
          </a:xfrm>
        </p:grpSpPr>
        <p:grpSp>
          <p:nvGrpSpPr>
            <p:cNvPr id="100376" name="Group 35"/>
            <p:cNvGrpSpPr>
              <a:grpSpLocks/>
            </p:cNvGrpSpPr>
            <p:nvPr/>
          </p:nvGrpSpPr>
          <p:grpSpPr bwMode="auto">
            <a:xfrm>
              <a:off x="624" y="2537"/>
              <a:ext cx="3900" cy="1452"/>
              <a:chOff x="624" y="2659"/>
              <a:chExt cx="3900" cy="1528"/>
            </a:xfrm>
          </p:grpSpPr>
          <p:sp>
            <p:nvSpPr>
              <p:cNvPr id="100378" name="Text Box 36"/>
              <p:cNvSpPr txBox="1">
                <a:spLocks noChangeArrowheads="1"/>
              </p:cNvSpPr>
              <p:nvPr/>
            </p:nvSpPr>
            <p:spPr bwMode="auto">
              <a:xfrm>
                <a:off x="4116" y="3234"/>
                <a:ext cx="408" cy="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i="1">
                    <a:ea typeface="楷体_GB2312" pitchFamily="49" charset="-122"/>
                    <a:cs typeface="Times New Roman" panose="02020603050405020304" pitchFamily="18" charset="0"/>
                  </a:rPr>
                  <a:t>f</a:t>
                </a:r>
              </a:p>
            </p:txBody>
          </p:sp>
          <p:sp>
            <p:nvSpPr>
              <p:cNvPr id="100379" name="Text Box 37"/>
              <p:cNvSpPr txBox="1">
                <a:spLocks noChangeArrowheads="1"/>
              </p:cNvSpPr>
              <p:nvPr/>
            </p:nvSpPr>
            <p:spPr bwMode="auto">
              <a:xfrm>
                <a:off x="960" y="3811"/>
                <a:ext cx="288" cy="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zh-CN" sz="2800">
                  <a:ea typeface="长城楷体" pitchFamily="49" charset="-122"/>
                  <a:cs typeface="Times New Roman" panose="02020603050405020304" pitchFamily="18" charset="0"/>
                </a:endParaRPr>
              </a:p>
            </p:txBody>
          </p:sp>
          <p:sp>
            <p:nvSpPr>
              <p:cNvPr id="100380" name="Text Box 38"/>
              <p:cNvSpPr txBox="1">
                <a:spLocks noChangeArrowheads="1"/>
              </p:cNvSpPr>
              <p:nvPr/>
            </p:nvSpPr>
            <p:spPr bwMode="auto">
              <a:xfrm>
                <a:off x="624" y="3570"/>
                <a:ext cx="115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cs typeface="Times New Roman" panose="02020603050405020304" pitchFamily="18" charset="0"/>
                    <a:sym typeface="Symbol" panose="05050102010706020507" pitchFamily="18" charset="2"/>
                  </a:rPr>
                  <a:t>  –</a:t>
                </a:r>
                <a:r>
                  <a:rPr lang="en-US" altLang="zh-CN">
                    <a:ea typeface="长城楷体" pitchFamily="49" charset="-122"/>
                    <a:cs typeface="Times New Roman" panose="02020603050405020304" pitchFamily="18" charset="0"/>
                    <a:sym typeface="Symbol" panose="05050102010706020507" pitchFamily="18" charset="2"/>
                  </a:rPr>
                  <a:t>270°</a:t>
                </a:r>
              </a:p>
            </p:txBody>
          </p:sp>
          <p:sp>
            <p:nvSpPr>
              <p:cNvPr id="100381" name="Text Box 39"/>
              <p:cNvSpPr txBox="1">
                <a:spLocks noChangeArrowheads="1"/>
              </p:cNvSpPr>
              <p:nvPr/>
            </p:nvSpPr>
            <p:spPr bwMode="auto">
              <a:xfrm>
                <a:off x="624" y="3139"/>
                <a:ext cx="115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cs typeface="Times New Roman" panose="02020603050405020304" pitchFamily="18" charset="0"/>
                    <a:sym typeface="Symbol" panose="05050102010706020507" pitchFamily="18" charset="2"/>
                  </a:rPr>
                  <a:t>  –</a:t>
                </a:r>
                <a:r>
                  <a:rPr lang="en-US" altLang="zh-CN">
                    <a:ea typeface="长城楷体" pitchFamily="49" charset="-122"/>
                    <a:cs typeface="Times New Roman" panose="02020603050405020304" pitchFamily="18" charset="0"/>
                    <a:sym typeface="Symbol" panose="05050102010706020507" pitchFamily="18" charset="2"/>
                  </a:rPr>
                  <a:t>180°</a:t>
                </a:r>
              </a:p>
            </p:txBody>
          </p:sp>
          <p:sp>
            <p:nvSpPr>
              <p:cNvPr id="100382" name="Text Box 40"/>
              <p:cNvSpPr txBox="1">
                <a:spLocks noChangeArrowheads="1"/>
              </p:cNvSpPr>
              <p:nvPr/>
            </p:nvSpPr>
            <p:spPr bwMode="auto">
              <a:xfrm>
                <a:off x="768" y="2707"/>
                <a:ext cx="115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cs typeface="Times New Roman" panose="02020603050405020304" pitchFamily="18" charset="0"/>
                    <a:sym typeface="Symbol" panose="05050102010706020507" pitchFamily="18" charset="2"/>
                  </a:rPr>
                  <a:t> –</a:t>
                </a:r>
                <a:r>
                  <a:rPr lang="en-US" altLang="zh-CN">
                    <a:ea typeface="长城楷体" pitchFamily="49" charset="-122"/>
                    <a:cs typeface="Times New Roman" panose="02020603050405020304" pitchFamily="18" charset="0"/>
                    <a:sym typeface="Symbol" panose="05050102010706020507" pitchFamily="18" charset="2"/>
                  </a:rPr>
                  <a:t>90°</a:t>
                </a:r>
                <a:endParaRPr lang="en-US" altLang="zh-CN">
                  <a:ea typeface="长城楷体" pitchFamily="49" charset="-122"/>
                  <a:cs typeface="Times New Roman" panose="02020603050405020304" pitchFamily="18" charset="0"/>
                </a:endParaRPr>
              </a:p>
            </p:txBody>
          </p:sp>
          <p:sp>
            <p:nvSpPr>
              <p:cNvPr id="159785" name="Line 41"/>
              <p:cNvSpPr>
                <a:spLocks noChangeShapeType="1"/>
              </p:cNvSpPr>
              <p:nvPr/>
            </p:nvSpPr>
            <p:spPr bwMode="auto">
              <a:xfrm flipV="1">
                <a:off x="1296" y="3319"/>
                <a:ext cx="2820" cy="12"/>
              </a:xfrm>
              <a:prstGeom prst="line">
                <a:avLst/>
              </a:prstGeom>
              <a:noFill/>
              <a:ln w="28575">
                <a:solidFill>
                  <a:schemeClr val="tx1"/>
                </a:solidFill>
                <a:round/>
                <a:headEnd/>
                <a:tailEnd type="stealth" w="sm" len="lg"/>
              </a:ln>
              <a:effectLst/>
            </p:spPr>
            <p:txBody>
              <a:bodyPr wrap="none" anchor="ctr"/>
              <a:lstStyle/>
              <a:p>
                <a:pPr>
                  <a:defRPr/>
                </a:pPr>
                <a:endParaRPr lang="zh-CN" altLang="en-US" b="1">
                  <a:latin typeface="Times New Roman" panose="02020603050405020304" pitchFamily="18" charset="0"/>
                  <a:cs typeface="Times New Roman" panose="02020603050405020304" pitchFamily="18" charset="0"/>
                </a:endParaRPr>
              </a:p>
            </p:txBody>
          </p:sp>
          <p:sp>
            <p:nvSpPr>
              <p:cNvPr id="159786" name="Line 42"/>
              <p:cNvSpPr>
                <a:spLocks noChangeShapeType="1"/>
              </p:cNvSpPr>
              <p:nvPr/>
            </p:nvSpPr>
            <p:spPr bwMode="auto">
              <a:xfrm flipV="1">
                <a:off x="1541" y="3321"/>
                <a:ext cx="2036" cy="3"/>
              </a:xfrm>
              <a:prstGeom prst="line">
                <a:avLst/>
              </a:prstGeom>
              <a:noFill/>
              <a:ln w="38100">
                <a:solidFill>
                  <a:srgbClr val="FF3300"/>
                </a:solidFill>
                <a:round/>
                <a:headEnd/>
                <a:tailEnd/>
              </a:ln>
              <a:effectLst/>
            </p:spPr>
            <p:txBody>
              <a:bodyPr wrap="square" lIns="90000" tIns="46800" rIns="90000" bIns="46800" anchor="ctr">
                <a:spAutoFit/>
              </a:bodyPr>
              <a:lstStyle/>
              <a:p>
                <a:pPr>
                  <a:defRPr/>
                </a:pPr>
                <a:endParaRPr lang="zh-CN" altLang="en-US" b="1">
                  <a:latin typeface="Times New Roman" panose="02020603050405020304" pitchFamily="18" charset="0"/>
                  <a:cs typeface="Times New Roman" panose="02020603050405020304" pitchFamily="18" charset="0"/>
                </a:endParaRPr>
              </a:p>
            </p:txBody>
          </p:sp>
          <p:sp>
            <p:nvSpPr>
              <p:cNvPr id="159787" name="Line 43"/>
              <p:cNvSpPr>
                <a:spLocks noChangeShapeType="1"/>
              </p:cNvSpPr>
              <p:nvPr/>
            </p:nvSpPr>
            <p:spPr bwMode="auto">
              <a:xfrm flipH="1">
                <a:off x="1296" y="2659"/>
                <a:ext cx="0" cy="1392"/>
              </a:xfrm>
              <a:prstGeom prst="line">
                <a:avLst/>
              </a:prstGeom>
              <a:noFill/>
              <a:ln w="28575">
                <a:solidFill>
                  <a:schemeClr val="tx1"/>
                </a:solidFill>
                <a:round/>
                <a:headEnd/>
                <a:tailEnd type="stealth" w="med" len="lg"/>
              </a:ln>
              <a:effectLst/>
            </p:spPr>
            <p:txBody>
              <a:bodyPr wrap="none" anchor="ctr"/>
              <a:lstStyle/>
              <a:p>
                <a:pPr>
                  <a:defRPr/>
                </a:pPr>
                <a:endParaRPr lang="zh-CN" altLang="en-US" b="1">
                  <a:latin typeface="Times New Roman" panose="02020603050405020304" pitchFamily="18" charset="0"/>
                  <a:cs typeface="Times New Roman" panose="02020603050405020304" pitchFamily="18" charset="0"/>
                </a:endParaRPr>
              </a:p>
            </p:txBody>
          </p:sp>
          <p:sp>
            <p:nvSpPr>
              <p:cNvPr id="159788" name="Freeform 44"/>
              <p:cNvSpPr>
                <a:spLocks/>
              </p:cNvSpPr>
              <p:nvPr/>
            </p:nvSpPr>
            <p:spPr bwMode="auto">
              <a:xfrm>
                <a:off x="1296" y="2891"/>
                <a:ext cx="339" cy="440"/>
              </a:xfrm>
              <a:custGeom>
                <a:avLst/>
                <a:gdLst/>
                <a:ahLst/>
                <a:cxnLst>
                  <a:cxn ang="0">
                    <a:pos x="0" y="0"/>
                  </a:cxn>
                  <a:cxn ang="0">
                    <a:pos x="100" y="55"/>
                  </a:cxn>
                  <a:cxn ang="0">
                    <a:pos x="136" y="109"/>
                  </a:cxn>
                  <a:cxn ang="0">
                    <a:pos x="155" y="191"/>
                  </a:cxn>
                  <a:cxn ang="0">
                    <a:pos x="164" y="264"/>
                  </a:cxn>
                  <a:cxn ang="0">
                    <a:pos x="227" y="455"/>
                  </a:cxn>
                  <a:cxn ang="0">
                    <a:pos x="300" y="473"/>
                  </a:cxn>
                </a:cxnLst>
                <a:rect l="0" t="0" r="r" b="b"/>
                <a:pathLst>
                  <a:path w="300" h="481">
                    <a:moveTo>
                      <a:pt x="0" y="0"/>
                    </a:moveTo>
                    <a:cubicBezTo>
                      <a:pt x="66" y="9"/>
                      <a:pt x="65" y="8"/>
                      <a:pt x="100" y="55"/>
                    </a:cubicBezTo>
                    <a:cubicBezTo>
                      <a:pt x="113" y="72"/>
                      <a:pt x="136" y="109"/>
                      <a:pt x="136" y="109"/>
                    </a:cubicBezTo>
                    <a:cubicBezTo>
                      <a:pt x="142" y="136"/>
                      <a:pt x="152" y="163"/>
                      <a:pt x="155" y="191"/>
                    </a:cubicBezTo>
                    <a:cubicBezTo>
                      <a:pt x="158" y="215"/>
                      <a:pt x="159" y="240"/>
                      <a:pt x="164" y="264"/>
                    </a:cubicBezTo>
                    <a:cubicBezTo>
                      <a:pt x="178" y="328"/>
                      <a:pt x="207" y="392"/>
                      <a:pt x="227" y="455"/>
                    </a:cubicBezTo>
                    <a:cubicBezTo>
                      <a:pt x="235" y="481"/>
                      <a:pt x="287" y="473"/>
                      <a:pt x="300" y="473"/>
                    </a:cubicBezTo>
                  </a:path>
                </a:pathLst>
              </a:custGeom>
              <a:noFill/>
              <a:ln w="38100" cap="flat" cmpd="sng">
                <a:solidFill>
                  <a:srgbClr val="FF3300"/>
                </a:solidFill>
                <a:prstDash val="solid"/>
                <a:round/>
                <a:headEnd/>
                <a:tailEnd/>
              </a:ln>
              <a:effectLst/>
            </p:spPr>
            <p:txBody>
              <a:bodyPr wrap="square" lIns="90000" tIns="46800" rIns="90000" bIns="46800" anchor="ctr">
                <a:spAutoFit/>
              </a:bodyPr>
              <a:lstStyle/>
              <a:p>
                <a:pPr>
                  <a:defRPr/>
                </a:pPr>
                <a:endParaRPr lang="zh-CN" altLang="en-US" b="1">
                  <a:latin typeface="Times New Roman" panose="02020603050405020304" pitchFamily="18" charset="0"/>
                  <a:cs typeface="Times New Roman" panose="02020603050405020304" pitchFamily="18" charset="0"/>
                </a:endParaRPr>
              </a:p>
            </p:txBody>
          </p:sp>
          <p:sp>
            <p:nvSpPr>
              <p:cNvPr id="159789" name="Freeform 45"/>
              <p:cNvSpPr>
                <a:spLocks/>
              </p:cNvSpPr>
              <p:nvPr/>
            </p:nvSpPr>
            <p:spPr bwMode="auto">
              <a:xfrm>
                <a:off x="3493" y="3324"/>
                <a:ext cx="361" cy="487"/>
              </a:xfrm>
              <a:custGeom>
                <a:avLst/>
                <a:gdLst/>
                <a:ahLst/>
                <a:cxnLst>
                  <a:cxn ang="0">
                    <a:pos x="0" y="0"/>
                  </a:cxn>
                  <a:cxn ang="0">
                    <a:pos x="100" y="55"/>
                  </a:cxn>
                  <a:cxn ang="0">
                    <a:pos x="136" y="109"/>
                  </a:cxn>
                  <a:cxn ang="0">
                    <a:pos x="155" y="191"/>
                  </a:cxn>
                  <a:cxn ang="0">
                    <a:pos x="164" y="264"/>
                  </a:cxn>
                  <a:cxn ang="0">
                    <a:pos x="227" y="455"/>
                  </a:cxn>
                  <a:cxn ang="0">
                    <a:pos x="300" y="473"/>
                  </a:cxn>
                </a:cxnLst>
                <a:rect l="0" t="0" r="r" b="b"/>
                <a:pathLst>
                  <a:path w="300" h="481">
                    <a:moveTo>
                      <a:pt x="0" y="0"/>
                    </a:moveTo>
                    <a:cubicBezTo>
                      <a:pt x="66" y="9"/>
                      <a:pt x="65" y="8"/>
                      <a:pt x="100" y="55"/>
                    </a:cubicBezTo>
                    <a:cubicBezTo>
                      <a:pt x="113" y="72"/>
                      <a:pt x="136" y="109"/>
                      <a:pt x="136" y="109"/>
                    </a:cubicBezTo>
                    <a:cubicBezTo>
                      <a:pt x="142" y="136"/>
                      <a:pt x="152" y="163"/>
                      <a:pt x="155" y="191"/>
                    </a:cubicBezTo>
                    <a:cubicBezTo>
                      <a:pt x="158" y="215"/>
                      <a:pt x="159" y="240"/>
                      <a:pt x="164" y="264"/>
                    </a:cubicBezTo>
                    <a:cubicBezTo>
                      <a:pt x="178" y="328"/>
                      <a:pt x="207" y="392"/>
                      <a:pt x="227" y="455"/>
                    </a:cubicBezTo>
                    <a:cubicBezTo>
                      <a:pt x="235" y="481"/>
                      <a:pt x="287" y="473"/>
                      <a:pt x="300" y="473"/>
                    </a:cubicBezTo>
                  </a:path>
                </a:pathLst>
              </a:custGeom>
              <a:noFill/>
              <a:ln w="38100" cap="flat" cmpd="sng">
                <a:solidFill>
                  <a:srgbClr val="FF3300"/>
                </a:solidFill>
                <a:prstDash val="solid"/>
                <a:round/>
                <a:headEnd/>
                <a:tailEnd/>
              </a:ln>
              <a:effectLst/>
            </p:spPr>
            <p:txBody>
              <a:bodyPr wrap="square" lIns="90000" tIns="46800" rIns="90000" bIns="46800" anchor="ctr">
                <a:spAutoFit/>
              </a:bodyPr>
              <a:lstStyle/>
              <a:p>
                <a:pPr>
                  <a:defRPr/>
                </a:pPr>
                <a:endParaRPr lang="zh-CN" altLang="en-US" b="1">
                  <a:latin typeface="Times New Roman" panose="02020603050405020304" pitchFamily="18" charset="0"/>
                  <a:cs typeface="Times New Roman" panose="02020603050405020304" pitchFamily="18" charset="0"/>
                </a:endParaRPr>
              </a:p>
            </p:txBody>
          </p:sp>
          <p:sp>
            <p:nvSpPr>
              <p:cNvPr id="159790" name="Line 46"/>
              <p:cNvSpPr>
                <a:spLocks noChangeShapeType="1"/>
              </p:cNvSpPr>
              <p:nvPr/>
            </p:nvSpPr>
            <p:spPr bwMode="auto">
              <a:xfrm>
                <a:off x="1296" y="3812"/>
                <a:ext cx="2546" cy="0"/>
              </a:xfrm>
              <a:prstGeom prst="line">
                <a:avLst/>
              </a:prstGeom>
              <a:noFill/>
              <a:ln w="28575">
                <a:solidFill>
                  <a:srgbClr val="CC3300"/>
                </a:solidFill>
                <a:prstDash val="dash"/>
                <a:round/>
                <a:headEnd/>
                <a:tailEnd/>
              </a:ln>
              <a:effectLst/>
            </p:spPr>
            <p:txBody>
              <a:bodyPr lIns="90000" tIns="46800" rIns="90000" bIns="46800" anchor="ctr">
                <a:spAutoFit/>
              </a:bodyPr>
              <a:lstStyle/>
              <a:p>
                <a:pPr>
                  <a:defRPr/>
                </a:pPr>
                <a:endParaRPr lang="zh-CN" altLang="en-US" b="1">
                  <a:latin typeface="Times New Roman" panose="02020603050405020304" pitchFamily="18" charset="0"/>
                  <a:cs typeface="Times New Roman" panose="02020603050405020304" pitchFamily="18" charset="0"/>
                </a:endParaRPr>
              </a:p>
            </p:txBody>
          </p:sp>
          <p:sp>
            <p:nvSpPr>
              <p:cNvPr id="100389" name="Rectangle 47"/>
              <p:cNvSpPr>
                <a:spLocks noChangeArrowheads="1"/>
              </p:cNvSpPr>
              <p:nvPr/>
            </p:nvSpPr>
            <p:spPr bwMode="auto">
              <a:xfrm>
                <a:off x="2150" y="3879"/>
                <a:ext cx="886"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cs typeface="Times New Roman" panose="02020603050405020304" pitchFamily="18" charset="0"/>
                  </a:rPr>
                  <a:t>相频特性</a:t>
                </a:r>
              </a:p>
            </p:txBody>
          </p:sp>
        </p:grpSp>
        <p:sp>
          <p:nvSpPr>
            <p:cNvPr id="100377" name="Rectangle 48"/>
            <p:cNvSpPr>
              <a:spLocks noChangeArrowheads="1"/>
            </p:cNvSpPr>
            <p:nvPr/>
          </p:nvSpPr>
          <p:spPr bwMode="auto">
            <a:xfrm>
              <a:off x="1008" y="2304"/>
              <a:ext cx="24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i="1">
                  <a:ea typeface="长城楷体" pitchFamily="49" charset="-122"/>
                  <a:cs typeface="Times New Roman" panose="02020603050405020304" pitchFamily="18" charset="0"/>
                  <a:sym typeface="Symbol" panose="05050102010706020507" pitchFamily="18" charset="2"/>
                </a:rPr>
                <a:t></a:t>
              </a:r>
            </a:p>
          </p:txBody>
        </p:sp>
      </p:grpSp>
      <p:grpSp>
        <p:nvGrpSpPr>
          <p:cNvPr id="100370" name="Group 51"/>
          <p:cNvGrpSpPr>
            <a:grpSpLocks/>
          </p:cNvGrpSpPr>
          <p:nvPr/>
        </p:nvGrpSpPr>
        <p:grpSpPr bwMode="auto">
          <a:xfrm>
            <a:off x="1296988" y="777598"/>
            <a:ext cx="5948362" cy="2878137"/>
            <a:chOff x="817" y="375"/>
            <a:chExt cx="3747" cy="1813"/>
          </a:xfrm>
        </p:grpSpPr>
        <p:sp>
          <p:nvSpPr>
            <p:cNvPr id="159751" name="Line 7"/>
            <p:cNvSpPr>
              <a:spLocks noChangeShapeType="1"/>
            </p:cNvSpPr>
            <p:nvPr/>
          </p:nvSpPr>
          <p:spPr bwMode="auto">
            <a:xfrm>
              <a:off x="1276" y="432"/>
              <a:ext cx="0" cy="1516"/>
            </a:xfrm>
            <a:prstGeom prst="line">
              <a:avLst/>
            </a:prstGeom>
            <a:noFill/>
            <a:ln w="28575">
              <a:solidFill>
                <a:schemeClr val="tx1"/>
              </a:solidFill>
              <a:round/>
              <a:headEnd type="stealth" w="med" len="lg"/>
              <a:tailEnd/>
            </a:ln>
            <a:effectLst/>
          </p:spPr>
          <p:txBody>
            <a:bodyPr wrap="none" anchor="ctr"/>
            <a:lstStyle/>
            <a:p>
              <a:pPr>
                <a:defRPr/>
              </a:pPr>
              <a:endParaRPr lang="zh-CN" altLang="en-US" b="1">
                <a:latin typeface="Times New Roman" panose="02020603050405020304" pitchFamily="18" charset="0"/>
                <a:cs typeface="Times New Roman" panose="02020603050405020304" pitchFamily="18" charset="0"/>
              </a:endParaRPr>
            </a:p>
          </p:txBody>
        </p:sp>
        <p:sp>
          <p:nvSpPr>
            <p:cNvPr id="159752" name="Line 8"/>
            <p:cNvSpPr>
              <a:spLocks noChangeShapeType="1"/>
            </p:cNvSpPr>
            <p:nvPr/>
          </p:nvSpPr>
          <p:spPr bwMode="auto">
            <a:xfrm>
              <a:off x="1271" y="1941"/>
              <a:ext cx="2964" cy="0"/>
            </a:xfrm>
            <a:prstGeom prst="line">
              <a:avLst/>
            </a:prstGeom>
            <a:noFill/>
            <a:ln w="38100">
              <a:solidFill>
                <a:schemeClr val="tx1"/>
              </a:solidFill>
              <a:round/>
              <a:headEnd/>
              <a:tailEnd type="stealth" w="med" len="lg"/>
            </a:ln>
            <a:effectLst/>
          </p:spPr>
          <p:txBody>
            <a:bodyPr wrap="none" anchor="ctr"/>
            <a:lstStyle/>
            <a:p>
              <a:pPr>
                <a:defRPr/>
              </a:pPr>
              <a:endParaRPr lang="zh-CN" altLang="en-US" b="1">
                <a:latin typeface="Times New Roman" panose="02020603050405020304" pitchFamily="18" charset="0"/>
                <a:cs typeface="Times New Roman" panose="02020603050405020304" pitchFamily="18" charset="0"/>
              </a:endParaRPr>
            </a:p>
          </p:txBody>
        </p:sp>
        <p:sp>
          <p:nvSpPr>
            <p:cNvPr id="100373" name="Text Box 9"/>
            <p:cNvSpPr txBox="1">
              <a:spLocks noChangeArrowheads="1"/>
            </p:cNvSpPr>
            <p:nvPr/>
          </p:nvSpPr>
          <p:spPr bwMode="auto">
            <a:xfrm>
              <a:off x="4156" y="1861"/>
              <a:ext cx="40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i="1">
                  <a:ea typeface="楷体_GB2312" pitchFamily="49" charset="-122"/>
                  <a:cs typeface="Times New Roman" panose="02020603050405020304" pitchFamily="18" charset="0"/>
                </a:rPr>
                <a:t>f</a:t>
              </a:r>
            </a:p>
          </p:txBody>
        </p:sp>
        <p:sp>
          <p:nvSpPr>
            <p:cNvPr id="100374" name="Text Box 10"/>
            <p:cNvSpPr txBox="1">
              <a:spLocks noChangeArrowheads="1"/>
            </p:cNvSpPr>
            <p:nvPr/>
          </p:nvSpPr>
          <p:spPr bwMode="auto">
            <a:xfrm>
              <a:off x="817" y="375"/>
              <a:ext cx="6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i="1">
                  <a:ea typeface="楷体_GB2312" pitchFamily="49" charset="-122"/>
                  <a:cs typeface="Times New Roman" panose="02020603050405020304" pitchFamily="18" charset="0"/>
                </a:rPr>
                <a:t>|A</a:t>
              </a:r>
              <a:r>
                <a:rPr lang="en-US" altLang="zh-CN" i="1" baseline="-25000">
                  <a:ea typeface="楷体_GB2312" pitchFamily="49" charset="-122"/>
                  <a:cs typeface="Times New Roman" panose="02020603050405020304" pitchFamily="18" charset="0"/>
                </a:rPr>
                <a:t>u</a:t>
              </a:r>
              <a:r>
                <a:rPr lang="en-US" altLang="zh-CN" baseline="-25000">
                  <a:ea typeface="楷体_GB2312" pitchFamily="49" charset="-122"/>
                  <a:cs typeface="Times New Roman" panose="02020603050405020304" pitchFamily="18" charset="0"/>
                </a:rPr>
                <a:t> </a:t>
              </a:r>
              <a:r>
                <a:rPr lang="en-US" altLang="zh-CN" i="1">
                  <a:ea typeface="楷体_GB2312" pitchFamily="49" charset="-122"/>
                  <a:cs typeface="Times New Roman" panose="02020603050405020304" pitchFamily="18" charset="0"/>
                </a:rPr>
                <a:t>|</a:t>
              </a:r>
            </a:p>
          </p:txBody>
        </p:sp>
        <p:sp>
          <p:nvSpPr>
            <p:cNvPr id="159793" name="Text Box 49"/>
            <p:cNvSpPr txBox="1">
              <a:spLocks noChangeArrowheads="1"/>
            </p:cNvSpPr>
            <p:nvPr/>
          </p:nvSpPr>
          <p:spPr bwMode="auto">
            <a:xfrm>
              <a:off x="1064" y="1824"/>
              <a:ext cx="232" cy="250"/>
            </a:xfrm>
            <a:prstGeom prst="rect">
              <a:avLst/>
            </a:prstGeom>
            <a:noFill/>
            <a:ln w="9525">
              <a:noFill/>
              <a:miter lim="800000"/>
              <a:headEnd/>
              <a:tailEnd/>
            </a:ln>
            <a:effec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i="1">
                  <a:cs typeface="Times New Roman" panose="02020603050405020304" pitchFamily="18" charset="0"/>
                </a:rPr>
                <a:t>O</a:t>
              </a:r>
            </a:p>
          </p:txBody>
        </p:sp>
      </p:grpSp>
    </p:spTree>
    <p:extLst>
      <p:ext uri="{BB962C8B-B14F-4D97-AF65-F5344CB8AC3E}">
        <p14:creationId xmlns:p14="http://schemas.microsoft.com/office/powerpoint/2010/main" val="39067663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5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59762"/>
                                        </p:tgtEl>
                                        <p:attrNameLst>
                                          <p:attrName>style.visibility</p:attrName>
                                        </p:attrNameLst>
                                      </p:cBhvr>
                                      <p:to>
                                        <p:strVal val="visible"/>
                                      </p:to>
                                    </p:set>
                                    <p:animEffect transition="in" filter="wipe(left)">
                                      <p:cBhvr>
                                        <p:cTn id="16" dur="500"/>
                                        <p:tgtEl>
                                          <p:spTgt spid="15976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59763"/>
                                        </p:tgtEl>
                                        <p:attrNameLst>
                                          <p:attrName>style.visibility</p:attrName>
                                        </p:attrNameLst>
                                      </p:cBhvr>
                                      <p:to>
                                        <p:strVal val="visible"/>
                                      </p:to>
                                    </p:set>
                                    <p:animEffect transition="in" filter="wipe(left)">
                                      <p:cBhvr>
                                        <p:cTn id="21" dur="500"/>
                                        <p:tgtEl>
                                          <p:spTgt spid="15976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6" presetClass="entr" presetSubtype="37" fill="hold" nodeType="clickEffect">
                                  <p:stCondLst>
                                    <p:cond delay="0"/>
                                  </p:stCondLst>
                                  <p:childTnLst>
                                    <p:set>
                                      <p:cBhvr>
                                        <p:cTn id="25" dur="1" fill="hold">
                                          <p:stCondLst>
                                            <p:cond delay="0"/>
                                          </p:stCondLst>
                                        </p:cTn>
                                        <p:tgtEl>
                                          <p:spTgt spid="159749"/>
                                        </p:tgtEl>
                                        <p:attrNameLst>
                                          <p:attrName>style.visibility</p:attrName>
                                        </p:attrNameLst>
                                      </p:cBhvr>
                                      <p:to>
                                        <p:strVal val="visible"/>
                                      </p:to>
                                    </p:set>
                                    <p:animEffect transition="in" filter="barn(outVertical)">
                                      <p:cBhvr>
                                        <p:cTn id="26" dur="500"/>
                                        <p:tgtEl>
                                          <p:spTgt spid="159749"/>
                                        </p:tgtEl>
                                      </p:cBhvr>
                                    </p:animEffect>
                                  </p:childTnLst>
                                </p:cTn>
                              </p:par>
                            </p:childTnLst>
                          </p:cTn>
                        </p:par>
                        <p:par>
                          <p:cTn id="27" fill="hold" nodeType="afterGroup">
                            <p:stCondLst>
                              <p:cond delay="500"/>
                            </p:stCondLst>
                            <p:childTnLst>
                              <p:par>
                                <p:cTn id="28" presetID="3" presetClass="entr" presetSubtype="10" fill="hold" grpId="0" nodeType="afterEffect">
                                  <p:stCondLst>
                                    <p:cond delay="0"/>
                                  </p:stCondLst>
                                  <p:childTnLst>
                                    <p:set>
                                      <p:cBhvr>
                                        <p:cTn id="29" dur="1" fill="hold">
                                          <p:stCondLst>
                                            <p:cond delay="0"/>
                                          </p:stCondLst>
                                        </p:cTn>
                                        <p:tgtEl>
                                          <p:spTgt spid="159750"/>
                                        </p:tgtEl>
                                        <p:attrNameLst>
                                          <p:attrName>style.visibility</p:attrName>
                                        </p:attrNameLst>
                                      </p:cBhvr>
                                      <p:to>
                                        <p:strVal val="visible"/>
                                      </p:to>
                                    </p:set>
                                    <p:animEffect transition="in" filter="blinds(horizontal)">
                                      <p:cBhvr>
                                        <p:cTn id="30" dur="500"/>
                                        <p:tgtEl>
                                          <p:spTgt spid="159750"/>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8" presetClass="entr" presetSubtype="9" fill="hold" grpId="0" nodeType="clickEffect">
                                  <p:stCondLst>
                                    <p:cond delay="0"/>
                                  </p:stCondLst>
                                  <p:childTnLst>
                                    <p:set>
                                      <p:cBhvr>
                                        <p:cTn id="34" dur="1" fill="hold">
                                          <p:stCondLst>
                                            <p:cond delay="0"/>
                                          </p:stCondLst>
                                        </p:cTn>
                                        <p:tgtEl>
                                          <p:spTgt spid="159771"/>
                                        </p:tgtEl>
                                        <p:attrNameLst>
                                          <p:attrName>style.visibility</p:attrName>
                                        </p:attrNameLst>
                                      </p:cBhvr>
                                      <p:to>
                                        <p:strVal val="visible"/>
                                      </p:to>
                                    </p:set>
                                    <p:animEffect transition="in" filter="strips(upLeft)">
                                      <p:cBhvr>
                                        <p:cTn id="35" dur="500"/>
                                        <p:tgtEl>
                                          <p:spTgt spid="159771"/>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8" presetClass="entr" presetSubtype="9" fill="hold" grpId="0" nodeType="clickEffect">
                                  <p:stCondLst>
                                    <p:cond delay="0"/>
                                  </p:stCondLst>
                                  <p:childTnLst>
                                    <p:set>
                                      <p:cBhvr>
                                        <p:cTn id="39" dur="1" fill="hold">
                                          <p:stCondLst>
                                            <p:cond delay="0"/>
                                          </p:stCondLst>
                                        </p:cTn>
                                        <p:tgtEl>
                                          <p:spTgt spid="159767"/>
                                        </p:tgtEl>
                                        <p:attrNameLst>
                                          <p:attrName>style.visibility</p:attrName>
                                        </p:attrNameLst>
                                      </p:cBhvr>
                                      <p:to>
                                        <p:strVal val="visible"/>
                                      </p:to>
                                    </p:set>
                                    <p:animEffect transition="in" filter="strips(upLeft)">
                                      <p:cBhvr>
                                        <p:cTn id="40" dur="500"/>
                                        <p:tgtEl>
                                          <p:spTgt spid="159767"/>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8" presetClass="entr" presetSubtype="12" fill="hold" grpId="0" nodeType="clickEffect">
                                  <p:stCondLst>
                                    <p:cond delay="0"/>
                                  </p:stCondLst>
                                  <p:childTnLst>
                                    <p:set>
                                      <p:cBhvr>
                                        <p:cTn id="44" dur="1" fill="hold">
                                          <p:stCondLst>
                                            <p:cond delay="0"/>
                                          </p:stCondLst>
                                        </p:cTn>
                                        <p:tgtEl>
                                          <p:spTgt spid="159772"/>
                                        </p:tgtEl>
                                        <p:attrNameLst>
                                          <p:attrName>style.visibility</p:attrName>
                                        </p:attrNameLst>
                                      </p:cBhvr>
                                      <p:to>
                                        <p:strVal val="visible"/>
                                      </p:to>
                                    </p:set>
                                    <p:animEffect transition="in" filter="strips(downLeft)">
                                      <p:cBhvr>
                                        <p:cTn id="45" dur="500"/>
                                        <p:tgtEl>
                                          <p:spTgt spid="159772"/>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8" presetClass="entr" presetSubtype="12" fill="hold" grpId="0" nodeType="clickEffect">
                                  <p:stCondLst>
                                    <p:cond delay="0"/>
                                  </p:stCondLst>
                                  <p:childTnLst>
                                    <p:set>
                                      <p:cBhvr>
                                        <p:cTn id="49" dur="1" fill="hold">
                                          <p:stCondLst>
                                            <p:cond delay="0"/>
                                          </p:stCondLst>
                                        </p:cTn>
                                        <p:tgtEl>
                                          <p:spTgt spid="159773"/>
                                        </p:tgtEl>
                                        <p:attrNameLst>
                                          <p:attrName>style.visibility</p:attrName>
                                        </p:attrNameLst>
                                      </p:cBhvr>
                                      <p:to>
                                        <p:strVal val="visible"/>
                                      </p:to>
                                    </p:set>
                                    <p:animEffect transition="in" filter="strips(downLeft)">
                                      <p:cBhvr>
                                        <p:cTn id="50" dur="500"/>
                                        <p:tgtEl>
                                          <p:spTgt spid="159773"/>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1" fill="hold" nodeType="clickEffect">
                                  <p:stCondLst>
                                    <p:cond delay="0"/>
                                  </p:stCondLst>
                                  <p:childTnLst>
                                    <p:set>
                                      <p:cBhvr>
                                        <p:cTn id="54" dur="1" fill="hold">
                                          <p:stCondLst>
                                            <p:cond delay="0"/>
                                          </p:stCondLst>
                                        </p:cTn>
                                        <p:tgtEl>
                                          <p:spTgt spid="5"/>
                                        </p:tgtEl>
                                        <p:attrNameLst>
                                          <p:attrName>style.visibility</p:attrName>
                                        </p:attrNameLst>
                                      </p:cBhvr>
                                      <p:to>
                                        <p:strVal val="visible"/>
                                      </p:to>
                                    </p:set>
                                    <p:animEffect transition="in" filter="wipe(up)">
                                      <p:cBhvr>
                                        <p:cTn id="55" dur="500"/>
                                        <p:tgtEl>
                                          <p:spTgt spid="5"/>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4" presetClass="entr" presetSubtype="32" fill="hold" nodeType="clickEffect">
                                  <p:stCondLst>
                                    <p:cond delay="0"/>
                                  </p:stCondLst>
                                  <p:childTnLst>
                                    <p:set>
                                      <p:cBhvr>
                                        <p:cTn id="59" dur="1" fill="hold">
                                          <p:stCondLst>
                                            <p:cond delay="0"/>
                                          </p:stCondLst>
                                        </p:cTn>
                                        <p:tgtEl>
                                          <p:spTgt spid="6"/>
                                        </p:tgtEl>
                                        <p:attrNameLst>
                                          <p:attrName>style.visibility</p:attrName>
                                        </p:attrNameLst>
                                      </p:cBhvr>
                                      <p:to>
                                        <p:strVal val="visible"/>
                                      </p:to>
                                    </p:set>
                                    <p:animEffect transition="in" filter="box(out)">
                                      <p:cBhvr>
                                        <p:cTn id="6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50" grpId="0" autoUpdateAnimBg="0"/>
      <p:bldP spid="159762" grpId="0" autoUpdateAnimBg="0"/>
      <p:bldP spid="159763" grpId="0" autoUpdateAnimBg="0"/>
      <p:bldP spid="159767" grpId="0" animBg="1" autoUpdateAnimBg="0"/>
      <p:bldP spid="159771" grpId="0" animBg="1" autoUpdateAnimBg="0"/>
      <p:bldP spid="159772" grpId="0" animBg="1" autoUpdateAnimBg="0"/>
      <p:bldP spid="159773" grpId="0" animBg="1"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ChangeArrowheads="1"/>
          </p:cNvSpPr>
          <p:nvPr/>
        </p:nvSpPr>
        <p:spPr bwMode="auto">
          <a:xfrm>
            <a:off x="232718" y="450247"/>
            <a:ext cx="1699802" cy="525401"/>
          </a:xfrm>
          <a:prstGeom prst="rect">
            <a:avLst/>
          </a:prstGeom>
          <a:noFill/>
          <a:ln w="38100">
            <a:noFill/>
            <a:miter lim="800000"/>
            <a:headEnd/>
            <a:tailEnd/>
          </a:ln>
          <a:effectLst/>
        </p:spPr>
        <p:txBody>
          <a:bodyPr wrap="none" lIns="90000" tIns="46800" rIns="90000" bIns="46800">
            <a:spAutoFit/>
          </a:bodyPr>
          <a:lstStyle/>
          <a:p>
            <a:pPr>
              <a:defRPr/>
            </a:pPr>
            <a:r>
              <a:rPr lang="en-US" altLang="zh-CN" sz="2800" b="1">
                <a:solidFill>
                  <a:srgbClr val="005200"/>
                </a:solidFill>
                <a:latin typeface="Times New Roman" panose="02020603050405020304" pitchFamily="18" charset="0"/>
                <a:cs typeface="Times New Roman" panose="02020603050405020304" pitchFamily="18" charset="0"/>
              </a:rPr>
              <a:t> </a:t>
            </a:r>
            <a:r>
              <a:rPr lang="zh-CN" altLang="en-US" sz="2800" b="1">
                <a:solidFill>
                  <a:srgbClr val="005200"/>
                </a:solidFill>
                <a:latin typeface="Times New Roman" panose="02020603050405020304" pitchFamily="18" charset="0"/>
                <a:cs typeface="Times New Roman" panose="02020603050405020304" pitchFamily="18" charset="0"/>
              </a:rPr>
              <a:t>在中频段</a:t>
            </a:r>
          </a:p>
        </p:txBody>
      </p:sp>
      <p:sp>
        <p:nvSpPr>
          <p:cNvPr id="161795" name="Rectangle 3"/>
          <p:cNvSpPr>
            <a:spLocks noChangeArrowheads="1"/>
          </p:cNvSpPr>
          <p:nvPr/>
        </p:nvSpPr>
        <p:spPr bwMode="auto">
          <a:xfrm>
            <a:off x="313681" y="4946047"/>
            <a:ext cx="8594725" cy="1818063"/>
          </a:xfrm>
          <a:prstGeom prst="rect">
            <a:avLst/>
          </a:prstGeom>
          <a:noFill/>
          <a:ln w="38100">
            <a:noFill/>
            <a:miter lim="800000"/>
            <a:headEnd/>
            <a:tailEnd/>
          </a:ln>
          <a:effectLst/>
        </p:spPr>
        <p:txBody>
          <a:bodyPr lIns="90000" tIns="46800" rIns="90000" bIns="46800">
            <a:spAutoFit/>
          </a:bodyPr>
          <a:lstStyle/>
          <a:p>
            <a:pPr>
              <a:defRPr/>
            </a:pPr>
            <a:r>
              <a:rPr lang="en-US" altLang="zh-CN" sz="2800" b="1">
                <a:solidFill>
                  <a:srgbClr val="FF0000"/>
                </a:solidFill>
                <a:latin typeface="Times New Roman" panose="02020603050405020304" pitchFamily="18" charset="0"/>
                <a:cs typeface="Times New Roman" panose="02020603050405020304" pitchFamily="18" charset="0"/>
              </a:rPr>
              <a:t>    </a:t>
            </a:r>
            <a:r>
              <a:rPr lang="zh-CN" altLang="en-US" sz="2800" b="1">
                <a:latin typeface="Times New Roman" panose="02020603050405020304" pitchFamily="18" charset="0"/>
                <a:cs typeface="Times New Roman" panose="02020603050405020304" pitchFamily="18" charset="0"/>
              </a:rPr>
              <a:t>所以</a:t>
            </a:r>
            <a:r>
              <a:rPr lang="zh-CN" altLang="en-US" sz="2800" b="1">
                <a:solidFill>
                  <a:schemeClr val="tx2"/>
                </a:solidFill>
                <a:latin typeface="Times New Roman" panose="02020603050405020304" pitchFamily="18" charset="0"/>
                <a:cs typeface="Times New Roman" panose="02020603050405020304" pitchFamily="18" charset="0"/>
              </a:rPr>
              <a:t>，</a:t>
            </a:r>
            <a:r>
              <a:rPr lang="zh-CN" altLang="en-US" sz="2800" b="1">
                <a:solidFill>
                  <a:srgbClr val="CC0000"/>
                </a:solidFill>
                <a:latin typeface="Times New Roman" panose="02020603050405020304" pitchFamily="18" charset="0"/>
                <a:cs typeface="Times New Roman" panose="02020603050405020304" pitchFamily="18" charset="0"/>
              </a:rPr>
              <a:t>在中频段可认为电容不影响交流信号的传送</a:t>
            </a:r>
            <a:r>
              <a:rPr lang="en-US" altLang="zh-CN" sz="2800" b="1">
                <a:solidFill>
                  <a:srgbClr val="CC0000"/>
                </a:solidFill>
                <a:latin typeface="Times New Roman" panose="02020603050405020304" pitchFamily="18" charset="0"/>
                <a:cs typeface="Times New Roman" panose="02020603050405020304" pitchFamily="18" charset="0"/>
              </a:rPr>
              <a:t>,</a:t>
            </a:r>
            <a:r>
              <a:rPr lang="zh-CN" altLang="en-US" sz="2800" b="1">
                <a:solidFill>
                  <a:srgbClr val="CC0000"/>
                </a:solidFill>
                <a:latin typeface="Times New Roman" panose="02020603050405020304" pitchFamily="18" charset="0"/>
                <a:cs typeface="Times New Roman" panose="02020603050405020304" pitchFamily="18" charset="0"/>
              </a:rPr>
              <a:t>放大电路的放大倍数与信号频率无关。</a:t>
            </a:r>
          </a:p>
          <a:p>
            <a:pPr>
              <a:defRPr/>
            </a:pPr>
            <a:r>
              <a:rPr lang="en-US" altLang="zh-CN" sz="2800" b="1">
                <a:latin typeface="Times New Roman" panose="02020603050405020304" pitchFamily="18" charset="0"/>
                <a:cs typeface="Times New Roman" panose="02020603050405020304" pitchFamily="18" charset="0"/>
              </a:rPr>
              <a:t>(</a:t>
            </a:r>
            <a:r>
              <a:rPr lang="zh-CN" altLang="en-US" sz="2800" b="1">
                <a:latin typeface="Times New Roman" panose="02020603050405020304" pitchFamily="18" charset="0"/>
                <a:cs typeface="Times New Roman" panose="02020603050405020304" pitchFamily="18" charset="0"/>
              </a:rPr>
              <a:t>前面所讨论的放大倍数及输出电压相对于输入电压的相位移均是指中频段的</a:t>
            </a:r>
            <a:r>
              <a:rPr lang="en-US" altLang="zh-CN" sz="2800" b="1">
                <a:latin typeface="Times New Roman" panose="02020603050405020304" pitchFamily="18" charset="0"/>
                <a:cs typeface="Times New Roman" panose="02020603050405020304" pitchFamily="18" charset="0"/>
              </a:rPr>
              <a:t>)</a:t>
            </a:r>
            <a:endParaRPr lang="en-US" altLang="zh-CN" sz="2800" b="1">
              <a:solidFill>
                <a:schemeClr val="bg1"/>
              </a:solidFill>
              <a:latin typeface="Times New Roman" panose="02020603050405020304" pitchFamily="18" charset="0"/>
              <a:cs typeface="Times New Roman" panose="02020603050405020304" pitchFamily="18" charset="0"/>
            </a:endParaRPr>
          </a:p>
        </p:txBody>
      </p:sp>
      <p:sp>
        <p:nvSpPr>
          <p:cNvPr id="161796" name="Rectangle 4"/>
          <p:cNvSpPr>
            <a:spLocks noChangeArrowheads="1"/>
          </p:cNvSpPr>
          <p:nvPr/>
        </p:nvSpPr>
        <p:spPr bwMode="auto">
          <a:xfrm>
            <a:off x="385118" y="1745647"/>
            <a:ext cx="8523288" cy="1387176"/>
          </a:xfrm>
          <a:prstGeom prst="rect">
            <a:avLst/>
          </a:prstGeom>
          <a:noFill/>
          <a:ln w="38100">
            <a:noFill/>
            <a:miter lim="800000"/>
            <a:headEnd/>
            <a:tailEnd/>
          </a:ln>
          <a:effectLst/>
        </p:spPr>
        <p:txBody>
          <a:bodyPr lIns="90000" tIns="46800" rIns="90000" bIns="46800">
            <a:spAutoFit/>
          </a:bodyPr>
          <a:lstStyle/>
          <a:p>
            <a:pPr>
              <a:defRPr/>
            </a:pPr>
            <a:r>
              <a:rPr lang="en-US" altLang="zh-CN" sz="2800" b="1">
                <a:solidFill>
                  <a:srgbClr val="FFFFCC"/>
                </a:solidFill>
                <a:latin typeface="Times New Roman" panose="02020603050405020304" pitchFamily="18" charset="0"/>
                <a:cs typeface="Times New Roman" panose="02020603050405020304" pitchFamily="18" charset="0"/>
              </a:rPr>
              <a:t>    </a:t>
            </a:r>
            <a:r>
              <a:rPr lang="zh-CN" altLang="en-US" sz="2800" b="1">
                <a:solidFill>
                  <a:schemeClr val="tx2"/>
                </a:solidFill>
                <a:latin typeface="Times New Roman" panose="02020603050405020304" pitchFamily="18" charset="0"/>
                <a:cs typeface="Times New Roman" panose="02020603050405020304" pitchFamily="18" charset="0"/>
              </a:rPr>
              <a:t>晶体管的极间电容和导线的分布电容很小，可认为它们的等效电容</a:t>
            </a:r>
            <a:r>
              <a:rPr lang="en-US" altLang="zh-CN" sz="2800" b="1" i="1">
                <a:solidFill>
                  <a:schemeClr val="tx2"/>
                </a:solidFill>
                <a:latin typeface="Times New Roman" panose="02020603050405020304" pitchFamily="18" charset="0"/>
                <a:cs typeface="Times New Roman" panose="02020603050405020304" pitchFamily="18" charset="0"/>
              </a:rPr>
              <a:t>C</a:t>
            </a:r>
            <a:r>
              <a:rPr lang="en-US" altLang="zh-CN" sz="2000" b="1" baseline="-25000">
                <a:solidFill>
                  <a:schemeClr val="tx2"/>
                </a:solidFill>
                <a:latin typeface="Times New Roman" panose="02020603050405020304" pitchFamily="18" charset="0"/>
                <a:cs typeface="Times New Roman" panose="02020603050405020304" pitchFamily="18" charset="0"/>
              </a:rPr>
              <a:t>O</a:t>
            </a:r>
            <a:r>
              <a:rPr lang="zh-CN" altLang="en-US" sz="2800" b="1">
                <a:solidFill>
                  <a:schemeClr val="tx2"/>
                </a:solidFill>
                <a:latin typeface="Times New Roman" panose="02020603050405020304" pitchFamily="18" charset="0"/>
                <a:cs typeface="Times New Roman" panose="02020603050405020304" pitchFamily="18" charset="0"/>
              </a:rPr>
              <a:t>与负载并联。由于</a:t>
            </a:r>
            <a:r>
              <a:rPr lang="en-US" altLang="zh-CN" sz="2800" b="1" i="1">
                <a:solidFill>
                  <a:schemeClr val="tx2"/>
                </a:solidFill>
                <a:latin typeface="Times New Roman" panose="02020603050405020304" pitchFamily="18" charset="0"/>
                <a:cs typeface="Times New Roman" panose="02020603050405020304" pitchFamily="18" charset="0"/>
              </a:rPr>
              <a:t>C</a:t>
            </a:r>
            <a:r>
              <a:rPr lang="en-US" altLang="zh-CN" sz="2000" b="1" baseline="-25000">
                <a:solidFill>
                  <a:schemeClr val="tx2"/>
                </a:solidFill>
                <a:latin typeface="Times New Roman" panose="02020603050405020304" pitchFamily="18" charset="0"/>
                <a:cs typeface="Times New Roman" panose="02020603050405020304" pitchFamily="18" charset="0"/>
              </a:rPr>
              <a:t>O</a:t>
            </a:r>
            <a:r>
              <a:rPr lang="zh-CN" altLang="en-US" sz="2800" b="1">
                <a:solidFill>
                  <a:schemeClr val="tx2"/>
                </a:solidFill>
                <a:latin typeface="Times New Roman" panose="02020603050405020304" pitchFamily="18" charset="0"/>
                <a:cs typeface="Times New Roman" panose="02020603050405020304" pitchFamily="18" charset="0"/>
              </a:rPr>
              <a:t>的电容量很小</a:t>
            </a:r>
            <a:r>
              <a:rPr lang="en-US" altLang="zh-CN" sz="2800" b="1">
                <a:solidFill>
                  <a:schemeClr val="tx2"/>
                </a:solidFill>
                <a:latin typeface="Times New Roman" panose="02020603050405020304" pitchFamily="18" charset="0"/>
                <a:cs typeface="Times New Roman" panose="02020603050405020304" pitchFamily="18" charset="0"/>
              </a:rPr>
              <a:t>,</a:t>
            </a:r>
            <a:r>
              <a:rPr lang="zh-CN" altLang="en-US" sz="2800" b="1">
                <a:solidFill>
                  <a:schemeClr val="tx2"/>
                </a:solidFill>
                <a:latin typeface="Times New Roman" panose="02020603050405020304" pitchFamily="18" charset="0"/>
                <a:cs typeface="Times New Roman" panose="02020603050405020304" pitchFamily="18" charset="0"/>
              </a:rPr>
              <a:t>它对中频段信号的容抗很大，可视作开路。</a:t>
            </a:r>
          </a:p>
        </p:txBody>
      </p:sp>
      <p:sp>
        <p:nvSpPr>
          <p:cNvPr id="161801" name="Rectangle 9"/>
          <p:cNvSpPr>
            <a:spLocks noChangeArrowheads="1"/>
          </p:cNvSpPr>
          <p:nvPr/>
        </p:nvSpPr>
        <p:spPr bwMode="auto">
          <a:xfrm>
            <a:off x="389881" y="907447"/>
            <a:ext cx="8518525" cy="946150"/>
          </a:xfrm>
          <a:prstGeom prst="rect">
            <a:avLst/>
          </a:prstGeom>
          <a:noFill/>
          <a:ln w="38100">
            <a:noFill/>
            <a:miter lim="800000"/>
            <a:headEnd/>
            <a:tailEnd/>
          </a:ln>
          <a:effectLst/>
        </p:spPr>
        <p:txBody>
          <a:bodyPr anchor="ctr">
            <a:spAutoFit/>
          </a:bodyPr>
          <a:lstStyle/>
          <a:p>
            <a:pPr>
              <a:defRPr/>
            </a:pPr>
            <a:r>
              <a:rPr lang="en-US" altLang="zh-CN" sz="2800" b="1">
                <a:latin typeface="Times New Roman" panose="02020603050405020304" pitchFamily="18" charset="0"/>
                <a:cs typeface="Times New Roman" panose="02020603050405020304" pitchFamily="18" charset="0"/>
              </a:rPr>
              <a:t>    </a:t>
            </a:r>
            <a:r>
              <a:rPr lang="zh-CN" altLang="en-US" sz="2800" b="1">
                <a:latin typeface="Times New Roman" panose="02020603050405020304" pitchFamily="18" charset="0"/>
                <a:cs typeface="Times New Roman" panose="02020603050405020304" pitchFamily="18" charset="0"/>
              </a:rPr>
              <a:t>由于耦合电容和发射极旁路电容的容量较大</a:t>
            </a:r>
            <a:r>
              <a:rPr lang="en-US" altLang="zh-CN" sz="2800" b="1">
                <a:latin typeface="Times New Roman" panose="02020603050405020304" pitchFamily="18" charset="0"/>
                <a:cs typeface="Times New Roman" panose="02020603050405020304" pitchFamily="18" charset="0"/>
              </a:rPr>
              <a:t>,  </a:t>
            </a:r>
            <a:r>
              <a:rPr lang="zh-CN" altLang="en-US" sz="2800" b="1">
                <a:latin typeface="Times New Roman" panose="02020603050405020304" pitchFamily="18" charset="0"/>
                <a:cs typeface="Times New Roman" panose="02020603050405020304" pitchFamily="18" charset="0"/>
              </a:rPr>
              <a:t>故对</a:t>
            </a:r>
            <a:r>
              <a:rPr lang="zh-CN" altLang="en-US" sz="2800" b="1">
                <a:solidFill>
                  <a:srgbClr val="CC0000"/>
                </a:solidFill>
                <a:latin typeface="Times New Roman" panose="02020603050405020304" pitchFamily="18" charset="0"/>
                <a:cs typeface="Times New Roman" panose="02020603050405020304" pitchFamily="18" charset="0"/>
              </a:rPr>
              <a:t>中频段信号的容抗很小，可视作短路</a:t>
            </a:r>
            <a:r>
              <a:rPr lang="zh-CN" altLang="en-US" sz="2800" b="1">
                <a:solidFill>
                  <a:srgbClr val="FF3300"/>
                </a:solidFill>
                <a:latin typeface="Times New Roman" panose="02020603050405020304" pitchFamily="18" charset="0"/>
                <a:cs typeface="Times New Roman" panose="02020603050405020304" pitchFamily="18" charset="0"/>
              </a:rPr>
              <a:t>。</a:t>
            </a:r>
          </a:p>
        </p:txBody>
      </p:sp>
      <p:pic>
        <p:nvPicPr>
          <p:cNvPr id="161921" name="Picture 129" descr="图片5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5968" y="2950559"/>
            <a:ext cx="4887913" cy="218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212194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1801"/>
                                        </p:tgtEl>
                                        <p:attrNameLst>
                                          <p:attrName>style.visibility</p:attrName>
                                        </p:attrNameLst>
                                      </p:cBhvr>
                                      <p:to>
                                        <p:strVal val="visible"/>
                                      </p:to>
                                    </p:set>
                                    <p:animEffect transition="in" filter="wipe(left)">
                                      <p:cBhvr>
                                        <p:cTn id="7" dur="500"/>
                                        <p:tgtEl>
                                          <p:spTgt spid="1618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1796"/>
                                        </p:tgtEl>
                                        <p:attrNameLst>
                                          <p:attrName>style.visibility</p:attrName>
                                        </p:attrNameLst>
                                      </p:cBhvr>
                                      <p:to>
                                        <p:strVal val="visible"/>
                                      </p:to>
                                    </p:set>
                                    <p:animEffect transition="in" filter="wipe(left)">
                                      <p:cBhvr>
                                        <p:cTn id="12" dur="500"/>
                                        <p:tgtEl>
                                          <p:spTgt spid="16179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61921"/>
                                        </p:tgtEl>
                                        <p:attrNameLst>
                                          <p:attrName>style.visibility</p:attrName>
                                        </p:attrNameLst>
                                      </p:cBhvr>
                                      <p:to>
                                        <p:strVal val="visible"/>
                                      </p:to>
                                    </p:set>
                                    <p:animEffect transition="in" filter="wipe(left)">
                                      <p:cBhvr>
                                        <p:cTn id="17" dur="500"/>
                                        <p:tgtEl>
                                          <p:spTgt spid="16192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1795">
                                            <p:txEl>
                                              <p:pRg st="0" end="0"/>
                                            </p:txEl>
                                          </p:spTgt>
                                        </p:tgtEl>
                                        <p:attrNameLst>
                                          <p:attrName>style.visibility</p:attrName>
                                        </p:attrNameLst>
                                      </p:cBhvr>
                                      <p:to>
                                        <p:strVal val="visible"/>
                                      </p:to>
                                    </p:set>
                                    <p:animEffect transition="in" filter="wipe(left)">
                                      <p:cBhvr>
                                        <p:cTn id="22" dur="500"/>
                                        <p:tgtEl>
                                          <p:spTgt spid="161795">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61795">
                                            <p:txEl>
                                              <p:pRg st="1" end="1"/>
                                            </p:txEl>
                                          </p:spTgt>
                                        </p:tgtEl>
                                        <p:attrNameLst>
                                          <p:attrName>style.visibility</p:attrName>
                                        </p:attrNameLst>
                                      </p:cBhvr>
                                      <p:to>
                                        <p:strVal val="visible"/>
                                      </p:to>
                                    </p:set>
                                    <p:animEffect transition="in" filter="wipe(left)">
                                      <p:cBhvr>
                                        <p:cTn id="27" dur="500"/>
                                        <p:tgtEl>
                                          <p:spTgt spid="16179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5" grpId="0" build="p" autoUpdateAnimBg="0"/>
      <p:bldP spid="161796" grpId="0" autoUpdateAnimBg="0"/>
      <p:bldP spid="161801" grpId="0"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9" name="Rectangle 3"/>
          <p:cNvSpPr>
            <a:spLocks noChangeArrowheads="1"/>
          </p:cNvSpPr>
          <p:nvPr/>
        </p:nvSpPr>
        <p:spPr bwMode="auto">
          <a:xfrm>
            <a:off x="250825" y="494923"/>
            <a:ext cx="2058875" cy="525401"/>
          </a:xfrm>
          <a:prstGeom prst="rect">
            <a:avLst/>
          </a:prstGeom>
          <a:noFill/>
          <a:ln w="38100">
            <a:noFill/>
            <a:miter lim="800000"/>
            <a:headEnd/>
            <a:tailEnd/>
          </a:ln>
          <a:effectLst/>
        </p:spPr>
        <p:txBody>
          <a:bodyPr wrap="none" lIns="90000" tIns="46800" rIns="90000" bIns="46800">
            <a:spAutoFit/>
          </a:bodyPr>
          <a:lstStyle/>
          <a:p>
            <a:pPr>
              <a:spcBef>
                <a:spcPct val="50000"/>
              </a:spcBef>
              <a:defRPr/>
            </a:pPr>
            <a:r>
              <a:rPr lang="en-US" altLang="zh-CN" sz="2800" b="1">
                <a:solidFill>
                  <a:srgbClr val="005200"/>
                </a:solidFill>
                <a:latin typeface="Times New Roman" panose="02020603050405020304" pitchFamily="18" charset="0"/>
                <a:cs typeface="Times New Roman" panose="02020603050405020304" pitchFamily="18" charset="0"/>
              </a:rPr>
              <a:t> </a:t>
            </a:r>
            <a:r>
              <a:rPr lang="zh-CN" altLang="en-US" sz="2800" b="1">
                <a:solidFill>
                  <a:srgbClr val="005200"/>
                </a:solidFill>
                <a:latin typeface="Times New Roman" panose="02020603050405020304" pitchFamily="18" charset="0"/>
                <a:cs typeface="Times New Roman" panose="02020603050405020304" pitchFamily="18" charset="0"/>
              </a:rPr>
              <a:t>在低频段：</a:t>
            </a:r>
          </a:p>
        </p:txBody>
      </p:sp>
      <p:sp>
        <p:nvSpPr>
          <p:cNvPr id="162820" name="Rectangle 4"/>
          <p:cNvSpPr>
            <a:spLocks noChangeArrowheads="1"/>
          </p:cNvSpPr>
          <p:nvPr/>
        </p:nvSpPr>
        <p:spPr bwMode="auto">
          <a:xfrm>
            <a:off x="323850" y="5563811"/>
            <a:ext cx="8640763" cy="1042466"/>
          </a:xfrm>
          <a:prstGeom prst="rect">
            <a:avLst/>
          </a:prstGeom>
          <a:noFill/>
          <a:ln w="38100">
            <a:noFill/>
            <a:miter lim="800000"/>
            <a:headEnd/>
            <a:tailEnd/>
          </a:ln>
          <a:effectLst/>
        </p:spPr>
        <p:txBody>
          <a:bodyPr lIns="90000" tIns="46800" rIns="90000" bIns="46800">
            <a:spAutoFit/>
          </a:bodyPr>
          <a:lstStyle/>
          <a:p>
            <a:pPr>
              <a:lnSpc>
                <a:spcPct val="110000"/>
              </a:lnSpc>
              <a:spcBef>
                <a:spcPct val="5000"/>
              </a:spcBef>
              <a:defRPr/>
            </a:pPr>
            <a:r>
              <a:rPr lang="en-US" altLang="zh-CN" sz="2800" b="1">
                <a:solidFill>
                  <a:srgbClr val="CC0000"/>
                </a:solidFill>
                <a:latin typeface="Times New Roman" panose="02020603050405020304" pitchFamily="18" charset="0"/>
                <a:cs typeface="Times New Roman" panose="02020603050405020304" pitchFamily="18" charset="0"/>
              </a:rPr>
              <a:t>    </a:t>
            </a:r>
            <a:r>
              <a:rPr lang="zh-CN" altLang="en-US" sz="2800" b="1">
                <a:solidFill>
                  <a:srgbClr val="CC0000"/>
                </a:solidFill>
                <a:latin typeface="Times New Roman" panose="02020603050405020304" pitchFamily="18" charset="0"/>
                <a:cs typeface="Times New Roman" panose="02020603050405020304" pitchFamily="18" charset="0"/>
              </a:rPr>
              <a:t>所以，在低频段放大倍数降低和相位移越前的主要原因是耦合电容和发射极旁路电容的影响。 </a:t>
            </a:r>
          </a:p>
        </p:txBody>
      </p:sp>
      <p:sp>
        <p:nvSpPr>
          <p:cNvPr id="162821" name="Rectangle 5"/>
          <p:cNvSpPr>
            <a:spLocks noChangeArrowheads="1"/>
          </p:cNvSpPr>
          <p:nvPr/>
        </p:nvSpPr>
        <p:spPr bwMode="auto">
          <a:xfrm>
            <a:off x="357188" y="2826961"/>
            <a:ext cx="7239000" cy="611579"/>
          </a:xfrm>
          <a:prstGeom prst="rect">
            <a:avLst/>
          </a:prstGeom>
          <a:noFill/>
          <a:ln w="38100">
            <a:noFill/>
            <a:miter lim="800000"/>
            <a:headEnd/>
            <a:tailEnd/>
          </a:ln>
          <a:effectLst/>
        </p:spPr>
        <p:txBody>
          <a:bodyPr lIns="90000" tIns="46800" rIns="90000" bIns="46800">
            <a:spAutoFit/>
          </a:bodyPr>
          <a:lstStyle/>
          <a:p>
            <a:pPr>
              <a:lnSpc>
                <a:spcPct val="120000"/>
              </a:lnSpc>
              <a:spcBef>
                <a:spcPct val="10000"/>
              </a:spcBef>
              <a:defRPr/>
            </a:pPr>
            <a:r>
              <a:rPr lang="en-US" altLang="zh-CN" sz="2800" b="1">
                <a:solidFill>
                  <a:srgbClr val="003399"/>
                </a:solidFill>
                <a:latin typeface="Times New Roman" panose="02020603050405020304" pitchFamily="18" charset="0"/>
                <a:cs typeface="Times New Roman" panose="02020603050405020304" pitchFamily="18" charset="0"/>
              </a:rPr>
              <a:t>    </a:t>
            </a:r>
            <a:r>
              <a:rPr lang="en-US" altLang="zh-CN" sz="2800" b="1" i="1">
                <a:solidFill>
                  <a:srgbClr val="003399"/>
                </a:solidFill>
                <a:latin typeface="Times New Roman" panose="02020603050405020304" pitchFamily="18" charset="0"/>
                <a:cs typeface="Times New Roman" panose="02020603050405020304" pitchFamily="18" charset="0"/>
              </a:rPr>
              <a:t>C</a:t>
            </a:r>
            <a:r>
              <a:rPr lang="en-US" altLang="zh-CN" sz="2000" b="1" baseline="-25000">
                <a:solidFill>
                  <a:srgbClr val="003399"/>
                </a:solidFill>
                <a:latin typeface="Times New Roman" panose="02020603050405020304" pitchFamily="18" charset="0"/>
                <a:cs typeface="Times New Roman" panose="02020603050405020304" pitchFamily="18" charset="0"/>
              </a:rPr>
              <a:t>O</a:t>
            </a:r>
            <a:r>
              <a:rPr lang="zh-CN" altLang="en-US" sz="2800" b="1">
                <a:solidFill>
                  <a:srgbClr val="003399"/>
                </a:solidFill>
                <a:latin typeface="Times New Roman" panose="02020603050405020304" pitchFamily="18" charset="0"/>
                <a:cs typeface="Times New Roman" panose="02020603050405020304" pitchFamily="18" charset="0"/>
              </a:rPr>
              <a:t>的容抗比中频段还大，仍可视作开路。</a:t>
            </a:r>
          </a:p>
        </p:txBody>
      </p:sp>
      <p:grpSp>
        <p:nvGrpSpPr>
          <p:cNvPr id="2" name="Group 87"/>
          <p:cNvGrpSpPr>
            <a:grpSpLocks/>
          </p:cNvGrpSpPr>
          <p:nvPr/>
        </p:nvGrpSpPr>
        <p:grpSpPr bwMode="auto">
          <a:xfrm>
            <a:off x="327025" y="952123"/>
            <a:ext cx="8637588" cy="2003425"/>
            <a:chOff x="206" y="480"/>
            <a:chExt cx="5441" cy="1262"/>
          </a:xfrm>
        </p:grpSpPr>
        <p:sp>
          <p:nvSpPr>
            <p:cNvPr id="162818" name="Rectangle 2"/>
            <p:cNvSpPr>
              <a:spLocks noChangeArrowheads="1"/>
            </p:cNvSpPr>
            <p:nvPr/>
          </p:nvSpPr>
          <p:spPr bwMode="auto">
            <a:xfrm>
              <a:off x="206" y="480"/>
              <a:ext cx="5441" cy="1242"/>
            </a:xfrm>
            <a:prstGeom prst="rect">
              <a:avLst/>
            </a:prstGeom>
            <a:noFill/>
            <a:ln w="38100">
              <a:noFill/>
              <a:miter lim="800000"/>
              <a:headEnd/>
              <a:tailEnd/>
            </a:ln>
            <a:effectLst/>
          </p:spPr>
          <p:txBody>
            <a:bodyPr lIns="90000" tIns="46800" rIns="90000" bIns="46800">
              <a:spAutoFit/>
            </a:bodyPr>
            <a:lstStyle/>
            <a:p>
              <a:pPr>
                <a:lnSpc>
                  <a:spcPct val="110000"/>
                </a:lnSpc>
                <a:spcBef>
                  <a:spcPct val="5000"/>
                </a:spcBef>
                <a:defRPr/>
              </a:pPr>
              <a:r>
                <a:rPr lang="en-US" altLang="zh-CN" sz="2800" b="1">
                  <a:solidFill>
                    <a:schemeClr val="bg1"/>
                  </a:solidFill>
                  <a:latin typeface="Times New Roman" panose="02020603050405020304" pitchFamily="18" charset="0"/>
                  <a:cs typeface="Times New Roman" panose="02020603050405020304" pitchFamily="18" charset="0"/>
                </a:rPr>
                <a:t>    </a:t>
              </a:r>
              <a:r>
                <a:rPr lang="zh-CN" altLang="en-US" sz="2800" b="1">
                  <a:latin typeface="Times New Roman" panose="02020603050405020304" pitchFamily="18" charset="0"/>
                  <a:cs typeface="Times New Roman" panose="02020603050405020304" pitchFamily="18" charset="0"/>
                </a:rPr>
                <a:t>由于信号的频率较低，耦合电容和发射极旁路电容的容抗较大，其分压作用不能忽略。以至实际送到晶体管输入端的电压     </a:t>
              </a:r>
              <a:r>
                <a:rPr lang="zh-CN" altLang="en-US" sz="2800" b="1" i="1" baseline="-25000">
                  <a:latin typeface="Times New Roman" panose="02020603050405020304" pitchFamily="18" charset="0"/>
                  <a:cs typeface="Times New Roman" panose="02020603050405020304" pitchFamily="18" charset="0"/>
                </a:rPr>
                <a:t>  </a:t>
              </a:r>
              <a:r>
                <a:rPr lang="zh-CN" altLang="en-US" sz="2800" b="1">
                  <a:latin typeface="Times New Roman" panose="02020603050405020304" pitchFamily="18" charset="0"/>
                  <a:cs typeface="Times New Roman" panose="02020603050405020304" pitchFamily="18" charset="0"/>
                </a:rPr>
                <a:t>比输入信号</a:t>
              </a:r>
              <a:r>
                <a:rPr lang="zh-CN" altLang="en-US" sz="2800" b="1" baseline="-25000">
                  <a:latin typeface="Times New Roman" panose="02020603050405020304" pitchFamily="18" charset="0"/>
                  <a:cs typeface="Times New Roman" panose="02020603050405020304" pitchFamily="18" charset="0"/>
                </a:rPr>
                <a:t>        </a:t>
              </a:r>
              <a:r>
                <a:rPr lang="zh-CN" altLang="en-US" sz="2800" b="1">
                  <a:latin typeface="Times New Roman" panose="02020603050405020304" pitchFamily="18" charset="0"/>
                  <a:cs typeface="Times New Roman" panose="02020603050405020304" pitchFamily="18" charset="0"/>
                </a:rPr>
                <a:t>要小，故放大倍数降低，并使     产生越前的相位移</a:t>
              </a:r>
              <a:r>
                <a:rPr lang="en-US" altLang="zh-CN" sz="2800" b="1">
                  <a:latin typeface="Times New Roman" panose="02020603050405020304" pitchFamily="18" charset="0"/>
                  <a:cs typeface="Times New Roman" panose="02020603050405020304" pitchFamily="18" charset="0"/>
                </a:rPr>
                <a:t>(</a:t>
              </a:r>
              <a:r>
                <a:rPr lang="zh-CN" altLang="en-US" sz="2800" b="1">
                  <a:latin typeface="Times New Roman" panose="02020603050405020304" pitchFamily="18" charset="0"/>
                  <a:cs typeface="Times New Roman" panose="02020603050405020304" pitchFamily="18" charset="0"/>
                </a:rPr>
                <a:t>相对于中频段</a:t>
              </a:r>
              <a:r>
                <a:rPr lang="en-US" altLang="zh-CN" sz="2800" b="1">
                  <a:latin typeface="Times New Roman" panose="02020603050405020304" pitchFamily="18" charset="0"/>
                  <a:cs typeface="Times New Roman" panose="02020603050405020304" pitchFamily="18" charset="0"/>
                </a:rPr>
                <a:t>)</a:t>
              </a:r>
              <a:r>
                <a:rPr lang="zh-CN" altLang="en-US" sz="2800" b="1">
                  <a:latin typeface="Times New Roman" panose="02020603050405020304" pitchFamily="18" charset="0"/>
                  <a:cs typeface="Times New Roman" panose="02020603050405020304" pitchFamily="18" charset="0"/>
                </a:rPr>
                <a:t>。</a:t>
              </a:r>
              <a:endParaRPr lang="zh-CN" altLang="en-US" sz="2800" b="1">
                <a:solidFill>
                  <a:schemeClr val="bg1"/>
                </a:solidFill>
                <a:latin typeface="Times New Roman" panose="02020603050405020304" pitchFamily="18" charset="0"/>
                <a:cs typeface="Times New Roman" panose="02020603050405020304" pitchFamily="18" charset="0"/>
              </a:endParaRPr>
            </a:p>
          </p:txBody>
        </p:sp>
        <p:graphicFrame>
          <p:nvGraphicFramePr>
            <p:cNvPr id="27650" name="Object 10"/>
            <p:cNvGraphicFramePr>
              <a:graphicFrameLocks noChangeAspect="1"/>
            </p:cNvGraphicFramePr>
            <p:nvPr/>
          </p:nvGraphicFramePr>
          <p:xfrm>
            <a:off x="1619" y="1395"/>
            <a:ext cx="292" cy="347"/>
          </p:xfrm>
          <a:graphic>
            <a:graphicData uri="http://schemas.openxmlformats.org/presentationml/2006/ole">
              <mc:AlternateContent xmlns:mc="http://schemas.openxmlformats.org/markup-compatibility/2006">
                <mc:Choice xmlns:v="urn:schemas-microsoft-com:vml" Requires="v">
                  <p:oleObj spid="_x0000_s27659" name="Equation" r:id="rId4" imgW="203040" imgH="241200" progId="Equation.3">
                    <p:embed/>
                  </p:oleObj>
                </mc:Choice>
                <mc:Fallback>
                  <p:oleObj name="Equation" r:id="rId4" imgW="203040" imgH="241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9" y="1395"/>
                          <a:ext cx="292" cy="3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51" name="Object 11"/>
            <p:cNvGraphicFramePr>
              <a:graphicFrameLocks noChangeAspect="1"/>
            </p:cNvGraphicFramePr>
            <p:nvPr/>
          </p:nvGraphicFramePr>
          <p:xfrm>
            <a:off x="2064" y="1109"/>
            <a:ext cx="367" cy="348"/>
          </p:xfrm>
          <a:graphic>
            <a:graphicData uri="http://schemas.openxmlformats.org/presentationml/2006/ole">
              <mc:AlternateContent xmlns:mc="http://schemas.openxmlformats.org/markup-compatibility/2006">
                <mc:Choice xmlns:v="urn:schemas-microsoft-com:vml" Requires="v">
                  <p:oleObj spid="_x0000_s27660" name="Equation" r:id="rId6" imgW="253800" imgH="241200" progId="Equation.3">
                    <p:embed/>
                  </p:oleObj>
                </mc:Choice>
                <mc:Fallback>
                  <p:oleObj name="Equation" r:id="rId6" imgW="253800" imgH="2412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64" y="1109"/>
                          <a:ext cx="367" cy="3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52" name="Object 12"/>
            <p:cNvGraphicFramePr>
              <a:graphicFrameLocks noChangeAspect="1"/>
            </p:cNvGraphicFramePr>
            <p:nvPr/>
          </p:nvGraphicFramePr>
          <p:xfrm>
            <a:off x="3554" y="1109"/>
            <a:ext cx="277" cy="332"/>
          </p:xfrm>
          <a:graphic>
            <a:graphicData uri="http://schemas.openxmlformats.org/presentationml/2006/ole">
              <mc:AlternateContent xmlns:mc="http://schemas.openxmlformats.org/markup-compatibility/2006">
                <mc:Choice xmlns:v="urn:schemas-microsoft-com:vml" Requires="v">
                  <p:oleObj spid="_x0000_s27661" name="Equation" r:id="rId8" imgW="190440" imgH="228600" progId="Equation.3">
                    <p:embed/>
                  </p:oleObj>
                </mc:Choice>
                <mc:Fallback>
                  <p:oleObj name="Equation" r:id="rId8" imgW="190440" imgH="2286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54" y="1109"/>
                          <a:ext cx="277"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pic>
        <p:nvPicPr>
          <p:cNvPr id="162905" name="Picture 89" descr="图片5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30375" y="3331786"/>
            <a:ext cx="5683250" cy="218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838172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2821"/>
                                        </p:tgtEl>
                                        <p:attrNameLst>
                                          <p:attrName>style.visibility</p:attrName>
                                        </p:attrNameLst>
                                      </p:cBhvr>
                                      <p:to>
                                        <p:strVal val="visible"/>
                                      </p:to>
                                    </p:set>
                                    <p:animEffect transition="in" filter="wipe(left)">
                                      <p:cBhvr>
                                        <p:cTn id="12" dur="500"/>
                                        <p:tgtEl>
                                          <p:spTgt spid="16282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62905"/>
                                        </p:tgtEl>
                                        <p:attrNameLst>
                                          <p:attrName>style.visibility</p:attrName>
                                        </p:attrNameLst>
                                      </p:cBhvr>
                                      <p:to>
                                        <p:strVal val="visible"/>
                                      </p:to>
                                    </p:set>
                                    <p:animEffect transition="in" filter="wipe(left)">
                                      <p:cBhvr>
                                        <p:cTn id="17" dur="1000"/>
                                        <p:tgtEl>
                                          <p:spTgt spid="16290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2820"/>
                                        </p:tgtEl>
                                        <p:attrNameLst>
                                          <p:attrName>style.visibility</p:attrName>
                                        </p:attrNameLst>
                                      </p:cBhvr>
                                      <p:to>
                                        <p:strVal val="visible"/>
                                      </p:to>
                                    </p:set>
                                    <p:animEffect transition="in" filter="wipe(left)">
                                      <p:cBhvr>
                                        <p:cTn id="22" dur="500"/>
                                        <p:tgtEl>
                                          <p:spTgt spid="1628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20" grpId="0" autoUpdateAnimBg="0"/>
      <p:bldP spid="162821" grpId="0"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ChangeArrowheads="1"/>
          </p:cNvSpPr>
          <p:nvPr/>
        </p:nvSpPr>
        <p:spPr bwMode="auto">
          <a:xfrm>
            <a:off x="327025" y="885746"/>
            <a:ext cx="8431213" cy="956288"/>
          </a:xfrm>
          <a:prstGeom prst="rect">
            <a:avLst/>
          </a:prstGeom>
          <a:noFill/>
          <a:ln w="38100">
            <a:noFill/>
            <a:miter lim="800000"/>
            <a:headEnd/>
            <a:tailEnd/>
          </a:ln>
          <a:effectLst/>
        </p:spPr>
        <p:txBody>
          <a:bodyPr lIns="90000" tIns="46800" rIns="90000" bIns="46800">
            <a:spAutoFit/>
          </a:bodyPr>
          <a:lstStyle/>
          <a:p>
            <a:pPr>
              <a:defRPr/>
            </a:pPr>
            <a:r>
              <a:rPr lang="en-US" altLang="zh-CN" sz="2800" b="1">
                <a:latin typeface="Times New Roman" panose="02020603050405020304" pitchFamily="18" charset="0"/>
                <a:cs typeface="Times New Roman" panose="02020603050405020304" pitchFamily="18" charset="0"/>
              </a:rPr>
              <a:t>    </a:t>
            </a:r>
            <a:r>
              <a:rPr lang="zh-CN" altLang="en-US" sz="2800" b="1">
                <a:latin typeface="Times New Roman" panose="02020603050405020304" pitchFamily="18" charset="0"/>
                <a:cs typeface="Times New Roman" panose="02020603050405020304" pitchFamily="18" charset="0"/>
              </a:rPr>
              <a:t>由于信号的频率较高，耦合电容和发射极旁路电容的容抗比中频段还小，仍可视作短路。</a:t>
            </a:r>
          </a:p>
        </p:txBody>
      </p:sp>
      <p:sp>
        <p:nvSpPr>
          <p:cNvPr id="164867" name="Rectangle 3"/>
          <p:cNvSpPr>
            <a:spLocks noChangeArrowheads="1"/>
          </p:cNvSpPr>
          <p:nvPr/>
        </p:nvSpPr>
        <p:spPr bwMode="auto">
          <a:xfrm>
            <a:off x="250825" y="458708"/>
            <a:ext cx="2058875" cy="525401"/>
          </a:xfrm>
          <a:prstGeom prst="rect">
            <a:avLst/>
          </a:prstGeom>
          <a:noFill/>
          <a:ln w="38100">
            <a:noFill/>
            <a:miter lim="800000"/>
            <a:headEnd/>
            <a:tailEnd/>
          </a:ln>
          <a:effectLst/>
        </p:spPr>
        <p:txBody>
          <a:bodyPr wrap="none" lIns="90000" tIns="46800" rIns="90000" bIns="46800">
            <a:spAutoFit/>
          </a:bodyPr>
          <a:lstStyle/>
          <a:p>
            <a:pPr>
              <a:spcBef>
                <a:spcPct val="50000"/>
              </a:spcBef>
              <a:defRPr/>
            </a:pPr>
            <a:r>
              <a:rPr lang="en-US" altLang="zh-CN" sz="2800" b="1">
                <a:solidFill>
                  <a:srgbClr val="005200"/>
                </a:solidFill>
                <a:latin typeface="Times New Roman" panose="02020603050405020304" pitchFamily="18" charset="0"/>
                <a:cs typeface="Times New Roman" panose="02020603050405020304" pitchFamily="18" charset="0"/>
              </a:rPr>
              <a:t> </a:t>
            </a:r>
            <a:r>
              <a:rPr lang="zh-CN" altLang="en-US" sz="2800" b="1">
                <a:solidFill>
                  <a:srgbClr val="005200"/>
                </a:solidFill>
                <a:latin typeface="Times New Roman" panose="02020603050405020304" pitchFamily="18" charset="0"/>
                <a:cs typeface="Times New Roman" panose="02020603050405020304" pitchFamily="18" charset="0"/>
              </a:rPr>
              <a:t>在高频段：</a:t>
            </a:r>
          </a:p>
        </p:txBody>
      </p:sp>
      <p:sp>
        <p:nvSpPr>
          <p:cNvPr id="164868" name="Rectangle 4"/>
          <p:cNvSpPr>
            <a:spLocks noChangeArrowheads="1"/>
          </p:cNvSpPr>
          <p:nvPr/>
        </p:nvSpPr>
        <p:spPr bwMode="auto">
          <a:xfrm>
            <a:off x="327025" y="5486321"/>
            <a:ext cx="8637588" cy="956288"/>
          </a:xfrm>
          <a:prstGeom prst="rect">
            <a:avLst/>
          </a:prstGeom>
          <a:noFill/>
          <a:ln w="38100">
            <a:noFill/>
            <a:miter lim="800000"/>
            <a:headEnd/>
            <a:tailEnd/>
          </a:ln>
          <a:effectLst/>
        </p:spPr>
        <p:txBody>
          <a:bodyPr lIns="90000" tIns="46800" rIns="90000" bIns="46800">
            <a:spAutoFit/>
          </a:bodyPr>
          <a:lstStyle/>
          <a:p>
            <a:pPr>
              <a:defRPr/>
            </a:pPr>
            <a:r>
              <a:rPr lang="en-US" altLang="zh-CN" sz="2800" b="1">
                <a:solidFill>
                  <a:srgbClr val="CC0000"/>
                </a:solidFill>
                <a:latin typeface="Times New Roman" panose="02020603050405020304" pitchFamily="18" charset="0"/>
                <a:cs typeface="Times New Roman" panose="02020603050405020304" pitchFamily="18" charset="0"/>
              </a:rPr>
              <a:t>    </a:t>
            </a:r>
            <a:r>
              <a:rPr lang="zh-CN" altLang="en-US" sz="2800" b="1">
                <a:solidFill>
                  <a:srgbClr val="CC0000"/>
                </a:solidFill>
                <a:latin typeface="Times New Roman" panose="02020603050405020304" pitchFamily="18" charset="0"/>
                <a:cs typeface="Times New Roman" panose="02020603050405020304" pitchFamily="18" charset="0"/>
              </a:rPr>
              <a:t>高频段放大倍数降低和相位移滞后的主要原因是晶体管电流放大系数</a:t>
            </a:r>
            <a:r>
              <a:rPr lang="zh-CN" altLang="en-US" sz="2800" b="1">
                <a:solidFill>
                  <a:srgbClr val="CC0000"/>
                </a:solidFill>
                <a:latin typeface="Times New Roman" panose="02020603050405020304" pitchFamily="18" charset="0"/>
                <a:cs typeface="Times New Roman" panose="02020603050405020304" pitchFamily="18" charset="0"/>
                <a:sym typeface="Symbol" pitchFamily="18" charset="2"/>
              </a:rPr>
              <a:t>、</a:t>
            </a:r>
            <a:r>
              <a:rPr lang="zh-CN" altLang="en-US" sz="2800" b="1">
                <a:solidFill>
                  <a:srgbClr val="CC0000"/>
                </a:solidFill>
                <a:latin typeface="Times New Roman" panose="02020603050405020304" pitchFamily="18" charset="0"/>
                <a:cs typeface="Times New Roman" panose="02020603050405020304" pitchFamily="18" charset="0"/>
              </a:rPr>
              <a:t>极间电容和导线分布电容的影响。 </a:t>
            </a:r>
          </a:p>
        </p:txBody>
      </p:sp>
      <p:grpSp>
        <p:nvGrpSpPr>
          <p:cNvPr id="2" name="Group 81"/>
          <p:cNvGrpSpPr>
            <a:grpSpLocks/>
          </p:cNvGrpSpPr>
          <p:nvPr/>
        </p:nvGrpSpPr>
        <p:grpSpPr bwMode="auto">
          <a:xfrm>
            <a:off x="322263" y="1754108"/>
            <a:ext cx="8570912" cy="1817688"/>
            <a:chOff x="203" y="1008"/>
            <a:chExt cx="5399" cy="1145"/>
          </a:xfrm>
        </p:grpSpPr>
        <p:graphicFrame>
          <p:nvGraphicFramePr>
            <p:cNvPr id="28674" name="Object 5"/>
            <p:cNvGraphicFramePr>
              <a:graphicFrameLocks noChangeAspect="1"/>
            </p:cNvGraphicFramePr>
            <p:nvPr/>
          </p:nvGraphicFramePr>
          <p:xfrm>
            <a:off x="4558" y="1556"/>
            <a:ext cx="307" cy="364"/>
          </p:xfrm>
          <a:graphic>
            <a:graphicData uri="http://schemas.openxmlformats.org/presentationml/2006/ole">
              <mc:AlternateContent xmlns:mc="http://schemas.openxmlformats.org/markup-compatibility/2006">
                <mc:Choice xmlns:v="urn:schemas-microsoft-com:vml" Requires="v">
                  <p:oleObj spid="_x0000_s28677" name="Equation" r:id="rId4" imgW="203040" imgH="241200" progId="Equation.3">
                    <p:embed/>
                  </p:oleObj>
                </mc:Choice>
                <mc:Fallback>
                  <p:oleObj name="Equation" r:id="rId4" imgW="203040" imgH="241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58" y="1556"/>
                          <a:ext cx="307" cy="3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4870" name="Rectangle 6"/>
            <p:cNvSpPr>
              <a:spLocks noChangeArrowheads="1"/>
            </p:cNvSpPr>
            <p:nvPr/>
          </p:nvSpPr>
          <p:spPr bwMode="auto">
            <a:xfrm>
              <a:off x="203" y="1008"/>
              <a:ext cx="5399" cy="1145"/>
            </a:xfrm>
            <a:prstGeom prst="rect">
              <a:avLst/>
            </a:prstGeom>
            <a:noFill/>
            <a:ln w="38100">
              <a:noFill/>
              <a:miter lim="800000"/>
              <a:headEnd/>
              <a:tailEnd/>
            </a:ln>
            <a:effectLst/>
          </p:spPr>
          <p:txBody>
            <a:bodyPr lIns="90000" tIns="46800" rIns="90000" bIns="46800">
              <a:spAutoFit/>
            </a:bodyPr>
            <a:lstStyle/>
            <a:p>
              <a:pPr>
                <a:defRPr/>
              </a:pPr>
              <a:r>
                <a:rPr lang="en-US" altLang="zh-CN" sz="2800" b="1" i="1">
                  <a:solidFill>
                    <a:srgbClr val="000099"/>
                  </a:solidFill>
                  <a:latin typeface="Times New Roman" panose="02020603050405020304" pitchFamily="18" charset="0"/>
                  <a:cs typeface="Times New Roman" panose="02020603050405020304" pitchFamily="18" charset="0"/>
                </a:rPr>
                <a:t>    C</a:t>
              </a:r>
              <a:r>
                <a:rPr lang="en-US" altLang="zh-CN" sz="2000" b="1" baseline="-25000">
                  <a:solidFill>
                    <a:srgbClr val="000099"/>
                  </a:solidFill>
                  <a:latin typeface="Times New Roman" panose="02020603050405020304" pitchFamily="18" charset="0"/>
                  <a:cs typeface="Times New Roman" panose="02020603050405020304" pitchFamily="18" charset="0"/>
                </a:rPr>
                <a:t>O</a:t>
              </a:r>
              <a:r>
                <a:rPr lang="zh-CN" altLang="en-US" sz="2800" b="1">
                  <a:solidFill>
                    <a:srgbClr val="000099"/>
                  </a:solidFill>
                  <a:latin typeface="Times New Roman" panose="02020603050405020304" pitchFamily="18" charset="0"/>
                  <a:cs typeface="Times New Roman" panose="02020603050405020304" pitchFamily="18" charset="0"/>
                </a:rPr>
                <a:t>的容抗将减小，它与负载并联，使总负载阻抗减小，在高频时晶体管的电流放大系数 </a:t>
              </a:r>
              <a:r>
                <a:rPr lang="zh-CN" altLang="en-US" sz="2800" b="1" i="1">
                  <a:solidFill>
                    <a:srgbClr val="000099"/>
                  </a:solidFill>
                  <a:latin typeface="Times New Roman" panose="02020603050405020304" pitchFamily="18" charset="0"/>
                  <a:cs typeface="Times New Roman" panose="02020603050405020304" pitchFamily="18" charset="0"/>
                  <a:sym typeface="Symbol" pitchFamily="18" charset="2"/>
                </a:rPr>
                <a:t></a:t>
              </a:r>
              <a:r>
                <a:rPr lang="zh-CN" altLang="en-US" sz="2800" b="1">
                  <a:solidFill>
                    <a:srgbClr val="000099"/>
                  </a:solidFill>
                  <a:latin typeface="Times New Roman" panose="02020603050405020304" pitchFamily="18" charset="0"/>
                  <a:cs typeface="Times New Roman" panose="02020603050405020304" pitchFamily="18" charset="0"/>
                  <a:sym typeface="Symbol" pitchFamily="18" charset="2"/>
                </a:rPr>
                <a:t> 也</a:t>
              </a:r>
              <a:r>
                <a:rPr lang="zh-CN" altLang="en-US" sz="2800" b="1">
                  <a:solidFill>
                    <a:srgbClr val="000099"/>
                  </a:solidFill>
                  <a:latin typeface="Times New Roman" panose="02020603050405020304" pitchFamily="18" charset="0"/>
                  <a:cs typeface="Times New Roman" panose="02020603050405020304" pitchFamily="18" charset="0"/>
                </a:rPr>
                <a:t>下降，因而使输出电压减小，电压放大倍数降低，并使      产生滞后的相位移（相对于中频段）。</a:t>
              </a:r>
            </a:p>
          </p:txBody>
        </p:sp>
      </p:grpSp>
      <p:pic>
        <p:nvPicPr>
          <p:cNvPr id="164946" name="Picture 82" descr="图片6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87525" y="3367008"/>
            <a:ext cx="5376863" cy="218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541331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4866"/>
                                        </p:tgtEl>
                                        <p:attrNameLst>
                                          <p:attrName>style.visibility</p:attrName>
                                        </p:attrNameLst>
                                      </p:cBhvr>
                                      <p:to>
                                        <p:strVal val="visible"/>
                                      </p:to>
                                    </p:set>
                                    <p:animEffect transition="in" filter="wipe(left)">
                                      <p:cBhvr>
                                        <p:cTn id="7" dur="500"/>
                                        <p:tgtEl>
                                          <p:spTgt spid="1648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64946"/>
                                        </p:tgtEl>
                                        <p:attrNameLst>
                                          <p:attrName>style.visibility</p:attrName>
                                        </p:attrNameLst>
                                      </p:cBhvr>
                                      <p:to>
                                        <p:strVal val="visible"/>
                                      </p:to>
                                    </p:set>
                                    <p:animEffect transition="in" filter="wipe(left)">
                                      <p:cBhvr>
                                        <p:cTn id="17" dur="1000"/>
                                        <p:tgtEl>
                                          <p:spTgt spid="16494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4868"/>
                                        </p:tgtEl>
                                        <p:attrNameLst>
                                          <p:attrName>style.visibility</p:attrName>
                                        </p:attrNameLst>
                                      </p:cBhvr>
                                      <p:to>
                                        <p:strVal val="visible"/>
                                      </p:to>
                                    </p:set>
                                    <p:animEffect transition="in" filter="wipe(left)">
                                      <p:cBhvr>
                                        <p:cTn id="22" dur="500"/>
                                        <p:tgtEl>
                                          <p:spTgt spid="1648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6" grpId="0" autoUpdateAnimBg="0"/>
      <p:bldP spid="164868" grpId="0"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bwMode="auto">
          <a:xfrm>
            <a:off x="2024856" y="562404"/>
            <a:ext cx="5310188" cy="609600"/>
          </a:xfrm>
          <a:ln>
            <a:miter lim="800000"/>
            <a:headEnd/>
            <a:tailEnd/>
          </a:ln>
        </p:spPr>
        <p:txBody>
          <a:bodyPr vert="horz" wrap="square" lIns="91440" tIns="45720" rIns="91440" bIns="45720" numCol="1" anchor="ctr" anchorCtr="0" compatLnSpc="1">
            <a:prstTxWarp prst="textNoShape">
              <a:avLst/>
            </a:prstTxWarp>
          </a:bodyPr>
          <a:lstStyle/>
          <a:p>
            <a:pPr algn="ctr" eaLnBrk="1" hangingPunct="1">
              <a:defRPr/>
            </a:pPr>
            <a:r>
              <a:rPr lang="en-US" altLang="zh-CN" sz="3600" b="1" dirty="0" smtClean="0">
                <a:solidFill>
                  <a:srgbClr val="CC0000"/>
                </a:solidFill>
                <a:latin typeface="Times New Roman" panose="02020603050405020304" pitchFamily="18" charset="0"/>
                <a:ea typeface="+mn-ea"/>
                <a:cs typeface="Times New Roman" panose="02020603050405020304" pitchFamily="18" charset="0"/>
              </a:rPr>
              <a:t>15. 6 </a:t>
            </a:r>
            <a:r>
              <a:rPr lang="zh-CN" altLang="en-US" sz="3600" b="1" dirty="0" smtClean="0">
                <a:solidFill>
                  <a:srgbClr val="CC0000"/>
                </a:solidFill>
                <a:latin typeface="Times New Roman" panose="02020603050405020304" pitchFamily="18" charset="0"/>
                <a:ea typeface="+mn-ea"/>
                <a:cs typeface="Times New Roman" panose="02020603050405020304" pitchFamily="18" charset="0"/>
              </a:rPr>
              <a:t>射极输出器</a:t>
            </a:r>
          </a:p>
        </p:txBody>
      </p:sp>
      <p:sp>
        <p:nvSpPr>
          <p:cNvPr id="111664" name="Text Box 48"/>
          <p:cNvSpPr txBox="1">
            <a:spLocks noChangeArrowheads="1"/>
          </p:cNvSpPr>
          <p:nvPr/>
        </p:nvSpPr>
        <p:spPr bwMode="auto">
          <a:xfrm>
            <a:off x="395288" y="4695452"/>
            <a:ext cx="8569325" cy="1031875"/>
          </a:xfrm>
          <a:prstGeom prst="rect">
            <a:avLst/>
          </a:prstGeom>
          <a:noFill/>
          <a:ln w="9525">
            <a:noFill/>
            <a:miter lim="800000"/>
            <a:headEnd/>
            <a:tailEnd/>
          </a:ln>
          <a:effectLst/>
        </p:spPr>
        <p:txBody>
          <a:bodyPr>
            <a:spAutoFit/>
          </a:bodyPr>
          <a:lstStyle/>
          <a:p>
            <a:pPr>
              <a:lnSpc>
                <a:spcPct val="110000"/>
              </a:lnSpc>
              <a:defRPr/>
            </a:pPr>
            <a:r>
              <a:rPr lang="en-US" altLang="zh-CN" sz="2800" b="1">
                <a:latin typeface="Times New Roman" panose="02020603050405020304" pitchFamily="18" charset="0"/>
                <a:cs typeface="Times New Roman" panose="02020603050405020304" pitchFamily="18" charset="0"/>
              </a:rPr>
              <a:t>        </a:t>
            </a:r>
            <a:r>
              <a:rPr lang="zh-CN" altLang="en-US" sz="2800" b="1">
                <a:latin typeface="Times New Roman" panose="02020603050405020304" pitchFamily="18" charset="0"/>
                <a:cs typeface="Times New Roman" panose="02020603050405020304" pitchFamily="18" charset="0"/>
              </a:rPr>
              <a:t>因对交流信号而言，集电极是输入与输出回路的公共端，所以是</a:t>
            </a:r>
            <a:r>
              <a:rPr lang="zh-CN" altLang="en-US" sz="2800" b="1">
                <a:solidFill>
                  <a:srgbClr val="CC0000"/>
                </a:solidFill>
                <a:latin typeface="Times New Roman" panose="02020603050405020304" pitchFamily="18" charset="0"/>
                <a:cs typeface="Times New Roman" panose="02020603050405020304" pitchFamily="18" charset="0"/>
              </a:rPr>
              <a:t>共集电极放大电路</a:t>
            </a:r>
            <a:r>
              <a:rPr lang="zh-CN" altLang="en-US" sz="2800" b="1">
                <a:latin typeface="Times New Roman" panose="02020603050405020304" pitchFamily="18" charset="0"/>
                <a:cs typeface="Times New Roman" panose="02020603050405020304" pitchFamily="18" charset="0"/>
              </a:rPr>
              <a:t>。    </a:t>
            </a:r>
          </a:p>
        </p:txBody>
      </p:sp>
      <p:sp>
        <p:nvSpPr>
          <p:cNvPr id="111724" name="Text Box 108"/>
          <p:cNvSpPr txBox="1">
            <a:spLocks noChangeArrowheads="1"/>
          </p:cNvSpPr>
          <p:nvPr/>
        </p:nvSpPr>
        <p:spPr bwMode="auto">
          <a:xfrm>
            <a:off x="5965825" y="1830015"/>
            <a:ext cx="1905000" cy="488950"/>
          </a:xfrm>
          <a:prstGeom prst="rect">
            <a:avLst/>
          </a:prstGeom>
          <a:noFill/>
          <a:ln w="9525">
            <a:noFill/>
            <a:miter lim="800000"/>
            <a:headEnd/>
            <a:tailEnd/>
          </a:ln>
          <a:effectLst/>
        </p:spPr>
        <p:txBody>
          <a:bodyPr>
            <a:spAutoFit/>
          </a:bodyPr>
          <a:lstStyle/>
          <a:p>
            <a:pPr algn="ctr">
              <a:spcBef>
                <a:spcPct val="50000"/>
              </a:spcBef>
              <a:defRPr/>
            </a:pPr>
            <a:r>
              <a:rPr lang="zh-CN" altLang="en-US" sz="2600" b="1">
                <a:solidFill>
                  <a:srgbClr val="000099"/>
                </a:solidFill>
                <a:latin typeface="Times New Roman" panose="02020603050405020304" pitchFamily="18" charset="0"/>
                <a:cs typeface="Times New Roman" panose="02020603050405020304" pitchFamily="18" charset="0"/>
              </a:rPr>
              <a:t>交流通路</a:t>
            </a:r>
          </a:p>
        </p:txBody>
      </p:sp>
      <p:sp>
        <p:nvSpPr>
          <p:cNvPr id="111759" name="Rectangle 143"/>
          <p:cNvSpPr>
            <a:spLocks noChangeArrowheads="1"/>
          </p:cNvSpPr>
          <p:nvPr/>
        </p:nvSpPr>
        <p:spPr bwMode="auto">
          <a:xfrm>
            <a:off x="712788" y="5711452"/>
            <a:ext cx="6675225" cy="566309"/>
          </a:xfrm>
          <a:prstGeom prst="rect">
            <a:avLst/>
          </a:prstGeom>
          <a:noFill/>
          <a:ln w="9525">
            <a:noFill/>
            <a:miter lim="800000"/>
            <a:headEnd/>
            <a:tailEnd/>
          </a:ln>
          <a:effectLst/>
        </p:spPr>
        <p:txBody>
          <a:bodyPr wrap="none">
            <a:spAutoFit/>
          </a:bodyPr>
          <a:lstStyle/>
          <a:p>
            <a:pPr>
              <a:lnSpc>
                <a:spcPct val="110000"/>
              </a:lnSpc>
              <a:defRPr/>
            </a:pPr>
            <a:r>
              <a:rPr lang="en-US" altLang="zh-CN" sz="2800" b="1">
                <a:latin typeface="Times New Roman" panose="02020603050405020304" pitchFamily="18" charset="0"/>
                <a:cs typeface="Times New Roman" panose="02020603050405020304" pitchFamily="18" charset="0"/>
              </a:rPr>
              <a:t>    </a:t>
            </a:r>
            <a:r>
              <a:rPr lang="zh-CN" altLang="en-US" sz="2800" b="1">
                <a:latin typeface="Times New Roman" panose="02020603050405020304" pitchFamily="18" charset="0"/>
                <a:cs typeface="Times New Roman" panose="02020603050405020304" pitchFamily="18" charset="0"/>
              </a:rPr>
              <a:t>因从发射极输出，所以称射极输出器。</a:t>
            </a:r>
          </a:p>
        </p:txBody>
      </p:sp>
      <p:pic>
        <p:nvPicPr>
          <p:cNvPr id="111762" name="Picture 146" descr="图片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75" y="1334715"/>
            <a:ext cx="5102225"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1763" name="Picture 147" descr="图片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8350" y="2439615"/>
            <a:ext cx="4170363" cy="206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667381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111762"/>
                                        </p:tgtEl>
                                        <p:attrNameLst>
                                          <p:attrName>style.visibility</p:attrName>
                                        </p:attrNameLst>
                                      </p:cBhvr>
                                      <p:to>
                                        <p:strVal val="visible"/>
                                      </p:to>
                                    </p:set>
                                    <p:animEffect transition="in" filter="wipe(left)">
                                      <p:cBhvr>
                                        <p:cTn id="7" dur="500"/>
                                        <p:tgtEl>
                                          <p:spTgt spid="1117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11763"/>
                                        </p:tgtEl>
                                        <p:attrNameLst>
                                          <p:attrName>style.visibility</p:attrName>
                                        </p:attrNameLst>
                                      </p:cBhvr>
                                      <p:to>
                                        <p:strVal val="visible"/>
                                      </p:to>
                                    </p:set>
                                    <p:animEffect transition="in" filter="wipe(left)">
                                      <p:cBhvr>
                                        <p:cTn id="12" dur="500"/>
                                        <p:tgtEl>
                                          <p:spTgt spid="11176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111724"/>
                                        </p:tgtEl>
                                        <p:attrNameLst>
                                          <p:attrName>style.visibility</p:attrName>
                                        </p:attrNameLst>
                                      </p:cBhvr>
                                      <p:to>
                                        <p:strVal val="visible"/>
                                      </p:to>
                                    </p:set>
                                    <p:animEffect transition="in" filter="blinds(vertical)">
                                      <p:cBhvr>
                                        <p:cTn id="17" dur="500"/>
                                        <p:tgtEl>
                                          <p:spTgt spid="11172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1664">
                                            <p:txEl>
                                              <p:pRg st="0" end="0"/>
                                            </p:txEl>
                                          </p:spTgt>
                                        </p:tgtEl>
                                        <p:attrNameLst>
                                          <p:attrName>style.visibility</p:attrName>
                                        </p:attrNameLst>
                                      </p:cBhvr>
                                      <p:to>
                                        <p:strVal val="visible"/>
                                      </p:to>
                                    </p:set>
                                    <p:animEffect transition="in" filter="wipe(left)">
                                      <p:cBhvr>
                                        <p:cTn id="22" dur="500"/>
                                        <p:tgtEl>
                                          <p:spTgt spid="111664">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1759"/>
                                        </p:tgtEl>
                                        <p:attrNameLst>
                                          <p:attrName>style.visibility</p:attrName>
                                        </p:attrNameLst>
                                      </p:cBhvr>
                                      <p:to>
                                        <p:strVal val="visible"/>
                                      </p:to>
                                    </p:set>
                                    <p:animEffect transition="in" filter="wipe(left)">
                                      <p:cBhvr>
                                        <p:cTn id="27" dur="500"/>
                                        <p:tgtEl>
                                          <p:spTgt spid="1117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64" grpId="0" build="p" autoUpdateAnimBg="0"/>
      <p:bldP spid="111724" grpId="0" autoUpdateAnimBg="0"/>
      <p:bldP spid="111759" grpId="0"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642" name="Object 2"/>
          <p:cNvGraphicFramePr>
            <a:graphicFrameLocks noChangeAspect="1"/>
          </p:cNvGraphicFramePr>
          <p:nvPr>
            <p:extLst>
              <p:ext uri="{D42A27DB-BD31-4B8C-83A1-F6EECF244321}">
                <p14:modId xmlns:p14="http://schemas.microsoft.com/office/powerpoint/2010/main" val="754189261"/>
              </p:ext>
            </p:extLst>
          </p:nvPr>
        </p:nvGraphicFramePr>
        <p:xfrm>
          <a:off x="2016125" y="4419322"/>
          <a:ext cx="3252788" cy="1149350"/>
        </p:xfrm>
        <a:graphic>
          <a:graphicData uri="http://schemas.openxmlformats.org/presentationml/2006/ole">
            <mc:AlternateContent xmlns:mc="http://schemas.openxmlformats.org/markup-compatibility/2006">
              <mc:Choice xmlns:v="urn:schemas-microsoft-com:vml" Requires="v">
                <p:oleObj spid="_x0000_s29707" name="Equation" r:id="rId4" imgW="1307880" imgH="444240" progId="Equation.3">
                  <p:embed/>
                </p:oleObj>
              </mc:Choice>
              <mc:Fallback>
                <p:oleObj name="Equation" r:id="rId4" imgW="1307880" imgH="4442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16125" y="4419322"/>
                        <a:ext cx="3252788" cy="1149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643" name="Object 3"/>
          <p:cNvGraphicFramePr>
            <a:graphicFrameLocks noChangeAspect="1"/>
          </p:cNvGraphicFramePr>
          <p:nvPr>
            <p:extLst>
              <p:ext uri="{D42A27DB-BD31-4B8C-83A1-F6EECF244321}">
                <p14:modId xmlns:p14="http://schemas.microsoft.com/office/powerpoint/2010/main" val="1280233682"/>
              </p:ext>
            </p:extLst>
          </p:nvPr>
        </p:nvGraphicFramePr>
        <p:xfrm>
          <a:off x="2017713" y="5602009"/>
          <a:ext cx="2322512" cy="546100"/>
        </p:xfrm>
        <a:graphic>
          <a:graphicData uri="http://schemas.openxmlformats.org/presentationml/2006/ole">
            <mc:AlternateContent xmlns:mc="http://schemas.openxmlformats.org/markup-compatibility/2006">
              <mc:Choice xmlns:v="urn:schemas-microsoft-com:vml" Requires="v">
                <p:oleObj spid="_x0000_s29708" name="Equation" r:id="rId6" imgW="914400" imgH="215640" progId="Equation.3">
                  <p:embed/>
                </p:oleObj>
              </mc:Choice>
              <mc:Fallback>
                <p:oleObj name="Equation" r:id="rId6" imgW="914400" imgH="2156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17713" y="5602009"/>
                        <a:ext cx="2322512"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644" name="Text Box 4"/>
          <p:cNvSpPr txBox="1">
            <a:spLocks noChangeArrowheads="1"/>
          </p:cNvSpPr>
          <p:nvPr/>
        </p:nvSpPr>
        <p:spPr bwMode="auto">
          <a:xfrm>
            <a:off x="457200" y="4603472"/>
            <a:ext cx="1690688" cy="519112"/>
          </a:xfrm>
          <a:prstGeom prst="rect">
            <a:avLst/>
          </a:prstGeom>
          <a:noFill/>
          <a:ln w="9525">
            <a:noFill/>
            <a:miter lim="800000"/>
            <a:headEnd/>
            <a:tailEnd/>
          </a:ln>
          <a:effectLst/>
        </p:spPr>
        <p:txBody>
          <a:bodyPr wrap="none">
            <a:spAutoFit/>
          </a:bodyPr>
          <a:lstStyle/>
          <a:p>
            <a:pPr>
              <a:defRPr/>
            </a:pPr>
            <a:r>
              <a:rPr lang="zh-CN" altLang="en-US" sz="2800" b="1">
                <a:solidFill>
                  <a:srgbClr val="CC0000"/>
                </a:solidFill>
                <a:latin typeface="Times New Roman" panose="02020603050405020304" pitchFamily="18" charset="0"/>
                <a:cs typeface="Times New Roman" panose="02020603050405020304" pitchFamily="18" charset="0"/>
              </a:rPr>
              <a:t>求 </a:t>
            </a:r>
            <a:r>
              <a:rPr lang="en-US" altLang="zh-CN" sz="2800" b="1" i="1">
                <a:solidFill>
                  <a:srgbClr val="CC0000"/>
                </a:solidFill>
                <a:latin typeface="Times New Roman" panose="02020603050405020304" pitchFamily="18" charset="0"/>
                <a:cs typeface="Times New Roman" panose="02020603050405020304" pitchFamily="18" charset="0"/>
              </a:rPr>
              <a:t>Q </a:t>
            </a:r>
            <a:r>
              <a:rPr lang="zh-CN" altLang="en-US" sz="2800" b="1">
                <a:solidFill>
                  <a:srgbClr val="CC0000"/>
                </a:solidFill>
                <a:latin typeface="Times New Roman" panose="02020603050405020304" pitchFamily="18" charset="0"/>
                <a:cs typeface="Times New Roman" panose="02020603050405020304" pitchFamily="18" charset="0"/>
              </a:rPr>
              <a:t>点：</a:t>
            </a:r>
          </a:p>
        </p:txBody>
      </p:sp>
      <p:sp>
        <p:nvSpPr>
          <p:cNvPr id="112645" name="Text Box 5"/>
          <p:cNvSpPr txBox="1">
            <a:spLocks noChangeArrowheads="1"/>
          </p:cNvSpPr>
          <p:nvPr/>
        </p:nvSpPr>
        <p:spPr bwMode="auto">
          <a:xfrm>
            <a:off x="477838" y="626815"/>
            <a:ext cx="3733800" cy="525401"/>
          </a:xfrm>
          <a:prstGeom prst="rect">
            <a:avLst/>
          </a:prstGeom>
          <a:noFill/>
          <a:ln w="38100">
            <a:noFill/>
            <a:miter lim="800000"/>
            <a:headEnd/>
            <a:tailEnd/>
          </a:ln>
          <a:effectLst/>
        </p:spPr>
        <p:txBody>
          <a:bodyPr lIns="90000" tIns="46800" rIns="90000" bIns="46800" anchor="ctr">
            <a:spAutoFit/>
          </a:bodyPr>
          <a:lstStyle/>
          <a:p>
            <a:pPr>
              <a:spcBef>
                <a:spcPct val="50000"/>
              </a:spcBef>
              <a:defRPr/>
            </a:pPr>
            <a:r>
              <a:rPr lang="en-US" altLang="zh-CN" sz="2800" b="1">
                <a:solidFill>
                  <a:srgbClr val="000099"/>
                </a:solidFill>
                <a:latin typeface="Times New Roman" panose="02020603050405020304" pitchFamily="18" charset="0"/>
                <a:cs typeface="Times New Roman" panose="02020603050405020304" pitchFamily="18" charset="0"/>
              </a:rPr>
              <a:t>15.6.1   </a:t>
            </a:r>
            <a:r>
              <a:rPr lang="zh-CN" altLang="en-US" sz="2800" b="1">
                <a:solidFill>
                  <a:srgbClr val="000099"/>
                </a:solidFill>
                <a:latin typeface="Times New Roman" panose="02020603050405020304" pitchFamily="18" charset="0"/>
                <a:cs typeface="Times New Roman" panose="02020603050405020304" pitchFamily="18" charset="0"/>
              </a:rPr>
              <a:t>静态分析</a:t>
            </a:r>
          </a:p>
        </p:txBody>
      </p:sp>
      <p:graphicFrame>
        <p:nvGraphicFramePr>
          <p:cNvPr id="112646" name="Object 6"/>
          <p:cNvGraphicFramePr>
            <a:graphicFrameLocks noChangeAspect="1"/>
          </p:cNvGraphicFramePr>
          <p:nvPr>
            <p:extLst>
              <p:ext uri="{D42A27DB-BD31-4B8C-83A1-F6EECF244321}">
                <p14:modId xmlns:p14="http://schemas.microsoft.com/office/powerpoint/2010/main" val="3027036461"/>
              </p:ext>
            </p:extLst>
          </p:nvPr>
        </p:nvGraphicFramePr>
        <p:xfrm>
          <a:off x="4921250" y="5614709"/>
          <a:ext cx="2819400" cy="558800"/>
        </p:xfrm>
        <a:graphic>
          <a:graphicData uri="http://schemas.openxmlformats.org/presentationml/2006/ole">
            <mc:AlternateContent xmlns:mc="http://schemas.openxmlformats.org/markup-compatibility/2006">
              <mc:Choice xmlns:v="urn:schemas-microsoft-com:vml" Requires="v">
                <p:oleObj spid="_x0000_s29709" name="Equation" r:id="rId8" imgW="1155600" imgH="228600" progId="Equation.3">
                  <p:embed/>
                </p:oleObj>
              </mc:Choice>
              <mc:Fallback>
                <p:oleObj name="Equation" r:id="rId8" imgW="1155600" imgH="2286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21250" y="5614709"/>
                        <a:ext cx="2819400" cy="55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651" name="Text Box 11"/>
          <p:cNvSpPr txBox="1">
            <a:spLocks noChangeArrowheads="1"/>
          </p:cNvSpPr>
          <p:nvPr/>
        </p:nvSpPr>
        <p:spPr bwMode="auto">
          <a:xfrm>
            <a:off x="6042025" y="644247"/>
            <a:ext cx="2057400" cy="519112"/>
          </a:xfrm>
          <a:prstGeom prst="rect">
            <a:avLst/>
          </a:prstGeom>
          <a:noFill/>
          <a:ln w="9525">
            <a:noFill/>
            <a:miter lim="800000"/>
            <a:headEnd/>
            <a:tailEnd/>
          </a:ln>
          <a:effectLst/>
        </p:spPr>
        <p:txBody>
          <a:bodyPr>
            <a:spAutoFit/>
          </a:bodyPr>
          <a:lstStyle/>
          <a:p>
            <a:pPr>
              <a:defRPr/>
            </a:pPr>
            <a:r>
              <a:rPr lang="zh-CN" altLang="en-US" sz="2800" b="1">
                <a:solidFill>
                  <a:srgbClr val="CC0000"/>
                </a:solidFill>
                <a:latin typeface="Times New Roman" panose="02020603050405020304" pitchFamily="18" charset="0"/>
                <a:cs typeface="Times New Roman" panose="02020603050405020304" pitchFamily="18" charset="0"/>
              </a:rPr>
              <a:t>直流通路</a:t>
            </a:r>
          </a:p>
        </p:txBody>
      </p:sp>
      <p:pic>
        <p:nvPicPr>
          <p:cNvPr id="29704" name="Picture 156" descr="图片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8625" y="1053822"/>
            <a:ext cx="5102225"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828" name="Picture 188" descr="图片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435600" y="1168122"/>
            <a:ext cx="3416300" cy="306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077628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12828"/>
                                        </p:tgtEl>
                                        <p:attrNameLst>
                                          <p:attrName>style.visibility</p:attrName>
                                        </p:attrNameLst>
                                      </p:cBhvr>
                                      <p:to>
                                        <p:strVal val="visible"/>
                                      </p:to>
                                    </p:set>
                                    <p:animEffect transition="in" filter="wipe(left)">
                                      <p:cBhvr>
                                        <p:cTn id="7" dur="500"/>
                                        <p:tgtEl>
                                          <p:spTgt spid="112828"/>
                                        </p:tgtEl>
                                      </p:cBhvr>
                                    </p:animEffect>
                                  </p:childTnLst>
                                </p:cTn>
                              </p:par>
                            </p:childTnLst>
                          </p:cTn>
                        </p:par>
                        <p:par>
                          <p:cTn id="8" fill="hold" nodeType="afterGroup">
                            <p:stCondLst>
                              <p:cond delay="500"/>
                            </p:stCondLst>
                            <p:childTnLst>
                              <p:par>
                                <p:cTn id="9" presetID="4" presetClass="entr" presetSubtype="32" fill="hold" grpId="0" nodeType="afterEffect">
                                  <p:stCondLst>
                                    <p:cond delay="0"/>
                                  </p:stCondLst>
                                  <p:childTnLst>
                                    <p:set>
                                      <p:cBhvr>
                                        <p:cTn id="10" dur="1" fill="hold">
                                          <p:stCondLst>
                                            <p:cond delay="0"/>
                                          </p:stCondLst>
                                        </p:cTn>
                                        <p:tgtEl>
                                          <p:spTgt spid="112651"/>
                                        </p:tgtEl>
                                        <p:attrNameLst>
                                          <p:attrName>style.visibility</p:attrName>
                                        </p:attrNameLst>
                                      </p:cBhvr>
                                      <p:to>
                                        <p:strVal val="visible"/>
                                      </p:to>
                                    </p:set>
                                    <p:animEffect transition="in" filter="box(out)">
                                      <p:cBhvr>
                                        <p:cTn id="11" dur="500"/>
                                        <p:tgtEl>
                                          <p:spTgt spid="11265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32" fill="hold" grpId="0" nodeType="clickEffect">
                                  <p:stCondLst>
                                    <p:cond delay="0"/>
                                  </p:stCondLst>
                                  <p:childTnLst>
                                    <p:set>
                                      <p:cBhvr>
                                        <p:cTn id="15" dur="1" fill="hold">
                                          <p:stCondLst>
                                            <p:cond delay="0"/>
                                          </p:stCondLst>
                                        </p:cTn>
                                        <p:tgtEl>
                                          <p:spTgt spid="112644"/>
                                        </p:tgtEl>
                                        <p:attrNameLst>
                                          <p:attrName>style.visibility</p:attrName>
                                        </p:attrNameLst>
                                      </p:cBhvr>
                                      <p:to>
                                        <p:strVal val="visible"/>
                                      </p:to>
                                    </p:set>
                                    <p:animEffect transition="in" filter="box(out)">
                                      <p:cBhvr>
                                        <p:cTn id="16" dur="500"/>
                                        <p:tgtEl>
                                          <p:spTgt spid="11264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112642"/>
                                        </p:tgtEl>
                                        <p:attrNameLst>
                                          <p:attrName>style.visibility</p:attrName>
                                        </p:attrNameLst>
                                      </p:cBhvr>
                                      <p:to>
                                        <p:strVal val="visible"/>
                                      </p:to>
                                    </p:set>
                                    <p:animEffect transition="in" filter="wipe(left)">
                                      <p:cBhvr>
                                        <p:cTn id="21" dur="500"/>
                                        <p:tgtEl>
                                          <p:spTgt spid="11264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112643"/>
                                        </p:tgtEl>
                                        <p:attrNameLst>
                                          <p:attrName>style.visibility</p:attrName>
                                        </p:attrNameLst>
                                      </p:cBhvr>
                                      <p:to>
                                        <p:strVal val="visible"/>
                                      </p:to>
                                    </p:set>
                                    <p:animEffect transition="in" filter="wipe(left)">
                                      <p:cBhvr>
                                        <p:cTn id="26" dur="500"/>
                                        <p:tgtEl>
                                          <p:spTgt spid="11264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112646"/>
                                        </p:tgtEl>
                                        <p:attrNameLst>
                                          <p:attrName>style.visibility</p:attrName>
                                        </p:attrNameLst>
                                      </p:cBhvr>
                                      <p:to>
                                        <p:strVal val="visible"/>
                                      </p:to>
                                    </p:set>
                                    <p:animEffect transition="in" filter="wipe(left)">
                                      <p:cBhvr>
                                        <p:cTn id="31" dur="500"/>
                                        <p:tgtEl>
                                          <p:spTgt spid="1126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4" grpId="0" autoUpdateAnimBg="0"/>
      <p:bldP spid="112651" grpId="0"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ext Box 2" descr="25%"/>
          <p:cNvSpPr txBox="1">
            <a:spLocks noChangeArrowheads="1"/>
          </p:cNvSpPr>
          <p:nvPr/>
        </p:nvSpPr>
        <p:spPr bwMode="auto">
          <a:xfrm>
            <a:off x="395288" y="396852"/>
            <a:ext cx="3371850" cy="525401"/>
          </a:xfrm>
          <a:prstGeom prst="rect">
            <a:avLst/>
          </a:prstGeom>
          <a:noFill/>
          <a:ln w="38100">
            <a:noFill/>
            <a:miter lim="800000"/>
            <a:headEnd/>
            <a:tailEnd/>
          </a:ln>
          <a:effectLst/>
        </p:spPr>
        <p:txBody>
          <a:bodyPr lIns="90000" tIns="46800" rIns="90000" bIns="46800" anchor="ctr">
            <a:spAutoFit/>
          </a:bodyPr>
          <a:lstStyle/>
          <a:p>
            <a:pPr>
              <a:spcBef>
                <a:spcPct val="50000"/>
              </a:spcBef>
              <a:defRPr/>
            </a:pPr>
            <a:r>
              <a:rPr lang="en-US" altLang="zh-CN" sz="2800" b="1">
                <a:solidFill>
                  <a:srgbClr val="000099"/>
                </a:solidFill>
                <a:latin typeface="Times New Roman" panose="02020603050405020304" pitchFamily="18" charset="0"/>
                <a:cs typeface="Times New Roman" panose="02020603050405020304" pitchFamily="18" charset="0"/>
              </a:rPr>
              <a:t>15.6.2   </a:t>
            </a:r>
            <a:r>
              <a:rPr lang="zh-CN" altLang="en-US" sz="2800" b="1">
                <a:solidFill>
                  <a:srgbClr val="000099"/>
                </a:solidFill>
                <a:latin typeface="Times New Roman" panose="02020603050405020304" pitchFamily="18" charset="0"/>
                <a:cs typeface="Times New Roman" panose="02020603050405020304" pitchFamily="18" charset="0"/>
              </a:rPr>
              <a:t>动态分析</a:t>
            </a:r>
            <a:endParaRPr lang="zh-CN" altLang="en-US" sz="2800" b="1">
              <a:solidFill>
                <a:srgbClr val="000099"/>
              </a:solidFill>
              <a:latin typeface="Times New Roman" panose="02020603050405020304" pitchFamily="18" charset="0"/>
              <a:ea typeface="楷体_GB2312" pitchFamily="49" charset="-122"/>
              <a:cs typeface="Times New Roman" panose="02020603050405020304" pitchFamily="18" charset="0"/>
            </a:endParaRPr>
          </a:p>
        </p:txBody>
      </p:sp>
      <p:sp>
        <p:nvSpPr>
          <p:cNvPr id="113917" name="Rectangle 253"/>
          <p:cNvSpPr>
            <a:spLocks noChangeArrowheads="1"/>
          </p:cNvSpPr>
          <p:nvPr/>
        </p:nvSpPr>
        <p:spPr bwMode="auto">
          <a:xfrm>
            <a:off x="5867400" y="3828996"/>
            <a:ext cx="2209800" cy="461665"/>
          </a:xfrm>
          <a:prstGeom prst="rect">
            <a:avLst/>
          </a:prstGeom>
          <a:noFill/>
          <a:ln w="38100">
            <a:noFill/>
            <a:miter lim="800000"/>
            <a:headEnd/>
            <a:tailEnd/>
          </a:ln>
          <a:effectLst/>
        </p:spPr>
        <p:txBody>
          <a:bodyPr>
            <a:spAutoFit/>
          </a:bodyPr>
          <a:lstStyle/>
          <a:p>
            <a:pPr>
              <a:spcBef>
                <a:spcPct val="50000"/>
              </a:spcBef>
              <a:defRPr/>
            </a:pPr>
            <a:r>
              <a:rPr lang="zh-CN" altLang="en-US" sz="2400" b="1">
                <a:solidFill>
                  <a:srgbClr val="000099"/>
                </a:solidFill>
                <a:latin typeface="Times New Roman" panose="02020603050405020304" pitchFamily="18" charset="0"/>
                <a:cs typeface="Times New Roman" panose="02020603050405020304" pitchFamily="18" charset="0"/>
              </a:rPr>
              <a:t>微变等效电路</a:t>
            </a:r>
          </a:p>
        </p:txBody>
      </p:sp>
      <p:sp>
        <p:nvSpPr>
          <p:cNvPr id="113918" name="Text Box 254"/>
          <p:cNvSpPr txBox="1">
            <a:spLocks noChangeArrowheads="1"/>
          </p:cNvSpPr>
          <p:nvPr/>
        </p:nvSpPr>
        <p:spPr bwMode="auto">
          <a:xfrm>
            <a:off x="1866900" y="2990796"/>
            <a:ext cx="1905000" cy="461665"/>
          </a:xfrm>
          <a:prstGeom prst="rect">
            <a:avLst/>
          </a:prstGeom>
          <a:noFill/>
          <a:ln w="9525">
            <a:noFill/>
            <a:miter lim="800000"/>
            <a:headEnd/>
            <a:tailEnd/>
          </a:ln>
          <a:effectLst/>
        </p:spPr>
        <p:txBody>
          <a:bodyPr>
            <a:spAutoFit/>
          </a:bodyPr>
          <a:lstStyle/>
          <a:p>
            <a:pPr algn="ctr">
              <a:spcBef>
                <a:spcPct val="50000"/>
              </a:spcBef>
              <a:defRPr/>
            </a:pPr>
            <a:r>
              <a:rPr lang="zh-CN" altLang="en-US" sz="2400" b="1" dirty="0">
                <a:solidFill>
                  <a:srgbClr val="000099"/>
                </a:solidFill>
                <a:latin typeface="Times New Roman" panose="02020603050405020304" pitchFamily="18" charset="0"/>
                <a:cs typeface="Times New Roman" panose="02020603050405020304" pitchFamily="18" charset="0"/>
              </a:rPr>
              <a:t>交流通路</a:t>
            </a:r>
          </a:p>
        </p:txBody>
      </p:sp>
      <p:graphicFrame>
        <p:nvGraphicFramePr>
          <p:cNvPr id="113953" name="Object 289"/>
          <p:cNvGraphicFramePr>
            <a:graphicFrameLocks noChangeAspect="1"/>
          </p:cNvGraphicFramePr>
          <p:nvPr>
            <p:extLst>
              <p:ext uri="{D42A27DB-BD31-4B8C-83A1-F6EECF244321}">
                <p14:modId xmlns:p14="http://schemas.microsoft.com/office/powerpoint/2010/main" val="3311060186"/>
              </p:ext>
            </p:extLst>
          </p:nvPr>
        </p:nvGraphicFramePr>
        <p:xfrm>
          <a:off x="1239838" y="3852809"/>
          <a:ext cx="1973262" cy="520700"/>
        </p:xfrm>
        <a:graphic>
          <a:graphicData uri="http://schemas.openxmlformats.org/presentationml/2006/ole">
            <mc:AlternateContent xmlns:mc="http://schemas.openxmlformats.org/markup-compatibility/2006">
              <mc:Choice xmlns:v="urn:schemas-microsoft-com:vml" Requires="v">
                <p:oleObj spid="_x0000_s30743" name="Equation" r:id="rId5" imgW="876240" imgH="215640" progId="Equation.3">
                  <p:embed/>
                </p:oleObj>
              </mc:Choice>
              <mc:Fallback>
                <p:oleObj name="Equation" r:id="rId5" imgW="876240" imgH="215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39838" y="3852809"/>
                        <a:ext cx="1973262"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3954" name="Object 290"/>
          <p:cNvGraphicFramePr>
            <a:graphicFrameLocks noChangeAspect="1"/>
          </p:cNvGraphicFramePr>
          <p:nvPr>
            <p:extLst>
              <p:ext uri="{D42A27DB-BD31-4B8C-83A1-F6EECF244321}">
                <p14:modId xmlns:p14="http://schemas.microsoft.com/office/powerpoint/2010/main" val="3801796997"/>
              </p:ext>
            </p:extLst>
          </p:nvPr>
        </p:nvGraphicFramePr>
        <p:xfrm>
          <a:off x="1168400" y="4403671"/>
          <a:ext cx="1684338" cy="606425"/>
        </p:xfrm>
        <a:graphic>
          <a:graphicData uri="http://schemas.openxmlformats.org/presentationml/2006/ole">
            <mc:AlternateContent xmlns:mc="http://schemas.openxmlformats.org/markup-compatibility/2006">
              <mc:Choice xmlns:v="urn:schemas-microsoft-com:vml" Requires="v">
                <p:oleObj spid="_x0000_s30744" name="Equation" r:id="rId7" imgW="672840" imgH="241200" progId="Equation.3">
                  <p:embed/>
                </p:oleObj>
              </mc:Choice>
              <mc:Fallback>
                <p:oleObj name="Equation" r:id="rId7" imgW="672840" imgH="2412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68400" y="4403671"/>
                        <a:ext cx="1684338" cy="606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3955" name="Object 291"/>
          <p:cNvGraphicFramePr>
            <a:graphicFrameLocks noChangeAspect="1"/>
          </p:cNvGraphicFramePr>
          <p:nvPr>
            <p:extLst>
              <p:ext uri="{D42A27DB-BD31-4B8C-83A1-F6EECF244321}">
                <p14:modId xmlns:p14="http://schemas.microsoft.com/office/powerpoint/2010/main" val="2923612103"/>
              </p:ext>
            </p:extLst>
          </p:nvPr>
        </p:nvGraphicFramePr>
        <p:xfrm>
          <a:off x="2781300" y="4438596"/>
          <a:ext cx="2286000" cy="552450"/>
        </p:xfrm>
        <a:graphic>
          <a:graphicData uri="http://schemas.openxmlformats.org/presentationml/2006/ole">
            <mc:AlternateContent xmlns:mc="http://schemas.openxmlformats.org/markup-compatibility/2006">
              <mc:Choice xmlns:v="urn:schemas-microsoft-com:vml" Requires="v">
                <p:oleObj spid="_x0000_s30745" name="公式" r:id="rId9" imgW="1104840" imgH="266400" progId="Equation.3">
                  <p:embed/>
                </p:oleObj>
              </mc:Choice>
              <mc:Fallback>
                <p:oleObj name="公式" r:id="rId9" imgW="1104840" imgH="2664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81300" y="4438596"/>
                        <a:ext cx="2286000" cy="55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3956" name="Text Box 292"/>
          <p:cNvSpPr txBox="1">
            <a:spLocks noChangeArrowheads="1"/>
          </p:cNvSpPr>
          <p:nvPr/>
        </p:nvSpPr>
        <p:spPr bwMode="auto">
          <a:xfrm>
            <a:off x="533400" y="3375309"/>
            <a:ext cx="3817938" cy="494624"/>
          </a:xfrm>
          <a:prstGeom prst="rect">
            <a:avLst/>
          </a:prstGeom>
          <a:noFill/>
          <a:ln w="38100">
            <a:noFill/>
            <a:miter lim="800000"/>
            <a:headEnd/>
            <a:tailEnd/>
          </a:ln>
          <a:effectLst/>
        </p:spPr>
        <p:txBody>
          <a:bodyPr lIns="90000" tIns="46800" rIns="90000" bIns="46800" anchor="ctr">
            <a:spAutoFit/>
          </a:bodyPr>
          <a:lstStyle/>
          <a:p>
            <a:pPr>
              <a:spcBef>
                <a:spcPct val="50000"/>
              </a:spcBef>
              <a:defRPr/>
            </a:pPr>
            <a:r>
              <a:rPr lang="en-US" altLang="zh-CN" sz="2600" b="1">
                <a:solidFill>
                  <a:srgbClr val="CC0000"/>
                </a:solidFill>
                <a:latin typeface="Times New Roman" panose="02020603050405020304" pitchFamily="18" charset="0"/>
                <a:cs typeface="Times New Roman" panose="02020603050405020304" pitchFamily="18" charset="0"/>
              </a:rPr>
              <a:t>(1) </a:t>
            </a:r>
            <a:r>
              <a:rPr lang="zh-CN" altLang="en-US" sz="2600" b="1">
                <a:solidFill>
                  <a:srgbClr val="CC0000"/>
                </a:solidFill>
                <a:latin typeface="Times New Roman" panose="02020603050405020304" pitchFamily="18" charset="0"/>
                <a:cs typeface="Times New Roman" panose="02020603050405020304" pitchFamily="18" charset="0"/>
              </a:rPr>
              <a:t>电压放大倍数</a:t>
            </a:r>
          </a:p>
        </p:txBody>
      </p:sp>
      <p:graphicFrame>
        <p:nvGraphicFramePr>
          <p:cNvPr id="113957" name="Object 293"/>
          <p:cNvGraphicFramePr>
            <a:graphicFrameLocks noChangeAspect="1"/>
          </p:cNvGraphicFramePr>
          <p:nvPr>
            <p:extLst>
              <p:ext uri="{D42A27DB-BD31-4B8C-83A1-F6EECF244321}">
                <p14:modId xmlns:p14="http://schemas.microsoft.com/office/powerpoint/2010/main" val="692404740"/>
              </p:ext>
            </p:extLst>
          </p:nvPr>
        </p:nvGraphicFramePr>
        <p:xfrm>
          <a:off x="1219200" y="4971996"/>
          <a:ext cx="2590800" cy="612775"/>
        </p:xfrm>
        <a:graphic>
          <a:graphicData uri="http://schemas.openxmlformats.org/presentationml/2006/ole">
            <mc:AlternateContent xmlns:mc="http://schemas.openxmlformats.org/markup-compatibility/2006">
              <mc:Choice xmlns:v="urn:schemas-microsoft-com:vml" Requires="v">
                <p:oleObj spid="_x0000_s30746" name="Equation" r:id="rId11" imgW="1079280" imgH="241200" progId="Equation.3">
                  <p:embed/>
                </p:oleObj>
              </mc:Choice>
              <mc:Fallback>
                <p:oleObj name="Equation" r:id="rId11" imgW="1079280" imgH="2412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19200" y="4971996"/>
                        <a:ext cx="2590800" cy="612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3958" name="Object 294"/>
          <p:cNvGraphicFramePr>
            <a:graphicFrameLocks noChangeAspect="1"/>
          </p:cNvGraphicFramePr>
          <p:nvPr>
            <p:extLst>
              <p:ext uri="{D42A27DB-BD31-4B8C-83A1-F6EECF244321}">
                <p14:modId xmlns:p14="http://schemas.microsoft.com/office/powerpoint/2010/main" val="3912122437"/>
              </p:ext>
            </p:extLst>
          </p:nvPr>
        </p:nvGraphicFramePr>
        <p:xfrm>
          <a:off x="3746500" y="4984696"/>
          <a:ext cx="2863850" cy="577850"/>
        </p:xfrm>
        <a:graphic>
          <a:graphicData uri="http://schemas.openxmlformats.org/presentationml/2006/ole">
            <mc:AlternateContent xmlns:mc="http://schemas.openxmlformats.org/markup-compatibility/2006">
              <mc:Choice xmlns:v="urn:schemas-microsoft-com:vml" Requires="v">
                <p:oleObj spid="_x0000_s30747" name="公式" r:id="rId13" imgW="1498320" imgH="266400" progId="Equation.3">
                  <p:embed/>
                </p:oleObj>
              </mc:Choice>
              <mc:Fallback>
                <p:oleObj name="公式" r:id="rId13" imgW="1498320" imgH="2664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46500" y="4984696"/>
                        <a:ext cx="2863850" cy="577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4016" name="Object 352"/>
          <p:cNvGraphicFramePr>
            <a:graphicFrameLocks noChangeAspect="1"/>
          </p:cNvGraphicFramePr>
          <p:nvPr>
            <p:extLst>
              <p:ext uri="{D42A27DB-BD31-4B8C-83A1-F6EECF244321}">
                <p14:modId xmlns:p14="http://schemas.microsoft.com/office/powerpoint/2010/main" val="3076933823"/>
              </p:ext>
            </p:extLst>
          </p:nvPr>
        </p:nvGraphicFramePr>
        <p:xfrm>
          <a:off x="1206500" y="5489521"/>
          <a:ext cx="3479800" cy="1130300"/>
        </p:xfrm>
        <a:graphic>
          <a:graphicData uri="http://schemas.openxmlformats.org/presentationml/2006/ole">
            <mc:AlternateContent xmlns:mc="http://schemas.openxmlformats.org/markup-compatibility/2006">
              <mc:Choice xmlns:v="urn:schemas-microsoft-com:vml" Requires="v">
                <p:oleObj spid="_x0000_s30748" name="Equation" r:id="rId15" imgW="1574640" imgH="457200" progId="Equation.3">
                  <p:embed/>
                </p:oleObj>
              </mc:Choice>
              <mc:Fallback>
                <p:oleObj name="Equation" r:id="rId15" imgW="1574640" imgH="4572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06500" y="5489521"/>
                        <a:ext cx="3479800" cy="1130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4017" name="Object 353"/>
          <p:cNvGraphicFramePr>
            <a:graphicFrameLocks noChangeAspect="1"/>
          </p:cNvGraphicFramePr>
          <p:nvPr>
            <p:extLst>
              <p:ext uri="{D42A27DB-BD31-4B8C-83A1-F6EECF244321}">
                <p14:modId xmlns:p14="http://schemas.microsoft.com/office/powerpoint/2010/main" val="1313336130"/>
              </p:ext>
            </p:extLst>
          </p:nvPr>
        </p:nvGraphicFramePr>
        <p:xfrm>
          <a:off x="4660900" y="5543496"/>
          <a:ext cx="2578100" cy="1096963"/>
        </p:xfrm>
        <a:graphic>
          <a:graphicData uri="http://schemas.openxmlformats.org/presentationml/2006/ole">
            <mc:AlternateContent xmlns:mc="http://schemas.openxmlformats.org/markup-compatibility/2006">
              <mc:Choice xmlns:v="urn:schemas-microsoft-com:vml" Requires="v">
                <p:oleObj spid="_x0000_s30749" name="Equation" r:id="rId17" imgW="1091880" imgH="431640" progId="Equation.3">
                  <p:embed/>
                </p:oleObj>
              </mc:Choice>
              <mc:Fallback>
                <p:oleObj name="Equation" r:id="rId17" imgW="1091880" imgH="43164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660900" y="5543496"/>
                        <a:ext cx="2578100" cy="1096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4018" name="Rectangle 354" descr="30%"/>
          <p:cNvSpPr>
            <a:spLocks noChangeArrowheads="1"/>
          </p:cNvSpPr>
          <p:nvPr/>
        </p:nvSpPr>
        <p:spPr bwMode="auto">
          <a:xfrm>
            <a:off x="395288" y="5592376"/>
            <a:ext cx="8458200" cy="972574"/>
          </a:xfrm>
          <a:prstGeom prst="rect">
            <a:avLst/>
          </a:prstGeom>
          <a:pattFill prst="pct30">
            <a:fgClr>
              <a:srgbClr val="FFCCCC"/>
            </a:fgClr>
            <a:bgClr>
              <a:srgbClr val="FFFFFF"/>
            </a:bgClr>
          </a:pattFill>
          <a:ln w="28575">
            <a:solidFill>
              <a:srgbClr val="006600"/>
            </a:solidFill>
            <a:miter lim="800000"/>
            <a:headEnd/>
            <a:tailEnd/>
          </a:ln>
          <a:effectLst/>
        </p:spPr>
        <p:txBody>
          <a:bodyPr>
            <a:spAutoFit/>
          </a:bodyPr>
          <a:lstStyle/>
          <a:p>
            <a:pPr>
              <a:lnSpc>
                <a:spcPct val="110000"/>
              </a:lnSpc>
              <a:defRPr/>
            </a:pPr>
            <a:r>
              <a:rPr lang="en-US" altLang="zh-CN" sz="2600" b="1" dirty="0">
                <a:solidFill>
                  <a:srgbClr val="3399FF"/>
                </a:solidFill>
                <a:latin typeface="Times New Roman" panose="02020603050405020304" pitchFamily="18" charset="0"/>
                <a:cs typeface="Times New Roman" panose="02020603050405020304" pitchFamily="18" charset="0"/>
              </a:rPr>
              <a:t>  </a:t>
            </a:r>
            <a:r>
              <a:rPr lang="en-US" altLang="zh-CN" sz="2600" b="1" dirty="0" smtClean="0">
                <a:solidFill>
                  <a:srgbClr val="3399FF"/>
                </a:solidFill>
                <a:latin typeface="Times New Roman" panose="02020603050405020304" pitchFamily="18" charset="0"/>
                <a:cs typeface="Times New Roman" panose="02020603050405020304" pitchFamily="18" charset="0"/>
              </a:rPr>
              <a:t>      </a:t>
            </a:r>
            <a:r>
              <a:rPr lang="zh-CN" altLang="en-US" sz="2600" b="1" dirty="0" smtClean="0">
                <a:solidFill>
                  <a:srgbClr val="000099"/>
                </a:solidFill>
                <a:latin typeface="Times New Roman" panose="02020603050405020304" pitchFamily="18" charset="0"/>
                <a:cs typeface="Times New Roman" panose="02020603050405020304" pitchFamily="18" charset="0"/>
              </a:rPr>
              <a:t>电压</a:t>
            </a:r>
            <a:r>
              <a:rPr lang="zh-CN" altLang="en-US" sz="2600" b="1" dirty="0">
                <a:solidFill>
                  <a:srgbClr val="000099"/>
                </a:solidFill>
                <a:latin typeface="Times New Roman" panose="02020603050405020304" pitchFamily="18" charset="0"/>
                <a:cs typeface="Times New Roman" panose="02020603050405020304" pitchFamily="18" charset="0"/>
              </a:rPr>
              <a:t>放大倍数</a:t>
            </a:r>
            <a:r>
              <a:rPr lang="en-US" altLang="zh-CN" sz="2600" b="1" i="1" dirty="0">
                <a:solidFill>
                  <a:srgbClr val="000099"/>
                </a:solidFill>
                <a:latin typeface="Times New Roman" panose="02020603050405020304" pitchFamily="18" charset="0"/>
                <a:cs typeface="Times New Roman" panose="02020603050405020304" pitchFamily="18" charset="0"/>
              </a:rPr>
              <a:t>A</a:t>
            </a:r>
            <a:r>
              <a:rPr lang="en-US" altLang="zh-CN" sz="2600" b="1" i="1" baseline="-25000" dirty="0">
                <a:solidFill>
                  <a:srgbClr val="000099"/>
                </a:solidFill>
                <a:latin typeface="Times New Roman" panose="02020603050405020304" pitchFamily="18" charset="0"/>
                <a:cs typeface="Times New Roman" panose="02020603050405020304" pitchFamily="18" charset="0"/>
              </a:rPr>
              <a:t>u </a:t>
            </a:r>
            <a:r>
              <a:rPr lang="en-US" altLang="zh-CN" sz="2600" b="1" dirty="0">
                <a:solidFill>
                  <a:srgbClr val="000099"/>
                </a:solidFill>
                <a:latin typeface="Times New Roman" panose="02020603050405020304" pitchFamily="18" charset="0"/>
                <a:cs typeface="Times New Roman" panose="02020603050405020304" pitchFamily="18" charset="0"/>
                <a:sym typeface="Symbol" pitchFamily="18" charset="2"/>
              </a:rPr>
              <a:t> </a:t>
            </a:r>
            <a:r>
              <a:rPr lang="en-US" altLang="zh-CN" sz="2600" b="1" dirty="0">
                <a:solidFill>
                  <a:srgbClr val="000099"/>
                </a:solidFill>
                <a:latin typeface="Times New Roman" panose="02020603050405020304" pitchFamily="18" charset="0"/>
                <a:cs typeface="Times New Roman" panose="02020603050405020304" pitchFamily="18" charset="0"/>
              </a:rPr>
              <a:t>1</a:t>
            </a:r>
            <a:r>
              <a:rPr lang="zh-CN" altLang="en-US" sz="2600" b="1" dirty="0">
                <a:solidFill>
                  <a:srgbClr val="000099"/>
                </a:solidFill>
                <a:latin typeface="Times New Roman" panose="02020603050405020304" pitchFamily="18" charset="0"/>
                <a:cs typeface="Times New Roman" panose="02020603050405020304" pitchFamily="18" charset="0"/>
              </a:rPr>
              <a:t>且输入输出同相，输出电压跟随输入电压，</a:t>
            </a:r>
            <a:r>
              <a:rPr lang="zh-CN" altLang="en-US" sz="2600" b="1" dirty="0">
                <a:solidFill>
                  <a:srgbClr val="FF3300"/>
                </a:solidFill>
                <a:latin typeface="Times New Roman" panose="02020603050405020304" pitchFamily="18" charset="0"/>
                <a:cs typeface="Times New Roman" panose="02020603050405020304" pitchFamily="18" charset="0"/>
              </a:rPr>
              <a:t>故称电压跟随器。</a:t>
            </a:r>
          </a:p>
        </p:txBody>
      </p:sp>
      <p:pic>
        <p:nvPicPr>
          <p:cNvPr id="114019" name="Picture 355" descr="图片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52400" y="936571"/>
            <a:ext cx="4170363" cy="206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4020" name="Picture 356" descr="图片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462463" y="504771"/>
            <a:ext cx="4402137" cy="324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540028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14019"/>
                                        </p:tgtEl>
                                        <p:attrNameLst>
                                          <p:attrName>style.visibility</p:attrName>
                                        </p:attrNameLst>
                                      </p:cBhvr>
                                      <p:to>
                                        <p:strVal val="visible"/>
                                      </p:to>
                                    </p:set>
                                    <p:animEffect transition="in" filter="wipe(left)">
                                      <p:cBhvr>
                                        <p:cTn id="7" dur="500"/>
                                        <p:tgtEl>
                                          <p:spTgt spid="114019"/>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3918"/>
                                        </p:tgtEl>
                                        <p:attrNameLst>
                                          <p:attrName>style.visibility</p:attrName>
                                        </p:attrNameLst>
                                      </p:cBhvr>
                                      <p:to>
                                        <p:strVal val="visible"/>
                                      </p:to>
                                    </p:set>
                                    <p:animEffect transition="in" filter="wipe(left)">
                                      <p:cBhvr>
                                        <p:cTn id="11" dur="500"/>
                                        <p:tgtEl>
                                          <p:spTgt spid="11391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114020"/>
                                        </p:tgtEl>
                                        <p:attrNameLst>
                                          <p:attrName>style.visibility</p:attrName>
                                        </p:attrNameLst>
                                      </p:cBhvr>
                                      <p:to>
                                        <p:strVal val="visible"/>
                                      </p:to>
                                    </p:set>
                                    <p:animEffect transition="in" filter="wipe(left)">
                                      <p:cBhvr>
                                        <p:cTn id="16" dur="1000"/>
                                        <p:tgtEl>
                                          <p:spTgt spid="114020"/>
                                        </p:tgtEl>
                                      </p:cBhvr>
                                    </p:animEffect>
                                  </p:childTnLst>
                                </p:cTn>
                              </p:par>
                            </p:childTnLst>
                          </p:cTn>
                        </p:par>
                        <p:par>
                          <p:cTn id="17" fill="hold" nodeType="afterGroup">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113917"/>
                                        </p:tgtEl>
                                        <p:attrNameLst>
                                          <p:attrName>style.visibility</p:attrName>
                                        </p:attrNameLst>
                                      </p:cBhvr>
                                      <p:to>
                                        <p:strVal val="visible"/>
                                      </p:to>
                                    </p:set>
                                    <p:animEffect transition="in" filter="wipe(left)">
                                      <p:cBhvr>
                                        <p:cTn id="20" dur="500"/>
                                        <p:tgtEl>
                                          <p:spTgt spid="11391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13956"/>
                                        </p:tgtEl>
                                        <p:attrNameLst>
                                          <p:attrName>style.visibility</p:attrName>
                                        </p:attrNameLst>
                                      </p:cBhvr>
                                      <p:to>
                                        <p:strVal val="visible"/>
                                      </p:to>
                                    </p:set>
                                    <p:animEffect transition="in" filter="wipe(left)">
                                      <p:cBhvr>
                                        <p:cTn id="25" dur="500"/>
                                        <p:tgtEl>
                                          <p:spTgt spid="11395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113953"/>
                                        </p:tgtEl>
                                        <p:attrNameLst>
                                          <p:attrName>style.visibility</p:attrName>
                                        </p:attrNameLst>
                                      </p:cBhvr>
                                      <p:to>
                                        <p:strVal val="visible"/>
                                      </p:to>
                                    </p:set>
                                    <p:animEffect transition="in" filter="wipe(left)">
                                      <p:cBhvr>
                                        <p:cTn id="30" dur="500"/>
                                        <p:tgtEl>
                                          <p:spTgt spid="11395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113954"/>
                                        </p:tgtEl>
                                        <p:attrNameLst>
                                          <p:attrName>style.visibility</p:attrName>
                                        </p:attrNameLst>
                                      </p:cBhvr>
                                      <p:to>
                                        <p:strVal val="visible"/>
                                      </p:to>
                                    </p:set>
                                    <p:animEffect transition="in" filter="wipe(left)">
                                      <p:cBhvr>
                                        <p:cTn id="35" dur="500"/>
                                        <p:tgtEl>
                                          <p:spTgt spid="113954"/>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113955"/>
                                        </p:tgtEl>
                                        <p:attrNameLst>
                                          <p:attrName>style.visibility</p:attrName>
                                        </p:attrNameLst>
                                      </p:cBhvr>
                                      <p:to>
                                        <p:strVal val="visible"/>
                                      </p:to>
                                    </p:set>
                                    <p:animEffect transition="in" filter="wipe(left)">
                                      <p:cBhvr>
                                        <p:cTn id="40" dur="500"/>
                                        <p:tgtEl>
                                          <p:spTgt spid="113955"/>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nodeType="clickEffect">
                                  <p:stCondLst>
                                    <p:cond delay="0"/>
                                  </p:stCondLst>
                                  <p:childTnLst>
                                    <p:set>
                                      <p:cBhvr>
                                        <p:cTn id="44" dur="1" fill="hold">
                                          <p:stCondLst>
                                            <p:cond delay="0"/>
                                          </p:stCondLst>
                                        </p:cTn>
                                        <p:tgtEl>
                                          <p:spTgt spid="113957"/>
                                        </p:tgtEl>
                                        <p:attrNameLst>
                                          <p:attrName>style.visibility</p:attrName>
                                        </p:attrNameLst>
                                      </p:cBhvr>
                                      <p:to>
                                        <p:strVal val="visible"/>
                                      </p:to>
                                    </p:set>
                                    <p:animEffect transition="in" filter="wipe(left)">
                                      <p:cBhvr>
                                        <p:cTn id="45" dur="500"/>
                                        <p:tgtEl>
                                          <p:spTgt spid="113957"/>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nodeType="clickEffect">
                                  <p:stCondLst>
                                    <p:cond delay="0"/>
                                  </p:stCondLst>
                                  <p:childTnLst>
                                    <p:set>
                                      <p:cBhvr>
                                        <p:cTn id="49" dur="1" fill="hold">
                                          <p:stCondLst>
                                            <p:cond delay="0"/>
                                          </p:stCondLst>
                                        </p:cTn>
                                        <p:tgtEl>
                                          <p:spTgt spid="113958"/>
                                        </p:tgtEl>
                                        <p:attrNameLst>
                                          <p:attrName>style.visibility</p:attrName>
                                        </p:attrNameLst>
                                      </p:cBhvr>
                                      <p:to>
                                        <p:strVal val="visible"/>
                                      </p:to>
                                    </p:set>
                                    <p:animEffect transition="in" filter="wipe(left)">
                                      <p:cBhvr>
                                        <p:cTn id="50" dur="500"/>
                                        <p:tgtEl>
                                          <p:spTgt spid="113958"/>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nodeType="clickEffect">
                                  <p:stCondLst>
                                    <p:cond delay="0"/>
                                  </p:stCondLst>
                                  <p:childTnLst>
                                    <p:set>
                                      <p:cBhvr>
                                        <p:cTn id="54" dur="1" fill="hold">
                                          <p:stCondLst>
                                            <p:cond delay="0"/>
                                          </p:stCondLst>
                                        </p:cTn>
                                        <p:tgtEl>
                                          <p:spTgt spid="114016"/>
                                        </p:tgtEl>
                                        <p:attrNameLst>
                                          <p:attrName>style.visibility</p:attrName>
                                        </p:attrNameLst>
                                      </p:cBhvr>
                                      <p:to>
                                        <p:strVal val="visible"/>
                                      </p:to>
                                    </p:set>
                                    <p:animEffect transition="in" filter="wipe(left)">
                                      <p:cBhvr>
                                        <p:cTn id="55" dur="500"/>
                                        <p:tgtEl>
                                          <p:spTgt spid="114016"/>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nodeType="clickEffect">
                                  <p:stCondLst>
                                    <p:cond delay="0"/>
                                  </p:stCondLst>
                                  <p:childTnLst>
                                    <p:set>
                                      <p:cBhvr>
                                        <p:cTn id="59" dur="1" fill="hold">
                                          <p:stCondLst>
                                            <p:cond delay="0"/>
                                          </p:stCondLst>
                                        </p:cTn>
                                        <p:tgtEl>
                                          <p:spTgt spid="114017"/>
                                        </p:tgtEl>
                                        <p:attrNameLst>
                                          <p:attrName>style.visibility</p:attrName>
                                        </p:attrNameLst>
                                      </p:cBhvr>
                                      <p:to>
                                        <p:strVal val="visible"/>
                                      </p:to>
                                    </p:set>
                                    <p:animEffect transition="in" filter="wipe(left)">
                                      <p:cBhvr>
                                        <p:cTn id="60" dur="500"/>
                                        <p:tgtEl>
                                          <p:spTgt spid="114017"/>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114018"/>
                                        </p:tgtEl>
                                        <p:attrNameLst>
                                          <p:attrName>style.visibility</p:attrName>
                                        </p:attrNameLst>
                                      </p:cBhvr>
                                      <p:to>
                                        <p:strVal val="visible"/>
                                      </p:to>
                                    </p:set>
                                    <p:animEffect transition="in" filter="wipe(left)">
                                      <p:cBhvr>
                                        <p:cTn id="65" dur="500"/>
                                        <p:tgtEl>
                                          <p:spTgt spid="114018"/>
                                        </p:tgtEl>
                                      </p:cBhvr>
                                    </p:animEffect>
                                  </p:childTnLst>
                                  <p:subTnLst>
                                    <p:audio>
                                      <p:cMediaNode>
                                        <p:cTn display="0" masterRel="sameClick">
                                          <p:stCondLst>
                                            <p:cond evt="begin" delay="0">
                                              <p:tn val="63"/>
                                            </p:cond>
                                          </p:stCondLst>
                                          <p:endCondLst>
                                            <p:cond evt="onStopAudio" delay="0">
                                              <p:tgtEl>
                                                <p:sldTgt/>
                                              </p:tgtEl>
                                            </p:cond>
                                          </p:endCondLst>
                                        </p:cTn>
                                        <p:tgtEl>
                                          <p:sndTgt r:embed="rId4"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917" grpId="0" autoUpdateAnimBg="0"/>
      <p:bldP spid="113918" grpId="0" autoUpdateAnimBg="0"/>
      <p:bldP spid="113956" grpId="0" autoUpdateAnimBg="0"/>
      <p:bldP spid="114018" grpId="0" animBg="1"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52" name="Picture 255" descr="图片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938" y="1071012"/>
            <a:ext cx="4292600" cy="310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14690" name="Object 2"/>
          <p:cNvGraphicFramePr>
            <a:graphicFrameLocks noChangeAspect="1"/>
          </p:cNvGraphicFramePr>
          <p:nvPr>
            <p:extLst/>
          </p:nvPr>
        </p:nvGraphicFramePr>
        <p:xfrm>
          <a:off x="3052763" y="4103137"/>
          <a:ext cx="2076450" cy="565150"/>
        </p:xfrm>
        <a:graphic>
          <a:graphicData uri="http://schemas.openxmlformats.org/presentationml/2006/ole">
            <mc:AlternateContent xmlns:mc="http://schemas.openxmlformats.org/markup-compatibility/2006">
              <mc:Choice xmlns:v="urn:schemas-microsoft-com:vml" Requires="v">
                <p:oleObj spid="_x0000_s31764" name="Equation" r:id="rId5" imgW="863280" imgH="215640" progId="Equation.3">
                  <p:embed/>
                </p:oleObj>
              </mc:Choice>
              <mc:Fallback>
                <p:oleObj name="Equation" r:id="rId5" imgW="863280" imgH="215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52763" y="4103137"/>
                        <a:ext cx="2076450" cy="565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4691" name="Text Box 3"/>
          <p:cNvSpPr txBox="1">
            <a:spLocks noChangeArrowheads="1"/>
          </p:cNvSpPr>
          <p:nvPr/>
        </p:nvSpPr>
        <p:spPr bwMode="auto">
          <a:xfrm>
            <a:off x="588963" y="604318"/>
            <a:ext cx="3048000" cy="525401"/>
          </a:xfrm>
          <a:prstGeom prst="rect">
            <a:avLst/>
          </a:prstGeom>
          <a:noFill/>
          <a:ln w="38100">
            <a:noFill/>
            <a:miter lim="800000"/>
            <a:headEnd/>
            <a:tailEnd/>
          </a:ln>
          <a:effectLst/>
        </p:spPr>
        <p:txBody>
          <a:bodyPr lIns="90000" tIns="46800" rIns="90000" bIns="46800" anchor="ctr">
            <a:spAutoFit/>
          </a:bodyPr>
          <a:lstStyle/>
          <a:p>
            <a:pPr>
              <a:spcBef>
                <a:spcPct val="50000"/>
              </a:spcBef>
              <a:defRPr/>
            </a:pPr>
            <a:r>
              <a:rPr lang="en-US" altLang="zh-CN" sz="2800" b="1" dirty="0">
                <a:solidFill>
                  <a:srgbClr val="CC0000"/>
                </a:solidFill>
                <a:latin typeface="Times New Roman" panose="02020603050405020304" pitchFamily="18" charset="0"/>
                <a:cs typeface="Times New Roman" panose="02020603050405020304" pitchFamily="18" charset="0"/>
              </a:rPr>
              <a:t>2. </a:t>
            </a:r>
            <a:r>
              <a:rPr lang="zh-CN" altLang="en-US" sz="2800" b="1" dirty="0">
                <a:solidFill>
                  <a:srgbClr val="CC0000"/>
                </a:solidFill>
                <a:latin typeface="Times New Roman" panose="02020603050405020304" pitchFamily="18" charset="0"/>
                <a:cs typeface="Times New Roman" panose="02020603050405020304" pitchFamily="18" charset="0"/>
              </a:rPr>
              <a:t>输入电阻</a:t>
            </a:r>
            <a:endParaRPr lang="zh-CN" altLang="en-US" sz="2800" b="1" dirty="0">
              <a:solidFill>
                <a:srgbClr val="CC0000"/>
              </a:solidFill>
              <a:latin typeface="Times New Roman" panose="02020603050405020304" pitchFamily="18" charset="0"/>
              <a:ea typeface="楷体_GB2312" pitchFamily="49" charset="-122"/>
              <a:cs typeface="Times New Roman" panose="02020603050405020304" pitchFamily="18" charset="0"/>
            </a:endParaRPr>
          </a:p>
        </p:txBody>
      </p:sp>
      <p:graphicFrame>
        <p:nvGraphicFramePr>
          <p:cNvPr id="114692" name="Object 4" descr="40%"/>
          <p:cNvGraphicFramePr>
            <a:graphicFrameLocks noChangeAspect="1"/>
          </p:cNvGraphicFramePr>
          <p:nvPr>
            <p:extLst/>
          </p:nvPr>
        </p:nvGraphicFramePr>
        <p:xfrm>
          <a:off x="1096963" y="5827162"/>
          <a:ext cx="3617912" cy="573088"/>
        </p:xfrm>
        <a:graphic>
          <a:graphicData uri="http://schemas.openxmlformats.org/presentationml/2006/ole">
            <mc:AlternateContent xmlns:mc="http://schemas.openxmlformats.org/markup-compatibility/2006">
              <mc:Choice xmlns:v="urn:schemas-microsoft-com:vml" Requires="v">
                <p:oleObj spid="_x0000_s31765" name="Equation" r:id="rId7" imgW="1574640" imgH="228600" progId="Equation.3">
                  <p:embed/>
                </p:oleObj>
              </mc:Choice>
              <mc:Fallback>
                <p:oleObj name="Equation" r:id="rId7" imgW="157464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96963" y="5827162"/>
                        <a:ext cx="3617912" cy="573088"/>
                      </a:xfrm>
                      <a:prstGeom prst="rect">
                        <a:avLst/>
                      </a:prstGeom>
                      <a:noFill/>
                      <a:ln>
                        <a:noFill/>
                      </a:ln>
                      <a:effectLst/>
                      <a:extLst>
                        <a:ext uri="{909E8E84-426E-40DD-AFC4-6F175D3DCCD1}">
                          <a14:hiddenFill xmlns:a14="http://schemas.microsoft.com/office/drawing/2010/main">
                            <a:pattFill prst="pct40">
                              <a:fgClr>
                                <a:srgbClr val="00FF00"/>
                              </a:fgClr>
                              <a:bgClr>
                                <a:srgbClr val="FFFFFF"/>
                              </a:bgClr>
                            </a:patt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4693" name="Object 5"/>
          <p:cNvGraphicFramePr>
            <a:graphicFrameLocks noChangeAspect="1"/>
          </p:cNvGraphicFramePr>
          <p:nvPr>
            <p:extLst/>
          </p:nvPr>
        </p:nvGraphicFramePr>
        <p:xfrm>
          <a:off x="1076325" y="4709562"/>
          <a:ext cx="6415088" cy="1169988"/>
        </p:xfrm>
        <a:graphic>
          <a:graphicData uri="http://schemas.openxmlformats.org/presentationml/2006/ole">
            <mc:AlternateContent xmlns:mc="http://schemas.openxmlformats.org/markup-compatibility/2006">
              <mc:Choice xmlns:v="urn:schemas-microsoft-com:vml" Requires="v">
                <p:oleObj spid="_x0000_s31766" name="Equation" r:id="rId9" imgW="2743200" imgH="457200" progId="Equation.3">
                  <p:embed/>
                </p:oleObj>
              </mc:Choice>
              <mc:Fallback>
                <p:oleObj name="Equation" r:id="rId9" imgW="2743200" imgH="4572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76325" y="4709562"/>
                        <a:ext cx="6415088" cy="1169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4694" name="Object 6"/>
          <p:cNvGraphicFramePr>
            <a:graphicFrameLocks noChangeAspect="1"/>
          </p:cNvGraphicFramePr>
          <p:nvPr>
            <p:extLst/>
          </p:nvPr>
        </p:nvGraphicFramePr>
        <p:xfrm>
          <a:off x="5335588" y="5850975"/>
          <a:ext cx="1949450" cy="523875"/>
        </p:xfrm>
        <a:graphic>
          <a:graphicData uri="http://schemas.openxmlformats.org/presentationml/2006/ole">
            <mc:AlternateContent xmlns:mc="http://schemas.openxmlformats.org/markup-compatibility/2006">
              <mc:Choice xmlns:v="urn:schemas-microsoft-com:vml" Requires="v">
                <p:oleObj spid="_x0000_s31767" name="Equation" r:id="rId11" imgW="876240" imgH="215640" progId="Equation.3">
                  <p:embed/>
                </p:oleObj>
              </mc:Choice>
              <mc:Fallback>
                <p:oleObj name="Equation" r:id="rId11" imgW="876240" imgH="21564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35588" y="5850975"/>
                        <a:ext cx="1949450"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4695" name="AutoShape 7" descr="25%"/>
          <p:cNvSpPr>
            <a:spLocks noChangeArrowheads="1"/>
          </p:cNvSpPr>
          <p:nvPr/>
        </p:nvSpPr>
        <p:spPr bwMode="auto">
          <a:xfrm>
            <a:off x="5216525" y="1453600"/>
            <a:ext cx="3221038" cy="2408237"/>
          </a:xfrm>
          <a:prstGeom prst="horizontalScroll">
            <a:avLst>
              <a:gd name="adj" fmla="val 12500"/>
            </a:avLst>
          </a:prstGeom>
          <a:pattFill prst="pct25">
            <a:fgClr>
              <a:srgbClr val="FFCCCC"/>
            </a:fgClr>
            <a:bgClr>
              <a:srgbClr val="FFFFFF"/>
            </a:bgClr>
          </a:pattFill>
          <a:ln w="38100">
            <a:solidFill>
              <a:srgbClr val="006600"/>
            </a:solidFill>
            <a:round/>
            <a:headEnd/>
            <a:tailEnd/>
          </a:ln>
          <a:effectLst/>
        </p:spPr>
        <p:txBody>
          <a:bodyPr lIns="90000" tIns="46800" rIns="90000" bIns="46800" anchor="ctr">
            <a:spAutoFit/>
          </a:bodyPr>
          <a:lstStyle/>
          <a:p>
            <a:pPr>
              <a:defRPr/>
            </a:pPr>
            <a:r>
              <a:rPr lang="en-US" altLang="zh-CN" sz="2800" b="1">
                <a:solidFill>
                  <a:srgbClr val="FF3300"/>
                </a:solidFill>
                <a:latin typeface="Times New Roman" panose="02020603050405020304" pitchFamily="18" charset="0"/>
                <a:cs typeface="Times New Roman" panose="02020603050405020304" pitchFamily="18" charset="0"/>
              </a:rPr>
              <a:t>  </a:t>
            </a:r>
            <a:r>
              <a:rPr lang="zh-CN" altLang="en-US" sz="2800" b="1">
                <a:solidFill>
                  <a:srgbClr val="FF3300"/>
                </a:solidFill>
                <a:latin typeface="Times New Roman" panose="02020603050405020304" pitchFamily="18" charset="0"/>
                <a:cs typeface="Times New Roman" panose="02020603050405020304" pitchFamily="18" charset="0"/>
              </a:rPr>
              <a:t>射极输出器的输入电阻高，对前级有利。</a:t>
            </a:r>
          </a:p>
          <a:p>
            <a:pPr>
              <a:defRPr/>
            </a:pPr>
            <a:r>
              <a:rPr lang="zh-CN" altLang="en-US" sz="2800" b="1" i="1">
                <a:solidFill>
                  <a:schemeClr val="accent2"/>
                </a:solidFill>
                <a:latin typeface="Times New Roman" panose="02020603050405020304" pitchFamily="18" charset="0"/>
                <a:cs typeface="Times New Roman" panose="02020603050405020304" pitchFamily="18" charset="0"/>
              </a:rPr>
              <a:t>  </a:t>
            </a:r>
            <a:r>
              <a:rPr lang="en-US" altLang="zh-CN" sz="2800" b="1" i="1">
                <a:solidFill>
                  <a:schemeClr val="accent2"/>
                </a:solidFill>
                <a:latin typeface="Times New Roman" panose="02020603050405020304" pitchFamily="18" charset="0"/>
                <a:cs typeface="Times New Roman" panose="02020603050405020304" pitchFamily="18" charset="0"/>
              </a:rPr>
              <a:t>r</a:t>
            </a:r>
            <a:r>
              <a:rPr lang="en-US" altLang="zh-CN" sz="2800" b="1" baseline="-25000">
                <a:solidFill>
                  <a:schemeClr val="accent2"/>
                </a:solidFill>
                <a:latin typeface="Times New Roman" panose="02020603050405020304" pitchFamily="18" charset="0"/>
                <a:cs typeface="Times New Roman" panose="02020603050405020304" pitchFamily="18" charset="0"/>
              </a:rPr>
              <a:t>i </a:t>
            </a:r>
            <a:r>
              <a:rPr lang="zh-CN" altLang="en-US" sz="2800" b="1">
                <a:solidFill>
                  <a:schemeClr val="accent2"/>
                </a:solidFill>
                <a:latin typeface="Times New Roman" panose="02020603050405020304" pitchFamily="18" charset="0"/>
                <a:cs typeface="Times New Roman" panose="02020603050405020304" pitchFamily="18" charset="0"/>
              </a:rPr>
              <a:t>与负载有关</a:t>
            </a:r>
          </a:p>
        </p:txBody>
      </p:sp>
      <p:grpSp>
        <p:nvGrpSpPr>
          <p:cNvPr id="2" name="Group 12"/>
          <p:cNvGrpSpPr>
            <a:grpSpLocks/>
          </p:cNvGrpSpPr>
          <p:nvPr/>
        </p:nvGrpSpPr>
        <p:grpSpPr bwMode="auto">
          <a:xfrm>
            <a:off x="1066800" y="3409400"/>
            <a:ext cx="481013" cy="1071562"/>
            <a:chOff x="563" y="1913"/>
            <a:chExt cx="303" cy="675"/>
          </a:xfrm>
        </p:grpSpPr>
        <p:sp>
          <p:nvSpPr>
            <p:cNvPr id="114701" name="AutoShape 13"/>
            <p:cNvSpPr>
              <a:spLocks noChangeArrowheads="1"/>
            </p:cNvSpPr>
            <p:nvPr/>
          </p:nvSpPr>
          <p:spPr bwMode="auto">
            <a:xfrm>
              <a:off x="563" y="1913"/>
              <a:ext cx="240" cy="528"/>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gradFill rotWithShape="0">
              <a:gsLst>
                <a:gs pos="0">
                  <a:srgbClr val="00FF00"/>
                </a:gs>
                <a:gs pos="100000">
                  <a:srgbClr val="006600"/>
                </a:gs>
              </a:gsLst>
              <a:lin ang="0" scaled="1"/>
            </a:gradFill>
            <a:ln w="38100">
              <a:solidFill>
                <a:srgbClr val="FF0000"/>
              </a:solidFill>
              <a:miter lim="800000"/>
              <a:headEnd/>
              <a:tailEnd/>
            </a:ln>
            <a:effectLst/>
          </p:spPr>
          <p:txBody>
            <a:bodyPr wrap="none" lIns="90000" tIns="46800" rIns="90000" bIns="46800"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31751" name="Object 14"/>
            <p:cNvGraphicFramePr>
              <a:graphicFrameLocks noChangeAspect="1"/>
            </p:cNvGraphicFramePr>
            <p:nvPr/>
          </p:nvGraphicFramePr>
          <p:xfrm>
            <a:off x="672" y="2256"/>
            <a:ext cx="194" cy="332"/>
          </p:xfrm>
          <a:graphic>
            <a:graphicData uri="http://schemas.openxmlformats.org/presentationml/2006/ole">
              <mc:AlternateContent xmlns:mc="http://schemas.openxmlformats.org/markup-compatibility/2006">
                <mc:Choice xmlns:v="urn:schemas-microsoft-com:vml" Requires="v">
                  <p:oleObj spid="_x0000_s31768" name="Equation" r:id="rId13" imgW="126720" imgH="215640" progId="Equation.3">
                    <p:embed/>
                  </p:oleObj>
                </mc:Choice>
                <mc:Fallback>
                  <p:oleObj name="Equation" r:id="rId13" imgW="126720" imgH="21564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72" y="2256"/>
                          <a:ext cx="194" cy="332"/>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15"/>
          <p:cNvGrpSpPr>
            <a:grpSpLocks/>
          </p:cNvGrpSpPr>
          <p:nvPr/>
        </p:nvGrpSpPr>
        <p:grpSpPr bwMode="auto">
          <a:xfrm>
            <a:off x="1852613" y="3374475"/>
            <a:ext cx="630237" cy="1106487"/>
            <a:chOff x="1119" y="1906"/>
            <a:chExt cx="397" cy="697"/>
          </a:xfrm>
        </p:grpSpPr>
        <p:graphicFrame>
          <p:nvGraphicFramePr>
            <p:cNvPr id="31750" name="Object 16"/>
            <p:cNvGraphicFramePr>
              <a:graphicFrameLocks noChangeAspect="1"/>
            </p:cNvGraphicFramePr>
            <p:nvPr/>
          </p:nvGraphicFramePr>
          <p:xfrm>
            <a:off x="1282" y="2271"/>
            <a:ext cx="234" cy="332"/>
          </p:xfrm>
          <a:graphic>
            <a:graphicData uri="http://schemas.openxmlformats.org/presentationml/2006/ole">
              <mc:AlternateContent xmlns:mc="http://schemas.openxmlformats.org/markup-compatibility/2006">
                <mc:Choice xmlns:v="urn:schemas-microsoft-com:vml" Requires="v">
                  <p:oleObj spid="_x0000_s31769" name="Equation" r:id="rId15" imgW="152280" imgH="215640" progId="Equation.3">
                    <p:embed/>
                  </p:oleObj>
                </mc:Choice>
                <mc:Fallback>
                  <p:oleObj name="Equation" r:id="rId15" imgW="152280" imgH="21564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82" y="2271"/>
                          <a:ext cx="234" cy="332"/>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4705" name="AutoShape 17"/>
            <p:cNvSpPr>
              <a:spLocks noChangeArrowheads="1"/>
            </p:cNvSpPr>
            <p:nvPr/>
          </p:nvSpPr>
          <p:spPr bwMode="auto">
            <a:xfrm>
              <a:off x="1119" y="1906"/>
              <a:ext cx="288" cy="528"/>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gradFill rotWithShape="0">
              <a:gsLst>
                <a:gs pos="0">
                  <a:srgbClr val="00FF00"/>
                </a:gs>
                <a:gs pos="100000">
                  <a:srgbClr val="006600"/>
                </a:gs>
              </a:gsLst>
              <a:lin ang="0" scaled="1"/>
            </a:gradFill>
            <a:ln w="38100">
              <a:solidFill>
                <a:srgbClr val="FF0000"/>
              </a:solidFill>
              <a:miter lim="800000"/>
              <a:headEnd/>
              <a:tailEnd/>
            </a:ln>
            <a:effectLst/>
          </p:spPr>
          <p:txBody>
            <a:bodyPr lIns="90000" tIns="46800" rIns="90000" bIns="46800" anchor="ctr">
              <a:spAutoFit/>
            </a:bodyPr>
            <a:lstStyle/>
            <a:p>
              <a:pPr>
                <a:defRPr/>
              </a:pPr>
              <a:endParaRPr lang="zh-CN" altLang="en-US">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7441862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14690"/>
                                        </p:tgtEl>
                                        <p:attrNameLst>
                                          <p:attrName>style.visibility</p:attrName>
                                        </p:attrNameLst>
                                      </p:cBhvr>
                                      <p:to>
                                        <p:strVal val="visible"/>
                                      </p:to>
                                    </p:set>
                                    <p:animEffect transition="in" filter="wipe(left)">
                                      <p:cBhvr>
                                        <p:cTn id="17" dur="500"/>
                                        <p:tgtEl>
                                          <p:spTgt spid="11469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14693"/>
                                        </p:tgtEl>
                                        <p:attrNameLst>
                                          <p:attrName>style.visibility</p:attrName>
                                        </p:attrNameLst>
                                      </p:cBhvr>
                                      <p:to>
                                        <p:strVal val="visible"/>
                                      </p:to>
                                    </p:set>
                                    <p:animEffect transition="in" filter="wipe(left)">
                                      <p:cBhvr>
                                        <p:cTn id="22" dur="500"/>
                                        <p:tgtEl>
                                          <p:spTgt spid="11469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14694"/>
                                        </p:tgtEl>
                                        <p:attrNameLst>
                                          <p:attrName>style.visibility</p:attrName>
                                        </p:attrNameLst>
                                      </p:cBhvr>
                                      <p:to>
                                        <p:strVal val="visible"/>
                                      </p:to>
                                    </p:set>
                                    <p:animEffect transition="in" filter="wipe(left)">
                                      <p:cBhvr>
                                        <p:cTn id="27" dur="500"/>
                                        <p:tgtEl>
                                          <p:spTgt spid="11469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14692"/>
                                        </p:tgtEl>
                                        <p:attrNameLst>
                                          <p:attrName>style.visibility</p:attrName>
                                        </p:attrNameLst>
                                      </p:cBhvr>
                                      <p:to>
                                        <p:strVal val="visible"/>
                                      </p:to>
                                    </p:set>
                                    <p:animEffect transition="in" filter="wipe(left)">
                                      <p:cBhvr>
                                        <p:cTn id="32" dur="500"/>
                                        <p:tgtEl>
                                          <p:spTgt spid="11469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114695"/>
                                        </p:tgtEl>
                                        <p:attrNameLst>
                                          <p:attrName>style.visibility</p:attrName>
                                        </p:attrNameLst>
                                      </p:cBhvr>
                                      <p:to>
                                        <p:strVal val="visible"/>
                                      </p:to>
                                    </p:set>
                                    <p:animEffect transition="in" filter="box(out)">
                                      <p:cBhvr>
                                        <p:cTn id="37" dur="500"/>
                                        <p:tgtEl>
                                          <p:spTgt spid="1146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5" grpId="0" animBg="1"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5" name="Picture 312" descr="图片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838" y="1060451"/>
            <a:ext cx="4292600" cy="310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714" name="Text Box 2"/>
          <p:cNvSpPr txBox="1">
            <a:spLocks noChangeArrowheads="1"/>
          </p:cNvSpPr>
          <p:nvPr/>
        </p:nvSpPr>
        <p:spPr bwMode="auto">
          <a:xfrm>
            <a:off x="565150" y="603454"/>
            <a:ext cx="3200400" cy="525401"/>
          </a:xfrm>
          <a:prstGeom prst="rect">
            <a:avLst/>
          </a:prstGeom>
          <a:noFill/>
          <a:ln w="38100">
            <a:noFill/>
            <a:miter lim="800000"/>
            <a:headEnd/>
            <a:tailEnd/>
          </a:ln>
          <a:effectLst/>
        </p:spPr>
        <p:txBody>
          <a:bodyPr lIns="90000" tIns="46800" rIns="90000" bIns="46800" anchor="ctr">
            <a:spAutoFit/>
          </a:bodyPr>
          <a:lstStyle/>
          <a:p>
            <a:pPr>
              <a:spcBef>
                <a:spcPct val="50000"/>
              </a:spcBef>
              <a:defRPr/>
            </a:pPr>
            <a:r>
              <a:rPr lang="en-US" altLang="zh-CN" sz="2800" b="1" dirty="0">
                <a:solidFill>
                  <a:srgbClr val="CC0000"/>
                </a:solidFill>
                <a:latin typeface="Times New Roman" panose="02020603050405020304" pitchFamily="18" charset="0"/>
                <a:cs typeface="Times New Roman" panose="02020603050405020304" pitchFamily="18" charset="0"/>
              </a:rPr>
              <a:t>3. </a:t>
            </a:r>
            <a:r>
              <a:rPr lang="zh-CN" altLang="en-US" sz="2800" b="1" dirty="0">
                <a:solidFill>
                  <a:srgbClr val="CC0000"/>
                </a:solidFill>
                <a:latin typeface="Times New Roman" panose="02020603050405020304" pitchFamily="18" charset="0"/>
                <a:cs typeface="Times New Roman" panose="02020603050405020304" pitchFamily="18" charset="0"/>
              </a:rPr>
              <a:t>输出电阻</a:t>
            </a:r>
          </a:p>
        </p:txBody>
      </p:sp>
      <p:graphicFrame>
        <p:nvGraphicFramePr>
          <p:cNvPr id="115715" name="Object 3"/>
          <p:cNvGraphicFramePr>
            <a:graphicFrameLocks noChangeAspect="1"/>
          </p:cNvGraphicFramePr>
          <p:nvPr>
            <p:extLst>
              <p:ext uri="{D42A27DB-BD31-4B8C-83A1-F6EECF244321}">
                <p14:modId xmlns:p14="http://schemas.microsoft.com/office/powerpoint/2010/main" val="723072123"/>
              </p:ext>
            </p:extLst>
          </p:nvPr>
        </p:nvGraphicFramePr>
        <p:xfrm>
          <a:off x="1371600" y="4800601"/>
          <a:ext cx="2120900" cy="1133475"/>
        </p:xfrm>
        <a:graphic>
          <a:graphicData uri="http://schemas.openxmlformats.org/presentationml/2006/ole">
            <mc:AlternateContent xmlns:mc="http://schemas.openxmlformats.org/markup-compatibility/2006">
              <mc:Choice xmlns:v="urn:schemas-microsoft-com:vml" Requires="v">
                <p:oleObj spid="_x0000_s32785" name="Equation" r:id="rId5" imgW="787320" imgH="419040" progId="Equation.3">
                  <p:embed/>
                </p:oleObj>
              </mc:Choice>
              <mc:Fallback>
                <p:oleObj name="Equation" r:id="rId5" imgW="787320" imgH="4190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1600" y="4800601"/>
                        <a:ext cx="2120900" cy="1133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5720" name="Object 8"/>
          <p:cNvGraphicFramePr>
            <a:graphicFrameLocks noChangeAspect="1"/>
          </p:cNvGraphicFramePr>
          <p:nvPr>
            <p:extLst>
              <p:ext uri="{D42A27DB-BD31-4B8C-83A1-F6EECF244321}">
                <p14:modId xmlns:p14="http://schemas.microsoft.com/office/powerpoint/2010/main" val="3257308588"/>
              </p:ext>
            </p:extLst>
          </p:nvPr>
        </p:nvGraphicFramePr>
        <p:xfrm>
          <a:off x="4859338" y="2487614"/>
          <a:ext cx="2378075" cy="582612"/>
        </p:xfrm>
        <a:graphic>
          <a:graphicData uri="http://schemas.openxmlformats.org/presentationml/2006/ole">
            <mc:AlternateContent xmlns:mc="http://schemas.openxmlformats.org/markup-compatibility/2006">
              <mc:Choice xmlns:v="urn:schemas-microsoft-com:vml" Requires="v">
                <p:oleObj spid="_x0000_s32786" name="Equation" r:id="rId7" imgW="1015920" imgH="228600" progId="Equation.3">
                  <p:embed/>
                </p:oleObj>
              </mc:Choice>
              <mc:Fallback>
                <p:oleObj name="Equation" r:id="rId7" imgW="101592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59338" y="2487614"/>
                        <a:ext cx="2378075" cy="582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5721" name="Object 9"/>
          <p:cNvGraphicFramePr>
            <a:graphicFrameLocks noChangeAspect="1"/>
          </p:cNvGraphicFramePr>
          <p:nvPr>
            <p:extLst>
              <p:ext uri="{D42A27DB-BD31-4B8C-83A1-F6EECF244321}">
                <p14:modId xmlns:p14="http://schemas.microsoft.com/office/powerpoint/2010/main" val="1133170716"/>
              </p:ext>
            </p:extLst>
          </p:nvPr>
        </p:nvGraphicFramePr>
        <p:xfrm>
          <a:off x="4932363" y="1476376"/>
          <a:ext cx="2616200" cy="1074738"/>
        </p:xfrm>
        <a:graphic>
          <a:graphicData uri="http://schemas.openxmlformats.org/presentationml/2006/ole">
            <mc:AlternateContent xmlns:mc="http://schemas.openxmlformats.org/markup-compatibility/2006">
              <mc:Choice xmlns:v="urn:schemas-microsoft-com:vml" Requires="v">
                <p:oleObj spid="_x0000_s32787" name="Equation" r:id="rId9" imgW="1104840" imgH="419040" progId="Equation.3">
                  <p:embed/>
                </p:oleObj>
              </mc:Choice>
              <mc:Fallback>
                <p:oleObj name="Equation" r:id="rId9" imgW="1104840" imgH="4190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32363" y="1476376"/>
                        <a:ext cx="2616200" cy="1074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5722" name="Object 10"/>
          <p:cNvGraphicFramePr>
            <a:graphicFrameLocks noChangeAspect="1"/>
          </p:cNvGraphicFramePr>
          <p:nvPr>
            <p:extLst>
              <p:ext uri="{D42A27DB-BD31-4B8C-83A1-F6EECF244321}">
                <p14:modId xmlns:p14="http://schemas.microsoft.com/office/powerpoint/2010/main" val="3049897825"/>
              </p:ext>
            </p:extLst>
          </p:nvPr>
        </p:nvGraphicFramePr>
        <p:xfrm>
          <a:off x="4833938" y="3249614"/>
          <a:ext cx="4040187" cy="569912"/>
        </p:xfrm>
        <a:graphic>
          <a:graphicData uri="http://schemas.openxmlformats.org/presentationml/2006/ole">
            <mc:AlternateContent xmlns:mc="http://schemas.openxmlformats.org/markup-compatibility/2006">
              <mc:Choice xmlns:v="urn:schemas-microsoft-com:vml" Requires="v">
                <p:oleObj spid="_x0000_s32788" name="Equation" r:id="rId11" imgW="1803240" imgH="228600" progId="Equation.3">
                  <p:embed/>
                </p:oleObj>
              </mc:Choice>
              <mc:Fallback>
                <p:oleObj name="Equation" r:id="rId11" imgW="1803240" imgH="2286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33938" y="3249614"/>
                        <a:ext cx="4040187" cy="569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5724" name="AutoShape 12" descr="25%"/>
          <p:cNvSpPr>
            <a:spLocks noChangeArrowheads="1"/>
          </p:cNvSpPr>
          <p:nvPr/>
        </p:nvSpPr>
        <p:spPr bwMode="auto">
          <a:xfrm>
            <a:off x="4267200" y="4341985"/>
            <a:ext cx="3505200" cy="2009775"/>
          </a:xfrm>
          <a:prstGeom prst="horizontalScroll">
            <a:avLst>
              <a:gd name="adj" fmla="val 12500"/>
            </a:avLst>
          </a:prstGeom>
          <a:pattFill prst="pct25">
            <a:fgClr>
              <a:srgbClr val="FFCCCC"/>
            </a:fgClr>
            <a:bgClr>
              <a:srgbClr val="FFFFFF"/>
            </a:bgClr>
          </a:pattFill>
          <a:ln w="38100">
            <a:solidFill>
              <a:srgbClr val="006600"/>
            </a:solidFill>
            <a:round/>
            <a:headEnd/>
            <a:tailEnd/>
          </a:ln>
          <a:effectLst/>
        </p:spPr>
        <p:txBody>
          <a:bodyPr lIns="90000" tIns="46800" rIns="90000" bIns="46800" anchor="ctr">
            <a:spAutoFit/>
          </a:bodyPr>
          <a:lstStyle/>
          <a:p>
            <a:pPr>
              <a:lnSpc>
                <a:spcPct val="110000"/>
              </a:lnSpc>
              <a:defRPr/>
            </a:pPr>
            <a:r>
              <a:rPr lang="zh-CN" altLang="en-US" sz="2800" b="1">
                <a:solidFill>
                  <a:srgbClr val="FF3300"/>
                </a:solidFill>
                <a:latin typeface="Times New Roman" panose="02020603050405020304" pitchFamily="18" charset="0"/>
                <a:cs typeface="Times New Roman" panose="02020603050405020304" pitchFamily="18" charset="0"/>
              </a:rPr>
              <a:t>射极输出器的输出电阻很小，带负载能力强。</a:t>
            </a:r>
          </a:p>
        </p:txBody>
      </p:sp>
      <p:grpSp>
        <p:nvGrpSpPr>
          <p:cNvPr id="2" name="Group 308"/>
          <p:cNvGrpSpPr>
            <a:grpSpLocks/>
          </p:cNvGrpSpPr>
          <p:nvPr/>
        </p:nvGrpSpPr>
        <p:grpSpPr bwMode="auto">
          <a:xfrm>
            <a:off x="3048000" y="3657601"/>
            <a:ext cx="354013" cy="882650"/>
            <a:chOff x="2784" y="1796"/>
            <a:chExt cx="223" cy="556"/>
          </a:xfrm>
        </p:grpSpPr>
        <p:sp>
          <p:nvSpPr>
            <p:cNvPr id="116021" name="AutoShape 309"/>
            <p:cNvSpPr>
              <a:spLocks noChangeArrowheads="1"/>
            </p:cNvSpPr>
            <p:nvPr/>
          </p:nvSpPr>
          <p:spPr bwMode="auto">
            <a:xfrm flipH="1">
              <a:off x="2828" y="1796"/>
              <a:ext cx="179" cy="390"/>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gradFill rotWithShape="0">
              <a:gsLst>
                <a:gs pos="0">
                  <a:srgbClr val="FFFF00"/>
                </a:gs>
                <a:gs pos="100000">
                  <a:srgbClr val="FF0000"/>
                </a:gs>
              </a:gsLst>
              <a:lin ang="18900000" scaled="1"/>
            </a:gradFill>
            <a:ln w="38100">
              <a:solidFill>
                <a:srgbClr val="FF0000"/>
              </a:solidFill>
              <a:miter lim="800000"/>
              <a:headEnd/>
              <a:tailEnd/>
            </a:ln>
            <a:effectLst/>
          </p:spPr>
          <p:txBody>
            <a:bodyPr wrap="none" lIns="90000" tIns="46800" rIns="90000" bIns="46800"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32774" name="Object 310"/>
            <p:cNvGraphicFramePr>
              <a:graphicFrameLocks noChangeAspect="1"/>
            </p:cNvGraphicFramePr>
            <p:nvPr/>
          </p:nvGraphicFramePr>
          <p:xfrm>
            <a:off x="2784" y="2013"/>
            <a:ext cx="209" cy="339"/>
          </p:xfrm>
          <a:graphic>
            <a:graphicData uri="http://schemas.openxmlformats.org/presentationml/2006/ole">
              <mc:AlternateContent xmlns:mc="http://schemas.openxmlformats.org/markup-compatibility/2006">
                <mc:Choice xmlns:v="urn:schemas-microsoft-com:vml" Requires="v">
                  <p:oleObj spid="_x0000_s32789" name="Equation" r:id="rId13" imgW="139680" imgH="228600" progId="Equation.3">
                    <p:embed/>
                  </p:oleObj>
                </mc:Choice>
                <mc:Fallback>
                  <p:oleObj name="Equation" r:id="rId13" imgW="139680" imgH="2286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84" y="2013"/>
                          <a:ext cx="209" cy="339"/>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1458612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9"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up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15721"/>
                                        </p:tgtEl>
                                        <p:attrNameLst>
                                          <p:attrName>style.visibility</p:attrName>
                                        </p:attrNameLst>
                                      </p:cBhvr>
                                      <p:to>
                                        <p:strVal val="visible"/>
                                      </p:to>
                                    </p:set>
                                    <p:animEffect transition="in" filter="wipe(left)">
                                      <p:cBhvr>
                                        <p:cTn id="12" dur="500"/>
                                        <p:tgtEl>
                                          <p:spTgt spid="11572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15720"/>
                                        </p:tgtEl>
                                        <p:attrNameLst>
                                          <p:attrName>style.visibility</p:attrName>
                                        </p:attrNameLst>
                                      </p:cBhvr>
                                      <p:to>
                                        <p:strVal val="visible"/>
                                      </p:to>
                                    </p:set>
                                    <p:animEffect transition="in" filter="wipe(left)">
                                      <p:cBhvr>
                                        <p:cTn id="17" dur="500"/>
                                        <p:tgtEl>
                                          <p:spTgt spid="11572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15722"/>
                                        </p:tgtEl>
                                        <p:attrNameLst>
                                          <p:attrName>style.visibility</p:attrName>
                                        </p:attrNameLst>
                                      </p:cBhvr>
                                      <p:to>
                                        <p:strVal val="visible"/>
                                      </p:to>
                                    </p:set>
                                    <p:animEffect transition="in" filter="wipe(left)">
                                      <p:cBhvr>
                                        <p:cTn id="22" dur="500"/>
                                        <p:tgtEl>
                                          <p:spTgt spid="11572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15715"/>
                                        </p:tgtEl>
                                        <p:attrNameLst>
                                          <p:attrName>style.visibility</p:attrName>
                                        </p:attrNameLst>
                                      </p:cBhvr>
                                      <p:to>
                                        <p:strVal val="visible"/>
                                      </p:to>
                                    </p:set>
                                    <p:animEffect transition="in" filter="wipe(left)">
                                      <p:cBhvr>
                                        <p:cTn id="27" dur="500"/>
                                        <p:tgtEl>
                                          <p:spTgt spid="11571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15724"/>
                                        </p:tgtEl>
                                        <p:attrNameLst>
                                          <p:attrName>style.visibility</p:attrName>
                                        </p:attrNameLst>
                                      </p:cBhvr>
                                      <p:to>
                                        <p:strVal val="visible"/>
                                      </p:to>
                                    </p:set>
                                    <p:animEffect transition="in" filter="box(out)">
                                      <p:cBhvr>
                                        <p:cTn id="32" dur="500"/>
                                        <p:tgtEl>
                                          <p:spTgt spid="1157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24"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2" name="Picture 501" descr="图片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1727372"/>
            <a:ext cx="5345113" cy="354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475" name="Rectangle 83"/>
          <p:cNvSpPr>
            <a:spLocks noGrp="1" noChangeArrowheads="1"/>
          </p:cNvSpPr>
          <p:nvPr>
            <p:ph type="title"/>
          </p:nvPr>
        </p:nvSpPr>
        <p:spPr bwMode="auto">
          <a:xfrm>
            <a:off x="685800" y="416611"/>
            <a:ext cx="7772400" cy="685800"/>
          </a:xfrm>
          <a:ln>
            <a:miter lim="800000"/>
            <a:headEnd/>
            <a:tailEnd/>
          </a:ln>
        </p:spPr>
        <p:txBody>
          <a:bodyPr vert="horz" wrap="square" lIns="91440" tIns="45720" rIns="91440" bIns="45720" numCol="1" anchor="t" anchorCtr="0" compatLnSpc="1">
            <a:prstTxWarp prst="textNoShape">
              <a:avLst/>
            </a:prstTxWarp>
          </a:bodyPr>
          <a:lstStyle/>
          <a:p>
            <a:pPr algn="ctr" eaLnBrk="1" hangingPunct="1">
              <a:defRPr/>
            </a:pPr>
            <a:r>
              <a:rPr lang="en-US" altLang="zh-CN" sz="3600" b="1" dirty="0" smtClean="0">
                <a:solidFill>
                  <a:srgbClr val="CC0000"/>
                </a:solidFill>
                <a:latin typeface="Times New Roman" panose="02020603050405020304" pitchFamily="18" charset="0"/>
                <a:ea typeface="+mn-ea"/>
                <a:cs typeface="Times New Roman" panose="02020603050405020304" pitchFamily="18" charset="0"/>
              </a:rPr>
              <a:t>15.1 </a:t>
            </a:r>
            <a:r>
              <a:rPr lang="zh-CN" altLang="en-US" sz="3600" b="1" dirty="0" smtClean="0">
                <a:solidFill>
                  <a:srgbClr val="CC0000"/>
                </a:solidFill>
                <a:latin typeface="Times New Roman" panose="02020603050405020304" pitchFamily="18" charset="0"/>
                <a:ea typeface="+mn-ea"/>
                <a:cs typeface="Times New Roman" panose="02020603050405020304" pitchFamily="18" charset="0"/>
              </a:rPr>
              <a:t>基本放大电路的组成</a:t>
            </a:r>
          </a:p>
        </p:txBody>
      </p:sp>
      <p:sp>
        <p:nvSpPr>
          <p:cNvPr id="59476" name="Rectangle 84"/>
          <p:cNvSpPr>
            <a:spLocks noChangeArrowheads="1"/>
          </p:cNvSpPr>
          <p:nvPr/>
        </p:nvSpPr>
        <p:spPr bwMode="auto">
          <a:xfrm>
            <a:off x="248345" y="944021"/>
            <a:ext cx="6149737" cy="586957"/>
          </a:xfrm>
          <a:prstGeom prst="rect">
            <a:avLst/>
          </a:prstGeom>
          <a:noFill/>
          <a:ln w="38100">
            <a:noFill/>
            <a:miter lim="800000"/>
            <a:headEnd/>
            <a:tailEnd/>
          </a:ln>
          <a:effectLst/>
        </p:spPr>
        <p:txBody>
          <a:bodyPr wrap="none" lIns="90000" tIns="46800" rIns="90000" bIns="46800" anchor="ctr">
            <a:spAutoFit/>
          </a:bodyPr>
          <a:lstStyle/>
          <a:p>
            <a:pPr algn="ctr">
              <a:defRPr/>
            </a:pPr>
            <a:r>
              <a:rPr lang="en-US" altLang="zh-CN" sz="3200" b="1" dirty="0">
                <a:solidFill>
                  <a:srgbClr val="000099"/>
                </a:solidFill>
                <a:latin typeface="Times New Roman" panose="02020603050405020304" pitchFamily="18" charset="0"/>
                <a:cs typeface="Times New Roman" panose="02020603050405020304" pitchFamily="18" charset="0"/>
              </a:rPr>
              <a:t>15.1.2   </a:t>
            </a:r>
            <a:r>
              <a:rPr lang="zh-CN" altLang="en-US" sz="3200" b="1" dirty="0">
                <a:solidFill>
                  <a:srgbClr val="000099"/>
                </a:solidFill>
                <a:latin typeface="Times New Roman" panose="02020603050405020304" pitchFamily="18" charset="0"/>
                <a:cs typeface="Times New Roman" panose="02020603050405020304" pitchFamily="18" charset="0"/>
              </a:rPr>
              <a:t>基本放大电路各元件作用 </a:t>
            </a:r>
          </a:p>
        </p:txBody>
      </p:sp>
      <p:sp>
        <p:nvSpPr>
          <p:cNvPr id="59477" name="AutoShape 85"/>
          <p:cNvSpPr>
            <a:spLocks noChangeArrowheads="1"/>
          </p:cNvSpPr>
          <p:nvPr/>
        </p:nvSpPr>
        <p:spPr bwMode="auto">
          <a:xfrm>
            <a:off x="5715000" y="1263969"/>
            <a:ext cx="3352800" cy="1606256"/>
          </a:xfrm>
          <a:prstGeom prst="wedgeRoundRectCallout">
            <a:avLst>
              <a:gd name="adj1" fmla="val -36505"/>
              <a:gd name="adj2" fmla="val 45694"/>
              <a:gd name="adj3" fmla="val 16667"/>
            </a:avLst>
          </a:prstGeom>
          <a:noFill/>
          <a:ln w="38100">
            <a:noFill/>
            <a:miter lim="800000"/>
            <a:headEnd/>
            <a:tailEnd/>
          </a:ln>
          <a:effectLst/>
        </p:spPr>
        <p:txBody>
          <a:bodyPr lIns="90000" tIns="46800" rIns="90000" bIns="46800" anchor="ctr">
            <a:spAutoFit/>
          </a:bodyPr>
          <a:lstStyle/>
          <a:p>
            <a:pPr>
              <a:lnSpc>
                <a:spcPct val="105000"/>
              </a:lnSpc>
              <a:spcBef>
                <a:spcPct val="5000"/>
              </a:spcBef>
              <a:defRPr/>
            </a:pPr>
            <a:r>
              <a:rPr lang="zh-CN" altLang="en-US" sz="2800" b="1">
                <a:solidFill>
                  <a:srgbClr val="CC0000"/>
                </a:solidFill>
                <a:latin typeface="Times New Roman" panose="02020603050405020304" pitchFamily="18" charset="0"/>
                <a:cs typeface="Times New Roman" panose="02020603050405020304" pitchFamily="18" charset="0"/>
              </a:rPr>
              <a:t>集电极电源</a:t>
            </a:r>
            <a:r>
              <a:rPr lang="en-US" altLang="zh-CN" sz="2800" b="1" i="1">
                <a:solidFill>
                  <a:srgbClr val="CC0000"/>
                </a:solidFill>
                <a:latin typeface="Times New Roman" panose="02020603050405020304" pitchFamily="18" charset="0"/>
                <a:cs typeface="Times New Roman" panose="02020603050405020304" pitchFamily="18" charset="0"/>
              </a:rPr>
              <a:t>E</a:t>
            </a:r>
            <a:r>
              <a:rPr lang="en-US" altLang="zh-CN" sz="2800" b="1" baseline="-25000">
                <a:solidFill>
                  <a:srgbClr val="CC0000"/>
                </a:solidFill>
                <a:latin typeface="Times New Roman" panose="02020603050405020304" pitchFamily="18" charset="0"/>
                <a:cs typeface="Times New Roman" panose="02020603050405020304" pitchFamily="18" charset="0"/>
              </a:rPr>
              <a:t>C </a:t>
            </a:r>
            <a:r>
              <a:rPr lang="en-US" altLang="zh-CN" sz="2800" b="1">
                <a:latin typeface="Times New Roman" panose="02020603050405020304" pitchFamily="18" charset="0"/>
                <a:cs typeface="Times New Roman" panose="02020603050405020304" pitchFamily="18" charset="0"/>
                <a:sym typeface="Symbol" pitchFamily="18" charset="2"/>
              </a:rPr>
              <a:t>--</a:t>
            </a:r>
            <a:r>
              <a:rPr lang="zh-CN" altLang="en-US" sz="2800" b="1">
                <a:latin typeface="Times New Roman" panose="02020603050405020304" pitchFamily="18" charset="0"/>
                <a:cs typeface="Times New Roman" panose="02020603050405020304" pitchFamily="18" charset="0"/>
              </a:rPr>
              <a:t>为电路提供能量。并保证集电结反偏。</a:t>
            </a:r>
          </a:p>
        </p:txBody>
      </p:sp>
      <p:sp>
        <p:nvSpPr>
          <p:cNvPr id="59478" name="AutoShape 86" descr="80%"/>
          <p:cNvSpPr>
            <a:spLocks noChangeArrowheads="1"/>
          </p:cNvSpPr>
          <p:nvPr/>
        </p:nvSpPr>
        <p:spPr bwMode="auto">
          <a:xfrm>
            <a:off x="5722938" y="2668906"/>
            <a:ext cx="3344862" cy="1606256"/>
          </a:xfrm>
          <a:prstGeom prst="wedgeRoundRectCallout">
            <a:avLst>
              <a:gd name="adj1" fmla="val -45019"/>
              <a:gd name="adj2" fmla="val 38157"/>
              <a:gd name="adj3" fmla="val 16667"/>
            </a:avLst>
          </a:prstGeom>
          <a:noFill/>
          <a:ln w="38100">
            <a:noFill/>
            <a:miter lim="800000"/>
            <a:headEnd/>
            <a:tailEnd/>
          </a:ln>
          <a:effectLst/>
        </p:spPr>
        <p:txBody>
          <a:bodyPr lIns="90000" tIns="46800" rIns="90000" bIns="46800" anchor="ctr">
            <a:spAutoFit/>
          </a:bodyPr>
          <a:lstStyle/>
          <a:p>
            <a:pPr>
              <a:lnSpc>
                <a:spcPct val="105000"/>
              </a:lnSpc>
              <a:spcBef>
                <a:spcPct val="50000"/>
              </a:spcBef>
              <a:defRPr/>
            </a:pPr>
            <a:r>
              <a:rPr lang="zh-CN" altLang="en-US" sz="2800" b="1">
                <a:solidFill>
                  <a:srgbClr val="CC0000"/>
                </a:solidFill>
                <a:latin typeface="Times New Roman" panose="02020603050405020304" pitchFamily="18" charset="0"/>
                <a:cs typeface="Times New Roman" panose="02020603050405020304" pitchFamily="18" charset="0"/>
              </a:rPr>
              <a:t>集电极电阻</a:t>
            </a:r>
            <a:r>
              <a:rPr lang="en-US" altLang="zh-CN" sz="2800" b="1" i="1">
                <a:solidFill>
                  <a:srgbClr val="CC0000"/>
                </a:solidFill>
                <a:latin typeface="Times New Roman" panose="02020603050405020304" pitchFamily="18" charset="0"/>
                <a:cs typeface="Times New Roman" panose="02020603050405020304" pitchFamily="18" charset="0"/>
              </a:rPr>
              <a:t>R</a:t>
            </a:r>
            <a:r>
              <a:rPr lang="en-US" altLang="zh-CN" sz="2800" b="1" baseline="-25000">
                <a:solidFill>
                  <a:srgbClr val="CC0000"/>
                </a:solidFill>
                <a:latin typeface="Times New Roman" panose="02020603050405020304" pitchFamily="18" charset="0"/>
                <a:cs typeface="Times New Roman" panose="02020603050405020304" pitchFamily="18" charset="0"/>
              </a:rPr>
              <a:t>C</a:t>
            </a:r>
            <a:r>
              <a:rPr lang="en-US" altLang="zh-CN" sz="2800" b="1">
                <a:latin typeface="Times New Roman" panose="02020603050405020304" pitchFamily="18" charset="0"/>
                <a:cs typeface="Times New Roman" panose="02020603050405020304" pitchFamily="18" charset="0"/>
                <a:sym typeface="Symbol" pitchFamily="18" charset="2"/>
              </a:rPr>
              <a:t>--</a:t>
            </a:r>
            <a:r>
              <a:rPr lang="zh-CN" altLang="en-US" sz="2800" b="1">
                <a:latin typeface="Times New Roman" panose="02020603050405020304" pitchFamily="18" charset="0"/>
                <a:cs typeface="Times New Roman" panose="02020603050405020304" pitchFamily="18" charset="0"/>
              </a:rPr>
              <a:t>将变化的电流转变为变化的电压。</a:t>
            </a:r>
          </a:p>
        </p:txBody>
      </p:sp>
      <p:sp>
        <p:nvSpPr>
          <p:cNvPr id="59480" name="AutoShape 88" descr="80%"/>
          <p:cNvSpPr>
            <a:spLocks noChangeArrowheads="1"/>
          </p:cNvSpPr>
          <p:nvPr/>
        </p:nvSpPr>
        <p:spPr bwMode="auto">
          <a:xfrm>
            <a:off x="5740400" y="4055929"/>
            <a:ext cx="3344863" cy="2512036"/>
          </a:xfrm>
          <a:prstGeom prst="wedgeRoundRectCallout">
            <a:avLst>
              <a:gd name="adj1" fmla="val -45019"/>
              <a:gd name="adj2" fmla="val -70569"/>
              <a:gd name="adj3" fmla="val 16667"/>
            </a:avLst>
          </a:prstGeom>
          <a:noFill/>
          <a:ln w="38100">
            <a:noFill/>
            <a:miter lim="800000"/>
            <a:headEnd/>
            <a:tailEnd/>
          </a:ln>
          <a:effectLst/>
        </p:spPr>
        <p:txBody>
          <a:bodyPr lIns="90000" tIns="46800" rIns="90000" bIns="46800" anchor="ctr">
            <a:spAutoFit/>
          </a:bodyPr>
          <a:lstStyle/>
          <a:p>
            <a:pPr>
              <a:spcBef>
                <a:spcPct val="5000"/>
              </a:spcBef>
              <a:defRPr/>
            </a:pPr>
            <a:r>
              <a:rPr lang="zh-CN" altLang="en-US" sz="2800" b="1">
                <a:solidFill>
                  <a:srgbClr val="CC0000"/>
                </a:solidFill>
                <a:latin typeface="Times New Roman" panose="02020603050405020304" pitchFamily="18" charset="0"/>
                <a:cs typeface="Times New Roman" panose="02020603050405020304" pitchFamily="18" charset="0"/>
              </a:rPr>
              <a:t>耦合电容</a:t>
            </a:r>
            <a:r>
              <a:rPr lang="en-US" altLang="zh-CN" sz="2800" b="1" i="1">
                <a:solidFill>
                  <a:srgbClr val="CC0000"/>
                </a:solidFill>
                <a:latin typeface="Times New Roman" panose="02020603050405020304" pitchFamily="18" charset="0"/>
                <a:cs typeface="Times New Roman" panose="02020603050405020304" pitchFamily="18" charset="0"/>
              </a:rPr>
              <a:t>C</a:t>
            </a:r>
            <a:r>
              <a:rPr lang="en-US" altLang="zh-CN" sz="2800" b="1" baseline="-25000">
                <a:solidFill>
                  <a:srgbClr val="CC0000"/>
                </a:solidFill>
                <a:latin typeface="Times New Roman" panose="02020603050405020304" pitchFamily="18" charset="0"/>
                <a:cs typeface="Times New Roman" panose="02020603050405020304" pitchFamily="18" charset="0"/>
              </a:rPr>
              <a:t>1 </a:t>
            </a:r>
            <a:r>
              <a:rPr lang="zh-CN" altLang="en-US" sz="2800" b="1">
                <a:solidFill>
                  <a:srgbClr val="CC0000"/>
                </a:solidFill>
                <a:latin typeface="Times New Roman" panose="02020603050405020304" pitchFamily="18" charset="0"/>
                <a:cs typeface="Times New Roman" panose="02020603050405020304" pitchFamily="18" charset="0"/>
              </a:rPr>
              <a:t>、</a:t>
            </a:r>
            <a:r>
              <a:rPr lang="en-US" altLang="zh-CN" sz="2800" b="1" i="1">
                <a:solidFill>
                  <a:srgbClr val="CC0000"/>
                </a:solidFill>
                <a:latin typeface="Times New Roman" panose="02020603050405020304" pitchFamily="18" charset="0"/>
                <a:cs typeface="Times New Roman" panose="02020603050405020304" pitchFamily="18" charset="0"/>
              </a:rPr>
              <a:t>C</a:t>
            </a:r>
            <a:r>
              <a:rPr lang="en-US" altLang="zh-CN" sz="2800" b="1" baseline="-25000">
                <a:solidFill>
                  <a:srgbClr val="CC0000"/>
                </a:solidFill>
                <a:latin typeface="Times New Roman" panose="02020603050405020304" pitchFamily="18" charset="0"/>
                <a:cs typeface="Times New Roman" panose="02020603050405020304" pitchFamily="18" charset="0"/>
              </a:rPr>
              <a:t>2 </a:t>
            </a:r>
          </a:p>
          <a:p>
            <a:pPr>
              <a:spcBef>
                <a:spcPct val="5000"/>
              </a:spcBef>
              <a:defRPr/>
            </a:pPr>
            <a:r>
              <a:rPr lang="en-US" altLang="zh-CN" sz="2800" b="1">
                <a:latin typeface="Times New Roman" panose="02020603050405020304" pitchFamily="18" charset="0"/>
                <a:cs typeface="Times New Roman" panose="02020603050405020304" pitchFamily="18" charset="0"/>
                <a:sym typeface="Symbol" pitchFamily="18" charset="2"/>
              </a:rPr>
              <a:t>--</a:t>
            </a:r>
            <a:r>
              <a:rPr lang="zh-CN" altLang="en-US" sz="2800" b="1">
                <a:latin typeface="Times New Roman" panose="02020603050405020304" pitchFamily="18" charset="0"/>
                <a:cs typeface="Times New Roman" panose="02020603050405020304" pitchFamily="18" charset="0"/>
              </a:rPr>
              <a:t>隔离输入、输出与放大电路直流的联系，同时使信号顺利输入、输出。</a:t>
            </a:r>
          </a:p>
        </p:txBody>
      </p:sp>
      <p:sp>
        <p:nvSpPr>
          <p:cNvPr id="59484" name="Line 92"/>
          <p:cNvSpPr>
            <a:spLocks noChangeShapeType="1"/>
          </p:cNvSpPr>
          <p:nvPr/>
        </p:nvSpPr>
        <p:spPr bwMode="auto">
          <a:xfrm>
            <a:off x="1219200" y="3264072"/>
            <a:ext cx="0" cy="2420937"/>
          </a:xfrm>
          <a:prstGeom prst="line">
            <a:avLst/>
          </a:prstGeom>
          <a:noFill/>
          <a:ln w="28575">
            <a:solidFill>
              <a:srgbClr val="008000"/>
            </a:solidFill>
            <a:prstDash val="dash"/>
            <a:round/>
            <a:headEnd/>
            <a:tailEnd/>
          </a:ln>
          <a:effectLst/>
        </p:spPr>
        <p:txBody>
          <a:bodyPr wrap="none" anchor="ctr"/>
          <a:lstStyle/>
          <a:p>
            <a:pPr>
              <a:defRPr/>
            </a:pPr>
            <a:endParaRPr lang="zh-CN" altLang="en-US" b="1">
              <a:latin typeface="Times New Roman" panose="02020603050405020304" pitchFamily="18" charset="0"/>
              <a:cs typeface="Times New Roman" panose="02020603050405020304" pitchFamily="18" charset="0"/>
            </a:endParaRPr>
          </a:p>
        </p:txBody>
      </p:sp>
      <p:sp>
        <p:nvSpPr>
          <p:cNvPr id="59568" name="Text Box 176"/>
          <p:cNvSpPr txBox="1">
            <a:spLocks noChangeArrowheads="1"/>
          </p:cNvSpPr>
          <p:nvPr/>
        </p:nvSpPr>
        <p:spPr bwMode="auto">
          <a:xfrm>
            <a:off x="1430338" y="5543753"/>
            <a:ext cx="3217862" cy="525401"/>
          </a:xfrm>
          <a:prstGeom prst="rect">
            <a:avLst/>
          </a:prstGeom>
          <a:noFill/>
          <a:ln w="38100">
            <a:noFill/>
            <a:miter lim="800000"/>
            <a:headEnd/>
            <a:tailEnd/>
          </a:ln>
          <a:effectLst/>
        </p:spPr>
        <p:txBody>
          <a:bodyPr lIns="90000" tIns="46800" rIns="90000" bIns="46800" anchor="ctr">
            <a:spAutoFit/>
          </a:bodyPr>
          <a:lstStyle/>
          <a:p>
            <a:pPr algn="ctr">
              <a:spcBef>
                <a:spcPct val="50000"/>
              </a:spcBef>
              <a:defRPr/>
            </a:pPr>
            <a:r>
              <a:rPr lang="zh-CN" altLang="en-US" sz="2800" b="1">
                <a:latin typeface="Times New Roman" panose="02020603050405020304" pitchFamily="18" charset="0"/>
                <a:cs typeface="Times New Roman" panose="02020603050405020304" pitchFamily="18" charset="0"/>
              </a:rPr>
              <a:t>共发射极基本电路</a:t>
            </a:r>
          </a:p>
        </p:txBody>
      </p:sp>
      <p:sp>
        <p:nvSpPr>
          <p:cNvPr id="59486" name="AutoShape 94" descr="30%"/>
          <p:cNvSpPr>
            <a:spLocks noChangeArrowheads="1"/>
          </p:cNvSpPr>
          <p:nvPr/>
        </p:nvSpPr>
        <p:spPr bwMode="auto">
          <a:xfrm>
            <a:off x="4572000" y="5194051"/>
            <a:ext cx="936625" cy="472329"/>
          </a:xfrm>
          <a:prstGeom prst="wedgeRoundRectCallout">
            <a:avLst>
              <a:gd name="adj1" fmla="val -100000"/>
              <a:gd name="adj2" fmla="val -254347"/>
              <a:gd name="adj3" fmla="val 16667"/>
            </a:avLst>
          </a:prstGeom>
          <a:noFill/>
          <a:ln w="28575">
            <a:solidFill>
              <a:srgbClr val="006600"/>
            </a:solidFill>
            <a:miter lim="800000"/>
            <a:headEnd/>
            <a:tailEnd/>
          </a:ln>
          <a:effectLst/>
        </p:spPr>
        <p:txBody>
          <a:bodyPr lIns="90000" tIns="46800" rIns="90000" bIns="46800" anchor="ctr">
            <a:spAutoFit/>
          </a:bodyPr>
          <a:lstStyle/>
          <a:p>
            <a:pPr>
              <a:lnSpc>
                <a:spcPct val="90000"/>
              </a:lnSpc>
              <a:defRPr/>
            </a:pPr>
            <a:r>
              <a:rPr lang="zh-CN" altLang="en-US" sz="2400" b="1">
                <a:solidFill>
                  <a:srgbClr val="000099"/>
                </a:solidFill>
                <a:latin typeface="Times New Roman" panose="02020603050405020304" pitchFamily="18" charset="0"/>
                <a:cs typeface="Times New Roman" panose="02020603050405020304" pitchFamily="18" charset="0"/>
              </a:rPr>
              <a:t>负载</a:t>
            </a:r>
          </a:p>
        </p:txBody>
      </p:sp>
      <p:sp>
        <p:nvSpPr>
          <p:cNvPr id="59485" name="AutoShape 93" descr="80%"/>
          <p:cNvSpPr>
            <a:spLocks noChangeArrowheads="1"/>
          </p:cNvSpPr>
          <p:nvPr/>
        </p:nvSpPr>
        <p:spPr bwMode="auto">
          <a:xfrm>
            <a:off x="207963" y="5135734"/>
            <a:ext cx="547687" cy="1200150"/>
          </a:xfrm>
          <a:prstGeom prst="wedgeRoundRectCallout">
            <a:avLst>
              <a:gd name="adj1" fmla="val 70000"/>
              <a:gd name="adj2" fmla="val -73810"/>
              <a:gd name="adj3" fmla="val 16667"/>
            </a:avLst>
          </a:prstGeom>
          <a:noFill/>
          <a:ln w="28575">
            <a:solidFill>
              <a:srgbClr val="006600"/>
            </a:solidFill>
            <a:miter lim="800000"/>
            <a:headEnd/>
            <a:tailEnd/>
          </a:ln>
          <a:effectLst/>
        </p:spPr>
        <p:txBody>
          <a:bodyPr lIns="90000" tIns="46800" rIns="90000" bIns="46800" anchor="ctr"/>
          <a:lstStyle/>
          <a:p>
            <a:pPr>
              <a:lnSpc>
                <a:spcPct val="90000"/>
              </a:lnSpc>
              <a:defRPr/>
            </a:pPr>
            <a:r>
              <a:rPr lang="zh-CN" altLang="en-US" sz="2400" b="1">
                <a:solidFill>
                  <a:srgbClr val="000099"/>
                </a:solidFill>
                <a:latin typeface="Times New Roman" panose="02020603050405020304" pitchFamily="18" charset="0"/>
                <a:cs typeface="Times New Roman" panose="02020603050405020304" pitchFamily="18" charset="0"/>
              </a:rPr>
              <a:t>信号源</a:t>
            </a:r>
          </a:p>
        </p:txBody>
      </p:sp>
    </p:spTree>
    <p:extLst>
      <p:ext uri="{BB962C8B-B14F-4D97-AF65-F5344CB8AC3E}">
        <p14:creationId xmlns:p14="http://schemas.microsoft.com/office/powerpoint/2010/main" val="33074443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9477"/>
                                        </p:tgtEl>
                                        <p:attrNameLst>
                                          <p:attrName>style.visibility</p:attrName>
                                        </p:attrNameLst>
                                      </p:cBhvr>
                                      <p:to>
                                        <p:strVal val="visible"/>
                                      </p:to>
                                    </p:set>
                                    <p:animEffect transition="in" filter="wipe(left)">
                                      <p:cBhvr>
                                        <p:cTn id="7" dur="500"/>
                                        <p:tgtEl>
                                          <p:spTgt spid="594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9478"/>
                                        </p:tgtEl>
                                        <p:attrNameLst>
                                          <p:attrName>style.visibility</p:attrName>
                                        </p:attrNameLst>
                                      </p:cBhvr>
                                      <p:to>
                                        <p:strVal val="visible"/>
                                      </p:to>
                                    </p:set>
                                    <p:animEffect transition="in" filter="wipe(left)">
                                      <p:cBhvr>
                                        <p:cTn id="12" dur="500"/>
                                        <p:tgtEl>
                                          <p:spTgt spid="5947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9480"/>
                                        </p:tgtEl>
                                        <p:attrNameLst>
                                          <p:attrName>style.visibility</p:attrName>
                                        </p:attrNameLst>
                                      </p:cBhvr>
                                      <p:to>
                                        <p:strVal val="visible"/>
                                      </p:to>
                                    </p:set>
                                    <p:animEffect transition="in" filter="wipe(left)">
                                      <p:cBhvr>
                                        <p:cTn id="17" dur="500"/>
                                        <p:tgtEl>
                                          <p:spTgt spid="5948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59484"/>
                                        </p:tgtEl>
                                        <p:attrNameLst>
                                          <p:attrName>style.visibility</p:attrName>
                                        </p:attrNameLst>
                                      </p:cBhvr>
                                      <p:to>
                                        <p:strVal val="visible"/>
                                      </p:to>
                                    </p:set>
                                    <p:animEffect transition="in" filter="wipe(up)">
                                      <p:cBhvr>
                                        <p:cTn id="22" dur="500"/>
                                        <p:tgtEl>
                                          <p:spTgt spid="5948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9485"/>
                                        </p:tgtEl>
                                        <p:attrNameLst>
                                          <p:attrName>style.visibility</p:attrName>
                                        </p:attrNameLst>
                                      </p:cBhvr>
                                      <p:to>
                                        <p:strVal val="visible"/>
                                      </p:to>
                                    </p:set>
                                    <p:animEffect transition="in" filter="wipe(left)">
                                      <p:cBhvr>
                                        <p:cTn id="27" dur="500"/>
                                        <p:tgtEl>
                                          <p:spTgt spid="5948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2" fill="hold" grpId="0" nodeType="clickEffect">
                                  <p:stCondLst>
                                    <p:cond delay="0"/>
                                  </p:stCondLst>
                                  <p:childTnLst>
                                    <p:set>
                                      <p:cBhvr>
                                        <p:cTn id="31" dur="1" fill="hold">
                                          <p:stCondLst>
                                            <p:cond delay="0"/>
                                          </p:stCondLst>
                                        </p:cTn>
                                        <p:tgtEl>
                                          <p:spTgt spid="59486"/>
                                        </p:tgtEl>
                                        <p:attrNameLst>
                                          <p:attrName>style.visibility</p:attrName>
                                        </p:attrNameLst>
                                      </p:cBhvr>
                                      <p:to>
                                        <p:strVal val="visible"/>
                                      </p:to>
                                    </p:set>
                                    <p:animEffect transition="in" filter="wipe(right)">
                                      <p:cBhvr>
                                        <p:cTn id="32" dur="500"/>
                                        <p:tgtEl>
                                          <p:spTgt spid="59486"/>
                                        </p:tgtEl>
                                      </p:cBhvr>
                                    </p:animEffect>
                                  </p:childTnLst>
                                  <p:subTnLst>
                                    <p:set>
                                      <p:cBhvr override="childStyle">
                                        <p:cTn dur="1" fill="hold" display="0" masterRel="nextClick" afterEffect="1"/>
                                        <p:tgtEl>
                                          <p:spTgt spid="5948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77" grpId="0" autoUpdateAnimBg="0"/>
      <p:bldP spid="59478" grpId="0" autoUpdateAnimBg="0"/>
      <p:bldP spid="59480" grpId="0" autoUpdateAnimBg="0"/>
      <p:bldP spid="59486" grpId="0" animBg="1" autoUpdateAnimBg="0"/>
      <p:bldP spid="59485" grpId="0" animBg="1"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bwMode="auto">
          <a:xfrm>
            <a:off x="466253" y="751580"/>
            <a:ext cx="7924800" cy="625475"/>
          </a:xfrm>
          <a:ln>
            <a:miter lim="800000"/>
            <a:headEnd/>
            <a:tailEnd/>
          </a:ln>
        </p:spPr>
        <p:txBody>
          <a:bodyPr vert="horz" wrap="square" lIns="91440" tIns="45720" rIns="91440" bIns="45720" numCol="1" anchor="t" anchorCtr="0" compatLnSpc="1">
            <a:prstTxWarp prst="textNoShape">
              <a:avLst/>
            </a:prstTxWarp>
          </a:bodyPr>
          <a:lstStyle/>
          <a:p>
            <a:pPr algn="l" eaLnBrk="1" hangingPunct="1">
              <a:defRPr/>
            </a:pPr>
            <a:r>
              <a:rPr lang="zh-CN" altLang="en-US" sz="2800" b="1" smtClean="0">
                <a:solidFill>
                  <a:srgbClr val="CC0000"/>
                </a:solidFill>
                <a:latin typeface="Times New Roman" panose="02020603050405020304" pitchFamily="18" charset="0"/>
                <a:cs typeface="Times New Roman" panose="02020603050405020304" pitchFamily="18" charset="0"/>
              </a:rPr>
              <a:t>共集电极放大电路</a:t>
            </a:r>
            <a:r>
              <a:rPr lang="en-US" altLang="zh-CN" sz="2800" b="1" smtClean="0">
                <a:solidFill>
                  <a:srgbClr val="CC0000"/>
                </a:solidFill>
                <a:latin typeface="Times New Roman" panose="02020603050405020304" pitchFamily="18" charset="0"/>
                <a:cs typeface="Times New Roman" panose="02020603050405020304" pitchFamily="18" charset="0"/>
              </a:rPr>
              <a:t>(</a:t>
            </a:r>
            <a:r>
              <a:rPr lang="zh-CN" altLang="en-US" sz="2800" b="1" smtClean="0">
                <a:solidFill>
                  <a:srgbClr val="CC0000"/>
                </a:solidFill>
                <a:latin typeface="Times New Roman" panose="02020603050405020304" pitchFamily="18" charset="0"/>
                <a:cs typeface="Times New Roman" panose="02020603050405020304" pitchFamily="18" charset="0"/>
              </a:rPr>
              <a:t>射极输出器</a:t>
            </a:r>
            <a:r>
              <a:rPr lang="en-US" altLang="zh-CN" sz="2800" b="1" smtClean="0">
                <a:solidFill>
                  <a:srgbClr val="CC0000"/>
                </a:solidFill>
                <a:latin typeface="Times New Roman" panose="02020603050405020304" pitchFamily="18" charset="0"/>
                <a:cs typeface="Times New Roman" panose="02020603050405020304" pitchFamily="18" charset="0"/>
              </a:rPr>
              <a:t>)</a:t>
            </a:r>
            <a:r>
              <a:rPr lang="zh-CN" altLang="en-US" sz="2800" b="1" smtClean="0">
                <a:solidFill>
                  <a:srgbClr val="CC0000"/>
                </a:solidFill>
                <a:latin typeface="Times New Roman" panose="02020603050405020304" pitchFamily="18" charset="0"/>
                <a:cs typeface="Times New Roman" panose="02020603050405020304" pitchFamily="18" charset="0"/>
              </a:rPr>
              <a:t>的特点：</a:t>
            </a:r>
          </a:p>
        </p:txBody>
      </p:sp>
      <p:sp>
        <p:nvSpPr>
          <p:cNvPr id="116739" name="Text Box 3"/>
          <p:cNvSpPr txBox="1">
            <a:spLocks noChangeArrowheads="1"/>
          </p:cNvSpPr>
          <p:nvPr/>
        </p:nvSpPr>
        <p:spPr bwMode="auto">
          <a:xfrm>
            <a:off x="3141191" y="3928167"/>
            <a:ext cx="5486400" cy="2057400"/>
          </a:xfrm>
          <a:prstGeom prst="rect">
            <a:avLst/>
          </a:prstGeom>
          <a:noFill/>
          <a:ln w="38100">
            <a:noFill/>
            <a:miter lim="800000"/>
            <a:headEnd/>
            <a:tailEnd/>
          </a:ln>
          <a:effectLst/>
        </p:spPr>
        <p:txBody>
          <a:bodyPr lIns="90000" tIns="46800" rIns="90000" bIns="46800" anchor="ctr">
            <a:spAutoFit/>
          </a:bodyPr>
          <a:lstStyle/>
          <a:p>
            <a:pPr>
              <a:spcBef>
                <a:spcPct val="20000"/>
              </a:spcBef>
              <a:defRPr/>
            </a:pPr>
            <a:r>
              <a:rPr lang="en-US" altLang="zh-CN" sz="2800" b="1">
                <a:solidFill>
                  <a:srgbClr val="000099"/>
                </a:solidFill>
                <a:latin typeface="Times New Roman" panose="02020603050405020304" pitchFamily="18" charset="0"/>
                <a:ea typeface="楷体_GB2312" pitchFamily="49" charset="-122"/>
                <a:cs typeface="Times New Roman" panose="02020603050405020304" pitchFamily="18" charset="0"/>
              </a:rPr>
              <a:t>1.</a:t>
            </a:r>
            <a:r>
              <a:rPr lang="en-US" altLang="zh-CN" sz="2800" b="1">
                <a:solidFill>
                  <a:srgbClr val="000099"/>
                </a:solidFill>
                <a:latin typeface="Times New Roman" panose="02020603050405020304" pitchFamily="18" charset="0"/>
                <a:cs typeface="Times New Roman" panose="02020603050405020304" pitchFamily="18" charset="0"/>
              </a:rPr>
              <a:t> </a:t>
            </a:r>
            <a:r>
              <a:rPr lang="zh-CN" altLang="en-US" sz="2800" b="1">
                <a:solidFill>
                  <a:srgbClr val="000099"/>
                </a:solidFill>
                <a:latin typeface="Times New Roman" panose="02020603050405020304" pitchFamily="18" charset="0"/>
                <a:cs typeface="Times New Roman" panose="02020603050405020304" pitchFamily="18" charset="0"/>
              </a:rPr>
              <a:t>电压放大倍数小于</a:t>
            </a:r>
            <a:r>
              <a:rPr lang="en-US" altLang="zh-CN" sz="2800" b="1">
                <a:solidFill>
                  <a:srgbClr val="000099"/>
                </a:solidFill>
                <a:latin typeface="Times New Roman" panose="02020603050405020304" pitchFamily="18" charset="0"/>
                <a:cs typeface="Times New Roman" panose="02020603050405020304" pitchFamily="18" charset="0"/>
              </a:rPr>
              <a:t>1</a:t>
            </a:r>
            <a:r>
              <a:rPr lang="zh-CN" altLang="en-US" sz="2800" b="1">
                <a:solidFill>
                  <a:srgbClr val="000099"/>
                </a:solidFill>
                <a:latin typeface="Times New Roman" panose="02020603050405020304" pitchFamily="18" charset="0"/>
                <a:cs typeface="Times New Roman" panose="02020603050405020304" pitchFamily="18" charset="0"/>
              </a:rPr>
              <a:t>，约等于</a:t>
            </a:r>
            <a:r>
              <a:rPr lang="en-US" altLang="zh-CN" sz="2800" b="1">
                <a:solidFill>
                  <a:srgbClr val="000099"/>
                </a:solidFill>
                <a:latin typeface="Times New Roman" panose="02020603050405020304" pitchFamily="18" charset="0"/>
                <a:cs typeface="Times New Roman" panose="02020603050405020304" pitchFamily="18" charset="0"/>
              </a:rPr>
              <a:t>1;</a:t>
            </a:r>
          </a:p>
          <a:p>
            <a:pPr>
              <a:spcBef>
                <a:spcPct val="20000"/>
              </a:spcBef>
              <a:defRPr/>
            </a:pPr>
            <a:r>
              <a:rPr lang="en-US" altLang="zh-CN" sz="2800" b="1">
                <a:solidFill>
                  <a:srgbClr val="000099"/>
                </a:solidFill>
                <a:latin typeface="Times New Roman" panose="02020603050405020304" pitchFamily="18" charset="0"/>
                <a:cs typeface="Times New Roman" panose="02020603050405020304" pitchFamily="18" charset="0"/>
              </a:rPr>
              <a:t>2. </a:t>
            </a:r>
            <a:r>
              <a:rPr lang="zh-CN" altLang="en-US" sz="2800" b="1">
                <a:solidFill>
                  <a:srgbClr val="000099"/>
                </a:solidFill>
                <a:latin typeface="Times New Roman" panose="02020603050405020304" pitchFamily="18" charset="0"/>
                <a:cs typeface="Times New Roman" panose="02020603050405020304" pitchFamily="18" charset="0"/>
              </a:rPr>
              <a:t>输入电阻高；</a:t>
            </a:r>
          </a:p>
          <a:p>
            <a:pPr>
              <a:spcBef>
                <a:spcPct val="20000"/>
              </a:spcBef>
              <a:defRPr/>
            </a:pPr>
            <a:r>
              <a:rPr lang="en-US" altLang="zh-CN" sz="2800" b="1">
                <a:solidFill>
                  <a:srgbClr val="000099"/>
                </a:solidFill>
                <a:latin typeface="Times New Roman" panose="02020603050405020304" pitchFamily="18" charset="0"/>
                <a:cs typeface="Times New Roman" panose="02020603050405020304" pitchFamily="18" charset="0"/>
              </a:rPr>
              <a:t>3. </a:t>
            </a:r>
            <a:r>
              <a:rPr lang="zh-CN" altLang="en-US" sz="2800" b="1">
                <a:solidFill>
                  <a:srgbClr val="000099"/>
                </a:solidFill>
                <a:latin typeface="Times New Roman" panose="02020603050405020304" pitchFamily="18" charset="0"/>
                <a:cs typeface="Times New Roman" panose="02020603050405020304" pitchFamily="18" charset="0"/>
              </a:rPr>
              <a:t>输出电阻低；</a:t>
            </a:r>
          </a:p>
          <a:p>
            <a:pPr>
              <a:spcBef>
                <a:spcPct val="20000"/>
              </a:spcBef>
              <a:defRPr/>
            </a:pPr>
            <a:r>
              <a:rPr lang="en-US" altLang="zh-CN" sz="2800" b="1">
                <a:solidFill>
                  <a:srgbClr val="000099"/>
                </a:solidFill>
                <a:latin typeface="Times New Roman" panose="02020603050405020304" pitchFamily="18" charset="0"/>
                <a:cs typeface="Times New Roman" panose="02020603050405020304" pitchFamily="18" charset="0"/>
              </a:rPr>
              <a:t>4.  </a:t>
            </a:r>
            <a:r>
              <a:rPr lang="zh-CN" altLang="en-US" sz="2800" b="1">
                <a:solidFill>
                  <a:srgbClr val="000099"/>
                </a:solidFill>
                <a:latin typeface="Times New Roman" panose="02020603050405020304" pitchFamily="18" charset="0"/>
                <a:cs typeface="Times New Roman" panose="02020603050405020304" pitchFamily="18" charset="0"/>
              </a:rPr>
              <a:t>输出与输入同相。</a:t>
            </a:r>
          </a:p>
        </p:txBody>
      </p:sp>
      <p:graphicFrame>
        <p:nvGraphicFramePr>
          <p:cNvPr id="33794" name="Object 4" descr="40%"/>
          <p:cNvGraphicFramePr>
            <a:graphicFrameLocks noChangeAspect="1"/>
          </p:cNvGraphicFramePr>
          <p:nvPr>
            <p:extLst/>
          </p:nvPr>
        </p:nvGraphicFramePr>
        <p:xfrm>
          <a:off x="618653" y="1323080"/>
          <a:ext cx="2909888" cy="1098550"/>
        </p:xfrm>
        <a:graphic>
          <a:graphicData uri="http://schemas.openxmlformats.org/presentationml/2006/ole">
            <mc:AlternateContent xmlns:mc="http://schemas.openxmlformats.org/markup-compatibility/2006">
              <mc:Choice xmlns:v="urn:schemas-microsoft-com:vml" Requires="v">
                <p:oleObj spid="_x0000_s33803" name="Equation" r:id="rId4" imgW="1320480" imgH="444240" progId="Equation.3">
                  <p:embed/>
                </p:oleObj>
              </mc:Choice>
              <mc:Fallback>
                <p:oleObj name="Equation" r:id="rId4" imgW="1320480" imgH="4442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8653" y="1323080"/>
                        <a:ext cx="2909888" cy="1098550"/>
                      </a:xfrm>
                      <a:prstGeom prst="rect">
                        <a:avLst/>
                      </a:prstGeom>
                      <a:noFill/>
                      <a:ln>
                        <a:noFill/>
                      </a:ln>
                      <a:effectLst/>
                      <a:extLst>
                        <a:ext uri="{909E8E84-426E-40DD-AFC4-6F175D3DCCD1}">
                          <a14:hiddenFill xmlns:a14="http://schemas.microsoft.com/office/drawing/2010/main">
                            <a:pattFill prst="pct40">
                              <a:fgClr>
                                <a:srgbClr val="00FF00"/>
                              </a:fgClr>
                              <a:bgClr>
                                <a:srgbClr val="FFFFFF"/>
                              </a:bgClr>
                            </a:pattFill>
                          </a14:hiddenFill>
                        </a:ext>
                        <a:ext uri="{91240B29-F687-4F45-9708-019B960494DF}">
                          <a14:hiddenLine xmlns:a14="http://schemas.microsoft.com/office/drawing/2010/main" w="2857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795" name="Object 5" descr="40%"/>
          <p:cNvGraphicFramePr>
            <a:graphicFrameLocks noChangeAspect="1"/>
          </p:cNvGraphicFramePr>
          <p:nvPr>
            <p:extLst/>
          </p:nvPr>
        </p:nvGraphicFramePr>
        <p:xfrm>
          <a:off x="745653" y="2458142"/>
          <a:ext cx="4075113" cy="615950"/>
        </p:xfrm>
        <a:graphic>
          <a:graphicData uri="http://schemas.openxmlformats.org/presentationml/2006/ole">
            <mc:AlternateContent xmlns:mc="http://schemas.openxmlformats.org/markup-compatibility/2006">
              <mc:Choice xmlns:v="urn:schemas-microsoft-com:vml" Requires="v">
                <p:oleObj spid="_x0000_s33804" name="Equation" r:id="rId6" imgW="1587240" imgH="241200" progId="Equation.3">
                  <p:embed/>
                </p:oleObj>
              </mc:Choice>
              <mc:Fallback>
                <p:oleObj name="Equation" r:id="rId6" imgW="1587240" imgH="2412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5653" y="2458142"/>
                        <a:ext cx="4075113" cy="615950"/>
                      </a:xfrm>
                      <a:prstGeom prst="rect">
                        <a:avLst/>
                      </a:prstGeom>
                      <a:noFill/>
                      <a:ln>
                        <a:noFill/>
                      </a:ln>
                      <a:effectLst/>
                      <a:extLst>
                        <a:ext uri="{909E8E84-426E-40DD-AFC4-6F175D3DCCD1}">
                          <a14:hiddenFill xmlns:a14="http://schemas.microsoft.com/office/drawing/2010/main">
                            <a:pattFill prst="pct40">
                              <a:fgClr>
                                <a:srgbClr val="FFCCCC"/>
                              </a:fgClr>
                              <a:bgClr>
                                <a:srgbClr val="FFFFFF"/>
                              </a:bgClr>
                            </a:pattFill>
                          </a14:hiddenFill>
                        </a:ext>
                        <a:ext uri="{91240B29-F687-4F45-9708-019B960494DF}">
                          <a14:hiddenLine xmlns:a14="http://schemas.microsoft.com/office/drawing/2010/main" w="28575">
                            <a:solidFill>
                              <a:srgbClr val="3399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796" name="Object 6" descr="40%"/>
          <p:cNvGraphicFramePr>
            <a:graphicFrameLocks noChangeAspect="1"/>
          </p:cNvGraphicFramePr>
          <p:nvPr>
            <p:extLst/>
          </p:nvPr>
        </p:nvGraphicFramePr>
        <p:xfrm>
          <a:off x="709141" y="3105842"/>
          <a:ext cx="2347912" cy="1111250"/>
        </p:xfrm>
        <a:graphic>
          <a:graphicData uri="http://schemas.openxmlformats.org/presentationml/2006/ole">
            <mc:AlternateContent xmlns:mc="http://schemas.openxmlformats.org/markup-compatibility/2006">
              <mc:Choice xmlns:v="urn:schemas-microsoft-com:vml" Requires="v">
                <p:oleObj spid="_x0000_s33805" name="Equation" r:id="rId8" imgW="787320" imgH="419040" progId="Equation.3">
                  <p:embed/>
                </p:oleObj>
              </mc:Choice>
              <mc:Fallback>
                <p:oleObj name="Equation" r:id="rId8" imgW="787320" imgH="41904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9141" y="3105842"/>
                        <a:ext cx="2347912" cy="1111250"/>
                      </a:xfrm>
                      <a:prstGeom prst="rect">
                        <a:avLst/>
                      </a:prstGeom>
                      <a:noFill/>
                      <a:ln>
                        <a:noFill/>
                      </a:ln>
                      <a:effectLst/>
                      <a:extLst>
                        <a:ext uri="{909E8E84-426E-40DD-AFC4-6F175D3DCCD1}">
                          <a14:hiddenFill xmlns:a14="http://schemas.microsoft.com/office/drawing/2010/main">
                            <a:pattFill prst="pct40">
                              <a:fgClr>
                                <a:srgbClr val="FFFF00"/>
                              </a:fgClr>
                              <a:bgClr>
                                <a:srgbClr val="FFFFFF"/>
                              </a:bgClr>
                            </a:pattFill>
                          </a14:hiddenFill>
                        </a:ext>
                        <a:ext uri="{91240B29-F687-4F45-9708-019B960494DF}">
                          <a14:hiddenLine xmlns:a14="http://schemas.microsoft.com/office/drawing/2010/main" w="28575">
                            <a:solidFill>
                              <a:srgbClr val="FFCC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0155766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6739">
                                            <p:txEl>
                                              <p:pRg st="0" end="0"/>
                                            </p:txEl>
                                          </p:spTgt>
                                        </p:tgtEl>
                                        <p:attrNameLst>
                                          <p:attrName>style.visibility</p:attrName>
                                        </p:attrNameLst>
                                      </p:cBhvr>
                                      <p:to>
                                        <p:strVal val="visible"/>
                                      </p:to>
                                    </p:set>
                                    <p:animEffect transition="in" filter="wipe(left)">
                                      <p:cBhvr>
                                        <p:cTn id="7" dur="500"/>
                                        <p:tgtEl>
                                          <p:spTgt spid="1167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6739">
                                            <p:txEl>
                                              <p:pRg st="1" end="1"/>
                                            </p:txEl>
                                          </p:spTgt>
                                        </p:tgtEl>
                                        <p:attrNameLst>
                                          <p:attrName>style.visibility</p:attrName>
                                        </p:attrNameLst>
                                      </p:cBhvr>
                                      <p:to>
                                        <p:strVal val="visible"/>
                                      </p:to>
                                    </p:set>
                                    <p:animEffect transition="in" filter="wipe(left)">
                                      <p:cBhvr>
                                        <p:cTn id="12" dur="500"/>
                                        <p:tgtEl>
                                          <p:spTgt spid="1167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6739">
                                            <p:txEl>
                                              <p:pRg st="2" end="2"/>
                                            </p:txEl>
                                          </p:spTgt>
                                        </p:tgtEl>
                                        <p:attrNameLst>
                                          <p:attrName>style.visibility</p:attrName>
                                        </p:attrNameLst>
                                      </p:cBhvr>
                                      <p:to>
                                        <p:strVal val="visible"/>
                                      </p:to>
                                    </p:set>
                                    <p:animEffect transition="in" filter="wipe(left)">
                                      <p:cBhvr>
                                        <p:cTn id="17" dur="500"/>
                                        <p:tgtEl>
                                          <p:spTgt spid="11673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6739">
                                            <p:txEl>
                                              <p:pRg st="3" end="3"/>
                                            </p:txEl>
                                          </p:spTgt>
                                        </p:tgtEl>
                                        <p:attrNameLst>
                                          <p:attrName>style.visibility</p:attrName>
                                        </p:attrNameLst>
                                      </p:cBhvr>
                                      <p:to>
                                        <p:strVal val="visible"/>
                                      </p:to>
                                    </p:set>
                                    <p:animEffect transition="in" filter="wipe(left)">
                                      <p:cBhvr>
                                        <p:cTn id="22" dur="500"/>
                                        <p:tgtEl>
                                          <p:spTgt spid="1167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9" grpId="0" build="p"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ext Box 2"/>
          <p:cNvSpPr txBox="1">
            <a:spLocks noChangeArrowheads="1"/>
          </p:cNvSpPr>
          <p:nvPr/>
        </p:nvSpPr>
        <p:spPr bwMode="auto">
          <a:xfrm>
            <a:off x="2484438" y="542341"/>
            <a:ext cx="3924300" cy="586957"/>
          </a:xfrm>
          <a:prstGeom prst="rect">
            <a:avLst/>
          </a:prstGeom>
          <a:noFill/>
          <a:ln w="38100">
            <a:noFill/>
            <a:miter lim="800000"/>
            <a:headEnd/>
            <a:tailEnd/>
          </a:ln>
          <a:effectLst/>
        </p:spPr>
        <p:txBody>
          <a:bodyPr lIns="90000" tIns="46800" rIns="90000" bIns="46800" anchor="ctr">
            <a:spAutoFit/>
          </a:bodyPr>
          <a:lstStyle/>
          <a:p>
            <a:pPr algn="ctr">
              <a:spcBef>
                <a:spcPct val="50000"/>
              </a:spcBef>
              <a:defRPr/>
            </a:pPr>
            <a:r>
              <a:rPr lang="zh-CN" altLang="en-US" sz="3200" b="1">
                <a:solidFill>
                  <a:srgbClr val="E60000"/>
                </a:solidFill>
                <a:latin typeface="Times New Roman" panose="02020603050405020304" pitchFamily="18" charset="0"/>
                <a:cs typeface="Times New Roman" panose="02020603050405020304" pitchFamily="18" charset="0"/>
              </a:rPr>
              <a:t>射极输出器的应用</a:t>
            </a:r>
          </a:p>
        </p:txBody>
      </p:sp>
      <p:sp>
        <p:nvSpPr>
          <p:cNvPr id="117767" name="Rectangle 7"/>
          <p:cNvSpPr>
            <a:spLocks noChangeArrowheads="1"/>
          </p:cNvSpPr>
          <p:nvPr/>
        </p:nvSpPr>
        <p:spPr bwMode="auto">
          <a:xfrm>
            <a:off x="401111" y="1064407"/>
            <a:ext cx="8119530" cy="652486"/>
          </a:xfrm>
          <a:prstGeom prst="rect">
            <a:avLst/>
          </a:prstGeom>
          <a:noFill/>
          <a:ln w="38100">
            <a:noFill/>
            <a:miter lim="800000"/>
            <a:headEnd/>
            <a:tailEnd/>
          </a:ln>
          <a:effectLst/>
        </p:spPr>
        <p:txBody>
          <a:bodyPr wrap="none" anchor="ctr">
            <a:spAutoFit/>
          </a:bodyPr>
          <a:lstStyle/>
          <a:p>
            <a:pPr algn="ctr">
              <a:lnSpc>
                <a:spcPct val="130000"/>
              </a:lnSpc>
              <a:defRPr/>
            </a:pPr>
            <a:r>
              <a:rPr lang="zh-CN" altLang="en-US" sz="2800" b="1">
                <a:solidFill>
                  <a:srgbClr val="000099"/>
                </a:solidFill>
                <a:latin typeface="Times New Roman" panose="02020603050405020304" pitchFamily="18" charset="0"/>
                <a:cs typeface="Times New Roman" panose="02020603050405020304" pitchFamily="18" charset="0"/>
              </a:rPr>
              <a:t>主要利用它具有输入电阻高和输出电阻低的特点。</a:t>
            </a:r>
          </a:p>
        </p:txBody>
      </p:sp>
      <p:sp>
        <p:nvSpPr>
          <p:cNvPr id="117768" name="Rectangle 8"/>
          <p:cNvSpPr>
            <a:spLocks noChangeArrowheads="1"/>
          </p:cNvSpPr>
          <p:nvPr/>
        </p:nvSpPr>
        <p:spPr bwMode="auto">
          <a:xfrm>
            <a:off x="395288" y="1629107"/>
            <a:ext cx="8497887" cy="1126462"/>
          </a:xfrm>
          <a:prstGeom prst="rect">
            <a:avLst/>
          </a:prstGeom>
          <a:noFill/>
          <a:ln w="38100">
            <a:noFill/>
            <a:miter lim="800000"/>
            <a:headEnd/>
            <a:tailEnd/>
          </a:ln>
          <a:effectLst/>
        </p:spPr>
        <p:txBody>
          <a:bodyPr anchor="ctr">
            <a:spAutoFit/>
          </a:bodyPr>
          <a:lstStyle/>
          <a:p>
            <a:pPr>
              <a:lnSpc>
                <a:spcPct val="120000"/>
              </a:lnSpc>
              <a:defRPr/>
            </a:pPr>
            <a:r>
              <a:rPr lang="en-US" altLang="zh-CN" sz="2800" b="1">
                <a:solidFill>
                  <a:schemeClr val="tx2"/>
                </a:solidFill>
                <a:latin typeface="Times New Roman" panose="02020603050405020304" pitchFamily="18" charset="0"/>
                <a:cs typeface="Times New Roman" panose="02020603050405020304" pitchFamily="18" charset="0"/>
              </a:rPr>
              <a:t>     1. </a:t>
            </a:r>
            <a:r>
              <a:rPr lang="zh-CN" altLang="en-US" sz="2800" b="1">
                <a:solidFill>
                  <a:schemeClr val="tx2"/>
                </a:solidFill>
                <a:latin typeface="Times New Roman" panose="02020603050405020304" pitchFamily="18" charset="0"/>
                <a:cs typeface="Times New Roman" panose="02020603050405020304" pitchFamily="18" charset="0"/>
              </a:rPr>
              <a:t>因输入电阻高，它常被用在多级放大电路的第一级，可以提高输入电阻，</a:t>
            </a:r>
            <a:r>
              <a:rPr lang="zh-CN" altLang="en-US" sz="2800" b="1">
                <a:solidFill>
                  <a:srgbClr val="CC0000"/>
                </a:solidFill>
                <a:latin typeface="Times New Roman" panose="02020603050405020304" pitchFamily="18" charset="0"/>
                <a:cs typeface="Times New Roman" panose="02020603050405020304" pitchFamily="18" charset="0"/>
              </a:rPr>
              <a:t>减轻信号源负担</a:t>
            </a:r>
            <a:r>
              <a:rPr lang="zh-CN" altLang="en-US" sz="2800" b="1">
                <a:solidFill>
                  <a:schemeClr val="tx2"/>
                </a:solidFill>
                <a:latin typeface="Times New Roman" panose="02020603050405020304" pitchFamily="18" charset="0"/>
                <a:cs typeface="Times New Roman" panose="02020603050405020304" pitchFamily="18" charset="0"/>
              </a:rPr>
              <a:t>。</a:t>
            </a:r>
          </a:p>
        </p:txBody>
      </p:sp>
      <p:sp>
        <p:nvSpPr>
          <p:cNvPr id="117769" name="Rectangle 9"/>
          <p:cNvSpPr>
            <a:spLocks noChangeArrowheads="1"/>
          </p:cNvSpPr>
          <p:nvPr/>
        </p:nvSpPr>
        <p:spPr bwMode="auto">
          <a:xfrm>
            <a:off x="395288" y="2662569"/>
            <a:ext cx="8497887" cy="1126462"/>
          </a:xfrm>
          <a:prstGeom prst="rect">
            <a:avLst/>
          </a:prstGeom>
          <a:noFill/>
          <a:ln w="38100">
            <a:noFill/>
            <a:miter lim="800000"/>
            <a:headEnd/>
            <a:tailEnd/>
          </a:ln>
          <a:effectLst/>
        </p:spPr>
        <p:txBody>
          <a:bodyPr anchor="ctr">
            <a:spAutoFit/>
          </a:bodyPr>
          <a:lstStyle/>
          <a:p>
            <a:pPr>
              <a:lnSpc>
                <a:spcPct val="120000"/>
              </a:lnSpc>
              <a:defRPr/>
            </a:pPr>
            <a:r>
              <a:rPr lang="en-US" altLang="zh-CN" sz="2800" b="1">
                <a:solidFill>
                  <a:schemeClr val="tx2"/>
                </a:solidFill>
                <a:latin typeface="Times New Roman" panose="02020603050405020304" pitchFamily="18" charset="0"/>
                <a:cs typeface="Times New Roman" panose="02020603050405020304" pitchFamily="18" charset="0"/>
              </a:rPr>
              <a:t>     2. </a:t>
            </a:r>
            <a:r>
              <a:rPr lang="zh-CN" altLang="en-US" sz="2800" b="1">
                <a:solidFill>
                  <a:schemeClr val="tx2"/>
                </a:solidFill>
                <a:latin typeface="Times New Roman" panose="02020603050405020304" pitchFamily="18" charset="0"/>
                <a:cs typeface="Times New Roman" panose="02020603050405020304" pitchFamily="18" charset="0"/>
              </a:rPr>
              <a:t>因输出电阻低，它常被用在多级放大电路的末级，可以降低输出电阻，</a:t>
            </a:r>
            <a:r>
              <a:rPr lang="zh-CN" altLang="en-US" sz="2800" b="1">
                <a:solidFill>
                  <a:srgbClr val="CC0000"/>
                </a:solidFill>
                <a:latin typeface="Times New Roman" panose="02020603050405020304" pitchFamily="18" charset="0"/>
                <a:cs typeface="Times New Roman" panose="02020603050405020304" pitchFamily="18" charset="0"/>
              </a:rPr>
              <a:t>提高带负载能力。 </a:t>
            </a:r>
            <a:endParaRPr lang="zh-CN" altLang="en-US" sz="2800" b="1">
              <a:solidFill>
                <a:schemeClr val="tx2"/>
              </a:solidFill>
              <a:latin typeface="Times New Roman" panose="02020603050405020304" pitchFamily="18" charset="0"/>
              <a:cs typeface="Times New Roman" panose="02020603050405020304" pitchFamily="18" charset="0"/>
            </a:endParaRPr>
          </a:p>
        </p:txBody>
      </p:sp>
      <p:sp>
        <p:nvSpPr>
          <p:cNvPr id="117770" name="Rectangle 10"/>
          <p:cNvSpPr>
            <a:spLocks noChangeArrowheads="1"/>
          </p:cNvSpPr>
          <p:nvPr/>
        </p:nvSpPr>
        <p:spPr bwMode="auto">
          <a:xfrm>
            <a:off x="395288" y="3789363"/>
            <a:ext cx="8489950" cy="1701800"/>
          </a:xfrm>
          <a:prstGeom prst="rect">
            <a:avLst/>
          </a:prstGeom>
          <a:noFill/>
          <a:ln w="38100">
            <a:noFill/>
            <a:miter lim="800000"/>
            <a:headEnd/>
            <a:tailEnd/>
          </a:ln>
          <a:effectLst/>
        </p:spPr>
        <p:txBody>
          <a:bodyPr anchor="ctr">
            <a:spAutoFit/>
          </a:bodyPr>
          <a:lstStyle/>
          <a:p>
            <a:pPr>
              <a:lnSpc>
                <a:spcPct val="120000"/>
              </a:lnSpc>
              <a:defRPr/>
            </a:pPr>
            <a:r>
              <a:rPr lang="en-US" altLang="zh-CN" sz="2800" b="1">
                <a:latin typeface="Times New Roman" panose="02020603050405020304" pitchFamily="18" charset="0"/>
                <a:cs typeface="Times New Roman" panose="02020603050405020304" pitchFamily="18" charset="0"/>
              </a:rPr>
              <a:t>     3. </a:t>
            </a:r>
            <a:r>
              <a:rPr lang="zh-CN" altLang="en-US" sz="2800" b="1">
                <a:latin typeface="Times New Roman" panose="02020603050405020304" pitchFamily="18" charset="0"/>
                <a:cs typeface="Times New Roman" panose="02020603050405020304" pitchFamily="18" charset="0"/>
              </a:rPr>
              <a:t>利用 </a:t>
            </a:r>
            <a:r>
              <a:rPr lang="en-US" altLang="zh-CN" sz="3200" b="1" i="1">
                <a:latin typeface="Times New Roman" panose="02020603050405020304" pitchFamily="18" charset="0"/>
                <a:ea typeface="楷体_GB2312" pitchFamily="49" charset="-122"/>
                <a:cs typeface="Times New Roman" panose="02020603050405020304" pitchFamily="18" charset="0"/>
              </a:rPr>
              <a:t>r</a:t>
            </a:r>
            <a:r>
              <a:rPr lang="en-US" altLang="zh-CN" b="1" baseline="-25000">
                <a:latin typeface="Times New Roman" panose="02020603050405020304" pitchFamily="18" charset="0"/>
                <a:ea typeface="楷体_GB2312" pitchFamily="49" charset="-122"/>
                <a:cs typeface="Times New Roman" panose="02020603050405020304" pitchFamily="18" charset="0"/>
              </a:rPr>
              <a:t>i </a:t>
            </a:r>
            <a:r>
              <a:rPr lang="zh-CN" altLang="en-US" sz="2800" b="1">
                <a:latin typeface="Times New Roman" panose="02020603050405020304" pitchFamily="18" charset="0"/>
                <a:cs typeface="Times New Roman" panose="02020603050405020304" pitchFamily="18" charset="0"/>
              </a:rPr>
              <a:t>大、 </a:t>
            </a:r>
            <a:r>
              <a:rPr lang="en-US" altLang="zh-CN" sz="3200" b="1" i="1">
                <a:latin typeface="Times New Roman" panose="02020603050405020304" pitchFamily="18" charset="0"/>
                <a:ea typeface="楷体_GB2312" pitchFamily="49" charset="-122"/>
                <a:cs typeface="Times New Roman" panose="02020603050405020304" pitchFamily="18" charset="0"/>
              </a:rPr>
              <a:t>r</a:t>
            </a:r>
            <a:r>
              <a:rPr lang="en-US" altLang="zh-CN" b="1" baseline="-25000">
                <a:latin typeface="Times New Roman" panose="02020603050405020304" pitchFamily="18" charset="0"/>
                <a:ea typeface="楷体_GB2312" pitchFamily="49" charset="-122"/>
                <a:cs typeface="Times New Roman" panose="02020603050405020304" pitchFamily="18" charset="0"/>
              </a:rPr>
              <a:t>o</a:t>
            </a:r>
            <a:r>
              <a:rPr lang="zh-CN" altLang="en-US" sz="2800" b="1">
                <a:latin typeface="Times New Roman" panose="02020603050405020304" pitchFamily="18" charset="0"/>
                <a:cs typeface="Times New Roman" panose="02020603050405020304" pitchFamily="18" charset="0"/>
              </a:rPr>
              <a:t>小以及 </a:t>
            </a:r>
            <a:r>
              <a:rPr lang="en-US" altLang="zh-CN" sz="2800" b="1" i="1">
                <a:latin typeface="Times New Roman" panose="02020603050405020304" pitchFamily="18" charset="0"/>
                <a:cs typeface="Times New Roman" panose="02020603050405020304" pitchFamily="18" charset="0"/>
              </a:rPr>
              <a:t>A</a:t>
            </a:r>
            <a:r>
              <a:rPr lang="en-US" altLang="zh-CN" sz="2800" b="1" i="1" baseline="-25000">
                <a:latin typeface="Times New Roman" panose="02020603050405020304" pitchFamily="18" charset="0"/>
                <a:cs typeface="Times New Roman" panose="02020603050405020304" pitchFamily="18" charset="0"/>
              </a:rPr>
              <a:t>u </a:t>
            </a:r>
            <a:r>
              <a:rPr lang="en-US" altLang="zh-CN" sz="2800" b="1">
                <a:latin typeface="Times New Roman" panose="02020603050405020304" pitchFamily="18" charset="0"/>
                <a:cs typeface="Times New Roman" panose="02020603050405020304" pitchFamily="18" charset="0"/>
                <a:sym typeface="Symbol" pitchFamily="18" charset="2"/>
              </a:rPr>
              <a:t></a:t>
            </a:r>
            <a:r>
              <a:rPr lang="en-US" altLang="zh-CN" sz="2800" b="1">
                <a:latin typeface="Times New Roman" panose="02020603050405020304" pitchFamily="18" charset="0"/>
                <a:cs typeface="Times New Roman" panose="02020603050405020304" pitchFamily="18" charset="0"/>
              </a:rPr>
              <a:t>1</a:t>
            </a:r>
            <a:r>
              <a:rPr lang="zh-CN" altLang="en-US" sz="2800" b="1">
                <a:latin typeface="Times New Roman" panose="02020603050405020304" pitchFamily="18" charset="0"/>
                <a:cs typeface="Times New Roman" panose="02020603050405020304" pitchFamily="18" charset="0"/>
              </a:rPr>
              <a:t>的特点，也可将射极输出器放在放大电路的两级之间</a:t>
            </a:r>
            <a:r>
              <a:rPr lang="en-US" altLang="zh-CN" sz="2800" b="1">
                <a:latin typeface="Times New Roman" panose="02020603050405020304" pitchFamily="18" charset="0"/>
                <a:cs typeface="Times New Roman" panose="02020603050405020304" pitchFamily="18" charset="0"/>
              </a:rPr>
              <a:t>, </a:t>
            </a:r>
            <a:r>
              <a:rPr lang="zh-CN" altLang="en-US" sz="2800" b="1">
                <a:latin typeface="Times New Roman" panose="02020603050405020304" pitchFamily="18" charset="0"/>
                <a:cs typeface="Times New Roman" panose="02020603050405020304" pitchFamily="18" charset="0"/>
              </a:rPr>
              <a:t>起到阻抗匹配作用，</a:t>
            </a:r>
            <a:r>
              <a:rPr lang="zh-CN" altLang="en-US" sz="2800" b="1">
                <a:solidFill>
                  <a:srgbClr val="CC0000"/>
                </a:solidFill>
                <a:latin typeface="Times New Roman" panose="02020603050405020304" pitchFamily="18" charset="0"/>
                <a:cs typeface="Times New Roman" panose="02020603050405020304" pitchFamily="18" charset="0"/>
              </a:rPr>
              <a:t>这一级射极输出器称为缓冲级或中间隔离级。</a:t>
            </a:r>
          </a:p>
        </p:txBody>
      </p:sp>
    </p:spTree>
    <p:extLst>
      <p:ext uri="{BB962C8B-B14F-4D97-AF65-F5344CB8AC3E}">
        <p14:creationId xmlns:p14="http://schemas.microsoft.com/office/powerpoint/2010/main" val="36961024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7767"/>
                                        </p:tgtEl>
                                        <p:attrNameLst>
                                          <p:attrName>style.visibility</p:attrName>
                                        </p:attrNameLst>
                                      </p:cBhvr>
                                      <p:to>
                                        <p:strVal val="visible"/>
                                      </p:to>
                                    </p:set>
                                    <p:animEffect transition="in" filter="wipe(left)">
                                      <p:cBhvr>
                                        <p:cTn id="7" dur="500"/>
                                        <p:tgtEl>
                                          <p:spTgt spid="1177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7768"/>
                                        </p:tgtEl>
                                        <p:attrNameLst>
                                          <p:attrName>style.visibility</p:attrName>
                                        </p:attrNameLst>
                                      </p:cBhvr>
                                      <p:to>
                                        <p:strVal val="visible"/>
                                      </p:to>
                                    </p:set>
                                    <p:animEffect transition="in" filter="wipe(left)">
                                      <p:cBhvr>
                                        <p:cTn id="12" dur="500"/>
                                        <p:tgtEl>
                                          <p:spTgt spid="11776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7769"/>
                                        </p:tgtEl>
                                        <p:attrNameLst>
                                          <p:attrName>style.visibility</p:attrName>
                                        </p:attrNameLst>
                                      </p:cBhvr>
                                      <p:to>
                                        <p:strVal val="visible"/>
                                      </p:to>
                                    </p:set>
                                    <p:animEffect transition="in" filter="wipe(left)">
                                      <p:cBhvr>
                                        <p:cTn id="17" dur="500"/>
                                        <p:tgtEl>
                                          <p:spTgt spid="11776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7770"/>
                                        </p:tgtEl>
                                        <p:attrNameLst>
                                          <p:attrName>style.visibility</p:attrName>
                                        </p:attrNameLst>
                                      </p:cBhvr>
                                      <p:to>
                                        <p:strVal val="visible"/>
                                      </p:to>
                                    </p:set>
                                    <p:animEffect transition="in" filter="wipe(left)">
                                      <p:cBhvr>
                                        <p:cTn id="22" dur="500"/>
                                        <p:tgtEl>
                                          <p:spTgt spid="1177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7" grpId="0" autoUpdateAnimBg="0"/>
      <p:bldP spid="117768" grpId="0" autoUpdateAnimBg="0"/>
      <p:bldP spid="117769" grpId="0" autoUpdateAnimBg="0"/>
      <p:bldP spid="117770" grpId="0"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bwMode="auto">
          <a:xfrm>
            <a:off x="116186" y="745402"/>
            <a:ext cx="1524000" cy="685800"/>
          </a:xfrm>
          <a:ln>
            <a:miter lim="800000"/>
            <a:headEnd/>
            <a:tailEnd/>
          </a:ln>
        </p:spPr>
        <p:txBody>
          <a:bodyPr vert="horz" wrap="square" lIns="91440" tIns="45720" rIns="91440" bIns="45720" numCol="1" anchor="t" anchorCtr="0" compatLnSpc="1">
            <a:prstTxWarp prst="textNoShape">
              <a:avLst/>
            </a:prstTxWarp>
          </a:bodyPr>
          <a:lstStyle/>
          <a:p>
            <a:pPr eaLnBrk="1" hangingPunct="1">
              <a:defRPr/>
            </a:pPr>
            <a:r>
              <a:rPr lang="zh-CN" altLang="en-US" sz="2800" b="1" smtClean="0">
                <a:solidFill>
                  <a:srgbClr val="CC0000"/>
                </a:solidFill>
                <a:latin typeface="Times New Roman" panose="02020603050405020304" pitchFamily="18" charset="0"/>
                <a:cs typeface="Times New Roman" panose="02020603050405020304" pitchFamily="18" charset="0"/>
              </a:rPr>
              <a:t>例</a:t>
            </a:r>
            <a:r>
              <a:rPr lang="en-US" altLang="zh-CN" sz="2800" b="1" smtClean="0">
                <a:solidFill>
                  <a:srgbClr val="CC0000"/>
                </a:solidFill>
                <a:latin typeface="Times New Roman" panose="02020603050405020304" pitchFamily="18" charset="0"/>
                <a:cs typeface="Times New Roman" panose="02020603050405020304" pitchFamily="18" charset="0"/>
              </a:rPr>
              <a:t>1:</a:t>
            </a:r>
          </a:p>
        </p:txBody>
      </p:sp>
      <p:sp>
        <p:nvSpPr>
          <p:cNvPr id="104451" name="Text Box 3"/>
          <p:cNvSpPr txBox="1">
            <a:spLocks noChangeArrowheads="1"/>
          </p:cNvSpPr>
          <p:nvPr/>
        </p:nvSpPr>
        <p:spPr bwMode="auto">
          <a:xfrm>
            <a:off x="4002386" y="2939327"/>
            <a:ext cx="274434" cy="630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pPr>
            <a:r>
              <a:rPr lang="en-US" altLang="zh-CN" sz="2800">
                <a:solidFill>
                  <a:srgbClr val="006666"/>
                </a:solidFill>
                <a:cs typeface="Times New Roman" panose="02020603050405020304" pitchFamily="18" charset="0"/>
              </a:rPr>
              <a:t>.</a:t>
            </a:r>
          </a:p>
        </p:txBody>
      </p:sp>
      <p:sp>
        <p:nvSpPr>
          <p:cNvPr id="118788" name="Rectangle 4"/>
          <p:cNvSpPr>
            <a:spLocks noChangeArrowheads="1"/>
          </p:cNvSpPr>
          <p:nvPr/>
        </p:nvSpPr>
        <p:spPr bwMode="auto">
          <a:xfrm>
            <a:off x="316211" y="653327"/>
            <a:ext cx="8486775" cy="3292475"/>
          </a:xfrm>
          <a:prstGeom prst="rect">
            <a:avLst/>
          </a:prstGeom>
          <a:noFill/>
          <a:ln w="9525">
            <a:noFill/>
            <a:miter lim="800000"/>
            <a:headEnd/>
            <a:tailEnd/>
          </a:ln>
        </p:spPr>
        <p:txBody>
          <a:bodyPr>
            <a:spAutoFit/>
          </a:bodyPr>
          <a:lstStyle/>
          <a:p>
            <a:pPr>
              <a:lnSpc>
                <a:spcPct val="125000"/>
              </a:lnSpc>
              <a:defRPr/>
            </a:pPr>
            <a:r>
              <a:rPr lang="en-US" altLang="zh-CN" sz="2800" b="1">
                <a:latin typeface="Times New Roman" panose="02020603050405020304" pitchFamily="18" charset="0"/>
                <a:cs typeface="Times New Roman" panose="02020603050405020304" pitchFamily="18" charset="0"/>
              </a:rPr>
              <a:t>      </a:t>
            </a:r>
            <a:r>
              <a:rPr lang="zh-CN" altLang="en-US" sz="2800" b="1">
                <a:latin typeface="Times New Roman" panose="02020603050405020304" pitchFamily="18" charset="0"/>
                <a:cs typeface="Times New Roman" panose="02020603050405020304" pitchFamily="18" charset="0"/>
              </a:rPr>
              <a:t>在图示放大电路中，已知</a:t>
            </a:r>
            <a:r>
              <a:rPr lang="en-US" altLang="zh-CN" sz="2800" b="1" i="1">
                <a:latin typeface="Times New Roman" panose="02020603050405020304" pitchFamily="18" charset="0"/>
                <a:cs typeface="Times New Roman" panose="02020603050405020304" pitchFamily="18" charset="0"/>
              </a:rPr>
              <a:t>U</a:t>
            </a:r>
            <a:r>
              <a:rPr lang="en-US" altLang="zh-CN" sz="2800" b="1" baseline="-25000">
                <a:latin typeface="Times New Roman" panose="02020603050405020304" pitchFamily="18" charset="0"/>
                <a:cs typeface="Times New Roman" panose="02020603050405020304" pitchFamily="18" charset="0"/>
              </a:rPr>
              <a:t>CC</a:t>
            </a:r>
            <a:r>
              <a:rPr lang="en-US" altLang="zh-CN" sz="2800" b="1">
                <a:latin typeface="Times New Roman" panose="02020603050405020304" pitchFamily="18" charset="0"/>
                <a:cs typeface="Times New Roman" panose="02020603050405020304" pitchFamily="18" charset="0"/>
              </a:rPr>
              <a:t>=12V, </a:t>
            </a:r>
            <a:r>
              <a:rPr lang="en-US" altLang="zh-CN" sz="2800" b="1" i="1">
                <a:latin typeface="Times New Roman" panose="02020603050405020304" pitchFamily="18" charset="0"/>
                <a:cs typeface="Times New Roman" panose="02020603050405020304" pitchFamily="18" charset="0"/>
              </a:rPr>
              <a:t>R</a:t>
            </a:r>
            <a:r>
              <a:rPr lang="en-US" altLang="zh-CN" sz="2800" b="1" baseline="-25000">
                <a:latin typeface="Times New Roman" panose="02020603050405020304" pitchFamily="18" charset="0"/>
                <a:cs typeface="Times New Roman" panose="02020603050405020304" pitchFamily="18" charset="0"/>
              </a:rPr>
              <a:t>E</a:t>
            </a:r>
            <a:r>
              <a:rPr lang="en-US" altLang="zh-CN" sz="2800" b="1">
                <a:latin typeface="Times New Roman" panose="02020603050405020304" pitchFamily="18" charset="0"/>
                <a:cs typeface="Times New Roman" panose="02020603050405020304" pitchFamily="18" charset="0"/>
              </a:rPr>
              <a:t>= 2k</a:t>
            </a:r>
            <a:r>
              <a:rPr lang="en-US" altLang="zh-CN" sz="2800" b="1">
                <a:latin typeface="Times New Roman" panose="02020603050405020304" pitchFamily="18" charset="0"/>
                <a:cs typeface="Times New Roman" panose="02020603050405020304" pitchFamily="18" charset="0"/>
                <a:sym typeface="Symbol" pitchFamily="18" charset="2"/>
              </a:rPr>
              <a:t></a:t>
            </a:r>
            <a:r>
              <a:rPr lang="en-US" altLang="zh-CN" sz="2800" b="1">
                <a:latin typeface="Times New Roman" panose="02020603050405020304" pitchFamily="18" charset="0"/>
                <a:cs typeface="Times New Roman" panose="02020603050405020304" pitchFamily="18" charset="0"/>
              </a:rPr>
              <a:t>, </a:t>
            </a:r>
          </a:p>
          <a:p>
            <a:pPr>
              <a:lnSpc>
                <a:spcPct val="125000"/>
              </a:lnSpc>
              <a:defRPr/>
            </a:pPr>
            <a:r>
              <a:rPr lang="en-US" altLang="zh-CN" sz="2800" b="1">
                <a:latin typeface="Times New Roman" panose="02020603050405020304" pitchFamily="18" charset="0"/>
                <a:cs typeface="Times New Roman" panose="02020603050405020304" pitchFamily="18" charset="0"/>
              </a:rPr>
              <a:t> </a:t>
            </a:r>
            <a:r>
              <a:rPr lang="en-US" altLang="zh-CN" sz="2800" b="1" i="1">
                <a:latin typeface="Times New Roman" panose="02020603050405020304" pitchFamily="18" charset="0"/>
                <a:cs typeface="Times New Roman" panose="02020603050405020304" pitchFamily="18" charset="0"/>
              </a:rPr>
              <a:t>R</a:t>
            </a:r>
            <a:r>
              <a:rPr lang="en-US" altLang="zh-CN" sz="2800" b="1" baseline="-25000">
                <a:latin typeface="Times New Roman" panose="02020603050405020304" pitchFamily="18" charset="0"/>
                <a:cs typeface="Times New Roman" panose="02020603050405020304" pitchFamily="18" charset="0"/>
              </a:rPr>
              <a:t>B</a:t>
            </a:r>
            <a:r>
              <a:rPr lang="en-US" altLang="zh-CN" sz="2800" b="1">
                <a:latin typeface="Times New Roman" panose="02020603050405020304" pitchFamily="18" charset="0"/>
                <a:cs typeface="Times New Roman" panose="02020603050405020304" pitchFamily="18" charset="0"/>
              </a:rPr>
              <a:t>= 200kΩ</a:t>
            </a:r>
            <a:r>
              <a:rPr lang="zh-CN" altLang="en-US" sz="2800" b="1">
                <a:latin typeface="Times New Roman" panose="02020603050405020304" pitchFamily="18" charset="0"/>
                <a:cs typeface="Times New Roman" panose="02020603050405020304" pitchFamily="18" charset="0"/>
              </a:rPr>
              <a:t>，</a:t>
            </a:r>
            <a:r>
              <a:rPr lang="en-US" altLang="zh-CN" sz="2800" b="1" i="1">
                <a:latin typeface="Times New Roman" panose="02020603050405020304" pitchFamily="18" charset="0"/>
                <a:cs typeface="Times New Roman" panose="02020603050405020304" pitchFamily="18" charset="0"/>
              </a:rPr>
              <a:t>R</a:t>
            </a:r>
            <a:r>
              <a:rPr lang="en-US" altLang="zh-CN" sz="2800" b="1" baseline="-25000">
                <a:latin typeface="Times New Roman" panose="02020603050405020304" pitchFamily="18" charset="0"/>
                <a:cs typeface="Times New Roman" panose="02020603050405020304" pitchFamily="18" charset="0"/>
              </a:rPr>
              <a:t>L</a:t>
            </a:r>
            <a:r>
              <a:rPr lang="en-US" altLang="zh-CN" sz="2800" b="1">
                <a:latin typeface="Times New Roman" panose="02020603050405020304" pitchFamily="18" charset="0"/>
                <a:cs typeface="Times New Roman" panose="02020603050405020304" pitchFamily="18" charset="0"/>
              </a:rPr>
              <a:t>= 2k</a:t>
            </a:r>
            <a:r>
              <a:rPr lang="en-US" altLang="zh-CN" sz="2800" b="1">
                <a:latin typeface="Times New Roman" panose="02020603050405020304" pitchFamily="18" charset="0"/>
                <a:cs typeface="Times New Roman" panose="02020603050405020304" pitchFamily="18" charset="0"/>
                <a:sym typeface="Symbol" pitchFamily="18" charset="2"/>
              </a:rPr>
              <a:t></a:t>
            </a:r>
            <a:r>
              <a:rPr lang="zh-CN" altLang="en-US" sz="2800" b="1">
                <a:latin typeface="Times New Roman" panose="02020603050405020304" pitchFamily="18" charset="0"/>
                <a:cs typeface="Times New Roman" panose="02020603050405020304" pitchFamily="18" charset="0"/>
              </a:rPr>
              <a:t>，晶体管</a:t>
            </a:r>
            <a:r>
              <a:rPr lang="en-US" altLang="zh-CN" sz="2800" b="1" i="1">
                <a:latin typeface="Times New Roman" panose="02020603050405020304" pitchFamily="18" charset="0"/>
                <a:cs typeface="Times New Roman" panose="02020603050405020304" pitchFamily="18" charset="0"/>
              </a:rPr>
              <a:t>β</a:t>
            </a:r>
            <a:r>
              <a:rPr lang="en-US" altLang="zh-CN" sz="2800" b="1">
                <a:latin typeface="Times New Roman" panose="02020603050405020304" pitchFamily="18" charset="0"/>
                <a:cs typeface="Times New Roman" panose="02020603050405020304" pitchFamily="18" charset="0"/>
              </a:rPr>
              <a:t>= 60</a:t>
            </a:r>
            <a:r>
              <a:rPr lang="zh-CN" altLang="en-US" sz="2800" b="1">
                <a:latin typeface="Times New Roman" panose="02020603050405020304" pitchFamily="18" charset="0"/>
                <a:cs typeface="Times New Roman" panose="02020603050405020304" pitchFamily="18" charset="0"/>
              </a:rPr>
              <a:t>，</a:t>
            </a:r>
            <a:r>
              <a:rPr lang="en-US" altLang="zh-CN" sz="2800" b="1" i="1">
                <a:latin typeface="Times New Roman" panose="02020603050405020304" pitchFamily="18" charset="0"/>
                <a:cs typeface="Times New Roman" panose="02020603050405020304" pitchFamily="18" charset="0"/>
              </a:rPr>
              <a:t>U</a:t>
            </a:r>
            <a:r>
              <a:rPr lang="en-US" altLang="zh-CN" sz="2800" b="1" baseline="-25000">
                <a:latin typeface="Times New Roman" panose="02020603050405020304" pitchFamily="18" charset="0"/>
                <a:cs typeface="Times New Roman" panose="02020603050405020304" pitchFamily="18" charset="0"/>
              </a:rPr>
              <a:t>BE</a:t>
            </a:r>
            <a:r>
              <a:rPr lang="en-US" altLang="zh-CN" sz="2800" b="1">
                <a:latin typeface="Times New Roman" panose="02020603050405020304" pitchFamily="18" charset="0"/>
                <a:cs typeface="Times New Roman" panose="02020603050405020304" pitchFamily="18" charset="0"/>
              </a:rPr>
              <a:t>= 0.6V,  </a:t>
            </a:r>
            <a:r>
              <a:rPr lang="zh-CN" altLang="en-US" sz="2800" b="1">
                <a:latin typeface="Times New Roman" panose="02020603050405020304" pitchFamily="18" charset="0"/>
                <a:cs typeface="Times New Roman" panose="02020603050405020304" pitchFamily="18" charset="0"/>
              </a:rPr>
              <a:t>信号源内阻</a:t>
            </a:r>
            <a:r>
              <a:rPr lang="en-US" altLang="zh-CN" sz="2800" b="1" i="1">
                <a:latin typeface="Times New Roman" panose="02020603050405020304" pitchFamily="18" charset="0"/>
                <a:cs typeface="Times New Roman" panose="02020603050405020304" pitchFamily="18" charset="0"/>
              </a:rPr>
              <a:t>R</a:t>
            </a:r>
            <a:r>
              <a:rPr lang="en-US" altLang="zh-CN" sz="2800" b="1" baseline="-25000">
                <a:latin typeface="Times New Roman" panose="02020603050405020304" pitchFamily="18" charset="0"/>
                <a:cs typeface="Times New Roman" panose="02020603050405020304" pitchFamily="18" charset="0"/>
              </a:rPr>
              <a:t>S</a:t>
            </a:r>
            <a:r>
              <a:rPr lang="en-US" altLang="zh-CN" sz="2800" b="1">
                <a:latin typeface="Times New Roman" panose="02020603050405020304" pitchFamily="18" charset="0"/>
                <a:cs typeface="Times New Roman" panose="02020603050405020304" pitchFamily="18" charset="0"/>
              </a:rPr>
              <a:t>= 100</a:t>
            </a:r>
            <a:r>
              <a:rPr lang="en-US" altLang="zh-CN" sz="2800" b="1">
                <a:latin typeface="Times New Roman" panose="02020603050405020304" pitchFamily="18" charset="0"/>
                <a:cs typeface="Times New Roman" panose="02020603050405020304" pitchFamily="18" charset="0"/>
                <a:sym typeface="Symbol" pitchFamily="18" charset="2"/>
              </a:rPr>
              <a:t></a:t>
            </a:r>
            <a:r>
              <a:rPr lang="zh-CN" altLang="en-US" sz="2800" b="1">
                <a:latin typeface="Times New Roman" panose="02020603050405020304" pitchFamily="18" charset="0"/>
                <a:cs typeface="Times New Roman" panose="02020603050405020304" pitchFamily="18" charset="0"/>
              </a:rPr>
              <a:t>，试求</a:t>
            </a:r>
            <a:r>
              <a:rPr lang="en-US" altLang="zh-CN" sz="2800" b="1">
                <a:latin typeface="Times New Roman" panose="02020603050405020304" pitchFamily="18" charset="0"/>
                <a:cs typeface="Times New Roman" panose="02020603050405020304" pitchFamily="18" charset="0"/>
              </a:rPr>
              <a:t>:</a:t>
            </a:r>
          </a:p>
          <a:p>
            <a:pPr>
              <a:lnSpc>
                <a:spcPct val="125000"/>
              </a:lnSpc>
              <a:defRPr/>
            </a:pPr>
            <a:r>
              <a:rPr lang="en-US" altLang="zh-CN" sz="2800" b="1">
                <a:latin typeface="Times New Roman" panose="02020603050405020304" pitchFamily="18" charset="0"/>
                <a:cs typeface="Times New Roman" panose="02020603050405020304" pitchFamily="18" charset="0"/>
              </a:rPr>
              <a:t>(1) </a:t>
            </a:r>
            <a:r>
              <a:rPr lang="zh-CN" altLang="en-US" sz="2800" b="1">
                <a:latin typeface="Times New Roman" panose="02020603050405020304" pitchFamily="18" charset="0"/>
                <a:cs typeface="Times New Roman" panose="02020603050405020304" pitchFamily="18" charset="0"/>
              </a:rPr>
              <a:t>静态工作点 </a:t>
            </a:r>
            <a:r>
              <a:rPr lang="en-US" altLang="zh-CN" sz="2800" b="1" i="1">
                <a:latin typeface="Times New Roman" panose="02020603050405020304" pitchFamily="18" charset="0"/>
                <a:cs typeface="Times New Roman" panose="02020603050405020304" pitchFamily="18" charset="0"/>
              </a:rPr>
              <a:t>I</a:t>
            </a:r>
            <a:r>
              <a:rPr lang="en-US" altLang="zh-CN" b="1" baseline="-25000">
                <a:latin typeface="Times New Roman" panose="02020603050405020304" pitchFamily="18" charset="0"/>
                <a:cs typeface="Times New Roman" panose="02020603050405020304" pitchFamily="18" charset="0"/>
              </a:rPr>
              <a:t>B</a:t>
            </a:r>
            <a:r>
              <a:rPr lang="zh-CN" altLang="en-US" sz="2800" b="1">
                <a:latin typeface="Times New Roman" panose="02020603050405020304" pitchFamily="18" charset="0"/>
                <a:cs typeface="Times New Roman" panose="02020603050405020304" pitchFamily="18" charset="0"/>
              </a:rPr>
              <a:t>、</a:t>
            </a:r>
            <a:r>
              <a:rPr lang="en-US" altLang="zh-CN" sz="2800" b="1" i="1">
                <a:latin typeface="Times New Roman" panose="02020603050405020304" pitchFamily="18" charset="0"/>
                <a:cs typeface="Times New Roman" panose="02020603050405020304" pitchFamily="18" charset="0"/>
              </a:rPr>
              <a:t>I</a:t>
            </a:r>
            <a:r>
              <a:rPr lang="en-US" altLang="zh-CN" b="1" baseline="-25000">
                <a:latin typeface="Times New Roman" panose="02020603050405020304" pitchFamily="18" charset="0"/>
                <a:cs typeface="Times New Roman" panose="02020603050405020304" pitchFamily="18" charset="0"/>
              </a:rPr>
              <a:t>E </a:t>
            </a:r>
            <a:r>
              <a:rPr lang="zh-CN" altLang="en-US" sz="2800" b="1">
                <a:latin typeface="Times New Roman" panose="02020603050405020304" pitchFamily="18" charset="0"/>
                <a:cs typeface="Times New Roman" panose="02020603050405020304" pitchFamily="18" charset="0"/>
              </a:rPr>
              <a:t>及 </a:t>
            </a:r>
            <a:r>
              <a:rPr lang="en-US" altLang="zh-CN" sz="2800" b="1" i="1">
                <a:latin typeface="Times New Roman" panose="02020603050405020304" pitchFamily="18" charset="0"/>
                <a:cs typeface="Times New Roman" panose="02020603050405020304" pitchFamily="18" charset="0"/>
              </a:rPr>
              <a:t>U</a:t>
            </a:r>
            <a:r>
              <a:rPr lang="en-US" altLang="zh-CN" b="1" baseline="-25000">
                <a:latin typeface="Times New Roman" panose="02020603050405020304" pitchFamily="18" charset="0"/>
                <a:cs typeface="Times New Roman" panose="02020603050405020304" pitchFamily="18" charset="0"/>
              </a:rPr>
              <a:t>CE</a:t>
            </a:r>
            <a:r>
              <a:rPr lang="zh-CN" altLang="en-US" sz="2800" b="1">
                <a:latin typeface="Times New Roman" panose="02020603050405020304" pitchFamily="18" charset="0"/>
                <a:cs typeface="Times New Roman" panose="02020603050405020304" pitchFamily="18" charset="0"/>
              </a:rPr>
              <a:t>；</a:t>
            </a:r>
          </a:p>
          <a:p>
            <a:pPr>
              <a:lnSpc>
                <a:spcPct val="125000"/>
              </a:lnSpc>
              <a:defRPr/>
            </a:pPr>
            <a:r>
              <a:rPr lang="en-US" altLang="zh-CN" sz="2800" b="1">
                <a:latin typeface="Times New Roman" panose="02020603050405020304" pitchFamily="18" charset="0"/>
                <a:cs typeface="Times New Roman" panose="02020603050405020304" pitchFamily="18" charset="0"/>
              </a:rPr>
              <a:t>(2) </a:t>
            </a:r>
            <a:r>
              <a:rPr lang="zh-CN" altLang="en-US" sz="2800" b="1">
                <a:latin typeface="Times New Roman" panose="02020603050405020304" pitchFamily="18" charset="0"/>
                <a:cs typeface="Times New Roman" panose="02020603050405020304" pitchFamily="18" charset="0"/>
              </a:rPr>
              <a:t>画出微变等效电路；</a:t>
            </a:r>
          </a:p>
          <a:p>
            <a:pPr>
              <a:lnSpc>
                <a:spcPct val="125000"/>
              </a:lnSpc>
              <a:defRPr/>
            </a:pPr>
            <a:r>
              <a:rPr lang="en-US" altLang="zh-CN" sz="2800" b="1">
                <a:latin typeface="Times New Roman" panose="02020603050405020304" pitchFamily="18" charset="0"/>
                <a:cs typeface="Times New Roman" panose="02020603050405020304" pitchFamily="18" charset="0"/>
              </a:rPr>
              <a:t>(3) </a:t>
            </a:r>
            <a:r>
              <a:rPr lang="en-US" altLang="zh-CN" sz="2800" b="1" i="1">
                <a:latin typeface="Times New Roman" panose="02020603050405020304" pitchFamily="18" charset="0"/>
                <a:cs typeface="Times New Roman" panose="02020603050405020304" pitchFamily="18" charset="0"/>
              </a:rPr>
              <a:t>A</a:t>
            </a:r>
            <a:r>
              <a:rPr lang="en-US" altLang="zh-CN" sz="2800" b="1" i="1" baseline="-25000">
                <a:latin typeface="Times New Roman" panose="02020603050405020304" pitchFamily="18" charset="0"/>
                <a:cs typeface="Times New Roman" panose="02020603050405020304" pitchFamily="18" charset="0"/>
              </a:rPr>
              <a:t>u</a:t>
            </a:r>
            <a:r>
              <a:rPr lang="zh-CN" altLang="en-US" sz="2800" b="1">
                <a:latin typeface="Times New Roman" panose="02020603050405020304" pitchFamily="18" charset="0"/>
                <a:cs typeface="Times New Roman" panose="02020603050405020304" pitchFamily="18" charset="0"/>
              </a:rPr>
              <a:t>、</a:t>
            </a:r>
            <a:r>
              <a:rPr lang="en-US" altLang="zh-CN" sz="2800" b="1" i="1">
                <a:latin typeface="Times New Roman" panose="02020603050405020304" pitchFamily="18" charset="0"/>
                <a:cs typeface="Times New Roman" panose="02020603050405020304" pitchFamily="18" charset="0"/>
              </a:rPr>
              <a:t>r</a:t>
            </a:r>
            <a:r>
              <a:rPr lang="en-US" altLang="zh-CN" sz="2800" b="1" baseline="-25000">
                <a:latin typeface="Times New Roman" panose="02020603050405020304" pitchFamily="18" charset="0"/>
                <a:cs typeface="Times New Roman" panose="02020603050405020304" pitchFamily="18" charset="0"/>
              </a:rPr>
              <a:t>i  </a:t>
            </a:r>
            <a:r>
              <a:rPr lang="zh-CN" altLang="en-US" sz="2800" b="1">
                <a:latin typeface="Times New Roman" panose="02020603050405020304" pitchFamily="18" charset="0"/>
                <a:cs typeface="Times New Roman" panose="02020603050405020304" pitchFamily="18" charset="0"/>
              </a:rPr>
              <a:t>和 </a:t>
            </a:r>
            <a:r>
              <a:rPr lang="en-US" altLang="zh-CN" sz="2800" b="1" i="1">
                <a:latin typeface="Times New Roman" panose="02020603050405020304" pitchFamily="18" charset="0"/>
                <a:cs typeface="Times New Roman" panose="02020603050405020304" pitchFamily="18" charset="0"/>
              </a:rPr>
              <a:t>r</a:t>
            </a:r>
            <a:r>
              <a:rPr lang="en-US" altLang="zh-CN" b="1" baseline="-25000">
                <a:latin typeface="Times New Roman" panose="02020603050405020304" pitchFamily="18" charset="0"/>
                <a:cs typeface="Times New Roman" panose="02020603050405020304" pitchFamily="18" charset="0"/>
              </a:rPr>
              <a:t>o </a:t>
            </a:r>
            <a:r>
              <a:rPr lang="zh-CN" altLang="en-US" sz="2800" b="1">
                <a:latin typeface="Times New Roman" panose="02020603050405020304" pitchFamily="18" charset="0"/>
                <a:cs typeface="Times New Roman" panose="02020603050405020304" pitchFamily="18" charset="0"/>
              </a:rPr>
              <a:t>。</a:t>
            </a:r>
          </a:p>
        </p:txBody>
      </p:sp>
      <p:pic>
        <p:nvPicPr>
          <p:cNvPr id="104453" name="Picture 119" descr="图片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0274" y="2772640"/>
            <a:ext cx="5102225"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104045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bwMode="auto">
          <a:xfrm>
            <a:off x="107950" y="685800"/>
            <a:ext cx="1524000" cy="457200"/>
          </a:xfrm>
          <a:ln>
            <a:miter lim="800000"/>
            <a:headEnd/>
            <a:tailEnd/>
          </a:ln>
        </p:spPr>
        <p:txBody>
          <a:bodyPr vert="horz" wrap="square" lIns="92075" tIns="46038" rIns="92075" bIns="46038" numCol="1" anchor="ctr" anchorCtr="0" compatLnSpc="1">
            <a:prstTxWarp prst="textNoShape">
              <a:avLst/>
            </a:prstTxWarp>
          </a:bodyPr>
          <a:lstStyle/>
          <a:p>
            <a:pPr eaLnBrk="1" hangingPunct="1">
              <a:defRPr/>
            </a:pPr>
            <a:r>
              <a:rPr lang="zh-CN" altLang="en-US" sz="2800" b="1" smtClean="0">
                <a:solidFill>
                  <a:srgbClr val="CC0000"/>
                </a:solidFill>
                <a:latin typeface="Times New Roman" panose="02020603050405020304" pitchFamily="18" charset="0"/>
                <a:cs typeface="Times New Roman" panose="02020603050405020304" pitchFamily="18" charset="0"/>
              </a:rPr>
              <a:t>解</a:t>
            </a:r>
            <a:r>
              <a:rPr lang="en-US" altLang="zh-CN" sz="2800" b="1" smtClean="0">
                <a:solidFill>
                  <a:srgbClr val="CC0000"/>
                </a:solidFill>
                <a:latin typeface="Times New Roman" panose="02020603050405020304" pitchFamily="18" charset="0"/>
                <a:cs typeface="Times New Roman" panose="02020603050405020304" pitchFamily="18" charset="0"/>
              </a:rPr>
              <a:t>:</a:t>
            </a:r>
          </a:p>
        </p:txBody>
      </p:sp>
      <p:sp>
        <p:nvSpPr>
          <p:cNvPr id="119811" name="Text Box 3"/>
          <p:cNvSpPr txBox="1">
            <a:spLocks noChangeArrowheads="1"/>
          </p:cNvSpPr>
          <p:nvPr/>
        </p:nvSpPr>
        <p:spPr bwMode="auto">
          <a:xfrm>
            <a:off x="1219200" y="577850"/>
            <a:ext cx="4932761" cy="630942"/>
          </a:xfrm>
          <a:prstGeom prst="rect">
            <a:avLst/>
          </a:prstGeom>
          <a:noFill/>
          <a:ln w="9525">
            <a:noFill/>
            <a:miter lim="800000"/>
            <a:headEnd/>
            <a:tailEnd/>
          </a:ln>
          <a:effectLst/>
        </p:spPr>
        <p:txBody>
          <a:bodyPr wrap="none">
            <a:spAutoFit/>
          </a:bodyPr>
          <a:lstStyle/>
          <a:p>
            <a:pPr>
              <a:lnSpc>
                <a:spcPct val="125000"/>
              </a:lnSpc>
              <a:defRPr/>
            </a:pPr>
            <a:r>
              <a:rPr lang="en-US" altLang="zh-CN" sz="2800" b="1">
                <a:solidFill>
                  <a:srgbClr val="000099"/>
                </a:solidFill>
                <a:latin typeface="Times New Roman" panose="02020603050405020304" pitchFamily="18" charset="0"/>
                <a:cs typeface="Times New Roman" panose="02020603050405020304" pitchFamily="18" charset="0"/>
              </a:rPr>
              <a:t>(1)</a:t>
            </a:r>
            <a:r>
              <a:rPr lang="zh-CN" altLang="en-US" sz="2800" b="1">
                <a:solidFill>
                  <a:srgbClr val="000099"/>
                </a:solidFill>
                <a:latin typeface="Times New Roman" panose="02020603050405020304" pitchFamily="18" charset="0"/>
                <a:cs typeface="Times New Roman" panose="02020603050405020304" pitchFamily="18" charset="0"/>
              </a:rPr>
              <a:t>由直流通路求静态工作点。</a:t>
            </a:r>
          </a:p>
        </p:txBody>
      </p:sp>
      <p:graphicFrame>
        <p:nvGraphicFramePr>
          <p:cNvPr id="119812" name="Object 4"/>
          <p:cNvGraphicFramePr>
            <a:graphicFrameLocks noChangeAspect="1"/>
          </p:cNvGraphicFramePr>
          <p:nvPr>
            <p:extLst/>
          </p:nvPr>
        </p:nvGraphicFramePr>
        <p:xfrm>
          <a:off x="609600" y="1304925"/>
          <a:ext cx="8229600" cy="1022350"/>
        </p:xfrm>
        <a:graphic>
          <a:graphicData uri="http://schemas.openxmlformats.org/presentationml/2006/ole">
            <mc:AlternateContent xmlns:mc="http://schemas.openxmlformats.org/markup-compatibility/2006">
              <mc:Choice xmlns:v="urn:schemas-microsoft-com:vml" Requires="v">
                <p:oleObj spid="_x0000_s34827" name="Equation" r:id="rId4" imgW="3568680" imgH="444240" progId="Equation.3">
                  <p:embed/>
                </p:oleObj>
              </mc:Choice>
              <mc:Fallback>
                <p:oleObj name="Equation" r:id="rId4" imgW="3568680" imgH="4442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1304925"/>
                        <a:ext cx="8229600" cy="102235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9813" name="Object 5"/>
          <p:cNvGraphicFramePr>
            <a:graphicFrameLocks noChangeAspect="1"/>
          </p:cNvGraphicFramePr>
          <p:nvPr>
            <p:extLst/>
          </p:nvPr>
        </p:nvGraphicFramePr>
        <p:xfrm>
          <a:off x="611188" y="2420938"/>
          <a:ext cx="3457575" cy="1471612"/>
        </p:xfrm>
        <a:graphic>
          <a:graphicData uri="http://schemas.openxmlformats.org/presentationml/2006/ole">
            <mc:AlternateContent xmlns:mc="http://schemas.openxmlformats.org/markup-compatibility/2006">
              <mc:Choice xmlns:v="urn:schemas-microsoft-com:vml" Requires="v">
                <p:oleObj spid="_x0000_s34828" name="Equation" r:id="rId6" imgW="1523880" imgH="647640" progId="Equation.3">
                  <p:embed/>
                </p:oleObj>
              </mc:Choice>
              <mc:Fallback>
                <p:oleObj name="Equation" r:id="rId6" imgW="1523880" imgH="6476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188" y="2420938"/>
                        <a:ext cx="3457575" cy="1471612"/>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9814" name="Object 6"/>
          <p:cNvGraphicFramePr>
            <a:graphicFrameLocks noChangeAspect="1"/>
          </p:cNvGraphicFramePr>
          <p:nvPr>
            <p:extLst/>
          </p:nvPr>
        </p:nvGraphicFramePr>
        <p:xfrm>
          <a:off x="633413" y="4005263"/>
          <a:ext cx="3074987" cy="1541462"/>
        </p:xfrm>
        <a:graphic>
          <a:graphicData uri="http://schemas.openxmlformats.org/presentationml/2006/ole">
            <mc:AlternateContent xmlns:mc="http://schemas.openxmlformats.org/markup-compatibility/2006">
              <mc:Choice xmlns:v="urn:schemas-microsoft-com:vml" Requires="v">
                <p:oleObj spid="_x0000_s34829" name="Equation" r:id="rId8" imgW="1295280" imgH="647640" progId="Equation.3">
                  <p:embed/>
                </p:oleObj>
              </mc:Choice>
              <mc:Fallback>
                <p:oleObj name="Equation" r:id="rId8" imgW="1295280" imgH="64764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3413" y="4005263"/>
                        <a:ext cx="3074987" cy="1541462"/>
                      </a:xfrm>
                      <a:prstGeom prst="rect">
                        <a:avLst/>
                      </a:prstGeom>
                      <a:noFill/>
                      <a:ln>
                        <a:noFill/>
                      </a:ln>
                      <a:effectLst/>
                      <a:extLst>
                        <a:ext uri="{909E8E84-426E-40DD-AFC4-6F175D3DCCD1}">
                          <a14:hiddenFill xmlns:a14="http://schemas.microsoft.com/office/drawing/2010/main">
                            <a:solidFill>
                              <a:srgbClr val="66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9850" name="Text Box 42"/>
          <p:cNvSpPr txBox="1">
            <a:spLocks noChangeArrowheads="1"/>
          </p:cNvSpPr>
          <p:nvPr/>
        </p:nvSpPr>
        <p:spPr bwMode="auto">
          <a:xfrm>
            <a:off x="5672138" y="5492750"/>
            <a:ext cx="2057400" cy="461665"/>
          </a:xfrm>
          <a:prstGeom prst="rect">
            <a:avLst/>
          </a:prstGeom>
          <a:noFill/>
          <a:ln w="9525">
            <a:noFill/>
            <a:miter lim="800000"/>
            <a:headEnd/>
            <a:tailEnd/>
          </a:ln>
          <a:effectLst/>
        </p:spPr>
        <p:txBody>
          <a:bodyPr>
            <a:spAutoFit/>
          </a:bodyPr>
          <a:lstStyle/>
          <a:p>
            <a:pPr>
              <a:defRPr/>
            </a:pPr>
            <a:r>
              <a:rPr lang="zh-CN" altLang="en-US" sz="2400" b="1" dirty="0">
                <a:solidFill>
                  <a:srgbClr val="CC0000"/>
                </a:solidFill>
                <a:latin typeface="Times New Roman" panose="02020603050405020304" pitchFamily="18" charset="0"/>
                <a:cs typeface="Times New Roman" panose="02020603050405020304" pitchFamily="18" charset="0"/>
              </a:rPr>
              <a:t>直流通路</a:t>
            </a:r>
          </a:p>
        </p:txBody>
      </p:sp>
      <p:pic>
        <p:nvPicPr>
          <p:cNvPr id="119882" name="Picture 74" descr="图片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32363" y="2382838"/>
            <a:ext cx="3416300" cy="306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532273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19882"/>
                                        </p:tgtEl>
                                        <p:attrNameLst>
                                          <p:attrName>style.visibility</p:attrName>
                                        </p:attrNameLst>
                                      </p:cBhvr>
                                      <p:to>
                                        <p:strVal val="visible"/>
                                      </p:to>
                                    </p:set>
                                    <p:animEffect transition="in" filter="wipe(left)">
                                      <p:cBhvr>
                                        <p:cTn id="7" dur="500"/>
                                        <p:tgtEl>
                                          <p:spTgt spid="11988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9850"/>
                                        </p:tgtEl>
                                        <p:attrNameLst>
                                          <p:attrName>style.visibility</p:attrName>
                                        </p:attrNameLst>
                                      </p:cBhvr>
                                      <p:to>
                                        <p:strVal val="visible"/>
                                      </p:to>
                                    </p:set>
                                    <p:animEffect transition="in" filter="wipe(left)">
                                      <p:cBhvr>
                                        <p:cTn id="11" dur="500"/>
                                        <p:tgtEl>
                                          <p:spTgt spid="11985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19812"/>
                                        </p:tgtEl>
                                        <p:attrNameLst>
                                          <p:attrName>style.visibility</p:attrName>
                                        </p:attrNameLst>
                                      </p:cBhvr>
                                      <p:to>
                                        <p:strVal val="visible"/>
                                      </p:to>
                                    </p:set>
                                    <p:animEffect transition="in" filter="wipe(left)">
                                      <p:cBhvr>
                                        <p:cTn id="16" dur="500"/>
                                        <p:tgtEl>
                                          <p:spTgt spid="11981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19813"/>
                                        </p:tgtEl>
                                        <p:attrNameLst>
                                          <p:attrName>style.visibility</p:attrName>
                                        </p:attrNameLst>
                                      </p:cBhvr>
                                      <p:to>
                                        <p:strVal val="visible"/>
                                      </p:to>
                                    </p:set>
                                    <p:animEffect transition="in" filter="wipe(left)">
                                      <p:cBhvr>
                                        <p:cTn id="21" dur="500"/>
                                        <p:tgtEl>
                                          <p:spTgt spid="11981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19814"/>
                                        </p:tgtEl>
                                        <p:attrNameLst>
                                          <p:attrName>style.visibility</p:attrName>
                                        </p:attrNameLst>
                                      </p:cBhvr>
                                      <p:to>
                                        <p:strVal val="visible"/>
                                      </p:to>
                                    </p:set>
                                    <p:animEffect transition="in" filter="wipe(left)">
                                      <p:cBhvr>
                                        <p:cTn id="26" dur="500"/>
                                        <p:tgtEl>
                                          <p:spTgt spid="1198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50"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bwMode="auto">
          <a:xfrm>
            <a:off x="476250" y="457200"/>
            <a:ext cx="6019800" cy="762000"/>
          </a:xfrm>
          <a:ln>
            <a:miter lim="800000"/>
            <a:headEnd/>
            <a:tailEnd/>
          </a:ln>
        </p:spPr>
        <p:txBody>
          <a:bodyPr vert="horz" wrap="square" lIns="91440" tIns="45720" rIns="91440" bIns="45720" numCol="1" anchor="t" anchorCtr="0" compatLnSpc="1">
            <a:prstTxWarp prst="textNoShape">
              <a:avLst/>
            </a:prstTxWarp>
          </a:bodyPr>
          <a:lstStyle/>
          <a:p>
            <a:pPr algn="l" eaLnBrk="1" hangingPunct="1">
              <a:defRPr/>
            </a:pPr>
            <a:r>
              <a:rPr lang="en-US" altLang="zh-CN" sz="2800" b="1" smtClean="0">
                <a:solidFill>
                  <a:srgbClr val="000099"/>
                </a:solidFill>
                <a:latin typeface="Times New Roman" panose="02020603050405020304" pitchFamily="18" charset="0"/>
                <a:cs typeface="Times New Roman" panose="02020603050405020304" pitchFamily="18" charset="0"/>
              </a:rPr>
              <a:t>(2) </a:t>
            </a:r>
            <a:r>
              <a:rPr lang="zh-CN" altLang="en-US" sz="2800" b="1" smtClean="0">
                <a:solidFill>
                  <a:srgbClr val="000099"/>
                </a:solidFill>
                <a:latin typeface="Times New Roman" panose="02020603050405020304" pitchFamily="18" charset="0"/>
                <a:cs typeface="Times New Roman" panose="02020603050405020304" pitchFamily="18" charset="0"/>
              </a:rPr>
              <a:t>由微变等效电路求</a:t>
            </a:r>
            <a:r>
              <a:rPr lang="en-US" altLang="zh-CN" sz="2800" b="1" smtClean="0">
                <a:solidFill>
                  <a:srgbClr val="000099"/>
                </a:solidFill>
                <a:latin typeface="Times New Roman" panose="02020603050405020304" pitchFamily="18" charset="0"/>
                <a:cs typeface="Times New Roman" panose="02020603050405020304" pitchFamily="18" charset="0"/>
              </a:rPr>
              <a:t>A</a:t>
            </a:r>
            <a:r>
              <a:rPr lang="en-US" altLang="zh-CN" sz="2800" b="1" i="1" baseline="-25000" smtClean="0">
                <a:solidFill>
                  <a:srgbClr val="000099"/>
                </a:solidFill>
                <a:latin typeface="Times New Roman" panose="02020603050405020304" pitchFamily="18" charset="0"/>
                <a:cs typeface="Times New Roman" panose="02020603050405020304" pitchFamily="18" charset="0"/>
              </a:rPr>
              <a:t>u</a:t>
            </a:r>
            <a:r>
              <a:rPr lang="zh-CN" altLang="en-US" sz="2800" b="1" smtClean="0">
                <a:solidFill>
                  <a:srgbClr val="000099"/>
                </a:solidFill>
                <a:latin typeface="Times New Roman" panose="02020603050405020304" pitchFamily="18" charset="0"/>
                <a:cs typeface="Times New Roman" panose="02020603050405020304" pitchFamily="18" charset="0"/>
              </a:rPr>
              <a:t>、 </a:t>
            </a:r>
            <a:r>
              <a:rPr lang="en-US" altLang="zh-CN" sz="3200" b="1" i="1" smtClean="0">
                <a:solidFill>
                  <a:srgbClr val="000099"/>
                </a:solidFill>
                <a:latin typeface="Times New Roman" panose="02020603050405020304" pitchFamily="18" charset="0"/>
                <a:cs typeface="Times New Roman" panose="02020603050405020304" pitchFamily="18" charset="0"/>
              </a:rPr>
              <a:t>r</a:t>
            </a:r>
            <a:r>
              <a:rPr lang="en-US" altLang="zh-CN" sz="2800" b="1" baseline="-25000" smtClean="0">
                <a:solidFill>
                  <a:srgbClr val="000099"/>
                </a:solidFill>
                <a:latin typeface="Times New Roman" panose="02020603050405020304" pitchFamily="18" charset="0"/>
                <a:cs typeface="Times New Roman" panose="02020603050405020304" pitchFamily="18" charset="0"/>
              </a:rPr>
              <a:t>i</a:t>
            </a:r>
            <a:r>
              <a:rPr lang="en-US" altLang="zh-CN" sz="2800" b="1" smtClean="0">
                <a:solidFill>
                  <a:srgbClr val="000099"/>
                </a:solidFill>
                <a:latin typeface="Times New Roman" panose="02020603050405020304" pitchFamily="18" charset="0"/>
                <a:cs typeface="Times New Roman" panose="02020603050405020304" pitchFamily="18" charset="0"/>
              </a:rPr>
              <a:t> </a:t>
            </a:r>
            <a:r>
              <a:rPr lang="zh-CN" altLang="en-US" sz="2800" b="1" smtClean="0">
                <a:solidFill>
                  <a:srgbClr val="000099"/>
                </a:solidFill>
                <a:latin typeface="Times New Roman" panose="02020603050405020304" pitchFamily="18" charset="0"/>
                <a:cs typeface="Times New Roman" panose="02020603050405020304" pitchFamily="18" charset="0"/>
              </a:rPr>
              <a:t>、</a:t>
            </a:r>
            <a:r>
              <a:rPr lang="zh-CN" altLang="en-US" sz="2800" b="1" baseline="-25000" smtClean="0">
                <a:solidFill>
                  <a:srgbClr val="000099"/>
                </a:solidFill>
                <a:latin typeface="Times New Roman" panose="02020603050405020304" pitchFamily="18" charset="0"/>
                <a:cs typeface="Times New Roman" panose="02020603050405020304" pitchFamily="18" charset="0"/>
              </a:rPr>
              <a:t> </a:t>
            </a:r>
            <a:r>
              <a:rPr lang="en-US" altLang="zh-CN" sz="3200" b="1" i="1" smtClean="0">
                <a:solidFill>
                  <a:srgbClr val="000099"/>
                </a:solidFill>
                <a:latin typeface="Times New Roman" panose="02020603050405020304" pitchFamily="18" charset="0"/>
                <a:cs typeface="Times New Roman" panose="02020603050405020304" pitchFamily="18" charset="0"/>
              </a:rPr>
              <a:t>r</a:t>
            </a:r>
            <a:r>
              <a:rPr lang="en-US" altLang="zh-CN" sz="2400" b="1" baseline="-25000" smtClean="0">
                <a:solidFill>
                  <a:srgbClr val="000099"/>
                </a:solidFill>
                <a:latin typeface="Times New Roman" panose="02020603050405020304" pitchFamily="18" charset="0"/>
                <a:cs typeface="Times New Roman" panose="02020603050405020304" pitchFamily="18" charset="0"/>
              </a:rPr>
              <a:t>o</a:t>
            </a:r>
            <a:r>
              <a:rPr lang="zh-CN" altLang="en-US" sz="2800" b="1" smtClean="0">
                <a:solidFill>
                  <a:srgbClr val="000099"/>
                </a:solidFill>
                <a:latin typeface="Times New Roman" panose="02020603050405020304" pitchFamily="18" charset="0"/>
                <a:cs typeface="Times New Roman" panose="02020603050405020304" pitchFamily="18" charset="0"/>
              </a:rPr>
              <a:t>。</a:t>
            </a:r>
          </a:p>
        </p:txBody>
      </p:sp>
      <p:graphicFrame>
        <p:nvGraphicFramePr>
          <p:cNvPr id="120835" name="Object 3"/>
          <p:cNvGraphicFramePr>
            <a:graphicFrameLocks noChangeAspect="1"/>
          </p:cNvGraphicFramePr>
          <p:nvPr>
            <p:extLst/>
          </p:nvPr>
        </p:nvGraphicFramePr>
        <p:xfrm>
          <a:off x="471488" y="5202238"/>
          <a:ext cx="5567362" cy="1046162"/>
        </p:xfrm>
        <a:graphic>
          <a:graphicData uri="http://schemas.openxmlformats.org/presentationml/2006/ole">
            <mc:AlternateContent xmlns:mc="http://schemas.openxmlformats.org/markup-compatibility/2006">
              <mc:Choice xmlns:v="urn:schemas-microsoft-com:vml" Requires="v">
                <p:oleObj spid="_x0000_s35860" name="Equation" r:id="rId4" imgW="2286000" imgH="431640" progId="Equation.3">
                  <p:embed/>
                </p:oleObj>
              </mc:Choice>
              <mc:Fallback>
                <p:oleObj name="Equation" r:id="rId4" imgW="2286000" imgH="431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488" y="5202238"/>
                        <a:ext cx="5567362" cy="1046162"/>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0836" name="Object 4"/>
          <p:cNvGraphicFramePr>
            <a:graphicFrameLocks noChangeAspect="1"/>
          </p:cNvGraphicFramePr>
          <p:nvPr>
            <p:extLst/>
          </p:nvPr>
        </p:nvGraphicFramePr>
        <p:xfrm>
          <a:off x="476250" y="1011238"/>
          <a:ext cx="8077200" cy="1046162"/>
        </p:xfrm>
        <a:graphic>
          <a:graphicData uri="http://schemas.openxmlformats.org/presentationml/2006/ole">
            <mc:AlternateContent xmlns:mc="http://schemas.openxmlformats.org/markup-compatibility/2006">
              <mc:Choice xmlns:v="urn:schemas-microsoft-com:vml" Requires="v">
                <p:oleObj spid="_x0000_s35861" name="Equation" r:id="rId6" imgW="3238200" imgH="444240" progId="Equation.3">
                  <p:embed/>
                </p:oleObj>
              </mc:Choice>
              <mc:Fallback>
                <p:oleObj name="Equation" r:id="rId6" imgW="3238200" imgH="4442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6250" y="1011238"/>
                        <a:ext cx="8077200" cy="1046162"/>
                      </a:xfrm>
                      <a:prstGeom prst="rect">
                        <a:avLst/>
                      </a:prstGeom>
                      <a:noFill/>
                      <a:ln>
                        <a:noFill/>
                      </a:ln>
                      <a:effectLst/>
                      <a:extLst>
                        <a:ext uri="{909E8E84-426E-40DD-AFC4-6F175D3DCCD1}">
                          <a14:hiddenFill xmlns:a14="http://schemas.microsoft.com/office/drawing/2010/main">
                            <a:solidFill>
                              <a:srgbClr val="00C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0837" name="Object 5"/>
          <p:cNvGraphicFramePr>
            <a:graphicFrameLocks noChangeAspect="1"/>
          </p:cNvGraphicFramePr>
          <p:nvPr>
            <p:extLst/>
          </p:nvPr>
        </p:nvGraphicFramePr>
        <p:xfrm>
          <a:off x="476250" y="3887788"/>
          <a:ext cx="3810000" cy="579437"/>
        </p:xfrm>
        <a:graphic>
          <a:graphicData uri="http://schemas.openxmlformats.org/presentationml/2006/ole">
            <mc:AlternateContent xmlns:mc="http://schemas.openxmlformats.org/markup-compatibility/2006">
              <mc:Choice xmlns:v="urn:schemas-microsoft-com:vml" Requires="v">
                <p:oleObj spid="_x0000_s35862" name="Equation" r:id="rId8" imgW="1587240" imgH="228600" progId="Equation.3">
                  <p:embed/>
                </p:oleObj>
              </mc:Choice>
              <mc:Fallback>
                <p:oleObj name="Equation" r:id="rId8" imgW="1587240" imgH="2286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6250" y="3887788"/>
                        <a:ext cx="3810000" cy="579437"/>
                      </a:xfrm>
                      <a:prstGeom prst="rect">
                        <a:avLst/>
                      </a:prstGeom>
                      <a:noFill/>
                      <a:ln>
                        <a:noFill/>
                      </a:ln>
                      <a:effectLst/>
                      <a:extLst>
                        <a:ext uri="{909E8E84-426E-40DD-AFC4-6F175D3DCCD1}">
                          <a14:hiddenFill xmlns:a14="http://schemas.microsoft.com/office/drawing/2010/main">
                            <a:solidFill>
                              <a:srgbClr val="00C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0838" name="Object 6"/>
          <p:cNvGraphicFramePr>
            <a:graphicFrameLocks noChangeAspect="1"/>
          </p:cNvGraphicFramePr>
          <p:nvPr>
            <p:extLst/>
          </p:nvPr>
        </p:nvGraphicFramePr>
        <p:xfrm>
          <a:off x="857250" y="4633913"/>
          <a:ext cx="1447800" cy="471487"/>
        </p:xfrm>
        <a:graphic>
          <a:graphicData uri="http://schemas.openxmlformats.org/presentationml/2006/ole">
            <mc:AlternateContent xmlns:mc="http://schemas.openxmlformats.org/markup-compatibility/2006">
              <mc:Choice xmlns:v="urn:schemas-microsoft-com:vml" Requires="v">
                <p:oleObj spid="_x0000_s35863" name="Equation" r:id="rId10" imgW="660240" imgH="203040" progId="Equation.3">
                  <p:embed/>
                </p:oleObj>
              </mc:Choice>
              <mc:Fallback>
                <p:oleObj name="Equation" r:id="rId10" imgW="660240" imgH="20304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57250" y="4633913"/>
                        <a:ext cx="1447800" cy="471487"/>
                      </a:xfrm>
                      <a:prstGeom prst="rect">
                        <a:avLst/>
                      </a:prstGeom>
                      <a:noFill/>
                      <a:ln>
                        <a:noFill/>
                      </a:ln>
                      <a:effectLst/>
                      <a:extLst>
                        <a:ext uri="{909E8E84-426E-40DD-AFC4-6F175D3DCCD1}">
                          <a14:hiddenFill xmlns:a14="http://schemas.microsoft.com/office/drawing/2010/main">
                            <a:solidFill>
                              <a:srgbClr val="00C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0839" name="Object 7" descr="20%"/>
          <p:cNvGraphicFramePr>
            <a:graphicFrameLocks noChangeAspect="1"/>
          </p:cNvGraphicFramePr>
          <p:nvPr>
            <p:extLst/>
          </p:nvPr>
        </p:nvGraphicFramePr>
        <p:xfrm>
          <a:off x="476250" y="1971675"/>
          <a:ext cx="3549650" cy="1038225"/>
        </p:xfrm>
        <a:graphic>
          <a:graphicData uri="http://schemas.openxmlformats.org/presentationml/2006/ole">
            <mc:AlternateContent xmlns:mc="http://schemas.openxmlformats.org/markup-compatibility/2006">
              <mc:Choice xmlns:v="urn:schemas-microsoft-com:vml" Requires="v">
                <p:oleObj spid="_x0000_s35864" name="Equation" r:id="rId12" imgW="1333440" imgH="444240" progId="Equation.3">
                  <p:embed/>
                </p:oleObj>
              </mc:Choice>
              <mc:Fallback>
                <p:oleObj name="Equation" r:id="rId12" imgW="1333440" imgH="44424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76250" y="1971675"/>
                        <a:ext cx="3549650" cy="1038225"/>
                      </a:xfrm>
                      <a:prstGeom prst="rect">
                        <a:avLst/>
                      </a:prstGeom>
                      <a:noFill/>
                      <a:ln>
                        <a:noFill/>
                      </a:ln>
                      <a:effectLst/>
                      <a:extLst>
                        <a:ext uri="{909E8E84-426E-40DD-AFC4-6F175D3DCCD1}">
                          <a14:hiddenFill xmlns:a14="http://schemas.microsoft.com/office/drawing/2010/main">
                            <a:pattFill prst="pct20">
                              <a:fgClr>
                                <a:srgbClr val="00CC99"/>
                              </a:fgClr>
                              <a:bgClr>
                                <a:srgbClr val="FFFFFF"/>
                              </a:bgClr>
                            </a:patt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0840" name="Object 8" descr="20%"/>
          <p:cNvGraphicFramePr>
            <a:graphicFrameLocks noChangeAspect="1"/>
          </p:cNvGraphicFramePr>
          <p:nvPr>
            <p:extLst/>
          </p:nvPr>
        </p:nvGraphicFramePr>
        <p:xfrm>
          <a:off x="857250" y="3070225"/>
          <a:ext cx="1447800" cy="434975"/>
        </p:xfrm>
        <a:graphic>
          <a:graphicData uri="http://schemas.openxmlformats.org/presentationml/2006/ole">
            <mc:AlternateContent xmlns:mc="http://schemas.openxmlformats.org/markup-compatibility/2006">
              <mc:Choice xmlns:v="urn:schemas-microsoft-com:vml" Requires="v">
                <p:oleObj spid="_x0000_s35865" name="Equation" r:id="rId14" imgW="469800" imgH="177480" progId="Equation.3">
                  <p:embed/>
                </p:oleObj>
              </mc:Choice>
              <mc:Fallback>
                <p:oleObj name="Equation" r:id="rId14" imgW="469800" imgH="17748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57250" y="3070225"/>
                        <a:ext cx="1447800" cy="434975"/>
                      </a:xfrm>
                      <a:prstGeom prst="rect">
                        <a:avLst/>
                      </a:prstGeom>
                      <a:noFill/>
                      <a:ln>
                        <a:noFill/>
                      </a:ln>
                      <a:effectLst/>
                      <a:extLst>
                        <a:ext uri="{909E8E84-426E-40DD-AFC4-6F175D3DCCD1}">
                          <a14:hiddenFill xmlns:a14="http://schemas.microsoft.com/office/drawing/2010/main">
                            <a:pattFill prst="pct20">
                              <a:fgClr>
                                <a:srgbClr val="00CC99"/>
                              </a:fgClr>
                              <a:bgClr>
                                <a:srgbClr val="FFFFFF"/>
                              </a:bgClr>
                            </a:patt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0903" name="Rectangle 71"/>
          <p:cNvSpPr>
            <a:spLocks noChangeArrowheads="1"/>
          </p:cNvSpPr>
          <p:nvPr/>
        </p:nvSpPr>
        <p:spPr bwMode="auto">
          <a:xfrm>
            <a:off x="6432613" y="5202238"/>
            <a:ext cx="2040943" cy="461665"/>
          </a:xfrm>
          <a:prstGeom prst="rect">
            <a:avLst/>
          </a:prstGeom>
          <a:noFill/>
          <a:ln w="38100">
            <a:noFill/>
            <a:miter lim="800000"/>
            <a:headEnd/>
            <a:tailEnd/>
          </a:ln>
          <a:effectLst/>
        </p:spPr>
        <p:txBody>
          <a:bodyPr wrap="none">
            <a:spAutoFit/>
          </a:bodyPr>
          <a:lstStyle/>
          <a:p>
            <a:pPr>
              <a:spcBef>
                <a:spcPct val="50000"/>
              </a:spcBef>
              <a:defRPr/>
            </a:pPr>
            <a:r>
              <a:rPr lang="zh-CN" altLang="en-US" sz="2400" b="1" dirty="0">
                <a:solidFill>
                  <a:srgbClr val="CC0000"/>
                </a:solidFill>
                <a:latin typeface="Times New Roman" panose="02020603050405020304" pitchFamily="18" charset="0"/>
                <a:cs typeface="Times New Roman" panose="02020603050405020304" pitchFamily="18" charset="0"/>
              </a:rPr>
              <a:t>微变等效电路</a:t>
            </a:r>
          </a:p>
        </p:txBody>
      </p:sp>
      <p:pic>
        <p:nvPicPr>
          <p:cNvPr id="35850" name="Picture 171" descr="图片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00563" y="1989138"/>
            <a:ext cx="4292600" cy="310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835986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20903"/>
                                        </p:tgtEl>
                                        <p:attrNameLst>
                                          <p:attrName>style.visibility</p:attrName>
                                        </p:attrNameLst>
                                      </p:cBhvr>
                                      <p:to>
                                        <p:strVal val="visible"/>
                                      </p:to>
                                    </p:set>
                                    <p:animEffect transition="in" filter="wipe(up)">
                                      <p:cBhvr>
                                        <p:cTn id="7" dur="500"/>
                                        <p:tgtEl>
                                          <p:spTgt spid="1209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20836"/>
                                        </p:tgtEl>
                                        <p:attrNameLst>
                                          <p:attrName>style.visibility</p:attrName>
                                        </p:attrNameLst>
                                      </p:cBhvr>
                                      <p:to>
                                        <p:strVal val="visible"/>
                                      </p:to>
                                    </p:set>
                                    <p:animEffect transition="in" filter="wipe(left)">
                                      <p:cBhvr>
                                        <p:cTn id="12" dur="500"/>
                                        <p:tgtEl>
                                          <p:spTgt spid="12083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20839"/>
                                        </p:tgtEl>
                                        <p:attrNameLst>
                                          <p:attrName>style.visibility</p:attrName>
                                        </p:attrNameLst>
                                      </p:cBhvr>
                                      <p:to>
                                        <p:strVal val="visible"/>
                                      </p:to>
                                    </p:set>
                                    <p:animEffect transition="in" filter="wipe(left)">
                                      <p:cBhvr>
                                        <p:cTn id="17" dur="500"/>
                                        <p:tgtEl>
                                          <p:spTgt spid="12083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20840"/>
                                        </p:tgtEl>
                                        <p:attrNameLst>
                                          <p:attrName>style.visibility</p:attrName>
                                        </p:attrNameLst>
                                      </p:cBhvr>
                                      <p:to>
                                        <p:strVal val="visible"/>
                                      </p:to>
                                    </p:set>
                                    <p:animEffect transition="in" filter="wipe(left)">
                                      <p:cBhvr>
                                        <p:cTn id="22" dur="500"/>
                                        <p:tgtEl>
                                          <p:spTgt spid="12084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20837"/>
                                        </p:tgtEl>
                                        <p:attrNameLst>
                                          <p:attrName>style.visibility</p:attrName>
                                        </p:attrNameLst>
                                      </p:cBhvr>
                                      <p:to>
                                        <p:strVal val="visible"/>
                                      </p:to>
                                    </p:set>
                                    <p:animEffect transition="in" filter="wipe(left)">
                                      <p:cBhvr>
                                        <p:cTn id="27" dur="500"/>
                                        <p:tgtEl>
                                          <p:spTgt spid="12083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20838"/>
                                        </p:tgtEl>
                                        <p:attrNameLst>
                                          <p:attrName>style.visibility</p:attrName>
                                        </p:attrNameLst>
                                      </p:cBhvr>
                                      <p:to>
                                        <p:strVal val="visible"/>
                                      </p:to>
                                    </p:set>
                                    <p:animEffect transition="in" filter="wipe(left)">
                                      <p:cBhvr>
                                        <p:cTn id="32" dur="500"/>
                                        <p:tgtEl>
                                          <p:spTgt spid="12083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20835"/>
                                        </p:tgtEl>
                                        <p:attrNameLst>
                                          <p:attrName>style.visibility</p:attrName>
                                        </p:attrNameLst>
                                      </p:cBhvr>
                                      <p:to>
                                        <p:strVal val="visible"/>
                                      </p:to>
                                    </p:set>
                                    <p:animEffect transition="in" filter="wipe(left)">
                                      <p:cBhvr>
                                        <p:cTn id="37" dur="500"/>
                                        <p:tgtEl>
                                          <p:spTgt spid="1208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903"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bwMode="auto">
          <a:xfrm>
            <a:off x="631031" y="561253"/>
            <a:ext cx="8001000" cy="609600"/>
          </a:xfrm>
          <a:ln w="12700">
            <a:miter lim="800000"/>
            <a:headEnd/>
            <a:tailEnd/>
          </a:ln>
        </p:spPr>
        <p:txBody>
          <a:bodyPr vert="horz" wrap="square" lIns="90488" tIns="44450" rIns="90488" bIns="44450" numCol="1" anchor="ctr" anchorCtr="0" compatLnSpc="1">
            <a:prstTxWarp prst="textNoShape">
              <a:avLst/>
            </a:prstTxWarp>
          </a:bodyPr>
          <a:lstStyle/>
          <a:p>
            <a:pPr algn="ctr" eaLnBrk="1" hangingPunct="1">
              <a:defRPr/>
            </a:pPr>
            <a:r>
              <a:rPr lang="en-US" altLang="zh-CN" sz="3600" b="1" dirty="0" smtClean="0">
                <a:solidFill>
                  <a:srgbClr val="CC0000"/>
                </a:solidFill>
                <a:latin typeface="Times New Roman" panose="02020603050405020304" pitchFamily="18" charset="0"/>
                <a:ea typeface="+mn-ea"/>
                <a:cs typeface="Times New Roman" panose="02020603050405020304" pitchFamily="18" charset="0"/>
              </a:rPr>
              <a:t> 15.7 </a:t>
            </a:r>
            <a:r>
              <a:rPr lang="zh-CN" altLang="en-US" sz="3600" b="1" dirty="0" smtClean="0">
                <a:solidFill>
                  <a:srgbClr val="CC0000"/>
                </a:solidFill>
                <a:latin typeface="Times New Roman" panose="02020603050405020304" pitchFamily="18" charset="0"/>
                <a:ea typeface="+mn-ea"/>
                <a:cs typeface="Times New Roman" panose="02020603050405020304" pitchFamily="18" charset="0"/>
              </a:rPr>
              <a:t>多级放大电路及其级间耦合方式</a:t>
            </a:r>
          </a:p>
        </p:txBody>
      </p:sp>
      <p:sp>
        <p:nvSpPr>
          <p:cNvPr id="166915" name="Text Box 3"/>
          <p:cNvSpPr txBox="1">
            <a:spLocks noChangeArrowheads="1"/>
          </p:cNvSpPr>
          <p:nvPr/>
        </p:nvSpPr>
        <p:spPr bwMode="auto">
          <a:xfrm>
            <a:off x="369888" y="2935781"/>
            <a:ext cx="8523287" cy="1126462"/>
          </a:xfrm>
          <a:prstGeom prst="rect">
            <a:avLst/>
          </a:prstGeom>
          <a:noFill/>
          <a:ln w="38100">
            <a:noFill/>
            <a:miter lim="800000"/>
            <a:headEnd/>
            <a:tailEnd/>
          </a:ln>
          <a:effectLst/>
        </p:spPr>
        <p:txBody>
          <a:bodyPr>
            <a:spAutoFit/>
          </a:bodyPr>
          <a:lstStyle/>
          <a:p>
            <a:pPr>
              <a:lnSpc>
                <a:spcPct val="120000"/>
              </a:lnSpc>
              <a:spcBef>
                <a:spcPct val="20000"/>
              </a:spcBef>
              <a:defRPr/>
            </a:pPr>
            <a:r>
              <a:rPr lang="en-US" altLang="zh-CN" sz="2800" b="1">
                <a:solidFill>
                  <a:schemeClr val="tx2"/>
                </a:solidFill>
                <a:latin typeface="Times New Roman" panose="02020603050405020304" pitchFamily="18" charset="0"/>
                <a:cs typeface="Times New Roman" panose="02020603050405020304" pitchFamily="18" charset="0"/>
              </a:rPr>
              <a:t>  </a:t>
            </a:r>
            <a:r>
              <a:rPr lang="zh-CN" altLang="en-US" sz="2800" b="1">
                <a:solidFill>
                  <a:schemeClr val="tx2"/>
                </a:solidFill>
                <a:latin typeface="Times New Roman" panose="02020603050405020304" pitchFamily="18" charset="0"/>
                <a:cs typeface="Times New Roman" panose="02020603050405020304" pitchFamily="18" charset="0"/>
              </a:rPr>
              <a:t>信号源与放大电路之间、两级放大电路之间、放大器与负载之间的连接方式。</a:t>
            </a:r>
          </a:p>
        </p:txBody>
      </p:sp>
      <p:sp>
        <p:nvSpPr>
          <p:cNvPr id="166916" name="Text Box 4"/>
          <p:cNvSpPr txBox="1">
            <a:spLocks noChangeArrowheads="1"/>
          </p:cNvSpPr>
          <p:nvPr/>
        </p:nvSpPr>
        <p:spPr bwMode="auto">
          <a:xfrm>
            <a:off x="331788" y="3994644"/>
            <a:ext cx="8523287" cy="519112"/>
          </a:xfrm>
          <a:prstGeom prst="rect">
            <a:avLst/>
          </a:prstGeom>
          <a:noFill/>
          <a:ln w="38100">
            <a:noFill/>
            <a:miter lim="800000"/>
            <a:headEnd/>
            <a:tailEnd/>
          </a:ln>
          <a:effectLst/>
        </p:spPr>
        <p:txBody>
          <a:bodyPr>
            <a:spAutoFit/>
          </a:bodyPr>
          <a:lstStyle/>
          <a:p>
            <a:pPr>
              <a:spcBef>
                <a:spcPct val="20000"/>
              </a:spcBef>
              <a:defRPr/>
            </a:pPr>
            <a:r>
              <a:rPr lang="en-US" altLang="zh-CN" sz="2800" b="1">
                <a:latin typeface="Times New Roman" panose="02020603050405020304" pitchFamily="18" charset="0"/>
                <a:cs typeface="Times New Roman" panose="02020603050405020304" pitchFamily="18" charset="0"/>
              </a:rPr>
              <a:t>  </a:t>
            </a:r>
            <a:r>
              <a:rPr lang="zh-CN" altLang="en-US" sz="2800" b="1">
                <a:latin typeface="Times New Roman" panose="02020603050405020304" pitchFamily="18" charset="0"/>
                <a:cs typeface="Times New Roman" panose="02020603050405020304" pitchFamily="18" charset="0"/>
              </a:rPr>
              <a:t>常用耦合方式：直接耦合、阻容耦合和变压器耦合。</a:t>
            </a:r>
          </a:p>
        </p:txBody>
      </p:sp>
      <p:sp>
        <p:nvSpPr>
          <p:cNvPr id="166917" name="Rectangle 5"/>
          <p:cNvSpPr>
            <a:spLocks noChangeArrowheads="1"/>
          </p:cNvSpPr>
          <p:nvPr/>
        </p:nvSpPr>
        <p:spPr bwMode="auto">
          <a:xfrm>
            <a:off x="2589213" y="5659931"/>
            <a:ext cx="3314700" cy="515938"/>
          </a:xfrm>
          <a:prstGeom prst="rect">
            <a:avLst/>
          </a:prstGeom>
          <a:noFill/>
          <a:ln w="12700">
            <a:noFill/>
            <a:miter lim="800000"/>
            <a:headEnd/>
            <a:tailEnd/>
          </a:ln>
          <a:effectLst/>
        </p:spPr>
        <p:txBody>
          <a:bodyPr lIns="90488" tIns="44450" rIns="90488" bIns="44450">
            <a:spAutoFit/>
          </a:bodyPr>
          <a:lstStyle/>
          <a:p>
            <a:pPr>
              <a:spcBef>
                <a:spcPct val="50000"/>
              </a:spcBef>
              <a:defRPr/>
            </a:pPr>
            <a:r>
              <a:rPr lang="zh-CN" altLang="en-US" sz="2800" b="1">
                <a:solidFill>
                  <a:srgbClr val="000099"/>
                </a:solidFill>
                <a:latin typeface="Times New Roman" panose="02020603050405020304" pitchFamily="18" charset="0"/>
                <a:cs typeface="Times New Roman" panose="02020603050405020304" pitchFamily="18" charset="0"/>
              </a:rPr>
              <a:t>动态</a:t>
            </a:r>
            <a:r>
              <a:rPr lang="en-US" altLang="zh-CN" sz="2800" b="1">
                <a:solidFill>
                  <a:srgbClr val="000099"/>
                </a:solidFill>
                <a:latin typeface="Times New Roman" panose="02020603050405020304" pitchFamily="18" charset="0"/>
                <a:cs typeface="Times New Roman" panose="02020603050405020304" pitchFamily="18" charset="0"/>
              </a:rPr>
              <a:t>: </a:t>
            </a:r>
            <a:r>
              <a:rPr lang="zh-CN" altLang="en-US" sz="2800" b="1">
                <a:solidFill>
                  <a:srgbClr val="000099"/>
                </a:solidFill>
                <a:latin typeface="Times New Roman" panose="02020603050405020304" pitchFamily="18" charset="0"/>
                <a:cs typeface="Times New Roman" panose="02020603050405020304" pitchFamily="18" charset="0"/>
              </a:rPr>
              <a:t>传送信号</a:t>
            </a:r>
          </a:p>
        </p:txBody>
      </p:sp>
      <p:sp>
        <p:nvSpPr>
          <p:cNvPr id="166918" name="Rectangle 6"/>
          <p:cNvSpPr>
            <a:spLocks noChangeArrowheads="1"/>
          </p:cNvSpPr>
          <p:nvPr/>
        </p:nvSpPr>
        <p:spPr bwMode="auto">
          <a:xfrm>
            <a:off x="5484813" y="5964731"/>
            <a:ext cx="2741612" cy="515938"/>
          </a:xfrm>
          <a:prstGeom prst="rect">
            <a:avLst/>
          </a:prstGeom>
          <a:noFill/>
          <a:ln w="12700">
            <a:noFill/>
            <a:miter lim="800000"/>
            <a:headEnd/>
            <a:tailEnd/>
          </a:ln>
          <a:effectLst/>
        </p:spPr>
        <p:txBody>
          <a:bodyPr lIns="90488" tIns="44450" rIns="90488" bIns="44450">
            <a:spAutoFit/>
          </a:bodyPr>
          <a:lstStyle/>
          <a:p>
            <a:pPr>
              <a:spcBef>
                <a:spcPct val="50000"/>
              </a:spcBef>
              <a:defRPr/>
            </a:pPr>
            <a:r>
              <a:rPr lang="zh-CN" altLang="en-US" sz="2800" b="1">
                <a:solidFill>
                  <a:srgbClr val="000099"/>
                </a:solidFill>
                <a:latin typeface="Times New Roman" panose="02020603050405020304" pitchFamily="18" charset="0"/>
                <a:cs typeface="Times New Roman" panose="02020603050405020304" pitchFamily="18" charset="0"/>
              </a:rPr>
              <a:t>减少压降损失   </a:t>
            </a:r>
          </a:p>
        </p:txBody>
      </p:sp>
      <p:sp>
        <p:nvSpPr>
          <p:cNvPr id="166919" name="AutoShape 7"/>
          <p:cNvSpPr>
            <a:spLocks/>
          </p:cNvSpPr>
          <p:nvPr/>
        </p:nvSpPr>
        <p:spPr bwMode="auto">
          <a:xfrm>
            <a:off x="2284413" y="4897931"/>
            <a:ext cx="228600" cy="990600"/>
          </a:xfrm>
          <a:prstGeom prst="leftBrace">
            <a:avLst>
              <a:gd name="adj1" fmla="val 36111"/>
              <a:gd name="adj2" fmla="val 50000"/>
            </a:avLst>
          </a:prstGeom>
          <a:noFill/>
          <a:ln w="38100">
            <a:solidFill>
              <a:schemeClr val="tx2"/>
            </a:solidFill>
            <a:round/>
            <a:headEnd/>
            <a:tailEnd/>
          </a:ln>
          <a:effectLst/>
        </p:spPr>
        <p:txBody>
          <a:bodyPr wrap="none" anchor="ctr"/>
          <a:lstStyle/>
          <a:p>
            <a:pPr algn="ctr">
              <a:defRPr/>
            </a:pPr>
            <a:endParaRPr lang="zh-CN" altLang="zh-CN" sz="2800" b="1">
              <a:solidFill>
                <a:srgbClr val="006666"/>
              </a:solidFill>
              <a:latin typeface="Times New Roman" panose="02020603050405020304" pitchFamily="18" charset="0"/>
              <a:cs typeface="Times New Roman" panose="02020603050405020304" pitchFamily="18" charset="0"/>
            </a:endParaRPr>
          </a:p>
        </p:txBody>
      </p:sp>
      <p:sp>
        <p:nvSpPr>
          <p:cNvPr id="166920" name="Text Box 8"/>
          <p:cNvSpPr txBox="1">
            <a:spLocks noChangeArrowheads="1"/>
          </p:cNvSpPr>
          <p:nvPr/>
        </p:nvSpPr>
        <p:spPr bwMode="auto">
          <a:xfrm>
            <a:off x="2589213" y="4593131"/>
            <a:ext cx="5875337" cy="519113"/>
          </a:xfrm>
          <a:prstGeom prst="rect">
            <a:avLst/>
          </a:prstGeom>
          <a:noFill/>
          <a:ln w="38100">
            <a:noFill/>
            <a:miter lim="800000"/>
            <a:headEnd/>
            <a:tailEnd/>
          </a:ln>
          <a:effectLst/>
        </p:spPr>
        <p:txBody>
          <a:bodyPr>
            <a:spAutoFit/>
          </a:bodyPr>
          <a:lstStyle/>
          <a:p>
            <a:pPr>
              <a:spcBef>
                <a:spcPct val="50000"/>
              </a:spcBef>
              <a:defRPr/>
            </a:pPr>
            <a:r>
              <a:rPr lang="zh-CN" altLang="en-US" sz="2800" b="1">
                <a:solidFill>
                  <a:srgbClr val="000099"/>
                </a:solidFill>
                <a:latin typeface="Times New Roman" panose="02020603050405020304" pitchFamily="18" charset="0"/>
                <a:cs typeface="Times New Roman" panose="02020603050405020304" pitchFamily="18" charset="0"/>
              </a:rPr>
              <a:t>静态：保证各级有合适的</a:t>
            </a:r>
            <a:r>
              <a:rPr lang="en-US" altLang="zh-CN" sz="2800" b="1" i="1">
                <a:solidFill>
                  <a:srgbClr val="000099"/>
                </a:solidFill>
                <a:latin typeface="Times New Roman" panose="02020603050405020304" pitchFamily="18" charset="0"/>
                <a:cs typeface="Times New Roman" panose="02020603050405020304" pitchFamily="18" charset="0"/>
              </a:rPr>
              <a:t>Q</a:t>
            </a:r>
            <a:r>
              <a:rPr lang="zh-CN" altLang="en-US" sz="2800" b="1">
                <a:solidFill>
                  <a:srgbClr val="000099"/>
                </a:solidFill>
                <a:latin typeface="Times New Roman" panose="02020603050405020304" pitchFamily="18" charset="0"/>
                <a:cs typeface="Times New Roman" panose="02020603050405020304" pitchFamily="18" charset="0"/>
              </a:rPr>
              <a:t>点</a:t>
            </a:r>
          </a:p>
        </p:txBody>
      </p:sp>
      <p:sp>
        <p:nvSpPr>
          <p:cNvPr id="166921" name="AutoShape 9"/>
          <p:cNvSpPr>
            <a:spLocks/>
          </p:cNvSpPr>
          <p:nvPr/>
        </p:nvSpPr>
        <p:spPr bwMode="auto">
          <a:xfrm>
            <a:off x="5256213" y="5431331"/>
            <a:ext cx="228600" cy="914400"/>
          </a:xfrm>
          <a:prstGeom prst="leftBrace">
            <a:avLst>
              <a:gd name="adj1" fmla="val 33333"/>
              <a:gd name="adj2" fmla="val 50000"/>
            </a:avLst>
          </a:prstGeom>
          <a:noFill/>
          <a:ln w="38100">
            <a:solidFill>
              <a:schemeClr val="tx2"/>
            </a:solidFill>
            <a:round/>
            <a:headEnd/>
            <a:tailEnd/>
          </a:ln>
          <a:effectLst/>
        </p:spPr>
        <p:txBody>
          <a:bodyPr wrap="none" anchor="ctr"/>
          <a:lstStyle/>
          <a:p>
            <a:pPr algn="ctr">
              <a:defRPr/>
            </a:pPr>
            <a:endParaRPr lang="zh-CN" altLang="zh-CN" sz="2800" b="1">
              <a:solidFill>
                <a:srgbClr val="1006CE"/>
              </a:solidFill>
              <a:latin typeface="Times New Roman" panose="02020603050405020304" pitchFamily="18" charset="0"/>
              <a:cs typeface="Times New Roman" panose="02020603050405020304" pitchFamily="18" charset="0"/>
            </a:endParaRPr>
          </a:p>
        </p:txBody>
      </p:sp>
      <p:sp>
        <p:nvSpPr>
          <p:cNvPr id="166922" name="Text Box 10"/>
          <p:cNvSpPr txBox="1">
            <a:spLocks noChangeArrowheads="1"/>
          </p:cNvSpPr>
          <p:nvPr/>
        </p:nvSpPr>
        <p:spPr bwMode="auto">
          <a:xfrm>
            <a:off x="5561013" y="5217019"/>
            <a:ext cx="2649537" cy="519112"/>
          </a:xfrm>
          <a:prstGeom prst="rect">
            <a:avLst/>
          </a:prstGeom>
          <a:noFill/>
          <a:ln w="38100">
            <a:noFill/>
            <a:miter lim="800000"/>
            <a:headEnd/>
            <a:tailEnd/>
          </a:ln>
          <a:effectLst/>
        </p:spPr>
        <p:txBody>
          <a:bodyPr>
            <a:spAutoFit/>
          </a:bodyPr>
          <a:lstStyle/>
          <a:p>
            <a:pPr>
              <a:spcBef>
                <a:spcPct val="50000"/>
              </a:spcBef>
              <a:defRPr/>
            </a:pPr>
            <a:r>
              <a:rPr lang="zh-CN" altLang="en-US" sz="2800" b="1">
                <a:solidFill>
                  <a:srgbClr val="000099"/>
                </a:solidFill>
                <a:latin typeface="Times New Roman" panose="02020603050405020304" pitchFamily="18" charset="0"/>
                <a:cs typeface="Times New Roman" panose="02020603050405020304" pitchFamily="18" charset="0"/>
              </a:rPr>
              <a:t>波形不失真</a:t>
            </a:r>
          </a:p>
        </p:txBody>
      </p:sp>
      <p:sp>
        <p:nvSpPr>
          <p:cNvPr id="166944" name="Text Box 32"/>
          <p:cNvSpPr txBox="1">
            <a:spLocks noChangeArrowheads="1"/>
          </p:cNvSpPr>
          <p:nvPr/>
        </p:nvSpPr>
        <p:spPr bwMode="auto">
          <a:xfrm>
            <a:off x="2867590" y="2221694"/>
            <a:ext cx="2969083" cy="461665"/>
          </a:xfrm>
          <a:prstGeom prst="rect">
            <a:avLst/>
          </a:prstGeom>
          <a:noFill/>
          <a:ln w="38100">
            <a:noFill/>
            <a:miter lim="800000"/>
            <a:headEnd/>
            <a:tailEnd/>
          </a:ln>
          <a:effectLst/>
        </p:spPr>
        <p:txBody>
          <a:bodyPr wrap="none" anchor="ctr">
            <a:spAutoFit/>
          </a:bodyPr>
          <a:lstStyle/>
          <a:p>
            <a:pPr algn="ctr">
              <a:spcBef>
                <a:spcPct val="50000"/>
              </a:spcBef>
              <a:defRPr/>
            </a:pPr>
            <a:r>
              <a:rPr lang="zh-CN" altLang="en-US" sz="2400" b="1">
                <a:latin typeface="Times New Roman" panose="02020603050405020304" pitchFamily="18" charset="0"/>
                <a:cs typeface="Times New Roman" panose="02020603050405020304" pitchFamily="18" charset="0"/>
              </a:rPr>
              <a:t>多级放大电路的框图</a:t>
            </a:r>
          </a:p>
        </p:txBody>
      </p:sp>
      <p:sp>
        <p:nvSpPr>
          <p:cNvPr id="166945" name="Text Box 33"/>
          <p:cNvSpPr txBox="1">
            <a:spLocks noChangeArrowheads="1"/>
          </p:cNvSpPr>
          <p:nvPr/>
        </p:nvSpPr>
        <p:spPr bwMode="auto">
          <a:xfrm>
            <a:off x="684213" y="4897931"/>
            <a:ext cx="1676400" cy="946150"/>
          </a:xfrm>
          <a:prstGeom prst="rect">
            <a:avLst/>
          </a:prstGeom>
          <a:noFill/>
          <a:ln w="38100">
            <a:noFill/>
            <a:miter lim="800000"/>
            <a:headEnd/>
            <a:tailEnd/>
          </a:ln>
          <a:effectLst/>
        </p:spPr>
        <p:txBody>
          <a:bodyPr>
            <a:spAutoFit/>
          </a:bodyPr>
          <a:lstStyle/>
          <a:p>
            <a:pPr>
              <a:spcBef>
                <a:spcPct val="20000"/>
              </a:spcBef>
              <a:defRPr/>
            </a:pPr>
            <a:r>
              <a:rPr lang="zh-CN" altLang="en-US" sz="2800" b="1">
                <a:solidFill>
                  <a:srgbClr val="CC0000"/>
                </a:solidFill>
                <a:latin typeface="Times New Roman" panose="02020603050405020304" pitchFamily="18" charset="0"/>
                <a:cs typeface="Times New Roman" panose="02020603050405020304" pitchFamily="18" charset="0"/>
              </a:rPr>
              <a:t>对耦合电路的要求</a:t>
            </a:r>
          </a:p>
        </p:txBody>
      </p:sp>
      <p:grpSp>
        <p:nvGrpSpPr>
          <p:cNvPr id="2" name="Group 43"/>
          <p:cNvGrpSpPr>
            <a:grpSpLocks/>
          </p:cNvGrpSpPr>
          <p:nvPr/>
        </p:nvGrpSpPr>
        <p:grpSpPr bwMode="auto">
          <a:xfrm>
            <a:off x="468313" y="1376201"/>
            <a:ext cx="8231187" cy="781050"/>
            <a:chOff x="325" y="864"/>
            <a:chExt cx="5185" cy="492"/>
          </a:xfrm>
        </p:grpSpPr>
        <p:sp>
          <p:nvSpPr>
            <p:cNvPr id="166924" name="Line 12"/>
            <p:cNvSpPr>
              <a:spLocks noChangeShapeType="1"/>
            </p:cNvSpPr>
            <p:nvPr/>
          </p:nvSpPr>
          <p:spPr bwMode="auto">
            <a:xfrm>
              <a:off x="2584" y="1158"/>
              <a:ext cx="632" cy="0"/>
            </a:xfrm>
            <a:prstGeom prst="line">
              <a:avLst/>
            </a:prstGeom>
            <a:noFill/>
            <a:ln w="38100">
              <a:solidFill>
                <a:srgbClr val="FF0000"/>
              </a:solidFill>
              <a:prstDash val="dash"/>
              <a:round/>
              <a:headEnd/>
              <a:tailEnd/>
            </a:ln>
            <a:effectLst/>
          </p:spPr>
          <p:txBody>
            <a:bodyPr wrap="none" anchor="ctr"/>
            <a:lstStyle/>
            <a:p>
              <a:pPr>
                <a:defRPr/>
              </a:pPr>
              <a:endParaRPr lang="zh-CN" altLang="en-US" sz="2400" b="1">
                <a:latin typeface="Times New Roman" panose="02020603050405020304" pitchFamily="18" charset="0"/>
                <a:cs typeface="Times New Roman" panose="02020603050405020304" pitchFamily="18" charset="0"/>
              </a:endParaRPr>
            </a:p>
          </p:txBody>
        </p:sp>
        <p:sp>
          <p:nvSpPr>
            <p:cNvPr id="166927" name="Text Box 15"/>
            <p:cNvSpPr txBox="1">
              <a:spLocks noChangeArrowheads="1"/>
            </p:cNvSpPr>
            <p:nvPr/>
          </p:nvSpPr>
          <p:spPr bwMode="auto">
            <a:xfrm>
              <a:off x="1920" y="1008"/>
              <a:ext cx="778" cy="291"/>
            </a:xfrm>
            <a:prstGeom prst="rect">
              <a:avLst/>
            </a:prstGeom>
            <a:noFill/>
            <a:ln w="38100">
              <a:noFill/>
              <a:miter lim="800000"/>
              <a:headEnd/>
              <a:tailEnd/>
            </a:ln>
            <a:effectLst/>
          </p:spPr>
          <p:txBody>
            <a:bodyPr>
              <a:spAutoFit/>
            </a:bodyPr>
            <a:lstStyle/>
            <a:p>
              <a:pPr algn="ctr">
                <a:spcBef>
                  <a:spcPct val="50000"/>
                </a:spcBef>
                <a:defRPr/>
              </a:pPr>
              <a:r>
                <a:rPr lang="zh-CN" altLang="en-US" sz="2400" b="1" dirty="0">
                  <a:latin typeface="Times New Roman" panose="02020603050405020304" pitchFamily="18" charset="0"/>
                  <a:cs typeface="Times New Roman" panose="02020603050405020304" pitchFamily="18" charset="0"/>
                </a:rPr>
                <a:t>第二级</a:t>
              </a:r>
              <a:endParaRPr lang="zh-CN" altLang="en-US" sz="2400" b="1" dirty="0">
                <a:latin typeface="Times New Roman" panose="02020603050405020304" pitchFamily="18" charset="0"/>
                <a:ea typeface="楷体_GB2312" pitchFamily="49" charset="-122"/>
                <a:cs typeface="Times New Roman" panose="02020603050405020304" pitchFamily="18" charset="0"/>
              </a:endParaRPr>
            </a:p>
          </p:txBody>
        </p:sp>
        <p:sp>
          <p:nvSpPr>
            <p:cNvPr id="166928" name="Text Box 16"/>
            <p:cNvSpPr txBox="1">
              <a:spLocks noChangeArrowheads="1"/>
            </p:cNvSpPr>
            <p:nvPr/>
          </p:nvSpPr>
          <p:spPr bwMode="auto">
            <a:xfrm>
              <a:off x="3227" y="1002"/>
              <a:ext cx="779" cy="291"/>
            </a:xfrm>
            <a:prstGeom prst="rect">
              <a:avLst/>
            </a:prstGeom>
            <a:noFill/>
            <a:ln w="38100">
              <a:noFill/>
              <a:miter lim="800000"/>
              <a:headEnd/>
              <a:tailEnd/>
            </a:ln>
            <a:effectLst/>
          </p:spPr>
          <p:txBody>
            <a:bodyPr>
              <a:spAutoFit/>
            </a:bodyPr>
            <a:lstStyle/>
            <a:p>
              <a:pPr algn="ctr">
                <a:spcBef>
                  <a:spcPct val="50000"/>
                </a:spcBef>
                <a:defRPr/>
              </a:pPr>
              <a:r>
                <a:rPr lang="en-US" altLang="zh-CN" sz="2400" b="1">
                  <a:latin typeface="Times New Roman" panose="02020603050405020304" pitchFamily="18" charset="0"/>
                  <a:ea typeface="楷体_GB2312" pitchFamily="49" charset="-122"/>
                  <a:cs typeface="Times New Roman" panose="02020603050405020304" pitchFamily="18" charset="0"/>
                </a:rPr>
                <a:t> </a:t>
              </a:r>
              <a:r>
                <a:rPr lang="zh-CN" altLang="en-US" sz="2400" b="1">
                  <a:latin typeface="Times New Roman" panose="02020603050405020304" pitchFamily="18" charset="0"/>
                  <a:cs typeface="Times New Roman" panose="02020603050405020304" pitchFamily="18" charset="0"/>
                </a:rPr>
                <a:t>推动级</a:t>
              </a:r>
            </a:p>
          </p:txBody>
        </p:sp>
        <p:sp>
          <p:nvSpPr>
            <p:cNvPr id="166931" name="Rectangle 19"/>
            <p:cNvSpPr>
              <a:spLocks noChangeArrowheads="1"/>
            </p:cNvSpPr>
            <p:nvPr/>
          </p:nvSpPr>
          <p:spPr bwMode="auto">
            <a:xfrm>
              <a:off x="1935" y="947"/>
              <a:ext cx="660" cy="409"/>
            </a:xfrm>
            <a:prstGeom prst="rect">
              <a:avLst/>
            </a:prstGeom>
            <a:noFill/>
            <a:ln w="38100">
              <a:solidFill>
                <a:srgbClr val="006600"/>
              </a:solidFill>
              <a:miter lim="800000"/>
              <a:headEnd/>
              <a:tailEnd/>
            </a:ln>
            <a:effectLst/>
          </p:spPr>
          <p:txBody>
            <a:bodyPr wrap="none" anchor="ctr"/>
            <a:lstStyle/>
            <a:p>
              <a:pPr>
                <a:defRPr/>
              </a:pPr>
              <a:endParaRPr lang="zh-CN" altLang="en-US" sz="2400" b="1">
                <a:latin typeface="Times New Roman" panose="02020603050405020304" pitchFamily="18" charset="0"/>
                <a:cs typeface="Times New Roman" panose="02020603050405020304" pitchFamily="18" charset="0"/>
              </a:endParaRPr>
            </a:p>
          </p:txBody>
        </p:sp>
        <p:sp>
          <p:nvSpPr>
            <p:cNvPr id="166935" name="Line 23"/>
            <p:cNvSpPr>
              <a:spLocks noChangeShapeType="1"/>
            </p:cNvSpPr>
            <p:nvPr/>
          </p:nvSpPr>
          <p:spPr bwMode="auto">
            <a:xfrm>
              <a:off x="5020" y="1156"/>
              <a:ext cx="490" cy="0"/>
            </a:xfrm>
            <a:prstGeom prst="line">
              <a:avLst/>
            </a:prstGeom>
            <a:noFill/>
            <a:ln w="38100">
              <a:solidFill>
                <a:srgbClr val="FF0000"/>
              </a:solidFill>
              <a:round/>
              <a:headEnd/>
              <a:tailEnd type="stealth" w="med" len="lg"/>
            </a:ln>
            <a:effectLst/>
          </p:spPr>
          <p:txBody>
            <a:bodyPr wrap="none" anchor="ctr"/>
            <a:lstStyle/>
            <a:p>
              <a:pPr>
                <a:defRPr/>
              </a:pPr>
              <a:endParaRPr lang="zh-CN" altLang="en-US" sz="2400" b="1">
                <a:latin typeface="Times New Roman" panose="02020603050405020304" pitchFamily="18" charset="0"/>
                <a:cs typeface="Times New Roman" panose="02020603050405020304" pitchFamily="18" charset="0"/>
              </a:endParaRPr>
            </a:p>
          </p:txBody>
        </p:sp>
        <p:sp>
          <p:nvSpPr>
            <p:cNvPr id="166936" name="Text Box 24"/>
            <p:cNvSpPr txBox="1">
              <a:spLocks noChangeArrowheads="1"/>
            </p:cNvSpPr>
            <p:nvPr/>
          </p:nvSpPr>
          <p:spPr bwMode="auto">
            <a:xfrm>
              <a:off x="806" y="996"/>
              <a:ext cx="778" cy="291"/>
            </a:xfrm>
            <a:prstGeom prst="rect">
              <a:avLst/>
            </a:prstGeom>
            <a:noFill/>
            <a:ln w="38100">
              <a:noFill/>
              <a:miter lim="800000"/>
              <a:headEnd/>
              <a:tailEnd/>
            </a:ln>
            <a:effectLst/>
          </p:spPr>
          <p:txBody>
            <a:bodyPr>
              <a:spAutoFit/>
            </a:bodyPr>
            <a:lstStyle/>
            <a:p>
              <a:pPr>
                <a:spcBef>
                  <a:spcPct val="50000"/>
                </a:spcBef>
                <a:defRPr/>
              </a:pPr>
              <a:r>
                <a:rPr lang="en-US" altLang="zh-CN" sz="2400" b="1">
                  <a:latin typeface="Times New Roman" panose="02020603050405020304" pitchFamily="18" charset="0"/>
                  <a:ea typeface="楷体_GB2312" pitchFamily="49" charset="-122"/>
                  <a:cs typeface="Times New Roman" panose="02020603050405020304" pitchFamily="18" charset="0"/>
                </a:rPr>
                <a:t> </a:t>
              </a:r>
              <a:r>
                <a:rPr lang="zh-CN" altLang="en-US" sz="2400" b="1">
                  <a:latin typeface="Times New Roman" panose="02020603050405020304" pitchFamily="18" charset="0"/>
                  <a:cs typeface="Times New Roman" panose="02020603050405020304" pitchFamily="18" charset="0"/>
                </a:rPr>
                <a:t>输入级</a:t>
              </a:r>
            </a:p>
          </p:txBody>
        </p:sp>
        <p:sp>
          <p:nvSpPr>
            <p:cNvPr id="166937" name="Text Box 25"/>
            <p:cNvSpPr txBox="1">
              <a:spLocks noChangeArrowheads="1"/>
            </p:cNvSpPr>
            <p:nvPr/>
          </p:nvSpPr>
          <p:spPr bwMode="auto">
            <a:xfrm>
              <a:off x="4230" y="984"/>
              <a:ext cx="843" cy="291"/>
            </a:xfrm>
            <a:prstGeom prst="rect">
              <a:avLst/>
            </a:prstGeom>
            <a:noFill/>
            <a:ln w="38100">
              <a:noFill/>
              <a:miter lim="800000"/>
              <a:headEnd/>
              <a:tailEnd/>
            </a:ln>
            <a:effectLst/>
          </p:spPr>
          <p:txBody>
            <a:bodyPr wrap="square">
              <a:spAutoFit/>
            </a:bodyPr>
            <a:lstStyle/>
            <a:p>
              <a:pPr algn="ctr">
                <a:spcBef>
                  <a:spcPct val="50000"/>
                </a:spcBef>
                <a:defRPr/>
              </a:pPr>
              <a:r>
                <a:rPr lang="en-US" altLang="zh-CN" sz="2400" b="1"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输出级</a:t>
              </a:r>
            </a:p>
          </p:txBody>
        </p:sp>
        <p:sp>
          <p:nvSpPr>
            <p:cNvPr id="166946" name="Text Box 34"/>
            <p:cNvSpPr txBox="1">
              <a:spLocks noChangeArrowheads="1"/>
            </p:cNvSpPr>
            <p:nvPr/>
          </p:nvSpPr>
          <p:spPr bwMode="auto">
            <a:xfrm>
              <a:off x="325" y="866"/>
              <a:ext cx="506" cy="291"/>
            </a:xfrm>
            <a:prstGeom prst="rect">
              <a:avLst/>
            </a:prstGeom>
            <a:noFill/>
            <a:ln w="9525">
              <a:noFill/>
              <a:miter lim="800000"/>
              <a:headEnd/>
              <a:tailEnd/>
            </a:ln>
            <a:effectLst/>
          </p:spPr>
          <p:txBody>
            <a:bodyPr wrap="none">
              <a:spAutoFit/>
            </a:bodyPr>
            <a:lstStyle/>
            <a:p>
              <a:pPr>
                <a:defRPr/>
              </a:pPr>
              <a:r>
                <a:rPr lang="zh-CN" altLang="en-US" sz="2400" b="1">
                  <a:solidFill>
                    <a:srgbClr val="000099"/>
                  </a:solidFill>
                  <a:latin typeface="Times New Roman" panose="02020603050405020304" pitchFamily="18" charset="0"/>
                  <a:ea typeface="楷体_GB2312" pitchFamily="49" charset="-122"/>
                  <a:cs typeface="Times New Roman" panose="02020603050405020304" pitchFamily="18" charset="0"/>
                </a:rPr>
                <a:t>输入</a:t>
              </a:r>
            </a:p>
          </p:txBody>
        </p:sp>
        <p:sp>
          <p:nvSpPr>
            <p:cNvPr id="166947" name="Text Box 35"/>
            <p:cNvSpPr txBox="1">
              <a:spLocks noChangeArrowheads="1"/>
            </p:cNvSpPr>
            <p:nvPr/>
          </p:nvSpPr>
          <p:spPr bwMode="auto">
            <a:xfrm>
              <a:off x="4991" y="864"/>
              <a:ext cx="506" cy="291"/>
            </a:xfrm>
            <a:prstGeom prst="rect">
              <a:avLst/>
            </a:prstGeom>
            <a:noFill/>
            <a:ln w="9525">
              <a:noFill/>
              <a:miter lim="800000"/>
              <a:headEnd/>
              <a:tailEnd/>
            </a:ln>
            <a:effectLst/>
          </p:spPr>
          <p:txBody>
            <a:bodyPr wrap="none">
              <a:spAutoFit/>
            </a:bodyPr>
            <a:lstStyle/>
            <a:p>
              <a:pPr>
                <a:defRPr/>
              </a:pPr>
              <a:r>
                <a:rPr lang="zh-CN" altLang="en-US" sz="2400" b="1">
                  <a:solidFill>
                    <a:srgbClr val="000099"/>
                  </a:solidFill>
                  <a:latin typeface="Times New Roman" panose="02020603050405020304" pitchFamily="18" charset="0"/>
                  <a:ea typeface="楷体_GB2312" pitchFamily="49" charset="-122"/>
                  <a:cs typeface="Times New Roman" panose="02020603050405020304" pitchFamily="18" charset="0"/>
                </a:rPr>
                <a:t>输出</a:t>
              </a:r>
            </a:p>
          </p:txBody>
        </p:sp>
        <p:sp>
          <p:nvSpPr>
            <p:cNvPr id="166948" name="Line 36"/>
            <p:cNvSpPr>
              <a:spLocks noChangeShapeType="1"/>
            </p:cNvSpPr>
            <p:nvPr/>
          </p:nvSpPr>
          <p:spPr bwMode="auto">
            <a:xfrm>
              <a:off x="3936" y="1159"/>
              <a:ext cx="429" cy="0"/>
            </a:xfrm>
            <a:prstGeom prst="line">
              <a:avLst/>
            </a:prstGeom>
            <a:noFill/>
            <a:ln w="38100">
              <a:solidFill>
                <a:srgbClr val="FF0000"/>
              </a:solidFill>
              <a:round/>
              <a:headEnd/>
              <a:tailEnd type="stealth" w="med" len="lg"/>
            </a:ln>
            <a:effectLst/>
          </p:spPr>
          <p:txBody>
            <a:bodyPr wrap="none" anchor="ctr"/>
            <a:lstStyle/>
            <a:p>
              <a:pPr>
                <a:defRPr/>
              </a:pPr>
              <a:endParaRPr lang="zh-CN" altLang="en-US" sz="2400" b="1">
                <a:latin typeface="Times New Roman" panose="02020603050405020304" pitchFamily="18" charset="0"/>
                <a:cs typeface="Times New Roman" panose="02020603050405020304" pitchFamily="18" charset="0"/>
              </a:endParaRPr>
            </a:p>
          </p:txBody>
        </p:sp>
        <p:sp>
          <p:nvSpPr>
            <p:cNvPr id="166949" name="Line 37"/>
            <p:cNvSpPr>
              <a:spLocks noChangeShapeType="1"/>
            </p:cNvSpPr>
            <p:nvPr/>
          </p:nvSpPr>
          <p:spPr bwMode="auto">
            <a:xfrm>
              <a:off x="2844" y="1160"/>
              <a:ext cx="429" cy="0"/>
            </a:xfrm>
            <a:prstGeom prst="line">
              <a:avLst/>
            </a:prstGeom>
            <a:noFill/>
            <a:ln w="38100">
              <a:solidFill>
                <a:srgbClr val="FF0000"/>
              </a:solidFill>
              <a:round/>
              <a:headEnd/>
              <a:tailEnd type="stealth" w="med" len="lg"/>
            </a:ln>
            <a:effectLst/>
          </p:spPr>
          <p:txBody>
            <a:bodyPr wrap="none" anchor="ctr"/>
            <a:lstStyle/>
            <a:p>
              <a:pPr>
                <a:defRPr/>
              </a:pPr>
              <a:endParaRPr lang="zh-CN" altLang="en-US" sz="2400" b="1">
                <a:latin typeface="Times New Roman" panose="02020603050405020304" pitchFamily="18" charset="0"/>
                <a:cs typeface="Times New Roman" panose="02020603050405020304" pitchFamily="18" charset="0"/>
              </a:endParaRPr>
            </a:p>
          </p:txBody>
        </p:sp>
        <p:sp>
          <p:nvSpPr>
            <p:cNvPr id="166950" name="Line 38"/>
            <p:cNvSpPr>
              <a:spLocks noChangeShapeType="1"/>
            </p:cNvSpPr>
            <p:nvPr/>
          </p:nvSpPr>
          <p:spPr bwMode="auto">
            <a:xfrm>
              <a:off x="1515" y="1159"/>
              <a:ext cx="429" cy="0"/>
            </a:xfrm>
            <a:prstGeom prst="line">
              <a:avLst/>
            </a:prstGeom>
            <a:noFill/>
            <a:ln w="38100">
              <a:solidFill>
                <a:srgbClr val="FF0000"/>
              </a:solidFill>
              <a:round/>
              <a:headEnd/>
              <a:tailEnd type="stealth" w="med" len="lg"/>
            </a:ln>
            <a:effectLst/>
          </p:spPr>
          <p:txBody>
            <a:bodyPr wrap="none" anchor="ctr"/>
            <a:lstStyle/>
            <a:p>
              <a:pPr>
                <a:defRPr/>
              </a:pPr>
              <a:endParaRPr lang="zh-CN" altLang="en-US" sz="2400" b="1">
                <a:latin typeface="Times New Roman" panose="02020603050405020304" pitchFamily="18" charset="0"/>
                <a:cs typeface="Times New Roman" panose="02020603050405020304" pitchFamily="18" charset="0"/>
              </a:endParaRPr>
            </a:p>
          </p:txBody>
        </p:sp>
        <p:sp>
          <p:nvSpPr>
            <p:cNvPr id="166951" name="Line 39"/>
            <p:cNvSpPr>
              <a:spLocks noChangeShapeType="1"/>
            </p:cNvSpPr>
            <p:nvPr/>
          </p:nvSpPr>
          <p:spPr bwMode="auto">
            <a:xfrm>
              <a:off x="412" y="1152"/>
              <a:ext cx="429" cy="0"/>
            </a:xfrm>
            <a:prstGeom prst="line">
              <a:avLst/>
            </a:prstGeom>
            <a:noFill/>
            <a:ln w="38100">
              <a:solidFill>
                <a:srgbClr val="FF0000"/>
              </a:solidFill>
              <a:round/>
              <a:headEnd/>
              <a:tailEnd type="stealth" w="med" len="lg"/>
            </a:ln>
            <a:effectLst/>
          </p:spPr>
          <p:txBody>
            <a:bodyPr wrap="none" anchor="ctr"/>
            <a:lstStyle/>
            <a:p>
              <a:pPr>
                <a:defRPr/>
              </a:pPr>
              <a:endParaRPr lang="zh-CN" altLang="en-US" sz="2400" b="1">
                <a:latin typeface="Times New Roman" panose="02020603050405020304" pitchFamily="18" charset="0"/>
                <a:cs typeface="Times New Roman" panose="02020603050405020304" pitchFamily="18" charset="0"/>
              </a:endParaRPr>
            </a:p>
          </p:txBody>
        </p:sp>
        <p:sp>
          <p:nvSpPr>
            <p:cNvPr id="166952" name="Rectangle 40"/>
            <p:cNvSpPr>
              <a:spLocks noChangeArrowheads="1"/>
            </p:cNvSpPr>
            <p:nvPr/>
          </p:nvSpPr>
          <p:spPr bwMode="auto">
            <a:xfrm>
              <a:off x="3285" y="947"/>
              <a:ext cx="660" cy="409"/>
            </a:xfrm>
            <a:prstGeom prst="rect">
              <a:avLst/>
            </a:prstGeom>
            <a:noFill/>
            <a:ln w="38100">
              <a:solidFill>
                <a:srgbClr val="006600"/>
              </a:solidFill>
              <a:miter lim="800000"/>
              <a:headEnd/>
              <a:tailEnd/>
            </a:ln>
            <a:effectLst/>
          </p:spPr>
          <p:txBody>
            <a:bodyPr wrap="none" anchor="ctr"/>
            <a:lstStyle/>
            <a:p>
              <a:pPr>
                <a:defRPr/>
              </a:pPr>
              <a:endParaRPr lang="zh-CN" altLang="en-US" sz="2400" b="1">
                <a:latin typeface="Times New Roman" panose="02020603050405020304" pitchFamily="18" charset="0"/>
                <a:cs typeface="Times New Roman" panose="02020603050405020304" pitchFamily="18" charset="0"/>
              </a:endParaRPr>
            </a:p>
          </p:txBody>
        </p:sp>
        <p:sp>
          <p:nvSpPr>
            <p:cNvPr id="166953" name="Rectangle 41"/>
            <p:cNvSpPr>
              <a:spLocks noChangeArrowheads="1"/>
            </p:cNvSpPr>
            <p:nvPr/>
          </p:nvSpPr>
          <p:spPr bwMode="auto">
            <a:xfrm>
              <a:off x="4368" y="935"/>
              <a:ext cx="660" cy="409"/>
            </a:xfrm>
            <a:prstGeom prst="rect">
              <a:avLst/>
            </a:prstGeom>
            <a:noFill/>
            <a:ln w="38100">
              <a:solidFill>
                <a:srgbClr val="006600"/>
              </a:solidFill>
              <a:miter lim="800000"/>
              <a:headEnd/>
              <a:tailEnd/>
            </a:ln>
            <a:effectLst/>
          </p:spPr>
          <p:txBody>
            <a:bodyPr wrap="none" anchor="ctr"/>
            <a:lstStyle/>
            <a:p>
              <a:pPr>
                <a:defRPr/>
              </a:pPr>
              <a:endParaRPr lang="zh-CN" altLang="en-US" sz="2400" b="1">
                <a:latin typeface="Times New Roman" panose="02020603050405020304" pitchFamily="18" charset="0"/>
                <a:cs typeface="Times New Roman" panose="02020603050405020304" pitchFamily="18" charset="0"/>
              </a:endParaRPr>
            </a:p>
          </p:txBody>
        </p:sp>
        <p:sp>
          <p:nvSpPr>
            <p:cNvPr id="166954" name="Rectangle 42"/>
            <p:cNvSpPr>
              <a:spLocks noChangeArrowheads="1"/>
            </p:cNvSpPr>
            <p:nvPr/>
          </p:nvSpPr>
          <p:spPr bwMode="auto">
            <a:xfrm>
              <a:off x="836" y="935"/>
              <a:ext cx="660" cy="409"/>
            </a:xfrm>
            <a:prstGeom prst="rect">
              <a:avLst/>
            </a:prstGeom>
            <a:noFill/>
            <a:ln w="38100">
              <a:solidFill>
                <a:srgbClr val="006600"/>
              </a:solidFill>
              <a:miter lim="800000"/>
              <a:headEnd/>
              <a:tailEnd/>
            </a:ln>
            <a:effectLst/>
          </p:spPr>
          <p:txBody>
            <a:bodyPr wrap="none" anchor="ctr"/>
            <a:lstStyle/>
            <a:p>
              <a:pPr>
                <a:defRPr/>
              </a:pPr>
              <a:endParaRPr lang="zh-CN" altLang="en-US" sz="2400" b="1">
                <a:latin typeface="Times New Roman" panose="02020603050405020304" pitchFamily="18" charset="0"/>
                <a:cs typeface="Times New Roman" panose="02020603050405020304" pitchFamily="18" charset="0"/>
              </a:endParaRPr>
            </a:p>
          </p:txBody>
        </p:sp>
      </p:grpSp>
      <p:sp>
        <p:nvSpPr>
          <p:cNvPr id="166956" name="Rectangle 44"/>
          <p:cNvSpPr>
            <a:spLocks noChangeArrowheads="1"/>
          </p:cNvSpPr>
          <p:nvPr/>
        </p:nvSpPr>
        <p:spPr bwMode="auto">
          <a:xfrm>
            <a:off x="461963" y="2484931"/>
            <a:ext cx="2741612" cy="519113"/>
          </a:xfrm>
          <a:prstGeom prst="rect">
            <a:avLst/>
          </a:prstGeom>
          <a:noFill/>
          <a:ln w="9525">
            <a:noFill/>
            <a:miter lim="800000"/>
            <a:headEnd/>
            <a:tailEnd/>
          </a:ln>
          <a:effectLst/>
        </p:spPr>
        <p:txBody>
          <a:bodyPr>
            <a:spAutoFit/>
          </a:bodyPr>
          <a:lstStyle/>
          <a:p>
            <a:pPr>
              <a:defRPr/>
            </a:pPr>
            <a:r>
              <a:rPr lang="en-US" altLang="zh-CN" sz="2800" b="1">
                <a:solidFill>
                  <a:srgbClr val="E60000"/>
                </a:solidFill>
                <a:latin typeface="Times New Roman" panose="02020603050405020304" pitchFamily="18" charset="0"/>
                <a:cs typeface="Times New Roman" panose="02020603050405020304" pitchFamily="18" charset="0"/>
              </a:rPr>
              <a:t>1. </a:t>
            </a:r>
            <a:r>
              <a:rPr lang="zh-CN" altLang="en-US" sz="2800" b="1">
                <a:solidFill>
                  <a:srgbClr val="E60000"/>
                </a:solidFill>
                <a:latin typeface="Times New Roman" panose="02020603050405020304" pitchFamily="18" charset="0"/>
                <a:cs typeface="Times New Roman" panose="02020603050405020304" pitchFamily="18" charset="0"/>
              </a:rPr>
              <a:t>耦合方式</a:t>
            </a:r>
          </a:p>
        </p:txBody>
      </p:sp>
    </p:spTree>
    <p:extLst>
      <p:ext uri="{BB962C8B-B14F-4D97-AF65-F5344CB8AC3E}">
        <p14:creationId xmlns:p14="http://schemas.microsoft.com/office/powerpoint/2010/main" val="2416568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66944"/>
                                        </p:tgtEl>
                                        <p:attrNameLst>
                                          <p:attrName>style.visibility</p:attrName>
                                        </p:attrNameLst>
                                      </p:cBhvr>
                                      <p:to>
                                        <p:strVal val="visible"/>
                                      </p:to>
                                    </p:set>
                                    <p:animEffect transition="in" filter="wipe(left)">
                                      <p:cBhvr>
                                        <p:cTn id="11" dur="500"/>
                                        <p:tgtEl>
                                          <p:spTgt spid="16694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66956"/>
                                        </p:tgtEl>
                                        <p:attrNameLst>
                                          <p:attrName>style.visibility</p:attrName>
                                        </p:attrNameLst>
                                      </p:cBhvr>
                                      <p:to>
                                        <p:strVal val="visible"/>
                                      </p:to>
                                    </p:set>
                                    <p:animEffect transition="in" filter="wipe(left)">
                                      <p:cBhvr>
                                        <p:cTn id="16" dur="500"/>
                                        <p:tgtEl>
                                          <p:spTgt spid="16695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66915"/>
                                        </p:tgtEl>
                                        <p:attrNameLst>
                                          <p:attrName>style.visibility</p:attrName>
                                        </p:attrNameLst>
                                      </p:cBhvr>
                                      <p:to>
                                        <p:strVal val="visible"/>
                                      </p:to>
                                    </p:set>
                                    <p:animEffect transition="in" filter="wipe(left)">
                                      <p:cBhvr>
                                        <p:cTn id="21" dur="500"/>
                                        <p:tgtEl>
                                          <p:spTgt spid="16691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66916"/>
                                        </p:tgtEl>
                                        <p:attrNameLst>
                                          <p:attrName>style.visibility</p:attrName>
                                        </p:attrNameLst>
                                      </p:cBhvr>
                                      <p:to>
                                        <p:strVal val="visible"/>
                                      </p:to>
                                    </p:set>
                                    <p:animEffect transition="in" filter="wipe(left)">
                                      <p:cBhvr>
                                        <p:cTn id="26" dur="500"/>
                                        <p:tgtEl>
                                          <p:spTgt spid="166916"/>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66945"/>
                                        </p:tgtEl>
                                        <p:attrNameLst>
                                          <p:attrName>style.visibility</p:attrName>
                                        </p:attrNameLst>
                                      </p:cBhvr>
                                      <p:to>
                                        <p:strVal val="visible"/>
                                      </p:to>
                                    </p:set>
                                    <p:animEffect transition="in" filter="wipe(left)">
                                      <p:cBhvr>
                                        <p:cTn id="31" dur="500"/>
                                        <p:tgtEl>
                                          <p:spTgt spid="166945"/>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66919"/>
                                        </p:tgtEl>
                                        <p:attrNameLst>
                                          <p:attrName>style.visibility</p:attrName>
                                        </p:attrNameLst>
                                      </p:cBhvr>
                                      <p:to>
                                        <p:strVal val="visible"/>
                                      </p:to>
                                    </p:set>
                                    <p:animEffect transition="in" filter="wipe(left)">
                                      <p:cBhvr>
                                        <p:cTn id="36" dur="500"/>
                                        <p:tgtEl>
                                          <p:spTgt spid="166919"/>
                                        </p:tgtEl>
                                      </p:cBhvr>
                                    </p:animEffect>
                                  </p:childTnLst>
                                </p:cTn>
                              </p:par>
                            </p:childTnLst>
                          </p:cTn>
                        </p:par>
                        <p:par>
                          <p:cTn id="37" fill="hold" nodeType="afterGroup">
                            <p:stCondLst>
                              <p:cond delay="500"/>
                            </p:stCondLst>
                            <p:childTnLst>
                              <p:par>
                                <p:cTn id="38" presetID="22" presetClass="entr" presetSubtype="8" fill="hold" grpId="0" nodeType="afterEffect">
                                  <p:stCondLst>
                                    <p:cond delay="0"/>
                                  </p:stCondLst>
                                  <p:childTnLst>
                                    <p:set>
                                      <p:cBhvr>
                                        <p:cTn id="39" dur="1" fill="hold">
                                          <p:stCondLst>
                                            <p:cond delay="0"/>
                                          </p:stCondLst>
                                        </p:cTn>
                                        <p:tgtEl>
                                          <p:spTgt spid="166920"/>
                                        </p:tgtEl>
                                        <p:attrNameLst>
                                          <p:attrName>style.visibility</p:attrName>
                                        </p:attrNameLst>
                                      </p:cBhvr>
                                      <p:to>
                                        <p:strVal val="visible"/>
                                      </p:to>
                                    </p:set>
                                    <p:animEffect transition="in" filter="wipe(left)">
                                      <p:cBhvr>
                                        <p:cTn id="40" dur="500"/>
                                        <p:tgtEl>
                                          <p:spTgt spid="166920"/>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66917"/>
                                        </p:tgtEl>
                                        <p:attrNameLst>
                                          <p:attrName>style.visibility</p:attrName>
                                        </p:attrNameLst>
                                      </p:cBhvr>
                                      <p:to>
                                        <p:strVal val="visible"/>
                                      </p:to>
                                    </p:set>
                                    <p:animEffect transition="in" filter="wipe(left)">
                                      <p:cBhvr>
                                        <p:cTn id="45" dur="500"/>
                                        <p:tgtEl>
                                          <p:spTgt spid="166917"/>
                                        </p:tgtEl>
                                      </p:cBhvr>
                                    </p:animEffect>
                                  </p:childTnLst>
                                </p:cTn>
                              </p:par>
                            </p:childTnLst>
                          </p:cTn>
                        </p:par>
                        <p:par>
                          <p:cTn id="46" fill="hold" nodeType="afterGroup">
                            <p:stCondLst>
                              <p:cond delay="500"/>
                            </p:stCondLst>
                            <p:childTnLst>
                              <p:par>
                                <p:cTn id="47" presetID="22" presetClass="entr" presetSubtype="8" fill="hold" grpId="0" nodeType="afterEffect">
                                  <p:stCondLst>
                                    <p:cond delay="0"/>
                                  </p:stCondLst>
                                  <p:childTnLst>
                                    <p:set>
                                      <p:cBhvr>
                                        <p:cTn id="48" dur="1" fill="hold">
                                          <p:stCondLst>
                                            <p:cond delay="0"/>
                                          </p:stCondLst>
                                        </p:cTn>
                                        <p:tgtEl>
                                          <p:spTgt spid="166921"/>
                                        </p:tgtEl>
                                        <p:attrNameLst>
                                          <p:attrName>style.visibility</p:attrName>
                                        </p:attrNameLst>
                                      </p:cBhvr>
                                      <p:to>
                                        <p:strVal val="visible"/>
                                      </p:to>
                                    </p:set>
                                    <p:animEffect transition="in" filter="wipe(left)">
                                      <p:cBhvr>
                                        <p:cTn id="49" dur="500"/>
                                        <p:tgtEl>
                                          <p:spTgt spid="166921"/>
                                        </p:tgtEl>
                                      </p:cBhvr>
                                    </p:animEffect>
                                  </p:childTnLst>
                                </p:cTn>
                              </p:par>
                            </p:childTnLst>
                          </p:cTn>
                        </p:par>
                        <p:par>
                          <p:cTn id="50" fill="hold" nodeType="afterGroup">
                            <p:stCondLst>
                              <p:cond delay="1000"/>
                            </p:stCondLst>
                            <p:childTnLst>
                              <p:par>
                                <p:cTn id="51" presetID="22" presetClass="entr" presetSubtype="8" fill="hold" grpId="0" nodeType="afterEffect">
                                  <p:stCondLst>
                                    <p:cond delay="0"/>
                                  </p:stCondLst>
                                  <p:childTnLst>
                                    <p:set>
                                      <p:cBhvr>
                                        <p:cTn id="52" dur="1" fill="hold">
                                          <p:stCondLst>
                                            <p:cond delay="0"/>
                                          </p:stCondLst>
                                        </p:cTn>
                                        <p:tgtEl>
                                          <p:spTgt spid="166922"/>
                                        </p:tgtEl>
                                        <p:attrNameLst>
                                          <p:attrName>style.visibility</p:attrName>
                                        </p:attrNameLst>
                                      </p:cBhvr>
                                      <p:to>
                                        <p:strVal val="visible"/>
                                      </p:to>
                                    </p:set>
                                    <p:animEffect transition="in" filter="wipe(left)">
                                      <p:cBhvr>
                                        <p:cTn id="53" dur="500"/>
                                        <p:tgtEl>
                                          <p:spTgt spid="166922"/>
                                        </p:tgtEl>
                                      </p:cBhvr>
                                    </p:animEffect>
                                  </p:childTnLst>
                                </p:cTn>
                              </p:par>
                            </p:childTnLst>
                          </p:cTn>
                        </p:par>
                        <p:par>
                          <p:cTn id="54" fill="hold" nodeType="afterGroup">
                            <p:stCondLst>
                              <p:cond delay="1500"/>
                            </p:stCondLst>
                            <p:childTnLst>
                              <p:par>
                                <p:cTn id="55" presetID="22" presetClass="entr" presetSubtype="8" fill="hold" grpId="0" nodeType="afterEffect">
                                  <p:stCondLst>
                                    <p:cond delay="0"/>
                                  </p:stCondLst>
                                  <p:childTnLst>
                                    <p:set>
                                      <p:cBhvr>
                                        <p:cTn id="56" dur="1" fill="hold">
                                          <p:stCondLst>
                                            <p:cond delay="0"/>
                                          </p:stCondLst>
                                        </p:cTn>
                                        <p:tgtEl>
                                          <p:spTgt spid="166918"/>
                                        </p:tgtEl>
                                        <p:attrNameLst>
                                          <p:attrName>style.visibility</p:attrName>
                                        </p:attrNameLst>
                                      </p:cBhvr>
                                      <p:to>
                                        <p:strVal val="visible"/>
                                      </p:to>
                                    </p:set>
                                    <p:animEffect transition="in" filter="wipe(left)">
                                      <p:cBhvr>
                                        <p:cTn id="57" dur="500"/>
                                        <p:tgtEl>
                                          <p:spTgt spid="1669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5" grpId="0" autoUpdateAnimBg="0"/>
      <p:bldP spid="166916" grpId="0" autoUpdateAnimBg="0"/>
      <p:bldP spid="166917" grpId="0" autoUpdateAnimBg="0"/>
      <p:bldP spid="166918" grpId="0" autoUpdateAnimBg="0"/>
      <p:bldP spid="166919" grpId="0" animBg="1" autoUpdateAnimBg="0"/>
      <p:bldP spid="166920" grpId="0" autoUpdateAnimBg="0"/>
      <p:bldP spid="166921" grpId="0" animBg="1" autoUpdateAnimBg="0"/>
      <p:bldP spid="166922" grpId="0" autoUpdateAnimBg="0"/>
      <p:bldP spid="166944" grpId="0" autoUpdateAnimBg="0"/>
      <p:bldP spid="166945" grpId="0" autoUpdateAnimBg="0"/>
      <p:bldP spid="166956"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072" name="Rectangle 136"/>
          <p:cNvSpPr>
            <a:spLocks noGrp="1" noChangeArrowheads="1"/>
          </p:cNvSpPr>
          <p:nvPr>
            <p:ph type="title"/>
          </p:nvPr>
        </p:nvSpPr>
        <p:spPr bwMode="auto">
          <a:xfrm>
            <a:off x="574849" y="473469"/>
            <a:ext cx="2800350" cy="457200"/>
          </a:xfrm>
          <a:ln>
            <a:miter lim="800000"/>
            <a:headEnd/>
            <a:tailEnd/>
          </a:ln>
        </p:spPr>
        <p:txBody>
          <a:bodyPr vert="horz" wrap="square" lIns="91440" tIns="45720" rIns="91440" bIns="45720" numCol="1" anchor="t" anchorCtr="0" compatLnSpc="1">
            <a:prstTxWarp prst="textNoShape">
              <a:avLst/>
            </a:prstTxWarp>
          </a:bodyPr>
          <a:lstStyle/>
          <a:p>
            <a:pPr algn="l" eaLnBrk="1" hangingPunct="1">
              <a:defRPr/>
            </a:pPr>
            <a:r>
              <a:rPr lang="en-US" altLang="zh-CN" sz="2800" b="1" smtClean="0">
                <a:solidFill>
                  <a:srgbClr val="2D872D"/>
                </a:solidFill>
                <a:latin typeface="Times New Roman" panose="02020603050405020304" pitchFamily="18" charset="0"/>
                <a:cs typeface="Times New Roman" panose="02020603050405020304" pitchFamily="18" charset="0"/>
              </a:rPr>
              <a:t>(1) </a:t>
            </a:r>
            <a:r>
              <a:rPr lang="zh-CN" altLang="en-US" sz="2800" b="1" smtClean="0">
                <a:solidFill>
                  <a:srgbClr val="2D872D"/>
                </a:solidFill>
                <a:latin typeface="Times New Roman" panose="02020603050405020304" pitchFamily="18" charset="0"/>
                <a:cs typeface="Times New Roman" panose="02020603050405020304" pitchFamily="18" charset="0"/>
              </a:rPr>
              <a:t>阻容耦合</a:t>
            </a:r>
          </a:p>
        </p:txBody>
      </p:sp>
      <p:sp>
        <p:nvSpPr>
          <p:cNvPr id="168073" name="Text Box 137"/>
          <p:cNvSpPr txBox="1">
            <a:spLocks noChangeArrowheads="1"/>
          </p:cNvSpPr>
          <p:nvPr/>
        </p:nvSpPr>
        <p:spPr bwMode="auto">
          <a:xfrm>
            <a:off x="2478261" y="4104062"/>
            <a:ext cx="1447800" cy="371513"/>
          </a:xfrm>
          <a:prstGeom prst="rect">
            <a:avLst/>
          </a:prstGeom>
          <a:noFill/>
          <a:ln w="38100">
            <a:noFill/>
            <a:miter lim="800000"/>
            <a:headEnd/>
            <a:tailEnd/>
          </a:ln>
          <a:effectLst/>
        </p:spPr>
        <p:txBody>
          <a:bodyPr lIns="90000" tIns="46800" rIns="90000" bIns="46800" anchor="ctr">
            <a:spAutoFit/>
          </a:bodyPr>
          <a:lstStyle/>
          <a:p>
            <a:pPr algn="ctr">
              <a:spcBef>
                <a:spcPct val="50000"/>
              </a:spcBef>
              <a:defRPr/>
            </a:pPr>
            <a:r>
              <a:rPr lang="zh-CN" altLang="en-US" b="1">
                <a:solidFill>
                  <a:srgbClr val="000099"/>
                </a:solidFill>
                <a:latin typeface="Times New Roman" panose="02020603050405020304" pitchFamily="18" charset="0"/>
                <a:cs typeface="Times New Roman" panose="02020603050405020304" pitchFamily="18" charset="0"/>
              </a:rPr>
              <a:t>第一级</a:t>
            </a:r>
          </a:p>
        </p:txBody>
      </p:sp>
      <p:sp>
        <p:nvSpPr>
          <p:cNvPr id="168074" name="Text Box 138"/>
          <p:cNvSpPr txBox="1">
            <a:spLocks noChangeArrowheads="1"/>
          </p:cNvSpPr>
          <p:nvPr/>
        </p:nvSpPr>
        <p:spPr bwMode="auto">
          <a:xfrm>
            <a:off x="4676949" y="4097712"/>
            <a:ext cx="1447800" cy="371513"/>
          </a:xfrm>
          <a:prstGeom prst="rect">
            <a:avLst/>
          </a:prstGeom>
          <a:noFill/>
          <a:ln w="38100">
            <a:noFill/>
            <a:miter lim="800000"/>
            <a:headEnd/>
            <a:tailEnd/>
          </a:ln>
          <a:effectLst/>
        </p:spPr>
        <p:txBody>
          <a:bodyPr lIns="90000" tIns="46800" rIns="90000" bIns="46800" anchor="ctr">
            <a:spAutoFit/>
          </a:bodyPr>
          <a:lstStyle/>
          <a:p>
            <a:pPr algn="ctr">
              <a:spcBef>
                <a:spcPct val="50000"/>
              </a:spcBef>
              <a:defRPr/>
            </a:pPr>
            <a:r>
              <a:rPr lang="zh-CN" altLang="en-US" b="1">
                <a:solidFill>
                  <a:srgbClr val="000099"/>
                </a:solidFill>
                <a:latin typeface="Times New Roman" panose="02020603050405020304" pitchFamily="18" charset="0"/>
                <a:cs typeface="Times New Roman" panose="02020603050405020304" pitchFamily="18" charset="0"/>
              </a:rPr>
              <a:t>第二级</a:t>
            </a:r>
          </a:p>
        </p:txBody>
      </p:sp>
      <p:sp>
        <p:nvSpPr>
          <p:cNvPr id="168075" name="Text Box 139"/>
          <p:cNvSpPr txBox="1">
            <a:spLocks noChangeArrowheads="1"/>
          </p:cNvSpPr>
          <p:nvPr/>
        </p:nvSpPr>
        <p:spPr bwMode="auto">
          <a:xfrm>
            <a:off x="6929611" y="4088187"/>
            <a:ext cx="1295400" cy="371513"/>
          </a:xfrm>
          <a:prstGeom prst="rect">
            <a:avLst/>
          </a:prstGeom>
          <a:noFill/>
          <a:ln w="38100">
            <a:noFill/>
            <a:miter lim="800000"/>
            <a:headEnd/>
            <a:tailEnd/>
          </a:ln>
          <a:effectLst/>
        </p:spPr>
        <p:txBody>
          <a:bodyPr lIns="90000" tIns="46800" rIns="90000" bIns="46800" anchor="ctr">
            <a:spAutoFit/>
          </a:bodyPr>
          <a:lstStyle/>
          <a:p>
            <a:pPr algn="ctr">
              <a:spcBef>
                <a:spcPct val="50000"/>
              </a:spcBef>
              <a:defRPr/>
            </a:pPr>
            <a:r>
              <a:rPr lang="zh-CN" altLang="en-US" b="1">
                <a:solidFill>
                  <a:srgbClr val="000099"/>
                </a:solidFill>
                <a:latin typeface="Times New Roman" panose="02020603050405020304" pitchFamily="18" charset="0"/>
                <a:cs typeface="Times New Roman" panose="02020603050405020304" pitchFamily="18" charset="0"/>
              </a:rPr>
              <a:t>负载</a:t>
            </a:r>
          </a:p>
        </p:txBody>
      </p:sp>
      <p:sp>
        <p:nvSpPr>
          <p:cNvPr id="168076" name="Text Box 140"/>
          <p:cNvSpPr txBox="1">
            <a:spLocks noChangeArrowheads="1"/>
          </p:cNvSpPr>
          <p:nvPr/>
        </p:nvSpPr>
        <p:spPr bwMode="auto">
          <a:xfrm>
            <a:off x="458961" y="4104062"/>
            <a:ext cx="1600200" cy="371513"/>
          </a:xfrm>
          <a:prstGeom prst="rect">
            <a:avLst/>
          </a:prstGeom>
          <a:noFill/>
          <a:ln w="38100">
            <a:noFill/>
            <a:miter lim="800000"/>
            <a:headEnd/>
            <a:tailEnd/>
          </a:ln>
          <a:effectLst/>
        </p:spPr>
        <p:txBody>
          <a:bodyPr lIns="90000" tIns="46800" rIns="90000" bIns="46800" anchor="ctr">
            <a:spAutoFit/>
          </a:bodyPr>
          <a:lstStyle/>
          <a:p>
            <a:pPr algn="ctr">
              <a:spcBef>
                <a:spcPct val="50000"/>
              </a:spcBef>
              <a:defRPr/>
            </a:pPr>
            <a:r>
              <a:rPr lang="zh-CN" altLang="en-US" b="1">
                <a:solidFill>
                  <a:srgbClr val="000099"/>
                </a:solidFill>
                <a:latin typeface="Times New Roman" panose="02020603050405020304" pitchFamily="18" charset="0"/>
                <a:cs typeface="Times New Roman" panose="02020603050405020304" pitchFamily="18" charset="0"/>
              </a:rPr>
              <a:t>信号源</a:t>
            </a:r>
          </a:p>
        </p:txBody>
      </p:sp>
      <p:grpSp>
        <p:nvGrpSpPr>
          <p:cNvPr id="2" name="Group 255"/>
          <p:cNvGrpSpPr>
            <a:grpSpLocks/>
          </p:cNvGrpSpPr>
          <p:nvPr/>
        </p:nvGrpSpPr>
        <p:grpSpPr bwMode="auto">
          <a:xfrm>
            <a:off x="1849611" y="938606"/>
            <a:ext cx="5264150" cy="3600450"/>
            <a:chOff x="1148" y="1078"/>
            <a:chExt cx="3316" cy="2467"/>
          </a:xfrm>
        </p:grpSpPr>
        <p:sp>
          <p:nvSpPr>
            <p:cNvPr id="168192" name="Line 256"/>
            <p:cNvSpPr>
              <a:spLocks noChangeShapeType="1"/>
            </p:cNvSpPr>
            <p:nvPr/>
          </p:nvSpPr>
          <p:spPr bwMode="auto">
            <a:xfrm flipH="1">
              <a:off x="2843" y="1078"/>
              <a:ext cx="0" cy="2422"/>
            </a:xfrm>
            <a:prstGeom prst="line">
              <a:avLst/>
            </a:prstGeom>
            <a:noFill/>
            <a:ln w="28575">
              <a:solidFill>
                <a:srgbClr val="007E00"/>
              </a:solidFill>
              <a:prstDash val="sysDot"/>
              <a:round/>
              <a:headEnd/>
              <a:tailEnd/>
            </a:ln>
            <a:effectLst/>
          </p:spPr>
          <p:txBody>
            <a:bodyPr lIns="90000" tIns="46800" rIns="90000" bIns="46800" anchor="ctr">
              <a:spAutoFit/>
            </a:bodyPr>
            <a:lstStyle/>
            <a:p>
              <a:pPr>
                <a:defRPr/>
              </a:pPr>
              <a:endParaRPr lang="zh-CN" altLang="en-US" b="1">
                <a:latin typeface="Times New Roman" panose="02020603050405020304" pitchFamily="18" charset="0"/>
                <a:cs typeface="Times New Roman" panose="02020603050405020304" pitchFamily="18" charset="0"/>
              </a:endParaRPr>
            </a:p>
          </p:txBody>
        </p:sp>
        <p:sp>
          <p:nvSpPr>
            <p:cNvPr id="168193" name="Line 257"/>
            <p:cNvSpPr>
              <a:spLocks noChangeShapeType="1"/>
            </p:cNvSpPr>
            <p:nvPr/>
          </p:nvSpPr>
          <p:spPr bwMode="auto">
            <a:xfrm flipH="1">
              <a:off x="4464" y="1085"/>
              <a:ext cx="0" cy="2460"/>
            </a:xfrm>
            <a:prstGeom prst="line">
              <a:avLst/>
            </a:prstGeom>
            <a:noFill/>
            <a:ln w="28575">
              <a:solidFill>
                <a:srgbClr val="007E00"/>
              </a:solidFill>
              <a:prstDash val="sysDot"/>
              <a:round/>
              <a:headEnd/>
              <a:tailEnd/>
            </a:ln>
            <a:effectLst/>
          </p:spPr>
          <p:txBody>
            <a:bodyPr lIns="90000" tIns="46800" rIns="90000" bIns="46800" anchor="ctr">
              <a:spAutoFit/>
            </a:bodyPr>
            <a:lstStyle/>
            <a:p>
              <a:pPr>
                <a:defRPr/>
              </a:pPr>
              <a:endParaRPr lang="zh-CN" altLang="en-US" b="1">
                <a:latin typeface="Times New Roman" panose="02020603050405020304" pitchFamily="18" charset="0"/>
                <a:cs typeface="Times New Roman" panose="02020603050405020304" pitchFamily="18" charset="0"/>
              </a:endParaRPr>
            </a:p>
          </p:txBody>
        </p:sp>
        <p:sp>
          <p:nvSpPr>
            <p:cNvPr id="168194" name="Line 258"/>
            <p:cNvSpPr>
              <a:spLocks noChangeShapeType="1"/>
            </p:cNvSpPr>
            <p:nvPr/>
          </p:nvSpPr>
          <p:spPr bwMode="auto">
            <a:xfrm flipH="1">
              <a:off x="1148" y="1095"/>
              <a:ext cx="0" cy="2426"/>
            </a:xfrm>
            <a:prstGeom prst="line">
              <a:avLst/>
            </a:prstGeom>
            <a:noFill/>
            <a:ln w="28575">
              <a:solidFill>
                <a:srgbClr val="007E00"/>
              </a:solidFill>
              <a:prstDash val="sysDot"/>
              <a:round/>
              <a:headEnd/>
              <a:tailEnd/>
            </a:ln>
            <a:effectLst/>
          </p:spPr>
          <p:txBody>
            <a:bodyPr lIns="90000" tIns="46800" rIns="90000" bIns="46800" anchor="ctr">
              <a:spAutoFit/>
            </a:bodyPr>
            <a:lstStyle/>
            <a:p>
              <a:pPr>
                <a:defRPr/>
              </a:pPr>
              <a:endParaRPr lang="zh-CN" altLang="en-US" b="1">
                <a:latin typeface="Times New Roman" panose="02020603050405020304" pitchFamily="18" charset="0"/>
                <a:cs typeface="Times New Roman" panose="02020603050405020304" pitchFamily="18" charset="0"/>
              </a:endParaRPr>
            </a:p>
          </p:txBody>
        </p:sp>
      </p:grpSp>
      <p:sp>
        <p:nvSpPr>
          <p:cNvPr id="168195" name="Rectangle 259"/>
          <p:cNvSpPr>
            <a:spLocks noChangeArrowheads="1"/>
          </p:cNvSpPr>
          <p:nvPr/>
        </p:nvSpPr>
        <p:spPr bwMode="auto">
          <a:xfrm>
            <a:off x="422449" y="4454919"/>
            <a:ext cx="8569325" cy="1128643"/>
          </a:xfrm>
          <a:prstGeom prst="rect">
            <a:avLst/>
          </a:prstGeom>
          <a:noFill/>
          <a:ln w="38100">
            <a:noFill/>
            <a:miter lim="800000"/>
            <a:headEnd/>
            <a:tailEnd/>
          </a:ln>
          <a:effectLst/>
        </p:spPr>
        <p:txBody>
          <a:bodyPr lIns="90000" tIns="46800" rIns="90000" bIns="46800">
            <a:spAutoFit/>
          </a:bodyPr>
          <a:lstStyle/>
          <a:p>
            <a:pPr>
              <a:lnSpc>
                <a:spcPct val="120000"/>
              </a:lnSpc>
              <a:spcBef>
                <a:spcPct val="20000"/>
              </a:spcBef>
              <a:defRPr/>
            </a:pPr>
            <a:r>
              <a:rPr lang="en-US" altLang="zh-CN" sz="2800" b="1">
                <a:solidFill>
                  <a:schemeClr val="bg1"/>
                </a:solidFill>
                <a:latin typeface="Times New Roman" panose="02020603050405020304" pitchFamily="18" charset="0"/>
                <a:cs typeface="Times New Roman" panose="02020603050405020304" pitchFamily="18" charset="0"/>
              </a:rPr>
              <a:t>    </a:t>
            </a:r>
            <a:r>
              <a:rPr lang="zh-CN" altLang="en-US" sz="2800" b="1">
                <a:solidFill>
                  <a:srgbClr val="E60000"/>
                </a:solidFill>
                <a:latin typeface="Times New Roman" panose="02020603050405020304" pitchFamily="18" charset="0"/>
                <a:cs typeface="Times New Roman" panose="02020603050405020304" pitchFamily="18" charset="0"/>
              </a:rPr>
              <a:t>特点：</a:t>
            </a:r>
            <a:r>
              <a:rPr lang="zh-CN" altLang="en-US" sz="2800" b="1">
                <a:solidFill>
                  <a:srgbClr val="000099"/>
                </a:solidFill>
                <a:latin typeface="Times New Roman" panose="02020603050405020304" pitchFamily="18" charset="0"/>
                <a:cs typeface="Times New Roman" panose="02020603050405020304" pitchFamily="18" charset="0"/>
              </a:rPr>
              <a:t>每级的静态工作点互相独立</a:t>
            </a:r>
            <a:r>
              <a:rPr lang="en-US" altLang="zh-CN" sz="2800" b="1">
                <a:solidFill>
                  <a:srgbClr val="000099"/>
                </a:solidFill>
                <a:latin typeface="Times New Roman" panose="02020603050405020304" pitchFamily="18" charset="0"/>
                <a:cs typeface="Times New Roman" panose="02020603050405020304" pitchFamily="18" charset="0"/>
              </a:rPr>
              <a:t>, </a:t>
            </a:r>
            <a:r>
              <a:rPr lang="zh-CN" altLang="en-US" sz="2800" b="1">
                <a:solidFill>
                  <a:srgbClr val="000099"/>
                </a:solidFill>
                <a:latin typeface="Times New Roman" panose="02020603050405020304" pitchFamily="18" charset="0"/>
                <a:cs typeface="Times New Roman" panose="02020603050405020304" pitchFamily="18" charset="0"/>
              </a:rPr>
              <a:t>互不影响</a:t>
            </a:r>
            <a:r>
              <a:rPr lang="en-US" altLang="zh-CN" sz="2800" b="1">
                <a:solidFill>
                  <a:srgbClr val="000099"/>
                </a:solidFill>
                <a:latin typeface="Times New Roman" panose="02020603050405020304" pitchFamily="18" charset="0"/>
                <a:cs typeface="Times New Roman" panose="02020603050405020304" pitchFamily="18" charset="0"/>
              </a:rPr>
              <a:t>,</a:t>
            </a:r>
            <a:r>
              <a:rPr lang="zh-CN" altLang="en-US" sz="2800" b="1">
                <a:solidFill>
                  <a:srgbClr val="000099"/>
                </a:solidFill>
                <a:latin typeface="Times New Roman" panose="02020603050405020304" pitchFamily="18" charset="0"/>
                <a:cs typeface="Times New Roman" panose="02020603050405020304" pitchFamily="18" charset="0"/>
              </a:rPr>
              <a:t>便于静态值的分析、设计和调试。</a:t>
            </a:r>
          </a:p>
        </p:txBody>
      </p:sp>
      <p:sp>
        <p:nvSpPr>
          <p:cNvPr id="168196" name="Rectangle 260"/>
          <p:cNvSpPr>
            <a:spLocks noChangeArrowheads="1"/>
          </p:cNvSpPr>
          <p:nvPr/>
        </p:nvSpPr>
        <p:spPr bwMode="auto">
          <a:xfrm>
            <a:off x="436736" y="5459274"/>
            <a:ext cx="8521700" cy="1042466"/>
          </a:xfrm>
          <a:prstGeom prst="rect">
            <a:avLst/>
          </a:prstGeom>
          <a:noFill/>
          <a:ln w="38100">
            <a:noFill/>
            <a:miter lim="800000"/>
            <a:headEnd/>
            <a:tailEnd/>
          </a:ln>
          <a:effectLst/>
        </p:spPr>
        <p:txBody>
          <a:bodyPr lIns="90000" tIns="46800" rIns="90000" bIns="46800" anchor="ctr">
            <a:spAutoFit/>
          </a:bodyPr>
          <a:lstStyle/>
          <a:p>
            <a:pPr>
              <a:lnSpc>
                <a:spcPct val="110000"/>
              </a:lnSpc>
              <a:defRPr/>
            </a:pPr>
            <a:r>
              <a:rPr lang="en-US" altLang="zh-CN" sz="2800" b="1">
                <a:solidFill>
                  <a:srgbClr val="000099"/>
                </a:solidFill>
                <a:latin typeface="Times New Roman" panose="02020603050405020304" pitchFamily="18" charset="0"/>
                <a:cs typeface="Times New Roman" panose="02020603050405020304" pitchFamily="18" charset="0"/>
              </a:rPr>
              <a:t>    </a:t>
            </a:r>
            <a:r>
              <a:rPr lang="zh-CN" altLang="en-US" sz="2800" b="1">
                <a:solidFill>
                  <a:srgbClr val="E60000"/>
                </a:solidFill>
                <a:latin typeface="Times New Roman" panose="02020603050405020304" pitchFamily="18" charset="0"/>
                <a:cs typeface="Times New Roman" panose="02020603050405020304" pitchFamily="18" charset="0"/>
              </a:rPr>
              <a:t>缺点：</a:t>
            </a:r>
            <a:r>
              <a:rPr lang="zh-CN" altLang="en-US" sz="2800" b="1">
                <a:solidFill>
                  <a:schemeClr val="tx2"/>
                </a:solidFill>
                <a:latin typeface="Times New Roman" panose="02020603050405020304" pitchFamily="18" charset="0"/>
                <a:cs typeface="Times New Roman" panose="02020603050405020304" pitchFamily="18" charset="0"/>
              </a:rPr>
              <a:t>不利于传递缓慢变化的信号。在集成电路中由于难以制造大容量的电容器，因而受到很大限制。</a:t>
            </a:r>
          </a:p>
        </p:txBody>
      </p:sp>
      <p:pic>
        <p:nvPicPr>
          <p:cNvPr id="168197" name="Picture 261" descr="图片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9474" y="910031"/>
            <a:ext cx="7488237" cy="348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64460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68197"/>
                                        </p:tgtEl>
                                        <p:attrNameLst>
                                          <p:attrName>style.visibility</p:attrName>
                                        </p:attrNameLst>
                                      </p:cBhvr>
                                      <p:to>
                                        <p:strVal val="visible"/>
                                      </p:to>
                                    </p:set>
                                    <p:animEffect transition="in" filter="wipe(left)">
                                      <p:cBhvr>
                                        <p:cTn id="7" dur="1000"/>
                                        <p:tgtEl>
                                          <p:spTgt spid="16819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68076"/>
                                        </p:tgtEl>
                                        <p:attrNameLst>
                                          <p:attrName>style.visibility</p:attrName>
                                        </p:attrNameLst>
                                      </p:cBhvr>
                                      <p:to>
                                        <p:strVal val="visible"/>
                                      </p:to>
                                    </p:set>
                                    <p:animEffect transition="in" filter="wipe(left)">
                                      <p:cBhvr>
                                        <p:cTn id="16" dur="500"/>
                                        <p:tgtEl>
                                          <p:spTgt spid="168076"/>
                                        </p:tgtEl>
                                      </p:cBhvr>
                                    </p:animEffect>
                                  </p:childTnLst>
                                </p:cTn>
                              </p:par>
                            </p:childTnLst>
                          </p:cTn>
                        </p:par>
                        <p:par>
                          <p:cTn id="17" fill="hold" nodeType="afterGroup">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168073"/>
                                        </p:tgtEl>
                                        <p:attrNameLst>
                                          <p:attrName>style.visibility</p:attrName>
                                        </p:attrNameLst>
                                      </p:cBhvr>
                                      <p:to>
                                        <p:strVal val="visible"/>
                                      </p:to>
                                    </p:set>
                                    <p:animEffect transition="in" filter="wipe(left)">
                                      <p:cBhvr>
                                        <p:cTn id="20" dur="500"/>
                                        <p:tgtEl>
                                          <p:spTgt spid="168073"/>
                                        </p:tgtEl>
                                      </p:cBhvr>
                                    </p:animEffect>
                                  </p:childTnLst>
                                </p:cTn>
                              </p:par>
                            </p:childTnLst>
                          </p:cTn>
                        </p:par>
                        <p:par>
                          <p:cTn id="21" fill="hold" nodeType="afterGroup">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168074"/>
                                        </p:tgtEl>
                                        <p:attrNameLst>
                                          <p:attrName>style.visibility</p:attrName>
                                        </p:attrNameLst>
                                      </p:cBhvr>
                                      <p:to>
                                        <p:strVal val="visible"/>
                                      </p:to>
                                    </p:set>
                                    <p:animEffect transition="in" filter="wipe(left)">
                                      <p:cBhvr>
                                        <p:cTn id="24" dur="500"/>
                                        <p:tgtEl>
                                          <p:spTgt spid="168074"/>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68075"/>
                                        </p:tgtEl>
                                        <p:attrNameLst>
                                          <p:attrName>style.visibility</p:attrName>
                                        </p:attrNameLst>
                                      </p:cBhvr>
                                      <p:to>
                                        <p:strVal val="visible"/>
                                      </p:to>
                                    </p:set>
                                    <p:animEffect transition="in" filter="wipe(left)">
                                      <p:cBhvr>
                                        <p:cTn id="29" dur="500"/>
                                        <p:tgtEl>
                                          <p:spTgt spid="168075"/>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68195"/>
                                        </p:tgtEl>
                                        <p:attrNameLst>
                                          <p:attrName>style.visibility</p:attrName>
                                        </p:attrNameLst>
                                      </p:cBhvr>
                                      <p:to>
                                        <p:strVal val="visible"/>
                                      </p:to>
                                    </p:set>
                                    <p:animEffect transition="in" filter="wipe(left)">
                                      <p:cBhvr>
                                        <p:cTn id="34" dur="500"/>
                                        <p:tgtEl>
                                          <p:spTgt spid="168195"/>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68196"/>
                                        </p:tgtEl>
                                        <p:attrNameLst>
                                          <p:attrName>style.visibility</p:attrName>
                                        </p:attrNameLst>
                                      </p:cBhvr>
                                      <p:to>
                                        <p:strVal val="visible"/>
                                      </p:to>
                                    </p:set>
                                    <p:animEffect transition="in" filter="wipe(left)">
                                      <p:cBhvr>
                                        <p:cTn id="39" dur="500"/>
                                        <p:tgtEl>
                                          <p:spTgt spid="168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073" grpId="0" autoUpdateAnimBg="0"/>
      <p:bldP spid="168074" grpId="0" autoUpdateAnimBg="0"/>
      <p:bldP spid="168075" grpId="0" autoUpdateAnimBg="0"/>
      <p:bldP spid="168076" grpId="0" autoUpdateAnimBg="0"/>
      <p:bldP spid="168195" grpId="0" autoUpdateAnimBg="0"/>
      <p:bldP spid="168196" grpId="0"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2" name="Rectangle 4"/>
          <p:cNvSpPr>
            <a:spLocks noChangeArrowheads="1"/>
          </p:cNvSpPr>
          <p:nvPr/>
        </p:nvSpPr>
        <p:spPr bwMode="auto">
          <a:xfrm>
            <a:off x="1942628" y="4174402"/>
            <a:ext cx="881063" cy="350838"/>
          </a:xfrm>
          <a:prstGeom prst="rect">
            <a:avLst/>
          </a:prstGeom>
          <a:noFill/>
          <a:ln w="9525">
            <a:noFill/>
            <a:miter lim="800000"/>
            <a:headEnd/>
            <a:tailEnd/>
          </a:ln>
        </p:spPr>
        <p:txBody>
          <a:bodyPr wrap="none" lIns="0" tIns="0" rIns="0" bIns="0">
            <a:spAutoFit/>
          </a:bodyPr>
          <a:lstStyle/>
          <a:p>
            <a:pPr>
              <a:defRPr/>
            </a:pPr>
            <a:r>
              <a:rPr lang="zh-CN" altLang="en-US" sz="2300" b="1">
                <a:solidFill>
                  <a:srgbClr val="000099"/>
                </a:solidFill>
                <a:latin typeface="Times New Roman" panose="02020603050405020304" pitchFamily="18" charset="0"/>
                <a:cs typeface="Times New Roman" panose="02020603050405020304" pitchFamily="18" charset="0"/>
              </a:rPr>
              <a:t>第一级</a:t>
            </a:r>
            <a:endParaRPr lang="zh-CN" altLang="en-US" b="1">
              <a:solidFill>
                <a:srgbClr val="000099"/>
              </a:solidFill>
              <a:latin typeface="Times New Roman" panose="02020603050405020304" pitchFamily="18" charset="0"/>
              <a:cs typeface="Times New Roman" panose="02020603050405020304" pitchFamily="18" charset="0"/>
            </a:endParaRPr>
          </a:p>
        </p:txBody>
      </p:sp>
      <p:sp>
        <p:nvSpPr>
          <p:cNvPr id="432133" name="Rectangle 5"/>
          <p:cNvSpPr>
            <a:spLocks noChangeArrowheads="1"/>
          </p:cNvSpPr>
          <p:nvPr/>
        </p:nvSpPr>
        <p:spPr bwMode="auto">
          <a:xfrm>
            <a:off x="5038253" y="4174402"/>
            <a:ext cx="881063" cy="350838"/>
          </a:xfrm>
          <a:prstGeom prst="rect">
            <a:avLst/>
          </a:prstGeom>
          <a:noFill/>
          <a:ln w="9525">
            <a:noFill/>
            <a:miter lim="800000"/>
            <a:headEnd/>
            <a:tailEnd/>
          </a:ln>
        </p:spPr>
        <p:txBody>
          <a:bodyPr wrap="none" lIns="0" tIns="0" rIns="0" bIns="0">
            <a:spAutoFit/>
          </a:bodyPr>
          <a:lstStyle/>
          <a:p>
            <a:pPr>
              <a:defRPr/>
            </a:pPr>
            <a:r>
              <a:rPr lang="zh-CN" altLang="en-US" sz="2300" b="1">
                <a:solidFill>
                  <a:srgbClr val="000099"/>
                </a:solidFill>
                <a:latin typeface="Times New Roman" panose="02020603050405020304" pitchFamily="18" charset="0"/>
                <a:cs typeface="Times New Roman" panose="02020603050405020304" pitchFamily="18" charset="0"/>
              </a:rPr>
              <a:t>第二级</a:t>
            </a:r>
            <a:endParaRPr lang="zh-CN" altLang="en-US" b="1">
              <a:solidFill>
                <a:srgbClr val="000099"/>
              </a:solidFill>
              <a:latin typeface="Times New Roman" panose="02020603050405020304" pitchFamily="18" charset="0"/>
              <a:cs typeface="Times New Roman" panose="02020603050405020304" pitchFamily="18" charset="0"/>
            </a:endParaRPr>
          </a:p>
        </p:txBody>
      </p:sp>
      <p:sp>
        <p:nvSpPr>
          <p:cNvPr id="432134" name="Line 6"/>
          <p:cNvSpPr>
            <a:spLocks noChangeShapeType="1"/>
          </p:cNvSpPr>
          <p:nvPr/>
        </p:nvSpPr>
        <p:spPr bwMode="auto">
          <a:xfrm flipH="1">
            <a:off x="4293716" y="864465"/>
            <a:ext cx="4762" cy="3563937"/>
          </a:xfrm>
          <a:prstGeom prst="line">
            <a:avLst/>
          </a:prstGeom>
          <a:noFill/>
          <a:ln w="28575">
            <a:solidFill>
              <a:srgbClr val="CC0000"/>
            </a:solidFill>
            <a:prstDash val="sysDash"/>
            <a:round/>
            <a:headEnd/>
            <a:tailEnd/>
          </a:ln>
        </p:spPr>
        <p:txBody>
          <a:bodyPr/>
          <a:lstStyle/>
          <a:p>
            <a:pPr>
              <a:defRPr/>
            </a:pPr>
            <a:endParaRPr lang="zh-CN" altLang="en-US" b="1">
              <a:latin typeface="Times New Roman" panose="02020603050405020304" pitchFamily="18" charset="0"/>
              <a:cs typeface="Times New Roman" panose="02020603050405020304" pitchFamily="18" charset="0"/>
            </a:endParaRPr>
          </a:p>
        </p:txBody>
      </p:sp>
      <p:sp>
        <p:nvSpPr>
          <p:cNvPr id="432135" name="Rectangle 7"/>
          <p:cNvSpPr>
            <a:spLocks noChangeArrowheads="1"/>
          </p:cNvSpPr>
          <p:nvPr/>
        </p:nvSpPr>
        <p:spPr bwMode="auto">
          <a:xfrm>
            <a:off x="548803" y="443777"/>
            <a:ext cx="2871788" cy="457200"/>
          </a:xfrm>
          <a:prstGeom prst="rect">
            <a:avLst/>
          </a:prstGeom>
          <a:noFill/>
          <a:ln w="9525">
            <a:noFill/>
            <a:miter lim="800000"/>
            <a:headEnd/>
            <a:tailEnd/>
          </a:ln>
        </p:spPr>
        <p:txBody>
          <a:bodyPr/>
          <a:lstStyle/>
          <a:p>
            <a:pPr>
              <a:defRPr/>
            </a:pPr>
            <a:r>
              <a:rPr lang="en-US" altLang="zh-CN" sz="2800" b="1">
                <a:solidFill>
                  <a:srgbClr val="006600"/>
                </a:solidFill>
                <a:latin typeface="Times New Roman" panose="02020603050405020304" pitchFamily="18" charset="0"/>
                <a:cs typeface="Times New Roman" panose="02020603050405020304" pitchFamily="18" charset="0"/>
              </a:rPr>
              <a:t>(2) </a:t>
            </a:r>
            <a:r>
              <a:rPr lang="zh-CN" altLang="en-US" sz="2800" b="1">
                <a:solidFill>
                  <a:srgbClr val="006600"/>
                </a:solidFill>
                <a:latin typeface="Times New Roman" panose="02020603050405020304" pitchFamily="18" charset="0"/>
                <a:cs typeface="Times New Roman" panose="02020603050405020304" pitchFamily="18" charset="0"/>
              </a:rPr>
              <a:t>变压器耦合</a:t>
            </a:r>
          </a:p>
        </p:txBody>
      </p:sp>
      <p:sp>
        <p:nvSpPr>
          <p:cNvPr id="432136" name="Rectangle 8"/>
          <p:cNvSpPr>
            <a:spLocks noChangeArrowheads="1"/>
          </p:cNvSpPr>
          <p:nvPr/>
        </p:nvSpPr>
        <p:spPr bwMode="auto">
          <a:xfrm>
            <a:off x="404341" y="4476027"/>
            <a:ext cx="8569325" cy="1128643"/>
          </a:xfrm>
          <a:prstGeom prst="rect">
            <a:avLst/>
          </a:prstGeom>
          <a:noFill/>
          <a:ln w="38100">
            <a:noFill/>
            <a:miter lim="800000"/>
            <a:headEnd/>
            <a:tailEnd/>
          </a:ln>
          <a:effectLst/>
        </p:spPr>
        <p:txBody>
          <a:bodyPr lIns="90000" tIns="46800" rIns="90000" bIns="46800">
            <a:spAutoFit/>
          </a:bodyPr>
          <a:lstStyle/>
          <a:p>
            <a:pPr>
              <a:lnSpc>
                <a:spcPct val="120000"/>
              </a:lnSpc>
              <a:spcBef>
                <a:spcPct val="20000"/>
              </a:spcBef>
              <a:defRPr/>
            </a:pPr>
            <a:r>
              <a:rPr lang="en-US" altLang="zh-CN" sz="2800" b="1">
                <a:solidFill>
                  <a:schemeClr val="bg1"/>
                </a:solidFill>
                <a:latin typeface="Times New Roman" panose="02020603050405020304" pitchFamily="18" charset="0"/>
                <a:cs typeface="Times New Roman" panose="02020603050405020304" pitchFamily="18" charset="0"/>
              </a:rPr>
              <a:t>    </a:t>
            </a:r>
            <a:r>
              <a:rPr lang="zh-CN" altLang="en-US" sz="2800" b="1">
                <a:solidFill>
                  <a:srgbClr val="E60000"/>
                </a:solidFill>
                <a:latin typeface="Times New Roman" panose="02020603050405020304" pitchFamily="18" charset="0"/>
                <a:cs typeface="Times New Roman" panose="02020603050405020304" pitchFamily="18" charset="0"/>
              </a:rPr>
              <a:t>特点：</a:t>
            </a:r>
            <a:r>
              <a:rPr lang="zh-CN" altLang="en-US" sz="2800" b="1">
                <a:solidFill>
                  <a:srgbClr val="000099"/>
                </a:solidFill>
                <a:latin typeface="Times New Roman" panose="02020603050405020304" pitchFamily="18" charset="0"/>
                <a:cs typeface="Times New Roman" panose="02020603050405020304" pitchFamily="18" charset="0"/>
              </a:rPr>
              <a:t>隔离直流</a:t>
            </a:r>
            <a:r>
              <a:rPr lang="en-US" altLang="zh-CN" sz="2800" b="1">
                <a:solidFill>
                  <a:srgbClr val="000099"/>
                </a:solidFill>
                <a:latin typeface="Times New Roman" panose="02020603050405020304" pitchFamily="18" charset="0"/>
                <a:cs typeface="Times New Roman" panose="02020603050405020304" pitchFamily="18" charset="0"/>
              </a:rPr>
              <a:t>, </a:t>
            </a:r>
            <a:r>
              <a:rPr lang="zh-CN" altLang="en-US" sz="2800" b="1">
                <a:solidFill>
                  <a:srgbClr val="000099"/>
                </a:solidFill>
                <a:latin typeface="Times New Roman" panose="02020603050405020304" pitchFamily="18" charset="0"/>
                <a:cs typeface="Times New Roman" panose="02020603050405020304" pitchFamily="18" charset="0"/>
              </a:rPr>
              <a:t>在传递交流信号的同时实现阻抗变换。</a:t>
            </a:r>
          </a:p>
        </p:txBody>
      </p:sp>
      <p:sp>
        <p:nvSpPr>
          <p:cNvPr id="432137" name="Rectangle 9"/>
          <p:cNvSpPr>
            <a:spLocks noChangeArrowheads="1"/>
          </p:cNvSpPr>
          <p:nvPr/>
        </p:nvSpPr>
        <p:spPr bwMode="auto">
          <a:xfrm>
            <a:off x="418628" y="5480382"/>
            <a:ext cx="8521700" cy="1042466"/>
          </a:xfrm>
          <a:prstGeom prst="rect">
            <a:avLst/>
          </a:prstGeom>
          <a:noFill/>
          <a:ln w="38100">
            <a:noFill/>
            <a:miter lim="800000"/>
            <a:headEnd/>
            <a:tailEnd/>
          </a:ln>
          <a:effectLst/>
        </p:spPr>
        <p:txBody>
          <a:bodyPr lIns="90000" tIns="46800" rIns="90000" bIns="46800" anchor="ctr">
            <a:spAutoFit/>
          </a:bodyPr>
          <a:lstStyle/>
          <a:p>
            <a:pPr>
              <a:lnSpc>
                <a:spcPct val="110000"/>
              </a:lnSpc>
              <a:defRPr/>
            </a:pPr>
            <a:r>
              <a:rPr lang="en-US" altLang="zh-CN" sz="2800" b="1">
                <a:solidFill>
                  <a:srgbClr val="000099"/>
                </a:solidFill>
                <a:latin typeface="Times New Roman" panose="02020603050405020304" pitchFamily="18" charset="0"/>
                <a:cs typeface="Times New Roman" panose="02020603050405020304" pitchFamily="18" charset="0"/>
              </a:rPr>
              <a:t>    </a:t>
            </a:r>
            <a:r>
              <a:rPr lang="zh-CN" altLang="en-US" sz="2800" b="1">
                <a:solidFill>
                  <a:srgbClr val="E60000"/>
                </a:solidFill>
                <a:latin typeface="Times New Roman" panose="02020603050405020304" pitchFamily="18" charset="0"/>
                <a:cs typeface="Times New Roman" panose="02020603050405020304" pitchFamily="18" charset="0"/>
              </a:rPr>
              <a:t>缺点：</a:t>
            </a:r>
            <a:r>
              <a:rPr lang="zh-CN" altLang="en-US" sz="2800" b="1">
                <a:solidFill>
                  <a:schemeClr val="tx2"/>
                </a:solidFill>
                <a:latin typeface="Times New Roman" panose="02020603050405020304" pitchFamily="18" charset="0"/>
                <a:cs typeface="Times New Roman" panose="02020603050405020304" pitchFamily="18" charset="0"/>
              </a:rPr>
              <a:t>变压器比较笨重，无法实现集成，而且也不能传递缓慢变化的信号，目前很少采用。</a:t>
            </a:r>
          </a:p>
        </p:txBody>
      </p:sp>
      <p:pic>
        <p:nvPicPr>
          <p:cNvPr id="432263" name="Picture 135" descr="图片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0053" y="827952"/>
            <a:ext cx="6376988" cy="352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829889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32263"/>
                                        </p:tgtEl>
                                        <p:attrNameLst>
                                          <p:attrName>style.visibility</p:attrName>
                                        </p:attrNameLst>
                                      </p:cBhvr>
                                      <p:to>
                                        <p:strVal val="visible"/>
                                      </p:to>
                                    </p:set>
                                    <p:animEffect transition="in" filter="wipe(left)">
                                      <p:cBhvr>
                                        <p:cTn id="7" dur="1000"/>
                                        <p:tgtEl>
                                          <p:spTgt spid="4322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32134"/>
                                        </p:tgtEl>
                                        <p:attrNameLst>
                                          <p:attrName>style.visibility</p:attrName>
                                        </p:attrNameLst>
                                      </p:cBhvr>
                                      <p:to>
                                        <p:strVal val="visible"/>
                                      </p:to>
                                    </p:set>
                                    <p:animEffect transition="in" filter="wipe(up)">
                                      <p:cBhvr>
                                        <p:cTn id="12" dur="500"/>
                                        <p:tgtEl>
                                          <p:spTgt spid="43213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32132"/>
                                        </p:tgtEl>
                                        <p:attrNameLst>
                                          <p:attrName>style.visibility</p:attrName>
                                        </p:attrNameLst>
                                      </p:cBhvr>
                                      <p:to>
                                        <p:strVal val="visible"/>
                                      </p:to>
                                    </p:set>
                                    <p:animEffect transition="in" filter="wipe(left)">
                                      <p:cBhvr>
                                        <p:cTn id="17" dur="1000"/>
                                        <p:tgtEl>
                                          <p:spTgt spid="43213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32133"/>
                                        </p:tgtEl>
                                        <p:attrNameLst>
                                          <p:attrName>style.visibility</p:attrName>
                                        </p:attrNameLst>
                                      </p:cBhvr>
                                      <p:to>
                                        <p:strVal val="visible"/>
                                      </p:to>
                                    </p:set>
                                    <p:animEffect transition="in" filter="wipe(left)">
                                      <p:cBhvr>
                                        <p:cTn id="22" dur="1000"/>
                                        <p:tgtEl>
                                          <p:spTgt spid="43213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32136"/>
                                        </p:tgtEl>
                                        <p:attrNameLst>
                                          <p:attrName>style.visibility</p:attrName>
                                        </p:attrNameLst>
                                      </p:cBhvr>
                                      <p:to>
                                        <p:strVal val="visible"/>
                                      </p:to>
                                    </p:set>
                                    <p:animEffect transition="in" filter="wipe(left)">
                                      <p:cBhvr>
                                        <p:cTn id="27" dur="500"/>
                                        <p:tgtEl>
                                          <p:spTgt spid="43213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32137"/>
                                        </p:tgtEl>
                                        <p:attrNameLst>
                                          <p:attrName>style.visibility</p:attrName>
                                        </p:attrNameLst>
                                      </p:cBhvr>
                                      <p:to>
                                        <p:strVal val="visible"/>
                                      </p:to>
                                    </p:set>
                                    <p:animEffect transition="in" filter="wipe(left)">
                                      <p:cBhvr>
                                        <p:cTn id="32" dur="500"/>
                                        <p:tgtEl>
                                          <p:spTgt spid="432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2132" grpId="0"/>
      <p:bldP spid="432133" grpId="0"/>
      <p:bldP spid="432136" grpId="0" autoUpdateAnimBg="0"/>
      <p:bldP spid="432137" grpId="0"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6" name="Rectangle 4"/>
          <p:cNvSpPr>
            <a:spLocks noChangeArrowheads="1"/>
          </p:cNvSpPr>
          <p:nvPr/>
        </p:nvSpPr>
        <p:spPr bwMode="auto">
          <a:xfrm>
            <a:off x="395288" y="4217139"/>
            <a:ext cx="8462962" cy="1031875"/>
          </a:xfrm>
          <a:prstGeom prst="rect">
            <a:avLst/>
          </a:prstGeom>
          <a:noFill/>
          <a:ln w="9525">
            <a:noFill/>
            <a:miter lim="800000"/>
            <a:headEnd/>
            <a:tailEnd/>
          </a:ln>
          <a:effectLst/>
        </p:spPr>
        <p:txBody>
          <a:bodyPr>
            <a:spAutoFit/>
          </a:bodyPr>
          <a:lstStyle/>
          <a:p>
            <a:pPr>
              <a:lnSpc>
                <a:spcPct val="110000"/>
              </a:lnSpc>
              <a:defRPr/>
            </a:pPr>
            <a:r>
              <a:rPr lang="en-US" altLang="zh-CN" sz="2800" b="1">
                <a:solidFill>
                  <a:srgbClr val="CC0000"/>
                </a:solidFill>
                <a:latin typeface="Times New Roman" panose="02020603050405020304" pitchFamily="18" charset="0"/>
                <a:cs typeface="Times New Roman" panose="02020603050405020304" pitchFamily="18" charset="0"/>
              </a:rPr>
              <a:t>        </a:t>
            </a:r>
            <a:r>
              <a:rPr lang="zh-CN" altLang="en-US" sz="2800" b="1">
                <a:solidFill>
                  <a:srgbClr val="CC0000"/>
                </a:solidFill>
                <a:latin typeface="Times New Roman" panose="02020603050405020304" pitchFamily="18" charset="0"/>
                <a:cs typeface="Times New Roman" panose="02020603050405020304" pitchFamily="18" charset="0"/>
              </a:rPr>
              <a:t>优点：</a:t>
            </a:r>
            <a:r>
              <a:rPr lang="zh-CN" altLang="en-US" sz="2800" b="1">
                <a:solidFill>
                  <a:srgbClr val="000099"/>
                </a:solidFill>
                <a:latin typeface="Times New Roman" panose="02020603050405020304" pitchFamily="18" charset="0"/>
                <a:cs typeface="Times New Roman" panose="02020603050405020304" pitchFamily="18" charset="0"/>
              </a:rPr>
              <a:t>既能放大交流信号，也能放大缓慢变化的信号和直流信号。</a:t>
            </a:r>
          </a:p>
        </p:txBody>
      </p:sp>
      <p:sp>
        <p:nvSpPr>
          <p:cNvPr id="433210" name="Rectangle 58"/>
          <p:cNvSpPr>
            <a:spLocks noChangeArrowheads="1"/>
          </p:cNvSpPr>
          <p:nvPr/>
        </p:nvSpPr>
        <p:spPr bwMode="auto">
          <a:xfrm>
            <a:off x="400050" y="557951"/>
            <a:ext cx="2871788" cy="457200"/>
          </a:xfrm>
          <a:prstGeom prst="rect">
            <a:avLst/>
          </a:prstGeom>
          <a:noFill/>
          <a:ln w="9525">
            <a:noFill/>
            <a:miter lim="800000"/>
            <a:headEnd/>
            <a:tailEnd/>
          </a:ln>
        </p:spPr>
        <p:txBody>
          <a:bodyPr/>
          <a:lstStyle/>
          <a:p>
            <a:pPr>
              <a:defRPr/>
            </a:pPr>
            <a:r>
              <a:rPr lang="en-US" altLang="zh-CN" sz="2800" b="1">
                <a:solidFill>
                  <a:srgbClr val="006600"/>
                </a:solidFill>
                <a:latin typeface="Times New Roman" panose="02020603050405020304" pitchFamily="18" charset="0"/>
                <a:cs typeface="Times New Roman" panose="02020603050405020304" pitchFamily="18" charset="0"/>
              </a:rPr>
              <a:t>(3) </a:t>
            </a:r>
            <a:r>
              <a:rPr lang="zh-CN" altLang="en-US" sz="2800" b="1">
                <a:solidFill>
                  <a:srgbClr val="006600"/>
                </a:solidFill>
                <a:latin typeface="Times New Roman" panose="02020603050405020304" pitchFamily="18" charset="0"/>
                <a:cs typeface="Times New Roman" panose="02020603050405020304" pitchFamily="18" charset="0"/>
              </a:rPr>
              <a:t>直接耦合</a:t>
            </a:r>
          </a:p>
        </p:txBody>
      </p:sp>
      <p:sp>
        <p:nvSpPr>
          <p:cNvPr id="433211" name="Rectangle 59"/>
          <p:cNvSpPr>
            <a:spLocks noChangeArrowheads="1"/>
          </p:cNvSpPr>
          <p:nvPr/>
        </p:nvSpPr>
        <p:spPr bwMode="auto">
          <a:xfrm>
            <a:off x="395288" y="5091769"/>
            <a:ext cx="3529012" cy="568490"/>
          </a:xfrm>
          <a:prstGeom prst="rect">
            <a:avLst/>
          </a:prstGeom>
          <a:noFill/>
          <a:ln w="38100">
            <a:noFill/>
            <a:miter lim="800000"/>
            <a:headEnd/>
            <a:tailEnd/>
          </a:ln>
          <a:effectLst/>
        </p:spPr>
        <p:txBody>
          <a:bodyPr lIns="90000" tIns="46800" rIns="90000" bIns="46800" anchor="ctr">
            <a:spAutoFit/>
          </a:bodyPr>
          <a:lstStyle/>
          <a:p>
            <a:pPr>
              <a:lnSpc>
                <a:spcPct val="110000"/>
              </a:lnSpc>
              <a:defRPr/>
            </a:pPr>
            <a:r>
              <a:rPr lang="en-US" altLang="zh-CN" sz="2800" b="1">
                <a:solidFill>
                  <a:srgbClr val="000099"/>
                </a:solidFill>
                <a:latin typeface="Times New Roman" panose="02020603050405020304" pitchFamily="18" charset="0"/>
                <a:cs typeface="Times New Roman" panose="02020603050405020304" pitchFamily="18" charset="0"/>
              </a:rPr>
              <a:t>    </a:t>
            </a:r>
            <a:r>
              <a:rPr lang="zh-CN" altLang="en-US" sz="2800" b="1">
                <a:solidFill>
                  <a:srgbClr val="E60000"/>
                </a:solidFill>
                <a:latin typeface="Times New Roman" panose="02020603050405020304" pitchFamily="18" charset="0"/>
                <a:cs typeface="Times New Roman" panose="02020603050405020304" pitchFamily="18" charset="0"/>
              </a:rPr>
              <a:t>存在问题：</a:t>
            </a:r>
            <a:endParaRPr lang="zh-CN" altLang="en-US" sz="2800" b="1">
              <a:solidFill>
                <a:schemeClr val="tx2"/>
              </a:solidFill>
              <a:latin typeface="Times New Roman" panose="02020603050405020304" pitchFamily="18" charset="0"/>
              <a:cs typeface="Times New Roman" panose="02020603050405020304" pitchFamily="18" charset="0"/>
            </a:endParaRPr>
          </a:p>
        </p:txBody>
      </p:sp>
      <p:sp>
        <p:nvSpPr>
          <p:cNvPr id="433212" name="Rectangle 60"/>
          <p:cNvSpPr>
            <a:spLocks noChangeArrowheads="1"/>
          </p:cNvSpPr>
          <p:nvPr/>
        </p:nvSpPr>
        <p:spPr bwMode="auto">
          <a:xfrm>
            <a:off x="387350" y="5590244"/>
            <a:ext cx="6200775" cy="568490"/>
          </a:xfrm>
          <a:prstGeom prst="rect">
            <a:avLst/>
          </a:prstGeom>
          <a:noFill/>
          <a:ln w="38100">
            <a:noFill/>
            <a:miter lim="800000"/>
            <a:headEnd/>
            <a:tailEnd/>
          </a:ln>
          <a:effectLst/>
        </p:spPr>
        <p:txBody>
          <a:bodyPr lIns="90000" tIns="46800" rIns="90000" bIns="46800" anchor="ctr">
            <a:spAutoFit/>
          </a:bodyPr>
          <a:lstStyle/>
          <a:p>
            <a:pPr>
              <a:lnSpc>
                <a:spcPct val="110000"/>
              </a:lnSpc>
              <a:defRPr/>
            </a:pPr>
            <a:r>
              <a:rPr lang="en-US" altLang="zh-CN" sz="2800" b="1">
                <a:solidFill>
                  <a:srgbClr val="000099"/>
                </a:solidFill>
                <a:latin typeface="Times New Roman" panose="02020603050405020304" pitchFamily="18" charset="0"/>
                <a:cs typeface="Times New Roman" panose="02020603050405020304" pitchFamily="18" charset="0"/>
              </a:rPr>
              <a:t>         ① </a:t>
            </a:r>
            <a:r>
              <a:rPr lang="zh-CN" altLang="en-US" sz="2800" b="1">
                <a:solidFill>
                  <a:srgbClr val="000099"/>
                </a:solidFill>
                <a:latin typeface="Times New Roman" panose="02020603050405020304" pitchFamily="18" charset="0"/>
                <a:cs typeface="Times New Roman" panose="02020603050405020304" pitchFamily="18" charset="0"/>
              </a:rPr>
              <a:t>前后级静态工作点相互影响</a:t>
            </a:r>
            <a:r>
              <a:rPr lang="zh-CN" altLang="en-US" sz="2800" b="1">
                <a:solidFill>
                  <a:schemeClr val="tx2"/>
                </a:solidFill>
                <a:latin typeface="Times New Roman" panose="02020603050405020304" pitchFamily="18" charset="0"/>
                <a:cs typeface="Times New Roman" panose="02020603050405020304" pitchFamily="18" charset="0"/>
              </a:rPr>
              <a:t>。</a:t>
            </a:r>
          </a:p>
        </p:txBody>
      </p:sp>
      <p:sp>
        <p:nvSpPr>
          <p:cNvPr id="433213" name="Rectangle 61"/>
          <p:cNvSpPr>
            <a:spLocks noChangeArrowheads="1"/>
          </p:cNvSpPr>
          <p:nvPr/>
        </p:nvSpPr>
        <p:spPr bwMode="auto">
          <a:xfrm>
            <a:off x="387350" y="6034744"/>
            <a:ext cx="3897313" cy="568490"/>
          </a:xfrm>
          <a:prstGeom prst="rect">
            <a:avLst/>
          </a:prstGeom>
          <a:noFill/>
          <a:ln w="38100">
            <a:noFill/>
            <a:miter lim="800000"/>
            <a:headEnd/>
            <a:tailEnd/>
          </a:ln>
          <a:effectLst/>
        </p:spPr>
        <p:txBody>
          <a:bodyPr lIns="90000" tIns="46800" rIns="90000" bIns="46800" anchor="ctr">
            <a:spAutoFit/>
          </a:bodyPr>
          <a:lstStyle/>
          <a:p>
            <a:pPr>
              <a:lnSpc>
                <a:spcPct val="110000"/>
              </a:lnSpc>
              <a:defRPr/>
            </a:pPr>
            <a:r>
              <a:rPr lang="en-US" altLang="zh-CN" sz="2800" b="1">
                <a:solidFill>
                  <a:srgbClr val="000099"/>
                </a:solidFill>
                <a:latin typeface="Times New Roman" panose="02020603050405020304" pitchFamily="18" charset="0"/>
                <a:cs typeface="Times New Roman" panose="02020603050405020304" pitchFamily="18" charset="0"/>
              </a:rPr>
              <a:t>         ② </a:t>
            </a:r>
            <a:r>
              <a:rPr lang="zh-CN" altLang="en-US" sz="2800" b="1">
                <a:solidFill>
                  <a:srgbClr val="000099"/>
                </a:solidFill>
                <a:latin typeface="Times New Roman" panose="02020603050405020304" pitchFamily="18" charset="0"/>
                <a:cs typeface="Times New Roman" panose="02020603050405020304" pitchFamily="18" charset="0"/>
              </a:rPr>
              <a:t>零点漂移。</a:t>
            </a:r>
            <a:endParaRPr lang="zh-CN" altLang="en-US" sz="2800" b="1">
              <a:solidFill>
                <a:schemeClr val="tx2"/>
              </a:solidFill>
              <a:latin typeface="Times New Roman" panose="02020603050405020304" pitchFamily="18" charset="0"/>
              <a:cs typeface="Times New Roman" panose="02020603050405020304" pitchFamily="18" charset="0"/>
            </a:endParaRPr>
          </a:p>
        </p:txBody>
      </p:sp>
      <p:pic>
        <p:nvPicPr>
          <p:cNvPr id="433214" name="Picture 62" descr="图片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1988" y="819889"/>
            <a:ext cx="6240462" cy="332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749111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33214"/>
                                        </p:tgtEl>
                                        <p:attrNameLst>
                                          <p:attrName>style.visibility</p:attrName>
                                        </p:attrNameLst>
                                      </p:cBhvr>
                                      <p:to>
                                        <p:strVal val="visible"/>
                                      </p:to>
                                    </p:set>
                                    <p:animEffect transition="in" filter="wipe(left)">
                                      <p:cBhvr>
                                        <p:cTn id="7" dur="1000"/>
                                        <p:tgtEl>
                                          <p:spTgt spid="4332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33156">
                                            <p:txEl>
                                              <p:pRg st="0" end="0"/>
                                            </p:txEl>
                                          </p:spTgt>
                                        </p:tgtEl>
                                        <p:attrNameLst>
                                          <p:attrName>style.visibility</p:attrName>
                                        </p:attrNameLst>
                                      </p:cBhvr>
                                      <p:to>
                                        <p:strVal val="visible"/>
                                      </p:to>
                                    </p:set>
                                    <p:animEffect transition="in" filter="wipe(left)">
                                      <p:cBhvr>
                                        <p:cTn id="12" dur="500"/>
                                        <p:tgtEl>
                                          <p:spTgt spid="433156">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33211"/>
                                        </p:tgtEl>
                                        <p:attrNameLst>
                                          <p:attrName>style.visibility</p:attrName>
                                        </p:attrNameLst>
                                      </p:cBhvr>
                                      <p:to>
                                        <p:strVal val="visible"/>
                                      </p:to>
                                    </p:set>
                                    <p:animEffect transition="in" filter="wipe(left)">
                                      <p:cBhvr>
                                        <p:cTn id="17" dur="500"/>
                                        <p:tgtEl>
                                          <p:spTgt spid="43321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33212"/>
                                        </p:tgtEl>
                                        <p:attrNameLst>
                                          <p:attrName>style.visibility</p:attrName>
                                        </p:attrNameLst>
                                      </p:cBhvr>
                                      <p:to>
                                        <p:strVal val="visible"/>
                                      </p:to>
                                    </p:set>
                                    <p:animEffect transition="in" filter="wipe(left)">
                                      <p:cBhvr>
                                        <p:cTn id="22" dur="500"/>
                                        <p:tgtEl>
                                          <p:spTgt spid="43321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33213"/>
                                        </p:tgtEl>
                                        <p:attrNameLst>
                                          <p:attrName>style.visibility</p:attrName>
                                        </p:attrNameLst>
                                      </p:cBhvr>
                                      <p:to>
                                        <p:strVal val="visible"/>
                                      </p:to>
                                    </p:set>
                                    <p:animEffect transition="in" filter="wipe(left)">
                                      <p:cBhvr>
                                        <p:cTn id="27" dur="500"/>
                                        <p:tgtEl>
                                          <p:spTgt spid="4332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3156" grpId="0" build="p" autoUpdateAnimBg="0"/>
      <p:bldP spid="433211" grpId="0" autoUpdateAnimBg="0"/>
      <p:bldP spid="433212" grpId="0" autoUpdateAnimBg="0"/>
      <p:bldP spid="433213" grpId="0"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9628" name="Picture 668" descr="图片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3736" y="3789756"/>
            <a:ext cx="4146550" cy="241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9630" name="Picture 670" descr="图片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199" y="3769119"/>
            <a:ext cx="4425950" cy="281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9524" name="Rectangle 564"/>
          <p:cNvSpPr>
            <a:spLocks noChangeArrowheads="1"/>
          </p:cNvSpPr>
          <p:nvPr/>
        </p:nvSpPr>
        <p:spPr bwMode="auto">
          <a:xfrm>
            <a:off x="440036" y="475056"/>
            <a:ext cx="4121150" cy="525401"/>
          </a:xfrm>
          <a:prstGeom prst="rect">
            <a:avLst/>
          </a:prstGeom>
          <a:noFill/>
          <a:ln w="38100">
            <a:noFill/>
            <a:miter lim="800000"/>
            <a:headEnd/>
            <a:tailEnd/>
          </a:ln>
          <a:effectLst/>
        </p:spPr>
        <p:txBody>
          <a:bodyPr lIns="90000" tIns="46800" rIns="90000" bIns="46800">
            <a:spAutoFit/>
          </a:bodyPr>
          <a:lstStyle/>
          <a:p>
            <a:pPr>
              <a:spcBef>
                <a:spcPct val="50000"/>
              </a:spcBef>
              <a:defRPr/>
            </a:pPr>
            <a:r>
              <a:rPr lang="en-US" altLang="zh-CN" sz="2800" b="1">
                <a:solidFill>
                  <a:srgbClr val="E60000"/>
                </a:solidFill>
                <a:latin typeface="Times New Roman" panose="02020603050405020304" pitchFamily="18" charset="0"/>
                <a:cs typeface="Times New Roman" panose="02020603050405020304" pitchFamily="18" charset="0"/>
              </a:rPr>
              <a:t>2.</a:t>
            </a:r>
            <a:r>
              <a:rPr lang="zh-CN" altLang="en-US" sz="2800" b="1">
                <a:solidFill>
                  <a:srgbClr val="E60000"/>
                </a:solidFill>
                <a:latin typeface="Times New Roman" panose="02020603050405020304" pitchFamily="18" charset="0"/>
                <a:cs typeface="Times New Roman" panose="02020603050405020304" pitchFamily="18" charset="0"/>
              </a:rPr>
              <a:t>多级放大电路的分析</a:t>
            </a:r>
          </a:p>
        </p:txBody>
      </p:sp>
      <p:sp>
        <p:nvSpPr>
          <p:cNvPr id="169525" name="Text Box 565"/>
          <p:cNvSpPr txBox="1">
            <a:spLocks noChangeArrowheads="1"/>
          </p:cNvSpPr>
          <p:nvPr/>
        </p:nvSpPr>
        <p:spPr bwMode="auto">
          <a:xfrm>
            <a:off x="6167619" y="6091483"/>
            <a:ext cx="1109897"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a:solidFill>
                  <a:schemeClr val="tx2"/>
                </a:solidFill>
                <a:cs typeface="Times New Roman" panose="02020603050405020304" pitchFamily="18" charset="0"/>
              </a:rPr>
              <a:t>第二级</a:t>
            </a:r>
          </a:p>
        </p:txBody>
      </p:sp>
      <p:grpSp>
        <p:nvGrpSpPr>
          <p:cNvPr id="2" name="Group 621"/>
          <p:cNvGrpSpPr>
            <a:grpSpLocks/>
          </p:cNvGrpSpPr>
          <p:nvPr/>
        </p:nvGrpSpPr>
        <p:grpSpPr bwMode="auto">
          <a:xfrm>
            <a:off x="4489749" y="4337444"/>
            <a:ext cx="360362" cy="1800225"/>
            <a:chOff x="2835" y="2641"/>
            <a:chExt cx="227" cy="1134"/>
          </a:xfrm>
        </p:grpSpPr>
        <p:sp>
          <p:nvSpPr>
            <p:cNvPr id="169582" name="Line 622"/>
            <p:cNvSpPr>
              <a:spLocks noChangeShapeType="1"/>
            </p:cNvSpPr>
            <p:nvPr/>
          </p:nvSpPr>
          <p:spPr bwMode="auto">
            <a:xfrm>
              <a:off x="2835" y="2641"/>
              <a:ext cx="226" cy="0"/>
            </a:xfrm>
            <a:prstGeom prst="line">
              <a:avLst/>
            </a:prstGeom>
            <a:noFill/>
            <a:ln w="38100">
              <a:solidFill>
                <a:srgbClr val="E60000"/>
              </a:solidFill>
              <a:round/>
              <a:headEnd/>
              <a:tailEnd/>
            </a:ln>
            <a:effectLst/>
          </p:spPr>
          <p:txBody>
            <a:bodyPr/>
            <a:lstStyle/>
            <a:p>
              <a:pPr>
                <a:defRPr/>
              </a:pPr>
              <a:endParaRPr lang="zh-CN" altLang="en-US" b="1">
                <a:latin typeface="Times New Roman" panose="02020603050405020304" pitchFamily="18" charset="0"/>
                <a:cs typeface="Times New Roman" panose="02020603050405020304" pitchFamily="18" charset="0"/>
              </a:endParaRPr>
            </a:p>
          </p:txBody>
        </p:sp>
        <p:sp>
          <p:nvSpPr>
            <p:cNvPr id="169583" name="Line 623"/>
            <p:cNvSpPr>
              <a:spLocks noChangeShapeType="1"/>
            </p:cNvSpPr>
            <p:nvPr/>
          </p:nvSpPr>
          <p:spPr bwMode="auto">
            <a:xfrm>
              <a:off x="2836" y="3775"/>
              <a:ext cx="226" cy="0"/>
            </a:xfrm>
            <a:prstGeom prst="line">
              <a:avLst/>
            </a:prstGeom>
            <a:noFill/>
            <a:ln w="38100">
              <a:solidFill>
                <a:srgbClr val="E60000"/>
              </a:solidFill>
              <a:round/>
              <a:headEnd/>
              <a:tailEnd/>
            </a:ln>
            <a:effectLst/>
          </p:spPr>
          <p:txBody>
            <a:bodyPr/>
            <a:lstStyle/>
            <a:p>
              <a:pPr>
                <a:defRPr/>
              </a:pPr>
              <a:endParaRPr lang="zh-CN" altLang="en-US" b="1">
                <a:latin typeface="Times New Roman" panose="02020603050405020304" pitchFamily="18" charset="0"/>
                <a:cs typeface="Times New Roman" panose="02020603050405020304" pitchFamily="18" charset="0"/>
              </a:endParaRPr>
            </a:p>
          </p:txBody>
        </p:sp>
      </p:grpSp>
      <p:pic>
        <p:nvPicPr>
          <p:cNvPr id="169629" name="Picture 669" descr="图片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5261" y="837006"/>
            <a:ext cx="6848475" cy="310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58733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69629"/>
                                        </p:tgtEl>
                                        <p:attrNameLst>
                                          <p:attrName>style.visibility</p:attrName>
                                        </p:attrNameLst>
                                      </p:cBhvr>
                                      <p:to>
                                        <p:strVal val="visible"/>
                                      </p:to>
                                    </p:set>
                                    <p:animEffect transition="in" filter="wipe(left)">
                                      <p:cBhvr>
                                        <p:cTn id="7" dur="1000"/>
                                        <p:tgtEl>
                                          <p:spTgt spid="16962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69630"/>
                                        </p:tgtEl>
                                        <p:attrNameLst>
                                          <p:attrName>style.visibility</p:attrName>
                                        </p:attrNameLst>
                                      </p:cBhvr>
                                      <p:to>
                                        <p:strVal val="visible"/>
                                      </p:to>
                                    </p:set>
                                    <p:animEffect transition="in" filter="wipe(left)">
                                      <p:cBhvr>
                                        <p:cTn id="12" dur="1000"/>
                                        <p:tgtEl>
                                          <p:spTgt spid="16963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69628"/>
                                        </p:tgtEl>
                                        <p:attrNameLst>
                                          <p:attrName>style.visibility</p:attrName>
                                        </p:attrNameLst>
                                      </p:cBhvr>
                                      <p:to>
                                        <p:strVal val="visible"/>
                                      </p:to>
                                    </p:set>
                                    <p:animEffect transition="in" filter="wipe(left)">
                                      <p:cBhvr>
                                        <p:cTn id="17" dur="1000"/>
                                        <p:tgtEl>
                                          <p:spTgt spid="169628"/>
                                        </p:tgtEl>
                                      </p:cBhvr>
                                    </p:animEffect>
                                  </p:childTnLst>
                                </p:cTn>
                              </p:par>
                            </p:childTnLst>
                          </p:cTn>
                        </p:par>
                        <p:par>
                          <p:cTn id="18" fill="hold" nodeType="afterGroup">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169525"/>
                                        </p:tgtEl>
                                        <p:attrNameLst>
                                          <p:attrName>style.visibility</p:attrName>
                                        </p:attrNameLst>
                                      </p:cBhvr>
                                      <p:to>
                                        <p:strVal val="visible"/>
                                      </p:to>
                                    </p:set>
                                    <p:animEffect transition="in" filter="wipe(left)">
                                      <p:cBhvr>
                                        <p:cTn id="21" dur="1000"/>
                                        <p:tgtEl>
                                          <p:spTgt spid="16952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wipe(left)">
                                      <p:cBhvr>
                                        <p:cTn id="26"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52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bwMode="auto">
          <a:xfrm>
            <a:off x="685800" y="480586"/>
            <a:ext cx="7772400" cy="685800"/>
          </a:xfrm>
          <a:ln>
            <a:miter lim="800000"/>
            <a:headEnd/>
            <a:tailEnd/>
          </a:ln>
        </p:spPr>
        <p:txBody>
          <a:bodyPr vert="horz" wrap="square" lIns="91440" tIns="45720" rIns="91440" bIns="45720" numCol="1" anchor="t" anchorCtr="0" compatLnSpc="1">
            <a:prstTxWarp prst="textNoShape">
              <a:avLst/>
            </a:prstTxWarp>
          </a:bodyPr>
          <a:lstStyle/>
          <a:p>
            <a:pPr eaLnBrk="1" hangingPunct="1">
              <a:defRPr/>
            </a:pPr>
            <a:r>
              <a:rPr lang="en-US" altLang="zh-CN" sz="3600" b="1" smtClean="0">
                <a:solidFill>
                  <a:srgbClr val="CC0000"/>
                </a:solidFill>
                <a:latin typeface="Times New Roman" panose="02020603050405020304" pitchFamily="18" charset="0"/>
                <a:ea typeface="+mn-ea"/>
                <a:cs typeface="Times New Roman" panose="02020603050405020304" pitchFamily="18" charset="0"/>
              </a:rPr>
              <a:t>15.1 </a:t>
            </a:r>
            <a:r>
              <a:rPr lang="zh-CN" altLang="en-US" sz="3600" b="1" smtClean="0">
                <a:solidFill>
                  <a:srgbClr val="CC0000"/>
                </a:solidFill>
                <a:latin typeface="Times New Roman" panose="02020603050405020304" pitchFamily="18" charset="0"/>
                <a:ea typeface="+mn-ea"/>
                <a:cs typeface="Times New Roman" panose="02020603050405020304" pitchFamily="18" charset="0"/>
              </a:rPr>
              <a:t>基本放大电路的组成</a:t>
            </a:r>
          </a:p>
        </p:txBody>
      </p:sp>
      <p:sp>
        <p:nvSpPr>
          <p:cNvPr id="60419" name="Text Box 3"/>
          <p:cNvSpPr txBox="1">
            <a:spLocks noChangeArrowheads="1"/>
          </p:cNvSpPr>
          <p:nvPr/>
        </p:nvSpPr>
        <p:spPr bwMode="auto">
          <a:xfrm>
            <a:off x="4724400" y="5749530"/>
            <a:ext cx="4495800" cy="525401"/>
          </a:xfrm>
          <a:prstGeom prst="rect">
            <a:avLst/>
          </a:prstGeom>
          <a:noFill/>
          <a:ln w="38100">
            <a:noFill/>
            <a:miter lim="800000"/>
            <a:headEnd/>
            <a:tailEnd/>
          </a:ln>
          <a:effectLst/>
        </p:spPr>
        <p:txBody>
          <a:bodyPr lIns="90000" tIns="46800" rIns="90000" bIns="46800" anchor="ctr">
            <a:spAutoFit/>
          </a:bodyPr>
          <a:lstStyle/>
          <a:p>
            <a:pPr>
              <a:spcBef>
                <a:spcPct val="50000"/>
              </a:spcBef>
              <a:defRPr/>
            </a:pPr>
            <a:r>
              <a:rPr lang="zh-CN" altLang="en-US" sz="2800" b="1">
                <a:latin typeface="Times New Roman" panose="02020603050405020304" pitchFamily="18" charset="0"/>
                <a:cs typeface="Times New Roman" panose="02020603050405020304" pitchFamily="18" charset="0"/>
              </a:rPr>
              <a:t>单电源供电时常用的画法</a:t>
            </a:r>
          </a:p>
        </p:txBody>
      </p:sp>
      <p:sp>
        <p:nvSpPr>
          <p:cNvPr id="60423" name="Text Box 7"/>
          <p:cNvSpPr txBox="1">
            <a:spLocks noChangeArrowheads="1"/>
          </p:cNvSpPr>
          <p:nvPr/>
        </p:nvSpPr>
        <p:spPr bwMode="auto">
          <a:xfrm>
            <a:off x="990600" y="4866880"/>
            <a:ext cx="3217863" cy="525401"/>
          </a:xfrm>
          <a:prstGeom prst="rect">
            <a:avLst/>
          </a:prstGeom>
          <a:noFill/>
          <a:ln w="38100">
            <a:noFill/>
            <a:miter lim="800000"/>
            <a:headEnd/>
            <a:tailEnd/>
          </a:ln>
          <a:effectLst/>
        </p:spPr>
        <p:txBody>
          <a:bodyPr lIns="90000" tIns="46800" rIns="90000" bIns="46800" anchor="ctr">
            <a:spAutoFit/>
          </a:bodyPr>
          <a:lstStyle/>
          <a:p>
            <a:pPr algn="ctr">
              <a:spcBef>
                <a:spcPct val="50000"/>
              </a:spcBef>
              <a:defRPr/>
            </a:pPr>
            <a:r>
              <a:rPr lang="zh-CN" altLang="en-US" sz="2800" b="1">
                <a:latin typeface="Times New Roman" panose="02020603050405020304" pitchFamily="18" charset="0"/>
                <a:cs typeface="Times New Roman" panose="02020603050405020304" pitchFamily="18" charset="0"/>
              </a:rPr>
              <a:t>共发射极基本电路</a:t>
            </a:r>
          </a:p>
        </p:txBody>
      </p:sp>
      <p:sp>
        <p:nvSpPr>
          <p:cNvPr id="60981" name="AutoShape 565"/>
          <p:cNvSpPr>
            <a:spLocks noChangeArrowheads="1"/>
          </p:cNvSpPr>
          <p:nvPr/>
        </p:nvSpPr>
        <p:spPr bwMode="auto">
          <a:xfrm rot="216295">
            <a:off x="5181600" y="1437830"/>
            <a:ext cx="1676400" cy="371513"/>
          </a:xfrm>
          <a:prstGeom prst="curvedDownArrow">
            <a:avLst>
              <a:gd name="adj1" fmla="val 110000"/>
              <a:gd name="adj2" fmla="val 220000"/>
              <a:gd name="adj3" fmla="val 37542"/>
            </a:avLst>
          </a:prstGeom>
          <a:gradFill rotWithShape="0">
            <a:gsLst>
              <a:gs pos="0">
                <a:srgbClr val="005200"/>
              </a:gs>
              <a:gs pos="50000">
                <a:srgbClr val="CC0000"/>
              </a:gs>
              <a:gs pos="100000">
                <a:srgbClr val="005200"/>
              </a:gs>
            </a:gsLst>
            <a:lin ang="0" scaled="1"/>
          </a:gradFill>
          <a:ln w="38100">
            <a:solidFill>
              <a:srgbClr val="339933"/>
            </a:solidFill>
            <a:miter lim="800000"/>
            <a:headEnd/>
            <a:tailEnd/>
          </a:ln>
          <a:effectLst/>
        </p:spPr>
        <p:txBody>
          <a:bodyPr lIns="90000" tIns="46800" rIns="90000" bIns="46800" anchor="ctr">
            <a:spAutoFit/>
          </a:bodyPr>
          <a:lstStyle/>
          <a:p>
            <a:pPr>
              <a:defRPr/>
            </a:pPr>
            <a:endParaRPr lang="zh-CN" altLang="en-US" b="1">
              <a:latin typeface="Times New Roman" panose="02020603050405020304" pitchFamily="18" charset="0"/>
              <a:cs typeface="Times New Roman" panose="02020603050405020304" pitchFamily="18" charset="0"/>
            </a:endParaRPr>
          </a:p>
        </p:txBody>
      </p:sp>
      <p:pic>
        <p:nvPicPr>
          <p:cNvPr id="72710" name="Picture 566" descr="图片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50" y="1334661"/>
            <a:ext cx="5040313" cy="334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983" name="Picture 567" descr="图片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2088724"/>
            <a:ext cx="4279900" cy="359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125318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0981"/>
                                        </p:tgtEl>
                                        <p:attrNameLst>
                                          <p:attrName>style.visibility</p:attrName>
                                        </p:attrNameLst>
                                      </p:cBhvr>
                                      <p:to>
                                        <p:strVal val="visible"/>
                                      </p:to>
                                    </p:set>
                                    <p:animEffect transition="in" filter="wipe(left)">
                                      <p:cBhvr>
                                        <p:cTn id="7" dur="500"/>
                                        <p:tgtEl>
                                          <p:spTgt spid="60981"/>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60983"/>
                                        </p:tgtEl>
                                        <p:attrNameLst>
                                          <p:attrName>style.visibility</p:attrName>
                                        </p:attrNameLst>
                                      </p:cBhvr>
                                      <p:to>
                                        <p:strVal val="visible"/>
                                      </p:to>
                                    </p:set>
                                    <p:animEffect transition="in" filter="wipe(left)">
                                      <p:cBhvr>
                                        <p:cTn id="11" dur="500"/>
                                        <p:tgtEl>
                                          <p:spTgt spid="60983"/>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0419"/>
                                        </p:tgtEl>
                                        <p:attrNameLst>
                                          <p:attrName>style.visibility</p:attrName>
                                        </p:attrNameLst>
                                      </p:cBhvr>
                                      <p:to>
                                        <p:strVal val="visible"/>
                                      </p:to>
                                    </p:set>
                                    <p:animEffect transition="in" filter="wipe(left)">
                                      <p:cBhvr>
                                        <p:cTn id="15" dur="500"/>
                                        <p:tgtEl>
                                          <p:spTgt spid="604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autoUpdateAnimBg="0"/>
      <p:bldP spid="60981"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100" name="Rectangle 116"/>
          <p:cNvSpPr>
            <a:spLocks noChangeArrowheads="1"/>
          </p:cNvSpPr>
          <p:nvPr/>
        </p:nvSpPr>
        <p:spPr bwMode="auto">
          <a:xfrm>
            <a:off x="505470" y="532551"/>
            <a:ext cx="4229100" cy="525401"/>
          </a:xfrm>
          <a:prstGeom prst="rect">
            <a:avLst/>
          </a:prstGeom>
          <a:noFill/>
          <a:ln w="38100">
            <a:noFill/>
            <a:miter lim="800000"/>
            <a:headEnd/>
            <a:tailEnd/>
          </a:ln>
          <a:effectLst/>
        </p:spPr>
        <p:txBody>
          <a:bodyPr lIns="90000" tIns="46800" rIns="90000" bIns="46800">
            <a:spAutoFit/>
          </a:bodyPr>
          <a:lstStyle/>
          <a:p>
            <a:pPr>
              <a:spcBef>
                <a:spcPct val="50000"/>
              </a:spcBef>
              <a:defRPr/>
            </a:pPr>
            <a:r>
              <a:rPr lang="en-US" altLang="zh-CN" sz="2800" b="1">
                <a:solidFill>
                  <a:srgbClr val="E60000"/>
                </a:solidFill>
                <a:latin typeface="Times New Roman" panose="02020603050405020304" pitchFamily="18" charset="0"/>
                <a:cs typeface="Times New Roman" panose="02020603050405020304" pitchFamily="18" charset="0"/>
              </a:rPr>
              <a:t>2.</a:t>
            </a:r>
            <a:r>
              <a:rPr lang="zh-CN" altLang="en-US" sz="2800" b="1">
                <a:solidFill>
                  <a:srgbClr val="E60000"/>
                </a:solidFill>
                <a:latin typeface="Times New Roman" panose="02020603050405020304" pitchFamily="18" charset="0"/>
                <a:cs typeface="Times New Roman" panose="02020603050405020304" pitchFamily="18" charset="0"/>
              </a:rPr>
              <a:t>多级放大电路的分析</a:t>
            </a:r>
          </a:p>
        </p:txBody>
      </p:sp>
      <p:sp>
        <p:nvSpPr>
          <p:cNvPr id="170194" name="Line 210"/>
          <p:cNvSpPr>
            <a:spLocks noChangeShapeType="1"/>
          </p:cNvSpPr>
          <p:nvPr/>
        </p:nvSpPr>
        <p:spPr bwMode="auto">
          <a:xfrm flipH="1">
            <a:off x="4737745" y="1180251"/>
            <a:ext cx="9525" cy="2625725"/>
          </a:xfrm>
          <a:prstGeom prst="line">
            <a:avLst/>
          </a:prstGeom>
          <a:noFill/>
          <a:ln w="28575">
            <a:solidFill>
              <a:srgbClr val="007E00"/>
            </a:solidFill>
            <a:prstDash val="dashDot"/>
            <a:round/>
            <a:headEnd/>
            <a:tailEnd/>
          </a:ln>
          <a:effectLst/>
        </p:spPr>
        <p:txBody>
          <a:bodyPr lIns="90000" tIns="46800" rIns="90000" bIns="46800"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170195" name="Object 211"/>
          <p:cNvGraphicFramePr>
            <a:graphicFrameLocks noChangeAspect="1"/>
          </p:cNvGraphicFramePr>
          <p:nvPr>
            <p:extLst/>
          </p:nvPr>
        </p:nvGraphicFramePr>
        <p:xfrm>
          <a:off x="835670" y="3912339"/>
          <a:ext cx="6491287" cy="1082675"/>
        </p:xfrm>
        <a:graphic>
          <a:graphicData uri="http://schemas.openxmlformats.org/presentationml/2006/ole">
            <mc:AlternateContent xmlns:mc="http://schemas.openxmlformats.org/markup-compatibility/2006">
              <mc:Choice xmlns:v="urn:schemas-microsoft-com:vml" Requires="v">
                <p:oleObj spid="_x0000_s36890" name="Equation" r:id="rId4" imgW="2743200" imgH="457200" progId="Equation.3">
                  <p:embed/>
                </p:oleObj>
              </mc:Choice>
              <mc:Fallback>
                <p:oleObj name="Equation" r:id="rId4" imgW="2743200" imgH="457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5670" y="3912339"/>
                        <a:ext cx="6491287" cy="1082675"/>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0196" name="Object 212"/>
          <p:cNvGraphicFramePr>
            <a:graphicFrameLocks noChangeAspect="1"/>
          </p:cNvGraphicFramePr>
          <p:nvPr>
            <p:extLst/>
          </p:nvPr>
        </p:nvGraphicFramePr>
        <p:xfrm>
          <a:off x="5069532" y="3339251"/>
          <a:ext cx="469900" cy="576263"/>
        </p:xfrm>
        <a:graphic>
          <a:graphicData uri="http://schemas.openxmlformats.org/presentationml/2006/ole">
            <mc:AlternateContent xmlns:mc="http://schemas.openxmlformats.org/markup-compatibility/2006">
              <mc:Choice xmlns:v="urn:schemas-microsoft-com:vml" Requires="v">
                <p:oleObj spid="_x0000_s36891" name="Equation" r:id="rId6" imgW="177480" imgH="215640" progId="Equation.3">
                  <p:embed/>
                </p:oleObj>
              </mc:Choice>
              <mc:Fallback>
                <p:oleObj name="Equation" r:id="rId6" imgW="177480" imgH="2156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69532" y="3339251"/>
                        <a:ext cx="469900" cy="576263"/>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0197" name="Object 213" descr="40%"/>
          <p:cNvGraphicFramePr>
            <a:graphicFrameLocks noChangeAspect="1"/>
          </p:cNvGraphicFramePr>
          <p:nvPr>
            <p:extLst/>
          </p:nvPr>
        </p:nvGraphicFramePr>
        <p:xfrm>
          <a:off x="842020" y="5972914"/>
          <a:ext cx="2271712" cy="555625"/>
        </p:xfrm>
        <a:graphic>
          <a:graphicData uri="http://schemas.openxmlformats.org/presentationml/2006/ole">
            <mc:AlternateContent xmlns:mc="http://schemas.openxmlformats.org/markup-compatibility/2006">
              <mc:Choice xmlns:v="urn:schemas-microsoft-com:vml" Requires="v">
                <p:oleObj spid="_x0000_s36892" name="Equation" r:id="rId8" imgW="927000" imgH="228600" progId="Equation.3">
                  <p:embed/>
                </p:oleObj>
              </mc:Choice>
              <mc:Fallback>
                <p:oleObj name="Equation" r:id="rId8" imgW="927000" imgH="2286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2020" y="5972914"/>
                        <a:ext cx="2271712" cy="555625"/>
                      </a:xfrm>
                      <a:prstGeom prst="rect">
                        <a:avLst/>
                      </a:prstGeom>
                      <a:noFill/>
                      <a:ln>
                        <a:noFill/>
                      </a:ln>
                      <a:effectLst/>
                      <a:extLst>
                        <a:ext uri="{909E8E84-426E-40DD-AFC4-6F175D3DCCD1}">
                          <a14:hiddenFill xmlns:a14="http://schemas.microsoft.com/office/drawing/2010/main">
                            <a:pattFill prst="pct40">
                              <a:fgClr>
                                <a:srgbClr val="00FFFF"/>
                              </a:fgClr>
                              <a:bgClr>
                                <a:srgbClr val="FFFFFF"/>
                              </a:bgClr>
                            </a:patt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0198" name="Object 214" descr="40%"/>
          <p:cNvGraphicFramePr>
            <a:graphicFrameLocks noChangeAspect="1"/>
          </p:cNvGraphicFramePr>
          <p:nvPr>
            <p:extLst/>
          </p:nvPr>
        </p:nvGraphicFramePr>
        <p:xfrm>
          <a:off x="773757" y="4950564"/>
          <a:ext cx="2771775" cy="1103312"/>
        </p:xfrm>
        <a:graphic>
          <a:graphicData uri="http://schemas.openxmlformats.org/presentationml/2006/ole">
            <mc:AlternateContent xmlns:mc="http://schemas.openxmlformats.org/markup-compatibility/2006">
              <mc:Choice xmlns:v="urn:schemas-microsoft-com:vml" Requires="v">
                <p:oleObj spid="_x0000_s36893" name="Equation" r:id="rId10" imgW="1307880" imgH="457200" progId="Equation.3">
                  <p:embed/>
                </p:oleObj>
              </mc:Choice>
              <mc:Fallback>
                <p:oleObj name="Equation" r:id="rId10" imgW="1307880" imgH="4572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73757" y="4950564"/>
                        <a:ext cx="2771775" cy="1103312"/>
                      </a:xfrm>
                      <a:prstGeom prst="rect">
                        <a:avLst/>
                      </a:prstGeom>
                      <a:noFill/>
                      <a:ln>
                        <a:noFill/>
                      </a:ln>
                      <a:effectLst/>
                      <a:extLst>
                        <a:ext uri="{909E8E84-426E-40DD-AFC4-6F175D3DCCD1}">
                          <a14:hiddenFill xmlns:a14="http://schemas.microsoft.com/office/drawing/2010/main">
                            <a:pattFill prst="pct40">
                              <a:fgClr>
                                <a:srgbClr val="FFFF00"/>
                              </a:fgClr>
                              <a:bgClr>
                                <a:srgbClr val="FFFFFF"/>
                              </a:bgClr>
                            </a:patt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0199" name="Object 215" descr="90%"/>
          <p:cNvGraphicFramePr>
            <a:graphicFrameLocks noChangeAspect="1"/>
          </p:cNvGraphicFramePr>
          <p:nvPr>
            <p:extLst/>
          </p:nvPr>
        </p:nvGraphicFramePr>
        <p:xfrm>
          <a:off x="3904307" y="4923576"/>
          <a:ext cx="2917825" cy="1079500"/>
        </p:xfrm>
        <a:graphic>
          <a:graphicData uri="http://schemas.openxmlformats.org/presentationml/2006/ole">
            <mc:AlternateContent xmlns:mc="http://schemas.openxmlformats.org/markup-compatibility/2006">
              <mc:Choice xmlns:v="urn:schemas-microsoft-com:vml" Requires="v">
                <p:oleObj spid="_x0000_s36894" name="Equation" r:id="rId12" imgW="1333440" imgH="457200" progId="Equation.3">
                  <p:embed/>
                </p:oleObj>
              </mc:Choice>
              <mc:Fallback>
                <p:oleObj name="Equation" r:id="rId12" imgW="1333440" imgH="4572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904307" y="4923576"/>
                        <a:ext cx="2917825" cy="1079500"/>
                      </a:xfrm>
                      <a:prstGeom prst="rect">
                        <a:avLst/>
                      </a:prstGeom>
                      <a:noFill/>
                      <a:ln>
                        <a:noFill/>
                      </a:ln>
                      <a:effectLst/>
                      <a:extLst>
                        <a:ext uri="{909E8E84-426E-40DD-AFC4-6F175D3DCCD1}">
                          <a14:hiddenFill xmlns:a14="http://schemas.microsoft.com/office/drawing/2010/main">
                            <a:pattFill prst="pct90">
                              <a:fgClr>
                                <a:schemeClr val="hlink"/>
                              </a:fgClr>
                              <a:bgClr>
                                <a:srgbClr val="FFFFFF"/>
                              </a:bgClr>
                            </a:patt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0200" name="Object 216" descr="40%"/>
          <p:cNvGraphicFramePr>
            <a:graphicFrameLocks noChangeAspect="1"/>
          </p:cNvGraphicFramePr>
          <p:nvPr>
            <p:extLst/>
          </p:nvPr>
        </p:nvGraphicFramePr>
        <p:xfrm>
          <a:off x="7187257" y="5202976"/>
          <a:ext cx="1214438" cy="592138"/>
        </p:xfrm>
        <a:graphic>
          <a:graphicData uri="http://schemas.openxmlformats.org/presentationml/2006/ole">
            <mc:AlternateContent xmlns:mc="http://schemas.openxmlformats.org/markup-compatibility/2006">
              <mc:Choice xmlns:v="urn:schemas-microsoft-com:vml" Requires="v">
                <p:oleObj spid="_x0000_s36895" name="Equation" r:id="rId14" imgW="419040" imgH="215640" progId="Equation.3">
                  <p:embed/>
                </p:oleObj>
              </mc:Choice>
              <mc:Fallback>
                <p:oleObj name="Equation" r:id="rId14" imgW="419040" imgH="21564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187257" y="5202976"/>
                        <a:ext cx="1214438" cy="592138"/>
                      </a:xfrm>
                      <a:prstGeom prst="rect">
                        <a:avLst/>
                      </a:prstGeom>
                      <a:noFill/>
                      <a:ln>
                        <a:noFill/>
                      </a:ln>
                      <a:effectLst/>
                      <a:extLst>
                        <a:ext uri="{909E8E84-426E-40DD-AFC4-6F175D3DCCD1}">
                          <a14:hiddenFill xmlns:a14="http://schemas.microsoft.com/office/drawing/2010/main">
                            <a:pattFill prst="pct40">
                              <a:fgClr>
                                <a:srgbClr val="FFCCCC"/>
                              </a:fgClr>
                              <a:bgClr>
                                <a:srgbClr val="FFFFFF"/>
                              </a:bgClr>
                            </a:patt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0201" name="Object 217" descr="90%"/>
          <p:cNvGraphicFramePr>
            <a:graphicFrameLocks noChangeAspect="1"/>
          </p:cNvGraphicFramePr>
          <p:nvPr>
            <p:extLst/>
          </p:nvPr>
        </p:nvGraphicFramePr>
        <p:xfrm>
          <a:off x="7144395" y="5828451"/>
          <a:ext cx="1333500" cy="665163"/>
        </p:xfrm>
        <a:graphic>
          <a:graphicData uri="http://schemas.openxmlformats.org/presentationml/2006/ole">
            <mc:AlternateContent xmlns:mc="http://schemas.openxmlformats.org/markup-compatibility/2006">
              <mc:Choice xmlns:v="urn:schemas-microsoft-com:vml" Requires="v">
                <p:oleObj spid="_x0000_s36896" name="Equation" r:id="rId16" imgW="457200" imgH="228600" progId="Equation.3">
                  <p:embed/>
                </p:oleObj>
              </mc:Choice>
              <mc:Fallback>
                <p:oleObj name="Equation" r:id="rId16" imgW="457200" imgH="22860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144395" y="5828451"/>
                        <a:ext cx="1333500" cy="665163"/>
                      </a:xfrm>
                      <a:prstGeom prst="rect">
                        <a:avLst/>
                      </a:prstGeom>
                      <a:noFill/>
                      <a:ln>
                        <a:noFill/>
                      </a:ln>
                      <a:effectLst/>
                      <a:extLst>
                        <a:ext uri="{909E8E84-426E-40DD-AFC4-6F175D3DCCD1}">
                          <a14:hiddenFill xmlns:a14="http://schemas.microsoft.com/office/drawing/2010/main">
                            <a:pattFill prst="pct90">
                              <a:fgClr>
                                <a:srgbClr val="00CCFF"/>
                              </a:fgClr>
                              <a:bgClr>
                                <a:srgbClr val="FFFFFF"/>
                              </a:bgClr>
                            </a:patt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0202" name="Object 218" descr="40%"/>
          <p:cNvGraphicFramePr>
            <a:graphicFrameLocks noChangeAspect="1"/>
          </p:cNvGraphicFramePr>
          <p:nvPr>
            <p:extLst/>
          </p:nvPr>
        </p:nvGraphicFramePr>
        <p:xfrm>
          <a:off x="3888432" y="5982439"/>
          <a:ext cx="2298700" cy="539750"/>
        </p:xfrm>
        <a:graphic>
          <a:graphicData uri="http://schemas.openxmlformats.org/presentationml/2006/ole">
            <mc:AlternateContent xmlns:mc="http://schemas.openxmlformats.org/markup-compatibility/2006">
              <mc:Choice xmlns:v="urn:schemas-microsoft-com:vml" Requires="v">
                <p:oleObj spid="_x0000_s36897" name="Equation" r:id="rId18" imgW="965160" imgH="228600" progId="Equation.3">
                  <p:embed/>
                </p:oleObj>
              </mc:Choice>
              <mc:Fallback>
                <p:oleObj name="Equation" r:id="rId18" imgW="965160" imgH="228600"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888432" y="5982439"/>
                        <a:ext cx="2298700" cy="539750"/>
                      </a:xfrm>
                      <a:prstGeom prst="rect">
                        <a:avLst/>
                      </a:prstGeom>
                      <a:noFill/>
                      <a:ln>
                        <a:noFill/>
                      </a:ln>
                      <a:effectLst/>
                      <a:extLst>
                        <a:ext uri="{909E8E84-426E-40DD-AFC4-6F175D3DCCD1}">
                          <a14:hiddenFill xmlns:a14="http://schemas.microsoft.com/office/drawing/2010/main">
                            <a:pattFill prst="pct40">
                              <a:fgClr>
                                <a:srgbClr val="00FFFF"/>
                              </a:fgClr>
                              <a:bgClr>
                                <a:srgbClr val="FFFFFF"/>
                              </a:bgClr>
                            </a:patt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0203" name="AutoShape 219"/>
          <p:cNvSpPr>
            <a:spLocks noChangeArrowheads="1"/>
          </p:cNvSpPr>
          <p:nvPr/>
        </p:nvSpPr>
        <p:spPr bwMode="auto">
          <a:xfrm>
            <a:off x="4904432" y="3051914"/>
            <a:ext cx="274638" cy="619125"/>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gradFill rotWithShape="0">
            <a:gsLst>
              <a:gs pos="0">
                <a:srgbClr val="FFFF00"/>
              </a:gs>
              <a:gs pos="100000">
                <a:srgbClr val="FF0000"/>
              </a:gs>
            </a:gsLst>
            <a:lin ang="18900000" scaled="1"/>
          </a:gradFill>
          <a:ln w="38100">
            <a:solidFill>
              <a:srgbClr val="FF0000"/>
            </a:solidFill>
            <a:miter lim="800000"/>
            <a:headEnd/>
            <a:tailEnd/>
          </a:ln>
          <a:effectLst/>
        </p:spPr>
        <p:txBody>
          <a:bodyPr lIns="90000" tIns="46800" rIns="90000" bIns="46800" anchor="ctr">
            <a:spAutoFit/>
          </a:bodyPr>
          <a:lstStyle/>
          <a:p>
            <a:pPr>
              <a:defRPr/>
            </a:pPr>
            <a:endParaRPr lang="zh-CN" altLang="en-US">
              <a:effectLst>
                <a:outerShdw blurRad="38100" dist="38100" dir="2700000" algn="tl">
                  <a:srgbClr val="000000">
                    <a:alpha val="43137"/>
                  </a:srgbClr>
                </a:outerShdw>
              </a:effectLst>
            </a:endParaRPr>
          </a:p>
        </p:txBody>
      </p:sp>
      <p:pic>
        <p:nvPicPr>
          <p:cNvPr id="36877" name="Picture 107" descr="C:\Users\Administrator\Desktop\图片12.jpg"/>
          <p:cNvPicPr>
            <a:picLocks noChangeAspect="1" noChangeArrowheads="1"/>
          </p:cNvPicPr>
          <p:nvPr/>
        </p:nvPicPr>
        <p:blipFill>
          <a:blip r:embed="rId20">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32420" y="1042139"/>
            <a:ext cx="8686800" cy="287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0204" name="Text Box 220"/>
          <p:cNvSpPr txBox="1">
            <a:spLocks noChangeArrowheads="1"/>
          </p:cNvSpPr>
          <p:nvPr/>
        </p:nvSpPr>
        <p:spPr bwMode="auto">
          <a:xfrm>
            <a:off x="4155132" y="527789"/>
            <a:ext cx="2395538" cy="519112"/>
          </a:xfrm>
          <a:prstGeom prst="rect">
            <a:avLst/>
          </a:prstGeom>
          <a:noFill/>
          <a:ln w="9525">
            <a:noFill/>
            <a:miter lim="800000"/>
            <a:headEnd/>
            <a:tailEnd/>
          </a:ln>
          <a:effectLst/>
        </p:spPr>
        <p:txBody>
          <a:bodyPr>
            <a:spAutoFit/>
          </a:bodyPr>
          <a:lstStyle/>
          <a:p>
            <a:pPr>
              <a:defRPr/>
            </a:pPr>
            <a:r>
              <a:rPr lang="en-US" altLang="zh-CN" sz="2800" b="1" dirty="0">
                <a:solidFill>
                  <a:srgbClr val="E60000"/>
                </a:solidFill>
                <a:latin typeface="Times New Roman" panose="02020603050405020304" pitchFamily="18" charset="0"/>
                <a:cs typeface="Times New Roman" panose="02020603050405020304" pitchFamily="18" charset="0"/>
              </a:rPr>
              <a:t>(</a:t>
            </a:r>
            <a:r>
              <a:rPr lang="zh-CN" altLang="en-US" sz="2800" b="1" dirty="0">
                <a:solidFill>
                  <a:srgbClr val="E60000"/>
                </a:solidFill>
                <a:latin typeface="Times New Roman" panose="02020603050405020304" pitchFamily="18" charset="0"/>
                <a:cs typeface="Times New Roman" panose="02020603050405020304" pitchFamily="18" charset="0"/>
              </a:rPr>
              <a:t>动态分析</a:t>
            </a:r>
            <a:r>
              <a:rPr lang="en-US" altLang="zh-CN" sz="2800" b="1" dirty="0">
                <a:solidFill>
                  <a:srgbClr val="E6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5416969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0204"/>
                                        </p:tgtEl>
                                        <p:attrNameLst>
                                          <p:attrName>style.visibility</p:attrName>
                                        </p:attrNameLst>
                                      </p:cBhvr>
                                      <p:to>
                                        <p:strVal val="visible"/>
                                      </p:to>
                                    </p:set>
                                    <p:animEffect transition="in" filter="wipe(left)">
                                      <p:cBhvr>
                                        <p:cTn id="7" dur="1000"/>
                                        <p:tgtEl>
                                          <p:spTgt spid="1702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70194"/>
                                        </p:tgtEl>
                                        <p:attrNameLst>
                                          <p:attrName>style.visibility</p:attrName>
                                        </p:attrNameLst>
                                      </p:cBhvr>
                                      <p:to>
                                        <p:strVal val="visible"/>
                                      </p:to>
                                    </p:set>
                                    <p:animEffect transition="in" filter="wipe(up)">
                                      <p:cBhvr>
                                        <p:cTn id="12" dur="500"/>
                                        <p:tgtEl>
                                          <p:spTgt spid="17019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70195"/>
                                        </p:tgtEl>
                                        <p:attrNameLst>
                                          <p:attrName>style.visibility</p:attrName>
                                        </p:attrNameLst>
                                      </p:cBhvr>
                                      <p:to>
                                        <p:strVal val="visible"/>
                                      </p:to>
                                    </p:set>
                                    <p:animEffect transition="in" filter="wipe(left)">
                                      <p:cBhvr>
                                        <p:cTn id="17" dur="500"/>
                                        <p:tgtEl>
                                          <p:spTgt spid="17019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70198"/>
                                        </p:tgtEl>
                                        <p:attrNameLst>
                                          <p:attrName>style.visibility</p:attrName>
                                        </p:attrNameLst>
                                      </p:cBhvr>
                                      <p:to>
                                        <p:strVal val="visible"/>
                                      </p:to>
                                    </p:set>
                                    <p:animEffect transition="in" filter="wipe(left)">
                                      <p:cBhvr>
                                        <p:cTn id="22" dur="500"/>
                                        <p:tgtEl>
                                          <p:spTgt spid="17019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70197"/>
                                        </p:tgtEl>
                                        <p:attrNameLst>
                                          <p:attrName>style.visibility</p:attrName>
                                        </p:attrNameLst>
                                      </p:cBhvr>
                                      <p:to>
                                        <p:strVal val="visible"/>
                                      </p:to>
                                    </p:set>
                                    <p:animEffect transition="in" filter="wipe(left)">
                                      <p:cBhvr>
                                        <p:cTn id="27" dur="500"/>
                                        <p:tgtEl>
                                          <p:spTgt spid="17019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3" fill="hold" grpId="0" nodeType="clickEffect">
                                  <p:stCondLst>
                                    <p:cond delay="0"/>
                                  </p:stCondLst>
                                  <p:childTnLst>
                                    <p:set>
                                      <p:cBhvr>
                                        <p:cTn id="31" dur="1" fill="hold">
                                          <p:stCondLst>
                                            <p:cond delay="0"/>
                                          </p:stCondLst>
                                        </p:cTn>
                                        <p:tgtEl>
                                          <p:spTgt spid="170203"/>
                                        </p:tgtEl>
                                        <p:attrNameLst>
                                          <p:attrName>style.visibility</p:attrName>
                                        </p:attrNameLst>
                                      </p:cBhvr>
                                      <p:to>
                                        <p:strVal val="visible"/>
                                      </p:to>
                                    </p:set>
                                    <p:animEffect transition="in" filter="strips(upRight)">
                                      <p:cBhvr>
                                        <p:cTn id="32" dur="500"/>
                                        <p:tgtEl>
                                          <p:spTgt spid="170203"/>
                                        </p:tgtEl>
                                      </p:cBhvr>
                                    </p:animEffect>
                                  </p:childTnLst>
                                </p:cTn>
                              </p:par>
                            </p:childTnLst>
                          </p:cTn>
                        </p:par>
                        <p:par>
                          <p:cTn id="33" fill="hold" nodeType="afterGroup">
                            <p:stCondLst>
                              <p:cond delay="500"/>
                            </p:stCondLst>
                            <p:childTnLst>
                              <p:par>
                                <p:cTn id="34" presetID="4" presetClass="entr" presetSubtype="32" fill="hold" nodeType="afterEffect">
                                  <p:stCondLst>
                                    <p:cond delay="0"/>
                                  </p:stCondLst>
                                  <p:childTnLst>
                                    <p:set>
                                      <p:cBhvr>
                                        <p:cTn id="35" dur="1" fill="hold">
                                          <p:stCondLst>
                                            <p:cond delay="0"/>
                                          </p:stCondLst>
                                        </p:cTn>
                                        <p:tgtEl>
                                          <p:spTgt spid="170196"/>
                                        </p:tgtEl>
                                        <p:attrNameLst>
                                          <p:attrName>style.visibility</p:attrName>
                                        </p:attrNameLst>
                                      </p:cBhvr>
                                      <p:to>
                                        <p:strVal val="visible"/>
                                      </p:to>
                                    </p:set>
                                    <p:animEffect transition="in" filter="box(out)">
                                      <p:cBhvr>
                                        <p:cTn id="36" dur="500"/>
                                        <p:tgtEl>
                                          <p:spTgt spid="170196"/>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170199"/>
                                        </p:tgtEl>
                                        <p:attrNameLst>
                                          <p:attrName>style.visibility</p:attrName>
                                        </p:attrNameLst>
                                      </p:cBhvr>
                                      <p:to>
                                        <p:strVal val="visible"/>
                                      </p:to>
                                    </p:set>
                                    <p:animEffect transition="in" filter="wipe(left)">
                                      <p:cBhvr>
                                        <p:cTn id="41" dur="500"/>
                                        <p:tgtEl>
                                          <p:spTgt spid="170199"/>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170202"/>
                                        </p:tgtEl>
                                        <p:attrNameLst>
                                          <p:attrName>style.visibility</p:attrName>
                                        </p:attrNameLst>
                                      </p:cBhvr>
                                      <p:to>
                                        <p:strVal val="visible"/>
                                      </p:to>
                                    </p:set>
                                    <p:animEffect transition="in" filter="wipe(left)">
                                      <p:cBhvr>
                                        <p:cTn id="46" dur="500"/>
                                        <p:tgtEl>
                                          <p:spTgt spid="170202"/>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nodeType="clickEffect">
                                  <p:stCondLst>
                                    <p:cond delay="0"/>
                                  </p:stCondLst>
                                  <p:childTnLst>
                                    <p:set>
                                      <p:cBhvr>
                                        <p:cTn id="50" dur="1" fill="hold">
                                          <p:stCondLst>
                                            <p:cond delay="0"/>
                                          </p:stCondLst>
                                        </p:cTn>
                                        <p:tgtEl>
                                          <p:spTgt spid="170200"/>
                                        </p:tgtEl>
                                        <p:attrNameLst>
                                          <p:attrName>style.visibility</p:attrName>
                                        </p:attrNameLst>
                                      </p:cBhvr>
                                      <p:to>
                                        <p:strVal val="visible"/>
                                      </p:to>
                                    </p:set>
                                    <p:animEffect transition="in" filter="wipe(left)">
                                      <p:cBhvr>
                                        <p:cTn id="51" dur="500"/>
                                        <p:tgtEl>
                                          <p:spTgt spid="170200"/>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nodeType="clickEffect">
                                  <p:stCondLst>
                                    <p:cond delay="0"/>
                                  </p:stCondLst>
                                  <p:childTnLst>
                                    <p:set>
                                      <p:cBhvr>
                                        <p:cTn id="55" dur="1" fill="hold">
                                          <p:stCondLst>
                                            <p:cond delay="0"/>
                                          </p:stCondLst>
                                        </p:cTn>
                                        <p:tgtEl>
                                          <p:spTgt spid="170201"/>
                                        </p:tgtEl>
                                        <p:attrNameLst>
                                          <p:attrName>style.visibility</p:attrName>
                                        </p:attrNameLst>
                                      </p:cBhvr>
                                      <p:to>
                                        <p:strVal val="visible"/>
                                      </p:to>
                                    </p:set>
                                    <p:animEffect transition="in" filter="wipe(left)">
                                      <p:cBhvr>
                                        <p:cTn id="56" dur="500"/>
                                        <p:tgtEl>
                                          <p:spTgt spid="1702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203" grpId="0" animBg="1"/>
      <p:bldP spid="170204"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233" name="Text Box 201"/>
          <p:cNvSpPr txBox="1">
            <a:spLocks noGrp="1" noChangeArrowheads="1"/>
          </p:cNvSpPr>
          <p:nvPr>
            <p:ph type="title"/>
          </p:nvPr>
        </p:nvSpPr>
        <p:spPr bwMode="auto">
          <a:xfrm>
            <a:off x="539750" y="461538"/>
            <a:ext cx="1066800" cy="609600"/>
          </a:xfrm>
          <a:ln>
            <a:miter lim="800000"/>
            <a:headEnd/>
            <a:tailEnd/>
          </a:ln>
        </p:spPr>
        <p:txBody>
          <a:bodyPr vert="horz" wrap="square" lIns="91440" tIns="45720" rIns="91440" bIns="45720" numCol="1" anchor="ctr" anchorCtr="0" compatLnSpc="1">
            <a:prstTxWarp prst="textNoShape">
              <a:avLst/>
            </a:prstTxWarp>
          </a:bodyPr>
          <a:lstStyle/>
          <a:p>
            <a:pPr eaLnBrk="1" hangingPunct="1">
              <a:defRPr/>
            </a:pPr>
            <a:r>
              <a:rPr lang="zh-CN" altLang="en-US" sz="2800" b="1" smtClean="0">
                <a:solidFill>
                  <a:srgbClr val="E60000"/>
                </a:solidFill>
                <a:effectLst>
                  <a:outerShdw blurRad="38100" dist="38100" dir="2700000" algn="tl">
                    <a:srgbClr val="C0C0C0"/>
                  </a:outerShdw>
                </a:effectLst>
              </a:rPr>
              <a:t>例</a:t>
            </a:r>
            <a:r>
              <a:rPr lang="en-US" altLang="zh-CN" sz="2800" b="1" smtClean="0">
                <a:solidFill>
                  <a:srgbClr val="E60000"/>
                </a:solidFill>
                <a:effectLst>
                  <a:outerShdw blurRad="38100" dist="38100" dir="2700000" algn="tl">
                    <a:srgbClr val="C0C0C0"/>
                  </a:outerShdw>
                </a:effectLst>
              </a:rPr>
              <a:t>1:</a:t>
            </a:r>
          </a:p>
        </p:txBody>
      </p:sp>
      <p:sp>
        <p:nvSpPr>
          <p:cNvPr id="110595" name="Rectangle 202"/>
          <p:cNvSpPr>
            <a:spLocks noChangeArrowheads="1"/>
          </p:cNvSpPr>
          <p:nvPr/>
        </p:nvSpPr>
        <p:spPr bwMode="auto">
          <a:xfrm>
            <a:off x="331788" y="469476"/>
            <a:ext cx="8748712" cy="244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pPr>
            <a:r>
              <a:rPr lang="en-US" altLang="zh-CN" sz="2800">
                <a:latin typeface="宋体" panose="02010600030101010101" pitchFamily="2" charset="-122"/>
              </a:rPr>
              <a:t>      </a:t>
            </a:r>
            <a:r>
              <a:rPr lang="zh-CN" altLang="en-US" sz="2800">
                <a:latin typeface="宋体" panose="02010600030101010101" pitchFamily="2" charset="-122"/>
              </a:rPr>
              <a:t>如图所示的两级电压放大电路</a:t>
            </a:r>
            <a:r>
              <a:rPr lang="en-US" altLang="zh-CN" sz="2800">
                <a:latin typeface="宋体" panose="02010600030101010101" pitchFamily="2" charset="-122"/>
              </a:rPr>
              <a:t>,</a:t>
            </a:r>
            <a:r>
              <a:rPr lang="zh-CN" altLang="en-US" sz="2800">
                <a:latin typeface="宋体" panose="02010600030101010101" pitchFamily="2" charset="-122"/>
              </a:rPr>
              <a:t>已知</a:t>
            </a:r>
            <a:r>
              <a:rPr lang="en-US" altLang="zh-CN" sz="2800" i="1">
                <a:latin typeface="宋体" panose="02010600030101010101" pitchFamily="2" charset="-122"/>
              </a:rPr>
              <a:t>β</a:t>
            </a:r>
            <a:r>
              <a:rPr lang="en-US" altLang="zh-CN" sz="2800" baseline="-25000"/>
              <a:t>1</a:t>
            </a:r>
            <a:r>
              <a:rPr lang="en-US" altLang="zh-CN" sz="2800"/>
              <a:t>=</a:t>
            </a:r>
            <a:r>
              <a:rPr lang="en-US" altLang="zh-CN" sz="2800" i="1">
                <a:latin typeface="宋体" panose="02010600030101010101" pitchFamily="2" charset="-122"/>
              </a:rPr>
              <a:t>β</a:t>
            </a:r>
            <a:r>
              <a:rPr lang="en-US" altLang="zh-CN" sz="2800" baseline="-25000"/>
              <a:t>2</a:t>
            </a:r>
            <a:r>
              <a:rPr lang="en-US" altLang="zh-CN" sz="2800"/>
              <a:t>=50, </a:t>
            </a:r>
            <a:endParaRPr lang="en-US" altLang="zh-CN" sz="2800">
              <a:latin typeface="宋体" panose="02010600030101010101" pitchFamily="2" charset="-122"/>
            </a:endParaRPr>
          </a:p>
          <a:p>
            <a:pPr eaLnBrk="1" hangingPunct="1">
              <a:lnSpc>
                <a:spcPct val="110000"/>
              </a:lnSpc>
            </a:pPr>
            <a:r>
              <a:rPr lang="en-US" altLang="zh-CN" sz="2800"/>
              <a:t>T</a:t>
            </a:r>
            <a:r>
              <a:rPr lang="en-US" altLang="zh-CN" sz="2800" baseline="-25000"/>
              <a:t>1 </a:t>
            </a:r>
            <a:r>
              <a:rPr lang="zh-CN" altLang="en-US" sz="2800"/>
              <a:t>和 </a:t>
            </a:r>
            <a:r>
              <a:rPr lang="en-US" altLang="zh-CN" sz="2800"/>
              <a:t>T</a:t>
            </a:r>
            <a:r>
              <a:rPr lang="en-US" altLang="zh-CN" sz="2800" baseline="-25000"/>
              <a:t>2 </a:t>
            </a:r>
            <a:r>
              <a:rPr lang="zh-CN" altLang="en-US" sz="2800"/>
              <a:t>均为 </a:t>
            </a:r>
            <a:r>
              <a:rPr lang="en-US" altLang="zh-CN" sz="2800"/>
              <a:t>3DG8D</a:t>
            </a:r>
            <a:r>
              <a:rPr lang="zh-CN" altLang="en-US" sz="2800"/>
              <a:t>。</a:t>
            </a:r>
          </a:p>
          <a:p>
            <a:pPr eaLnBrk="1" hangingPunct="1">
              <a:lnSpc>
                <a:spcPct val="110000"/>
              </a:lnSpc>
            </a:pPr>
            <a:r>
              <a:rPr lang="zh-CN" altLang="en-US" sz="2800"/>
              <a:t>    </a:t>
            </a:r>
            <a:r>
              <a:rPr lang="en-US" altLang="zh-CN" sz="2800"/>
              <a:t>(1) </a:t>
            </a:r>
            <a:r>
              <a:rPr lang="zh-CN" altLang="en-US" sz="2800">
                <a:latin typeface="宋体" panose="02010600030101010101" pitchFamily="2" charset="-122"/>
              </a:rPr>
              <a:t>计算前、后级放大电路的静态值</a:t>
            </a:r>
            <a:r>
              <a:rPr lang="en-US" altLang="zh-CN" sz="2800">
                <a:latin typeface="宋体" panose="02010600030101010101" pitchFamily="2" charset="-122"/>
              </a:rPr>
              <a:t>(</a:t>
            </a:r>
            <a:r>
              <a:rPr lang="en-US" altLang="zh-CN" sz="2800" i="1"/>
              <a:t>U</a:t>
            </a:r>
            <a:r>
              <a:rPr lang="en-US" altLang="zh-CN" sz="2800" baseline="-25000"/>
              <a:t>BE </a:t>
            </a:r>
            <a:r>
              <a:rPr lang="en-US" altLang="zh-CN" sz="2800"/>
              <a:t>= 0.6V);</a:t>
            </a:r>
          </a:p>
          <a:p>
            <a:pPr eaLnBrk="1" hangingPunct="1">
              <a:lnSpc>
                <a:spcPct val="110000"/>
              </a:lnSpc>
            </a:pPr>
            <a:r>
              <a:rPr lang="en-US" altLang="zh-CN" sz="2800"/>
              <a:t>    (2) </a:t>
            </a:r>
            <a:r>
              <a:rPr lang="zh-CN" altLang="en-US" sz="2800">
                <a:latin typeface="宋体" panose="02010600030101010101" pitchFamily="2" charset="-122"/>
              </a:rPr>
              <a:t>求放大电路的输入电阻和输出电阻；</a:t>
            </a:r>
            <a:r>
              <a:rPr lang="zh-CN" altLang="en-US" sz="2800"/>
              <a:t> </a:t>
            </a:r>
          </a:p>
          <a:p>
            <a:pPr eaLnBrk="1" hangingPunct="1">
              <a:lnSpc>
                <a:spcPct val="110000"/>
              </a:lnSpc>
            </a:pPr>
            <a:r>
              <a:rPr lang="zh-CN" altLang="en-US" sz="2800"/>
              <a:t>    </a:t>
            </a:r>
            <a:r>
              <a:rPr lang="en-US" altLang="zh-CN" sz="2800"/>
              <a:t>(3) </a:t>
            </a:r>
            <a:r>
              <a:rPr lang="zh-CN" altLang="en-US" sz="2800">
                <a:latin typeface="宋体" panose="02010600030101010101" pitchFamily="2" charset="-122"/>
              </a:rPr>
              <a:t>求各级电压的放大倍数及总电压放大倍数。</a:t>
            </a:r>
          </a:p>
        </p:txBody>
      </p:sp>
      <p:pic>
        <p:nvPicPr>
          <p:cNvPr id="110596" name="Picture 299" descr="图片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813" y="3020588"/>
            <a:ext cx="6264275" cy="310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571892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62" name="Rectangle 6"/>
          <p:cNvSpPr>
            <a:spLocks noGrp="1" noChangeArrowheads="1"/>
          </p:cNvSpPr>
          <p:nvPr>
            <p:ph type="title"/>
          </p:nvPr>
        </p:nvSpPr>
        <p:spPr bwMode="auto">
          <a:xfrm>
            <a:off x="314797" y="501398"/>
            <a:ext cx="1295400" cy="457200"/>
          </a:xfrm>
          <a:ln>
            <a:miter lim="800000"/>
            <a:headEnd/>
            <a:tailEnd/>
          </a:ln>
        </p:spPr>
        <p:txBody>
          <a:bodyPr vert="horz" wrap="square" lIns="91440" tIns="45720" rIns="91440" bIns="45720" numCol="1" anchor="t" anchorCtr="0" compatLnSpc="1">
            <a:prstTxWarp prst="textNoShape">
              <a:avLst/>
            </a:prstTxWarp>
          </a:bodyPr>
          <a:lstStyle/>
          <a:p>
            <a:pPr algn="l" eaLnBrk="1" hangingPunct="1">
              <a:defRPr/>
            </a:pPr>
            <a:r>
              <a:rPr lang="zh-CN" altLang="en-US" sz="2800" b="1" smtClean="0">
                <a:solidFill>
                  <a:srgbClr val="E60000"/>
                </a:solidFill>
                <a:latin typeface="宋体" pitchFamily="2" charset="-122"/>
              </a:rPr>
              <a:t>解</a:t>
            </a:r>
            <a:r>
              <a:rPr lang="en-US" altLang="zh-CN" sz="2800" b="1" smtClean="0">
                <a:solidFill>
                  <a:srgbClr val="E60000"/>
                </a:solidFill>
                <a:latin typeface="宋体" pitchFamily="2" charset="-122"/>
              </a:rPr>
              <a:t>:</a:t>
            </a:r>
          </a:p>
        </p:txBody>
      </p:sp>
      <p:sp>
        <p:nvSpPr>
          <p:cNvPr id="37894" name="Rectangle 7"/>
          <p:cNvSpPr>
            <a:spLocks noChangeArrowheads="1"/>
          </p:cNvSpPr>
          <p:nvPr/>
        </p:nvSpPr>
        <p:spPr bwMode="auto">
          <a:xfrm>
            <a:off x="848197" y="515686"/>
            <a:ext cx="7543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a:solidFill>
                  <a:schemeClr val="tx2"/>
                </a:solidFill>
              </a:rPr>
              <a:t> (1) </a:t>
            </a:r>
            <a:r>
              <a:rPr lang="zh-CN" altLang="en-US" sz="2800">
                <a:solidFill>
                  <a:schemeClr val="tx2"/>
                </a:solidFill>
                <a:latin typeface="宋体" panose="02010600030101010101" pitchFamily="2" charset="-122"/>
              </a:rPr>
              <a:t>两级放大电路的静态值可分别计算。</a:t>
            </a:r>
          </a:p>
        </p:txBody>
      </p:sp>
      <p:sp>
        <p:nvSpPr>
          <p:cNvPr id="173065" name="Rectangle 9"/>
          <p:cNvSpPr>
            <a:spLocks noChangeArrowheads="1"/>
          </p:cNvSpPr>
          <p:nvPr/>
        </p:nvSpPr>
        <p:spPr bwMode="auto">
          <a:xfrm>
            <a:off x="459260" y="3987548"/>
            <a:ext cx="4191000" cy="540725"/>
          </a:xfrm>
          <a:prstGeom prst="rect">
            <a:avLst/>
          </a:prstGeom>
          <a:noFill/>
          <a:ln w="9525">
            <a:noFill/>
            <a:miter lim="800000"/>
            <a:headEnd/>
            <a:tailEnd/>
          </a:ln>
          <a:effectLst/>
        </p:spPr>
        <p:txBody>
          <a:bodyPr>
            <a:spAutoFit/>
          </a:bodyPr>
          <a:lstStyle/>
          <a:p>
            <a:pPr>
              <a:lnSpc>
                <a:spcPct val="120000"/>
              </a:lnSpc>
              <a:defRPr/>
            </a:pPr>
            <a:r>
              <a:rPr lang="zh-CN" altLang="en-US" sz="2800" b="1">
                <a:solidFill>
                  <a:srgbClr val="000099"/>
                </a:solidFill>
                <a:latin typeface="宋体" pitchFamily="2" charset="-122"/>
              </a:rPr>
              <a:t>第一级是射极输出器</a:t>
            </a:r>
          </a:p>
        </p:txBody>
      </p:sp>
      <p:graphicFrame>
        <p:nvGraphicFramePr>
          <p:cNvPr id="173066" name="Object 10"/>
          <p:cNvGraphicFramePr>
            <a:graphicFrameLocks noChangeAspect="1"/>
          </p:cNvGraphicFramePr>
          <p:nvPr>
            <p:extLst/>
          </p:nvPr>
        </p:nvGraphicFramePr>
        <p:xfrm>
          <a:off x="1095847" y="4476498"/>
          <a:ext cx="7037388" cy="976313"/>
        </p:xfrm>
        <a:graphic>
          <a:graphicData uri="http://schemas.openxmlformats.org/presentationml/2006/ole">
            <mc:AlternateContent xmlns:mc="http://schemas.openxmlformats.org/markup-compatibility/2006">
              <mc:Choice xmlns:v="urn:schemas-microsoft-com:vml" Requires="v">
                <p:oleObj spid="_x0000_s37899" name="Equation" r:id="rId4" imgW="3632040" imgH="444240" progId="Equation.3">
                  <p:embed/>
                </p:oleObj>
              </mc:Choice>
              <mc:Fallback>
                <p:oleObj name="Equation" r:id="rId4" imgW="3632040" imgH="4442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5847" y="4476498"/>
                        <a:ext cx="7037388" cy="976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3067" name="Object 11"/>
          <p:cNvGraphicFramePr>
            <a:graphicFrameLocks noChangeAspect="1"/>
          </p:cNvGraphicFramePr>
          <p:nvPr>
            <p:extLst/>
          </p:nvPr>
        </p:nvGraphicFramePr>
        <p:xfrm>
          <a:off x="1114897" y="5476623"/>
          <a:ext cx="6021388" cy="465138"/>
        </p:xfrm>
        <a:graphic>
          <a:graphicData uri="http://schemas.openxmlformats.org/presentationml/2006/ole">
            <mc:AlternateContent xmlns:mc="http://schemas.openxmlformats.org/markup-compatibility/2006">
              <mc:Choice xmlns:v="urn:schemas-microsoft-com:vml" Requires="v">
                <p:oleObj spid="_x0000_s37900" name="Equation" r:id="rId6" imgW="3149280" imgH="215640" progId="Equation.3">
                  <p:embed/>
                </p:oleObj>
              </mc:Choice>
              <mc:Fallback>
                <p:oleObj name="Equation" r:id="rId6" imgW="3149280" imgH="2156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4897" y="5476623"/>
                        <a:ext cx="6021388"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3068" name="Object 12"/>
          <p:cNvGraphicFramePr>
            <a:graphicFrameLocks noChangeAspect="1"/>
          </p:cNvGraphicFramePr>
          <p:nvPr>
            <p:extLst/>
          </p:nvPr>
        </p:nvGraphicFramePr>
        <p:xfrm>
          <a:off x="1084735" y="6021136"/>
          <a:ext cx="5994400" cy="492125"/>
        </p:xfrm>
        <a:graphic>
          <a:graphicData uri="http://schemas.openxmlformats.org/presentationml/2006/ole">
            <mc:AlternateContent xmlns:mc="http://schemas.openxmlformats.org/markup-compatibility/2006">
              <mc:Choice xmlns:v="urn:schemas-microsoft-com:vml" Requires="v">
                <p:oleObj spid="_x0000_s37901" name="Equation" r:id="rId8" imgW="2997000" imgH="228600" progId="Equation.3">
                  <p:embed/>
                </p:oleObj>
              </mc:Choice>
              <mc:Fallback>
                <p:oleObj name="Equation" r:id="rId8" imgW="2997000" imgH="2286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84735" y="6021136"/>
                        <a:ext cx="599440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37896" name="Picture 299" descr="图片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10197" y="963361"/>
            <a:ext cx="6192838" cy="306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66897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3065"/>
                                        </p:tgtEl>
                                        <p:attrNameLst>
                                          <p:attrName>style.visibility</p:attrName>
                                        </p:attrNameLst>
                                      </p:cBhvr>
                                      <p:to>
                                        <p:strVal val="visible"/>
                                      </p:to>
                                    </p:set>
                                    <p:animEffect transition="in" filter="wipe(left)">
                                      <p:cBhvr>
                                        <p:cTn id="7" dur="500"/>
                                        <p:tgtEl>
                                          <p:spTgt spid="17306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73066"/>
                                        </p:tgtEl>
                                        <p:attrNameLst>
                                          <p:attrName>style.visibility</p:attrName>
                                        </p:attrNameLst>
                                      </p:cBhvr>
                                      <p:to>
                                        <p:strVal val="visible"/>
                                      </p:to>
                                    </p:set>
                                    <p:animEffect transition="in" filter="wipe(left)">
                                      <p:cBhvr>
                                        <p:cTn id="12" dur="500"/>
                                        <p:tgtEl>
                                          <p:spTgt spid="17306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73067"/>
                                        </p:tgtEl>
                                        <p:attrNameLst>
                                          <p:attrName>style.visibility</p:attrName>
                                        </p:attrNameLst>
                                      </p:cBhvr>
                                      <p:to>
                                        <p:strVal val="visible"/>
                                      </p:to>
                                    </p:set>
                                    <p:animEffect transition="in" filter="wipe(left)">
                                      <p:cBhvr>
                                        <p:cTn id="17" dur="500"/>
                                        <p:tgtEl>
                                          <p:spTgt spid="17306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73068"/>
                                        </p:tgtEl>
                                        <p:attrNameLst>
                                          <p:attrName>style.visibility</p:attrName>
                                        </p:attrNameLst>
                                      </p:cBhvr>
                                      <p:to>
                                        <p:strVal val="visible"/>
                                      </p:to>
                                    </p:set>
                                    <p:animEffect transition="in" filter="wipe(left)">
                                      <p:cBhvr>
                                        <p:cTn id="22" dur="500"/>
                                        <p:tgtEl>
                                          <p:spTgt spid="1730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65" grpId="0"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7" name="Rectangle 7"/>
          <p:cNvSpPr>
            <a:spLocks noChangeArrowheads="1"/>
          </p:cNvSpPr>
          <p:nvPr/>
        </p:nvSpPr>
        <p:spPr bwMode="auto">
          <a:xfrm>
            <a:off x="1209377" y="468360"/>
            <a:ext cx="4191000" cy="540725"/>
          </a:xfrm>
          <a:prstGeom prst="rect">
            <a:avLst/>
          </a:prstGeom>
          <a:noFill/>
          <a:ln w="9525">
            <a:noFill/>
            <a:miter lim="800000"/>
            <a:headEnd/>
            <a:tailEnd/>
          </a:ln>
          <a:effectLst/>
        </p:spPr>
        <p:txBody>
          <a:bodyPr>
            <a:spAutoFit/>
          </a:bodyPr>
          <a:lstStyle/>
          <a:p>
            <a:pPr>
              <a:lnSpc>
                <a:spcPct val="120000"/>
              </a:lnSpc>
              <a:defRPr/>
            </a:pPr>
            <a:r>
              <a:rPr lang="zh-CN" altLang="en-US" sz="2800" b="1">
                <a:solidFill>
                  <a:srgbClr val="000099"/>
                </a:solidFill>
                <a:latin typeface="宋体" pitchFamily="2" charset="-122"/>
              </a:rPr>
              <a:t>第二级是分压式偏置电路</a:t>
            </a:r>
          </a:p>
        </p:txBody>
      </p:sp>
      <p:graphicFrame>
        <p:nvGraphicFramePr>
          <p:cNvPr id="174088" name="Object 8"/>
          <p:cNvGraphicFramePr>
            <a:graphicFrameLocks noChangeAspect="1"/>
          </p:cNvGraphicFramePr>
          <p:nvPr>
            <p:extLst/>
          </p:nvPr>
        </p:nvGraphicFramePr>
        <p:xfrm>
          <a:off x="944264" y="4070398"/>
          <a:ext cx="7016750" cy="1093787"/>
        </p:xfrm>
        <a:graphic>
          <a:graphicData uri="http://schemas.openxmlformats.org/presentationml/2006/ole">
            <mc:AlternateContent xmlns:mc="http://schemas.openxmlformats.org/markup-compatibility/2006">
              <mc:Choice xmlns:v="urn:schemas-microsoft-com:vml" Requires="v">
                <p:oleObj spid="_x0000_s38920" name="Equation" r:id="rId4" imgW="2844720" imgH="444240" progId="Equation.3">
                  <p:embed/>
                </p:oleObj>
              </mc:Choice>
              <mc:Fallback>
                <p:oleObj name="Equation" r:id="rId4" imgW="2844720" imgH="4442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4264" y="4070398"/>
                        <a:ext cx="7016750" cy="1093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4089" name="Object 9"/>
          <p:cNvGraphicFramePr>
            <a:graphicFrameLocks noChangeAspect="1"/>
          </p:cNvGraphicFramePr>
          <p:nvPr>
            <p:extLst/>
          </p:nvPr>
        </p:nvGraphicFramePr>
        <p:xfrm>
          <a:off x="950614" y="5243560"/>
          <a:ext cx="6962775" cy="1084263"/>
        </p:xfrm>
        <a:graphic>
          <a:graphicData uri="http://schemas.openxmlformats.org/presentationml/2006/ole">
            <mc:AlternateContent xmlns:mc="http://schemas.openxmlformats.org/markup-compatibility/2006">
              <mc:Choice xmlns:v="urn:schemas-microsoft-com:vml" Requires="v">
                <p:oleObj spid="_x0000_s38921" name="Equation" r:id="rId6" imgW="2844720" imgH="444240" progId="Equation.3">
                  <p:embed/>
                </p:oleObj>
              </mc:Choice>
              <mc:Fallback>
                <p:oleObj name="Equation" r:id="rId6" imgW="2844720" imgH="4442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0614" y="5243560"/>
                        <a:ext cx="6962775" cy="1084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184" name="Rectangle 104"/>
          <p:cNvSpPr>
            <a:spLocks noGrp="1" noChangeArrowheads="1"/>
          </p:cNvSpPr>
          <p:nvPr>
            <p:ph type="title"/>
          </p:nvPr>
        </p:nvSpPr>
        <p:spPr bwMode="auto">
          <a:xfrm>
            <a:off x="523577" y="539798"/>
            <a:ext cx="990600" cy="533400"/>
          </a:xfrm>
          <a:ln>
            <a:miter lim="800000"/>
            <a:headEnd/>
            <a:tailEnd/>
          </a:ln>
        </p:spPr>
        <p:txBody>
          <a:bodyPr vert="horz" wrap="square" lIns="91440" tIns="45720" rIns="91440" bIns="45720" numCol="1" anchor="t" anchorCtr="0" compatLnSpc="1">
            <a:prstTxWarp prst="textNoShape">
              <a:avLst/>
            </a:prstTxWarp>
          </a:bodyPr>
          <a:lstStyle/>
          <a:p>
            <a:pPr algn="l" eaLnBrk="1" hangingPunct="1">
              <a:defRPr/>
            </a:pPr>
            <a:r>
              <a:rPr lang="zh-CN" altLang="en-US" sz="2800" b="1" smtClean="0">
                <a:solidFill>
                  <a:srgbClr val="E60000"/>
                </a:solidFill>
                <a:latin typeface="宋体" pitchFamily="2" charset="-122"/>
              </a:rPr>
              <a:t>解</a:t>
            </a:r>
            <a:r>
              <a:rPr lang="en-US" altLang="zh-CN" sz="2800" b="1" smtClean="0">
                <a:solidFill>
                  <a:srgbClr val="E60000"/>
                </a:solidFill>
                <a:latin typeface="宋体" pitchFamily="2" charset="-122"/>
              </a:rPr>
              <a:t>:</a:t>
            </a:r>
          </a:p>
        </p:txBody>
      </p:sp>
      <p:pic>
        <p:nvPicPr>
          <p:cNvPr id="38918" name="Picture 292" descr="图片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55464" y="990648"/>
            <a:ext cx="6192838" cy="306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111669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74088"/>
                                        </p:tgtEl>
                                        <p:attrNameLst>
                                          <p:attrName>style.visibility</p:attrName>
                                        </p:attrNameLst>
                                      </p:cBhvr>
                                      <p:to>
                                        <p:strVal val="visible"/>
                                      </p:to>
                                    </p:set>
                                    <p:animEffect transition="in" filter="wipe(left)">
                                      <p:cBhvr>
                                        <p:cTn id="7" dur="500"/>
                                        <p:tgtEl>
                                          <p:spTgt spid="1740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74089"/>
                                        </p:tgtEl>
                                        <p:attrNameLst>
                                          <p:attrName>style.visibility</p:attrName>
                                        </p:attrNameLst>
                                      </p:cBhvr>
                                      <p:to>
                                        <p:strVal val="visible"/>
                                      </p:to>
                                    </p:set>
                                    <p:animEffect transition="in" filter="wipe(left)">
                                      <p:cBhvr>
                                        <p:cTn id="12" dur="500"/>
                                        <p:tgtEl>
                                          <p:spTgt spid="1740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11" name="Rectangle 7"/>
          <p:cNvSpPr>
            <a:spLocks noChangeArrowheads="1"/>
          </p:cNvSpPr>
          <p:nvPr/>
        </p:nvSpPr>
        <p:spPr bwMode="auto">
          <a:xfrm>
            <a:off x="1105073" y="473940"/>
            <a:ext cx="4191000" cy="559897"/>
          </a:xfrm>
          <a:prstGeom prst="rect">
            <a:avLst/>
          </a:prstGeom>
          <a:noFill/>
          <a:ln w="9525">
            <a:noFill/>
            <a:miter lim="800000"/>
            <a:headEnd/>
            <a:tailEnd/>
          </a:ln>
          <a:effectLst/>
        </p:spPr>
        <p:txBody>
          <a:bodyPr>
            <a:spAutoFit/>
          </a:bodyPr>
          <a:lstStyle/>
          <a:p>
            <a:pPr>
              <a:lnSpc>
                <a:spcPct val="120000"/>
              </a:lnSpc>
              <a:defRPr/>
            </a:pPr>
            <a:r>
              <a:rPr lang="zh-CN" altLang="en-US" sz="2800" b="1">
                <a:solidFill>
                  <a:srgbClr val="000099"/>
                </a:solidFill>
                <a:latin typeface="Times New Roman" panose="02020603050405020304" pitchFamily="18" charset="0"/>
                <a:cs typeface="Times New Roman" panose="02020603050405020304" pitchFamily="18" charset="0"/>
              </a:rPr>
              <a:t>第二级是分压式偏置电路</a:t>
            </a:r>
          </a:p>
        </p:txBody>
      </p:sp>
      <p:graphicFrame>
        <p:nvGraphicFramePr>
          <p:cNvPr id="175112" name="Object 8"/>
          <p:cNvGraphicFramePr>
            <a:graphicFrameLocks noChangeAspect="1"/>
          </p:cNvGraphicFramePr>
          <p:nvPr>
            <p:extLst/>
          </p:nvPr>
        </p:nvGraphicFramePr>
        <p:xfrm>
          <a:off x="1340023" y="4234727"/>
          <a:ext cx="4411662" cy="1012825"/>
        </p:xfrm>
        <a:graphic>
          <a:graphicData uri="http://schemas.openxmlformats.org/presentationml/2006/ole">
            <mc:AlternateContent xmlns:mc="http://schemas.openxmlformats.org/markup-compatibility/2006">
              <mc:Choice xmlns:v="urn:schemas-microsoft-com:vml" Requires="v">
                <p:oleObj spid="_x0000_s39947" name="Equation" r:id="rId4" imgW="2070000" imgH="444240" progId="Equation.3">
                  <p:embed/>
                </p:oleObj>
              </mc:Choice>
              <mc:Fallback>
                <p:oleObj name="Equation" r:id="rId4" imgW="2070000" imgH="4442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40023" y="4234727"/>
                        <a:ext cx="4411662" cy="101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5113" name="Object 9"/>
          <p:cNvGraphicFramePr>
            <a:graphicFrameLocks noChangeAspect="1"/>
          </p:cNvGraphicFramePr>
          <p:nvPr>
            <p:extLst/>
          </p:nvPr>
        </p:nvGraphicFramePr>
        <p:xfrm>
          <a:off x="1286048" y="5228502"/>
          <a:ext cx="5400675" cy="574675"/>
        </p:xfrm>
        <a:graphic>
          <a:graphicData uri="http://schemas.openxmlformats.org/presentationml/2006/ole">
            <mc:AlternateContent xmlns:mc="http://schemas.openxmlformats.org/markup-compatibility/2006">
              <mc:Choice xmlns:v="urn:schemas-microsoft-com:vml" Requires="v">
                <p:oleObj spid="_x0000_s39948" name="公式" r:id="rId6" imgW="2311200" imgH="228600" progId="Equation.3">
                  <p:embed/>
                </p:oleObj>
              </mc:Choice>
              <mc:Fallback>
                <p:oleObj name="公式" r:id="rId6" imgW="2311200" imgH="2286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86048" y="5228502"/>
                        <a:ext cx="5400675" cy="57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9942" name="Rectangle 104"/>
          <p:cNvSpPr>
            <a:spLocks noGrp="1" noChangeArrowheads="1"/>
          </p:cNvSpPr>
          <p:nvPr>
            <p:ph type="title"/>
          </p:nvPr>
        </p:nvSpPr>
        <p:spPr bwMode="auto">
          <a:xfrm>
            <a:off x="484360" y="540615"/>
            <a:ext cx="1593850" cy="5715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eaLnBrk="1" hangingPunct="1"/>
            <a:r>
              <a:rPr lang="zh-CN" altLang="en-US" sz="2800" b="1" smtClean="0">
                <a:solidFill>
                  <a:srgbClr val="CC0000"/>
                </a:solidFill>
                <a:latin typeface="Times New Roman" panose="02020603050405020304" pitchFamily="18" charset="0"/>
                <a:cs typeface="Times New Roman" panose="02020603050405020304" pitchFamily="18" charset="0"/>
              </a:rPr>
              <a:t>解</a:t>
            </a:r>
            <a:r>
              <a:rPr lang="en-US" altLang="zh-CN" sz="2800" b="1" smtClean="0">
                <a:solidFill>
                  <a:srgbClr val="CC0000"/>
                </a:solidFill>
                <a:latin typeface="Times New Roman" panose="02020603050405020304" pitchFamily="18" charset="0"/>
                <a:cs typeface="Times New Roman" panose="02020603050405020304" pitchFamily="18" charset="0"/>
              </a:rPr>
              <a:t>:</a:t>
            </a:r>
          </a:p>
        </p:txBody>
      </p:sp>
      <p:graphicFrame>
        <p:nvGraphicFramePr>
          <p:cNvPr id="175487" name="Object 383"/>
          <p:cNvGraphicFramePr>
            <a:graphicFrameLocks noGrp="1" noChangeAspect="1"/>
          </p:cNvGraphicFramePr>
          <p:nvPr>
            <p:ph idx="1"/>
            <p:extLst/>
          </p:nvPr>
        </p:nvGraphicFramePr>
        <p:xfrm>
          <a:off x="2078210" y="5906365"/>
          <a:ext cx="5976938" cy="488950"/>
        </p:xfrm>
        <a:graphic>
          <a:graphicData uri="http://schemas.openxmlformats.org/presentationml/2006/ole">
            <mc:AlternateContent xmlns:mc="http://schemas.openxmlformats.org/markup-compatibility/2006">
              <mc:Choice xmlns:v="urn:schemas-microsoft-com:vml" Requires="v">
                <p:oleObj spid="_x0000_s39949" name="公式" r:id="rId8" imgW="2489040" imgH="203040" progId="Equation.3">
                  <p:embed/>
                </p:oleObj>
              </mc:Choice>
              <mc:Fallback>
                <p:oleObj name="公式" r:id="rId8" imgW="2489040" imgH="203040" progId="Equation.3">
                  <p:embed/>
                  <p:pic>
                    <p:nvPicPr>
                      <p:cNvPr id="0" name=""/>
                      <p:cNvPicPr>
                        <a:picLocks noGrp="1"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78210" y="5906365"/>
                        <a:ext cx="5976938"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39943" name="Picture 387" descr="图片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46410" y="1035915"/>
            <a:ext cx="6192838" cy="306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4214645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75112"/>
                                        </p:tgtEl>
                                        <p:attrNameLst>
                                          <p:attrName>style.visibility</p:attrName>
                                        </p:attrNameLst>
                                      </p:cBhvr>
                                      <p:to>
                                        <p:strVal val="visible"/>
                                      </p:to>
                                    </p:set>
                                    <p:animEffect transition="in" filter="wipe(left)">
                                      <p:cBhvr>
                                        <p:cTn id="7" dur="500"/>
                                        <p:tgtEl>
                                          <p:spTgt spid="1751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75113"/>
                                        </p:tgtEl>
                                        <p:attrNameLst>
                                          <p:attrName>style.visibility</p:attrName>
                                        </p:attrNameLst>
                                      </p:cBhvr>
                                      <p:to>
                                        <p:strVal val="visible"/>
                                      </p:to>
                                    </p:set>
                                    <p:animEffect transition="in" filter="wipe(left)">
                                      <p:cBhvr>
                                        <p:cTn id="12" dur="500"/>
                                        <p:tgtEl>
                                          <p:spTgt spid="1751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75487"/>
                                        </p:tgtEl>
                                        <p:attrNameLst>
                                          <p:attrName>style.visibility</p:attrName>
                                        </p:attrNameLst>
                                      </p:cBhvr>
                                      <p:to>
                                        <p:strVal val="visible"/>
                                      </p:to>
                                    </p:set>
                                    <p:animEffect transition="in" filter="wipe(left)">
                                      <p:cBhvr>
                                        <p:cTn id="17" dur="500"/>
                                        <p:tgtEl>
                                          <p:spTgt spid="1754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0" name="Picture 226" descr="图片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4720" y="928706"/>
            <a:ext cx="7767637" cy="292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76355" name="Object 227"/>
          <p:cNvGraphicFramePr>
            <a:graphicFrameLocks noChangeAspect="1"/>
          </p:cNvGraphicFramePr>
          <p:nvPr>
            <p:extLst>
              <p:ext uri="{D42A27DB-BD31-4B8C-83A1-F6EECF244321}">
                <p14:modId xmlns:p14="http://schemas.microsoft.com/office/powerpoint/2010/main" val="41968316"/>
              </p:ext>
            </p:extLst>
          </p:nvPr>
        </p:nvGraphicFramePr>
        <p:xfrm>
          <a:off x="969020" y="5211781"/>
          <a:ext cx="4954587" cy="1014413"/>
        </p:xfrm>
        <a:graphic>
          <a:graphicData uri="http://schemas.openxmlformats.org/presentationml/2006/ole">
            <mc:AlternateContent xmlns:mc="http://schemas.openxmlformats.org/markup-compatibility/2006">
              <mc:Choice xmlns:v="urn:schemas-microsoft-com:vml" Requires="v">
                <p:oleObj spid="_x0000_s40986" name="公式" r:id="rId5" imgW="2145960" imgH="444240" progId="Equation.3">
                  <p:embed/>
                </p:oleObj>
              </mc:Choice>
              <mc:Fallback>
                <p:oleObj name="公式" r:id="rId5" imgW="2145960" imgH="4442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9020" y="5211781"/>
                        <a:ext cx="4954587" cy="1014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6356" name="Object 228"/>
          <p:cNvGraphicFramePr>
            <a:graphicFrameLocks noChangeAspect="1"/>
          </p:cNvGraphicFramePr>
          <p:nvPr>
            <p:extLst>
              <p:ext uri="{D42A27DB-BD31-4B8C-83A1-F6EECF244321}">
                <p14:modId xmlns:p14="http://schemas.microsoft.com/office/powerpoint/2010/main" val="3973870587"/>
              </p:ext>
            </p:extLst>
          </p:nvPr>
        </p:nvGraphicFramePr>
        <p:xfrm>
          <a:off x="969020" y="6105544"/>
          <a:ext cx="5907087" cy="565150"/>
        </p:xfrm>
        <a:graphic>
          <a:graphicData uri="http://schemas.openxmlformats.org/presentationml/2006/ole">
            <mc:AlternateContent xmlns:mc="http://schemas.openxmlformats.org/markup-compatibility/2006">
              <mc:Choice xmlns:v="urn:schemas-microsoft-com:vml" Requires="v">
                <p:oleObj spid="_x0000_s40987" name="公式" r:id="rId7" imgW="2743200" imgH="228600" progId="Equation.3">
                  <p:embed/>
                </p:oleObj>
              </mc:Choice>
              <mc:Fallback>
                <p:oleObj name="公式" r:id="rId7" imgW="274320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69020" y="6105544"/>
                        <a:ext cx="5907087"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6357" name="Object 229"/>
          <p:cNvGraphicFramePr>
            <a:graphicFrameLocks noChangeAspect="1"/>
          </p:cNvGraphicFramePr>
          <p:nvPr>
            <p:extLst>
              <p:ext uri="{D42A27DB-BD31-4B8C-83A1-F6EECF244321}">
                <p14:modId xmlns:p14="http://schemas.microsoft.com/office/powerpoint/2010/main" val="296393966"/>
              </p:ext>
            </p:extLst>
          </p:nvPr>
        </p:nvGraphicFramePr>
        <p:xfrm>
          <a:off x="4745682" y="3046431"/>
          <a:ext cx="469900" cy="576263"/>
        </p:xfrm>
        <a:graphic>
          <a:graphicData uri="http://schemas.openxmlformats.org/presentationml/2006/ole">
            <mc:AlternateContent xmlns:mc="http://schemas.openxmlformats.org/markup-compatibility/2006">
              <mc:Choice xmlns:v="urn:schemas-microsoft-com:vml" Requires="v">
                <p:oleObj spid="_x0000_s40988" name="Equation" r:id="rId9" imgW="177480" imgH="215640" progId="Equation.3">
                  <p:embed/>
                </p:oleObj>
              </mc:Choice>
              <mc:Fallback>
                <p:oleObj name="Equation" r:id="rId9" imgW="177480" imgH="2156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45682" y="3046431"/>
                        <a:ext cx="469900" cy="576263"/>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6358" name="AutoShape 230"/>
          <p:cNvSpPr>
            <a:spLocks noChangeArrowheads="1"/>
          </p:cNvSpPr>
          <p:nvPr/>
        </p:nvSpPr>
        <p:spPr bwMode="auto">
          <a:xfrm>
            <a:off x="4386907" y="3173431"/>
            <a:ext cx="304800" cy="685800"/>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gradFill rotWithShape="0">
            <a:gsLst>
              <a:gs pos="0">
                <a:srgbClr val="FFFF00"/>
              </a:gs>
              <a:gs pos="100000">
                <a:srgbClr val="FF0000"/>
              </a:gs>
            </a:gsLst>
            <a:lin ang="18900000" scaled="1"/>
          </a:gradFill>
          <a:ln w="38100">
            <a:solidFill>
              <a:srgbClr val="FF0000"/>
            </a:solidFill>
            <a:miter lim="800000"/>
            <a:headEnd/>
            <a:tailEnd/>
          </a:ln>
          <a:effectLst/>
        </p:spPr>
        <p:txBody>
          <a:bodyPr lIns="90000" tIns="46800" rIns="90000" bIns="46800"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176359" name="Object 231"/>
          <p:cNvGraphicFramePr>
            <a:graphicFrameLocks noChangeAspect="1"/>
          </p:cNvGraphicFramePr>
          <p:nvPr>
            <p:extLst>
              <p:ext uri="{D42A27DB-BD31-4B8C-83A1-F6EECF244321}">
                <p14:modId xmlns:p14="http://schemas.microsoft.com/office/powerpoint/2010/main" val="4138550616"/>
              </p:ext>
            </p:extLst>
          </p:nvPr>
        </p:nvGraphicFramePr>
        <p:xfrm>
          <a:off x="1002357" y="3879869"/>
          <a:ext cx="4464050" cy="593725"/>
        </p:xfrm>
        <a:graphic>
          <a:graphicData uri="http://schemas.openxmlformats.org/presentationml/2006/ole">
            <mc:AlternateContent xmlns:mc="http://schemas.openxmlformats.org/markup-compatibility/2006">
              <mc:Choice xmlns:v="urn:schemas-microsoft-com:vml" Requires="v">
                <p:oleObj spid="_x0000_s40989" name="公式" r:id="rId11" imgW="2057400" imgH="228600" progId="Equation.3">
                  <p:embed/>
                </p:oleObj>
              </mc:Choice>
              <mc:Fallback>
                <p:oleObj name="公式" r:id="rId11" imgW="2057400" imgH="2286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02357" y="3879869"/>
                        <a:ext cx="4464050"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6360" name="Object 232"/>
          <p:cNvGraphicFramePr>
            <a:graphicFrameLocks noChangeAspect="1"/>
          </p:cNvGraphicFramePr>
          <p:nvPr>
            <p:extLst>
              <p:ext uri="{D42A27DB-BD31-4B8C-83A1-F6EECF244321}">
                <p14:modId xmlns:p14="http://schemas.microsoft.com/office/powerpoint/2010/main" val="3524441591"/>
              </p:ext>
            </p:extLst>
          </p:nvPr>
        </p:nvGraphicFramePr>
        <p:xfrm>
          <a:off x="918220" y="4352944"/>
          <a:ext cx="5472112" cy="974725"/>
        </p:xfrm>
        <a:graphic>
          <a:graphicData uri="http://schemas.openxmlformats.org/presentationml/2006/ole">
            <mc:AlternateContent xmlns:mc="http://schemas.openxmlformats.org/markup-compatibility/2006">
              <mc:Choice xmlns:v="urn:schemas-microsoft-com:vml" Requires="v">
                <p:oleObj spid="_x0000_s40990" name="Equation" r:id="rId13" imgW="2539800" imgH="406080" progId="Equation.3">
                  <p:embed/>
                </p:oleObj>
              </mc:Choice>
              <mc:Fallback>
                <p:oleObj name="Equation" r:id="rId13" imgW="2539800" imgH="40608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18220" y="4352944"/>
                        <a:ext cx="5472112" cy="97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6361" name="Object 233"/>
          <p:cNvGraphicFramePr>
            <a:graphicFrameLocks noChangeAspect="1"/>
          </p:cNvGraphicFramePr>
          <p:nvPr>
            <p:extLst>
              <p:ext uri="{D42A27DB-BD31-4B8C-83A1-F6EECF244321}">
                <p14:modId xmlns:p14="http://schemas.microsoft.com/office/powerpoint/2010/main" val="1850756673"/>
              </p:ext>
            </p:extLst>
          </p:nvPr>
        </p:nvGraphicFramePr>
        <p:xfrm>
          <a:off x="1424632" y="3057544"/>
          <a:ext cx="1084263" cy="557212"/>
        </p:xfrm>
        <a:graphic>
          <a:graphicData uri="http://schemas.openxmlformats.org/presentationml/2006/ole">
            <mc:AlternateContent xmlns:mc="http://schemas.openxmlformats.org/markup-compatibility/2006">
              <mc:Choice xmlns:v="urn:schemas-microsoft-com:vml" Requires="v">
                <p:oleObj spid="_x0000_s40991" name="Equation" r:id="rId15" imgW="419040" imgH="215640" progId="Equation.3">
                  <p:embed/>
                </p:oleObj>
              </mc:Choice>
              <mc:Fallback>
                <p:oleObj name="Equation" r:id="rId15" imgW="419040" imgH="21564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24632" y="3057544"/>
                        <a:ext cx="1084263" cy="557212"/>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6362" name="AutoShape 234"/>
          <p:cNvSpPr>
            <a:spLocks noChangeArrowheads="1"/>
          </p:cNvSpPr>
          <p:nvPr/>
        </p:nvSpPr>
        <p:spPr bwMode="auto">
          <a:xfrm>
            <a:off x="1134120" y="3211531"/>
            <a:ext cx="304800" cy="685800"/>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gradFill rotWithShape="0">
            <a:gsLst>
              <a:gs pos="0">
                <a:srgbClr val="FFFF00"/>
              </a:gs>
              <a:gs pos="100000">
                <a:srgbClr val="FF0000"/>
              </a:gs>
            </a:gsLst>
            <a:lin ang="18900000" scaled="1"/>
          </a:gradFill>
          <a:ln w="38100">
            <a:solidFill>
              <a:srgbClr val="FF0000"/>
            </a:solidFill>
            <a:miter lim="800000"/>
            <a:headEnd/>
            <a:tailEnd/>
          </a:ln>
          <a:effectLst/>
        </p:spPr>
        <p:txBody>
          <a:bodyPr lIns="90000" tIns="46800" rIns="90000" bIns="46800"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176363" name="Object 235"/>
          <p:cNvGraphicFramePr>
            <a:graphicFrameLocks noChangeAspect="1"/>
          </p:cNvGraphicFramePr>
          <p:nvPr>
            <p:extLst>
              <p:ext uri="{D42A27DB-BD31-4B8C-83A1-F6EECF244321}">
                <p14:modId xmlns:p14="http://schemas.microsoft.com/office/powerpoint/2010/main" val="2884994294"/>
              </p:ext>
            </p:extLst>
          </p:nvPr>
        </p:nvGraphicFramePr>
        <p:xfrm>
          <a:off x="6966595" y="3871931"/>
          <a:ext cx="1944687" cy="585788"/>
        </p:xfrm>
        <a:graphic>
          <a:graphicData uri="http://schemas.openxmlformats.org/presentationml/2006/ole">
            <mc:AlternateContent xmlns:mc="http://schemas.openxmlformats.org/markup-compatibility/2006">
              <mc:Choice xmlns:v="urn:schemas-microsoft-com:vml" Requires="v">
                <p:oleObj spid="_x0000_s40992" name="公式" r:id="rId17" imgW="850680" imgH="228600" progId="Equation.3">
                  <p:embed/>
                </p:oleObj>
              </mc:Choice>
              <mc:Fallback>
                <p:oleObj name="公式" r:id="rId17" imgW="850680" imgH="22860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966595" y="3871931"/>
                        <a:ext cx="1944687" cy="585788"/>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6364" name="AutoShape 236"/>
          <p:cNvSpPr>
            <a:spLocks noChangeArrowheads="1"/>
          </p:cNvSpPr>
          <p:nvPr/>
        </p:nvSpPr>
        <p:spPr bwMode="auto">
          <a:xfrm flipH="1">
            <a:off x="7974657" y="3249631"/>
            <a:ext cx="304800" cy="685800"/>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gradFill rotWithShape="0">
            <a:gsLst>
              <a:gs pos="0">
                <a:srgbClr val="FFFF00"/>
              </a:gs>
              <a:gs pos="100000">
                <a:srgbClr val="FF0000"/>
              </a:gs>
            </a:gsLst>
            <a:lin ang="18900000" scaled="1"/>
          </a:gradFill>
          <a:ln w="38100">
            <a:solidFill>
              <a:srgbClr val="FF0000"/>
            </a:solidFill>
            <a:miter lim="800000"/>
            <a:headEnd/>
            <a:tailEnd/>
          </a:ln>
          <a:effectLst/>
        </p:spPr>
        <p:txBody>
          <a:bodyPr lIns="90000" tIns="46800" rIns="90000" bIns="46800" anchor="ctr">
            <a:spAutoFit/>
          </a:bodyPr>
          <a:lstStyle/>
          <a:p>
            <a:pPr>
              <a:defRPr/>
            </a:pPr>
            <a:endParaRPr lang="zh-CN" altLang="en-US">
              <a:effectLst>
                <a:outerShdw blurRad="38100" dist="38100" dir="2700000" algn="tl">
                  <a:srgbClr val="000000">
                    <a:alpha val="43137"/>
                  </a:srgbClr>
                </a:outerShdw>
              </a:effectLst>
            </a:endParaRPr>
          </a:p>
        </p:txBody>
      </p:sp>
      <p:graphicFrame>
        <p:nvGraphicFramePr>
          <p:cNvPr id="176365" name="Object 237"/>
          <p:cNvGraphicFramePr>
            <a:graphicFrameLocks noChangeAspect="1"/>
          </p:cNvGraphicFramePr>
          <p:nvPr>
            <p:extLst>
              <p:ext uri="{D42A27DB-BD31-4B8C-83A1-F6EECF244321}">
                <p14:modId xmlns:p14="http://schemas.microsoft.com/office/powerpoint/2010/main" val="3690702466"/>
              </p:ext>
            </p:extLst>
          </p:nvPr>
        </p:nvGraphicFramePr>
        <p:xfrm>
          <a:off x="5356870" y="3938606"/>
          <a:ext cx="1584325" cy="431800"/>
        </p:xfrm>
        <a:graphic>
          <a:graphicData uri="http://schemas.openxmlformats.org/presentationml/2006/ole">
            <mc:AlternateContent xmlns:mc="http://schemas.openxmlformats.org/markup-compatibility/2006">
              <mc:Choice xmlns:v="urn:schemas-microsoft-com:vml" Requires="v">
                <p:oleObj spid="_x0000_s40993" name="公式" r:id="rId19" imgW="736560" imgH="177480" progId="Equation.3">
                  <p:embed/>
                </p:oleObj>
              </mc:Choice>
              <mc:Fallback>
                <p:oleObj name="公式" r:id="rId19" imgW="736560" imgH="17748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356870" y="3938606"/>
                        <a:ext cx="1584325"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6366" name="Rectangle 238"/>
          <p:cNvSpPr>
            <a:spLocks noChangeArrowheads="1"/>
          </p:cNvSpPr>
          <p:nvPr/>
        </p:nvSpPr>
        <p:spPr bwMode="auto">
          <a:xfrm>
            <a:off x="545157" y="512781"/>
            <a:ext cx="3324225" cy="519113"/>
          </a:xfrm>
          <a:prstGeom prst="rect">
            <a:avLst/>
          </a:prstGeom>
          <a:noFill/>
          <a:ln w="9525">
            <a:noFill/>
            <a:miter lim="800000"/>
            <a:headEnd/>
            <a:tailEnd/>
          </a:ln>
          <a:effectLst/>
        </p:spPr>
        <p:txBody>
          <a:bodyPr>
            <a:spAutoFit/>
          </a:bodyPr>
          <a:lstStyle/>
          <a:p>
            <a:pPr>
              <a:defRPr/>
            </a:pPr>
            <a:r>
              <a:rPr lang="en-US" altLang="zh-CN" sz="2800" b="1" dirty="0">
                <a:solidFill>
                  <a:srgbClr val="007E00"/>
                </a:solidFill>
                <a:latin typeface="Times New Roman" panose="02020603050405020304" pitchFamily="18" charset="0"/>
                <a:cs typeface="Times New Roman" panose="02020603050405020304" pitchFamily="18" charset="0"/>
              </a:rPr>
              <a:t>(2) </a:t>
            </a:r>
            <a:r>
              <a:rPr lang="zh-CN" altLang="en-US" sz="2800" b="1" dirty="0">
                <a:solidFill>
                  <a:srgbClr val="007E00"/>
                </a:solidFill>
                <a:latin typeface="Times New Roman" panose="02020603050405020304" pitchFamily="18" charset="0"/>
                <a:cs typeface="Times New Roman" panose="02020603050405020304" pitchFamily="18" charset="0"/>
              </a:rPr>
              <a:t>计算 </a:t>
            </a:r>
            <a:r>
              <a:rPr lang="en-US" altLang="zh-CN" sz="2800" b="1" i="1" dirty="0">
                <a:solidFill>
                  <a:srgbClr val="007E00"/>
                </a:solidFill>
                <a:latin typeface="Times New Roman" panose="02020603050405020304" pitchFamily="18" charset="0"/>
                <a:cs typeface="Times New Roman" panose="02020603050405020304" pitchFamily="18" charset="0"/>
              </a:rPr>
              <a:t>r</a:t>
            </a:r>
            <a:r>
              <a:rPr lang="en-US" altLang="zh-CN" sz="2800" b="1" dirty="0">
                <a:solidFill>
                  <a:srgbClr val="007E00"/>
                </a:solidFill>
                <a:latin typeface="Times New Roman" panose="02020603050405020304" pitchFamily="18" charset="0"/>
                <a:cs typeface="Times New Roman" panose="02020603050405020304" pitchFamily="18" charset="0"/>
              </a:rPr>
              <a:t> </a:t>
            </a:r>
            <a:r>
              <a:rPr lang="en-US" altLang="zh-CN" sz="2800" b="1" baseline="-25000" dirty="0" err="1">
                <a:solidFill>
                  <a:srgbClr val="007E00"/>
                </a:solidFill>
                <a:latin typeface="Times New Roman" panose="02020603050405020304" pitchFamily="18" charset="0"/>
                <a:cs typeface="Times New Roman" panose="02020603050405020304" pitchFamily="18" charset="0"/>
              </a:rPr>
              <a:t>i</a:t>
            </a:r>
            <a:r>
              <a:rPr lang="zh-CN" altLang="en-US" sz="2800" b="1" dirty="0">
                <a:solidFill>
                  <a:srgbClr val="007E00"/>
                </a:solidFill>
                <a:latin typeface="Times New Roman" panose="02020603050405020304" pitchFamily="18" charset="0"/>
                <a:cs typeface="Times New Roman" panose="02020603050405020304" pitchFamily="18" charset="0"/>
              </a:rPr>
              <a:t>和 </a:t>
            </a:r>
            <a:r>
              <a:rPr lang="en-US" altLang="zh-CN" sz="2800" b="1" i="1" dirty="0">
                <a:solidFill>
                  <a:srgbClr val="007E00"/>
                </a:solidFill>
                <a:latin typeface="Times New Roman" panose="02020603050405020304" pitchFamily="18" charset="0"/>
                <a:cs typeface="Times New Roman" panose="02020603050405020304" pitchFamily="18" charset="0"/>
              </a:rPr>
              <a:t>r</a:t>
            </a:r>
            <a:r>
              <a:rPr lang="en-US" altLang="zh-CN" sz="2800" b="1" dirty="0">
                <a:solidFill>
                  <a:srgbClr val="007E00"/>
                </a:solidFill>
                <a:latin typeface="Times New Roman" panose="02020603050405020304" pitchFamily="18" charset="0"/>
                <a:cs typeface="Times New Roman" panose="02020603050405020304" pitchFamily="18" charset="0"/>
              </a:rPr>
              <a:t> </a:t>
            </a:r>
            <a:r>
              <a:rPr lang="en-US" altLang="zh-CN" sz="2800" b="1" baseline="-25000" dirty="0">
                <a:solidFill>
                  <a:srgbClr val="007E00"/>
                </a:solidFill>
                <a:latin typeface="Times New Roman" panose="02020603050405020304" pitchFamily="18" charset="0"/>
                <a:cs typeface="Times New Roman" panose="02020603050405020304" pitchFamily="18" charset="0"/>
              </a:rPr>
              <a:t>0</a:t>
            </a:r>
          </a:p>
        </p:txBody>
      </p:sp>
    </p:spTree>
    <p:extLst>
      <p:ext uri="{BB962C8B-B14F-4D97-AF65-F5344CB8AC3E}">
        <p14:creationId xmlns:p14="http://schemas.microsoft.com/office/powerpoint/2010/main" val="3048717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6362"/>
                                        </p:tgtEl>
                                        <p:attrNameLst>
                                          <p:attrName>style.visibility</p:attrName>
                                        </p:attrNameLst>
                                      </p:cBhvr>
                                      <p:to>
                                        <p:strVal val="visible"/>
                                      </p:to>
                                    </p:set>
                                    <p:animEffect transition="in" filter="wipe(left)">
                                      <p:cBhvr>
                                        <p:cTn id="7" dur="1000"/>
                                        <p:tgtEl>
                                          <p:spTgt spid="176362"/>
                                        </p:tgtEl>
                                      </p:cBhvr>
                                    </p:animEffect>
                                  </p:childTnLst>
                                </p:cTn>
                              </p:par>
                            </p:childTnLst>
                          </p:cTn>
                        </p:par>
                        <p:par>
                          <p:cTn id="8" fill="hold" nodeType="afterGroup">
                            <p:stCondLst>
                              <p:cond delay="1000"/>
                            </p:stCondLst>
                            <p:childTnLst>
                              <p:par>
                                <p:cTn id="9" presetID="22" presetClass="entr" presetSubtype="8" fill="hold" nodeType="afterEffect">
                                  <p:stCondLst>
                                    <p:cond delay="0"/>
                                  </p:stCondLst>
                                  <p:childTnLst>
                                    <p:set>
                                      <p:cBhvr>
                                        <p:cTn id="10" dur="1" fill="hold">
                                          <p:stCondLst>
                                            <p:cond delay="0"/>
                                          </p:stCondLst>
                                        </p:cTn>
                                        <p:tgtEl>
                                          <p:spTgt spid="176361"/>
                                        </p:tgtEl>
                                        <p:attrNameLst>
                                          <p:attrName>style.visibility</p:attrName>
                                        </p:attrNameLst>
                                      </p:cBhvr>
                                      <p:to>
                                        <p:strVal val="visible"/>
                                      </p:to>
                                    </p:set>
                                    <p:animEffect transition="in" filter="wipe(left)">
                                      <p:cBhvr>
                                        <p:cTn id="11" dur="1000"/>
                                        <p:tgtEl>
                                          <p:spTgt spid="17636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76358"/>
                                        </p:tgtEl>
                                        <p:attrNameLst>
                                          <p:attrName>style.visibility</p:attrName>
                                        </p:attrNameLst>
                                      </p:cBhvr>
                                      <p:to>
                                        <p:strVal val="visible"/>
                                      </p:to>
                                    </p:set>
                                    <p:animEffect transition="in" filter="wipe(left)">
                                      <p:cBhvr>
                                        <p:cTn id="16" dur="1000"/>
                                        <p:tgtEl>
                                          <p:spTgt spid="176358"/>
                                        </p:tgtEl>
                                      </p:cBhvr>
                                    </p:animEffect>
                                  </p:childTnLst>
                                </p:cTn>
                              </p:par>
                            </p:childTnLst>
                          </p:cTn>
                        </p:par>
                        <p:par>
                          <p:cTn id="17" fill="hold" nodeType="afterGroup">
                            <p:stCondLst>
                              <p:cond delay="1000"/>
                            </p:stCondLst>
                            <p:childTnLst>
                              <p:par>
                                <p:cTn id="18" presetID="22" presetClass="entr" presetSubtype="8" fill="hold" nodeType="afterEffect">
                                  <p:stCondLst>
                                    <p:cond delay="0"/>
                                  </p:stCondLst>
                                  <p:childTnLst>
                                    <p:set>
                                      <p:cBhvr>
                                        <p:cTn id="19" dur="1" fill="hold">
                                          <p:stCondLst>
                                            <p:cond delay="0"/>
                                          </p:stCondLst>
                                        </p:cTn>
                                        <p:tgtEl>
                                          <p:spTgt spid="176357"/>
                                        </p:tgtEl>
                                        <p:attrNameLst>
                                          <p:attrName>style.visibility</p:attrName>
                                        </p:attrNameLst>
                                      </p:cBhvr>
                                      <p:to>
                                        <p:strVal val="visible"/>
                                      </p:to>
                                    </p:set>
                                    <p:animEffect transition="in" filter="wipe(left)">
                                      <p:cBhvr>
                                        <p:cTn id="20" dur="1000"/>
                                        <p:tgtEl>
                                          <p:spTgt spid="17635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176359"/>
                                        </p:tgtEl>
                                        <p:attrNameLst>
                                          <p:attrName>style.visibility</p:attrName>
                                        </p:attrNameLst>
                                      </p:cBhvr>
                                      <p:to>
                                        <p:strVal val="visible"/>
                                      </p:to>
                                    </p:set>
                                    <p:animEffect transition="in" filter="wipe(left)">
                                      <p:cBhvr>
                                        <p:cTn id="25" dur="500"/>
                                        <p:tgtEl>
                                          <p:spTgt spid="176359"/>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176360"/>
                                        </p:tgtEl>
                                        <p:attrNameLst>
                                          <p:attrName>style.visibility</p:attrName>
                                        </p:attrNameLst>
                                      </p:cBhvr>
                                      <p:to>
                                        <p:strVal val="visible"/>
                                      </p:to>
                                    </p:set>
                                    <p:animEffect transition="in" filter="wipe(left)">
                                      <p:cBhvr>
                                        <p:cTn id="30" dur="500"/>
                                        <p:tgtEl>
                                          <p:spTgt spid="176360"/>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176355"/>
                                        </p:tgtEl>
                                        <p:attrNameLst>
                                          <p:attrName>style.visibility</p:attrName>
                                        </p:attrNameLst>
                                      </p:cBhvr>
                                      <p:to>
                                        <p:strVal val="visible"/>
                                      </p:to>
                                    </p:set>
                                    <p:animEffect transition="in" filter="wipe(left)">
                                      <p:cBhvr>
                                        <p:cTn id="35" dur="1000"/>
                                        <p:tgtEl>
                                          <p:spTgt spid="176355"/>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176356"/>
                                        </p:tgtEl>
                                        <p:attrNameLst>
                                          <p:attrName>style.visibility</p:attrName>
                                        </p:attrNameLst>
                                      </p:cBhvr>
                                      <p:to>
                                        <p:strVal val="visible"/>
                                      </p:to>
                                    </p:set>
                                    <p:animEffect transition="in" filter="wipe(left)">
                                      <p:cBhvr>
                                        <p:cTn id="40" dur="1000"/>
                                        <p:tgtEl>
                                          <p:spTgt spid="176356"/>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nodeType="clickEffect">
                                  <p:stCondLst>
                                    <p:cond delay="0"/>
                                  </p:stCondLst>
                                  <p:childTnLst>
                                    <p:set>
                                      <p:cBhvr>
                                        <p:cTn id="44" dur="1" fill="hold">
                                          <p:stCondLst>
                                            <p:cond delay="0"/>
                                          </p:stCondLst>
                                        </p:cTn>
                                        <p:tgtEl>
                                          <p:spTgt spid="176365"/>
                                        </p:tgtEl>
                                        <p:attrNameLst>
                                          <p:attrName>style.visibility</p:attrName>
                                        </p:attrNameLst>
                                      </p:cBhvr>
                                      <p:to>
                                        <p:strVal val="visible"/>
                                      </p:to>
                                    </p:set>
                                    <p:animEffect transition="in" filter="wipe(left)">
                                      <p:cBhvr>
                                        <p:cTn id="45" dur="500"/>
                                        <p:tgtEl>
                                          <p:spTgt spid="176365"/>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8" presetClass="entr" presetSubtype="9" fill="hold" grpId="0" nodeType="clickEffect">
                                  <p:stCondLst>
                                    <p:cond delay="0"/>
                                  </p:stCondLst>
                                  <p:childTnLst>
                                    <p:set>
                                      <p:cBhvr>
                                        <p:cTn id="49" dur="1" fill="hold">
                                          <p:stCondLst>
                                            <p:cond delay="0"/>
                                          </p:stCondLst>
                                        </p:cTn>
                                        <p:tgtEl>
                                          <p:spTgt spid="176364"/>
                                        </p:tgtEl>
                                        <p:attrNameLst>
                                          <p:attrName>style.visibility</p:attrName>
                                        </p:attrNameLst>
                                      </p:cBhvr>
                                      <p:to>
                                        <p:strVal val="visible"/>
                                      </p:to>
                                    </p:set>
                                    <p:animEffect transition="in" filter="strips(upLeft)">
                                      <p:cBhvr>
                                        <p:cTn id="50" dur="500"/>
                                        <p:tgtEl>
                                          <p:spTgt spid="176364"/>
                                        </p:tgtEl>
                                      </p:cBhvr>
                                    </p:animEffect>
                                  </p:childTnLst>
                                </p:cTn>
                              </p:par>
                            </p:childTnLst>
                          </p:cTn>
                        </p:par>
                        <p:par>
                          <p:cTn id="51" fill="hold" nodeType="afterGroup">
                            <p:stCondLst>
                              <p:cond delay="500"/>
                            </p:stCondLst>
                            <p:childTnLst>
                              <p:par>
                                <p:cTn id="52" presetID="4" presetClass="entr" presetSubtype="32" fill="hold" nodeType="afterEffect">
                                  <p:stCondLst>
                                    <p:cond delay="0"/>
                                  </p:stCondLst>
                                  <p:childTnLst>
                                    <p:set>
                                      <p:cBhvr>
                                        <p:cTn id="53" dur="1" fill="hold">
                                          <p:stCondLst>
                                            <p:cond delay="0"/>
                                          </p:stCondLst>
                                        </p:cTn>
                                        <p:tgtEl>
                                          <p:spTgt spid="176363"/>
                                        </p:tgtEl>
                                        <p:attrNameLst>
                                          <p:attrName>style.visibility</p:attrName>
                                        </p:attrNameLst>
                                      </p:cBhvr>
                                      <p:to>
                                        <p:strVal val="visible"/>
                                      </p:to>
                                    </p:set>
                                    <p:animEffect transition="in" filter="box(out)">
                                      <p:cBhvr>
                                        <p:cTn id="54" dur="500"/>
                                        <p:tgtEl>
                                          <p:spTgt spid="1763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358" grpId="0" animBg="1"/>
      <p:bldP spid="176362" grpId="0" animBg="1"/>
      <p:bldP spid="176364"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9" name="Picture 234" descr="图片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613" y="876022"/>
            <a:ext cx="7767637" cy="292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1986" name="Object 84"/>
          <p:cNvGraphicFramePr>
            <a:graphicFrameLocks noChangeAspect="1"/>
          </p:cNvGraphicFramePr>
          <p:nvPr>
            <p:extLst>
              <p:ext uri="{D42A27DB-BD31-4B8C-83A1-F6EECF244321}">
                <p14:modId xmlns:p14="http://schemas.microsoft.com/office/powerpoint/2010/main" val="3793607946"/>
              </p:ext>
            </p:extLst>
          </p:nvPr>
        </p:nvGraphicFramePr>
        <p:xfrm>
          <a:off x="4543425" y="3560484"/>
          <a:ext cx="485775" cy="596900"/>
        </p:xfrm>
        <a:graphic>
          <a:graphicData uri="http://schemas.openxmlformats.org/presentationml/2006/ole">
            <mc:AlternateContent xmlns:mc="http://schemas.openxmlformats.org/markup-compatibility/2006">
              <mc:Choice xmlns:v="urn:schemas-microsoft-com:vml" Requires="v">
                <p:oleObj spid="_x0000_s41995" name="Equation" r:id="rId5" imgW="177480" imgH="215640" progId="Equation.3">
                  <p:embed/>
                </p:oleObj>
              </mc:Choice>
              <mc:Fallback>
                <p:oleObj name="Equation" r:id="rId5" imgW="177480" imgH="215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43425" y="3560484"/>
                        <a:ext cx="485775" cy="5969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7237" name="AutoShape 85"/>
          <p:cNvSpPr>
            <a:spLocks noChangeArrowheads="1"/>
          </p:cNvSpPr>
          <p:nvPr/>
        </p:nvSpPr>
        <p:spPr bwMode="auto">
          <a:xfrm>
            <a:off x="4449763" y="3185834"/>
            <a:ext cx="304800" cy="685800"/>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gradFill rotWithShape="0">
            <a:gsLst>
              <a:gs pos="0">
                <a:srgbClr val="FFFF00"/>
              </a:gs>
              <a:gs pos="100000">
                <a:srgbClr val="FF0000"/>
              </a:gs>
            </a:gsLst>
            <a:lin ang="18900000" scaled="1"/>
          </a:gradFill>
          <a:ln w="38100">
            <a:solidFill>
              <a:srgbClr val="FF0000"/>
            </a:solidFill>
            <a:miter lim="800000"/>
            <a:headEnd/>
            <a:tailEnd/>
          </a:ln>
          <a:effectLst/>
        </p:spPr>
        <p:txBody>
          <a:bodyPr lIns="90000" tIns="46800" rIns="90000" bIns="46800" anchor="ctr">
            <a:spAutoFit/>
          </a:bodyPr>
          <a:lstStyle/>
          <a:p>
            <a:pPr>
              <a:defRPr/>
            </a:pPr>
            <a:endParaRPr lang="zh-CN" altLang="en-US">
              <a:effectLst>
                <a:outerShdw blurRad="38100" dist="38100" dir="2700000" algn="tl">
                  <a:srgbClr val="000000">
                    <a:alpha val="43137"/>
                  </a:srgbClr>
                </a:outerShdw>
              </a:effectLst>
            </a:endParaRPr>
          </a:p>
        </p:txBody>
      </p:sp>
      <p:sp>
        <p:nvSpPr>
          <p:cNvPr id="177387" name="Rectangle 235"/>
          <p:cNvSpPr>
            <a:spLocks noChangeArrowheads="1"/>
          </p:cNvSpPr>
          <p:nvPr/>
        </p:nvSpPr>
        <p:spPr bwMode="auto">
          <a:xfrm>
            <a:off x="592138" y="469622"/>
            <a:ext cx="3548062" cy="519112"/>
          </a:xfrm>
          <a:prstGeom prst="rect">
            <a:avLst/>
          </a:prstGeom>
          <a:noFill/>
          <a:ln w="9525">
            <a:noFill/>
            <a:miter lim="800000"/>
            <a:headEnd/>
            <a:tailEnd/>
          </a:ln>
          <a:effectLst/>
        </p:spPr>
        <p:txBody>
          <a:bodyPr>
            <a:spAutoFit/>
          </a:bodyPr>
          <a:lstStyle/>
          <a:p>
            <a:pPr>
              <a:defRPr/>
            </a:pPr>
            <a:r>
              <a:rPr lang="en-US" altLang="zh-CN" sz="2800" b="1">
                <a:solidFill>
                  <a:srgbClr val="006600"/>
                </a:solidFill>
                <a:latin typeface="Times New Roman" panose="02020603050405020304" pitchFamily="18" charset="0"/>
                <a:cs typeface="Times New Roman" panose="02020603050405020304" pitchFamily="18" charset="0"/>
              </a:rPr>
              <a:t>(3) </a:t>
            </a:r>
            <a:r>
              <a:rPr lang="zh-CN" altLang="en-US" sz="2800" b="1">
                <a:solidFill>
                  <a:srgbClr val="006600"/>
                </a:solidFill>
                <a:latin typeface="Times New Roman" panose="02020603050405020304" pitchFamily="18" charset="0"/>
                <a:cs typeface="Times New Roman" panose="02020603050405020304" pitchFamily="18" charset="0"/>
              </a:rPr>
              <a:t>求电压放大倍数</a:t>
            </a:r>
          </a:p>
        </p:txBody>
      </p:sp>
      <p:graphicFrame>
        <p:nvGraphicFramePr>
          <p:cNvPr id="177388" name="Object 236"/>
          <p:cNvGraphicFramePr>
            <a:graphicFrameLocks noChangeAspect="1"/>
          </p:cNvGraphicFramePr>
          <p:nvPr>
            <p:extLst>
              <p:ext uri="{D42A27DB-BD31-4B8C-83A1-F6EECF244321}">
                <p14:modId xmlns:p14="http://schemas.microsoft.com/office/powerpoint/2010/main" val="3466750493"/>
              </p:ext>
            </p:extLst>
          </p:nvPr>
        </p:nvGraphicFramePr>
        <p:xfrm>
          <a:off x="788988" y="5225772"/>
          <a:ext cx="7023100" cy="1041400"/>
        </p:xfrm>
        <a:graphic>
          <a:graphicData uri="http://schemas.openxmlformats.org/presentationml/2006/ole">
            <mc:AlternateContent xmlns:mc="http://schemas.openxmlformats.org/markup-compatibility/2006">
              <mc:Choice xmlns:v="urn:schemas-microsoft-com:vml" Requires="v">
                <p:oleObj spid="_x0000_s41996" name="公式" r:id="rId7" imgW="3301920" imgH="444240" progId="Equation.3">
                  <p:embed/>
                </p:oleObj>
              </mc:Choice>
              <mc:Fallback>
                <p:oleObj name="公式" r:id="rId7" imgW="3301920" imgH="4442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8988" y="5225772"/>
                        <a:ext cx="7023100" cy="104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7389" name="Rectangle 237"/>
          <p:cNvSpPr>
            <a:spLocks noChangeArrowheads="1"/>
          </p:cNvSpPr>
          <p:nvPr/>
        </p:nvSpPr>
        <p:spPr bwMode="auto">
          <a:xfrm>
            <a:off x="758825" y="4070072"/>
            <a:ext cx="5181600" cy="519112"/>
          </a:xfrm>
          <a:prstGeom prst="rect">
            <a:avLst/>
          </a:prstGeom>
          <a:noFill/>
          <a:ln w="9525">
            <a:noFill/>
            <a:miter lim="800000"/>
            <a:headEnd/>
            <a:tailEnd/>
          </a:ln>
          <a:effectLst/>
        </p:spPr>
        <p:txBody>
          <a:bodyPr>
            <a:spAutoFit/>
          </a:bodyPr>
          <a:lstStyle/>
          <a:p>
            <a:pPr>
              <a:defRPr/>
            </a:pPr>
            <a:r>
              <a:rPr lang="zh-CN" altLang="en-US" sz="2800" b="1">
                <a:solidFill>
                  <a:srgbClr val="000099"/>
                </a:solidFill>
                <a:latin typeface="Times New Roman" panose="02020603050405020304" pitchFamily="18" charset="0"/>
                <a:cs typeface="Times New Roman" panose="02020603050405020304" pitchFamily="18" charset="0"/>
              </a:rPr>
              <a:t>第一级放大电路为射极输出器</a:t>
            </a:r>
          </a:p>
        </p:txBody>
      </p:sp>
      <p:graphicFrame>
        <p:nvGraphicFramePr>
          <p:cNvPr id="177390" name="Object 238"/>
          <p:cNvGraphicFramePr>
            <a:graphicFrameLocks noChangeAspect="1"/>
          </p:cNvGraphicFramePr>
          <p:nvPr>
            <p:extLst>
              <p:ext uri="{D42A27DB-BD31-4B8C-83A1-F6EECF244321}">
                <p14:modId xmlns:p14="http://schemas.microsoft.com/office/powerpoint/2010/main" val="1717986912"/>
              </p:ext>
            </p:extLst>
          </p:nvPr>
        </p:nvGraphicFramePr>
        <p:xfrm>
          <a:off x="827088" y="4663797"/>
          <a:ext cx="3651250" cy="514350"/>
        </p:xfrm>
        <a:graphic>
          <a:graphicData uri="http://schemas.openxmlformats.org/presentationml/2006/ole">
            <mc:AlternateContent xmlns:mc="http://schemas.openxmlformats.org/markup-compatibility/2006">
              <mc:Choice xmlns:v="urn:schemas-microsoft-com:vml" Requires="v">
                <p:oleObj spid="_x0000_s41997" name="公式" r:id="rId9" imgW="1701720" imgH="215640" progId="Equation.3">
                  <p:embed/>
                </p:oleObj>
              </mc:Choice>
              <mc:Fallback>
                <p:oleObj name="公式" r:id="rId9" imgW="1701720" imgH="2156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7088" y="4663797"/>
                        <a:ext cx="3651250"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183882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7389"/>
                                        </p:tgtEl>
                                        <p:attrNameLst>
                                          <p:attrName>style.visibility</p:attrName>
                                        </p:attrNameLst>
                                      </p:cBhvr>
                                      <p:to>
                                        <p:strVal val="visible"/>
                                      </p:to>
                                    </p:set>
                                    <p:animEffect transition="in" filter="wipe(left)">
                                      <p:cBhvr>
                                        <p:cTn id="7" dur="500"/>
                                        <p:tgtEl>
                                          <p:spTgt spid="17738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77390"/>
                                        </p:tgtEl>
                                        <p:attrNameLst>
                                          <p:attrName>style.visibility</p:attrName>
                                        </p:attrNameLst>
                                      </p:cBhvr>
                                      <p:to>
                                        <p:strVal val="visible"/>
                                      </p:to>
                                    </p:set>
                                    <p:animEffect transition="in" filter="wipe(left)">
                                      <p:cBhvr>
                                        <p:cTn id="12" dur="500"/>
                                        <p:tgtEl>
                                          <p:spTgt spid="17739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77388"/>
                                        </p:tgtEl>
                                        <p:attrNameLst>
                                          <p:attrName>style.visibility</p:attrName>
                                        </p:attrNameLst>
                                      </p:cBhvr>
                                      <p:to>
                                        <p:strVal val="visible"/>
                                      </p:to>
                                    </p:set>
                                    <p:animEffect transition="in" filter="wipe(left)">
                                      <p:cBhvr>
                                        <p:cTn id="17" dur="500"/>
                                        <p:tgtEl>
                                          <p:spTgt spid="177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389" grpId="0"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2" name="Picture 235" descr="图片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613" y="974632"/>
            <a:ext cx="7767637" cy="292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8412" name="Rectangle 236"/>
          <p:cNvSpPr>
            <a:spLocks noChangeArrowheads="1"/>
          </p:cNvSpPr>
          <p:nvPr/>
        </p:nvSpPr>
        <p:spPr bwMode="auto">
          <a:xfrm>
            <a:off x="592138" y="568232"/>
            <a:ext cx="3548062" cy="519112"/>
          </a:xfrm>
          <a:prstGeom prst="rect">
            <a:avLst/>
          </a:prstGeom>
          <a:noFill/>
          <a:ln w="9525">
            <a:noFill/>
            <a:miter lim="800000"/>
            <a:headEnd/>
            <a:tailEnd/>
          </a:ln>
          <a:effectLst/>
        </p:spPr>
        <p:txBody>
          <a:bodyPr>
            <a:spAutoFit/>
          </a:bodyPr>
          <a:lstStyle/>
          <a:p>
            <a:pPr>
              <a:defRPr/>
            </a:pPr>
            <a:r>
              <a:rPr lang="en-US" altLang="zh-CN" sz="2800" b="1">
                <a:solidFill>
                  <a:srgbClr val="006600"/>
                </a:solidFill>
                <a:latin typeface="Times New Roman" panose="02020603050405020304" pitchFamily="18" charset="0"/>
                <a:cs typeface="Times New Roman" panose="02020603050405020304" pitchFamily="18" charset="0"/>
              </a:rPr>
              <a:t>(3) </a:t>
            </a:r>
            <a:r>
              <a:rPr lang="zh-CN" altLang="en-US" sz="2800" b="1">
                <a:solidFill>
                  <a:srgbClr val="006600"/>
                </a:solidFill>
                <a:latin typeface="Times New Roman" panose="02020603050405020304" pitchFamily="18" charset="0"/>
                <a:cs typeface="Times New Roman" panose="02020603050405020304" pitchFamily="18" charset="0"/>
              </a:rPr>
              <a:t>求电压放大倍数</a:t>
            </a:r>
          </a:p>
        </p:txBody>
      </p:sp>
      <p:sp>
        <p:nvSpPr>
          <p:cNvPr id="178413" name="Rectangle 237"/>
          <p:cNvSpPr>
            <a:spLocks noChangeArrowheads="1"/>
          </p:cNvSpPr>
          <p:nvPr/>
        </p:nvSpPr>
        <p:spPr bwMode="auto">
          <a:xfrm>
            <a:off x="558800" y="3968657"/>
            <a:ext cx="6126163" cy="519112"/>
          </a:xfrm>
          <a:prstGeom prst="rect">
            <a:avLst/>
          </a:prstGeom>
          <a:noFill/>
          <a:ln w="9525">
            <a:noFill/>
            <a:miter lim="800000"/>
            <a:headEnd/>
            <a:tailEnd/>
          </a:ln>
          <a:effectLst/>
        </p:spPr>
        <p:txBody>
          <a:bodyPr>
            <a:spAutoFit/>
          </a:bodyPr>
          <a:lstStyle/>
          <a:p>
            <a:pPr>
              <a:defRPr/>
            </a:pPr>
            <a:r>
              <a:rPr lang="zh-CN" altLang="en-US" sz="2800" b="1">
                <a:solidFill>
                  <a:srgbClr val="000099"/>
                </a:solidFill>
                <a:latin typeface="Times New Roman" panose="02020603050405020304" pitchFamily="18" charset="0"/>
                <a:cs typeface="Times New Roman" panose="02020603050405020304" pitchFamily="18" charset="0"/>
              </a:rPr>
              <a:t>第二级放大电路为共发射极放大电路</a:t>
            </a:r>
          </a:p>
        </p:txBody>
      </p:sp>
      <p:graphicFrame>
        <p:nvGraphicFramePr>
          <p:cNvPr id="178414" name="Object 238"/>
          <p:cNvGraphicFramePr>
            <a:graphicFrameLocks noChangeAspect="1"/>
          </p:cNvGraphicFramePr>
          <p:nvPr>
            <p:extLst>
              <p:ext uri="{D42A27DB-BD31-4B8C-83A1-F6EECF244321}">
                <p14:modId xmlns:p14="http://schemas.microsoft.com/office/powerpoint/2010/main" val="3493312278"/>
              </p:ext>
            </p:extLst>
          </p:nvPr>
        </p:nvGraphicFramePr>
        <p:xfrm>
          <a:off x="673100" y="4400457"/>
          <a:ext cx="8002588" cy="1020762"/>
        </p:xfrm>
        <a:graphic>
          <a:graphicData uri="http://schemas.openxmlformats.org/presentationml/2006/ole">
            <mc:AlternateContent xmlns:mc="http://schemas.openxmlformats.org/markup-compatibility/2006">
              <mc:Choice xmlns:v="urn:schemas-microsoft-com:vml" Requires="v">
                <p:oleObj spid="_x0000_s43016" name="公式" r:id="rId5" imgW="4038480" imgH="444240" progId="Equation.3">
                  <p:embed/>
                </p:oleObj>
              </mc:Choice>
              <mc:Fallback>
                <p:oleObj name="公式" r:id="rId5" imgW="4038480" imgH="4442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3100" y="4400457"/>
                        <a:ext cx="8002588" cy="1020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8415" name="Rectangle 239"/>
          <p:cNvSpPr>
            <a:spLocks noChangeArrowheads="1"/>
          </p:cNvSpPr>
          <p:nvPr/>
        </p:nvSpPr>
        <p:spPr bwMode="auto">
          <a:xfrm>
            <a:off x="539750" y="5368832"/>
            <a:ext cx="3200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a:solidFill>
                  <a:srgbClr val="CC0000"/>
                </a:solidFill>
                <a:latin typeface="宋体" panose="02010600030101010101" pitchFamily="2" charset="-122"/>
              </a:rPr>
              <a:t>总电压放大倍数</a:t>
            </a:r>
          </a:p>
        </p:txBody>
      </p:sp>
      <p:graphicFrame>
        <p:nvGraphicFramePr>
          <p:cNvPr id="178416" name="Object 240"/>
          <p:cNvGraphicFramePr>
            <a:graphicFrameLocks noChangeAspect="1"/>
          </p:cNvGraphicFramePr>
          <p:nvPr>
            <p:extLst>
              <p:ext uri="{D42A27DB-BD31-4B8C-83A1-F6EECF244321}">
                <p14:modId xmlns:p14="http://schemas.microsoft.com/office/powerpoint/2010/main" val="2563849023"/>
              </p:ext>
            </p:extLst>
          </p:nvPr>
        </p:nvGraphicFramePr>
        <p:xfrm>
          <a:off x="609600" y="5935569"/>
          <a:ext cx="5330825" cy="552450"/>
        </p:xfrm>
        <a:graphic>
          <a:graphicData uri="http://schemas.openxmlformats.org/presentationml/2006/ole">
            <mc:AlternateContent xmlns:mc="http://schemas.openxmlformats.org/markup-compatibility/2006">
              <mc:Choice xmlns:v="urn:schemas-microsoft-com:vml" Requires="v">
                <p:oleObj spid="_x0000_s43017" name="Equation" r:id="rId7" imgW="2450880" imgH="228600" progId="Equation.3">
                  <p:embed/>
                </p:oleObj>
              </mc:Choice>
              <mc:Fallback>
                <p:oleObj name="Equation" r:id="rId7" imgW="245088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600" y="5935569"/>
                        <a:ext cx="5330825" cy="55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5872436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8413"/>
                                        </p:tgtEl>
                                        <p:attrNameLst>
                                          <p:attrName>style.visibility</p:attrName>
                                        </p:attrNameLst>
                                      </p:cBhvr>
                                      <p:to>
                                        <p:strVal val="visible"/>
                                      </p:to>
                                    </p:set>
                                    <p:animEffect transition="in" filter="wipe(left)">
                                      <p:cBhvr>
                                        <p:cTn id="7" dur="500"/>
                                        <p:tgtEl>
                                          <p:spTgt spid="1784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78414"/>
                                        </p:tgtEl>
                                        <p:attrNameLst>
                                          <p:attrName>style.visibility</p:attrName>
                                        </p:attrNameLst>
                                      </p:cBhvr>
                                      <p:to>
                                        <p:strVal val="visible"/>
                                      </p:to>
                                    </p:set>
                                    <p:animEffect transition="in" filter="wipe(left)">
                                      <p:cBhvr>
                                        <p:cTn id="12" dur="500"/>
                                        <p:tgtEl>
                                          <p:spTgt spid="1784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8415"/>
                                        </p:tgtEl>
                                        <p:attrNameLst>
                                          <p:attrName>style.visibility</p:attrName>
                                        </p:attrNameLst>
                                      </p:cBhvr>
                                      <p:to>
                                        <p:strVal val="visible"/>
                                      </p:to>
                                    </p:set>
                                    <p:animEffect transition="in" filter="wipe(left)">
                                      <p:cBhvr>
                                        <p:cTn id="17" dur="500"/>
                                        <p:tgtEl>
                                          <p:spTgt spid="17841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78416"/>
                                        </p:tgtEl>
                                        <p:attrNameLst>
                                          <p:attrName>style.visibility</p:attrName>
                                        </p:attrNameLst>
                                      </p:cBhvr>
                                      <p:to>
                                        <p:strVal val="visible"/>
                                      </p:to>
                                    </p:set>
                                    <p:animEffect transition="in" filter="wipe(left)">
                                      <p:cBhvr>
                                        <p:cTn id="22" dur="500"/>
                                        <p:tgtEl>
                                          <p:spTgt spid="1784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413" grpId="0" autoUpdateAnimBg="0"/>
      <p:bldP spid="178415" grpId="0"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346" name="Rectangle 50"/>
          <p:cNvSpPr>
            <a:spLocks noChangeArrowheads="1"/>
          </p:cNvSpPr>
          <p:nvPr/>
        </p:nvSpPr>
        <p:spPr bwMode="auto">
          <a:xfrm>
            <a:off x="395288" y="1352550"/>
            <a:ext cx="8462962" cy="1031875"/>
          </a:xfrm>
          <a:prstGeom prst="rect">
            <a:avLst/>
          </a:prstGeom>
          <a:noFill/>
          <a:ln w="9525">
            <a:noFill/>
            <a:miter lim="800000"/>
            <a:headEnd/>
            <a:tailEnd/>
          </a:ln>
          <a:effectLst/>
        </p:spPr>
        <p:txBody>
          <a:bodyPr>
            <a:spAutoFit/>
          </a:bodyPr>
          <a:lstStyle/>
          <a:p>
            <a:pPr>
              <a:lnSpc>
                <a:spcPct val="110000"/>
              </a:lnSpc>
              <a:defRPr/>
            </a:pPr>
            <a:r>
              <a:rPr lang="en-US" altLang="zh-CN" sz="2800" b="1">
                <a:solidFill>
                  <a:srgbClr val="CC0000"/>
                </a:solidFill>
                <a:latin typeface="Times New Roman" panose="02020603050405020304" pitchFamily="18" charset="0"/>
                <a:cs typeface="Times New Roman" panose="02020603050405020304" pitchFamily="18" charset="0"/>
              </a:rPr>
              <a:t>        </a:t>
            </a:r>
            <a:r>
              <a:rPr lang="zh-CN" altLang="en-US" sz="2800" b="1">
                <a:solidFill>
                  <a:srgbClr val="CC0000"/>
                </a:solidFill>
                <a:latin typeface="Times New Roman" panose="02020603050405020304" pitchFamily="18" charset="0"/>
                <a:cs typeface="Times New Roman" panose="02020603050405020304" pitchFamily="18" charset="0"/>
              </a:rPr>
              <a:t>直接耦合：</a:t>
            </a:r>
            <a:r>
              <a:rPr lang="zh-CN" altLang="en-US" sz="2800" b="1">
                <a:latin typeface="Times New Roman" panose="02020603050405020304" pitchFamily="18" charset="0"/>
                <a:cs typeface="Times New Roman" panose="02020603050405020304" pitchFamily="18" charset="0"/>
              </a:rPr>
              <a:t>将前级的输出端直接接后级的输入端。可用来放大缓慢变化的信号或直流量变化的信号。</a:t>
            </a:r>
          </a:p>
        </p:txBody>
      </p:sp>
      <p:sp>
        <p:nvSpPr>
          <p:cNvPr id="183407" name="Rectangle 111"/>
          <p:cNvSpPr>
            <a:spLocks noGrp="1" noChangeArrowheads="1"/>
          </p:cNvSpPr>
          <p:nvPr>
            <p:ph type="ctrTitle"/>
          </p:nvPr>
        </p:nvSpPr>
        <p:spPr bwMode="auto">
          <a:xfrm>
            <a:off x="2226469" y="646113"/>
            <a:ext cx="4800600" cy="706437"/>
          </a:xfrm>
          <a:ln>
            <a:miter lim="800000"/>
            <a:headEnd/>
            <a:tailEnd/>
          </a:ln>
        </p:spPr>
        <p:txBody>
          <a:bodyPr vert="horz" wrap="square" lIns="91440" tIns="45720" rIns="91440" bIns="45720" numCol="1" anchor="t" anchorCtr="0" compatLnSpc="1">
            <a:prstTxWarp prst="textNoShape">
              <a:avLst/>
            </a:prstTxWarp>
          </a:bodyPr>
          <a:lstStyle/>
          <a:p>
            <a:pPr algn="ctr" eaLnBrk="1" hangingPunct="1">
              <a:defRPr/>
            </a:pPr>
            <a:r>
              <a:rPr lang="en-US" altLang="zh-CN" sz="3600" b="1" dirty="0" smtClean="0">
                <a:solidFill>
                  <a:srgbClr val="CC0000"/>
                </a:solidFill>
                <a:latin typeface="Times New Roman" panose="02020603050405020304" pitchFamily="18" charset="0"/>
                <a:ea typeface="+mn-ea"/>
                <a:cs typeface="Times New Roman" panose="02020603050405020304" pitchFamily="18" charset="0"/>
              </a:rPr>
              <a:t>15.8  </a:t>
            </a:r>
            <a:r>
              <a:rPr lang="zh-CN" altLang="en-US" sz="3600" b="1" dirty="0" smtClean="0">
                <a:solidFill>
                  <a:srgbClr val="CC0000"/>
                </a:solidFill>
                <a:latin typeface="Times New Roman" panose="02020603050405020304" pitchFamily="18" charset="0"/>
                <a:ea typeface="+mn-ea"/>
                <a:cs typeface="Times New Roman" panose="02020603050405020304" pitchFamily="18" charset="0"/>
              </a:rPr>
              <a:t>差分放大电路</a:t>
            </a:r>
          </a:p>
        </p:txBody>
      </p:sp>
      <p:pic>
        <p:nvPicPr>
          <p:cNvPr id="183470" name="Picture 174" descr="图片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7363" y="2565400"/>
            <a:ext cx="6199187" cy="332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6026005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3346">
                                            <p:txEl>
                                              <p:pRg st="0" end="0"/>
                                            </p:txEl>
                                          </p:spTgt>
                                        </p:tgtEl>
                                        <p:attrNameLst>
                                          <p:attrName>style.visibility</p:attrName>
                                        </p:attrNameLst>
                                      </p:cBhvr>
                                      <p:to>
                                        <p:strVal val="visible"/>
                                      </p:to>
                                    </p:set>
                                    <p:animEffect transition="in" filter="wipe(left)">
                                      <p:cBhvr>
                                        <p:cTn id="7" dur="500"/>
                                        <p:tgtEl>
                                          <p:spTgt spid="18334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83470"/>
                                        </p:tgtEl>
                                        <p:attrNameLst>
                                          <p:attrName>style.visibility</p:attrName>
                                        </p:attrNameLst>
                                      </p:cBhvr>
                                      <p:to>
                                        <p:strVal val="visible"/>
                                      </p:to>
                                    </p:set>
                                    <p:animEffect transition="in" filter="wipe(left)">
                                      <p:cBhvr>
                                        <p:cTn id="12" dur="500"/>
                                        <p:tgtEl>
                                          <p:spTgt spid="1834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346" grpId="0" build="p"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ChangeArrowheads="1"/>
          </p:cNvSpPr>
          <p:nvPr/>
        </p:nvSpPr>
        <p:spPr bwMode="auto">
          <a:xfrm>
            <a:off x="442913" y="1565841"/>
            <a:ext cx="2824162" cy="609600"/>
          </a:xfrm>
          <a:prstGeom prst="rect">
            <a:avLst/>
          </a:prstGeom>
          <a:noFill/>
          <a:ln w="12700">
            <a:noFill/>
            <a:miter lim="800000"/>
            <a:headEnd/>
            <a:tailEnd/>
          </a:ln>
          <a:effectLst/>
        </p:spPr>
        <p:txBody>
          <a:bodyPr lIns="90488" tIns="44450" rIns="90488" bIns="44450" anchor="ctr"/>
          <a:lstStyle/>
          <a:p>
            <a:pPr>
              <a:defRPr/>
            </a:pPr>
            <a:r>
              <a:rPr lang="en-US" altLang="zh-CN" sz="2800" b="1">
                <a:solidFill>
                  <a:srgbClr val="006600"/>
                </a:solidFill>
                <a:latin typeface="Times New Roman" panose="02020603050405020304" pitchFamily="18" charset="0"/>
                <a:cs typeface="Times New Roman" panose="02020603050405020304" pitchFamily="18" charset="0"/>
              </a:rPr>
              <a:t>(2) </a:t>
            </a:r>
            <a:r>
              <a:rPr lang="zh-CN" altLang="en-US" sz="2800" b="1">
                <a:solidFill>
                  <a:srgbClr val="006600"/>
                </a:solidFill>
                <a:latin typeface="Times New Roman" panose="02020603050405020304" pitchFamily="18" charset="0"/>
                <a:cs typeface="Times New Roman" panose="02020603050405020304" pitchFamily="18" charset="0"/>
              </a:rPr>
              <a:t>零点漂移</a:t>
            </a:r>
          </a:p>
        </p:txBody>
      </p:sp>
      <p:sp>
        <p:nvSpPr>
          <p:cNvPr id="184323" name="Rectangle 3"/>
          <p:cNvSpPr>
            <a:spLocks noChangeArrowheads="1"/>
          </p:cNvSpPr>
          <p:nvPr/>
        </p:nvSpPr>
        <p:spPr bwMode="auto">
          <a:xfrm>
            <a:off x="395288" y="2080191"/>
            <a:ext cx="8496300" cy="1031875"/>
          </a:xfrm>
          <a:prstGeom prst="rect">
            <a:avLst/>
          </a:prstGeom>
          <a:noFill/>
          <a:ln w="9525">
            <a:noFill/>
            <a:miter lim="800000"/>
            <a:headEnd/>
            <a:tailEnd/>
          </a:ln>
          <a:effectLst/>
        </p:spPr>
        <p:txBody>
          <a:bodyPr>
            <a:spAutoFit/>
          </a:bodyPr>
          <a:lstStyle/>
          <a:p>
            <a:pPr>
              <a:lnSpc>
                <a:spcPct val="110000"/>
              </a:lnSpc>
              <a:spcBef>
                <a:spcPct val="20000"/>
              </a:spcBef>
              <a:defRPr/>
            </a:pPr>
            <a:r>
              <a:rPr lang="en-US" altLang="zh-CN" sz="2800" b="1">
                <a:solidFill>
                  <a:srgbClr val="CC0000"/>
                </a:solidFill>
                <a:latin typeface="Times New Roman" panose="02020603050405020304" pitchFamily="18" charset="0"/>
                <a:cs typeface="Times New Roman" panose="02020603050405020304" pitchFamily="18" charset="0"/>
              </a:rPr>
              <a:t>        </a:t>
            </a:r>
            <a:r>
              <a:rPr lang="zh-CN" altLang="en-US" sz="2800" b="1">
                <a:solidFill>
                  <a:srgbClr val="CC0000"/>
                </a:solidFill>
                <a:latin typeface="Times New Roman" panose="02020603050405020304" pitchFamily="18" charset="0"/>
                <a:cs typeface="Times New Roman" panose="02020603050405020304" pitchFamily="18" charset="0"/>
              </a:rPr>
              <a:t>零点漂移：</a:t>
            </a:r>
            <a:r>
              <a:rPr lang="zh-CN" altLang="en-US" sz="2800" b="1">
                <a:latin typeface="Times New Roman" panose="02020603050405020304" pitchFamily="18" charset="0"/>
                <a:cs typeface="Times New Roman" panose="02020603050405020304" pitchFamily="18" charset="0"/>
              </a:rPr>
              <a:t>指输入信号电压为零时，输出电压发生缓慢地、无规则地变化的现象。</a:t>
            </a:r>
          </a:p>
        </p:txBody>
      </p:sp>
      <p:sp>
        <p:nvSpPr>
          <p:cNvPr id="184324" name="Freeform 4"/>
          <p:cNvSpPr>
            <a:spLocks/>
          </p:cNvSpPr>
          <p:nvPr/>
        </p:nvSpPr>
        <p:spPr bwMode="auto">
          <a:xfrm>
            <a:off x="3030538" y="4013766"/>
            <a:ext cx="2286000" cy="228600"/>
          </a:xfrm>
          <a:custGeom>
            <a:avLst/>
            <a:gdLst/>
            <a:ahLst/>
            <a:cxnLst>
              <a:cxn ang="0">
                <a:pos x="0" y="518"/>
              </a:cxn>
              <a:cxn ang="0">
                <a:pos x="28" y="491"/>
              </a:cxn>
              <a:cxn ang="0">
                <a:pos x="82" y="455"/>
              </a:cxn>
              <a:cxn ang="0">
                <a:pos x="91" y="427"/>
              </a:cxn>
              <a:cxn ang="0">
                <a:pos x="155" y="446"/>
              </a:cxn>
              <a:cxn ang="0">
                <a:pos x="182" y="437"/>
              </a:cxn>
              <a:cxn ang="0">
                <a:pos x="200" y="382"/>
              </a:cxn>
              <a:cxn ang="0">
                <a:pos x="273" y="364"/>
              </a:cxn>
              <a:cxn ang="0">
                <a:pos x="437" y="364"/>
              </a:cxn>
              <a:cxn ang="0">
                <a:pos x="509" y="327"/>
              </a:cxn>
              <a:cxn ang="0">
                <a:pos x="591" y="282"/>
              </a:cxn>
              <a:cxn ang="0">
                <a:pos x="628" y="237"/>
              </a:cxn>
              <a:cxn ang="0">
                <a:pos x="637" y="209"/>
              </a:cxn>
              <a:cxn ang="0">
                <a:pos x="682" y="200"/>
              </a:cxn>
              <a:cxn ang="0">
                <a:pos x="809" y="200"/>
              </a:cxn>
              <a:cxn ang="0">
                <a:pos x="828" y="146"/>
              </a:cxn>
              <a:cxn ang="0">
                <a:pos x="873" y="91"/>
              </a:cxn>
              <a:cxn ang="0">
                <a:pos x="1018" y="37"/>
              </a:cxn>
              <a:cxn ang="0">
                <a:pos x="1237" y="0"/>
              </a:cxn>
            </a:cxnLst>
            <a:rect l="0" t="0" r="r" b="b"/>
            <a:pathLst>
              <a:path w="1237" h="518">
                <a:moveTo>
                  <a:pt x="0" y="518"/>
                </a:moveTo>
                <a:cubicBezTo>
                  <a:pt x="9" y="509"/>
                  <a:pt x="18" y="499"/>
                  <a:pt x="28" y="491"/>
                </a:cubicBezTo>
                <a:cubicBezTo>
                  <a:pt x="45" y="478"/>
                  <a:pt x="82" y="455"/>
                  <a:pt x="82" y="455"/>
                </a:cubicBezTo>
                <a:cubicBezTo>
                  <a:pt x="85" y="446"/>
                  <a:pt x="82" y="431"/>
                  <a:pt x="91" y="427"/>
                </a:cubicBezTo>
                <a:cubicBezTo>
                  <a:pt x="95" y="425"/>
                  <a:pt x="147" y="443"/>
                  <a:pt x="155" y="446"/>
                </a:cubicBezTo>
                <a:cubicBezTo>
                  <a:pt x="164" y="443"/>
                  <a:pt x="177" y="445"/>
                  <a:pt x="182" y="437"/>
                </a:cubicBezTo>
                <a:cubicBezTo>
                  <a:pt x="193" y="421"/>
                  <a:pt x="182" y="388"/>
                  <a:pt x="200" y="382"/>
                </a:cubicBezTo>
                <a:cubicBezTo>
                  <a:pt x="243" y="368"/>
                  <a:pt x="218" y="375"/>
                  <a:pt x="273" y="364"/>
                </a:cubicBezTo>
                <a:cubicBezTo>
                  <a:pt x="318" y="334"/>
                  <a:pt x="385" y="359"/>
                  <a:pt x="437" y="364"/>
                </a:cubicBezTo>
                <a:cubicBezTo>
                  <a:pt x="499" y="343"/>
                  <a:pt x="478" y="360"/>
                  <a:pt x="509" y="327"/>
                </a:cubicBezTo>
                <a:cubicBezTo>
                  <a:pt x="526" y="282"/>
                  <a:pt x="544" y="291"/>
                  <a:pt x="591" y="282"/>
                </a:cubicBezTo>
                <a:cubicBezTo>
                  <a:pt x="602" y="266"/>
                  <a:pt x="618" y="254"/>
                  <a:pt x="628" y="237"/>
                </a:cubicBezTo>
                <a:cubicBezTo>
                  <a:pt x="633" y="229"/>
                  <a:pt x="629" y="215"/>
                  <a:pt x="637" y="209"/>
                </a:cubicBezTo>
                <a:cubicBezTo>
                  <a:pt x="650" y="200"/>
                  <a:pt x="667" y="203"/>
                  <a:pt x="682" y="200"/>
                </a:cubicBezTo>
                <a:cubicBezTo>
                  <a:pt x="720" y="207"/>
                  <a:pt x="773" y="223"/>
                  <a:pt x="809" y="200"/>
                </a:cubicBezTo>
                <a:cubicBezTo>
                  <a:pt x="825" y="190"/>
                  <a:pt x="818" y="162"/>
                  <a:pt x="828" y="146"/>
                </a:cubicBezTo>
                <a:cubicBezTo>
                  <a:pt x="853" y="107"/>
                  <a:pt x="838" y="126"/>
                  <a:pt x="873" y="91"/>
                </a:cubicBezTo>
                <a:cubicBezTo>
                  <a:pt x="897" y="20"/>
                  <a:pt x="959" y="77"/>
                  <a:pt x="1018" y="37"/>
                </a:cubicBezTo>
                <a:cubicBezTo>
                  <a:pt x="1121" y="50"/>
                  <a:pt x="1152" y="40"/>
                  <a:pt x="1237" y="0"/>
                </a:cubicBezTo>
              </a:path>
            </a:pathLst>
          </a:custGeom>
          <a:noFill/>
          <a:ln w="38100" cmpd="sng">
            <a:solidFill>
              <a:srgbClr val="FF0000"/>
            </a:solidFill>
            <a:round/>
            <a:headEnd/>
            <a:tailEnd/>
          </a:ln>
          <a:effectLst/>
        </p:spPr>
        <p:txBody>
          <a:bodyPr wrap="none" anchor="ctr"/>
          <a:lstStyle/>
          <a:p>
            <a:pPr>
              <a:defRPr/>
            </a:pPr>
            <a:endParaRPr lang="zh-CN" altLang="en-US" b="1">
              <a:latin typeface="Times New Roman" panose="02020603050405020304" pitchFamily="18" charset="0"/>
              <a:cs typeface="Times New Roman" panose="02020603050405020304" pitchFamily="18" charset="0"/>
            </a:endParaRPr>
          </a:p>
        </p:txBody>
      </p:sp>
      <p:grpSp>
        <p:nvGrpSpPr>
          <p:cNvPr id="2" name="Group 20"/>
          <p:cNvGrpSpPr>
            <a:grpSpLocks/>
          </p:cNvGrpSpPr>
          <p:nvPr/>
        </p:nvGrpSpPr>
        <p:grpSpPr bwMode="auto">
          <a:xfrm>
            <a:off x="2676525" y="2953316"/>
            <a:ext cx="3478213" cy="2362200"/>
            <a:chOff x="641" y="1584"/>
            <a:chExt cx="2191" cy="1488"/>
          </a:xfrm>
        </p:grpSpPr>
        <p:sp>
          <p:nvSpPr>
            <p:cNvPr id="112649" name="Text Box 6"/>
            <p:cNvSpPr txBox="1">
              <a:spLocks noChangeArrowheads="1"/>
            </p:cNvSpPr>
            <p:nvPr/>
          </p:nvSpPr>
          <p:spPr bwMode="auto">
            <a:xfrm>
              <a:off x="905" y="1584"/>
              <a:ext cx="67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800" i="1">
                  <a:cs typeface="Times New Roman" panose="02020603050405020304" pitchFamily="18" charset="0"/>
                </a:rPr>
                <a:t>u</a:t>
              </a:r>
              <a:r>
                <a:rPr lang="en-US" altLang="zh-CN" sz="2800" baseline="-25000">
                  <a:cs typeface="Times New Roman" panose="02020603050405020304" pitchFamily="18" charset="0"/>
                </a:rPr>
                <a:t>o</a:t>
              </a:r>
              <a:endParaRPr lang="en-US" altLang="zh-CN" sz="2800">
                <a:cs typeface="Times New Roman" panose="02020603050405020304" pitchFamily="18" charset="0"/>
              </a:endParaRPr>
            </a:p>
          </p:txBody>
        </p:sp>
        <p:sp>
          <p:nvSpPr>
            <p:cNvPr id="184328" name="Line 8"/>
            <p:cNvSpPr>
              <a:spLocks noChangeShapeType="1"/>
            </p:cNvSpPr>
            <p:nvPr/>
          </p:nvSpPr>
          <p:spPr bwMode="auto">
            <a:xfrm>
              <a:off x="857" y="1728"/>
              <a:ext cx="0" cy="1200"/>
            </a:xfrm>
            <a:prstGeom prst="line">
              <a:avLst/>
            </a:prstGeom>
            <a:noFill/>
            <a:ln w="28575">
              <a:solidFill>
                <a:schemeClr val="tx1"/>
              </a:solidFill>
              <a:round/>
              <a:headEnd type="stealth" w="med" len="lg"/>
              <a:tailEnd/>
            </a:ln>
            <a:effectLst/>
          </p:spPr>
          <p:txBody>
            <a:bodyPr wrap="none" anchor="ctr"/>
            <a:lstStyle/>
            <a:p>
              <a:pPr>
                <a:defRPr/>
              </a:pPr>
              <a:endParaRPr lang="zh-CN" altLang="en-US" b="1">
                <a:latin typeface="Times New Roman" panose="02020603050405020304" pitchFamily="18" charset="0"/>
                <a:cs typeface="Times New Roman" panose="02020603050405020304" pitchFamily="18" charset="0"/>
              </a:endParaRPr>
            </a:p>
          </p:txBody>
        </p:sp>
        <p:sp>
          <p:nvSpPr>
            <p:cNvPr id="184329" name="Line 9"/>
            <p:cNvSpPr>
              <a:spLocks noChangeShapeType="1"/>
            </p:cNvSpPr>
            <p:nvPr/>
          </p:nvSpPr>
          <p:spPr bwMode="auto">
            <a:xfrm rot="5400000">
              <a:off x="1684" y="2087"/>
              <a:ext cx="0" cy="1674"/>
            </a:xfrm>
            <a:prstGeom prst="line">
              <a:avLst/>
            </a:prstGeom>
            <a:noFill/>
            <a:ln w="28575">
              <a:solidFill>
                <a:schemeClr val="tx1"/>
              </a:solidFill>
              <a:round/>
              <a:headEnd type="stealth" w="med" len="lg"/>
              <a:tailEnd/>
            </a:ln>
            <a:effectLst/>
          </p:spPr>
          <p:txBody>
            <a:bodyPr wrap="none" anchor="ctr"/>
            <a:lstStyle/>
            <a:p>
              <a:pPr>
                <a:defRPr/>
              </a:pPr>
              <a:endParaRPr lang="zh-CN" altLang="en-US" b="1">
                <a:latin typeface="Times New Roman" panose="02020603050405020304" pitchFamily="18" charset="0"/>
                <a:cs typeface="Times New Roman" panose="02020603050405020304" pitchFamily="18" charset="0"/>
              </a:endParaRPr>
            </a:p>
          </p:txBody>
        </p:sp>
        <p:sp>
          <p:nvSpPr>
            <p:cNvPr id="112652" name="Text Box 10"/>
            <p:cNvSpPr txBox="1">
              <a:spLocks noChangeArrowheads="1"/>
            </p:cNvSpPr>
            <p:nvPr/>
          </p:nvSpPr>
          <p:spPr bwMode="auto">
            <a:xfrm>
              <a:off x="2505" y="2675"/>
              <a:ext cx="32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800" i="1">
                  <a:cs typeface="Times New Roman" panose="02020603050405020304" pitchFamily="18" charset="0"/>
                </a:rPr>
                <a:t>t</a:t>
              </a:r>
              <a:endParaRPr lang="en-US" altLang="zh-CN" sz="2800">
                <a:cs typeface="Times New Roman" panose="02020603050405020304" pitchFamily="18" charset="0"/>
              </a:endParaRPr>
            </a:p>
          </p:txBody>
        </p:sp>
        <p:sp>
          <p:nvSpPr>
            <p:cNvPr id="112653" name="Text Box 11"/>
            <p:cNvSpPr txBox="1">
              <a:spLocks noChangeArrowheads="1"/>
            </p:cNvSpPr>
            <p:nvPr/>
          </p:nvSpPr>
          <p:spPr bwMode="auto">
            <a:xfrm>
              <a:off x="641" y="2822"/>
              <a:ext cx="36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i="1">
                  <a:cs typeface="Times New Roman" panose="02020603050405020304" pitchFamily="18" charset="0"/>
                </a:rPr>
                <a:t>O</a:t>
              </a:r>
            </a:p>
          </p:txBody>
        </p:sp>
      </p:grpSp>
      <p:sp>
        <p:nvSpPr>
          <p:cNvPr id="184332" name="Text Box 12"/>
          <p:cNvSpPr txBox="1">
            <a:spLocks noChangeArrowheads="1"/>
          </p:cNvSpPr>
          <p:nvPr/>
        </p:nvSpPr>
        <p:spPr bwMode="auto">
          <a:xfrm>
            <a:off x="395288" y="5329804"/>
            <a:ext cx="8424862" cy="1031875"/>
          </a:xfrm>
          <a:prstGeom prst="rect">
            <a:avLst/>
          </a:prstGeom>
          <a:noFill/>
          <a:ln w="9525">
            <a:noFill/>
            <a:miter lim="800000"/>
            <a:headEnd/>
            <a:tailEnd/>
          </a:ln>
          <a:effectLst/>
        </p:spPr>
        <p:txBody>
          <a:bodyPr>
            <a:spAutoFit/>
          </a:bodyPr>
          <a:lstStyle/>
          <a:p>
            <a:pPr eaLnBrk="0" hangingPunct="0">
              <a:lnSpc>
                <a:spcPct val="110000"/>
              </a:lnSpc>
              <a:spcBef>
                <a:spcPct val="20000"/>
              </a:spcBef>
              <a:defRPr/>
            </a:pPr>
            <a:r>
              <a:rPr lang="en-US" altLang="zh-CN" sz="2800" b="1">
                <a:solidFill>
                  <a:srgbClr val="000099"/>
                </a:solidFill>
                <a:latin typeface="Times New Roman" panose="02020603050405020304" pitchFamily="18" charset="0"/>
                <a:cs typeface="Times New Roman" panose="02020603050405020304" pitchFamily="18" charset="0"/>
              </a:rPr>
              <a:t>        </a:t>
            </a:r>
            <a:r>
              <a:rPr lang="zh-CN" altLang="en-US" sz="2800" b="1">
                <a:solidFill>
                  <a:srgbClr val="000099"/>
                </a:solidFill>
                <a:latin typeface="Times New Roman" panose="02020603050405020304" pitchFamily="18" charset="0"/>
                <a:cs typeface="Times New Roman" panose="02020603050405020304" pitchFamily="18" charset="0"/>
              </a:rPr>
              <a:t>产生的原因：</a:t>
            </a:r>
            <a:r>
              <a:rPr lang="zh-CN" altLang="en-US" sz="2800" b="1">
                <a:latin typeface="Times New Roman" panose="02020603050405020304" pitchFamily="18" charset="0"/>
                <a:cs typeface="Times New Roman" panose="02020603050405020304" pitchFamily="18" charset="0"/>
              </a:rPr>
              <a:t>晶体管参数随温度变化、电源电压波动、电路元件参数的变化。</a:t>
            </a:r>
          </a:p>
        </p:txBody>
      </p:sp>
      <p:sp>
        <p:nvSpPr>
          <p:cNvPr id="184337" name="Rectangle 17"/>
          <p:cNvSpPr>
            <a:spLocks noChangeArrowheads="1"/>
          </p:cNvSpPr>
          <p:nvPr/>
        </p:nvSpPr>
        <p:spPr bwMode="auto">
          <a:xfrm>
            <a:off x="407988" y="575241"/>
            <a:ext cx="4835525" cy="519113"/>
          </a:xfrm>
          <a:prstGeom prst="rect">
            <a:avLst/>
          </a:prstGeom>
          <a:noFill/>
          <a:ln w="9525">
            <a:noFill/>
            <a:miter lim="800000"/>
            <a:headEnd/>
            <a:tailEnd/>
          </a:ln>
          <a:effectLst/>
        </p:spPr>
        <p:txBody>
          <a:bodyPr>
            <a:spAutoFit/>
          </a:bodyPr>
          <a:lstStyle/>
          <a:p>
            <a:pPr>
              <a:defRPr/>
            </a:pPr>
            <a:r>
              <a:rPr lang="zh-CN" altLang="en-US" sz="2800" b="1">
                <a:solidFill>
                  <a:srgbClr val="CC0000"/>
                </a:solidFill>
                <a:latin typeface="Times New Roman" panose="02020603050405020304" pitchFamily="18" charset="0"/>
                <a:cs typeface="Times New Roman" panose="02020603050405020304" pitchFamily="18" charset="0"/>
              </a:rPr>
              <a:t>直接耦合存在的两个问题：</a:t>
            </a:r>
          </a:p>
        </p:txBody>
      </p:sp>
      <p:sp>
        <p:nvSpPr>
          <p:cNvPr id="184338" name="Rectangle 18"/>
          <p:cNvSpPr>
            <a:spLocks noChangeArrowheads="1"/>
          </p:cNvSpPr>
          <p:nvPr/>
        </p:nvSpPr>
        <p:spPr bwMode="auto">
          <a:xfrm>
            <a:off x="390553" y="1105497"/>
            <a:ext cx="5019621"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a:solidFill>
                  <a:schemeClr val="tx2"/>
                </a:solidFill>
                <a:cs typeface="Times New Roman" panose="02020603050405020304" pitchFamily="18" charset="0"/>
              </a:rPr>
              <a:t>(1) </a:t>
            </a:r>
            <a:r>
              <a:rPr lang="zh-CN" altLang="en-US" sz="2800">
                <a:solidFill>
                  <a:schemeClr val="tx2"/>
                </a:solidFill>
                <a:cs typeface="Times New Roman" panose="02020603050405020304" pitchFamily="18" charset="0"/>
              </a:rPr>
              <a:t>前后级静态工作点相互影响</a:t>
            </a:r>
          </a:p>
        </p:txBody>
      </p:sp>
    </p:spTree>
    <p:extLst>
      <p:ext uri="{BB962C8B-B14F-4D97-AF65-F5344CB8AC3E}">
        <p14:creationId xmlns:p14="http://schemas.microsoft.com/office/powerpoint/2010/main" val="39408500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4338"/>
                                        </p:tgtEl>
                                        <p:attrNameLst>
                                          <p:attrName>style.visibility</p:attrName>
                                        </p:attrNameLst>
                                      </p:cBhvr>
                                      <p:to>
                                        <p:strVal val="visible"/>
                                      </p:to>
                                    </p:set>
                                    <p:animEffect transition="in" filter="wipe(left)">
                                      <p:cBhvr>
                                        <p:cTn id="7" dur="500"/>
                                        <p:tgtEl>
                                          <p:spTgt spid="1843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4322"/>
                                        </p:tgtEl>
                                        <p:attrNameLst>
                                          <p:attrName>style.visibility</p:attrName>
                                        </p:attrNameLst>
                                      </p:cBhvr>
                                      <p:to>
                                        <p:strVal val="visible"/>
                                      </p:to>
                                    </p:set>
                                    <p:animEffect transition="in" filter="wipe(left)">
                                      <p:cBhvr>
                                        <p:cTn id="12" dur="500"/>
                                        <p:tgtEl>
                                          <p:spTgt spid="18432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184323"/>
                                        </p:tgtEl>
                                        <p:attrNameLst>
                                          <p:attrName>style.visibility</p:attrName>
                                        </p:attrNameLst>
                                      </p:cBhvr>
                                      <p:to>
                                        <p:strVal val="visible"/>
                                      </p:to>
                                    </p:set>
                                    <p:animEffect transition="in" filter="blinds(vertical)">
                                      <p:cBhvr>
                                        <p:cTn id="17" dur="500"/>
                                        <p:tgtEl>
                                          <p:spTgt spid="18432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ox(out)">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4324"/>
                                        </p:tgtEl>
                                        <p:attrNameLst>
                                          <p:attrName>style.visibility</p:attrName>
                                        </p:attrNameLst>
                                      </p:cBhvr>
                                      <p:to>
                                        <p:strVal val="visible"/>
                                      </p:to>
                                    </p:set>
                                    <p:animEffect transition="in" filter="wipe(left)">
                                      <p:cBhvr>
                                        <p:cTn id="27" dur="500"/>
                                        <p:tgtEl>
                                          <p:spTgt spid="18432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184332"/>
                                        </p:tgtEl>
                                        <p:attrNameLst>
                                          <p:attrName>style.visibility</p:attrName>
                                        </p:attrNameLst>
                                      </p:cBhvr>
                                      <p:to>
                                        <p:strVal val="visible"/>
                                      </p:to>
                                    </p:set>
                                    <p:animEffect transition="in" filter="blinds(vertical)">
                                      <p:cBhvr>
                                        <p:cTn id="32" dur="500"/>
                                        <p:tgtEl>
                                          <p:spTgt spid="1843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2" grpId="0" autoUpdateAnimBg="0"/>
      <p:bldP spid="184323" grpId="0" autoUpdateAnimBg="0"/>
      <p:bldP spid="184324" grpId="0" animBg="1"/>
      <p:bldP spid="184332" grpId="0" autoUpdateAnimBg="0"/>
      <p:bldP spid="184338"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bwMode="auto">
          <a:xfrm>
            <a:off x="471488" y="383749"/>
            <a:ext cx="8132762" cy="631825"/>
          </a:xfrm>
          <a:ln>
            <a:miter lim="800000"/>
            <a:headEnd/>
            <a:tailEnd/>
          </a:ln>
        </p:spPr>
        <p:txBody>
          <a:bodyPr vert="horz" wrap="square" lIns="91440" tIns="45720" rIns="91440" bIns="45720" numCol="1" anchor="ctr" anchorCtr="0" compatLnSpc="1">
            <a:prstTxWarp prst="textNoShape">
              <a:avLst/>
            </a:prstTxWarp>
          </a:bodyPr>
          <a:lstStyle/>
          <a:p>
            <a:pPr algn="l" eaLnBrk="1" hangingPunct="1">
              <a:defRPr/>
            </a:pPr>
            <a:r>
              <a:rPr lang="en-US" altLang="zh-CN" sz="3200" b="1" smtClean="0">
                <a:solidFill>
                  <a:srgbClr val="000099"/>
                </a:solidFill>
                <a:latin typeface="Times New Roman" panose="02020603050405020304" pitchFamily="18" charset="0"/>
                <a:cs typeface="Times New Roman" panose="02020603050405020304" pitchFamily="18" charset="0"/>
              </a:rPr>
              <a:t>15</a:t>
            </a:r>
            <a:r>
              <a:rPr lang="en-US" altLang="zh-CN" sz="3200" b="1" smtClean="0">
                <a:solidFill>
                  <a:srgbClr val="000099"/>
                </a:solidFill>
                <a:latin typeface="Times New Roman" panose="02020603050405020304" pitchFamily="18" charset="0"/>
                <a:ea typeface="楷体_GB2312" pitchFamily="49" charset="-122"/>
                <a:cs typeface="Times New Roman" panose="02020603050405020304" pitchFamily="18" charset="0"/>
              </a:rPr>
              <a:t>.</a:t>
            </a:r>
            <a:r>
              <a:rPr lang="en-US" altLang="zh-CN" sz="3200" b="1" smtClean="0">
                <a:solidFill>
                  <a:srgbClr val="000099"/>
                </a:solidFill>
                <a:latin typeface="Times New Roman" panose="02020603050405020304" pitchFamily="18" charset="0"/>
                <a:cs typeface="Times New Roman" panose="02020603050405020304" pitchFamily="18" charset="0"/>
              </a:rPr>
              <a:t>1</a:t>
            </a:r>
            <a:r>
              <a:rPr lang="en-US" altLang="zh-CN" sz="3200" b="1" smtClean="0">
                <a:solidFill>
                  <a:srgbClr val="000099"/>
                </a:solidFill>
                <a:latin typeface="Times New Roman" panose="02020603050405020304" pitchFamily="18" charset="0"/>
                <a:ea typeface="楷体_GB2312" pitchFamily="49" charset="-122"/>
                <a:cs typeface="Times New Roman" panose="02020603050405020304" pitchFamily="18" charset="0"/>
              </a:rPr>
              <a:t>.</a:t>
            </a:r>
            <a:r>
              <a:rPr lang="en-US" altLang="zh-CN" sz="3200" b="1" smtClean="0">
                <a:solidFill>
                  <a:srgbClr val="000099"/>
                </a:solidFill>
                <a:latin typeface="Times New Roman" panose="02020603050405020304" pitchFamily="18" charset="0"/>
                <a:cs typeface="Times New Roman" panose="02020603050405020304" pitchFamily="18" charset="0"/>
              </a:rPr>
              <a:t>3   </a:t>
            </a:r>
            <a:r>
              <a:rPr lang="zh-CN" altLang="en-US" sz="3200" b="1" smtClean="0">
                <a:solidFill>
                  <a:srgbClr val="000099"/>
                </a:solidFill>
                <a:latin typeface="Times New Roman" panose="02020603050405020304" pitchFamily="18" charset="0"/>
                <a:cs typeface="Times New Roman" panose="02020603050405020304" pitchFamily="18" charset="0"/>
              </a:rPr>
              <a:t>共发射极放大电路的电压放大作用</a:t>
            </a:r>
          </a:p>
        </p:txBody>
      </p:sp>
      <p:sp>
        <p:nvSpPr>
          <p:cNvPr id="61473" name="Text Box 33"/>
          <p:cNvSpPr txBox="1">
            <a:spLocks noChangeArrowheads="1"/>
          </p:cNvSpPr>
          <p:nvPr/>
        </p:nvSpPr>
        <p:spPr bwMode="auto">
          <a:xfrm>
            <a:off x="304800" y="3965149"/>
            <a:ext cx="3962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a:solidFill>
                  <a:schemeClr val="tx2"/>
                </a:solidFill>
                <a:cs typeface="Times New Roman" panose="02020603050405020304" pitchFamily="18" charset="0"/>
              </a:rPr>
              <a:t>无输入信号</a:t>
            </a:r>
            <a:r>
              <a:rPr lang="en-US" altLang="zh-CN" sz="2800">
                <a:solidFill>
                  <a:srgbClr val="FF0000"/>
                </a:solidFill>
                <a:cs typeface="Times New Roman" panose="02020603050405020304" pitchFamily="18" charset="0"/>
              </a:rPr>
              <a:t>(</a:t>
            </a:r>
            <a:r>
              <a:rPr lang="en-US" altLang="zh-CN" sz="2800" i="1">
                <a:solidFill>
                  <a:srgbClr val="FF0000"/>
                </a:solidFill>
                <a:ea typeface="楷体_GB2312" pitchFamily="49" charset="-122"/>
                <a:cs typeface="Times New Roman" panose="02020603050405020304" pitchFamily="18" charset="0"/>
              </a:rPr>
              <a:t>u</a:t>
            </a:r>
            <a:r>
              <a:rPr lang="en-US" altLang="zh-CN" sz="2800" i="1" baseline="-25000">
                <a:solidFill>
                  <a:srgbClr val="FF0000"/>
                </a:solidFill>
                <a:ea typeface="楷体_GB2312" pitchFamily="49" charset="-122"/>
                <a:cs typeface="Times New Roman" panose="02020603050405020304" pitchFamily="18" charset="0"/>
              </a:rPr>
              <a:t>i</a:t>
            </a:r>
            <a:r>
              <a:rPr lang="en-US" altLang="zh-CN" sz="2800" i="1">
                <a:solidFill>
                  <a:srgbClr val="FF0000"/>
                </a:solidFill>
                <a:cs typeface="Times New Roman" panose="02020603050405020304" pitchFamily="18" charset="0"/>
              </a:rPr>
              <a:t> </a:t>
            </a:r>
            <a:r>
              <a:rPr lang="en-US" altLang="zh-CN" sz="2800">
                <a:solidFill>
                  <a:srgbClr val="FF0000"/>
                </a:solidFill>
                <a:cs typeface="Times New Roman" panose="02020603050405020304" pitchFamily="18" charset="0"/>
              </a:rPr>
              <a:t>= 0)</a:t>
            </a:r>
            <a:r>
              <a:rPr lang="zh-CN" altLang="en-US" sz="2800">
                <a:solidFill>
                  <a:schemeClr val="tx2"/>
                </a:solidFill>
                <a:cs typeface="Times New Roman" panose="02020603050405020304" pitchFamily="18" charset="0"/>
              </a:rPr>
              <a:t>时</a:t>
            </a:r>
          </a:p>
        </p:txBody>
      </p:sp>
      <p:sp>
        <p:nvSpPr>
          <p:cNvPr id="61474" name="Rectangle 34" descr="新闻纸"/>
          <p:cNvSpPr>
            <a:spLocks noChangeArrowheads="1"/>
          </p:cNvSpPr>
          <p:nvPr/>
        </p:nvSpPr>
        <p:spPr bwMode="auto">
          <a:xfrm>
            <a:off x="5559425" y="1655990"/>
            <a:ext cx="1871323" cy="1670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10000"/>
              </a:spcBef>
            </a:pPr>
            <a:r>
              <a:rPr lang="en-US" altLang="zh-CN" sz="3200" i="1">
                <a:solidFill>
                  <a:srgbClr val="000099"/>
                </a:solidFill>
                <a:ea typeface="楷体_GB2312" pitchFamily="49" charset="-122"/>
                <a:cs typeface="Times New Roman" panose="02020603050405020304" pitchFamily="18" charset="0"/>
              </a:rPr>
              <a:t>  u</a:t>
            </a:r>
            <a:r>
              <a:rPr lang="en-US" altLang="zh-CN" sz="3200" baseline="-25000">
                <a:solidFill>
                  <a:srgbClr val="000099"/>
                </a:solidFill>
                <a:ea typeface="楷体_GB2312" pitchFamily="49" charset="-122"/>
                <a:cs typeface="Times New Roman" panose="02020603050405020304" pitchFamily="18" charset="0"/>
              </a:rPr>
              <a:t>o </a:t>
            </a:r>
            <a:r>
              <a:rPr lang="en-US" altLang="zh-CN" sz="3200">
                <a:solidFill>
                  <a:srgbClr val="000099"/>
                </a:solidFill>
                <a:ea typeface="楷体_GB2312" pitchFamily="49" charset="-122"/>
                <a:cs typeface="Times New Roman" panose="02020603050405020304" pitchFamily="18" charset="0"/>
              </a:rPr>
              <a:t>= </a:t>
            </a:r>
            <a:r>
              <a:rPr lang="en-US" altLang="zh-CN" sz="2800">
                <a:solidFill>
                  <a:srgbClr val="000099"/>
                </a:solidFill>
                <a:ea typeface="楷体_GB2312" pitchFamily="49" charset="-122"/>
                <a:cs typeface="Times New Roman" panose="02020603050405020304" pitchFamily="18" charset="0"/>
              </a:rPr>
              <a:t>0</a:t>
            </a:r>
            <a:endParaRPr lang="en-US" altLang="zh-CN" sz="2800" baseline="-25000">
              <a:solidFill>
                <a:srgbClr val="000099"/>
              </a:solidFill>
              <a:ea typeface="楷体_GB2312" pitchFamily="49" charset="-122"/>
              <a:cs typeface="Times New Roman" panose="02020603050405020304" pitchFamily="18" charset="0"/>
            </a:endParaRPr>
          </a:p>
          <a:p>
            <a:pPr eaLnBrk="1" hangingPunct="1">
              <a:spcBef>
                <a:spcPct val="10000"/>
              </a:spcBef>
            </a:pPr>
            <a:r>
              <a:rPr lang="en-US" altLang="zh-CN" sz="3200" i="1">
                <a:solidFill>
                  <a:srgbClr val="000099"/>
                </a:solidFill>
                <a:ea typeface="楷体_GB2312" pitchFamily="49" charset="-122"/>
                <a:cs typeface="Times New Roman" panose="02020603050405020304" pitchFamily="18" charset="0"/>
              </a:rPr>
              <a:t>u</a:t>
            </a:r>
            <a:r>
              <a:rPr lang="en-US" altLang="zh-CN" sz="3200" baseline="-25000">
                <a:solidFill>
                  <a:srgbClr val="000099"/>
                </a:solidFill>
                <a:ea typeface="楷体_GB2312" pitchFamily="49" charset="-122"/>
                <a:cs typeface="Times New Roman" panose="02020603050405020304" pitchFamily="18" charset="0"/>
              </a:rPr>
              <a:t>BE </a:t>
            </a:r>
            <a:r>
              <a:rPr lang="en-US" altLang="zh-CN" sz="3200">
                <a:solidFill>
                  <a:srgbClr val="000099"/>
                </a:solidFill>
                <a:ea typeface="楷体_GB2312" pitchFamily="49" charset="-122"/>
                <a:cs typeface="Times New Roman" panose="02020603050405020304" pitchFamily="18" charset="0"/>
              </a:rPr>
              <a:t>= </a:t>
            </a:r>
            <a:r>
              <a:rPr lang="en-US" altLang="zh-CN" sz="3200" i="1">
                <a:solidFill>
                  <a:srgbClr val="000099"/>
                </a:solidFill>
                <a:ea typeface="楷体_GB2312" pitchFamily="49" charset="-122"/>
                <a:cs typeface="Times New Roman" panose="02020603050405020304" pitchFamily="18" charset="0"/>
              </a:rPr>
              <a:t>U</a:t>
            </a:r>
            <a:r>
              <a:rPr lang="en-US" altLang="zh-CN" sz="3200" baseline="-25000">
                <a:solidFill>
                  <a:srgbClr val="000099"/>
                </a:solidFill>
                <a:ea typeface="楷体_GB2312" pitchFamily="49" charset="-122"/>
                <a:cs typeface="Times New Roman" panose="02020603050405020304" pitchFamily="18" charset="0"/>
              </a:rPr>
              <a:t>BE</a:t>
            </a:r>
          </a:p>
          <a:p>
            <a:pPr eaLnBrk="1" hangingPunct="1">
              <a:spcBef>
                <a:spcPct val="10000"/>
              </a:spcBef>
            </a:pPr>
            <a:r>
              <a:rPr lang="en-US" altLang="zh-CN" sz="3200" i="1">
                <a:solidFill>
                  <a:srgbClr val="000099"/>
                </a:solidFill>
                <a:ea typeface="楷体_GB2312" pitchFamily="49" charset="-122"/>
                <a:cs typeface="Times New Roman" panose="02020603050405020304" pitchFamily="18" charset="0"/>
              </a:rPr>
              <a:t>u</a:t>
            </a:r>
            <a:r>
              <a:rPr lang="en-US" altLang="zh-CN" sz="3200" baseline="-25000">
                <a:solidFill>
                  <a:srgbClr val="000099"/>
                </a:solidFill>
                <a:ea typeface="楷体_GB2312" pitchFamily="49" charset="-122"/>
                <a:cs typeface="Times New Roman" panose="02020603050405020304" pitchFamily="18" charset="0"/>
              </a:rPr>
              <a:t>CE </a:t>
            </a:r>
            <a:r>
              <a:rPr lang="en-US" altLang="zh-CN" sz="3200">
                <a:solidFill>
                  <a:srgbClr val="000099"/>
                </a:solidFill>
                <a:ea typeface="楷体_GB2312" pitchFamily="49" charset="-122"/>
                <a:cs typeface="Times New Roman" panose="02020603050405020304" pitchFamily="18" charset="0"/>
              </a:rPr>
              <a:t>= </a:t>
            </a:r>
            <a:r>
              <a:rPr lang="en-US" altLang="zh-CN" sz="3200" i="1">
                <a:solidFill>
                  <a:srgbClr val="000099"/>
                </a:solidFill>
                <a:ea typeface="楷体_GB2312" pitchFamily="49" charset="-122"/>
                <a:cs typeface="Times New Roman" panose="02020603050405020304" pitchFamily="18" charset="0"/>
              </a:rPr>
              <a:t>U</a:t>
            </a:r>
            <a:r>
              <a:rPr lang="en-US" altLang="zh-CN" sz="3200" baseline="-25000">
                <a:solidFill>
                  <a:srgbClr val="000099"/>
                </a:solidFill>
                <a:ea typeface="楷体_GB2312" pitchFamily="49" charset="-122"/>
                <a:cs typeface="Times New Roman" panose="02020603050405020304" pitchFamily="18" charset="0"/>
              </a:rPr>
              <a:t>CE</a:t>
            </a:r>
          </a:p>
        </p:txBody>
      </p:sp>
      <p:sp>
        <p:nvSpPr>
          <p:cNvPr id="61484" name="Line 44"/>
          <p:cNvSpPr>
            <a:spLocks noChangeShapeType="1"/>
          </p:cNvSpPr>
          <p:nvPr/>
        </p:nvSpPr>
        <p:spPr bwMode="auto">
          <a:xfrm>
            <a:off x="1676400" y="2507824"/>
            <a:ext cx="0" cy="1212850"/>
          </a:xfrm>
          <a:prstGeom prst="line">
            <a:avLst/>
          </a:prstGeom>
          <a:noFill/>
          <a:ln w="38100">
            <a:solidFill>
              <a:srgbClr val="FF3300"/>
            </a:solidFill>
            <a:round/>
            <a:headEnd/>
            <a:tailEnd/>
          </a:ln>
          <a:effectLst/>
        </p:spPr>
        <p:txBody>
          <a:bodyPr lIns="90000" tIns="46800" rIns="90000" bIns="46800" anchor="ctr">
            <a:spAutoFit/>
          </a:bodyPr>
          <a:lstStyle/>
          <a:p>
            <a:pPr>
              <a:defRPr/>
            </a:pPr>
            <a:endParaRPr lang="zh-CN" altLang="en-US" b="1">
              <a:latin typeface="Times New Roman" panose="02020603050405020304" pitchFamily="18" charset="0"/>
              <a:cs typeface="Times New Roman" panose="02020603050405020304" pitchFamily="18" charset="0"/>
            </a:endParaRPr>
          </a:p>
        </p:txBody>
      </p:sp>
      <p:pic>
        <p:nvPicPr>
          <p:cNvPr id="73734" name="Picture 176" descr="图片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75" y="864761"/>
            <a:ext cx="4352925" cy="311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99" name="Picture 47" descr="C:\Users\Administrator\Desktop\图片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5563" y="3807986"/>
            <a:ext cx="6491287" cy="279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215484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473"/>
                                        </p:tgtEl>
                                        <p:attrNameLst>
                                          <p:attrName>style.visibility</p:attrName>
                                        </p:attrNameLst>
                                      </p:cBhvr>
                                      <p:to>
                                        <p:strVal val="visible"/>
                                      </p:to>
                                    </p:set>
                                    <p:animEffect transition="in" filter="wipe(left)">
                                      <p:cBhvr>
                                        <p:cTn id="7" dur="500"/>
                                        <p:tgtEl>
                                          <p:spTgt spid="6147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1484"/>
                                        </p:tgtEl>
                                        <p:attrNameLst>
                                          <p:attrName>style.visibility</p:attrName>
                                        </p:attrNameLst>
                                      </p:cBhvr>
                                      <p:to>
                                        <p:strVal val="visible"/>
                                      </p:to>
                                    </p:set>
                                    <p:animEffect transition="in" filter="blinds(horizontal)">
                                      <p:cBhvr>
                                        <p:cTn id="12" dur="500"/>
                                        <p:tgtEl>
                                          <p:spTgt spid="6148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74799"/>
                                        </p:tgtEl>
                                        <p:attrNameLst>
                                          <p:attrName>style.visibility</p:attrName>
                                        </p:attrNameLst>
                                      </p:cBhvr>
                                      <p:to>
                                        <p:strVal val="visible"/>
                                      </p:to>
                                    </p:set>
                                    <p:animEffect transition="in" filter="wipe(left)">
                                      <p:cBhvr>
                                        <p:cTn id="17" dur="500"/>
                                        <p:tgtEl>
                                          <p:spTgt spid="7479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1474">
                                            <p:txEl>
                                              <p:pRg st="0" end="0"/>
                                            </p:txEl>
                                          </p:spTgt>
                                        </p:tgtEl>
                                        <p:attrNameLst>
                                          <p:attrName>style.visibility</p:attrName>
                                        </p:attrNameLst>
                                      </p:cBhvr>
                                      <p:to>
                                        <p:strVal val="visible"/>
                                      </p:to>
                                    </p:set>
                                    <p:animEffect transition="in" filter="blinds(horizontal)">
                                      <p:cBhvr>
                                        <p:cTn id="22" dur="500"/>
                                        <p:tgtEl>
                                          <p:spTgt spid="61474">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1474">
                                            <p:txEl>
                                              <p:pRg st="1" end="1"/>
                                            </p:txEl>
                                          </p:spTgt>
                                        </p:tgtEl>
                                        <p:attrNameLst>
                                          <p:attrName>style.visibility</p:attrName>
                                        </p:attrNameLst>
                                      </p:cBhvr>
                                      <p:to>
                                        <p:strVal val="visible"/>
                                      </p:to>
                                    </p:set>
                                    <p:animEffect transition="in" filter="blinds(horizontal)">
                                      <p:cBhvr>
                                        <p:cTn id="27" dur="500"/>
                                        <p:tgtEl>
                                          <p:spTgt spid="61474">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1474">
                                            <p:txEl>
                                              <p:pRg st="2" end="2"/>
                                            </p:txEl>
                                          </p:spTgt>
                                        </p:tgtEl>
                                        <p:attrNameLst>
                                          <p:attrName>style.visibility</p:attrName>
                                        </p:attrNameLst>
                                      </p:cBhvr>
                                      <p:to>
                                        <p:strVal val="visible"/>
                                      </p:to>
                                    </p:set>
                                    <p:animEffect transition="in" filter="blinds(horizontal)">
                                      <p:cBhvr>
                                        <p:cTn id="32" dur="500"/>
                                        <p:tgtEl>
                                          <p:spTgt spid="6147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3" grpId="0" autoUpdateAnimBg="0"/>
      <p:bldP spid="61474" grpId="0" build="p"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ChangeArrowheads="1"/>
          </p:cNvSpPr>
          <p:nvPr/>
        </p:nvSpPr>
        <p:spPr bwMode="auto">
          <a:xfrm>
            <a:off x="263996" y="481947"/>
            <a:ext cx="8534400" cy="1971675"/>
          </a:xfrm>
          <a:prstGeom prst="rect">
            <a:avLst/>
          </a:prstGeom>
          <a:noFill/>
          <a:ln w="9525">
            <a:noFill/>
            <a:miter lim="800000"/>
            <a:headEnd/>
            <a:tailEnd/>
          </a:ln>
          <a:effectLst/>
        </p:spPr>
        <p:txBody>
          <a:bodyPr>
            <a:spAutoFit/>
          </a:bodyPr>
          <a:lstStyle/>
          <a:p>
            <a:pPr>
              <a:lnSpc>
                <a:spcPct val="110000"/>
              </a:lnSpc>
              <a:defRPr/>
            </a:pPr>
            <a:r>
              <a:rPr lang="zh-CN" altLang="en-US" sz="2800" b="1">
                <a:solidFill>
                  <a:srgbClr val="CC0000"/>
                </a:solidFill>
              </a:rPr>
              <a:t>零点漂移的危害：</a:t>
            </a:r>
            <a:endParaRPr lang="zh-CN" altLang="en-US" sz="2800" b="1">
              <a:solidFill>
                <a:srgbClr val="FF0000"/>
              </a:solidFill>
            </a:endParaRPr>
          </a:p>
          <a:p>
            <a:pPr>
              <a:lnSpc>
                <a:spcPct val="110000"/>
              </a:lnSpc>
              <a:defRPr/>
            </a:pPr>
            <a:r>
              <a:rPr lang="zh-CN" altLang="en-US" sz="2800" b="1">
                <a:solidFill>
                  <a:schemeClr val="tx2"/>
                </a:solidFill>
              </a:rPr>
              <a:t>        直接影响对输入信号测量的准确程度和分辨能力。</a:t>
            </a:r>
          </a:p>
          <a:p>
            <a:pPr>
              <a:lnSpc>
                <a:spcPct val="110000"/>
              </a:lnSpc>
              <a:defRPr/>
            </a:pPr>
            <a:r>
              <a:rPr lang="zh-CN" altLang="en-US" sz="2800" b="1">
                <a:solidFill>
                  <a:schemeClr val="tx2"/>
                </a:solidFill>
              </a:rPr>
              <a:t>        严重时，可能淹没有效信号电压，无法分辨是有效信号电压还是漂移电压。</a:t>
            </a:r>
          </a:p>
        </p:txBody>
      </p:sp>
      <p:sp>
        <p:nvSpPr>
          <p:cNvPr id="187395" name="Rectangle 3"/>
          <p:cNvSpPr>
            <a:spLocks noChangeArrowheads="1"/>
          </p:cNvSpPr>
          <p:nvPr/>
        </p:nvSpPr>
        <p:spPr bwMode="auto">
          <a:xfrm>
            <a:off x="263996" y="2377422"/>
            <a:ext cx="8583613"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nSpc>
                <a:spcPct val="110000"/>
              </a:lnSpc>
            </a:pPr>
            <a:r>
              <a:rPr lang="en-US" altLang="zh-CN" sz="2800">
                <a:solidFill>
                  <a:schemeClr val="tx2"/>
                </a:solidFill>
              </a:rPr>
              <a:t>        </a:t>
            </a:r>
            <a:r>
              <a:rPr lang="zh-CN" altLang="en-US" sz="2800">
                <a:solidFill>
                  <a:schemeClr val="tx2"/>
                </a:solidFill>
              </a:rPr>
              <a:t>一般用输出漂移电压折合到输入端的等效漂移电压作为衡量零点漂移的指标。</a:t>
            </a:r>
          </a:p>
        </p:txBody>
      </p:sp>
      <p:graphicFrame>
        <p:nvGraphicFramePr>
          <p:cNvPr id="187396" name="Object 4"/>
          <p:cNvGraphicFramePr>
            <a:graphicFrameLocks noChangeAspect="1"/>
          </p:cNvGraphicFramePr>
          <p:nvPr>
            <p:extLst>
              <p:ext uri="{D42A27DB-BD31-4B8C-83A1-F6EECF244321}">
                <p14:modId xmlns:p14="http://schemas.microsoft.com/office/powerpoint/2010/main" val="1401602564"/>
              </p:ext>
            </p:extLst>
          </p:nvPr>
        </p:nvGraphicFramePr>
        <p:xfrm>
          <a:off x="3478684" y="3668060"/>
          <a:ext cx="1646237" cy="1173162"/>
        </p:xfrm>
        <a:graphic>
          <a:graphicData uri="http://schemas.openxmlformats.org/presentationml/2006/ole">
            <mc:AlternateContent xmlns:mc="http://schemas.openxmlformats.org/markup-compatibility/2006">
              <mc:Choice xmlns:v="urn:schemas-microsoft-com:vml" Requires="v">
                <p:oleObj spid="_x0000_s44037" name="Equation" r:id="rId4" imgW="571320" imgH="406080" progId="Equation.3">
                  <p:embed/>
                </p:oleObj>
              </mc:Choice>
              <mc:Fallback>
                <p:oleObj name="Equation" r:id="rId4" imgW="571320" imgH="4060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78684" y="3668060"/>
                        <a:ext cx="1646237" cy="1173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7397" name="AutoShape 5" descr="小棋盘"/>
          <p:cNvSpPr>
            <a:spLocks noChangeArrowheads="1"/>
          </p:cNvSpPr>
          <p:nvPr/>
        </p:nvSpPr>
        <p:spPr bwMode="auto">
          <a:xfrm>
            <a:off x="1106959" y="4325285"/>
            <a:ext cx="1814512" cy="973137"/>
          </a:xfrm>
          <a:prstGeom prst="wedgeRoundRectCallout">
            <a:avLst>
              <a:gd name="adj1" fmla="val 94532"/>
              <a:gd name="adj2" fmla="val -49347"/>
              <a:gd name="adj3" fmla="val 16667"/>
            </a:avLst>
          </a:prstGeom>
          <a:pattFill prst="smCheck">
            <a:fgClr>
              <a:srgbClr val="FFFF00"/>
            </a:fgClr>
            <a:bgClr>
              <a:schemeClr val="bg1"/>
            </a:bgClr>
          </a:pattFill>
          <a:ln w="28575">
            <a:solidFill>
              <a:srgbClr val="006600"/>
            </a:solidFill>
            <a:miter lim="800000"/>
            <a:headEnd/>
            <a:tailEnd/>
          </a:ln>
          <a:effectLst/>
        </p:spPr>
        <p:txBody>
          <a:bodyPr wrap="none" anchor="ctr"/>
          <a:lstStyle/>
          <a:p>
            <a:pPr algn="ctr">
              <a:defRPr/>
            </a:pPr>
            <a:r>
              <a:rPr lang="zh-CN" altLang="en-US" sz="2400" b="1">
                <a:solidFill>
                  <a:srgbClr val="000099"/>
                </a:solidFill>
              </a:rPr>
              <a:t>输入端等效</a:t>
            </a:r>
          </a:p>
          <a:p>
            <a:pPr algn="ctr">
              <a:defRPr/>
            </a:pPr>
            <a:r>
              <a:rPr lang="zh-CN" altLang="en-US" sz="2400" b="1">
                <a:solidFill>
                  <a:srgbClr val="000099"/>
                </a:solidFill>
              </a:rPr>
              <a:t>漂移电压</a:t>
            </a:r>
          </a:p>
        </p:txBody>
      </p:sp>
      <p:sp>
        <p:nvSpPr>
          <p:cNvPr id="187398" name="AutoShape 6" descr="小棋盘"/>
          <p:cNvSpPr>
            <a:spLocks noChangeArrowheads="1"/>
          </p:cNvSpPr>
          <p:nvPr/>
        </p:nvSpPr>
        <p:spPr bwMode="auto">
          <a:xfrm>
            <a:off x="5902796" y="3063222"/>
            <a:ext cx="1625600" cy="881063"/>
          </a:xfrm>
          <a:prstGeom prst="wedgeRoundRectCallout">
            <a:avLst>
              <a:gd name="adj1" fmla="val -100194"/>
              <a:gd name="adj2" fmla="val 66755"/>
              <a:gd name="adj3" fmla="val 16667"/>
            </a:avLst>
          </a:prstGeom>
          <a:pattFill prst="smCheck">
            <a:fgClr>
              <a:srgbClr val="FFFF00"/>
            </a:fgClr>
            <a:bgClr>
              <a:schemeClr val="bg1"/>
            </a:bgClr>
          </a:pattFill>
          <a:ln w="28575">
            <a:solidFill>
              <a:srgbClr val="006600"/>
            </a:solidFill>
            <a:miter lim="800000"/>
            <a:headEnd/>
            <a:tailEnd/>
          </a:ln>
          <a:effectLst/>
        </p:spPr>
        <p:txBody>
          <a:bodyPr wrap="none" anchor="ctr"/>
          <a:lstStyle/>
          <a:p>
            <a:pPr algn="ctr">
              <a:defRPr/>
            </a:pPr>
            <a:r>
              <a:rPr lang="zh-CN" altLang="en-US" sz="2400" b="1">
                <a:solidFill>
                  <a:srgbClr val="000099"/>
                </a:solidFill>
              </a:rPr>
              <a:t>输出端</a:t>
            </a:r>
          </a:p>
          <a:p>
            <a:pPr algn="ctr">
              <a:defRPr/>
            </a:pPr>
            <a:r>
              <a:rPr lang="zh-CN" altLang="en-US" sz="2400" b="1">
                <a:solidFill>
                  <a:srgbClr val="000099"/>
                </a:solidFill>
              </a:rPr>
              <a:t>漂移电压</a:t>
            </a:r>
          </a:p>
        </p:txBody>
      </p:sp>
      <p:sp>
        <p:nvSpPr>
          <p:cNvPr id="187399" name="AutoShape 7" descr="小棋盘"/>
          <p:cNvSpPr>
            <a:spLocks noChangeArrowheads="1"/>
          </p:cNvSpPr>
          <p:nvPr/>
        </p:nvSpPr>
        <p:spPr bwMode="auto">
          <a:xfrm>
            <a:off x="5597996" y="4358622"/>
            <a:ext cx="1557338" cy="879475"/>
          </a:xfrm>
          <a:prstGeom prst="wedgeRoundRectCallout">
            <a:avLst>
              <a:gd name="adj1" fmla="val -87819"/>
              <a:gd name="adj2" fmla="val -30144"/>
              <a:gd name="adj3" fmla="val 16667"/>
            </a:avLst>
          </a:prstGeom>
          <a:pattFill prst="smCheck">
            <a:fgClr>
              <a:srgbClr val="FFFF00"/>
            </a:fgClr>
            <a:bgClr>
              <a:schemeClr val="bg1"/>
            </a:bgClr>
          </a:pattFill>
          <a:ln w="28575">
            <a:solidFill>
              <a:srgbClr val="006600"/>
            </a:solidFill>
            <a:miter lim="800000"/>
            <a:headEnd/>
            <a:tailEnd/>
          </a:ln>
          <a:effectLst/>
        </p:spPr>
        <p:txBody>
          <a:bodyPr wrap="none" anchor="ctr"/>
          <a:lstStyle/>
          <a:p>
            <a:pPr algn="ctr">
              <a:defRPr/>
            </a:pPr>
            <a:r>
              <a:rPr lang="zh-CN" altLang="en-US" sz="2400" b="1">
                <a:solidFill>
                  <a:srgbClr val="000099"/>
                </a:solidFill>
              </a:rPr>
              <a:t>电压</a:t>
            </a:r>
          </a:p>
          <a:p>
            <a:pPr algn="ctr">
              <a:defRPr/>
            </a:pPr>
            <a:r>
              <a:rPr lang="zh-CN" altLang="en-US" sz="2400" b="1">
                <a:solidFill>
                  <a:srgbClr val="000099"/>
                </a:solidFill>
              </a:rPr>
              <a:t>放大倍数</a:t>
            </a:r>
            <a:r>
              <a:rPr lang="zh-CN" altLang="en-US" sz="2400" b="1">
                <a:solidFill>
                  <a:srgbClr val="CC0000"/>
                </a:solidFill>
              </a:rPr>
              <a:t> </a:t>
            </a:r>
          </a:p>
        </p:txBody>
      </p:sp>
      <p:sp>
        <p:nvSpPr>
          <p:cNvPr id="187404" name="Rectangle 12"/>
          <p:cNvSpPr>
            <a:spLocks noChangeArrowheads="1"/>
          </p:cNvSpPr>
          <p:nvPr/>
        </p:nvSpPr>
        <p:spPr bwMode="auto">
          <a:xfrm>
            <a:off x="263996" y="5501622"/>
            <a:ext cx="8763000"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pPr>
            <a:r>
              <a:rPr lang="en-US" altLang="zh-CN" sz="2800">
                <a:solidFill>
                  <a:schemeClr val="tx2"/>
                </a:solidFill>
              </a:rPr>
              <a:t>        </a:t>
            </a:r>
            <a:r>
              <a:rPr lang="zh-CN" altLang="en-US" sz="2800">
                <a:solidFill>
                  <a:schemeClr val="tx2"/>
                </a:solidFill>
              </a:rPr>
              <a:t>只有输入端的等效漂移电压比输入信号小许多时，放大后的有用信号才能被很好地区分出来。</a:t>
            </a:r>
          </a:p>
        </p:txBody>
      </p:sp>
    </p:spTree>
    <p:extLst>
      <p:ext uri="{BB962C8B-B14F-4D97-AF65-F5344CB8AC3E}">
        <p14:creationId xmlns:p14="http://schemas.microsoft.com/office/powerpoint/2010/main" val="3990454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7394">
                                            <p:txEl>
                                              <p:pRg st="0" end="0"/>
                                            </p:txEl>
                                          </p:spTgt>
                                        </p:tgtEl>
                                        <p:attrNameLst>
                                          <p:attrName>style.visibility</p:attrName>
                                        </p:attrNameLst>
                                      </p:cBhvr>
                                      <p:to>
                                        <p:strVal val="visible"/>
                                      </p:to>
                                    </p:set>
                                    <p:animEffect transition="in" filter="wipe(left)">
                                      <p:cBhvr>
                                        <p:cTn id="7" dur="500"/>
                                        <p:tgtEl>
                                          <p:spTgt spid="18739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7394">
                                            <p:txEl>
                                              <p:pRg st="1" end="1"/>
                                            </p:txEl>
                                          </p:spTgt>
                                        </p:tgtEl>
                                        <p:attrNameLst>
                                          <p:attrName>style.visibility</p:attrName>
                                        </p:attrNameLst>
                                      </p:cBhvr>
                                      <p:to>
                                        <p:strVal val="visible"/>
                                      </p:to>
                                    </p:set>
                                    <p:animEffect transition="in" filter="wipe(left)">
                                      <p:cBhvr>
                                        <p:cTn id="12" dur="500"/>
                                        <p:tgtEl>
                                          <p:spTgt spid="18739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7394">
                                            <p:txEl>
                                              <p:pRg st="2" end="2"/>
                                            </p:txEl>
                                          </p:spTgt>
                                        </p:tgtEl>
                                        <p:attrNameLst>
                                          <p:attrName>style.visibility</p:attrName>
                                        </p:attrNameLst>
                                      </p:cBhvr>
                                      <p:to>
                                        <p:strVal val="visible"/>
                                      </p:to>
                                    </p:set>
                                    <p:animEffect transition="in" filter="wipe(left)">
                                      <p:cBhvr>
                                        <p:cTn id="17" dur="500"/>
                                        <p:tgtEl>
                                          <p:spTgt spid="18739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7395"/>
                                        </p:tgtEl>
                                        <p:attrNameLst>
                                          <p:attrName>style.visibility</p:attrName>
                                        </p:attrNameLst>
                                      </p:cBhvr>
                                      <p:to>
                                        <p:strVal val="visible"/>
                                      </p:to>
                                    </p:set>
                                    <p:animEffect transition="in" filter="wipe(left)">
                                      <p:cBhvr>
                                        <p:cTn id="22" dur="500"/>
                                        <p:tgtEl>
                                          <p:spTgt spid="18739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87396"/>
                                        </p:tgtEl>
                                        <p:attrNameLst>
                                          <p:attrName>style.visibility</p:attrName>
                                        </p:attrNameLst>
                                      </p:cBhvr>
                                      <p:to>
                                        <p:strVal val="visible"/>
                                      </p:to>
                                    </p:set>
                                    <p:animEffect transition="in" filter="wipe(left)">
                                      <p:cBhvr>
                                        <p:cTn id="27" dur="500"/>
                                        <p:tgtEl>
                                          <p:spTgt spid="18739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87397"/>
                                        </p:tgtEl>
                                        <p:attrNameLst>
                                          <p:attrName>style.visibility</p:attrName>
                                        </p:attrNameLst>
                                      </p:cBhvr>
                                      <p:to>
                                        <p:strVal val="visible"/>
                                      </p:to>
                                    </p:set>
                                    <p:animEffect transition="in" filter="wipe(left)">
                                      <p:cBhvr>
                                        <p:cTn id="32" dur="500"/>
                                        <p:tgtEl>
                                          <p:spTgt spid="18739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2" fill="hold" grpId="0" nodeType="clickEffect">
                                  <p:stCondLst>
                                    <p:cond delay="0"/>
                                  </p:stCondLst>
                                  <p:childTnLst>
                                    <p:set>
                                      <p:cBhvr>
                                        <p:cTn id="36" dur="1" fill="hold">
                                          <p:stCondLst>
                                            <p:cond delay="0"/>
                                          </p:stCondLst>
                                        </p:cTn>
                                        <p:tgtEl>
                                          <p:spTgt spid="187398"/>
                                        </p:tgtEl>
                                        <p:attrNameLst>
                                          <p:attrName>style.visibility</p:attrName>
                                        </p:attrNameLst>
                                      </p:cBhvr>
                                      <p:to>
                                        <p:strVal val="visible"/>
                                      </p:to>
                                    </p:set>
                                    <p:animEffect transition="in" filter="wipe(right)">
                                      <p:cBhvr>
                                        <p:cTn id="37" dur="500"/>
                                        <p:tgtEl>
                                          <p:spTgt spid="18739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2" fill="hold" grpId="0" nodeType="clickEffect">
                                  <p:stCondLst>
                                    <p:cond delay="0"/>
                                  </p:stCondLst>
                                  <p:childTnLst>
                                    <p:set>
                                      <p:cBhvr>
                                        <p:cTn id="41" dur="1" fill="hold">
                                          <p:stCondLst>
                                            <p:cond delay="0"/>
                                          </p:stCondLst>
                                        </p:cTn>
                                        <p:tgtEl>
                                          <p:spTgt spid="187399"/>
                                        </p:tgtEl>
                                        <p:attrNameLst>
                                          <p:attrName>style.visibility</p:attrName>
                                        </p:attrNameLst>
                                      </p:cBhvr>
                                      <p:to>
                                        <p:strVal val="visible"/>
                                      </p:to>
                                    </p:set>
                                    <p:animEffect transition="in" filter="wipe(right)">
                                      <p:cBhvr>
                                        <p:cTn id="42" dur="500"/>
                                        <p:tgtEl>
                                          <p:spTgt spid="18739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87404"/>
                                        </p:tgtEl>
                                        <p:attrNameLst>
                                          <p:attrName>style.visibility</p:attrName>
                                        </p:attrNameLst>
                                      </p:cBhvr>
                                      <p:to>
                                        <p:strVal val="visible"/>
                                      </p:to>
                                    </p:set>
                                    <p:animEffect transition="in" filter="wipe(left)">
                                      <p:cBhvr>
                                        <p:cTn id="47" dur="500"/>
                                        <p:tgtEl>
                                          <p:spTgt spid="1874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4" grpId="0" build="p" autoUpdateAnimBg="0"/>
      <p:bldP spid="187395" grpId="0" autoUpdateAnimBg="0"/>
      <p:bldP spid="187397" grpId="0" animBg="1" autoUpdateAnimBg="0"/>
      <p:bldP spid="187398" grpId="0" animBg="1" autoUpdateAnimBg="0"/>
      <p:bldP spid="187399" grpId="0" animBg="1" autoUpdateAnimBg="0"/>
      <p:bldP spid="187404" grpId="0" autoUpdateAnimBg="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ChangeArrowheads="1"/>
          </p:cNvSpPr>
          <p:nvPr/>
        </p:nvSpPr>
        <p:spPr bwMode="auto">
          <a:xfrm>
            <a:off x="403225" y="1447800"/>
            <a:ext cx="8561388"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Bef>
                <a:spcPct val="10000"/>
              </a:spcBef>
            </a:pPr>
            <a:r>
              <a:rPr lang="en-US" altLang="zh-CN" sz="2800">
                <a:solidFill>
                  <a:schemeClr val="tx2"/>
                </a:solidFill>
              </a:rPr>
              <a:t>        </a:t>
            </a:r>
            <a:r>
              <a:rPr lang="zh-CN" altLang="en-US" sz="2800">
                <a:solidFill>
                  <a:schemeClr val="tx2"/>
                </a:solidFill>
              </a:rPr>
              <a:t>由于不采用电容，所以直接耦合放大电路具有良好的低频特性。</a:t>
            </a:r>
          </a:p>
        </p:txBody>
      </p:sp>
      <p:grpSp>
        <p:nvGrpSpPr>
          <p:cNvPr id="2" name="Group 25"/>
          <p:cNvGrpSpPr>
            <a:grpSpLocks/>
          </p:cNvGrpSpPr>
          <p:nvPr/>
        </p:nvGrpSpPr>
        <p:grpSpPr bwMode="auto">
          <a:xfrm>
            <a:off x="2435225" y="2060575"/>
            <a:ext cx="6673850" cy="2673350"/>
            <a:chOff x="524" y="1584"/>
            <a:chExt cx="4204" cy="1684"/>
          </a:xfrm>
        </p:grpSpPr>
        <p:sp>
          <p:nvSpPr>
            <p:cNvPr id="188424" name="Line 8"/>
            <p:cNvSpPr>
              <a:spLocks noChangeShapeType="1"/>
            </p:cNvSpPr>
            <p:nvPr/>
          </p:nvSpPr>
          <p:spPr bwMode="auto">
            <a:xfrm>
              <a:off x="3692" y="2342"/>
              <a:ext cx="0" cy="569"/>
            </a:xfrm>
            <a:prstGeom prst="line">
              <a:avLst/>
            </a:prstGeom>
            <a:noFill/>
            <a:ln w="28575">
              <a:solidFill>
                <a:srgbClr val="CC3300"/>
              </a:solidFill>
              <a:prstDash val="dash"/>
              <a:round/>
              <a:headEnd/>
              <a:tailEnd/>
            </a:ln>
            <a:effectLst/>
          </p:spPr>
          <p:txBody>
            <a:bodyPr lIns="90000" tIns="46800" rIns="90000" bIns="46800" anchor="ctr">
              <a:spAutoFit/>
            </a:bodyPr>
            <a:lstStyle/>
            <a:p>
              <a:pPr>
                <a:defRPr/>
              </a:pPr>
              <a:endParaRPr lang="zh-CN" altLang="en-US">
                <a:effectLst>
                  <a:outerShdw blurRad="38100" dist="38100" dir="2700000" algn="tl">
                    <a:srgbClr val="000000">
                      <a:alpha val="43137"/>
                    </a:srgbClr>
                  </a:outerShdw>
                </a:effectLst>
              </a:endParaRPr>
            </a:p>
          </p:txBody>
        </p:sp>
        <p:sp>
          <p:nvSpPr>
            <p:cNvPr id="188425" name="Line 9"/>
            <p:cNvSpPr>
              <a:spLocks noChangeShapeType="1"/>
            </p:cNvSpPr>
            <p:nvPr/>
          </p:nvSpPr>
          <p:spPr bwMode="auto">
            <a:xfrm flipV="1">
              <a:off x="1580" y="2640"/>
              <a:ext cx="2116" cy="2"/>
            </a:xfrm>
            <a:prstGeom prst="line">
              <a:avLst/>
            </a:prstGeom>
            <a:noFill/>
            <a:ln w="28575">
              <a:solidFill>
                <a:schemeClr val="tx1"/>
              </a:solidFill>
              <a:round/>
              <a:headEnd type="stealth" w="med" len="lg"/>
              <a:tailEnd type="stealth" w="med" len="lg"/>
            </a:ln>
            <a:effectLst/>
          </p:spPr>
          <p:txBody>
            <a:bodyPr lIns="90000" tIns="46800" rIns="90000" bIns="46800" anchor="ctr">
              <a:spAutoFit/>
            </a:bodyPr>
            <a:lstStyle/>
            <a:p>
              <a:pPr>
                <a:defRPr/>
              </a:pPr>
              <a:endParaRPr lang="zh-CN" altLang="en-US">
                <a:effectLst>
                  <a:outerShdw blurRad="38100" dist="38100" dir="2700000" algn="tl">
                    <a:srgbClr val="000000">
                      <a:alpha val="43137"/>
                    </a:srgbClr>
                  </a:outerShdw>
                </a:effectLst>
              </a:endParaRPr>
            </a:p>
          </p:txBody>
        </p:sp>
        <p:sp>
          <p:nvSpPr>
            <p:cNvPr id="188426" name="Text Box 10"/>
            <p:cNvSpPr txBox="1">
              <a:spLocks noChangeArrowheads="1"/>
            </p:cNvSpPr>
            <p:nvPr/>
          </p:nvSpPr>
          <p:spPr bwMode="auto">
            <a:xfrm>
              <a:off x="2208" y="2352"/>
              <a:ext cx="1056" cy="292"/>
            </a:xfrm>
            <a:prstGeom prst="rect">
              <a:avLst/>
            </a:prstGeom>
            <a:noFill/>
            <a:ln w="38100">
              <a:noFill/>
              <a:miter lim="800000"/>
              <a:headEnd/>
              <a:tailEnd/>
            </a:ln>
            <a:effectLst/>
          </p:spPr>
          <p:txBody>
            <a:bodyPr lIns="90000" tIns="46800" rIns="90000" bIns="46800">
              <a:spAutoFit/>
            </a:bodyPr>
            <a:lstStyle/>
            <a:p>
              <a:pPr>
                <a:spcBef>
                  <a:spcPct val="50000"/>
                </a:spcBef>
                <a:defRPr/>
              </a:pPr>
              <a:r>
                <a:rPr lang="zh-CN" altLang="en-US" sz="2400" b="1" dirty="0">
                  <a:solidFill>
                    <a:srgbClr val="CC0000"/>
                  </a:solidFill>
                </a:rPr>
                <a:t>通频带</a:t>
              </a:r>
            </a:p>
          </p:txBody>
        </p:sp>
        <p:sp>
          <p:nvSpPr>
            <p:cNvPr id="188427" name="Line 11"/>
            <p:cNvSpPr>
              <a:spLocks noChangeShapeType="1"/>
            </p:cNvSpPr>
            <p:nvPr/>
          </p:nvSpPr>
          <p:spPr bwMode="auto">
            <a:xfrm>
              <a:off x="1608" y="1680"/>
              <a:ext cx="0" cy="1214"/>
            </a:xfrm>
            <a:prstGeom prst="line">
              <a:avLst/>
            </a:prstGeom>
            <a:noFill/>
            <a:ln w="28575">
              <a:solidFill>
                <a:schemeClr val="tx1"/>
              </a:solidFill>
              <a:round/>
              <a:headEnd type="stealth" w="med" len="lg"/>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88428" name="Line 12"/>
            <p:cNvSpPr>
              <a:spLocks noChangeShapeType="1"/>
            </p:cNvSpPr>
            <p:nvPr/>
          </p:nvSpPr>
          <p:spPr bwMode="auto">
            <a:xfrm flipV="1">
              <a:off x="1607" y="2880"/>
              <a:ext cx="2736" cy="0"/>
            </a:xfrm>
            <a:prstGeom prst="line">
              <a:avLst/>
            </a:prstGeom>
            <a:noFill/>
            <a:ln w="28575">
              <a:solidFill>
                <a:schemeClr val="tx1"/>
              </a:solidFill>
              <a:round/>
              <a:headEnd/>
              <a:tailEnd type="stealth" w="med" len="lg"/>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13676" name="Text Box 13"/>
            <p:cNvSpPr txBox="1">
              <a:spLocks noChangeArrowheads="1"/>
            </p:cNvSpPr>
            <p:nvPr/>
          </p:nvSpPr>
          <p:spPr bwMode="auto">
            <a:xfrm>
              <a:off x="4320" y="2736"/>
              <a:ext cx="408"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i="1">
                  <a:ea typeface="楷体_GB2312" pitchFamily="49" charset="-122"/>
                </a:rPr>
                <a:t>f</a:t>
              </a:r>
            </a:p>
          </p:txBody>
        </p:sp>
        <p:sp>
          <p:nvSpPr>
            <p:cNvPr id="113677" name="Text Box 14"/>
            <p:cNvSpPr txBox="1">
              <a:spLocks noChangeArrowheads="1"/>
            </p:cNvSpPr>
            <p:nvPr/>
          </p:nvSpPr>
          <p:spPr bwMode="auto">
            <a:xfrm>
              <a:off x="1100" y="1584"/>
              <a:ext cx="61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i="1">
                  <a:ea typeface="楷体_GB2312" pitchFamily="49" charset="-122"/>
                </a:rPr>
                <a:t>|A</a:t>
              </a:r>
              <a:r>
                <a:rPr lang="en-US" altLang="zh-CN" sz="2800" i="1" baseline="-25000">
                  <a:ea typeface="楷体_GB2312" pitchFamily="49" charset="-122"/>
                </a:rPr>
                <a:t>u</a:t>
              </a:r>
              <a:r>
                <a:rPr lang="en-US" altLang="zh-CN" sz="2800" baseline="-25000">
                  <a:ea typeface="楷体_GB2312" pitchFamily="49" charset="-122"/>
                </a:rPr>
                <a:t> </a:t>
              </a:r>
              <a:r>
                <a:rPr lang="en-US" altLang="zh-CN" sz="2800" i="1">
                  <a:ea typeface="楷体_GB2312" pitchFamily="49" charset="-122"/>
                </a:rPr>
                <a:t>|</a:t>
              </a:r>
            </a:p>
          </p:txBody>
        </p:sp>
        <p:sp>
          <p:nvSpPr>
            <p:cNvPr id="188431" name="Line 15"/>
            <p:cNvSpPr>
              <a:spLocks noChangeShapeType="1"/>
            </p:cNvSpPr>
            <p:nvPr/>
          </p:nvSpPr>
          <p:spPr bwMode="auto">
            <a:xfrm>
              <a:off x="1616" y="2104"/>
              <a:ext cx="1945" cy="0"/>
            </a:xfrm>
            <a:prstGeom prst="line">
              <a:avLst/>
            </a:prstGeom>
            <a:noFill/>
            <a:ln w="38100">
              <a:solidFill>
                <a:srgbClr val="3333FF"/>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88432" name="Freeform 16"/>
            <p:cNvSpPr>
              <a:spLocks/>
            </p:cNvSpPr>
            <p:nvPr/>
          </p:nvSpPr>
          <p:spPr bwMode="auto">
            <a:xfrm flipH="1">
              <a:off x="3552" y="2104"/>
              <a:ext cx="228" cy="393"/>
            </a:xfrm>
            <a:custGeom>
              <a:avLst/>
              <a:gdLst/>
              <a:ahLst/>
              <a:cxnLst>
                <a:cxn ang="0">
                  <a:pos x="228" y="0"/>
                </a:cxn>
                <a:cxn ang="0">
                  <a:pos x="132" y="144"/>
                </a:cxn>
                <a:cxn ang="0">
                  <a:pos x="48" y="336"/>
                </a:cxn>
                <a:cxn ang="0">
                  <a:pos x="0" y="516"/>
                </a:cxn>
              </a:cxnLst>
              <a:rect l="0" t="0" r="r" b="b"/>
              <a:pathLst>
                <a:path w="228" h="516">
                  <a:moveTo>
                    <a:pt x="228" y="0"/>
                  </a:moveTo>
                  <a:cubicBezTo>
                    <a:pt x="212" y="24"/>
                    <a:pt x="162" y="88"/>
                    <a:pt x="132" y="144"/>
                  </a:cubicBezTo>
                  <a:cubicBezTo>
                    <a:pt x="102" y="200"/>
                    <a:pt x="70" y="274"/>
                    <a:pt x="48" y="336"/>
                  </a:cubicBezTo>
                  <a:cubicBezTo>
                    <a:pt x="26" y="398"/>
                    <a:pt x="10" y="479"/>
                    <a:pt x="0" y="516"/>
                  </a:cubicBezTo>
                </a:path>
              </a:pathLst>
            </a:custGeom>
            <a:noFill/>
            <a:ln w="38100" cap="flat" cmpd="sng">
              <a:solidFill>
                <a:srgbClr val="3333FF"/>
              </a:solidFill>
              <a:prstDash val="solid"/>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88433" name="Line 17"/>
            <p:cNvSpPr>
              <a:spLocks noChangeShapeType="1"/>
            </p:cNvSpPr>
            <p:nvPr/>
          </p:nvSpPr>
          <p:spPr bwMode="auto">
            <a:xfrm>
              <a:off x="1610" y="2317"/>
              <a:ext cx="2130" cy="18"/>
            </a:xfrm>
            <a:prstGeom prst="line">
              <a:avLst/>
            </a:prstGeom>
            <a:noFill/>
            <a:ln w="28575">
              <a:solidFill>
                <a:srgbClr val="FF0066"/>
              </a:solidFill>
              <a:prstDash val="dash"/>
              <a:round/>
              <a:headEnd/>
              <a:tailEnd/>
            </a:ln>
            <a:effectLst/>
          </p:spPr>
          <p:txBody>
            <a:bodyPr lIns="90000" tIns="46800" rIns="90000" bIns="46800" anchor="ctr">
              <a:spAutoFit/>
            </a:bodyPr>
            <a:lstStyle/>
            <a:p>
              <a:pPr>
                <a:defRPr/>
              </a:pPr>
              <a:endParaRPr lang="zh-CN" altLang="en-US">
                <a:effectLst>
                  <a:outerShdw blurRad="38100" dist="38100" dir="2700000" algn="tl">
                    <a:srgbClr val="000000">
                      <a:alpha val="43137"/>
                    </a:srgbClr>
                  </a:outerShdw>
                </a:effectLst>
              </a:endParaRPr>
            </a:p>
          </p:txBody>
        </p:sp>
        <p:sp>
          <p:nvSpPr>
            <p:cNvPr id="113681" name="Rectangle 18"/>
            <p:cNvSpPr>
              <a:spLocks noChangeArrowheads="1"/>
            </p:cNvSpPr>
            <p:nvPr/>
          </p:nvSpPr>
          <p:spPr bwMode="auto">
            <a:xfrm>
              <a:off x="524" y="2140"/>
              <a:ext cx="11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a:ea typeface="楷体_GB2312" pitchFamily="49" charset="-122"/>
                </a:rPr>
                <a:t>0.707</a:t>
              </a:r>
              <a:r>
                <a:rPr lang="en-US" altLang="zh-CN" sz="2800" i="1">
                  <a:ea typeface="楷体_GB2312" pitchFamily="49" charset="-122"/>
                </a:rPr>
                <a:t>| A</a:t>
              </a:r>
              <a:r>
                <a:rPr lang="en-US" altLang="zh-CN" sz="2800" i="1" baseline="-25000">
                  <a:ea typeface="楷体_GB2312" pitchFamily="49" charset="-122"/>
                </a:rPr>
                <a:t>u</a:t>
              </a:r>
              <a:r>
                <a:rPr lang="en-US" altLang="zh-CN" sz="2800" baseline="-25000">
                  <a:ea typeface="楷体_GB2312" pitchFamily="49" charset="-122"/>
                </a:rPr>
                <a:t>o </a:t>
              </a:r>
              <a:r>
                <a:rPr lang="en-US" altLang="zh-CN" sz="2800" i="1">
                  <a:ea typeface="楷体_GB2312" pitchFamily="49" charset="-122"/>
                </a:rPr>
                <a:t>|</a:t>
              </a:r>
            </a:p>
          </p:txBody>
        </p:sp>
        <p:sp>
          <p:nvSpPr>
            <p:cNvPr id="113682" name="Rectangle 19"/>
            <p:cNvSpPr>
              <a:spLocks noChangeArrowheads="1"/>
            </p:cNvSpPr>
            <p:nvPr/>
          </p:nvSpPr>
          <p:spPr bwMode="auto">
            <a:xfrm>
              <a:off x="1344" y="2778"/>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000" i="1">
                  <a:ea typeface="楷体_GB2312" pitchFamily="49" charset="-122"/>
                </a:rPr>
                <a:t>O</a:t>
              </a:r>
            </a:p>
          </p:txBody>
        </p:sp>
        <p:sp>
          <p:nvSpPr>
            <p:cNvPr id="113683" name="Rectangle 20"/>
            <p:cNvSpPr>
              <a:spLocks noChangeArrowheads="1"/>
            </p:cNvSpPr>
            <p:nvPr/>
          </p:nvSpPr>
          <p:spPr bwMode="auto">
            <a:xfrm>
              <a:off x="3548" y="2886"/>
              <a:ext cx="330"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nchor="ct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i="1">
                  <a:ea typeface="楷体_GB2312" pitchFamily="49" charset="-122"/>
                </a:rPr>
                <a:t>f</a:t>
              </a:r>
              <a:r>
                <a:rPr lang="en-US" altLang="zh-CN" sz="2800" baseline="-25000">
                  <a:ea typeface="楷体_GB2312" pitchFamily="49" charset="-122"/>
                </a:rPr>
                <a:t>H</a:t>
              </a:r>
              <a:endParaRPr lang="en-US" altLang="zh-CN" sz="2800" i="1">
                <a:ea typeface="楷体_GB2312" pitchFamily="49" charset="-122"/>
              </a:endParaRPr>
            </a:p>
          </p:txBody>
        </p:sp>
        <p:sp>
          <p:nvSpPr>
            <p:cNvPr id="113684" name="Rectangle 21"/>
            <p:cNvSpPr>
              <a:spLocks noChangeArrowheads="1"/>
            </p:cNvSpPr>
            <p:nvPr/>
          </p:nvSpPr>
          <p:spPr bwMode="auto">
            <a:xfrm>
              <a:off x="1004" y="1920"/>
              <a:ext cx="6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i="1">
                  <a:ea typeface="楷体_GB2312" pitchFamily="49" charset="-122"/>
                </a:rPr>
                <a:t>| A</a:t>
              </a:r>
              <a:r>
                <a:rPr lang="en-US" altLang="zh-CN" sz="2800" i="1" baseline="-25000">
                  <a:ea typeface="楷体_GB2312" pitchFamily="49" charset="-122"/>
                </a:rPr>
                <a:t>u</a:t>
              </a:r>
              <a:r>
                <a:rPr lang="en-US" altLang="zh-CN" sz="2800" baseline="-25000">
                  <a:ea typeface="楷体_GB2312" pitchFamily="49" charset="-122"/>
                </a:rPr>
                <a:t>o </a:t>
              </a:r>
              <a:r>
                <a:rPr lang="en-US" altLang="zh-CN" sz="2800" i="1">
                  <a:ea typeface="楷体_GB2312" pitchFamily="49" charset="-122"/>
                </a:rPr>
                <a:t>|</a:t>
              </a:r>
            </a:p>
          </p:txBody>
        </p:sp>
        <p:sp>
          <p:nvSpPr>
            <p:cNvPr id="188438" name="Rectangle 22"/>
            <p:cNvSpPr>
              <a:spLocks noChangeArrowheads="1"/>
            </p:cNvSpPr>
            <p:nvPr/>
          </p:nvSpPr>
          <p:spPr bwMode="auto">
            <a:xfrm>
              <a:off x="2304" y="2976"/>
              <a:ext cx="894" cy="292"/>
            </a:xfrm>
            <a:prstGeom prst="rect">
              <a:avLst/>
            </a:prstGeom>
            <a:noFill/>
            <a:ln w="38100">
              <a:noFill/>
              <a:miter lim="800000"/>
              <a:headEnd/>
              <a:tailEnd/>
            </a:ln>
            <a:effectLst/>
          </p:spPr>
          <p:txBody>
            <a:bodyPr wrap="none" lIns="90000" tIns="46800" rIns="90000" bIns="46800">
              <a:spAutoFit/>
            </a:bodyPr>
            <a:lstStyle/>
            <a:p>
              <a:pPr>
                <a:spcBef>
                  <a:spcPct val="50000"/>
                </a:spcBef>
                <a:defRPr/>
              </a:pPr>
              <a:r>
                <a:rPr lang="zh-CN" altLang="en-US" sz="2400" b="1"/>
                <a:t>幅频特性</a:t>
              </a:r>
            </a:p>
          </p:txBody>
        </p:sp>
      </p:grpSp>
      <p:sp>
        <p:nvSpPr>
          <p:cNvPr id="188439" name="Rectangle 23"/>
          <p:cNvSpPr>
            <a:spLocks noChangeArrowheads="1"/>
          </p:cNvSpPr>
          <p:nvPr/>
        </p:nvSpPr>
        <p:spPr bwMode="auto">
          <a:xfrm>
            <a:off x="403225" y="501650"/>
            <a:ext cx="8561388"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pPr>
            <a:r>
              <a:rPr lang="en-US" altLang="zh-CN" sz="2800" dirty="0">
                <a:solidFill>
                  <a:schemeClr val="tx2"/>
                </a:solidFill>
              </a:rPr>
              <a:t>        </a:t>
            </a:r>
            <a:r>
              <a:rPr lang="zh-CN" altLang="en-US" sz="2800" dirty="0">
                <a:solidFill>
                  <a:schemeClr val="tx2"/>
                </a:solidFill>
              </a:rPr>
              <a:t>抑制</a:t>
            </a:r>
            <a:r>
              <a:rPr lang="zh-CN" altLang="en-US" sz="2800" dirty="0">
                <a:solidFill>
                  <a:srgbClr val="FF0000"/>
                </a:solidFill>
              </a:rPr>
              <a:t>零点漂移</a:t>
            </a:r>
            <a:r>
              <a:rPr lang="zh-CN" altLang="en-US" sz="2800" dirty="0">
                <a:solidFill>
                  <a:schemeClr val="tx2"/>
                </a:solidFill>
              </a:rPr>
              <a:t>是制作高质量直接耦合放大电路的一个重要的问题。</a:t>
            </a:r>
          </a:p>
        </p:txBody>
      </p:sp>
      <p:sp>
        <p:nvSpPr>
          <p:cNvPr id="188440" name="Rectangle 24"/>
          <p:cNvSpPr>
            <a:spLocks noChangeArrowheads="1"/>
          </p:cNvSpPr>
          <p:nvPr/>
        </p:nvSpPr>
        <p:spPr bwMode="auto">
          <a:xfrm>
            <a:off x="327025" y="4702175"/>
            <a:ext cx="8713788"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Bef>
                <a:spcPct val="10000"/>
              </a:spcBef>
            </a:pPr>
            <a:r>
              <a:rPr lang="en-US" altLang="zh-CN" sz="2800">
                <a:solidFill>
                  <a:schemeClr val="tx2"/>
                </a:solidFill>
              </a:rPr>
              <a:t>        </a:t>
            </a:r>
            <a:r>
              <a:rPr lang="zh-CN" altLang="en-US" sz="2800">
                <a:solidFill>
                  <a:schemeClr val="tx2"/>
                </a:solidFill>
              </a:rPr>
              <a:t>适合于集成化的要求，在集成运放的内部，级间都是直接耦合。</a:t>
            </a:r>
          </a:p>
        </p:txBody>
      </p:sp>
      <p:sp>
        <p:nvSpPr>
          <p:cNvPr id="188442" name="Text Box 26"/>
          <p:cNvSpPr txBox="1">
            <a:spLocks noChangeArrowheads="1"/>
          </p:cNvSpPr>
          <p:nvPr/>
        </p:nvSpPr>
        <p:spPr bwMode="auto">
          <a:xfrm>
            <a:off x="344488" y="5710238"/>
            <a:ext cx="87534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dirty="0"/>
              <a:t>        </a:t>
            </a:r>
            <a:r>
              <a:rPr lang="zh-CN" altLang="en-US" sz="2800" dirty="0">
                <a:solidFill>
                  <a:srgbClr val="FF0000"/>
                </a:solidFill>
              </a:rPr>
              <a:t>差分放大电路</a:t>
            </a:r>
            <a:r>
              <a:rPr lang="zh-CN" altLang="en-US" sz="2800" dirty="0"/>
              <a:t>是抑制零点漂移最有效的电路结构。</a:t>
            </a:r>
          </a:p>
        </p:txBody>
      </p:sp>
    </p:spTree>
    <p:extLst>
      <p:ext uri="{BB962C8B-B14F-4D97-AF65-F5344CB8AC3E}">
        <p14:creationId xmlns:p14="http://schemas.microsoft.com/office/powerpoint/2010/main" val="24138221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8439">
                                            <p:txEl>
                                              <p:pRg st="0" end="0"/>
                                            </p:txEl>
                                          </p:spTgt>
                                        </p:tgtEl>
                                        <p:attrNameLst>
                                          <p:attrName>style.visibility</p:attrName>
                                        </p:attrNameLst>
                                      </p:cBhvr>
                                      <p:to>
                                        <p:strVal val="visible"/>
                                      </p:to>
                                    </p:set>
                                    <p:animEffect transition="in" filter="wipe(left)">
                                      <p:cBhvr>
                                        <p:cTn id="7" dur="500"/>
                                        <p:tgtEl>
                                          <p:spTgt spid="1884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8418">
                                            <p:txEl>
                                              <p:pRg st="0" end="0"/>
                                            </p:txEl>
                                          </p:spTgt>
                                        </p:tgtEl>
                                        <p:attrNameLst>
                                          <p:attrName>style.visibility</p:attrName>
                                        </p:attrNameLst>
                                      </p:cBhvr>
                                      <p:to>
                                        <p:strVal val="visible"/>
                                      </p:to>
                                    </p:set>
                                    <p:animEffect transition="in" filter="wipe(left)">
                                      <p:cBhvr>
                                        <p:cTn id="12" dur="500"/>
                                        <p:tgtEl>
                                          <p:spTgt spid="188418">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8440">
                                            <p:txEl>
                                              <p:pRg st="0" end="0"/>
                                            </p:txEl>
                                          </p:spTgt>
                                        </p:tgtEl>
                                        <p:attrNameLst>
                                          <p:attrName>style.visibility</p:attrName>
                                        </p:attrNameLst>
                                      </p:cBhvr>
                                      <p:to>
                                        <p:strVal val="visible"/>
                                      </p:to>
                                    </p:set>
                                    <p:animEffect transition="in" filter="wipe(left)">
                                      <p:cBhvr>
                                        <p:cTn id="22" dur="500"/>
                                        <p:tgtEl>
                                          <p:spTgt spid="188440">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8442"/>
                                        </p:tgtEl>
                                        <p:attrNameLst>
                                          <p:attrName>style.visibility</p:attrName>
                                        </p:attrNameLst>
                                      </p:cBhvr>
                                      <p:to>
                                        <p:strVal val="visible"/>
                                      </p:to>
                                    </p:set>
                                    <p:animEffect transition="in" filter="wipe(left)">
                                      <p:cBhvr>
                                        <p:cTn id="27" dur="500"/>
                                        <p:tgtEl>
                                          <p:spTgt spid="1884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18" grpId="0" build="p" autoUpdateAnimBg="0"/>
      <p:bldP spid="188439" grpId="0" build="p" autoUpdateAnimBg="0"/>
      <p:bldP spid="188440" grpId="0" build="p" autoUpdateAnimBg="0"/>
      <p:bldP spid="188442" grpId="0" autoUpdateAnimBg="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4" name="Text Box 4"/>
          <p:cNvSpPr txBox="1">
            <a:spLocks noChangeArrowheads="1"/>
          </p:cNvSpPr>
          <p:nvPr/>
        </p:nvSpPr>
        <p:spPr bwMode="auto">
          <a:xfrm>
            <a:off x="393700" y="5270500"/>
            <a:ext cx="8534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a:solidFill>
                  <a:schemeClr val="tx2"/>
                </a:solidFill>
                <a:cs typeface="Times New Roman" panose="02020603050405020304" pitchFamily="18" charset="0"/>
              </a:rPr>
              <a:t>        </a:t>
            </a:r>
            <a:r>
              <a:rPr lang="zh-CN" altLang="en-US" sz="2800">
                <a:solidFill>
                  <a:schemeClr val="tx2"/>
                </a:solidFill>
                <a:cs typeface="Times New Roman" panose="02020603050405020304" pitchFamily="18" charset="0"/>
              </a:rPr>
              <a:t>电路结构对称，在理想的情况下，两管的特性及对应电阻元件的参数值都相等。</a:t>
            </a:r>
          </a:p>
        </p:txBody>
      </p:sp>
      <p:sp>
        <p:nvSpPr>
          <p:cNvPr id="189450" name="Rectangle 10"/>
          <p:cNvSpPr>
            <a:spLocks noChangeArrowheads="1"/>
          </p:cNvSpPr>
          <p:nvPr/>
        </p:nvSpPr>
        <p:spPr bwMode="auto">
          <a:xfrm>
            <a:off x="3260725" y="4305300"/>
            <a:ext cx="3429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r>
              <a:rPr lang="zh-CN" altLang="en-US">
                <a:solidFill>
                  <a:srgbClr val="000099"/>
                </a:solidFill>
                <a:cs typeface="Times New Roman" panose="02020603050405020304" pitchFamily="18" charset="0"/>
              </a:rPr>
              <a:t>差分放大原理电路 </a:t>
            </a:r>
          </a:p>
        </p:txBody>
      </p:sp>
      <p:sp>
        <p:nvSpPr>
          <p:cNvPr id="189515" name="Text Box 75"/>
          <p:cNvSpPr txBox="1">
            <a:spLocks noChangeArrowheads="1"/>
          </p:cNvSpPr>
          <p:nvPr/>
        </p:nvSpPr>
        <p:spPr bwMode="auto">
          <a:xfrm>
            <a:off x="1131888" y="4779963"/>
            <a:ext cx="38004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a:solidFill>
                  <a:schemeClr val="tx2"/>
                </a:solidFill>
                <a:cs typeface="Times New Roman" panose="02020603050405020304" pitchFamily="18" charset="0"/>
              </a:rPr>
              <a:t>两个输入、两个输出；</a:t>
            </a:r>
          </a:p>
        </p:txBody>
      </p:sp>
      <p:sp>
        <p:nvSpPr>
          <p:cNvPr id="189516" name="Text Box 76"/>
          <p:cNvSpPr txBox="1">
            <a:spLocks noChangeArrowheads="1"/>
          </p:cNvSpPr>
          <p:nvPr/>
        </p:nvSpPr>
        <p:spPr bwMode="auto">
          <a:xfrm>
            <a:off x="4668838" y="4772025"/>
            <a:ext cx="3816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a:solidFill>
                  <a:schemeClr val="tx2"/>
                </a:solidFill>
                <a:cs typeface="Times New Roman" panose="02020603050405020304" pitchFamily="18" charset="0"/>
              </a:rPr>
              <a:t>两管</a:t>
            </a:r>
            <a:r>
              <a:rPr lang="zh-CN" altLang="en-US" sz="2800">
                <a:solidFill>
                  <a:srgbClr val="CC0000"/>
                </a:solidFill>
                <a:cs typeface="Times New Roman" panose="02020603050405020304" pitchFamily="18" charset="0"/>
              </a:rPr>
              <a:t>静态工作点相同。</a:t>
            </a:r>
            <a:endParaRPr lang="zh-CN" altLang="en-US" sz="2800">
              <a:solidFill>
                <a:schemeClr val="tx2"/>
              </a:solidFill>
              <a:cs typeface="Times New Roman" panose="02020603050405020304" pitchFamily="18" charset="0"/>
            </a:endParaRPr>
          </a:p>
        </p:txBody>
      </p:sp>
      <p:sp>
        <p:nvSpPr>
          <p:cNvPr id="189519" name="Rectangle 79"/>
          <p:cNvSpPr>
            <a:spLocks noGrp="1" noChangeArrowheads="1"/>
          </p:cNvSpPr>
          <p:nvPr>
            <p:ph type="ctrTitle"/>
          </p:nvPr>
        </p:nvSpPr>
        <p:spPr bwMode="auto">
          <a:xfrm>
            <a:off x="439738" y="520700"/>
            <a:ext cx="3221037" cy="533400"/>
          </a:xfrm>
          <a:ln>
            <a:miter lim="800000"/>
            <a:headEnd/>
            <a:tailEnd/>
          </a:ln>
        </p:spPr>
        <p:txBody>
          <a:bodyPr vert="horz" wrap="square" lIns="91440" tIns="45720" rIns="91440" bIns="45720" numCol="1" anchor="t" anchorCtr="0" compatLnSpc="1">
            <a:prstTxWarp prst="textNoShape">
              <a:avLst/>
            </a:prstTxWarp>
          </a:bodyPr>
          <a:lstStyle/>
          <a:p>
            <a:pPr algn="l" eaLnBrk="1" hangingPunct="1">
              <a:defRPr/>
            </a:pPr>
            <a:r>
              <a:rPr lang="en-US" altLang="zh-CN" sz="2800" b="1" smtClean="0">
                <a:solidFill>
                  <a:srgbClr val="000099"/>
                </a:solidFill>
                <a:latin typeface="Times New Roman" panose="02020603050405020304" pitchFamily="18" charset="0"/>
                <a:cs typeface="Times New Roman" panose="02020603050405020304" pitchFamily="18" charset="0"/>
              </a:rPr>
              <a:t>15.8.1  </a:t>
            </a:r>
            <a:r>
              <a:rPr lang="zh-CN" altLang="en-US" sz="2800" b="1" smtClean="0">
                <a:solidFill>
                  <a:srgbClr val="000099"/>
                </a:solidFill>
                <a:latin typeface="Times New Roman" panose="02020603050405020304" pitchFamily="18" charset="0"/>
                <a:cs typeface="Times New Roman" panose="02020603050405020304" pitchFamily="18" charset="0"/>
              </a:rPr>
              <a:t>静态分析</a:t>
            </a:r>
          </a:p>
        </p:txBody>
      </p:sp>
      <p:pic>
        <p:nvPicPr>
          <p:cNvPr id="114695" name="Picture 83" descr="图片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50" y="981075"/>
            <a:ext cx="6264275" cy="330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993048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9450"/>
                                        </p:tgtEl>
                                        <p:attrNameLst>
                                          <p:attrName>style.visibility</p:attrName>
                                        </p:attrNameLst>
                                      </p:cBhvr>
                                      <p:to>
                                        <p:strVal val="visible"/>
                                      </p:to>
                                    </p:set>
                                    <p:animEffect transition="in" filter="wipe(left)">
                                      <p:cBhvr>
                                        <p:cTn id="7" dur="500"/>
                                        <p:tgtEl>
                                          <p:spTgt spid="1894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9515"/>
                                        </p:tgtEl>
                                        <p:attrNameLst>
                                          <p:attrName>style.visibility</p:attrName>
                                        </p:attrNameLst>
                                      </p:cBhvr>
                                      <p:to>
                                        <p:strVal val="visible"/>
                                      </p:to>
                                    </p:set>
                                    <p:animEffect transition="in" filter="wipe(left)">
                                      <p:cBhvr>
                                        <p:cTn id="12" dur="500"/>
                                        <p:tgtEl>
                                          <p:spTgt spid="1895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9516"/>
                                        </p:tgtEl>
                                        <p:attrNameLst>
                                          <p:attrName>style.visibility</p:attrName>
                                        </p:attrNameLst>
                                      </p:cBhvr>
                                      <p:to>
                                        <p:strVal val="visible"/>
                                      </p:to>
                                    </p:set>
                                    <p:animEffect transition="in" filter="wipe(left)">
                                      <p:cBhvr>
                                        <p:cTn id="17" dur="500"/>
                                        <p:tgtEl>
                                          <p:spTgt spid="18951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9444"/>
                                        </p:tgtEl>
                                        <p:attrNameLst>
                                          <p:attrName>style.visibility</p:attrName>
                                        </p:attrNameLst>
                                      </p:cBhvr>
                                      <p:to>
                                        <p:strVal val="visible"/>
                                      </p:to>
                                    </p:set>
                                    <p:animEffect transition="in" filter="wipe(left)">
                                      <p:cBhvr>
                                        <p:cTn id="22" dur="500"/>
                                        <p:tgtEl>
                                          <p:spTgt spid="1894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4" grpId="0" autoUpdateAnimBg="0"/>
      <p:bldP spid="189450" grpId="0" autoUpdateAnimBg="0"/>
      <p:bldP spid="189515" grpId="0" autoUpdateAnimBg="0"/>
      <p:bldP spid="189516" grpId="0" autoUpdateAnimBg="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ctrTitle"/>
          </p:nvPr>
        </p:nvSpPr>
        <p:spPr bwMode="auto">
          <a:xfrm>
            <a:off x="457200" y="469649"/>
            <a:ext cx="3657600" cy="685800"/>
          </a:xfrm>
          <a:ln>
            <a:miter lim="800000"/>
            <a:headEnd/>
            <a:tailEnd/>
          </a:ln>
        </p:spPr>
        <p:txBody>
          <a:bodyPr vert="horz" wrap="square" lIns="91440" tIns="45720" rIns="91440" bIns="45720" numCol="1" anchor="t" anchorCtr="0" compatLnSpc="1">
            <a:prstTxWarp prst="textNoShape">
              <a:avLst/>
            </a:prstTxWarp>
          </a:bodyPr>
          <a:lstStyle/>
          <a:p>
            <a:pPr algn="l" eaLnBrk="1" hangingPunct="1">
              <a:defRPr/>
            </a:pPr>
            <a:r>
              <a:rPr lang="en-US" altLang="zh-CN" sz="2800" b="1" smtClean="0">
                <a:solidFill>
                  <a:srgbClr val="E60000"/>
                </a:solidFill>
                <a:latin typeface="Times New Roman" panose="02020603050405020304" pitchFamily="18" charset="0"/>
                <a:cs typeface="Times New Roman" panose="02020603050405020304" pitchFamily="18" charset="0"/>
              </a:rPr>
              <a:t>1. </a:t>
            </a:r>
            <a:r>
              <a:rPr lang="zh-CN" altLang="en-US" sz="2800" b="1" smtClean="0">
                <a:solidFill>
                  <a:srgbClr val="E60000"/>
                </a:solidFill>
                <a:latin typeface="Times New Roman" panose="02020603050405020304" pitchFamily="18" charset="0"/>
                <a:cs typeface="Times New Roman" panose="02020603050405020304" pitchFamily="18" charset="0"/>
              </a:rPr>
              <a:t>零点漂移的抑制</a:t>
            </a:r>
          </a:p>
        </p:txBody>
      </p:sp>
      <p:sp>
        <p:nvSpPr>
          <p:cNvPr id="190467" name="Text Box 3"/>
          <p:cNvSpPr txBox="1">
            <a:spLocks noChangeArrowheads="1"/>
          </p:cNvSpPr>
          <p:nvPr/>
        </p:nvSpPr>
        <p:spPr bwMode="auto">
          <a:xfrm>
            <a:off x="4365625" y="4117724"/>
            <a:ext cx="3962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800" i="1">
                <a:ea typeface="楷体_GB2312" pitchFamily="49" charset="-122"/>
                <a:cs typeface="Times New Roman" panose="02020603050405020304" pitchFamily="18" charset="0"/>
              </a:rPr>
              <a:t>u</a:t>
            </a:r>
            <a:r>
              <a:rPr lang="en-US" altLang="zh-CN" sz="2800" baseline="-25000">
                <a:ea typeface="楷体_GB2312" pitchFamily="49" charset="-122"/>
                <a:cs typeface="Times New Roman" panose="02020603050405020304" pitchFamily="18" charset="0"/>
              </a:rPr>
              <a:t>o</a:t>
            </a:r>
            <a:r>
              <a:rPr lang="en-US" altLang="zh-CN" sz="2800">
                <a:ea typeface="楷体_GB2312" pitchFamily="49" charset="-122"/>
                <a:cs typeface="Times New Roman" panose="02020603050405020304" pitchFamily="18" charset="0"/>
              </a:rPr>
              <a:t>= </a:t>
            </a:r>
            <a:r>
              <a:rPr lang="en-US" altLang="zh-CN" sz="2800" i="1">
                <a:ea typeface="楷体_GB2312" pitchFamily="49" charset="-122"/>
                <a:cs typeface="Times New Roman" panose="02020603050405020304" pitchFamily="18" charset="0"/>
              </a:rPr>
              <a:t>V</a:t>
            </a:r>
            <a:r>
              <a:rPr lang="en-US" altLang="zh-CN" sz="2800" baseline="-25000">
                <a:ea typeface="楷体_GB2312" pitchFamily="49" charset="-122"/>
                <a:cs typeface="Times New Roman" panose="02020603050405020304" pitchFamily="18" charset="0"/>
              </a:rPr>
              <a:t>C1 </a:t>
            </a:r>
            <a:r>
              <a:rPr lang="zh-CN" altLang="en-US" sz="2800">
                <a:ea typeface="楷体_GB2312" pitchFamily="49" charset="-122"/>
                <a:cs typeface="Times New Roman" panose="02020603050405020304" pitchFamily="18" charset="0"/>
              </a:rPr>
              <a:t>－ </a:t>
            </a:r>
            <a:r>
              <a:rPr lang="en-US" altLang="zh-CN" sz="2800" i="1">
                <a:ea typeface="楷体_GB2312" pitchFamily="49" charset="-122"/>
                <a:cs typeface="Times New Roman" panose="02020603050405020304" pitchFamily="18" charset="0"/>
              </a:rPr>
              <a:t>V</a:t>
            </a:r>
            <a:r>
              <a:rPr lang="en-US" altLang="zh-CN" sz="2800" baseline="-25000">
                <a:ea typeface="楷体_GB2312" pitchFamily="49" charset="-122"/>
                <a:cs typeface="Times New Roman" panose="02020603050405020304" pitchFamily="18" charset="0"/>
              </a:rPr>
              <a:t>C2</a:t>
            </a:r>
            <a:r>
              <a:rPr lang="en-US" altLang="zh-CN" sz="2800" baseline="-50000">
                <a:ea typeface="楷体_GB2312" pitchFamily="49" charset="-122"/>
                <a:cs typeface="Times New Roman" panose="02020603050405020304" pitchFamily="18" charset="0"/>
              </a:rPr>
              <a:t>  </a:t>
            </a:r>
            <a:r>
              <a:rPr lang="en-US" altLang="zh-CN" sz="2800">
                <a:ea typeface="楷体_GB2312" pitchFamily="49" charset="-122"/>
                <a:cs typeface="Times New Roman" panose="02020603050405020304" pitchFamily="18" charset="0"/>
              </a:rPr>
              <a:t>= 0</a:t>
            </a:r>
          </a:p>
        </p:txBody>
      </p:sp>
      <p:sp>
        <p:nvSpPr>
          <p:cNvPr id="190468" name="Text Box 4"/>
          <p:cNvSpPr txBox="1">
            <a:spLocks noChangeArrowheads="1"/>
          </p:cNvSpPr>
          <p:nvPr/>
        </p:nvSpPr>
        <p:spPr bwMode="auto">
          <a:xfrm>
            <a:off x="609600" y="5079749"/>
            <a:ext cx="71977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800" i="1">
                <a:ea typeface="楷体_GB2312" pitchFamily="49" charset="-122"/>
                <a:cs typeface="Times New Roman" panose="02020603050405020304" pitchFamily="18" charset="0"/>
              </a:rPr>
              <a:t>u</a:t>
            </a:r>
            <a:r>
              <a:rPr lang="en-US" altLang="zh-CN" sz="2800" baseline="-25000">
                <a:ea typeface="楷体_GB2312" pitchFamily="49" charset="-122"/>
                <a:cs typeface="Times New Roman" panose="02020603050405020304" pitchFamily="18" charset="0"/>
              </a:rPr>
              <a:t>o</a:t>
            </a:r>
            <a:r>
              <a:rPr lang="en-US" altLang="zh-CN" sz="2800">
                <a:ea typeface="楷体_GB2312" pitchFamily="49" charset="-122"/>
                <a:cs typeface="Times New Roman" panose="02020603050405020304" pitchFamily="18" charset="0"/>
              </a:rPr>
              <a:t>= (</a:t>
            </a:r>
            <a:r>
              <a:rPr lang="en-US" altLang="zh-CN" sz="2800" i="1">
                <a:ea typeface="楷体_GB2312" pitchFamily="49" charset="-122"/>
                <a:cs typeface="Times New Roman" panose="02020603050405020304" pitchFamily="18" charset="0"/>
              </a:rPr>
              <a:t>V</a:t>
            </a:r>
            <a:r>
              <a:rPr lang="en-US" altLang="zh-CN" sz="2800" baseline="-25000">
                <a:ea typeface="楷体_GB2312" pitchFamily="49" charset="-122"/>
                <a:cs typeface="Times New Roman" panose="02020603050405020304" pitchFamily="18" charset="0"/>
              </a:rPr>
              <a:t>C1 </a:t>
            </a:r>
            <a:r>
              <a:rPr lang="en-US" altLang="zh-CN" sz="2800">
                <a:ea typeface="楷体_GB2312" pitchFamily="49" charset="-122"/>
                <a:cs typeface="Times New Roman" panose="02020603050405020304" pitchFamily="18" charset="0"/>
              </a:rPr>
              <a:t>+ </a:t>
            </a:r>
            <a:r>
              <a:rPr lang="en-US" altLang="zh-CN" sz="2800">
                <a:ea typeface="楷体_GB2312" pitchFamily="49" charset="-122"/>
                <a:cs typeface="Times New Roman" panose="02020603050405020304" pitchFamily="18" charset="0"/>
                <a:sym typeface="Symbol" panose="05050102010706020507" pitchFamily="18" charset="2"/>
              </a:rPr>
              <a:t></a:t>
            </a:r>
            <a:r>
              <a:rPr lang="en-US" altLang="zh-CN" sz="2800" i="1">
                <a:ea typeface="楷体_GB2312" pitchFamily="49" charset="-122"/>
                <a:cs typeface="Times New Roman" panose="02020603050405020304" pitchFamily="18" charset="0"/>
              </a:rPr>
              <a:t>V</a:t>
            </a:r>
            <a:r>
              <a:rPr lang="en-US" altLang="zh-CN" baseline="-25000">
                <a:ea typeface="楷体_GB2312" pitchFamily="49" charset="-122"/>
                <a:cs typeface="Times New Roman" panose="02020603050405020304" pitchFamily="18" charset="0"/>
              </a:rPr>
              <a:t>C1</a:t>
            </a:r>
            <a:r>
              <a:rPr lang="en-US" altLang="zh-CN" sz="2800" baseline="-25000">
                <a:ea typeface="楷体_GB2312" pitchFamily="49" charset="-122"/>
                <a:cs typeface="Times New Roman" panose="02020603050405020304" pitchFamily="18" charset="0"/>
              </a:rPr>
              <a:t> </a:t>
            </a:r>
            <a:r>
              <a:rPr lang="en-US" altLang="zh-CN" sz="2800" baseline="-50000">
                <a:ea typeface="楷体_GB2312" pitchFamily="49" charset="-122"/>
                <a:cs typeface="Times New Roman" panose="02020603050405020304" pitchFamily="18" charset="0"/>
              </a:rPr>
              <a:t> </a:t>
            </a:r>
            <a:r>
              <a:rPr lang="en-US" altLang="zh-CN" sz="2800">
                <a:ea typeface="楷体_GB2312" pitchFamily="49" charset="-122"/>
                <a:cs typeface="Times New Roman" panose="02020603050405020304" pitchFamily="18" charset="0"/>
              </a:rPr>
              <a:t>) </a:t>
            </a:r>
            <a:r>
              <a:rPr lang="zh-CN" altLang="en-US" sz="2800">
                <a:ea typeface="楷体_GB2312" pitchFamily="49" charset="-122"/>
                <a:cs typeface="Times New Roman" panose="02020603050405020304" pitchFamily="18" charset="0"/>
              </a:rPr>
              <a:t>－ </a:t>
            </a:r>
            <a:r>
              <a:rPr lang="en-US" altLang="zh-CN" sz="2800">
                <a:ea typeface="楷体_GB2312" pitchFamily="49" charset="-122"/>
                <a:cs typeface="Times New Roman" panose="02020603050405020304" pitchFamily="18" charset="0"/>
              </a:rPr>
              <a:t>(</a:t>
            </a:r>
            <a:r>
              <a:rPr lang="en-US" altLang="zh-CN" sz="2800" i="1">
                <a:ea typeface="楷体_GB2312" pitchFamily="49" charset="-122"/>
                <a:cs typeface="Times New Roman" panose="02020603050405020304" pitchFamily="18" charset="0"/>
              </a:rPr>
              <a:t>V</a:t>
            </a:r>
            <a:r>
              <a:rPr lang="en-US" altLang="zh-CN" sz="2800" baseline="-25000">
                <a:ea typeface="楷体_GB2312" pitchFamily="49" charset="-122"/>
                <a:cs typeface="Times New Roman" panose="02020603050405020304" pitchFamily="18" charset="0"/>
              </a:rPr>
              <a:t>C2 </a:t>
            </a:r>
            <a:r>
              <a:rPr lang="en-US" altLang="zh-CN" sz="2800">
                <a:ea typeface="楷体_GB2312" pitchFamily="49" charset="-122"/>
                <a:cs typeface="Times New Roman" panose="02020603050405020304" pitchFamily="18" charset="0"/>
              </a:rPr>
              <a:t>+ </a:t>
            </a:r>
            <a:r>
              <a:rPr lang="en-US" altLang="zh-CN" sz="2800">
                <a:ea typeface="楷体_GB2312" pitchFamily="49" charset="-122"/>
                <a:cs typeface="Times New Roman" panose="02020603050405020304" pitchFamily="18" charset="0"/>
                <a:sym typeface="Symbol" panose="05050102010706020507" pitchFamily="18" charset="2"/>
              </a:rPr>
              <a:t></a:t>
            </a:r>
            <a:r>
              <a:rPr lang="en-US" altLang="zh-CN" sz="2800">
                <a:ea typeface="楷体_GB2312" pitchFamily="49" charset="-122"/>
                <a:cs typeface="Times New Roman" panose="02020603050405020304" pitchFamily="18" charset="0"/>
              </a:rPr>
              <a:t> </a:t>
            </a:r>
            <a:r>
              <a:rPr lang="en-US" altLang="zh-CN" sz="2800" i="1">
                <a:ea typeface="楷体_GB2312" pitchFamily="49" charset="-122"/>
                <a:cs typeface="Times New Roman" panose="02020603050405020304" pitchFamily="18" charset="0"/>
              </a:rPr>
              <a:t>V</a:t>
            </a:r>
            <a:r>
              <a:rPr lang="en-US" altLang="zh-CN" baseline="-25000">
                <a:ea typeface="楷体_GB2312" pitchFamily="49" charset="-122"/>
                <a:cs typeface="Times New Roman" panose="02020603050405020304" pitchFamily="18" charset="0"/>
              </a:rPr>
              <a:t>C2 </a:t>
            </a:r>
            <a:r>
              <a:rPr lang="en-US" altLang="zh-CN" sz="2800">
                <a:ea typeface="楷体_GB2312" pitchFamily="49" charset="-122"/>
                <a:cs typeface="Times New Roman" panose="02020603050405020304" pitchFamily="18" charset="0"/>
              </a:rPr>
              <a:t>) = 0</a:t>
            </a:r>
          </a:p>
        </p:txBody>
      </p:sp>
      <p:sp>
        <p:nvSpPr>
          <p:cNvPr id="190469" name="Text Box 5"/>
          <p:cNvSpPr txBox="1">
            <a:spLocks noChangeArrowheads="1"/>
          </p:cNvSpPr>
          <p:nvPr/>
        </p:nvSpPr>
        <p:spPr bwMode="auto">
          <a:xfrm>
            <a:off x="555625" y="4103437"/>
            <a:ext cx="42433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zh-CN" sz="2800">
                <a:cs typeface="Times New Roman" panose="02020603050405020304" pitchFamily="18" charset="0"/>
              </a:rPr>
              <a:t>静态时，</a:t>
            </a:r>
            <a:r>
              <a:rPr lang="en-US" altLang="zh-CN" sz="2800" i="1">
                <a:ea typeface="楷体_GB2312" pitchFamily="49" charset="-122"/>
                <a:cs typeface="Times New Roman" panose="02020603050405020304" pitchFamily="18" charset="0"/>
              </a:rPr>
              <a:t>u</a:t>
            </a:r>
            <a:r>
              <a:rPr lang="en-US" altLang="zh-CN" sz="2800" baseline="-25000">
                <a:ea typeface="楷体_GB2312" pitchFamily="49" charset="-122"/>
                <a:cs typeface="Times New Roman" panose="02020603050405020304" pitchFamily="18" charset="0"/>
              </a:rPr>
              <a:t>i1</a:t>
            </a:r>
            <a:r>
              <a:rPr lang="en-US" altLang="zh-CN" sz="2800" baseline="-50000">
                <a:ea typeface="楷体_GB2312" pitchFamily="49" charset="-122"/>
                <a:cs typeface="Times New Roman" panose="02020603050405020304" pitchFamily="18" charset="0"/>
              </a:rPr>
              <a:t> </a:t>
            </a:r>
            <a:r>
              <a:rPr lang="en-US" altLang="zh-CN" sz="2800">
                <a:ea typeface="楷体_GB2312" pitchFamily="49" charset="-122"/>
                <a:cs typeface="Times New Roman" panose="02020603050405020304" pitchFamily="18" charset="0"/>
              </a:rPr>
              <a:t>= </a:t>
            </a:r>
            <a:r>
              <a:rPr lang="en-US" altLang="zh-CN" sz="2800" baseline="-50000">
                <a:ea typeface="楷体_GB2312" pitchFamily="49" charset="-122"/>
                <a:cs typeface="Times New Roman" panose="02020603050405020304" pitchFamily="18" charset="0"/>
              </a:rPr>
              <a:t> </a:t>
            </a:r>
            <a:r>
              <a:rPr lang="en-US" altLang="zh-CN" sz="2800" i="1">
                <a:ea typeface="楷体_GB2312" pitchFamily="49" charset="-122"/>
                <a:cs typeface="Times New Roman" panose="02020603050405020304" pitchFamily="18" charset="0"/>
              </a:rPr>
              <a:t>u</a:t>
            </a:r>
            <a:r>
              <a:rPr lang="en-US" altLang="zh-CN" sz="2800" baseline="-25000">
                <a:ea typeface="楷体_GB2312" pitchFamily="49" charset="-122"/>
                <a:cs typeface="Times New Roman" panose="02020603050405020304" pitchFamily="18" charset="0"/>
              </a:rPr>
              <a:t>i2</a:t>
            </a:r>
            <a:r>
              <a:rPr lang="en-US" altLang="zh-CN" sz="2800" baseline="-50000">
                <a:ea typeface="楷体_GB2312" pitchFamily="49" charset="-122"/>
                <a:cs typeface="Times New Roman" panose="02020603050405020304" pitchFamily="18" charset="0"/>
              </a:rPr>
              <a:t>  </a:t>
            </a:r>
            <a:r>
              <a:rPr lang="en-US" altLang="zh-CN" sz="2800">
                <a:ea typeface="楷体_GB2312" pitchFamily="49" charset="-122"/>
                <a:cs typeface="Times New Roman" panose="02020603050405020304" pitchFamily="18" charset="0"/>
              </a:rPr>
              <a:t>= 0</a:t>
            </a:r>
          </a:p>
        </p:txBody>
      </p:sp>
      <p:sp>
        <p:nvSpPr>
          <p:cNvPr id="190470" name="Text Box 6"/>
          <p:cNvSpPr txBox="1">
            <a:spLocks noChangeArrowheads="1"/>
          </p:cNvSpPr>
          <p:nvPr/>
        </p:nvSpPr>
        <p:spPr bwMode="auto">
          <a:xfrm>
            <a:off x="533400" y="4613024"/>
            <a:ext cx="7848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800">
                <a:cs typeface="Times New Roman" panose="02020603050405020304" pitchFamily="18" charset="0"/>
              </a:rPr>
              <a:t>当温度升高时</a:t>
            </a:r>
            <a:r>
              <a:rPr lang="zh-CN" altLang="en-US" sz="2800">
                <a:cs typeface="Times New Roman" panose="02020603050405020304" pitchFamily="18" charset="0"/>
                <a:sym typeface="Symbol" panose="05050102010706020507" pitchFamily="18" charset="2"/>
              </a:rPr>
              <a:t></a:t>
            </a:r>
            <a:r>
              <a:rPr lang="en-US" altLang="zh-CN" sz="2800" i="1">
                <a:cs typeface="Times New Roman" panose="02020603050405020304" pitchFamily="18" charset="0"/>
              </a:rPr>
              <a:t>I</a:t>
            </a:r>
            <a:r>
              <a:rPr lang="en-US" altLang="zh-CN" baseline="-25000">
                <a:cs typeface="Times New Roman" panose="02020603050405020304" pitchFamily="18" charset="0"/>
              </a:rPr>
              <a:t>C</a:t>
            </a:r>
            <a:r>
              <a:rPr lang="en-US" altLang="zh-CN" sz="2800">
                <a:cs typeface="Times New Roman" panose="02020603050405020304" pitchFamily="18" charset="0"/>
                <a:sym typeface="Symbol" panose="05050102010706020507" pitchFamily="18" charset="2"/>
              </a:rPr>
              <a:t></a:t>
            </a:r>
            <a:r>
              <a:rPr lang="en-US" altLang="zh-CN" sz="2800" i="1">
                <a:ea typeface="楷体_GB2312" pitchFamily="49" charset="-122"/>
                <a:cs typeface="Times New Roman" panose="02020603050405020304" pitchFamily="18" charset="0"/>
              </a:rPr>
              <a:t>V</a:t>
            </a:r>
            <a:r>
              <a:rPr lang="en-US" altLang="zh-CN" baseline="-25000">
                <a:ea typeface="楷体_GB2312" pitchFamily="49" charset="-122"/>
                <a:cs typeface="Times New Roman" panose="02020603050405020304" pitchFamily="18" charset="0"/>
              </a:rPr>
              <a:t>C</a:t>
            </a:r>
            <a:r>
              <a:rPr lang="en-US" altLang="zh-CN" sz="2800">
                <a:cs typeface="Times New Roman" panose="02020603050405020304" pitchFamily="18" charset="0"/>
                <a:sym typeface="Symbol" panose="05050102010706020507" pitchFamily="18" charset="2"/>
              </a:rPr>
              <a:t>  (</a:t>
            </a:r>
            <a:r>
              <a:rPr lang="zh-CN" altLang="en-US" sz="2800">
                <a:cs typeface="Times New Roman" panose="02020603050405020304" pitchFamily="18" charset="0"/>
                <a:sym typeface="Symbol" panose="05050102010706020507" pitchFamily="18" charset="2"/>
              </a:rPr>
              <a:t>两管变化量相等</a:t>
            </a:r>
            <a:r>
              <a:rPr lang="en-US" altLang="zh-CN" sz="2800">
                <a:cs typeface="Times New Roman" panose="02020603050405020304" pitchFamily="18" charset="0"/>
                <a:sym typeface="Symbol" panose="05050102010706020507" pitchFamily="18" charset="2"/>
              </a:rPr>
              <a:t>)</a:t>
            </a:r>
          </a:p>
        </p:txBody>
      </p:sp>
      <p:sp>
        <p:nvSpPr>
          <p:cNvPr id="190476" name="Text Box 12"/>
          <p:cNvSpPr txBox="1">
            <a:spLocks noChangeArrowheads="1"/>
          </p:cNvSpPr>
          <p:nvPr/>
        </p:nvSpPr>
        <p:spPr bwMode="auto">
          <a:xfrm>
            <a:off x="536575" y="5568699"/>
            <a:ext cx="8356600" cy="946150"/>
          </a:xfrm>
          <a:prstGeom prst="rect">
            <a:avLst/>
          </a:prstGeom>
          <a:noFill/>
          <a:ln w="12700">
            <a:noFill/>
            <a:miter lim="800000"/>
            <a:headEnd/>
            <a:tailEnd/>
          </a:ln>
          <a:effectLst/>
        </p:spPr>
        <p:txBody>
          <a:bodyPr>
            <a:spAutoFit/>
          </a:bodyPr>
          <a:lstStyle/>
          <a:p>
            <a:pPr eaLnBrk="0" hangingPunct="0">
              <a:spcBef>
                <a:spcPct val="50000"/>
              </a:spcBef>
              <a:defRPr/>
            </a:pPr>
            <a:r>
              <a:rPr lang="en-US" altLang="zh-CN" sz="2800" b="1">
                <a:solidFill>
                  <a:srgbClr val="000099"/>
                </a:solidFill>
                <a:latin typeface="Times New Roman" panose="02020603050405020304" pitchFamily="18" charset="0"/>
                <a:cs typeface="Times New Roman" panose="02020603050405020304" pitchFamily="18" charset="0"/>
              </a:rPr>
              <a:t>        </a:t>
            </a:r>
            <a:r>
              <a:rPr lang="zh-CN" altLang="en-US" sz="2800" b="1">
                <a:solidFill>
                  <a:srgbClr val="000099"/>
                </a:solidFill>
                <a:latin typeface="Times New Roman" panose="02020603050405020304" pitchFamily="18" charset="0"/>
                <a:cs typeface="Times New Roman" panose="02020603050405020304" pitchFamily="18" charset="0"/>
              </a:rPr>
              <a:t>对称差分放大电路对两管所产生的同向漂移都有抑制作用。若采用单端输出</a:t>
            </a:r>
            <a:r>
              <a:rPr lang="en-US" altLang="zh-CN" sz="2800" b="1">
                <a:solidFill>
                  <a:srgbClr val="000099"/>
                </a:solidFill>
                <a:latin typeface="Times New Roman" panose="02020603050405020304" pitchFamily="18" charset="0"/>
                <a:cs typeface="Times New Roman" panose="02020603050405020304" pitchFamily="18" charset="0"/>
              </a:rPr>
              <a:t>, </a:t>
            </a:r>
            <a:r>
              <a:rPr lang="zh-CN" altLang="en-US" sz="2800" b="1">
                <a:solidFill>
                  <a:srgbClr val="000099"/>
                </a:solidFill>
                <a:latin typeface="Times New Roman" panose="02020603050405020304" pitchFamily="18" charset="0"/>
                <a:cs typeface="Times New Roman" panose="02020603050405020304" pitchFamily="18" charset="0"/>
              </a:rPr>
              <a:t>无法抑制零点漂移。</a:t>
            </a:r>
          </a:p>
        </p:txBody>
      </p:sp>
      <p:pic>
        <p:nvPicPr>
          <p:cNvPr id="115720" name="Picture 202" descr="图片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50" y="853824"/>
            <a:ext cx="6264275" cy="330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482501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0469"/>
                                        </p:tgtEl>
                                        <p:attrNameLst>
                                          <p:attrName>style.visibility</p:attrName>
                                        </p:attrNameLst>
                                      </p:cBhvr>
                                      <p:to>
                                        <p:strVal val="visible"/>
                                      </p:to>
                                    </p:set>
                                    <p:animEffect transition="in" filter="wipe(left)">
                                      <p:cBhvr>
                                        <p:cTn id="7" dur="500"/>
                                        <p:tgtEl>
                                          <p:spTgt spid="19046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0467"/>
                                        </p:tgtEl>
                                        <p:attrNameLst>
                                          <p:attrName>style.visibility</p:attrName>
                                        </p:attrNameLst>
                                      </p:cBhvr>
                                      <p:to>
                                        <p:strVal val="visible"/>
                                      </p:to>
                                    </p:set>
                                    <p:animEffect transition="in" filter="wipe(left)">
                                      <p:cBhvr>
                                        <p:cTn id="12" dur="500"/>
                                        <p:tgtEl>
                                          <p:spTgt spid="19046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0470"/>
                                        </p:tgtEl>
                                        <p:attrNameLst>
                                          <p:attrName>style.visibility</p:attrName>
                                        </p:attrNameLst>
                                      </p:cBhvr>
                                      <p:to>
                                        <p:strVal val="visible"/>
                                      </p:to>
                                    </p:set>
                                    <p:animEffect transition="in" filter="wipe(left)">
                                      <p:cBhvr>
                                        <p:cTn id="17" dur="500"/>
                                        <p:tgtEl>
                                          <p:spTgt spid="19047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90468"/>
                                        </p:tgtEl>
                                        <p:attrNameLst>
                                          <p:attrName>style.visibility</p:attrName>
                                        </p:attrNameLst>
                                      </p:cBhvr>
                                      <p:to>
                                        <p:strVal val="visible"/>
                                      </p:to>
                                    </p:set>
                                    <p:animEffect transition="in" filter="wipe(left)">
                                      <p:cBhvr>
                                        <p:cTn id="22" dur="500"/>
                                        <p:tgtEl>
                                          <p:spTgt spid="19046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90476"/>
                                        </p:tgtEl>
                                        <p:attrNameLst>
                                          <p:attrName>style.visibility</p:attrName>
                                        </p:attrNameLst>
                                      </p:cBhvr>
                                      <p:to>
                                        <p:strVal val="visible"/>
                                      </p:to>
                                    </p:set>
                                    <p:animEffect transition="in" filter="wipe(left)">
                                      <p:cBhvr>
                                        <p:cTn id="27" dur="500"/>
                                        <p:tgtEl>
                                          <p:spTgt spid="1904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autoUpdateAnimBg="0"/>
      <p:bldP spid="190468" grpId="0" autoUpdateAnimBg="0"/>
      <p:bldP spid="190469" grpId="0" autoUpdateAnimBg="0"/>
      <p:bldP spid="190470" grpId="0" autoUpdateAnimBg="0"/>
      <p:bldP spid="190476" grpId="0" autoUpdateAnimBg="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ctrTitle"/>
          </p:nvPr>
        </p:nvSpPr>
        <p:spPr bwMode="auto">
          <a:xfrm>
            <a:off x="431329" y="516456"/>
            <a:ext cx="6096000" cy="609600"/>
          </a:xfrm>
          <a:ln>
            <a:miter lim="800000"/>
            <a:headEnd/>
            <a:tailEnd/>
          </a:ln>
        </p:spPr>
        <p:txBody>
          <a:bodyPr vert="horz" wrap="square" lIns="91440" tIns="45720" rIns="91440" bIns="45720" numCol="1" anchor="t" anchorCtr="0" compatLnSpc="1">
            <a:prstTxWarp prst="textNoShape">
              <a:avLst/>
            </a:prstTxWarp>
          </a:bodyPr>
          <a:lstStyle/>
          <a:p>
            <a:pPr algn="l" eaLnBrk="1" hangingPunct="1">
              <a:defRPr/>
            </a:pPr>
            <a:r>
              <a:rPr lang="zh-CN" altLang="en-US" sz="2800" b="1" smtClean="0">
                <a:solidFill>
                  <a:srgbClr val="E60000"/>
                </a:solidFill>
                <a:latin typeface="Times New Roman" panose="02020603050405020304" pitchFamily="18" charset="0"/>
                <a:cs typeface="Times New Roman" panose="02020603050405020304" pitchFamily="18" charset="0"/>
              </a:rPr>
              <a:t>典型差分放大电路</a:t>
            </a:r>
          </a:p>
        </p:txBody>
      </p:sp>
      <p:sp>
        <p:nvSpPr>
          <p:cNvPr id="196683" name="Rectangle 75"/>
          <p:cNvSpPr>
            <a:spLocks noChangeArrowheads="1"/>
          </p:cNvSpPr>
          <p:nvPr/>
        </p:nvSpPr>
        <p:spPr bwMode="auto">
          <a:xfrm>
            <a:off x="547217" y="4936056"/>
            <a:ext cx="8469312" cy="519113"/>
          </a:xfrm>
          <a:prstGeom prst="rect">
            <a:avLst/>
          </a:prstGeom>
          <a:noFill/>
          <a:ln w="9525">
            <a:noFill/>
            <a:miter lim="800000"/>
            <a:headEnd/>
            <a:tailEnd/>
          </a:ln>
          <a:effectLst/>
        </p:spPr>
        <p:txBody>
          <a:bodyPr>
            <a:spAutoFit/>
          </a:bodyPr>
          <a:lstStyle/>
          <a:p>
            <a:pPr>
              <a:spcBef>
                <a:spcPct val="50000"/>
              </a:spcBef>
              <a:defRPr/>
            </a:pPr>
            <a:r>
              <a:rPr lang="en-US" altLang="zh-CN" sz="2800" b="1" i="1">
                <a:solidFill>
                  <a:srgbClr val="CC0000"/>
                </a:solidFill>
                <a:latin typeface="Times New Roman" panose="02020603050405020304" pitchFamily="18" charset="0"/>
                <a:cs typeface="Times New Roman" panose="02020603050405020304" pitchFamily="18" charset="0"/>
              </a:rPr>
              <a:t>R</a:t>
            </a:r>
            <a:r>
              <a:rPr lang="en-US" altLang="zh-CN" sz="2800" b="1" baseline="-25000">
                <a:solidFill>
                  <a:srgbClr val="CC0000"/>
                </a:solidFill>
                <a:latin typeface="Times New Roman" panose="02020603050405020304" pitchFamily="18" charset="0"/>
                <a:cs typeface="Times New Roman" panose="02020603050405020304" pitchFamily="18" charset="0"/>
              </a:rPr>
              <a:t>E</a:t>
            </a:r>
            <a:r>
              <a:rPr lang="zh-CN" altLang="en-US" sz="2800" b="1">
                <a:solidFill>
                  <a:srgbClr val="CC0000"/>
                </a:solidFill>
                <a:latin typeface="Times New Roman" panose="02020603050405020304" pitchFamily="18" charset="0"/>
                <a:cs typeface="Times New Roman" panose="02020603050405020304" pitchFamily="18" charset="0"/>
              </a:rPr>
              <a:t>的作用：</a:t>
            </a:r>
            <a:r>
              <a:rPr lang="zh-CN" altLang="en-US" sz="2800" b="1">
                <a:latin typeface="Times New Roman" panose="02020603050405020304" pitchFamily="18" charset="0"/>
                <a:cs typeface="Times New Roman" panose="02020603050405020304" pitchFamily="18" charset="0"/>
              </a:rPr>
              <a:t>稳定静态工作点，限制每个管子的漂移。</a:t>
            </a:r>
            <a:endParaRPr lang="zh-CN" altLang="en-US" sz="2800" b="1">
              <a:solidFill>
                <a:srgbClr val="CC0000"/>
              </a:solidFill>
              <a:latin typeface="Times New Roman" panose="02020603050405020304" pitchFamily="18" charset="0"/>
              <a:cs typeface="Times New Roman" panose="02020603050405020304" pitchFamily="18" charset="0"/>
            </a:endParaRPr>
          </a:p>
        </p:txBody>
      </p:sp>
      <p:sp>
        <p:nvSpPr>
          <p:cNvPr id="196684" name="Rectangle 76"/>
          <p:cNvSpPr>
            <a:spLocks noChangeArrowheads="1"/>
          </p:cNvSpPr>
          <p:nvPr/>
        </p:nvSpPr>
        <p:spPr bwMode="auto">
          <a:xfrm>
            <a:off x="428154" y="5412306"/>
            <a:ext cx="8382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i="1">
                <a:solidFill>
                  <a:srgbClr val="CC0000"/>
                </a:solidFill>
                <a:cs typeface="Times New Roman" panose="02020603050405020304" pitchFamily="18" charset="0"/>
              </a:rPr>
              <a:t>E</a:t>
            </a:r>
            <a:r>
              <a:rPr lang="en-US" altLang="zh-CN" sz="2800" baseline="-25000">
                <a:solidFill>
                  <a:srgbClr val="CC0000"/>
                </a:solidFill>
                <a:cs typeface="Times New Roman" panose="02020603050405020304" pitchFamily="18" charset="0"/>
              </a:rPr>
              <a:t>E</a:t>
            </a:r>
            <a:r>
              <a:rPr lang="zh-CN" altLang="en-US" sz="2800">
                <a:solidFill>
                  <a:srgbClr val="CC0000"/>
                </a:solidFill>
                <a:cs typeface="Times New Roman" panose="02020603050405020304" pitchFamily="18" charset="0"/>
              </a:rPr>
              <a:t>：</a:t>
            </a:r>
            <a:r>
              <a:rPr lang="zh-CN" altLang="en-US" sz="2800">
                <a:cs typeface="Times New Roman" panose="02020603050405020304" pitchFamily="18" charset="0"/>
              </a:rPr>
              <a:t>用于补偿</a:t>
            </a:r>
            <a:r>
              <a:rPr lang="en-US" altLang="zh-CN" sz="2800" i="1">
                <a:cs typeface="Times New Roman" panose="02020603050405020304" pitchFamily="18" charset="0"/>
              </a:rPr>
              <a:t>R</a:t>
            </a:r>
            <a:r>
              <a:rPr lang="en-US" altLang="zh-CN" sz="2800" baseline="-25000">
                <a:cs typeface="Times New Roman" panose="02020603050405020304" pitchFamily="18" charset="0"/>
              </a:rPr>
              <a:t>E</a:t>
            </a:r>
            <a:r>
              <a:rPr lang="zh-CN" altLang="en-US" sz="2800">
                <a:cs typeface="Times New Roman" panose="02020603050405020304" pitchFamily="18" charset="0"/>
              </a:rPr>
              <a:t>上的压降，以获得合适的工作点。</a:t>
            </a:r>
            <a:endParaRPr lang="zh-CN" altLang="en-US" sz="2800" baseline="-25000">
              <a:cs typeface="Times New Roman" panose="02020603050405020304" pitchFamily="18" charset="0"/>
            </a:endParaRPr>
          </a:p>
        </p:txBody>
      </p:sp>
      <p:sp>
        <p:nvSpPr>
          <p:cNvPr id="196688" name="Text Box 80"/>
          <p:cNvSpPr txBox="1">
            <a:spLocks noChangeArrowheads="1"/>
          </p:cNvSpPr>
          <p:nvPr/>
        </p:nvSpPr>
        <p:spPr bwMode="auto">
          <a:xfrm>
            <a:off x="523404" y="5899669"/>
            <a:ext cx="4419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med" len="lg"/>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a:solidFill>
                  <a:srgbClr val="000099"/>
                </a:solidFill>
                <a:cs typeface="Times New Roman" panose="02020603050405020304" pitchFamily="18" charset="0"/>
              </a:rPr>
              <a:t>电位器 </a:t>
            </a:r>
            <a:r>
              <a:rPr lang="en-US" altLang="zh-CN" sz="2800" i="1">
                <a:solidFill>
                  <a:srgbClr val="000099"/>
                </a:solidFill>
                <a:cs typeface="Times New Roman" panose="02020603050405020304" pitchFamily="18" charset="0"/>
              </a:rPr>
              <a:t>R</a:t>
            </a:r>
            <a:r>
              <a:rPr lang="en-US" altLang="zh-CN" sz="2800" baseline="-25000">
                <a:solidFill>
                  <a:srgbClr val="000099"/>
                </a:solidFill>
                <a:cs typeface="Times New Roman" panose="02020603050405020304" pitchFamily="18" charset="0"/>
              </a:rPr>
              <a:t>P</a:t>
            </a:r>
            <a:r>
              <a:rPr lang="en-US" altLang="zh-CN" sz="2800">
                <a:solidFill>
                  <a:srgbClr val="000099"/>
                </a:solidFill>
                <a:cs typeface="Times New Roman" panose="02020603050405020304" pitchFamily="18" charset="0"/>
              </a:rPr>
              <a:t> :</a:t>
            </a:r>
            <a:r>
              <a:rPr lang="en-US" altLang="zh-CN" sz="2800" baseline="-25000">
                <a:cs typeface="Times New Roman" panose="02020603050405020304" pitchFamily="18" charset="0"/>
              </a:rPr>
              <a:t> </a:t>
            </a:r>
            <a:r>
              <a:rPr lang="zh-CN" altLang="en-US" sz="2800">
                <a:cs typeface="Times New Roman" panose="02020603050405020304" pitchFamily="18" charset="0"/>
              </a:rPr>
              <a:t>起调零作用。</a:t>
            </a:r>
          </a:p>
        </p:txBody>
      </p:sp>
      <p:pic>
        <p:nvPicPr>
          <p:cNvPr id="116742" name="Picture 86" descr="图片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8492" y="918094"/>
            <a:ext cx="6035675" cy="3859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4944487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6683"/>
                                        </p:tgtEl>
                                        <p:attrNameLst>
                                          <p:attrName>style.visibility</p:attrName>
                                        </p:attrNameLst>
                                      </p:cBhvr>
                                      <p:to>
                                        <p:strVal val="visible"/>
                                      </p:to>
                                    </p:set>
                                    <p:animEffect transition="in" filter="wipe(left)">
                                      <p:cBhvr>
                                        <p:cTn id="7" dur="500"/>
                                        <p:tgtEl>
                                          <p:spTgt spid="1966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6684"/>
                                        </p:tgtEl>
                                        <p:attrNameLst>
                                          <p:attrName>style.visibility</p:attrName>
                                        </p:attrNameLst>
                                      </p:cBhvr>
                                      <p:to>
                                        <p:strVal val="visible"/>
                                      </p:to>
                                    </p:set>
                                    <p:animEffect transition="in" filter="wipe(left)">
                                      <p:cBhvr>
                                        <p:cTn id="12" dur="500"/>
                                        <p:tgtEl>
                                          <p:spTgt spid="19668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6688"/>
                                        </p:tgtEl>
                                        <p:attrNameLst>
                                          <p:attrName>style.visibility</p:attrName>
                                        </p:attrNameLst>
                                      </p:cBhvr>
                                      <p:to>
                                        <p:strVal val="visible"/>
                                      </p:to>
                                    </p:set>
                                    <p:animEffect transition="in" filter="wipe(left)">
                                      <p:cBhvr>
                                        <p:cTn id="17" dur="500"/>
                                        <p:tgtEl>
                                          <p:spTgt spid="1966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83" grpId="0" autoUpdateAnimBg="0"/>
      <p:bldP spid="196684" grpId="0" autoUpdateAnimBg="0"/>
      <p:bldP spid="196688" grpId="0" autoUpdateAnimBg="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Text Box 2">
            <a:hlinkClick r:id="rId4" action="ppaction://hlinksldjump"/>
          </p:cNvPr>
          <p:cNvSpPr txBox="1">
            <a:spLocks noChangeArrowheads="1"/>
          </p:cNvSpPr>
          <p:nvPr/>
        </p:nvSpPr>
        <p:spPr bwMode="auto">
          <a:xfrm>
            <a:off x="403225" y="476250"/>
            <a:ext cx="2492375" cy="519113"/>
          </a:xfrm>
          <a:prstGeom prst="rect">
            <a:avLst/>
          </a:prstGeom>
          <a:noFill/>
          <a:ln w="9525">
            <a:noFill/>
            <a:miter lim="800000"/>
            <a:headEnd/>
            <a:tailEnd/>
          </a:ln>
        </p:spPr>
        <p:txBody>
          <a:bodyPr>
            <a:spAutoFit/>
          </a:bodyPr>
          <a:lstStyle/>
          <a:p>
            <a:pPr>
              <a:defRPr/>
            </a:pPr>
            <a:r>
              <a:rPr lang="en-US" altLang="zh-CN" sz="2800" b="1">
                <a:solidFill>
                  <a:srgbClr val="E60000"/>
                </a:solidFill>
                <a:latin typeface="Times New Roman" panose="02020603050405020304" pitchFamily="18" charset="0"/>
                <a:ea typeface="楷体_GB2312" pitchFamily="49" charset="-122"/>
                <a:cs typeface="Times New Roman" panose="02020603050405020304" pitchFamily="18" charset="0"/>
              </a:rPr>
              <a:t>2.</a:t>
            </a:r>
            <a:r>
              <a:rPr lang="zh-CN" altLang="en-US" sz="2800" b="1">
                <a:solidFill>
                  <a:srgbClr val="E60000"/>
                </a:solidFill>
                <a:latin typeface="Times New Roman" panose="02020603050405020304" pitchFamily="18" charset="0"/>
                <a:cs typeface="Times New Roman" panose="02020603050405020304" pitchFamily="18" charset="0"/>
              </a:rPr>
              <a:t>静态分析</a:t>
            </a:r>
          </a:p>
        </p:txBody>
      </p:sp>
      <p:sp>
        <p:nvSpPr>
          <p:cNvPr id="417795" name="Text Box 3"/>
          <p:cNvSpPr txBox="1">
            <a:spLocks noChangeArrowheads="1"/>
          </p:cNvSpPr>
          <p:nvPr/>
        </p:nvSpPr>
        <p:spPr bwMode="auto">
          <a:xfrm>
            <a:off x="381000" y="889000"/>
            <a:ext cx="8458200"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med" len="lg"/>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pPr>
            <a:r>
              <a:rPr lang="en-US" altLang="zh-CN" sz="2800">
                <a:cs typeface="Times New Roman" panose="02020603050405020304" pitchFamily="18" charset="0"/>
              </a:rPr>
              <a:t>        </a:t>
            </a:r>
            <a:r>
              <a:rPr lang="zh-CN" altLang="en-US" sz="2800">
                <a:cs typeface="Times New Roman" panose="02020603050405020304" pitchFamily="18" charset="0"/>
              </a:rPr>
              <a:t>在静态时，设 </a:t>
            </a:r>
            <a:r>
              <a:rPr lang="en-US" altLang="zh-CN" sz="2800" i="1">
                <a:cs typeface="Times New Roman" panose="02020603050405020304" pitchFamily="18" charset="0"/>
              </a:rPr>
              <a:t>I</a:t>
            </a:r>
            <a:r>
              <a:rPr lang="en-US" altLang="zh-CN" sz="2800" baseline="-25000">
                <a:cs typeface="Times New Roman" panose="02020603050405020304" pitchFamily="18" charset="0"/>
              </a:rPr>
              <a:t>B1 </a:t>
            </a:r>
            <a:r>
              <a:rPr lang="en-US" altLang="zh-CN" sz="2800">
                <a:cs typeface="Times New Roman" panose="02020603050405020304" pitchFamily="18" charset="0"/>
              </a:rPr>
              <a:t>= </a:t>
            </a:r>
            <a:r>
              <a:rPr lang="en-US" altLang="zh-CN" sz="2800" i="1">
                <a:cs typeface="Times New Roman" panose="02020603050405020304" pitchFamily="18" charset="0"/>
              </a:rPr>
              <a:t>I</a:t>
            </a:r>
            <a:r>
              <a:rPr lang="en-US" altLang="zh-CN" sz="2800" baseline="-25000">
                <a:cs typeface="Times New Roman" panose="02020603050405020304" pitchFamily="18" charset="0"/>
              </a:rPr>
              <a:t>B2</a:t>
            </a:r>
            <a:r>
              <a:rPr lang="en-US" altLang="zh-CN" sz="2800">
                <a:cs typeface="Times New Roman" panose="02020603050405020304" pitchFamily="18" charset="0"/>
              </a:rPr>
              <a:t> = </a:t>
            </a:r>
            <a:r>
              <a:rPr lang="en-US" altLang="zh-CN" sz="2800" i="1">
                <a:cs typeface="Times New Roman" panose="02020603050405020304" pitchFamily="18" charset="0"/>
              </a:rPr>
              <a:t>I</a:t>
            </a:r>
            <a:r>
              <a:rPr lang="en-US" altLang="zh-CN" sz="2800" baseline="-25000">
                <a:cs typeface="Times New Roman" panose="02020603050405020304" pitchFamily="18" charset="0"/>
              </a:rPr>
              <a:t>B</a:t>
            </a:r>
            <a:r>
              <a:rPr lang="zh-CN" altLang="en-US" sz="2800">
                <a:cs typeface="Times New Roman" panose="02020603050405020304" pitchFamily="18" charset="0"/>
              </a:rPr>
              <a:t>， </a:t>
            </a:r>
            <a:r>
              <a:rPr lang="en-US" altLang="zh-CN" sz="2800" i="1">
                <a:cs typeface="Times New Roman" panose="02020603050405020304" pitchFamily="18" charset="0"/>
              </a:rPr>
              <a:t>I</a:t>
            </a:r>
            <a:r>
              <a:rPr lang="en-US" altLang="zh-CN" sz="2800" baseline="-25000">
                <a:cs typeface="Times New Roman" panose="02020603050405020304" pitchFamily="18" charset="0"/>
              </a:rPr>
              <a:t>C1</a:t>
            </a:r>
            <a:r>
              <a:rPr lang="en-US" altLang="zh-CN" sz="2800">
                <a:cs typeface="Times New Roman" panose="02020603050405020304" pitchFamily="18" charset="0"/>
              </a:rPr>
              <a:t>= </a:t>
            </a:r>
            <a:r>
              <a:rPr lang="en-US" altLang="zh-CN" sz="2800" i="1">
                <a:cs typeface="Times New Roman" panose="02020603050405020304" pitchFamily="18" charset="0"/>
              </a:rPr>
              <a:t>I</a:t>
            </a:r>
            <a:r>
              <a:rPr lang="en-US" altLang="zh-CN" sz="2800" baseline="-25000">
                <a:cs typeface="Times New Roman" panose="02020603050405020304" pitchFamily="18" charset="0"/>
              </a:rPr>
              <a:t>C2</a:t>
            </a:r>
            <a:r>
              <a:rPr lang="en-US" altLang="zh-CN" sz="2800">
                <a:cs typeface="Times New Roman" panose="02020603050405020304" pitchFamily="18" charset="0"/>
              </a:rPr>
              <a:t> = </a:t>
            </a:r>
            <a:r>
              <a:rPr lang="en-US" altLang="zh-CN" sz="2800" i="1">
                <a:cs typeface="Times New Roman" panose="02020603050405020304" pitchFamily="18" charset="0"/>
              </a:rPr>
              <a:t>I</a:t>
            </a:r>
            <a:r>
              <a:rPr lang="en-US" altLang="zh-CN" sz="2800" baseline="-25000">
                <a:cs typeface="Times New Roman" panose="02020603050405020304" pitchFamily="18" charset="0"/>
              </a:rPr>
              <a:t>C</a:t>
            </a:r>
            <a:r>
              <a:rPr lang="zh-CN" altLang="en-US" sz="2800">
                <a:cs typeface="Times New Roman" panose="02020603050405020304" pitchFamily="18" charset="0"/>
              </a:rPr>
              <a:t>，忽略阻值很小的 </a:t>
            </a:r>
            <a:r>
              <a:rPr lang="en-US" altLang="zh-CN" sz="2800" i="1">
                <a:cs typeface="Times New Roman" panose="02020603050405020304" pitchFamily="18" charset="0"/>
              </a:rPr>
              <a:t>R</a:t>
            </a:r>
            <a:r>
              <a:rPr lang="en-US" altLang="zh-CN" sz="2800" baseline="-25000">
                <a:cs typeface="Times New Roman" panose="02020603050405020304" pitchFamily="18" charset="0"/>
              </a:rPr>
              <a:t>P </a:t>
            </a:r>
            <a:r>
              <a:rPr lang="zh-CN" altLang="en-US" sz="2800">
                <a:cs typeface="Times New Roman" panose="02020603050405020304" pitchFamily="18" charset="0"/>
              </a:rPr>
              <a:t>可列出 </a:t>
            </a:r>
          </a:p>
        </p:txBody>
      </p:sp>
      <p:graphicFrame>
        <p:nvGraphicFramePr>
          <p:cNvPr id="417796" name="Object 4"/>
          <p:cNvGraphicFramePr>
            <a:graphicFrameLocks noChangeAspect="1"/>
          </p:cNvGraphicFramePr>
          <p:nvPr>
            <p:extLst/>
          </p:nvPr>
        </p:nvGraphicFramePr>
        <p:xfrm>
          <a:off x="1330325" y="1843088"/>
          <a:ext cx="3889375" cy="533400"/>
        </p:xfrm>
        <a:graphic>
          <a:graphicData uri="http://schemas.openxmlformats.org/presentationml/2006/ole">
            <mc:AlternateContent xmlns:mc="http://schemas.openxmlformats.org/markup-compatibility/2006">
              <mc:Choice xmlns:v="urn:schemas-microsoft-com:vml" Requires="v">
                <p:oleObj spid="_x0000_s45070" name="Equation" r:id="rId5" imgW="1600200" imgH="203040" progId="Equation.3">
                  <p:embed/>
                </p:oleObj>
              </mc:Choice>
              <mc:Fallback>
                <p:oleObj name="Equation" r:id="rId5" imgW="1600200" imgH="2030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0325" y="1843088"/>
                        <a:ext cx="388937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7797" name="Text Box 5"/>
          <p:cNvSpPr txBox="1">
            <a:spLocks noChangeArrowheads="1"/>
          </p:cNvSpPr>
          <p:nvPr/>
        </p:nvSpPr>
        <p:spPr bwMode="auto">
          <a:xfrm>
            <a:off x="304800" y="2393950"/>
            <a:ext cx="66103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med"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a:cs typeface="Times New Roman" panose="02020603050405020304" pitchFamily="18" charset="0"/>
              </a:rPr>
              <a:t>        </a:t>
            </a:r>
            <a:r>
              <a:rPr lang="zh-CN" altLang="en-US" sz="2800">
                <a:cs typeface="Times New Roman" panose="02020603050405020304" pitchFamily="18" charset="0"/>
              </a:rPr>
              <a:t>上式中前两项较第三项小得多略去，</a:t>
            </a:r>
          </a:p>
          <a:p>
            <a:pPr eaLnBrk="1" hangingPunct="1"/>
            <a:r>
              <a:rPr lang="zh-CN" altLang="en-US" sz="2800">
                <a:cs typeface="Times New Roman" panose="02020603050405020304" pitchFamily="18" charset="0"/>
              </a:rPr>
              <a:t>则每管的集电极电流</a:t>
            </a:r>
          </a:p>
        </p:txBody>
      </p:sp>
      <p:graphicFrame>
        <p:nvGraphicFramePr>
          <p:cNvPr id="417798" name="Object 6"/>
          <p:cNvGraphicFramePr>
            <a:graphicFrameLocks noChangeAspect="1"/>
          </p:cNvGraphicFramePr>
          <p:nvPr>
            <p:extLst/>
          </p:nvPr>
        </p:nvGraphicFramePr>
        <p:xfrm>
          <a:off x="2633663" y="3024188"/>
          <a:ext cx="2286000" cy="1065212"/>
        </p:xfrm>
        <a:graphic>
          <a:graphicData uri="http://schemas.openxmlformats.org/presentationml/2006/ole">
            <mc:AlternateContent xmlns:mc="http://schemas.openxmlformats.org/markup-compatibility/2006">
              <mc:Choice xmlns:v="urn:schemas-microsoft-com:vml" Requires="v">
                <p:oleObj spid="_x0000_s45071" name="Equation" r:id="rId7" imgW="952200" imgH="444240" progId="Equation.3">
                  <p:embed/>
                </p:oleObj>
              </mc:Choice>
              <mc:Fallback>
                <p:oleObj name="Equation" r:id="rId7" imgW="952200" imgH="4442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33663" y="3024188"/>
                        <a:ext cx="2286000" cy="1065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7799" name="Text Box 7"/>
          <p:cNvSpPr txBox="1">
            <a:spLocks noChangeArrowheads="1"/>
          </p:cNvSpPr>
          <p:nvPr/>
        </p:nvSpPr>
        <p:spPr bwMode="auto">
          <a:xfrm>
            <a:off x="358775" y="3748088"/>
            <a:ext cx="40989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med" len="lg"/>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a:cs typeface="Times New Roman" panose="02020603050405020304" pitchFamily="18" charset="0"/>
              </a:rPr>
              <a:t>发射极电位     </a:t>
            </a:r>
            <a:r>
              <a:rPr lang="en-US" altLang="zh-CN" sz="2800" i="1">
                <a:solidFill>
                  <a:srgbClr val="CC0000"/>
                </a:solidFill>
                <a:cs typeface="Times New Roman" panose="02020603050405020304" pitchFamily="18" charset="0"/>
              </a:rPr>
              <a:t>V</a:t>
            </a:r>
            <a:r>
              <a:rPr lang="en-US" altLang="zh-CN" sz="2800" baseline="-25000">
                <a:solidFill>
                  <a:srgbClr val="CC0000"/>
                </a:solidFill>
                <a:cs typeface="Times New Roman" panose="02020603050405020304" pitchFamily="18" charset="0"/>
              </a:rPr>
              <a:t>E</a:t>
            </a:r>
            <a:r>
              <a:rPr lang="en-US" altLang="zh-CN" sz="2800">
                <a:solidFill>
                  <a:srgbClr val="CC0000"/>
                </a:solidFill>
                <a:cs typeface="Times New Roman" panose="02020603050405020304" pitchFamily="18" charset="0"/>
              </a:rPr>
              <a:t> </a:t>
            </a:r>
            <a:r>
              <a:rPr lang="en-US" altLang="zh-CN" sz="2800">
                <a:solidFill>
                  <a:srgbClr val="CC0000"/>
                </a:solidFill>
                <a:cs typeface="Times New Roman" panose="02020603050405020304" pitchFamily="18" charset="0"/>
                <a:sym typeface="Symbol" panose="05050102010706020507" pitchFamily="18" charset="2"/>
              </a:rPr>
              <a:t></a:t>
            </a:r>
            <a:r>
              <a:rPr lang="en-US" altLang="zh-CN" sz="2800">
                <a:solidFill>
                  <a:srgbClr val="CC0000"/>
                </a:solidFill>
                <a:cs typeface="Times New Roman" panose="02020603050405020304" pitchFamily="18" charset="0"/>
              </a:rPr>
              <a:t> 0</a:t>
            </a:r>
          </a:p>
        </p:txBody>
      </p:sp>
      <p:sp>
        <p:nvSpPr>
          <p:cNvPr id="417800" name="Text Box 8"/>
          <p:cNvSpPr txBox="1">
            <a:spLocks noChangeArrowheads="1"/>
          </p:cNvSpPr>
          <p:nvPr/>
        </p:nvSpPr>
        <p:spPr bwMode="auto">
          <a:xfrm>
            <a:off x="320675" y="4386263"/>
            <a:ext cx="30956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med" len="lg"/>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a:cs typeface="Times New Roman" panose="02020603050405020304" pitchFamily="18" charset="0"/>
              </a:rPr>
              <a:t>每管的基极电流</a:t>
            </a:r>
          </a:p>
        </p:txBody>
      </p:sp>
      <p:graphicFrame>
        <p:nvGraphicFramePr>
          <p:cNvPr id="417801" name="Object 9"/>
          <p:cNvGraphicFramePr>
            <a:graphicFrameLocks noChangeAspect="1"/>
          </p:cNvGraphicFramePr>
          <p:nvPr>
            <p:extLst/>
          </p:nvPr>
        </p:nvGraphicFramePr>
        <p:xfrm>
          <a:off x="3084513" y="4179888"/>
          <a:ext cx="2438400" cy="1017587"/>
        </p:xfrm>
        <a:graphic>
          <a:graphicData uri="http://schemas.openxmlformats.org/presentationml/2006/ole">
            <mc:AlternateContent xmlns:mc="http://schemas.openxmlformats.org/markup-compatibility/2006">
              <mc:Choice xmlns:v="urn:schemas-microsoft-com:vml" Requires="v">
                <p:oleObj spid="_x0000_s45072" name="Equation" r:id="rId9" imgW="1066680" imgH="444240" progId="Equation.3">
                  <p:embed/>
                </p:oleObj>
              </mc:Choice>
              <mc:Fallback>
                <p:oleObj name="Equation" r:id="rId9" imgW="1066680" imgH="4442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84513" y="4179888"/>
                        <a:ext cx="2438400" cy="1017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7802" name="Text Box 10"/>
          <p:cNvSpPr txBox="1">
            <a:spLocks noChangeArrowheads="1"/>
          </p:cNvSpPr>
          <p:nvPr/>
        </p:nvSpPr>
        <p:spPr bwMode="auto">
          <a:xfrm>
            <a:off x="258763" y="4997450"/>
            <a:ext cx="35750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med"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a:cs typeface="Times New Roman" panose="02020603050405020304" pitchFamily="18" charset="0"/>
              </a:rPr>
              <a:t>每管的集 </a:t>
            </a:r>
            <a:r>
              <a:rPr lang="en-US" altLang="zh-CN" sz="2800">
                <a:cs typeface="Times New Roman" panose="02020603050405020304" pitchFamily="18" charset="0"/>
              </a:rPr>
              <a:t>— </a:t>
            </a:r>
            <a:r>
              <a:rPr lang="zh-CN" altLang="en-US" sz="2800">
                <a:cs typeface="Times New Roman" panose="02020603050405020304" pitchFamily="18" charset="0"/>
              </a:rPr>
              <a:t>射极电压</a:t>
            </a:r>
          </a:p>
        </p:txBody>
      </p:sp>
      <p:graphicFrame>
        <p:nvGraphicFramePr>
          <p:cNvPr id="417803" name="Object 11"/>
          <p:cNvGraphicFramePr>
            <a:graphicFrameLocks noChangeAspect="1"/>
          </p:cNvGraphicFramePr>
          <p:nvPr>
            <p:extLst/>
          </p:nvPr>
        </p:nvGraphicFramePr>
        <p:xfrm>
          <a:off x="1422400" y="5357813"/>
          <a:ext cx="4370388" cy="1023937"/>
        </p:xfrm>
        <a:graphic>
          <a:graphicData uri="http://schemas.openxmlformats.org/presentationml/2006/ole">
            <mc:AlternateContent xmlns:mc="http://schemas.openxmlformats.org/markup-compatibility/2006">
              <mc:Choice xmlns:v="urn:schemas-microsoft-com:vml" Requires="v">
                <p:oleObj spid="_x0000_s45073" name="Equation" r:id="rId11" imgW="2019240" imgH="406080" progId="Equation.3">
                  <p:embed/>
                </p:oleObj>
              </mc:Choice>
              <mc:Fallback>
                <p:oleObj name="Equation" r:id="rId11" imgW="2019240" imgH="40608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22400" y="5357813"/>
                        <a:ext cx="4370388" cy="1023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7844" name="Text Box 52"/>
          <p:cNvSpPr txBox="1">
            <a:spLocks noChangeArrowheads="1"/>
          </p:cNvSpPr>
          <p:nvPr/>
        </p:nvSpPr>
        <p:spPr bwMode="auto">
          <a:xfrm>
            <a:off x="6913563" y="5903913"/>
            <a:ext cx="17176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med"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a:solidFill>
                  <a:srgbClr val="CC0000"/>
                </a:solidFill>
                <a:cs typeface="Times New Roman" panose="02020603050405020304" pitchFamily="18" charset="0"/>
              </a:rPr>
              <a:t>单管直流通路</a:t>
            </a:r>
          </a:p>
        </p:txBody>
      </p:sp>
      <p:pic>
        <p:nvPicPr>
          <p:cNvPr id="417846" name="Picture 54" descr="图片1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292725" y="2511425"/>
            <a:ext cx="3602038" cy="343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843924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7794"/>
                                        </p:tgtEl>
                                        <p:attrNameLst>
                                          <p:attrName>style.visibility</p:attrName>
                                        </p:attrNameLst>
                                      </p:cBhvr>
                                      <p:to>
                                        <p:strVal val="visible"/>
                                      </p:to>
                                    </p:set>
                                    <p:animEffect transition="in" filter="wipe(left)">
                                      <p:cBhvr>
                                        <p:cTn id="7" dur="500"/>
                                        <p:tgtEl>
                                          <p:spTgt spid="4177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17846"/>
                                        </p:tgtEl>
                                        <p:attrNameLst>
                                          <p:attrName>style.visibility</p:attrName>
                                        </p:attrNameLst>
                                      </p:cBhvr>
                                      <p:to>
                                        <p:strVal val="visible"/>
                                      </p:to>
                                    </p:set>
                                    <p:animEffect transition="in" filter="wipe(left)">
                                      <p:cBhvr>
                                        <p:cTn id="12" dur="500"/>
                                        <p:tgtEl>
                                          <p:spTgt spid="41784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17844"/>
                                        </p:tgtEl>
                                        <p:attrNameLst>
                                          <p:attrName>style.visibility</p:attrName>
                                        </p:attrNameLst>
                                      </p:cBhvr>
                                      <p:to>
                                        <p:strVal val="visible"/>
                                      </p:to>
                                    </p:set>
                                    <p:animEffect transition="in" filter="wipe(left)">
                                      <p:cBhvr>
                                        <p:cTn id="17" dur="500"/>
                                        <p:tgtEl>
                                          <p:spTgt spid="41784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17795"/>
                                        </p:tgtEl>
                                        <p:attrNameLst>
                                          <p:attrName>style.visibility</p:attrName>
                                        </p:attrNameLst>
                                      </p:cBhvr>
                                      <p:to>
                                        <p:strVal val="visible"/>
                                      </p:to>
                                    </p:set>
                                    <p:animEffect transition="in" filter="wipe(left)">
                                      <p:cBhvr>
                                        <p:cTn id="22" dur="500"/>
                                        <p:tgtEl>
                                          <p:spTgt spid="41779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17796"/>
                                        </p:tgtEl>
                                        <p:attrNameLst>
                                          <p:attrName>style.visibility</p:attrName>
                                        </p:attrNameLst>
                                      </p:cBhvr>
                                      <p:to>
                                        <p:strVal val="visible"/>
                                      </p:to>
                                    </p:set>
                                    <p:animEffect transition="in" filter="wipe(left)">
                                      <p:cBhvr>
                                        <p:cTn id="27" dur="500"/>
                                        <p:tgtEl>
                                          <p:spTgt spid="41779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17797"/>
                                        </p:tgtEl>
                                        <p:attrNameLst>
                                          <p:attrName>style.visibility</p:attrName>
                                        </p:attrNameLst>
                                      </p:cBhvr>
                                      <p:to>
                                        <p:strVal val="visible"/>
                                      </p:to>
                                    </p:set>
                                    <p:animEffect transition="in" filter="wipe(left)">
                                      <p:cBhvr>
                                        <p:cTn id="32" dur="500"/>
                                        <p:tgtEl>
                                          <p:spTgt spid="41779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417798"/>
                                        </p:tgtEl>
                                        <p:attrNameLst>
                                          <p:attrName>style.visibility</p:attrName>
                                        </p:attrNameLst>
                                      </p:cBhvr>
                                      <p:to>
                                        <p:strVal val="visible"/>
                                      </p:to>
                                    </p:set>
                                    <p:animEffect transition="in" filter="wipe(left)">
                                      <p:cBhvr>
                                        <p:cTn id="37" dur="500"/>
                                        <p:tgtEl>
                                          <p:spTgt spid="41779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17799"/>
                                        </p:tgtEl>
                                        <p:attrNameLst>
                                          <p:attrName>style.visibility</p:attrName>
                                        </p:attrNameLst>
                                      </p:cBhvr>
                                      <p:to>
                                        <p:strVal val="visible"/>
                                      </p:to>
                                    </p:set>
                                    <p:animEffect transition="in" filter="wipe(left)">
                                      <p:cBhvr>
                                        <p:cTn id="42" dur="500"/>
                                        <p:tgtEl>
                                          <p:spTgt spid="41779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17800"/>
                                        </p:tgtEl>
                                        <p:attrNameLst>
                                          <p:attrName>style.visibility</p:attrName>
                                        </p:attrNameLst>
                                      </p:cBhvr>
                                      <p:to>
                                        <p:strVal val="visible"/>
                                      </p:to>
                                    </p:set>
                                    <p:animEffect transition="in" filter="wipe(left)">
                                      <p:cBhvr>
                                        <p:cTn id="47" dur="500"/>
                                        <p:tgtEl>
                                          <p:spTgt spid="417800"/>
                                        </p:tgtEl>
                                      </p:cBhvr>
                                    </p:animEffect>
                                  </p:childTnLst>
                                </p:cTn>
                              </p:par>
                            </p:childTnLst>
                          </p:cTn>
                        </p:par>
                        <p:par>
                          <p:cTn id="48" fill="hold" nodeType="afterGroup">
                            <p:stCondLst>
                              <p:cond delay="500"/>
                            </p:stCondLst>
                            <p:childTnLst>
                              <p:par>
                                <p:cTn id="49" presetID="22" presetClass="entr" presetSubtype="8" fill="hold" nodeType="afterEffect">
                                  <p:stCondLst>
                                    <p:cond delay="0"/>
                                  </p:stCondLst>
                                  <p:childTnLst>
                                    <p:set>
                                      <p:cBhvr>
                                        <p:cTn id="50" dur="1" fill="hold">
                                          <p:stCondLst>
                                            <p:cond delay="0"/>
                                          </p:stCondLst>
                                        </p:cTn>
                                        <p:tgtEl>
                                          <p:spTgt spid="417801"/>
                                        </p:tgtEl>
                                        <p:attrNameLst>
                                          <p:attrName>style.visibility</p:attrName>
                                        </p:attrNameLst>
                                      </p:cBhvr>
                                      <p:to>
                                        <p:strVal val="visible"/>
                                      </p:to>
                                    </p:set>
                                    <p:animEffect transition="in" filter="wipe(left)">
                                      <p:cBhvr>
                                        <p:cTn id="51" dur="500"/>
                                        <p:tgtEl>
                                          <p:spTgt spid="417801"/>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417802"/>
                                        </p:tgtEl>
                                        <p:attrNameLst>
                                          <p:attrName>style.visibility</p:attrName>
                                        </p:attrNameLst>
                                      </p:cBhvr>
                                      <p:to>
                                        <p:strVal val="visible"/>
                                      </p:to>
                                    </p:set>
                                    <p:animEffect transition="in" filter="wipe(left)">
                                      <p:cBhvr>
                                        <p:cTn id="56" dur="500"/>
                                        <p:tgtEl>
                                          <p:spTgt spid="417802"/>
                                        </p:tgtEl>
                                      </p:cBhvr>
                                    </p:animEffect>
                                  </p:childTnLst>
                                </p:cTn>
                              </p:par>
                            </p:childTnLst>
                          </p:cTn>
                        </p:par>
                        <p:par>
                          <p:cTn id="57" fill="hold" nodeType="afterGroup">
                            <p:stCondLst>
                              <p:cond delay="500"/>
                            </p:stCondLst>
                            <p:childTnLst>
                              <p:par>
                                <p:cTn id="58" presetID="22" presetClass="entr" presetSubtype="8" fill="hold" nodeType="afterEffect">
                                  <p:stCondLst>
                                    <p:cond delay="0"/>
                                  </p:stCondLst>
                                  <p:childTnLst>
                                    <p:set>
                                      <p:cBhvr>
                                        <p:cTn id="59" dur="1" fill="hold">
                                          <p:stCondLst>
                                            <p:cond delay="0"/>
                                          </p:stCondLst>
                                        </p:cTn>
                                        <p:tgtEl>
                                          <p:spTgt spid="417803"/>
                                        </p:tgtEl>
                                        <p:attrNameLst>
                                          <p:attrName>style.visibility</p:attrName>
                                        </p:attrNameLst>
                                      </p:cBhvr>
                                      <p:to>
                                        <p:strVal val="visible"/>
                                      </p:to>
                                    </p:set>
                                    <p:animEffect transition="in" filter="wipe(left)">
                                      <p:cBhvr>
                                        <p:cTn id="60" dur="500"/>
                                        <p:tgtEl>
                                          <p:spTgt spid="4178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7794" grpId="0" autoUpdateAnimBg="0"/>
      <p:bldP spid="417795" grpId="0" autoUpdateAnimBg="0"/>
      <p:bldP spid="417797" grpId="0" autoUpdateAnimBg="0"/>
      <p:bldP spid="417799" grpId="0" autoUpdateAnimBg="0"/>
      <p:bldP spid="417800" grpId="0" autoUpdateAnimBg="0"/>
      <p:bldP spid="417802" grpId="0" autoUpdateAnimBg="0"/>
      <p:bldP spid="417844" grpId="0" autoUpdateAnimBg="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3" name="Picture 281" descr="图片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4066" y="779855"/>
            <a:ext cx="6259512" cy="335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1495" name="Text Box 7"/>
          <p:cNvSpPr txBox="1">
            <a:spLocks noChangeArrowheads="1"/>
          </p:cNvSpPr>
          <p:nvPr/>
        </p:nvSpPr>
        <p:spPr bwMode="auto">
          <a:xfrm>
            <a:off x="437678" y="4640655"/>
            <a:ext cx="8464550" cy="946150"/>
          </a:xfrm>
          <a:prstGeom prst="rect">
            <a:avLst/>
          </a:prstGeom>
          <a:noFill/>
          <a:ln w="38100">
            <a:noFill/>
            <a:miter lim="800000"/>
            <a:headEnd/>
            <a:tailEnd/>
          </a:ln>
          <a:effectLst/>
        </p:spPr>
        <p:txBody>
          <a:bodyPr>
            <a:spAutoFit/>
          </a:bodyPr>
          <a:lstStyle/>
          <a:p>
            <a:pPr eaLnBrk="0" hangingPunct="0">
              <a:spcBef>
                <a:spcPct val="50000"/>
              </a:spcBef>
              <a:defRPr/>
            </a:pPr>
            <a:r>
              <a:rPr lang="en-US" altLang="zh-CN" sz="2800" b="1">
                <a:solidFill>
                  <a:schemeClr val="tx2"/>
                </a:solidFill>
                <a:latin typeface="Times New Roman" panose="02020603050405020304" pitchFamily="18" charset="0"/>
                <a:cs typeface="Times New Roman" panose="02020603050405020304" pitchFamily="18" charset="0"/>
              </a:rPr>
              <a:t>        </a:t>
            </a:r>
            <a:r>
              <a:rPr lang="zh-CN" altLang="en-US" sz="2800" b="1">
                <a:solidFill>
                  <a:schemeClr val="tx2"/>
                </a:solidFill>
                <a:latin typeface="Times New Roman" panose="02020603050405020304" pitchFamily="18" charset="0"/>
                <a:cs typeface="Times New Roman" panose="02020603050405020304" pitchFamily="18" charset="0"/>
              </a:rPr>
              <a:t>两管集电极电位呈等量同向变化，所以输出电压为零，即</a:t>
            </a:r>
            <a:r>
              <a:rPr lang="zh-CN" altLang="en-US" sz="2800" b="1">
                <a:solidFill>
                  <a:srgbClr val="CC0000"/>
                </a:solidFill>
                <a:latin typeface="Times New Roman" panose="02020603050405020304" pitchFamily="18" charset="0"/>
                <a:cs typeface="Times New Roman" panose="02020603050405020304" pitchFamily="18" charset="0"/>
              </a:rPr>
              <a:t>对共模信号没有放大能力</a:t>
            </a:r>
            <a:r>
              <a:rPr lang="zh-CN" altLang="en-US" sz="2800" b="1">
                <a:solidFill>
                  <a:schemeClr val="tx2"/>
                </a:solidFill>
                <a:latin typeface="Times New Roman" panose="02020603050405020304" pitchFamily="18" charset="0"/>
                <a:cs typeface="Times New Roman" panose="02020603050405020304" pitchFamily="18" charset="0"/>
              </a:rPr>
              <a:t>。</a:t>
            </a:r>
          </a:p>
        </p:txBody>
      </p:sp>
      <p:sp>
        <p:nvSpPr>
          <p:cNvPr id="191496" name="Rectangle 8" descr="40%"/>
          <p:cNvSpPr>
            <a:spLocks noChangeArrowheads="1"/>
          </p:cNvSpPr>
          <p:nvPr/>
        </p:nvSpPr>
        <p:spPr bwMode="auto">
          <a:xfrm>
            <a:off x="477366" y="4132655"/>
            <a:ext cx="7924800" cy="519113"/>
          </a:xfrm>
          <a:prstGeom prst="rect">
            <a:avLst/>
          </a:prstGeom>
          <a:noFill/>
          <a:ln w="28575">
            <a:noFill/>
            <a:miter lim="800000"/>
            <a:headEnd/>
            <a:tailEnd/>
          </a:ln>
          <a:effectLst/>
        </p:spPr>
        <p:txBody>
          <a:bodyPr>
            <a:spAutoFit/>
          </a:bodyPr>
          <a:lstStyle/>
          <a:p>
            <a:pPr eaLnBrk="0" hangingPunct="0">
              <a:spcBef>
                <a:spcPct val="50000"/>
              </a:spcBef>
              <a:defRPr/>
            </a:pPr>
            <a:r>
              <a:rPr lang="en-US" altLang="zh-CN" sz="2800" b="1">
                <a:solidFill>
                  <a:srgbClr val="CC0000"/>
                </a:solidFill>
                <a:latin typeface="Times New Roman" panose="02020603050405020304" pitchFamily="18" charset="0"/>
                <a:cs typeface="Times New Roman" panose="02020603050405020304" pitchFamily="18" charset="0"/>
              </a:rPr>
              <a:t>1. </a:t>
            </a:r>
            <a:r>
              <a:rPr lang="zh-CN" altLang="en-US" sz="2800" b="1">
                <a:solidFill>
                  <a:srgbClr val="CC0000"/>
                </a:solidFill>
                <a:latin typeface="Times New Roman" panose="02020603050405020304" pitchFamily="18" charset="0"/>
                <a:cs typeface="Times New Roman" panose="02020603050405020304" pitchFamily="18" charset="0"/>
              </a:rPr>
              <a:t>共模信号  </a:t>
            </a:r>
            <a:r>
              <a:rPr lang="zh-CN" altLang="en-US" sz="2800" b="1">
                <a:latin typeface="Times New Roman" panose="02020603050405020304" pitchFamily="18" charset="0"/>
                <a:cs typeface="Times New Roman" panose="02020603050405020304" pitchFamily="18" charset="0"/>
              </a:rPr>
              <a:t> </a:t>
            </a:r>
            <a:r>
              <a:rPr lang="en-US" altLang="zh-CN" sz="2800" b="1" i="1">
                <a:solidFill>
                  <a:srgbClr val="003399"/>
                </a:solidFill>
                <a:latin typeface="Times New Roman" panose="02020603050405020304" pitchFamily="18" charset="0"/>
                <a:ea typeface="楷体_GB2312" pitchFamily="49" charset="-122"/>
                <a:cs typeface="Times New Roman" panose="02020603050405020304" pitchFamily="18" charset="0"/>
              </a:rPr>
              <a:t>u</a:t>
            </a:r>
            <a:r>
              <a:rPr lang="en-US" altLang="zh-CN" sz="2800" b="1" baseline="-25000">
                <a:solidFill>
                  <a:srgbClr val="003399"/>
                </a:solidFill>
                <a:latin typeface="Times New Roman" panose="02020603050405020304" pitchFamily="18" charset="0"/>
                <a:ea typeface="楷体_GB2312" pitchFamily="49" charset="-122"/>
                <a:cs typeface="Times New Roman" panose="02020603050405020304" pitchFamily="18" charset="0"/>
              </a:rPr>
              <a:t>i1 </a:t>
            </a:r>
            <a:r>
              <a:rPr lang="en-US" altLang="zh-CN" sz="2800" b="1">
                <a:solidFill>
                  <a:srgbClr val="003399"/>
                </a:solidFill>
                <a:latin typeface="Times New Roman" panose="02020603050405020304" pitchFamily="18" charset="0"/>
                <a:ea typeface="楷体_GB2312" pitchFamily="49" charset="-122"/>
                <a:cs typeface="Times New Roman" panose="02020603050405020304" pitchFamily="18" charset="0"/>
              </a:rPr>
              <a:t>= </a:t>
            </a:r>
            <a:r>
              <a:rPr lang="en-US" altLang="zh-CN" sz="2800" b="1" i="1">
                <a:solidFill>
                  <a:srgbClr val="003399"/>
                </a:solidFill>
                <a:latin typeface="Times New Roman" panose="02020603050405020304" pitchFamily="18" charset="0"/>
                <a:ea typeface="楷体_GB2312" pitchFamily="49" charset="-122"/>
                <a:cs typeface="Times New Roman" panose="02020603050405020304" pitchFamily="18" charset="0"/>
              </a:rPr>
              <a:t>u</a:t>
            </a:r>
            <a:r>
              <a:rPr lang="en-US" altLang="zh-CN" sz="2800" b="1" baseline="-25000">
                <a:solidFill>
                  <a:srgbClr val="003399"/>
                </a:solidFill>
                <a:latin typeface="Times New Roman" panose="02020603050405020304" pitchFamily="18" charset="0"/>
                <a:ea typeface="楷体_GB2312" pitchFamily="49" charset="-122"/>
                <a:cs typeface="Times New Roman" panose="02020603050405020304" pitchFamily="18" charset="0"/>
              </a:rPr>
              <a:t>i2</a:t>
            </a:r>
            <a:r>
              <a:rPr lang="zh-CN" altLang="en-US" sz="2800" b="1" baseline="-25000">
                <a:solidFill>
                  <a:srgbClr val="003399"/>
                </a:solidFill>
                <a:latin typeface="Times New Roman" panose="02020603050405020304" pitchFamily="18" charset="0"/>
                <a:ea typeface="楷体_GB2312" pitchFamily="49" charset="-122"/>
                <a:cs typeface="Times New Roman" panose="02020603050405020304" pitchFamily="18" charset="0"/>
              </a:rPr>
              <a:t>　</a:t>
            </a:r>
            <a:r>
              <a:rPr lang="zh-CN" altLang="en-US" sz="2800" b="1">
                <a:solidFill>
                  <a:srgbClr val="003399"/>
                </a:solidFill>
                <a:latin typeface="Times New Roman" panose="02020603050405020304" pitchFamily="18" charset="0"/>
                <a:cs typeface="Times New Roman" panose="02020603050405020304" pitchFamily="18" charset="0"/>
              </a:rPr>
              <a:t>大小相等、极性相同</a:t>
            </a:r>
          </a:p>
        </p:txBody>
      </p:sp>
      <p:graphicFrame>
        <p:nvGraphicFramePr>
          <p:cNvPr id="46082" name="Object 9"/>
          <p:cNvGraphicFramePr>
            <a:graphicFrameLocks noChangeAspect="1"/>
          </p:cNvGraphicFramePr>
          <p:nvPr>
            <p:extLst/>
          </p:nvPr>
        </p:nvGraphicFramePr>
        <p:xfrm>
          <a:off x="1574328" y="5231205"/>
          <a:ext cx="609600" cy="400050"/>
        </p:xfrm>
        <a:graphic>
          <a:graphicData uri="http://schemas.openxmlformats.org/presentationml/2006/ole">
            <mc:AlternateContent xmlns:mc="http://schemas.openxmlformats.org/markup-compatibility/2006">
              <mc:Choice xmlns:v="urn:schemas-microsoft-com:vml" Requires="v">
                <p:oleObj spid="_x0000_s46085" name="Chart" r:id="rId5" imgW="2380991" imgH="1154627" progId="MSGraph.Chart.8">
                  <p:embed followColorScheme="full"/>
                </p:oleObj>
              </mc:Choice>
              <mc:Fallback>
                <p:oleObj name="Chart" r:id="rId5" imgW="2380991" imgH="1154627" progId="MSGraph.Chart.8">
                  <p:embed followColorScheme="full"/>
                  <p:pic>
                    <p:nvPicPr>
                      <p:cNvPr id="0" name=""/>
                      <p:cNvPicPr>
                        <a:picLocks noChangeAspect="1" noChangeArrowheads="1"/>
                      </p:cNvPicPr>
                      <p:nvPr/>
                    </p:nvPicPr>
                    <p:blipFill>
                      <a:blip r:embed="rId6"/>
                      <a:srcRect/>
                      <a:stretch>
                        <a:fillRect/>
                      </a:stretch>
                    </p:blipFill>
                    <p:spPr bwMode="auto">
                      <a:xfrm>
                        <a:off x="1574328" y="5231205"/>
                        <a:ext cx="609600"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1498" name="Text Box 10" descr="20%"/>
          <p:cNvSpPr txBox="1">
            <a:spLocks noChangeArrowheads="1"/>
          </p:cNvSpPr>
          <p:nvPr/>
        </p:nvSpPr>
        <p:spPr bwMode="auto">
          <a:xfrm>
            <a:off x="417041" y="5542355"/>
            <a:ext cx="8569325" cy="1031875"/>
          </a:xfrm>
          <a:prstGeom prst="rect">
            <a:avLst/>
          </a:prstGeom>
          <a:noFill/>
          <a:ln w="28575">
            <a:noFill/>
            <a:miter lim="800000"/>
            <a:headEnd/>
            <a:tailEnd/>
          </a:ln>
          <a:effectLst/>
        </p:spPr>
        <p:txBody>
          <a:bodyPr>
            <a:spAutoFit/>
          </a:bodyPr>
          <a:lstStyle/>
          <a:p>
            <a:pPr>
              <a:lnSpc>
                <a:spcPct val="110000"/>
              </a:lnSpc>
              <a:defRPr/>
            </a:pPr>
            <a:r>
              <a:rPr lang="en-US" altLang="zh-CN" sz="2800" b="1">
                <a:solidFill>
                  <a:srgbClr val="000099"/>
                </a:solidFill>
                <a:latin typeface="Times New Roman" panose="02020603050405020304" pitchFamily="18" charset="0"/>
                <a:cs typeface="Times New Roman" panose="02020603050405020304" pitchFamily="18" charset="0"/>
              </a:rPr>
              <a:t>        </a:t>
            </a:r>
            <a:r>
              <a:rPr lang="zh-CN" altLang="en-US" sz="2800" b="1">
                <a:solidFill>
                  <a:srgbClr val="000099"/>
                </a:solidFill>
                <a:latin typeface="Times New Roman" panose="02020603050405020304" pitchFamily="18" charset="0"/>
                <a:cs typeface="Times New Roman" panose="02020603050405020304" pitchFamily="18" charset="0"/>
              </a:rPr>
              <a:t>差分电路抑制共模信号能力的大小，反映了它对零点漂移的抑制水平。</a:t>
            </a:r>
          </a:p>
        </p:txBody>
      </p:sp>
      <p:grpSp>
        <p:nvGrpSpPr>
          <p:cNvPr id="2" name="Group 77"/>
          <p:cNvGrpSpPr>
            <a:grpSpLocks/>
          </p:cNvGrpSpPr>
          <p:nvPr/>
        </p:nvGrpSpPr>
        <p:grpSpPr bwMode="auto">
          <a:xfrm>
            <a:off x="1747366" y="2354655"/>
            <a:ext cx="6353175" cy="1433513"/>
            <a:chOff x="1095" y="1392"/>
            <a:chExt cx="4002" cy="903"/>
          </a:xfrm>
        </p:grpSpPr>
        <p:sp>
          <p:nvSpPr>
            <p:cNvPr id="46100" name="Text Box 78"/>
            <p:cNvSpPr txBox="1">
              <a:spLocks noChangeArrowheads="1"/>
            </p:cNvSpPr>
            <p:nvPr/>
          </p:nvSpPr>
          <p:spPr bwMode="auto">
            <a:xfrm>
              <a:off x="1095" y="1392"/>
              <a:ext cx="27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a:solidFill>
                    <a:srgbClr val="000099"/>
                  </a:solidFill>
                  <a:ea typeface="楷体_GB2312" pitchFamily="49" charset="-122"/>
                  <a:cs typeface="Times New Roman" panose="02020603050405020304" pitchFamily="18" charset="0"/>
                </a:rPr>
                <a:t>+</a:t>
              </a:r>
            </a:p>
          </p:txBody>
        </p:sp>
        <p:sp>
          <p:nvSpPr>
            <p:cNvPr id="46101" name="Text Box 79"/>
            <p:cNvSpPr txBox="1">
              <a:spLocks noChangeArrowheads="1"/>
            </p:cNvSpPr>
            <p:nvPr/>
          </p:nvSpPr>
          <p:spPr bwMode="auto">
            <a:xfrm>
              <a:off x="4813" y="1968"/>
              <a:ext cx="27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800">
                  <a:solidFill>
                    <a:srgbClr val="000099"/>
                  </a:solidFill>
                  <a:ea typeface="楷体_GB2312" pitchFamily="49" charset="-122"/>
                  <a:cs typeface="Times New Roman" panose="02020603050405020304" pitchFamily="18" charset="0"/>
                </a:rPr>
                <a:t>–</a:t>
              </a:r>
            </a:p>
          </p:txBody>
        </p:sp>
        <p:sp>
          <p:nvSpPr>
            <p:cNvPr id="46102" name="Text Box 80"/>
            <p:cNvSpPr txBox="1">
              <a:spLocks noChangeArrowheads="1"/>
            </p:cNvSpPr>
            <p:nvPr/>
          </p:nvSpPr>
          <p:spPr bwMode="auto">
            <a:xfrm>
              <a:off x="4822" y="1392"/>
              <a:ext cx="27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a:solidFill>
                    <a:srgbClr val="000099"/>
                  </a:solidFill>
                  <a:ea typeface="楷体_GB2312" pitchFamily="49" charset="-122"/>
                  <a:cs typeface="Times New Roman" panose="02020603050405020304" pitchFamily="18" charset="0"/>
                </a:rPr>
                <a:t>+</a:t>
              </a:r>
            </a:p>
          </p:txBody>
        </p:sp>
        <p:sp>
          <p:nvSpPr>
            <p:cNvPr id="46103" name="Rectangle 81"/>
            <p:cNvSpPr>
              <a:spLocks noChangeArrowheads="1"/>
            </p:cNvSpPr>
            <p:nvPr/>
          </p:nvSpPr>
          <p:spPr bwMode="auto">
            <a:xfrm>
              <a:off x="1104" y="1968"/>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a:solidFill>
                    <a:srgbClr val="000099"/>
                  </a:solidFill>
                  <a:ea typeface="楷体_GB2312" pitchFamily="49" charset="-122"/>
                  <a:cs typeface="Times New Roman" panose="02020603050405020304" pitchFamily="18" charset="0"/>
                </a:rPr>
                <a:t>–</a:t>
              </a:r>
            </a:p>
          </p:txBody>
        </p:sp>
      </p:grpSp>
      <p:grpSp>
        <p:nvGrpSpPr>
          <p:cNvPr id="3" name="Group 82"/>
          <p:cNvGrpSpPr>
            <a:grpSpLocks/>
          </p:cNvGrpSpPr>
          <p:nvPr/>
        </p:nvGrpSpPr>
        <p:grpSpPr bwMode="auto">
          <a:xfrm>
            <a:off x="1761653" y="2354655"/>
            <a:ext cx="6353175" cy="1433513"/>
            <a:chOff x="1095" y="1392"/>
            <a:chExt cx="4002" cy="903"/>
          </a:xfrm>
        </p:grpSpPr>
        <p:sp>
          <p:nvSpPr>
            <p:cNvPr id="46096" name="Text Box 83"/>
            <p:cNvSpPr txBox="1">
              <a:spLocks noChangeArrowheads="1"/>
            </p:cNvSpPr>
            <p:nvPr/>
          </p:nvSpPr>
          <p:spPr bwMode="auto">
            <a:xfrm>
              <a:off x="1095" y="1392"/>
              <a:ext cx="27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a:solidFill>
                    <a:srgbClr val="000099"/>
                  </a:solidFill>
                  <a:ea typeface="楷体_GB2312" pitchFamily="49" charset="-122"/>
                  <a:cs typeface="Times New Roman" panose="02020603050405020304" pitchFamily="18" charset="0"/>
                </a:rPr>
                <a:t>+</a:t>
              </a:r>
            </a:p>
          </p:txBody>
        </p:sp>
        <p:sp>
          <p:nvSpPr>
            <p:cNvPr id="46097" name="Text Box 84"/>
            <p:cNvSpPr txBox="1">
              <a:spLocks noChangeArrowheads="1"/>
            </p:cNvSpPr>
            <p:nvPr/>
          </p:nvSpPr>
          <p:spPr bwMode="auto">
            <a:xfrm>
              <a:off x="4813" y="1968"/>
              <a:ext cx="27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800">
                  <a:solidFill>
                    <a:srgbClr val="000099"/>
                  </a:solidFill>
                  <a:ea typeface="楷体_GB2312" pitchFamily="49" charset="-122"/>
                  <a:cs typeface="Times New Roman" panose="02020603050405020304" pitchFamily="18" charset="0"/>
                </a:rPr>
                <a:t>–</a:t>
              </a:r>
            </a:p>
          </p:txBody>
        </p:sp>
        <p:sp>
          <p:nvSpPr>
            <p:cNvPr id="46098" name="Text Box 85"/>
            <p:cNvSpPr txBox="1">
              <a:spLocks noChangeArrowheads="1"/>
            </p:cNvSpPr>
            <p:nvPr/>
          </p:nvSpPr>
          <p:spPr bwMode="auto">
            <a:xfrm>
              <a:off x="4822" y="1392"/>
              <a:ext cx="27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a:solidFill>
                    <a:srgbClr val="000099"/>
                  </a:solidFill>
                  <a:ea typeface="楷体_GB2312" pitchFamily="49" charset="-122"/>
                  <a:cs typeface="Times New Roman" panose="02020603050405020304" pitchFamily="18" charset="0"/>
                </a:rPr>
                <a:t>+</a:t>
              </a:r>
            </a:p>
          </p:txBody>
        </p:sp>
        <p:sp>
          <p:nvSpPr>
            <p:cNvPr id="46099" name="Rectangle 86"/>
            <p:cNvSpPr>
              <a:spLocks noChangeArrowheads="1"/>
            </p:cNvSpPr>
            <p:nvPr/>
          </p:nvSpPr>
          <p:spPr bwMode="auto">
            <a:xfrm>
              <a:off x="1104" y="1968"/>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a:solidFill>
                    <a:srgbClr val="000099"/>
                  </a:solidFill>
                  <a:ea typeface="楷体_GB2312" pitchFamily="49" charset="-122"/>
                  <a:cs typeface="Times New Roman" panose="02020603050405020304" pitchFamily="18" charset="0"/>
                </a:rPr>
                <a:t>–</a:t>
              </a:r>
            </a:p>
          </p:txBody>
        </p:sp>
      </p:grpSp>
      <p:grpSp>
        <p:nvGrpSpPr>
          <p:cNvPr id="4" name="Group 87"/>
          <p:cNvGrpSpPr>
            <a:grpSpLocks/>
          </p:cNvGrpSpPr>
          <p:nvPr/>
        </p:nvGrpSpPr>
        <p:grpSpPr bwMode="auto">
          <a:xfrm>
            <a:off x="1761653" y="2354655"/>
            <a:ext cx="6353175" cy="1433513"/>
            <a:chOff x="1095" y="1392"/>
            <a:chExt cx="4002" cy="903"/>
          </a:xfrm>
        </p:grpSpPr>
        <p:sp>
          <p:nvSpPr>
            <p:cNvPr id="46092" name="Text Box 88"/>
            <p:cNvSpPr txBox="1">
              <a:spLocks noChangeArrowheads="1"/>
            </p:cNvSpPr>
            <p:nvPr/>
          </p:nvSpPr>
          <p:spPr bwMode="auto">
            <a:xfrm>
              <a:off x="1095" y="1392"/>
              <a:ext cx="27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a:solidFill>
                    <a:srgbClr val="000099"/>
                  </a:solidFill>
                  <a:ea typeface="楷体_GB2312" pitchFamily="49" charset="-122"/>
                  <a:cs typeface="Times New Roman" panose="02020603050405020304" pitchFamily="18" charset="0"/>
                </a:rPr>
                <a:t>+</a:t>
              </a:r>
            </a:p>
          </p:txBody>
        </p:sp>
        <p:sp>
          <p:nvSpPr>
            <p:cNvPr id="46093" name="Text Box 89"/>
            <p:cNvSpPr txBox="1">
              <a:spLocks noChangeArrowheads="1"/>
            </p:cNvSpPr>
            <p:nvPr/>
          </p:nvSpPr>
          <p:spPr bwMode="auto">
            <a:xfrm>
              <a:off x="4813" y="1968"/>
              <a:ext cx="27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800">
                  <a:solidFill>
                    <a:srgbClr val="000099"/>
                  </a:solidFill>
                  <a:ea typeface="楷体_GB2312" pitchFamily="49" charset="-122"/>
                  <a:cs typeface="Times New Roman" panose="02020603050405020304" pitchFamily="18" charset="0"/>
                </a:rPr>
                <a:t>–</a:t>
              </a:r>
            </a:p>
          </p:txBody>
        </p:sp>
        <p:sp>
          <p:nvSpPr>
            <p:cNvPr id="46094" name="Text Box 90"/>
            <p:cNvSpPr txBox="1">
              <a:spLocks noChangeArrowheads="1"/>
            </p:cNvSpPr>
            <p:nvPr/>
          </p:nvSpPr>
          <p:spPr bwMode="auto">
            <a:xfrm>
              <a:off x="4822" y="1392"/>
              <a:ext cx="27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a:solidFill>
                    <a:srgbClr val="000099"/>
                  </a:solidFill>
                  <a:ea typeface="楷体_GB2312" pitchFamily="49" charset="-122"/>
                  <a:cs typeface="Times New Roman" panose="02020603050405020304" pitchFamily="18" charset="0"/>
                </a:rPr>
                <a:t>+</a:t>
              </a:r>
            </a:p>
          </p:txBody>
        </p:sp>
        <p:sp>
          <p:nvSpPr>
            <p:cNvPr id="46095" name="Rectangle 91"/>
            <p:cNvSpPr>
              <a:spLocks noChangeArrowheads="1"/>
            </p:cNvSpPr>
            <p:nvPr/>
          </p:nvSpPr>
          <p:spPr bwMode="auto">
            <a:xfrm>
              <a:off x="1104" y="1968"/>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a:solidFill>
                    <a:srgbClr val="000099"/>
                  </a:solidFill>
                  <a:ea typeface="楷体_GB2312" pitchFamily="49" charset="-122"/>
                  <a:cs typeface="Times New Roman" panose="02020603050405020304" pitchFamily="18" charset="0"/>
                </a:rPr>
                <a:t>–</a:t>
              </a:r>
            </a:p>
          </p:txBody>
        </p:sp>
      </p:grpSp>
      <p:sp>
        <p:nvSpPr>
          <p:cNvPr id="191580" name="AutoShape 92" descr="40%"/>
          <p:cNvSpPr>
            <a:spLocks noChangeArrowheads="1"/>
          </p:cNvSpPr>
          <p:nvPr/>
        </p:nvSpPr>
        <p:spPr bwMode="auto">
          <a:xfrm>
            <a:off x="237653" y="2583255"/>
            <a:ext cx="2362200" cy="1143000"/>
          </a:xfrm>
          <a:prstGeom prst="wedgeEllipseCallout">
            <a:avLst>
              <a:gd name="adj1" fmla="val 16532"/>
              <a:gd name="adj2" fmla="val 88889"/>
            </a:avLst>
          </a:prstGeom>
          <a:pattFill prst="pct40">
            <a:fgClr>
              <a:srgbClr val="CCFF66"/>
            </a:fgClr>
            <a:bgClr>
              <a:srgbClr val="FFFFFF"/>
            </a:bgClr>
          </a:pattFill>
          <a:ln w="9525">
            <a:solidFill>
              <a:srgbClr val="006600"/>
            </a:solidFill>
            <a:miter lim="800000"/>
            <a:headEnd/>
            <a:tailEnd/>
          </a:ln>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a:solidFill>
                  <a:srgbClr val="FF3300"/>
                </a:solidFill>
                <a:cs typeface="Times New Roman" panose="02020603050405020304" pitchFamily="18" charset="0"/>
              </a:rPr>
              <a:t>共模信号</a:t>
            </a:r>
          </a:p>
          <a:p>
            <a:pPr eaLnBrk="1" hangingPunct="1"/>
            <a:r>
              <a:rPr lang="zh-CN" altLang="en-US" sz="2800">
                <a:solidFill>
                  <a:srgbClr val="FF3300"/>
                </a:solidFill>
                <a:cs typeface="Times New Roman" panose="02020603050405020304" pitchFamily="18" charset="0"/>
              </a:rPr>
              <a:t> 需要抑制</a:t>
            </a:r>
          </a:p>
        </p:txBody>
      </p:sp>
      <p:sp>
        <p:nvSpPr>
          <p:cNvPr id="191768" name="Rectangle 280"/>
          <p:cNvSpPr>
            <a:spLocks noChangeArrowheads="1"/>
          </p:cNvSpPr>
          <p:nvPr/>
        </p:nvSpPr>
        <p:spPr bwMode="auto">
          <a:xfrm>
            <a:off x="448791" y="478230"/>
            <a:ext cx="3221037" cy="533400"/>
          </a:xfrm>
          <a:prstGeom prst="rect">
            <a:avLst/>
          </a:prstGeom>
          <a:noFill/>
          <a:ln w="9525">
            <a:noFill/>
            <a:miter lim="800000"/>
            <a:headEnd/>
            <a:tailEnd/>
          </a:ln>
          <a:effectLst/>
        </p:spPr>
        <p:txBody>
          <a:bodyPr/>
          <a:lstStyle/>
          <a:p>
            <a:pPr>
              <a:defRPr/>
            </a:pPr>
            <a:r>
              <a:rPr lang="en-US" altLang="zh-CN" sz="2800" b="1">
                <a:solidFill>
                  <a:srgbClr val="000099"/>
                </a:solidFill>
                <a:latin typeface="Times New Roman" panose="02020603050405020304" pitchFamily="18" charset="0"/>
                <a:cs typeface="Times New Roman" panose="02020603050405020304" pitchFamily="18" charset="0"/>
              </a:rPr>
              <a:t>15.8.2  </a:t>
            </a:r>
            <a:r>
              <a:rPr lang="zh-CN" altLang="en-US" sz="2800" b="1">
                <a:solidFill>
                  <a:srgbClr val="000099"/>
                </a:solidFill>
                <a:latin typeface="Times New Roman" panose="02020603050405020304" pitchFamily="18" charset="0"/>
                <a:cs typeface="Times New Roman" panose="02020603050405020304" pitchFamily="18" charset="0"/>
              </a:rPr>
              <a:t>动态分析</a:t>
            </a:r>
          </a:p>
        </p:txBody>
      </p:sp>
    </p:spTree>
    <p:extLst>
      <p:ext uri="{BB962C8B-B14F-4D97-AF65-F5344CB8AC3E}">
        <p14:creationId xmlns:p14="http://schemas.microsoft.com/office/powerpoint/2010/main" val="92800374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1496"/>
                                        </p:tgtEl>
                                        <p:attrNameLst>
                                          <p:attrName>style.visibility</p:attrName>
                                        </p:attrNameLst>
                                      </p:cBhvr>
                                      <p:to>
                                        <p:strVal val="visible"/>
                                      </p:to>
                                    </p:set>
                                    <p:animEffect transition="in" filter="wipe(left)">
                                      <p:cBhvr>
                                        <p:cTn id="7" dur="500"/>
                                        <p:tgtEl>
                                          <p:spTgt spid="191496"/>
                                        </p:tgtEl>
                                      </p:cBhvr>
                                    </p:animEffect>
                                  </p:childTnLst>
                                </p:cTn>
                              </p:par>
                            </p:childTnLst>
                          </p:cTn>
                        </p:par>
                        <p:par>
                          <p:cTn id="8" fill="hold" nodeType="afterGroup">
                            <p:stCondLst>
                              <p:cond delay="500"/>
                            </p:stCondLst>
                            <p:childTnLst>
                              <p:par>
                                <p:cTn id="9" presetID="11" presetClass="entr" presetSubtype="0" fill="hold" nodeType="afterEffect">
                                  <p:stCondLst>
                                    <p:cond delay="1000"/>
                                  </p:stCondLst>
                                  <p:childTnLst>
                                    <p:set>
                                      <p:cBhvr>
                                        <p:cTn id="10" dur="500">
                                          <p:stCondLst>
                                            <p:cond delay="0"/>
                                          </p:stCondLst>
                                        </p:cTn>
                                        <p:tgtEl>
                                          <p:spTgt spid="2"/>
                                        </p:tgtEl>
                                        <p:attrNameLst>
                                          <p:attrName>style.visibility</p:attrName>
                                        </p:attrNameLst>
                                      </p:cBhvr>
                                      <p:to>
                                        <p:strVal val="visible"/>
                                      </p:to>
                                    </p:set>
                                  </p:childTnLst>
                                </p:cTn>
                              </p:par>
                            </p:childTnLst>
                          </p:cTn>
                        </p:par>
                        <p:par>
                          <p:cTn id="11" fill="hold" nodeType="afterGroup">
                            <p:stCondLst>
                              <p:cond delay="2000"/>
                            </p:stCondLst>
                            <p:childTnLst>
                              <p:par>
                                <p:cTn id="12" presetID="11" presetClass="entr" presetSubtype="0" fill="hold" nodeType="afterEffect">
                                  <p:stCondLst>
                                    <p:cond delay="1000"/>
                                  </p:stCondLst>
                                  <p:childTnLst>
                                    <p:set>
                                      <p:cBhvr>
                                        <p:cTn id="13" dur="500">
                                          <p:stCondLst>
                                            <p:cond delay="0"/>
                                          </p:stCondLst>
                                        </p:cTn>
                                        <p:tgtEl>
                                          <p:spTgt spid="3"/>
                                        </p:tgtEl>
                                        <p:attrNameLst>
                                          <p:attrName>style.visibility</p:attrName>
                                        </p:attrNameLst>
                                      </p:cBhvr>
                                      <p:to>
                                        <p:strVal val="visible"/>
                                      </p:to>
                                    </p:set>
                                  </p:childTnLst>
                                </p:cTn>
                              </p:par>
                            </p:childTnLst>
                          </p:cTn>
                        </p:par>
                        <p:par>
                          <p:cTn id="14" fill="hold" nodeType="afterGroup">
                            <p:stCondLst>
                              <p:cond delay="3500"/>
                            </p:stCondLst>
                            <p:childTnLst>
                              <p:par>
                                <p:cTn id="15" presetID="1" presetClass="entr" presetSubtype="0" fill="hold" nodeType="afterEffect">
                                  <p:stCondLst>
                                    <p:cond delay="1000"/>
                                  </p:stCondLst>
                                  <p:childTnLst>
                                    <p:set>
                                      <p:cBhvr>
                                        <p:cTn id="16" dur="1" fill="hold">
                                          <p:stCondLst>
                                            <p:cond delay="499"/>
                                          </p:stCondLst>
                                        </p:cTn>
                                        <p:tgtEl>
                                          <p:spTgt spid="4"/>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5" fill="hold" grpId="0" nodeType="clickEffect">
                                  <p:stCondLst>
                                    <p:cond delay="0"/>
                                  </p:stCondLst>
                                  <p:childTnLst>
                                    <p:set>
                                      <p:cBhvr>
                                        <p:cTn id="20" dur="1" fill="hold">
                                          <p:stCondLst>
                                            <p:cond delay="0"/>
                                          </p:stCondLst>
                                        </p:cTn>
                                        <p:tgtEl>
                                          <p:spTgt spid="191495"/>
                                        </p:tgtEl>
                                        <p:attrNameLst>
                                          <p:attrName>style.visibility</p:attrName>
                                        </p:attrNameLst>
                                      </p:cBhvr>
                                      <p:to>
                                        <p:strVal val="visible"/>
                                      </p:to>
                                    </p:set>
                                    <p:animEffect transition="in" filter="blinds(vertical)">
                                      <p:cBhvr>
                                        <p:cTn id="21" dur="500"/>
                                        <p:tgtEl>
                                          <p:spTgt spid="19149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191580"/>
                                        </p:tgtEl>
                                        <p:attrNameLst>
                                          <p:attrName>style.visibility</p:attrName>
                                        </p:attrNameLst>
                                      </p:cBhvr>
                                      <p:to>
                                        <p:strVal val="visible"/>
                                      </p:to>
                                    </p:set>
                                    <p:animEffect transition="in" filter="wipe(up)">
                                      <p:cBhvr>
                                        <p:cTn id="26" dur="500"/>
                                        <p:tgtEl>
                                          <p:spTgt spid="191580"/>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91498"/>
                                        </p:tgtEl>
                                        <p:attrNameLst>
                                          <p:attrName>style.visibility</p:attrName>
                                        </p:attrNameLst>
                                      </p:cBhvr>
                                      <p:to>
                                        <p:strVal val="visible"/>
                                      </p:to>
                                    </p:set>
                                    <p:animEffect transition="in" filter="wipe(left)">
                                      <p:cBhvr>
                                        <p:cTn id="31" dur="500"/>
                                        <p:tgtEl>
                                          <p:spTgt spid="1914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5" grpId="0" autoUpdateAnimBg="0"/>
      <p:bldP spid="191496" grpId="0" autoUpdateAnimBg="0"/>
      <p:bldP spid="191498" grpId="0" autoUpdateAnimBg="0"/>
      <p:bldP spid="191580" grpId="0" animBg="1" autoUpdateAnimBg="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78" name="Rectangle 66"/>
          <p:cNvSpPr>
            <a:spLocks noGrp="1" noChangeArrowheads="1"/>
          </p:cNvSpPr>
          <p:nvPr>
            <p:ph type="ctrTitle"/>
          </p:nvPr>
        </p:nvSpPr>
        <p:spPr bwMode="auto">
          <a:xfrm>
            <a:off x="468313" y="637798"/>
            <a:ext cx="2514600" cy="533400"/>
          </a:xfrm>
          <a:ln>
            <a:miter lim="800000"/>
            <a:headEnd/>
            <a:tailEnd/>
          </a:ln>
        </p:spPr>
        <p:txBody>
          <a:bodyPr vert="horz" wrap="square" lIns="91440" tIns="45720" rIns="91440" bIns="45720" numCol="1" anchor="t" anchorCtr="0" compatLnSpc="1">
            <a:prstTxWarp prst="textNoShape">
              <a:avLst/>
            </a:prstTxWarp>
          </a:bodyPr>
          <a:lstStyle/>
          <a:p>
            <a:pPr algn="l" eaLnBrk="1" hangingPunct="1">
              <a:defRPr/>
            </a:pPr>
            <a:r>
              <a:rPr lang="en-US" altLang="zh-CN" sz="2800" b="1" smtClean="0">
                <a:solidFill>
                  <a:srgbClr val="E60000"/>
                </a:solidFill>
                <a:latin typeface="Times New Roman" panose="02020603050405020304" pitchFamily="18" charset="0"/>
                <a:cs typeface="Times New Roman" panose="02020603050405020304" pitchFamily="18" charset="0"/>
              </a:rPr>
              <a:t>2. </a:t>
            </a:r>
            <a:r>
              <a:rPr lang="zh-CN" altLang="en-US" sz="2800" b="1" smtClean="0">
                <a:solidFill>
                  <a:srgbClr val="E60000"/>
                </a:solidFill>
                <a:latin typeface="Times New Roman" panose="02020603050405020304" pitchFamily="18" charset="0"/>
                <a:cs typeface="Times New Roman" panose="02020603050405020304" pitchFamily="18" charset="0"/>
              </a:rPr>
              <a:t>差模信号 </a:t>
            </a:r>
          </a:p>
        </p:txBody>
      </p:sp>
      <p:sp>
        <p:nvSpPr>
          <p:cNvPr id="47108" name="Text Box 67"/>
          <p:cNvSpPr txBox="1">
            <a:spLocks noChangeArrowheads="1"/>
          </p:cNvSpPr>
          <p:nvPr/>
        </p:nvSpPr>
        <p:spPr bwMode="auto">
          <a:xfrm>
            <a:off x="7234238" y="3138111"/>
            <a:ext cx="1841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endParaRPr lang="zh-CN" altLang="zh-CN" sz="2800">
              <a:cs typeface="Times New Roman" panose="02020603050405020304" pitchFamily="18" charset="0"/>
            </a:endParaRPr>
          </a:p>
        </p:txBody>
      </p:sp>
      <p:sp>
        <p:nvSpPr>
          <p:cNvPr id="192584" name="Text Box 72"/>
          <p:cNvSpPr txBox="1">
            <a:spLocks noChangeArrowheads="1"/>
          </p:cNvSpPr>
          <p:nvPr/>
        </p:nvSpPr>
        <p:spPr bwMode="auto">
          <a:xfrm>
            <a:off x="990600" y="4752598"/>
            <a:ext cx="7391400" cy="519113"/>
          </a:xfrm>
          <a:prstGeom prst="rect">
            <a:avLst/>
          </a:prstGeom>
          <a:noFill/>
          <a:ln w="38100">
            <a:noFill/>
            <a:miter lim="800000"/>
            <a:headEnd/>
            <a:tailEnd/>
          </a:ln>
          <a:effectLst/>
        </p:spPr>
        <p:txBody>
          <a:bodyPr>
            <a:spAutoFit/>
          </a:bodyPr>
          <a:lstStyle/>
          <a:p>
            <a:pPr eaLnBrk="0" hangingPunct="0">
              <a:spcBef>
                <a:spcPct val="50000"/>
              </a:spcBef>
              <a:defRPr/>
            </a:pPr>
            <a:r>
              <a:rPr lang="zh-CN" altLang="en-US" sz="2800" b="1">
                <a:solidFill>
                  <a:schemeClr val="tx2"/>
                </a:solidFill>
                <a:latin typeface="Times New Roman" panose="02020603050405020304" pitchFamily="18" charset="0"/>
                <a:cs typeface="Times New Roman" panose="02020603050405020304" pitchFamily="18" charset="0"/>
              </a:rPr>
              <a:t>两管集电极电位一减一增，呈等量异向变化，</a:t>
            </a:r>
          </a:p>
        </p:txBody>
      </p:sp>
      <p:sp>
        <p:nvSpPr>
          <p:cNvPr id="192585" name="Rectangle 73" descr="40%"/>
          <p:cNvSpPr>
            <a:spLocks noChangeArrowheads="1"/>
          </p:cNvSpPr>
          <p:nvPr/>
        </p:nvSpPr>
        <p:spPr bwMode="auto">
          <a:xfrm>
            <a:off x="533400" y="4219198"/>
            <a:ext cx="7924800" cy="519113"/>
          </a:xfrm>
          <a:prstGeom prst="rect">
            <a:avLst/>
          </a:prstGeom>
          <a:noFill/>
          <a:ln w="28575">
            <a:noFill/>
            <a:miter lim="800000"/>
            <a:headEnd/>
            <a:tailEnd/>
          </a:ln>
          <a:effectLst/>
        </p:spPr>
        <p:txBody>
          <a:bodyPr>
            <a:spAutoFit/>
          </a:bodyPr>
          <a:lstStyle/>
          <a:p>
            <a:pPr eaLnBrk="0" hangingPunct="0">
              <a:spcBef>
                <a:spcPct val="50000"/>
              </a:spcBef>
              <a:defRPr/>
            </a:pPr>
            <a:r>
              <a:rPr lang="en-US" altLang="zh-CN" sz="2800" b="1" i="1">
                <a:solidFill>
                  <a:srgbClr val="003399"/>
                </a:solidFill>
                <a:latin typeface="Times New Roman" panose="02020603050405020304" pitchFamily="18" charset="0"/>
                <a:ea typeface="楷体_GB2312" pitchFamily="49" charset="-122"/>
                <a:cs typeface="Times New Roman" panose="02020603050405020304" pitchFamily="18" charset="0"/>
              </a:rPr>
              <a:t>      u</a:t>
            </a:r>
            <a:r>
              <a:rPr lang="en-US" altLang="zh-CN" sz="2800" b="1" baseline="-25000">
                <a:solidFill>
                  <a:srgbClr val="003399"/>
                </a:solidFill>
                <a:latin typeface="Times New Roman" panose="02020603050405020304" pitchFamily="18" charset="0"/>
                <a:ea typeface="楷体_GB2312" pitchFamily="49" charset="-122"/>
                <a:cs typeface="Times New Roman" panose="02020603050405020304" pitchFamily="18" charset="0"/>
              </a:rPr>
              <a:t>i1 </a:t>
            </a:r>
            <a:r>
              <a:rPr lang="en-US" altLang="zh-CN" sz="2800" b="1">
                <a:solidFill>
                  <a:srgbClr val="003399"/>
                </a:solidFill>
                <a:latin typeface="Times New Roman" panose="02020603050405020304" pitchFamily="18" charset="0"/>
                <a:ea typeface="楷体_GB2312" pitchFamily="49" charset="-122"/>
                <a:cs typeface="Times New Roman" panose="02020603050405020304" pitchFamily="18" charset="0"/>
              </a:rPr>
              <a:t>= – </a:t>
            </a:r>
            <a:r>
              <a:rPr lang="en-US" altLang="zh-CN" sz="2800" b="1" i="1">
                <a:solidFill>
                  <a:srgbClr val="003399"/>
                </a:solidFill>
                <a:latin typeface="Times New Roman" panose="02020603050405020304" pitchFamily="18" charset="0"/>
                <a:ea typeface="楷体_GB2312" pitchFamily="49" charset="-122"/>
                <a:cs typeface="Times New Roman" panose="02020603050405020304" pitchFamily="18" charset="0"/>
              </a:rPr>
              <a:t>u</a:t>
            </a:r>
            <a:r>
              <a:rPr lang="en-US" altLang="zh-CN" sz="2800" b="1" baseline="-25000">
                <a:solidFill>
                  <a:srgbClr val="003399"/>
                </a:solidFill>
                <a:latin typeface="Times New Roman" panose="02020603050405020304" pitchFamily="18" charset="0"/>
                <a:ea typeface="楷体_GB2312" pitchFamily="49" charset="-122"/>
                <a:cs typeface="Times New Roman" panose="02020603050405020304" pitchFamily="18" charset="0"/>
              </a:rPr>
              <a:t>i2</a:t>
            </a:r>
            <a:r>
              <a:rPr lang="zh-CN" altLang="en-US" sz="2800" b="1" baseline="-25000">
                <a:solidFill>
                  <a:srgbClr val="003399"/>
                </a:solidFill>
                <a:latin typeface="Times New Roman" panose="02020603050405020304" pitchFamily="18" charset="0"/>
                <a:ea typeface="楷体_GB2312" pitchFamily="49" charset="-122"/>
                <a:cs typeface="Times New Roman" panose="02020603050405020304" pitchFamily="18" charset="0"/>
              </a:rPr>
              <a:t>　</a:t>
            </a:r>
            <a:r>
              <a:rPr lang="zh-CN" altLang="en-US" sz="2800" b="1">
                <a:solidFill>
                  <a:srgbClr val="003399"/>
                </a:solidFill>
                <a:latin typeface="Times New Roman" panose="02020603050405020304" pitchFamily="18" charset="0"/>
                <a:cs typeface="Times New Roman" panose="02020603050405020304" pitchFamily="18" charset="0"/>
              </a:rPr>
              <a:t>大小相等、极性相反</a:t>
            </a:r>
          </a:p>
        </p:txBody>
      </p:sp>
      <p:graphicFrame>
        <p:nvGraphicFramePr>
          <p:cNvPr id="47106" name="Object 74"/>
          <p:cNvGraphicFramePr>
            <a:graphicFrameLocks noChangeAspect="1"/>
          </p:cNvGraphicFramePr>
          <p:nvPr>
            <p:extLst/>
          </p:nvPr>
        </p:nvGraphicFramePr>
        <p:xfrm>
          <a:off x="1489075" y="5343148"/>
          <a:ext cx="609600" cy="400050"/>
        </p:xfrm>
        <a:graphic>
          <a:graphicData uri="http://schemas.openxmlformats.org/presentationml/2006/ole">
            <mc:AlternateContent xmlns:mc="http://schemas.openxmlformats.org/markup-compatibility/2006">
              <mc:Choice xmlns:v="urn:schemas-microsoft-com:vml" Requires="v">
                <p:oleObj spid="_x0000_s47109" name="Chart" r:id="rId4" imgW="2380991" imgH="1154627" progId="MSGraph.Chart.8">
                  <p:embed followColorScheme="full"/>
                </p:oleObj>
              </mc:Choice>
              <mc:Fallback>
                <p:oleObj name="Chart" r:id="rId4" imgW="2380991" imgH="1154627" progId="MSGraph.Chart.8">
                  <p:embed followColorScheme="full"/>
                  <p:pic>
                    <p:nvPicPr>
                      <p:cNvPr id="0" name=""/>
                      <p:cNvPicPr>
                        <a:picLocks noChangeAspect="1" noChangeArrowheads="1"/>
                      </p:cNvPicPr>
                      <p:nvPr/>
                    </p:nvPicPr>
                    <p:blipFill>
                      <a:blip r:embed="rId5"/>
                      <a:srcRect/>
                      <a:stretch>
                        <a:fillRect/>
                      </a:stretch>
                    </p:blipFill>
                    <p:spPr bwMode="auto">
                      <a:xfrm>
                        <a:off x="1489075" y="5343148"/>
                        <a:ext cx="609600"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2588" name="Text Box 76"/>
          <p:cNvSpPr txBox="1">
            <a:spLocks noChangeArrowheads="1"/>
          </p:cNvSpPr>
          <p:nvPr/>
        </p:nvSpPr>
        <p:spPr bwMode="auto">
          <a:xfrm>
            <a:off x="990600" y="5300286"/>
            <a:ext cx="7772400" cy="519112"/>
          </a:xfrm>
          <a:prstGeom prst="rect">
            <a:avLst/>
          </a:prstGeom>
          <a:noFill/>
          <a:ln w="12700">
            <a:noFill/>
            <a:miter lim="800000"/>
            <a:headEnd/>
            <a:tailEnd/>
          </a:ln>
          <a:effectLst/>
        </p:spPr>
        <p:txBody>
          <a:bodyPr>
            <a:spAutoFit/>
          </a:bodyPr>
          <a:lstStyle/>
          <a:p>
            <a:pPr eaLnBrk="0" hangingPunct="0">
              <a:spcBef>
                <a:spcPct val="50000"/>
              </a:spcBef>
              <a:defRPr/>
            </a:pPr>
            <a:r>
              <a:rPr lang="en-US" altLang="zh-CN" sz="2800" b="1" i="1">
                <a:solidFill>
                  <a:srgbClr val="FF0000"/>
                </a:solidFill>
                <a:latin typeface="Times New Roman" panose="02020603050405020304" pitchFamily="18" charset="0"/>
                <a:ea typeface="楷体_GB2312" pitchFamily="49" charset="-122"/>
                <a:cs typeface="Times New Roman" panose="02020603050405020304" pitchFamily="18" charset="0"/>
              </a:rPr>
              <a:t>u</a:t>
            </a:r>
            <a:r>
              <a:rPr lang="en-US" altLang="zh-CN" sz="2800" b="1" baseline="-25000">
                <a:solidFill>
                  <a:srgbClr val="FF0000"/>
                </a:solidFill>
                <a:latin typeface="Times New Roman" panose="02020603050405020304" pitchFamily="18" charset="0"/>
                <a:ea typeface="楷体_GB2312" pitchFamily="49" charset="-122"/>
                <a:cs typeface="Times New Roman" panose="02020603050405020304" pitchFamily="18" charset="0"/>
              </a:rPr>
              <a:t>o</a:t>
            </a:r>
            <a:r>
              <a:rPr lang="en-US" altLang="zh-CN" sz="2800" b="1">
                <a:solidFill>
                  <a:srgbClr val="FF0000"/>
                </a:solidFill>
                <a:latin typeface="Times New Roman" panose="02020603050405020304" pitchFamily="18" charset="0"/>
                <a:ea typeface="楷体_GB2312" pitchFamily="49" charset="-122"/>
                <a:cs typeface="Times New Roman" panose="02020603050405020304" pitchFamily="18" charset="0"/>
              </a:rPr>
              <a:t>= (</a:t>
            </a:r>
            <a:r>
              <a:rPr lang="en-US" altLang="zh-CN" sz="2800" b="1" i="1">
                <a:solidFill>
                  <a:srgbClr val="FF0000"/>
                </a:solidFill>
                <a:latin typeface="Times New Roman" panose="02020603050405020304" pitchFamily="18" charset="0"/>
                <a:ea typeface="楷体_GB2312" pitchFamily="49" charset="-122"/>
                <a:cs typeface="Times New Roman" panose="02020603050405020304" pitchFamily="18" charset="0"/>
              </a:rPr>
              <a:t>V</a:t>
            </a:r>
            <a:r>
              <a:rPr lang="en-US" altLang="zh-CN" sz="2800" b="1" baseline="-25000">
                <a:solidFill>
                  <a:srgbClr val="FF0000"/>
                </a:solidFill>
                <a:latin typeface="Times New Roman" panose="02020603050405020304" pitchFamily="18" charset="0"/>
                <a:ea typeface="楷体_GB2312" pitchFamily="49" charset="-122"/>
                <a:cs typeface="Times New Roman" panose="02020603050405020304" pitchFamily="18" charset="0"/>
              </a:rPr>
              <a:t>C1</a:t>
            </a:r>
            <a:r>
              <a:rPr lang="zh-CN" altLang="en-US" sz="2800" b="1">
                <a:solidFill>
                  <a:srgbClr val="FF0000"/>
                </a:solidFill>
                <a:latin typeface="Times New Roman" panose="02020603050405020304" pitchFamily="18" charset="0"/>
                <a:ea typeface="楷体_GB2312" pitchFamily="49" charset="-122"/>
                <a:cs typeface="Times New Roman" panose="02020603050405020304" pitchFamily="18" charset="0"/>
              </a:rPr>
              <a:t>－</a:t>
            </a:r>
            <a:r>
              <a:rPr lang="zh-CN" altLang="en-US" sz="2800" b="1">
                <a:solidFill>
                  <a:srgbClr val="FF0000"/>
                </a:solidFill>
                <a:latin typeface="Times New Roman" panose="02020603050405020304" pitchFamily="18" charset="0"/>
                <a:ea typeface="楷体_GB2312" pitchFamily="49" charset="-122"/>
                <a:cs typeface="Times New Roman" panose="02020603050405020304" pitchFamily="18" charset="0"/>
                <a:sym typeface="Symbol" pitchFamily="18" charset="2"/>
              </a:rPr>
              <a:t></a:t>
            </a:r>
            <a:r>
              <a:rPr lang="en-US" altLang="zh-CN" sz="2800" b="1" i="1">
                <a:solidFill>
                  <a:srgbClr val="FF0000"/>
                </a:solidFill>
                <a:latin typeface="Times New Roman" panose="02020603050405020304" pitchFamily="18" charset="0"/>
                <a:ea typeface="楷体_GB2312" pitchFamily="49" charset="-122"/>
                <a:cs typeface="Times New Roman" panose="02020603050405020304" pitchFamily="18" charset="0"/>
              </a:rPr>
              <a:t>V</a:t>
            </a:r>
            <a:r>
              <a:rPr lang="en-US" altLang="zh-CN" sz="2800" b="1" baseline="-25000">
                <a:solidFill>
                  <a:srgbClr val="FF0000"/>
                </a:solidFill>
                <a:latin typeface="Times New Roman" panose="02020603050405020304" pitchFamily="18" charset="0"/>
                <a:ea typeface="楷体_GB2312" pitchFamily="49" charset="-122"/>
                <a:cs typeface="Times New Roman" panose="02020603050405020304" pitchFamily="18" charset="0"/>
              </a:rPr>
              <a:t>C1</a:t>
            </a:r>
            <a:r>
              <a:rPr lang="en-US" altLang="zh-CN" b="1" baseline="-25000">
                <a:solidFill>
                  <a:srgbClr val="FF0000"/>
                </a:solidFill>
                <a:latin typeface="Times New Roman" panose="02020603050405020304" pitchFamily="18" charset="0"/>
                <a:ea typeface="楷体_GB2312" pitchFamily="49" charset="-122"/>
                <a:cs typeface="Times New Roman" panose="02020603050405020304" pitchFamily="18" charset="0"/>
              </a:rPr>
              <a:t> </a:t>
            </a:r>
            <a:r>
              <a:rPr lang="en-US" altLang="zh-CN" b="1" baseline="-50000">
                <a:solidFill>
                  <a:srgbClr val="FF0000"/>
                </a:solidFill>
                <a:latin typeface="Times New Roman" panose="02020603050405020304" pitchFamily="18" charset="0"/>
                <a:ea typeface="楷体_GB2312" pitchFamily="49" charset="-122"/>
                <a:cs typeface="Times New Roman" panose="02020603050405020304" pitchFamily="18" charset="0"/>
              </a:rPr>
              <a:t> </a:t>
            </a:r>
            <a:r>
              <a:rPr lang="en-US" altLang="zh-CN" sz="2800" b="1">
                <a:solidFill>
                  <a:srgbClr val="FF0000"/>
                </a:solidFill>
                <a:latin typeface="Times New Roman" panose="02020603050405020304" pitchFamily="18" charset="0"/>
                <a:ea typeface="楷体_GB2312" pitchFamily="49" charset="-122"/>
                <a:cs typeface="Times New Roman" panose="02020603050405020304" pitchFamily="18" charset="0"/>
              </a:rPr>
              <a:t>)</a:t>
            </a:r>
            <a:r>
              <a:rPr lang="zh-CN" altLang="en-US" sz="2800" b="1">
                <a:solidFill>
                  <a:srgbClr val="FF0000"/>
                </a:solidFill>
                <a:latin typeface="Times New Roman" panose="02020603050405020304" pitchFamily="18" charset="0"/>
                <a:ea typeface="楷体_GB2312" pitchFamily="49" charset="-122"/>
                <a:cs typeface="Times New Roman" panose="02020603050405020304" pitchFamily="18" charset="0"/>
              </a:rPr>
              <a:t>－</a:t>
            </a:r>
            <a:r>
              <a:rPr lang="en-US" altLang="zh-CN" sz="2800" b="1">
                <a:solidFill>
                  <a:srgbClr val="FF0000"/>
                </a:solidFill>
                <a:latin typeface="Times New Roman" panose="02020603050405020304" pitchFamily="18" charset="0"/>
                <a:ea typeface="楷体_GB2312" pitchFamily="49" charset="-122"/>
                <a:cs typeface="Times New Roman" panose="02020603050405020304" pitchFamily="18" charset="0"/>
              </a:rPr>
              <a:t>(</a:t>
            </a:r>
            <a:r>
              <a:rPr lang="en-US" altLang="zh-CN" sz="2800" b="1" i="1">
                <a:solidFill>
                  <a:srgbClr val="FF0000"/>
                </a:solidFill>
                <a:latin typeface="Times New Roman" panose="02020603050405020304" pitchFamily="18" charset="0"/>
                <a:ea typeface="楷体_GB2312" pitchFamily="49" charset="-122"/>
                <a:cs typeface="Times New Roman" panose="02020603050405020304" pitchFamily="18" charset="0"/>
              </a:rPr>
              <a:t>V</a:t>
            </a:r>
            <a:r>
              <a:rPr lang="en-US" altLang="zh-CN" sz="2800" b="1" baseline="-25000">
                <a:solidFill>
                  <a:srgbClr val="FF0000"/>
                </a:solidFill>
                <a:latin typeface="Times New Roman" panose="02020603050405020304" pitchFamily="18" charset="0"/>
                <a:ea typeface="楷体_GB2312" pitchFamily="49" charset="-122"/>
                <a:cs typeface="Times New Roman" panose="02020603050405020304" pitchFamily="18" charset="0"/>
              </a:rPr>
              <a:t>C2 </a:t>
            </a:r>
            <a:r>
              <a:rPr lang="en-US" altLang="zh-CN" sz="2800" b="1">
                <a:solidFill>
                  <a:srgbClr val="FF0000"/>
                </a:solidFill>
                <a:latin typeface="Times New Roman" panose="02020603050405020304" pitchFamily="18" charset="0"/>
                <a:ea typeface="楷体_GB2312" pitchFamily="49" charset="-122"/>
                <a:cs typeface="Times New Roman" panose="02020603050405020304" pitchFamily="18" charset="0"/>
              </a:rPr>
              <a:t>+</a:t>
            </a:r>
            <a:r>
              <a:rPr lang="en-US" altLang="zh-CN" sz="2800" b="1">
                <a:solidFill>
                  <a:srgbClr val="FF0000"/>
                </a:solidFill>
                <a:latin typeface="Times New Roman" panose="02020603050405020304" pitchFamily="18" charset="0"/>
                <a:ea typeface="楷体_GB2312" pitchFamily="49" charset="-122"/>
                <a:cs typeface="Times New Roman" panose="02020603050405020304" pitchFamily="18" charset="0"/>
                <a:sym typeface="Symbol" pitchFamily="18" charset="2"/>
              </a:rPr>
              <a:t></a:t>
            </a:r>
            <a:r>
              <a:rPr lang="en-US" altLang="zh-CN" sz="2800" b="1">
                <a:solidFill>
                  <a:srgbClr val="FF0000"/>
                </a:solidFill>
                <a:latin typeface="Times New Roman" panose="02020603050405020304" pitchFamily="18" charset="0"/>
                <a:ea typeface="楷体_GB2312" pitchFamily="49" charset="-122"/>
                <a:cs typeface="Times New Roman" panose="02020603050405020304" pitchFamily="18" charset="0"/>
              </a:rPr>
              <a:t> </a:t>
            </a:r>
            <a:r>
              <a:rPr lang="en-US" altLang="zh-CN" sz="2800" b="1" i="1">
                <a:solidFill>
                  <a:srgbClr val="FF0000"/>
                </a:solidFill>
                <a:latin typeface="Times New Roman" panose="02020603050405020304" pitchFamily="18" charset="0"/>
                <a:ea typeface="楷体_GB2312" pitchFamily="49" charset="-122"/>
                <a:cs typeface="Times New Roman" panose="02020603050405020304" pitchFamily="18" charset="0"/>
              </a:rPr>
              <a:t>V</a:t>
            </a:r>
            <a:r>
              <a:rPr lang="en-US" altLang="zh-CN" sz="2800" b="1" baseline="-25000">
                <a:solidFill>
                  <a:srgbClr val="FF0000"/>
                </a:solidFill>
                <a:latin typeface="Times New Roman" panose="02020603050405020304" pitchFamily="18" charset="0"/>
                <a:ea typeface="楷体_GB2312" pitchFamily="49" charset="-122"/>
                <a:cs typeface="Times New Roman" panose="02020603050405020304" pitchFamily="18" charset="0"/>
              </a:rPr>
              <a:t>C</a:t>
            </a:r>
            <a:r>
              <a:rPr lang="zh-CN" altLang="en-US" sz="2800" b="1" baseline="-25000">
                <a:solidFill>
                  <a:srgbClr val="FF0000"/>
                </a:solidFill>
                <a:latin typeface="Times New Roman" panose="02020603050405020304" pitchFamily="18" charset="0"/>
                <a:ea typeface="楷体_GB2312" pitchFamily="49" charset="-122"/>
                <a:cs typeface="Times New Roman" panose="02020603050405020304" pitchFamily="18" charset="0"/>
              </a:rPr>
              <a:t>１ </a:t>
            </a:r>
            <a:r>
              <a:rPr lang="en-US" altLang="zh-CN" sz="2800" b="1">
                <a:solidFill>
                  <a:srgbClr val="FF0000"/>
                </a:solidFill>
                <a:latin typeface="Times New Roman" panose="02020603050405020304" pitchFamily="18" charset="0"/>
                <a:ea typeface="楷体_GB2312" pitchFamily="49" charset="-122"/>
                <a:cs typeface="Times New Roman" panose="02020603050405020304" pitchFamily="18" charset="0"/>
              </a:rPr>
              <a:t>) =</a:t>
            </a:r>
            <a:r>
              <a:rPr lang="zh-CN" altLang="en-US" sz="2800" b="1">
                <a:solidFill>
                  <a:srgbClr val="FF0000"/>
                </a:solidFill>
                <a:latin typeface="Times New Roman" panose="02020603050405020304" pitchFamily="18" charset="0"/>
                <a:ea typeface="楷体_GB2312" pitchFamily="49" charset="-122"/>
                <a:cs typeface="Times New Roman" panose="02020603050405020304" pitchFamily="18" charset="0"/>
              </a:rPr>
              <a:t>－</a:t>
            </a:r>
            <a:r>
              <a:rPr lang="en-US" altLang="zh-CN" sz="2800" b="1">
                <a:solidFill>
                  <a:srgbClr val="FF0000"/>
                </a:solidFill>
                <a:latin typeface="Times New Roman" panose="02020603050405020304" pitchFamily="18" charset="0"/>
                <a:ea typeface="楷体_GB2312" pitchFamily="49" charset="-122"/>
                <a:cs typeface="Times New Roman" panose="02020603050405020304" pitchFamily="18" charset="0"/>
              </a:rPr>
              <a:t>2 </a:t>
            </a:r>
            <a:r>
              <a:rPr lang="en-US" altLang="zh-CN" sz="2800" b="1">
                <a:solidFill>
                  <a:srgbClr val="FF0000"/>
                </a:solidFill>
                <a:latin typeface="Times New Roman" panose="02020603050405020304" pitchFamily="18" charset="0"/>
                <a:ea typeface="楷体_GB2312" pitchFamily="49" charset="-122"/>
                <a:cs typeface="Times New Roman" panose="02020603050405020304" pitchFamily="18" charset="0"/>
                <a:sym typeface="Symbol" pitchFamily="18" charset="2"/>
              </a:rPr>
              <a:t></a:t>
            </a:r>
            <a:r>
              <a:rPr lang="en-US" altLang="zh-CN" sz="2800" b="1" i="1">
                <a:solidFill>
                  <a:srgbClr val="FF0000"/>
                </a:solidFill>
                <a:latin typeface="Times New Roman" panose="02020603050405020304" pitchFamily="18" charset="0"/>
                <a:ea typeface="楷体_GB2312" pitchFamily="49" charset="-122"/>
                <a:cs typeface="Times New Roman" panose="02020603050405020304" pitchFamily="18" charset="0"/>
              </a:rPr>
              <a:t>V</a:t>
            </a:r>
            <a:r>
              <a:rPr lang="en-US" altLang="zh-CN" sz="2800" b="1" baseline="-25000">
                <a:solidFill>
                  <a:srgbClr val="FF0000"/>
                </a:solidFill>
                <a:latin typeface="Times New Roman" panose="02020603050405020304" pitchFamily="18" charset="0"/>
                <a:ea typeface="楷体_GB2312" pitchFamily="49" charset="-122"/>
                <a:cs typeface="Times New Roman" panose="02020603050405020304" pitchFamily="18" charset="0"/>
              </a:rPr>
              <a:t>C1 </a:t>
            </a:r>
          </a:p>
        </p:txBody>
      </p:sp>
      <p:sp>
        <p:nvSpPr>
          <p:cNvPr id="192589" name="Text Box 77"/>
          <p:cNvSpPr txBox="1">
            <a:spLocks noChangeArrowheads="1"/>
          </p:cNvSpPr>
          <p:nvPr/>
        </p:nvSpPr>
        <p:spPr bwMode="auto">
          <a:xfrm>
            <a:off x="990600" y="5895598"/>
            <a:ext cx="5029200" cy="519113"/>
          </a:xfrm>
          <a:prstGeom prst="rect">
            <a:avLst/>
          </a:prstGeom>
          <a:noFill/>
          <a:ln w="38100">
            <a:noFill/>
            <a:miter lim="800000"/>
            <a:headEnd/>
            <a:tailEnd/>
          </a:ln>
          <a:effectLst/>
        </p:spPr>
        <p:txBody>
          <a:bodyPr>
            <a:spAutoFit/>
          </a:bodyPr>
          <a:lstStyle/>
          <a:p>
            <a:pPr eaLnBrk="0" hangingPunct="0">
              <a:spcBef>
                <a:spcPct val="50000"/>
              </a:spcBef>
              <a:defRPr/>
            </a:pPr>
            <a:r>
              <a:rPr lang="zh-CN" altLang="en-US" sz="2800" b="1">
                <a:solidFill>
                  <a:schemeClr val="tx2"/>
                </a:solidFill>
                <a:latin typeface="Times New Roman" panose="02020603050405020304" pitchFamily="18" charset="0"/>
                <a:cs typeface="Times New Roman" panose="02020603050405020304" pitchFamily="18" charset="0"/>
              </a:rPr>
              <a:t>即</a:t>
            </a:r>
            <a:r>
              <a:rPr lang="zh-CN" altLang="en-US" sz="2800" b="1">
                <a:solidFill>
                  <a:srgbClr val="CC0000"/>
                </a:solidFill>
                <a:latin typeface="Times New Roman" panose="02020603050405020304" pitchFamily="18" charset="0"/>
                <a:cs typeface="Times New Roman" panose="02020603050405020304" pitchFamily="18" charset="0"/>
              </a:rPr>
              <a:t>对差模信号有放大能力</a:t>
            </a:r>
            <a:r>
              <a:rPr lang="zh-CN" altLang="en-US" sz="2800" b="1">
                <a:solidFill>
                  <a:schemeClr val="tx2"/>
                </a:solidFill>
                <a:latin typeface="Times New Roman" panose="02020603050405020304" pitchFamily="18" charset="0"/>
                <a:cs typeface="Times New Roman" panose="02020603050405020304" pitchFamily="18" charset="0"/>
              </a:rPr>
              <a:t>。</a:t>
            </a:r>
          </a:p>
        </p:txBody>
      </p:sp>
      <p:grpSp>
        <p:nvGrpSpPr>
          <p:cNvPr id="2" name="Group 342"/>
          <p:cNvGrpSpPr>
            <a:grpSpLocks/>
          </p:cNvGrpSpPr>
          <p:nvPr/>
        </p:nvGrpSpPr>
        <p:grpSpPr bwMode="auto">
          <a:xfrm>
            <a:off x="1763713" y="2195136"/>
            <a:ext cx="6354762" cy="1527175"/>
            <a:chOff x="1111" y="1263"/>
            <a:chExt cx="4003" cy="962"/>
          </a:xfrm>
        </p:grpSpPr>
        <p:sp>
          <p:nvSpPr>
            <p:cNvPr id="47116" name="Text Box 343"/>
            <p:cNvSpPr txBox="1">
              <a:spLocks noChangeArrowheads="1"/>
            </p:cNvSpPr>
            <p:nvPr/>
          </p:nvSpPr>
          <p:spPr bwMode="auto">
            <a:xfrm>
              <a:off x="1112" y="1320"/>
              <a:ext cx="27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800">
                  <a:solidFill>
                    <a:srgbClr val="000099"/>
                  </a:solidFill>
                  <a:ea typeface="楷体_GB2312" pitchFamily="49" charset="-122"/>
                  <a:cs typeface="Times New Roman" panose="02020603050405020304" pitchFamily="18" charset="0"/>
                </a:rPr>
                <a:t>+</a:t>
              </a:r>
            </a:p>
          </p:txBody>
        </p:sp>
        <p:sp>
          <p:nvSpPr>
            <p:cNvPr id="47117" name="Text Box 344"/>
            <p:cNvSpPr txBox="1">
              <a:spLocks noChangeArrowheads="1"/>
            </p:cNvSpPr>
            <p:nvPr/>
          </p:nvSpPr>
          <p:spPr bwMode="auto">
            <a:xfrm>
              <a:off x="1111" y="1878"/>
              <a:ext cx="27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800">
                  <a:solidFill>
                    <a:srgbClr val="000099"/>
                  </a:solidFill>
                  <a:ea typeface="楷体_GB2312" pitchFamily="49" charset="-122"/>
                  <a:cs typeface="Times New Roman" panose="02020603050405020304" pitchFamily="18" charset="0"/>
                </a:rPr>
                <a:t>–</a:t>
              </a:r>
            </a:p>
          </p:txBody>
        </p:sp>
        <p:sp>
          <p:nvSpPr>
            <p:cNvPr id="47118" name="Text Box 345"/>
            <p:cNvSpPr txBox="1">
              <a:spLocks noChangeArrowheads="1"/>
            </p:cNvSpPr>
            <p:nvPr/>
          </p:nvSpPr>
          <p:spPr bwMode="auto">
            <a:xfrm>
              <a:off x="4833" y="1898"/>
              <a:ext cx="27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800">
                  <a:solidFill>
                    <a:srgbClr val="000099"/>
                  </a:solidFill>
                  <a:ea typeface="楷体_GB2312" pitchFamily="49" charset="-122"/>
                  <a:cs typeface="Times New Roman" panose="02020603050405020304" pitchFamily="18" charset="0"/>
                </a:rPr>
                <a:t>+</a:t>
              </a:r>
            </a:p>
          </p:txBody>
        </p:sp>
        <p:sp>
          <p:nvSpPr>
            <p:cNvPr id="47119" name="Text Box 346"/>
            <p:cNvSpPr txBox="1">
              <a:spLocks noChangeArrowheads="1"/>
            </p:cNvSpPr>
            <p:nvPr/>
          </p:nvSpPr>
          <p:spPr bwMode="auto">
            <a:xfrm>
              <a:off x="4839" y="1263"/>
              <a:ext cx="27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800">
                  <a:solidFill>
                    <a:srgbClr val="000099"/>
                  </a:solidFill>
                  <a:ea typeface="楷体_GB2312" pitchFamily="49" charset="-122"/>
                  <a:cs typeface="Times New Roman" panose="02020603050405020304" pitchFamily="18" charset="0"/>
                </a:rPr>
                <a:t>–</a:t>
              </a:r>
            </a:p>
          </p:txBody>
        </p:sp>
      </p:grpSp>
      <p:pic>
        <p:nvPicPr>
          <p:cNvPr id="47114" name="Picture 347" descr="图片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43113" y="723523"/>
            <a:ext cx="6259512" cy="335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2587" name="AutoShape 75" descr="40%"/>
          <p:cNvSpPr>
            <a:spLocks noChangeArrowheads="1"/>
          </p:cNvSpPr>
          <p:nvPr/>
        </p:nvSpPr>
        <p:spPr bwMode="auto">
          <a:xfrm>
            <a:off x="381000" y="2542798"/>
            <a:ext cx="2362200" cy="1143000"/>
          </a:xfrm>
          <a:prstGeom prst="wedgeEllipseCallout">
            <a:avLst>
              <a:gd name="adj1" fmla="val 13778"/>
              <a:gd name="adj2" fmla="val 101528"/>
            </a:avLst>
          </a:prstGeom>
          <a:pattFill prst="pct40">
            <a:fgClr>
              <a:srgbClr val="CCFF66"/>
            </a:fgClr>
            <a:bgClr>
              <a:srgbClr val="FFFFFF"/>
            </a:bgClr>
          </a:pattFill>
          <a:ln w="28575">
            <a:solidFill>
              <a:srgbClr val="006600"/>
            </a:solidFill>
            <a:miter lim="800000"/>
            <a:headEnd/>
            <a:tailEnd/>
          </a:ln>
        </p:spPr>
        <p:txBody>
          <a:bodyPr wrap="none" anchor="ct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800">
                <a:solidFill>
                  <a:srgbClr val="FF3300"/>
                </a:solidFill>
                <a:cs typeface="Times New Roman" panose="02020603050405020304" pitchFamily="18" charset="0"/>
              </a:rPr>
              <a:t>差模信号</a:t>
            </a:r>
          </a:p>
          <a:p>
            <a:pPr algn="ctr" eaLnBrk="1" hangingPunct="1"/>
            <a:r>
              <a:rPr lang="zh-CN" altLang="en-US" sz="2800">
                <a:solidFill>
                  <a:srgbClr val="FF3300"/>
                </a:solidFill>
                <a:cs typeface="Times New Roman" panose="02020603050405020304" pitchFamily="18" charset="0"/>
              </a:rPr>
              <a:t> 是有用信号</a:t>
            </a:r>
          </a:p>
        </p:txBody>
      </p:sp>
    </p:spTree>
    <p:extLst>
      <p:ext uri="{BB962C8B-B14F-4D97-AF65-F5344CB8AC3E}">
        <p14:creationId xmlns:p14="http://schemas.microsoft.com/office/powerpoint/2010/main" val="173947021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2585"/>
                                        </p:tgtEl>
                                        <p:attrNameLst>
                                          <p:attrName>style.visibility</p:attrName>
                                        </p:attrNameLst>
                                      </p:cBhvr>
                                      <p:to>
                                        <p:strVal val="visible"/>
                                      </p:to>
                                    </p:set>
                                    <p:animEffect transition="in" filter="wipe(left)">
                                      <p:cBhvr>
                                        <p:cTn id="7" dur="500"/>
                                        <p:tgtEl>
                                          <p:spTgt spid="192585"/>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5" fill="hold" grpId="0" nodeType="clickEffect">
                                  <p:stCondLst>
                                    <p:cond delay="0"/>
                                  </p:stCondLst>
                                  <p:childTnLst>
                                    <p:set>
                                      <p:cBhvr>
                                        <p:cTn id="15" dur="1" fill="hold">
                                          <p:stCondLst>
                                            <p:cond delay="0"/>
                                          </p:stCondLst>
                                        </p:cTn>
                                        <p:tgtEl>
                                          <p:spTgt spid="192584"/>
                                        </p:tgtEl>
                                        <p:attrNameLst>
                                          <p:attrName>style.visibility</p:attrName>
                                        </p:attrNameLst>
                                      </p:cBhvr>
                                      <p:to>
                                        <p:strVal val="visible"/>
                                      </p:to>
                                    </p:set>
                                    <p:animEffect transition="in" filter="blinds(vertical)">
                                      <p:cBhvr>
                                        <p:cTn id="16" dur="500"/>
                                        <p:tgtEl>
                                          <p:spTgt spid="19258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5" fill="hold" grpId="0" nodeType="clickEffect">
                                  <p:stCondLst>
                                    <p:cond delay="0"/>
                                  </p:stCondLst>
                                  <p:childTnLst>
                                    <p:set>
                                      <p:cBhvr>
                                        <p:cTn id="20" dur="1" fill="hold">
                                          <p:stCondLst>
                                            <p:cond delay="0"/>
                                          </p:stCondLst>
                                        </p:cTn>
                                        <p:tgtEl>
                                          <p:spTgt spid="192588"/>
                                        </p:tgtEl>
                                        <p:attrNameLst>
                                          <p:attrName>style.visibility</p:attrName>
                                        </p:attrNameLst>
                                      </p:cBhvr>
                                      <p:to>
                                        <p:strVal val="visible"/>
                                      </p:to>
                                    </p:set>
                                    <p:animEffect transition="in" filter="blinds(vertical)">
                                      <p:cBhvr>
                                        <p:cTn id="21" dur="500"/>
                                        <p:tgtEl>
                                          <p:spTgt spid="192588"/>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5" fill="hold" grpId="0" nodeType="clickEffect">
                                  <p:stCondLst>
                                    <p:cond delay="0"/>
                                  </p:stCondLst>
                                  <p:childTnLst>
                                    <p:set>
                                      <p:cBhvr>
                                        <p:cTn id="25" dur="1" fill="hold">
                                          <p:stCondLst>
                                            <p:cond delay="0"/>
                                          </p:stCondLst>
                                        </p:cTn>
                                        <p:tgtEl>
                                          <p:spTgt spid="192589"/>
                                        </p:tgtEl>
                                        <p:attrNameLst>
                                          <p:attrName>style.visibility</p:attrName>
                                        </p:attrNameLst>
                                      </p:cBhvr>
                                      <p:to>
                                        <p:strVal val="visible"/>
                                      </p:to>
                                    </p:set>
                                    <p:animEffect transition="in" filter="blinds(vertical)">
                                      <p:cBhvr>
                                        <p:cTn id="26" dur="500"/>
                                        <p:tgtEl>
                                          <p:spTgt spid="19258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192587"/>
                                        </p:tgtEl>
                                        <p:attrNameLst>
                                          <p:attrName>style.visibility</p:attrName>
                                        </p:attrNameLst>
                                      </p:cBhvr>
                                      <p:to>
                                        <p:strVal val="visible"/>
                                      </p:to>
                                    </p:set>
                                    <p:animEffect transition="in" filter="wipe(up)">
                                      <p:cBhvr>
                                        <p:cTn id="31" dur="500"/>
                                        <p:tgtEl>
                                          <p:spTgt spid="1925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84" grpId="0" autoUpdateAnimBg="0"/>
      <p:bldP spid="192585" grpId="0" autoUpdateAnimBg="0"/>
      <p:bldP spid="192588" grpId="0" autoUpdateAnimBg="0"/>
      <p:bldP spid="192589" grpId="0" autoUpdateAnimBg="0"/>
      <p:bldP spid="192587" grpId="0" animBg="1" autoUpdateAnimBg="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220" name="Text Box 28"/>
          <p:cNvSpPr txBox="1">
            <a:spLocks noChangeArrowheads="1"/>
          </p:cNvSpPr>
          <p:nvPr/>
        </p:nvSpPr>
        <p:spPr bwMode="auto">
          <a:xfrm>
            <a:off x="5994400" y="5430838"/>
            <a:ext cx="2754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med" len="lg"/>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000099"/>
                </a:solidFill>
              </a:rPr>
              <a:t>单管差模信号通路</a:t>
            </a:r>
          </a:p>
        </p:txBody>
      </p:sp>
      <p:sp>
        <p:nvSpPr>
          <p:cNvPr id="264221" name="Text Box 29"/>
          <p:cNvSpPr txBox="1">
            <a:spLocks noChangeArrowheads="1"/>
          </p:cNvSpPr>
          <p:nvPr/>
        </p:nvSpPr>
        <p:spPr bwMode="auto">
          <a:xfrm>
            <a:off x="417513" y="620713"/>
            <a:ext cx="8229600" cy="197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med" len="lg"/>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pPr>
            <a:r>
              <a:rPr lang="en-US" altLang="zh-CN" sz="2800"/>
              <a:t>        </a:t>
            </a:r>
            <a:r>
              <a:rPr lang="zh-CN" altLang="en-US" sz="2800"/>
              <a:t>由于差模信号使两管的集电极电流一增一减，其变化量相等，通过 </a:t>
            </a:r>
            <a:r>
              <a:rPr lang="en-US" altLang="zh-CN" sz="2800" i="1"/>
              <a:t>R</a:t>
            </a:r>
            <a:r>
              <a:rPr lang="en-US" altLang="zh-CN" sz="2800" baseline="-25000"/>
              <a:t>E </a:t>
            </a:r>
            <a:r>
              <a:rPr lang="zh-CN" altLang="en-US" sz="2800"/>
              <a:t>的电流近于不变，</a:t>
            </a:r>
            <a:r>
              <a:rPr lang="en-US" altLang="zh-CN" sz="2800" i="1"/>
              <a:t>R</a:t>
            </a:r>
            <a:r>
              <a:rPr lang="en-US" altLang="zh-CN" sz="2800" baseline="-25000"/>
              <a:t>E </a:t>
            </a:r>
            <a:r>
              <a:rPr lang="zh-CN" altLang="en-US" sz="2800"/>
              <a:t>上没有差模信号压降，故 </a:t>
            </a:r>
            <a:r>
              <a:rPr lang="en-US" altLang="zh-CN" sz="2800" i="1"/>
              <a:t>R</a:t>
            </a:r>
            <a:r>
              <a:rPr lang="en-US" altLang="zh-CN" sz="2800" baseline="-25000"/>
              <a:t>E </a:t>
            </a:r>
            <a:r>
              <a:rPr lang="zh-CN" altLang="en-US" sz="2800"/>
              <a:t>对差模信号不起作用，可得出下图所示的单管差模信号通路。</a:t>
            </a:r>
          </a:p>
        </p:txBody>
      </p:sp>
      <p:sp>
        <p:nvSpPr>
          <p:cNvPr id="264222" name="Text Box 30"/>
          <p:cNvSpPr txBox="1">
            <a:spLocks noChangeArrowheads="1"/>
          </p:cNvSpPr>
          <p:nvPr/>
        </p:nvSpPr>
        <p:spPr bwMode="auto">
          <a:xfrm>
            <a:off x="412750" y="2509838"/>
            <a:ext cx="37560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med"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a:t>单管差模电压放大倍数</a:t>
            </a:r>
          </a:p>
        </p:txBody>
      </p:sp>
      <p:graphicFrame>
        <p:nvGraphicFramePr>
          <p:cNvPr id="264223" name="Object 31"/>
          <p:cNvGraphicFramePr>
            <a:graphicFrameLocks noChangeAspect="1"/>
          </p:cNvGraphicFramePr>
          <p:nvPr/>
        </p:nvGraphicFramePr>
        <p:xfrm>
          <a:off x="563563" y="3065463"/>
          <a:ext cx="4478337" cy="1008062"/>
        </p:xfrm>
        <a:graphic>
          <a:graphicData uri="http://schemas.openxmlformats.org/presentationml/2006/ole">
            <mc:AlternateContent xmlns:mc="http://schemas.openxmlformats.org/markup-compatibility/2006">
              <mc:Choice xmlns:v="urn:schemas-microsoft-com:vml" Requires="v">
                <p:oleObj spid="_x0000_s48136" name="Equation" r:id="rId4" imgW="2184120" imgH="406080" progId="Equation.3">
                  <p:embed/>
                </p:oleObj>
              </mc:Choice>
              <mc:Fallback>
                <p:oleObj name="Equation" r:id="rId4" imgW="2184120" imgH="4060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3563" y="3065463"/>
                        <a:ext cx="4478337" cy="1008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4224" name="Text Box 32"/>
          <p:cNvSpPr txBox="1">
            <a:spLocks noChangeArrowheads="1"/>
          </p:cNvSpPr>
          <p:nvPr/>
        </p:nvSpPr>
        <p:spPr bwMode="auto">
          <a:xfrm>
            <a:off x="395288" y="4086225"/>
            <a:ext cx="16129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med"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a:t>同理可得</a:t>
            </a:r>
          </a:p>
        </p:txBody>
      </p:sp>
      <p:graphicFrame>
        <p:nvGraphicFramePr>
          <p:cNvPr id="264225" name="Object 33"/>
          <p:cNvGraphicFramePr>
            <a:graphicFrameLocks noChangeAspect="1"/>
          </p:cNvGraphicFramePr>
          <p:nvPr/>
        </p:nvGraphicFramePr>
        <p:xfrm>
          <a:off x="687388" y="4535488"/>
          <a:ext cx="3744912" cy="1062037"/>
        </p:xfrm>
        <a:graphic>
          <a:graphicData uri="http://schemas.openxmlformats.org/presentationml/2006/ole">
            <mc:AlternateContent xmlns:mc="http://schemas.openxmlformats.org/markup-compatibility/2006">
              <mc:Choice xmlns:v="urn:schemas-microsoft-com:vml" Requires="v">
                <p:oleObj spid="_x0000_s48137" name="Equation" r:id="rId6" imgW="1752480" imgH="444240" progId="Equation.3">
                  <p:embed/>
                </p:oleObj>
              </mc:Choice>
              <mc:Fallback>
                <p:oleObj name="Equation" r:id="rId6" imgW="1752480" imgH="4442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7388" y="4535488"/>
                        <a:ext cx="3744912" cy="1062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64233" name="Picture 41" descr="图片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76825" y="2708275"/>
            <a:ext cx="3908425" cy="265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62885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4221"/>
                                        </p:tgtEl>
                                        <p:attrNameLst>
                                          <p:attrName>style.visibility</p:attrName>
                                        </p:attrNameLst>
                                      </p:cBhvr>
                                      <p:to>
                                        <p:strVal val="visible"/>
                                      </p:to>
                                    </p:set>
                                    <p:animEffect transition="in" filter="wipe(left)">
                                      <p:cBhvr>
                                        <p:cTn id="7" dur="500"/>
                                        <p:tgtEl>
                                          <p:spTgt spid="26422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64233"/>
                                        </p:tgtEl>
                                        <p:attrNameLst>
                                          <p:attrName>style.visibility</p:attrName>
                                        </p:attrNameLst>
                                      </p:cBhvr>
                                      <p:to>
                                        <p:strVal val="visible"/>
                                      </p:to>
                                    </p:set>
                                    <p:animEffect transition="in" filter="wipe(left)">
                                      <p:cBhvr>
                                        <p:cTn id="12" dur="500"/>
                                        <p:tgtEl>
                                          <p:spTgt spid="26423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4222"/>
                                        </p:tgtEl>
                                        <p:attrNameLst>
                                          <p:attrName>style.visibility</p:attrName>
                                        </p:attrNameLst>
                                      </p:cBhvr>
                                      <p:to>
                                        <p:strVal val="visible"/>
                                      </p:to>
                                    </p:set>
                                    <p:animEffect transition="in" filter="wipe(left)">
                                      <p:cBhvr>
                                        <p:cTn id="17" dur="500"/>
                                        <p:tgtEl>
                                          <p:spTgt spid="26422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64223"/>
                                        </p:tgtEl>
                                        <p:attrNameLst>
                                          <p:attrName>style.visibility</p:attrName>
                                        </p:attrNameLst>
                                      </p:cBhvr>
                                      <p:to>
                                        <p:strVal val="visible"/>
                                      </p:to>
                                    </p:set>
                                    <p:animEffect transition="in" filter="wipe(left)">
                                      <p:cBhvr>
                                        <p:cTn id="22" dur="500"/>
                                        <p:tgtEl>
                                          <p:spTgt spid="26422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64224"/>
                                        </p:tgtEl>
                                        <p:attrNameLst>
                                          <p:attrName>style.visibility</p:attrName>
                                        </p:attrNameLst>
                                      </p:cBhvr>
                                      <p:to>
                                        <p:strVal val="visible"/>
                                      </p:to>
                                    </p:set>
                                    <p:animEffect transition="in" filter="wipe(left)">
                                      <p:cBhvr>
                                        <p:cTn id="27" dur="500"/>
                                        <p:tgtEl>
                                          <p:spTgt spid="264224"/>
                                        </p:tgtEl>
                                      </p:cBhvr>
                                    </p:animEffect>
                                  </p:childTnLst>
                                </p:cTn>
                              </p:par>
                            </p:childTnLst>
                          </p:cTn>
                        </p:par>
                        <p:par>
                          <p:cTn id="28" fill="hold" nodeType="afterGroup">
                            <p:stCondLst>
                              <p:cond delay="500"/>
                            </p:stCondLst>
                            <p:childTnLst>
                              <p:par>
                                <p:cTn id="29" presetID="22" presetClass="entr" presetSubtype="8" fill="hold" nodeType="afterEffect">
                                  <p:stCondLst>
                                    <p:cond delay="0"/>
                                  </p:stCondLst>
                                  <p:childTnLst>
                                    <p:set>
                                      <p:cBhvr>
                                        <p:cTn id="30" dur="1" fill="hold">
                                          <p:stCondLst>
                                            <p:cond delay="0"/>
                                          </p:stCondLst>
                                        </p:cTn>
                                        <p:tgtEl>
                                          <p:spTgt spid="264225"/>
                                        </p:tgtEl>
                                        <p:attrNameLst>
                                          <p:attrName>style.visibility</p:attrName>
                                        </p:attrNameLst>
                                      </p:cBhvr>
                                      <p:to>
                                        <p:strVal val="visible"/>
                                      </p:to>
                                    </p:set>
                                    <p:animEffect transition="in" filter="wipe(left)">
                                      <p:cBhvr>
                                        <p:cTn id="31" dur="500"/>
                                        <p:tgtEl>
                                          <p:spTgt spid="264225"/>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64220"/>
                                        </p:tgtEl>
                                        <p:attrNameLst>
                                          <p:attrName>style.visibility</p:attrName>
                                        </p:attrNameLst>
                                      </p:cBhvr>
                                      <p:to>
                                        <p:strVal val="visible"/>
                                      </p:to>
                                    </p:set>
                                    <p:animEffect transition="in" filter="wipe(left)">
                                      <p:cBhvr>
                                        <p:cTn id="36" dur="500"/>
                                        <p:tgtEl>
                                          <p:spTgt spid="264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220" grpId="0" autoUpdateAnimBg="0"/>
      <p:bldP spid="264221" grpId="0" autoUpdateAnimBg="0"/>
      <p:bldP spid="264222" grpId="0" autoUpdateAnimBg="0"/>
      <p:bldP spid="264224" grpId="0" autoUpdateAnimBg="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9" name="Text Box 4"/>
          <p:cNvSpPr txBox="1">
            <a:spLocks noChangeArrowheads="1"/>
          </p:cNvSpPr>
          <p:nvPr/>
        </p:nvSpPr>
        <p:spPr bwMode="auto">
          <a:xfrm>
            <a:off x="457200" y="609600"/>
            <a:ext cx="8534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med" len="lg"/>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a:t>双端输入</a:t>
            </a:r>
            <a:r>
              <a:rPr lang="en-US" altLang="zh-CN" sz="2800"/>
              <a:t>—</a:t>
            </a:r>
            <a:r>
              <a:rPr lang="zh-CN" altLang="en-US" sz="2800"/>
              <a:t>双端输出差分电路的差模电压放大倍数为</a:t>
            </a:r>
          </a:p>
        </p:txBody>
      </p:sp>
      <p:graphicFrame>
        <p:nvGraphicFramePr>
          <p:cNvPr id="265221" name="Object 5"/>
          <p:cNvGraphicFramePr>
            <a:graphicFrameLocks noChangeAspect="1"/>
          </p:cNvGraphicFramePr>
          <p:nvPr/>
        </p:nvGraphicFramePr>
        <p:xfrm>
          <a:off x="1692275" y="981075"/>
          <a:ext cx="4618038" cy="1087438"/>
        </p:xfrm>
        <a:graphic>
          <a:graphicData uri="http://schemas.openxmlformats.org/presentationml/2006/ole">
            <mc:AlternateContent xmlns:mc="http://schemas.openxmlformats.org/markup-compatibility/2006">
              <mc:Choice xmlns:v="urn:schemas-microsoft-com:vml" Requires="v">
                <p:oleObj spid="_x0000_s49169" name="Equation" r:id="rId4" imgW="2019240" imgH="444240" progId="Equation.3">
                  <p:embed/>
                </p:oleObj>
              </mc:Choice>
              <mc:Fallback>
                <p:oleObj name="Equation" r:id="rId4" imgW="2019240" imgH="4442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2275" y="981075"/>
                        <a:ext cx="4618038" cy="1087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5222" name="Text Box 6"/>
          <p:cNvSpPr txBox="1">
            <a:spLocks noChangeArrowheads="1"/>
          </p:cNvSpPr>
          <p:nvPr/>
        </p:nvSpPr>
        <p:spPr bwMode="auto">
          <a:xfrm>
            <a:off x="412750" y="2049463"/>
            <a:ext cx="62563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med"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a:t>当在两管的集电极之间接入负载电阻时</a:t>
            </a:r>
          </a:p>
        </p:txBody>
      </p:sp>
      <p:graphicFrame>
        <p:nvGraphicFramePr>
          <p:cNvPr id="265223" name="Object 7"/>
          <p:cNvGraphicFramePr>
            <a:graphicFrameLocks noChangeAspect="1"/>
          </p:cNvGraphicFramePr>
          <p:nvPr/>
        </p:nvGraphicFramePr>
        <p:xfrm>
          <a:off x="1763713" y="2433638"/>
          <a:ext cx="2352675" cy="1092200"/>
        </p:xfrm>
        <a:graphic>
          <a:graphicData uri="http://schemas.openxmlformats.org/presentationml/2006/ole">
            <mc:AlternateContent xmlns:mc="http://schemas.openxmlformats.org/markup-compatibility/2006">
              <mc:Choice xmlns:v="urn:schemas-microsoft-com:vml" Requires="v">
                <p:oleObj spid="_x0000_s49170" name="Equation" r:id="rId6" imgW="990360" imgH="444240" progId="Equation.3">
                  <p:embed/>
                </p:oleObj>
              </mc:Choice>
              <mc:Fallback>
                <p:oleObj name="Equation" r:id="rId6" imgW="990360" imgH="4442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63713" y="2433638"/>
                        <a:ext cx="2352675" cy="1092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5224" name="Text Box 8"/>
          <p:cNvSpPr txBox="1">
            <a:spLocks noChangeArrowheads="1"/>
          </p:cNvSpPr>
          <p:nvPr/>
        </p:nvSpPr>
        <p:spPr bwMode="auto">
          <a:xfrm>
            <a:off x="533400" y="3562350"/>
            <a:ext cx="10858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med" len="lg"/>
              </a14:hiddenLine>
            </a:ext>
          </a:extLst>
        </p:spPr>
        <p:txBody>
          <a:bodyPr>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a:t>式中</a:t>
            </a:r>
          </a:p>
        </p:txBody>
      </p:sp>
      <p:graphicFrame>
        <p:nvGraphicFramePr>
          <p:cNvPr id="265225" name="Object 9"/>
          <p:cNvGraphicFramePr>
            <a:graphicFrameLocks noChangeAspect="1"/>
          </p:cNvGraphicFramePr>
          <p:nvPr/>
        </p:nvGraphicFramePr>
        <p:xfrm>
          <a:off x="1739900" y="3371850"/>
          <a:ext cx="2327275" cy="955675"/>
        </p:xfrm>
        <a:graphic>
          <a:graphicData uri="http://schemas.openxmlformats.org/presentationml/2006/ole">
            <mc:AlternateContent xmlns:mc="http://schemas.openxmlformats.org/markup-compatibility/2006">
              <mc:Choice xmlns:v="urn:schemas-microsoft-com:vml" Requires="v">
                <p:oleObj spid="_x0000_s49171" name="Equation" r:id="rId8" imgW="990360" imgH="406080" progId="Equation.3">
                  <p:embed/>
                </p:oleObj>
              </mc:Choice>
              <mc:Fallback>
                <p:oleObj name="Equation" r:id="rId8" imgW="990360" imgH="40608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39900" y="3371850"/>
                        <a:ext cx="2327275" cy="955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5226" name="Text Box 10"/>
          <p:cNvSpPr txBox="1">
            <a:spLocks noChangeArrowheads="1"/>
          </p:cNvSpPr>
          <p:nvPr/>
        </p:nvSpPr>
        <p:spPr bwMode="auto">
          <a:xfrm>
            <a:off x="501650" y="4224338"/>
            <a:ext cx="51847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med"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a:t>两输入端之间的差模输入电阻为</a:t>
            </a:r>
          </a:p>
        </p:txBody>
      </p:sp>
      <p:graphicFrame>
        <p:nvGraphicFramePr>
          <p:cNvPr id="265227" name="Object 11"/>
          <p:cNvGraphicFramePr>
            <a:graphicFrameLocks noChangeAspect="1"/>
          </p:cNvGraphicFramePr>
          <p:nvPr/>
        </p:nvGraphicFramePr>
        <p:xfrm>
          <a:off x="3124200" y="4733925"/>
          <a:ext cx="2209800" cy="560388"/>
        </p:xfrm>
        <a:graphic>
          <a:graphicData uri="http://schemas.openxmlformats.org/presentationml/2006/ole">
            <mc:AlternateContent xmlns:mc="http://schemas.openxmlformats.org/markup-compatibility/2006">
              <mc:Choice xmlns:v="urn:schemas-microsoft-com:vml" Requires="v">
                <p:oleObj spid="_x0000_s49172" name="Equation" r:id="rId10" imgW="965160" imgH="228600" progId="Equation.3">
                  <p:embed/>
                </p:oleObj>
              </mc:Choice>
              <mc:Fallback>
                <p:oleObj name="Equation" r:id="rId10" imgW="965160" imgH="2286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24200" y="4733925"/>
                        <a:ext cx="2209800" cy="560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5228" name="Text Box 12"/>
          <p:cNvSpPr txBox="1">
            <a:spLocks noChangeArrowheads="1"/>
          </p:cNvSpPr>
          <p:nvPr/>
        </p:nvSpPr>
        <p:spPr bwMode="auto">
          <a:xfrm>
            <a:off x="473075" y="5235575"/>
            <a:ext cx="51847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med" len="lg"/>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a:t>两集电极之间的差模输出电阻为</a:t>
            </a:r>
          </a:p>
        </p:txBody>
      </p:sp>
      <p:graphicFrame>
        <p:nvGraphicFramePr>
          <p:cNvPr id="265229" name="Object 13"/>
          <p:cNvGraphicFramePr>
            <a:graphicFrameLocks noChangeAspect="1"/>
          </p:cNvGraphicFramePr>
          <p:nvPr/>
        </p:nvGraphicFramePr>
        <p:xfrm>
          <a:off x="3143250" y="5724525"/>
          <a:ext cx="1295400" cy="592138"/>
        </p:xfrm>
        <a:graphic>
          <a:graphicData uri="http://schemas.openxmlformats.org/presentationml/2006/ole">
            <mc:AlternateContent xmlns:mc="http://schemas.openxmlformats.org/markup-compatibility/2006">
              <mc:Choice xmlns:v="urn:schemas-microsoft-com:vml" Requires="v">
                <p:oleObj spid="_x0000_s49173" name="Equation" r:id="rId12" imgW="558720" imgH="228600" progId="Equation.3">
                  <p:embed/>
                </p:oleObj>
              </mc:Choice>
              <mc:Fallback>
                <p:oleObj name="Equation" r:id="rId12" imgW="558720" imgH="2286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143250" y="5724525"/>
                        <a:ext cx="1295400" cy="592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4246280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65221"/>
                                        </p:tgtEl>
                                        <p:attrNameLst>
                                          <p:attrName>style.visibility</p:attrName>
                                        </p:attrNameLst>
                                      </p:cBhvr>
                                      <p:to>
                                        <p:strVal val="visible"/>
                                      </p:to>
                                    </p:set>
                                    <p:animEffect transition="in" filter="wipe(left)">
                                      <p:cBhvr>
                                        <p:cTn id="7" dur="500"/>
                                        <p:tgtEl>
                                          <p:spTgt spid="26522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5222"/>
                                        </p:tgtEl>
                                        <p:attrNameLst>
                                          <p:attrName>style.visibility</p:attrName>
                                        </p:attrNameLst>
                                      </p:cBhvr>
                                      <p:to>
                                        <p:strVal val="visible"/>
                                      </p:to>
                                    </p:set>
                                    <p:animEffect transition="in" filter="wipe(left)">
                                      <p:cBhvr>
                                        <p:cTn id="12" dur="500"/>
                                        <p:tgtEl>
                                          <p:spTgt spid="26522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65223"/>
                                        </p:tgtEl>
                                        <p:attrNameLst>
                                          <p:attrName>style.visibility</p:attrName>
                                        </p:attrNameLst>
                                      </p:cBhvr>
                                      <p:to>
                                        <p:strVal val="visible"/>
                                      </p:to>
                                    </p:set>
                                    <p:animEffect transition="in" filter="wipe(left)">
                                      <p:cBhvr>
                                        <p:cTn id="17" dur="500"/>
                                        <p:tgtEl>
                                          <p:spTgt spid="26522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65224"/>
                                        </p:tgtEl>
                                        <p:attrNameLst>
                                          <p:attrName>style.visibility</p:attrName>
                                        </p:attrNameLst>
                                      </p:cBhvr>
                                      <p:to>
                                        <p:strVal val="visible"/>
                                      </p:to>
                                    </p:set>
                                    <p:animEffect transition="in" filter="wipe(left)">
                                      <p:cBhvr>
                                        <p:cTn id="22" dur="500"/>
                                        <p:tgtEl>
                                          <p:spTgt spid="265224"/>
                                        </p:tgtEl>
                                      </p:cBhvr>
                                    </p:animEffect>
                                  </p:childTnLst>
                                </p:cTn>
                              </p:par>
                            </p:childTnLst>
                          </p:cTn>
                        </p:par>
                        <p:par>
                          <p:cTn id="23" fill="hold" nodeType="afterGroup">
                            <p:stCondLst>
                              <p:cond delay="500"/>
                            </p:stCondLst>
                            <p:childTnLst>
                              <p:par>
                                <p:cTn id="24" presetID="22" presetClass="entr" presetSubtype="8" fill="hold" nodeType="afterEffect">
                                  <p:stCondLst>
                                    <p:cond delay="0"/>
                                  </p:stCondLst>
                                  <p:childTnLst>
                                    <p:set>
                                      <p:cBhvr>
                                        <p:cTn id="25" dur="1" fill="hold">
                                          <p:stCondLst>
                                            <p:cond delay="0"/>
                                          </p:stCondLst>
                                        </p:cTn>
                                        <p:tgtEl>
                                          <p:spTgt spid="265225"/>
                                        </p:tgtEl>
                                        <p:attrNameLst>
                                          <p:attrName>style.visibility</p:attrName>
                                        </p:attrNameLst>
                                      </p:cBhvr>
                                      <p:to>
                                        <p:strVal val="visible"/>
                                      </p:to>
                                    </p:set>
                                    <p:animEffect transition="in" filter="wipe(left)">
                                      <p:cBhvr>
                                        <p:cTn id="26" dur="500"/>
                                        <p:tgtEl>
                                          <p:spTgt spid="265225"/>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65226"/>
                                        </p:tgtEl>
                                        <p:attrNameLst>
                                          <p:attrName>style.visibility</p:attrName>
                                        </p:attrNameLst>
                                      </p:cBhvr>
                                      <p:to>
                                        <p:strVal val="visible"/>
                                      </p:to>
                                    </p:set>
                                    <p:animEffect transition="in" filter="wipe(left)">
                                      <p:cBhvr>
                                        <p:cTn id="31" dur="500"/>
                                        <p:tgtEl>
                                          <p:spTgt spid="265226"/>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265227"/>
                                        </p:tgtEl>
                                        <p:attrNameLst>
                                          <p:attrName>style.visibility</p:attrName>
                                        </p:attrNameLst>
                                      </p:cBhvr>
                                      <p:to>
                                        <p:strVal val="visible"/>
                                      </p:to>
                                    </p:set>
                                    <p:animEffect transition="in" filter="wipe(left)">
                                      <p:cBhvr>
                                        <p:cTn id="36" dur="500"/>
                                        <p:tgtEl>
                                          <p:spTgt spid="265227"/>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65228"/>
                                        </p:tgtEl>
                                        <p:attrNameLst>
                                          <p:attrName>style.visibility</p:attrName>
                                        </p:attrNameLst>
                                      </p:cBhvr>
                                      <p:to>
                                        <p:strVal val="visible"/>
                                      </p:to>
                                    </p:set>
                                    <p:animEffect transition="in" filter="wipe(left)">
                                      <p:cBhvr>
                                        <p:cTn id="41" dur="500"/>
                                        <p:tgtEl>
                                          <p:spTgt spid="265228"/>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265229"/>
                                        </p:tgtEl>
                                        <p:attrNameLst>
                                          <p:attrName>style.visibility</p:attrName>
                                        </p:attrNameLst>
                                      </p:cBhvr>
                                      <p:to>
                                        <p:strVal val="visible"/>
                                      </p:to>
                                    </p:set>
                                    <p:animEffect transition="in" filter="wipe(left)">
                                      <p:cBhvr>
                                        <p:cTn id="46" dur="500"/>
                                        <p:tgtEl>
                                          <p:spTgt spid="265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22" grpId="0" autoUpdateAnimBg="0"/>
      <p:bldP spid="265224" grpId="0" autoUpdateAnimBg="0"/>
      <p:bldP spid="265226" grpId="0" autoUpdateAnimBg="0"/>
      <p:bldP spid="265228" grpId="0" autoUpdateAnimBg="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272</TotalTime>
  <Words>5941</Words>
  <Application>Microsoft Office PowerPoint</Application>
  <PresentationFormat>全屏显示(4:3)</PresentationFormat>
  <Paragraphs>854</Paragraphs>
  <Slides>105</Slides>
  <Notes>99</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4</vt:i4>
      </vt:variant>
      <vt:variant>
        <vt:lpstr>幻灯片标题</vt:lpstr>
      </vt:variant>
      <vt:variant>
        <vt:i4>105</vt:i4>
      </vt:variant>
    </vt:vector>
  </HeadingPairs>
  <TitlesOfParts>
    <vt:vector size="122" baseType="lpstr">
      <vt:lpstr>Malgun Gothic Semilight</vt:lpstr>
      <vt:lpstr>方正琥珀繁体</vt:lpstr>
      <vt:lpstr>华文新魏</vt:lpstr>
      <vt:lpstr>华文中宋</vt:lpstr>
      <vt:lpstr>楷体_GB2312</vt:lpstr>
      <vt:lpstr>宋体</vt:lpstr>
      <vt:lpstr>长城楷体</vt:lpstr>
      <vt:lpstr>Arial</vt:lpstr>
      <vt:lpstr>Calibri</vt:lpstr>
      <vt:lpstr>Calibri Light</vt:lpstr>
      <vt:lpstr>Symbol</vt:lpstr>
      <vt:lpstr>Times New Roman</vt:lpstr>
      <vt:lpstr>Office 主题</vt:lpstr>
      <vt:lpstr>公式</vt:lpstr>
      <vt:lpstr>Equation</vt:lpstr>
      <vt:lpstr>Clip</vt:lpstr>
      <vt:lpstr>Chart</vt:lpstr>
      <vt:lpstr>PowerPoint 演示文稿</vt:lpstr>
      <vt:lpstr>PowerPoint 演示文稿</vt:lpstr>
      <vt:lpstr>本章要求：</vt:lpstr>
      <vt:lpstr>PowerPoint 演示文稿</vt:lpstr>
      <vt:lpstr>15.1 基本放大电路的组成</vt:lpstr>
      <vt:lpstr>15.1 基本放大电路的组成</vt:lpstr>
      <vt:lpstr>15.1 基本放大电路的组成</vt:lpstr>
      <vt:lpstr>15.1 基本放大电路的组成</vt:lpstr>
      <vt:lpstr>15.1.3   共发射极放大电路的电压放大作用</vt:lpstr>
      <vt:lpstr>结论：</vt:lpstr>
      <vt:lpstr>15.1.3 共发射极放大电路的电压放大作用</vt:lpstr>
      <vt:lpstr>结论：</vt:lpstr>
      <vt:lpstr>结论：</vt:lpstr>
      <vt:lpstr>1.  实现放大的条件 </vt:lpstr>
      <vt:lpstr>2. 直流通路和交流通路 </vt:lpstr>
      <vt:lpstr>PowerPoint 演示文稿</vt:lpstr>
      <vt:lpstr>PowerPoint 演示文稿</vt:lpstr>
      <vt:lpstr>15.2 放大电路的静态分析</vt:lpstr>
      <vt:lpstr>15.2.1 用估算法确定静态值</vt:lpstr>
      <vt:lpstr>PowerPoint 演示文稿</vt:lpstr>
      <vt:lpstr>PowerPoint 演示文稿</vt:lpstr>
      <vt:lpstr>15.2.2 用图解法确定静态值</vt:lpstr>
      <vt:lpstr>15.2.2 用图解法确定静态值</vt:lpstr>
      <vt:lpstr>15.3  放大电路的动态分析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15.4  静态工作点的稳定</vt:lpstr>
      <vt:lpstr>15.4.1   温度变化对静态工作点的影响</vt:lpstr>
      <vt:lpstr>PowerPoint 演示文稿</vt:lpstr>
      <vt:lpstr>15.4.2   分压式偏置电路</vt:lpstr>
      <vt:lpstr>15.4.2   分压式偏置电路</vt:lpstr>
      <vt:lpstr>PowerPoint 演示文稿</vt:lpstr>
      <vt:lpstr>PowerPoint 演示文稿</vt:lpstr>
      <vt:lpstr>2.  静态工作点的计算</vt:lpstr>
      <vt:lpstr>3.  动态分析</vt:lpstr>
      <vt:lpstr>PowerPoint 演示文稿</vt:lpstr>
      <vt:lpstr>PowerPoint 演示文稿</vt:lpstr>
      <vt:lpstr>PowerPoint 演示文稿</vt:lpstr>
      <vt:lpstr>PowerPoint 演示文稿</vt:lpstr>
      <vt:lpstr>PowerPoint 演示文稿</vt:lpstr>
      <vt:lpstr>例2:</vt:lpstr>
      <vt:lpstr>解:</vt:lpstr>
      <vt:lpstr>(2) 由微变等效电路求Au、 ri 、 ro。</vt:lpstr>
      <vt:lpstr>15.5 放大电路的频率特性</vt:lpstr>
      <vt:lpstr>PowerPoint 演示文稿</vt:lpstr>
      <vt:lpstr>PowerPoint 演示文稿</vt:lpstr>
      <vt:lpstr>PowerPoint 演示文稿</vt:lpstr>
      <vt:lpstr>PowerPoint 演示文稿</vt:lpstr>
      <vt:lpstr>15. 6 射极输出器</vt:lpstr>
      <vt:lpstr>PowerPoint 演示文稿</vt:lpstr>
      <vt:lpstr>PowerPoint 演示文稿</vt:lpstr>
      <vt:lpstr>PowerPoint 演示文稿</vt:lpstr>
      <vt:lpstr>PowerPoint 演示文稿</vt:lpstr>
      <vt:lpstr>共集电极放大电路(射极输出器)的特点：</vt:lpstr>
      <vt:lpstr>PowerPoint 演示文稿</vt:lpstr>
      <vt:lpstr>例1:</vt:lpstr>
      <vt:lpstr>解:</vt:lpstr>
      <vt:lpstr>(2) 由微变等效电路求Au、 ri 、 ro。</vt:lpstr>
      <vt:lpstr> 15.7 多级放大电路及其级间耦合方式</vt:lpstr>
      <vt:lpstr>(1) 阻容耦合</vt:lpstr>
      <vt:lpstr>PowerPoint 演示文稿</vt:lpstr>
      <vt:lpstr>PowerPoint 演示文稿</vt:lpstr>
      <vt:lpstr>PowerPoint 演示文稿</vt:lpstr>
      <vt:lpstr>PowerPoint 演示文稿</vt:lpstr>
      <vt:lpstr>例1:</vt:lpstr>
      <vt:lpstr>解:</vt:lpstr>
      <vt:lpstr>解:</vt:lpstr>
      <vt:lpstr>解:</vt:lpstr>
      <vt:lpstr>PowerPoint 演示文稿</vt:lpstr>
      <vt:lpstr>PowerPoint 演示文稿</vt:lpstr>
      <vt:lpstr>PowerPoint 演示文稿</vt:lpstr>
      <vt:lpstr>15.8  差分放大电路</vt:lpstr>
      <vt:lpstr>PowerPoint 演示文稿</vt:lpstr>
      <vt:lpstr>PowerPoint 演示文稿</vt:lpstr>
      <vt:lpstr>PowerPoint 演示文稿</vt:lpstr>
      <vt:lpstr>15.8.1  静态分析</vt:lpstr>
      <vt:lpstr>1. 零点漂移的抑制</vt:lpstr>
      <vt:lpstr>典型差分放大电路</vt:lpstr>
      <vt:lpstr>PowerPoint 演示文稿</vt:lpstr>
      <vt:lpstr>PowerPoint 演示文稿</vt:lpstr>
      <vt:lpstr>2. 差模信号 </vt:lpstr>
      <vt:lpstr>PowerPoint 演示文稿</vt:lpstr>
      <vt:lpstr>PowerPoint 演示文稿</vt:lpstr>
      <vt:lpstr>PowerPoint 演示文稿</vt:lpstr>
      <vt:lpstr>PowerPoint 演示文稿</vt:lpstr>
      <vt:lpstr>3. 比较输入</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帐户</dc:creator>
  <cp:lastModifiedBy>Microsoft 帐户</cp:lastModifiedBy>
  <cp:revision>24</cp:revision>
  <dcterms:created xsi:type="dcterms:W3CDTF">2023-06-12T00:47:34Z</dcterms:created>
  <dcterms:modified xsi:type="dcterms:W3CDTF">2023-11-01T06:22:09Z</dcterms:modified>
</cp:coreProperties>
</file>