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660033"/>
    <a:srgbClr val="800080"/>
    <a:srgbClr val="99CC00"/>
    <a:srgbClr val="66FF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3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64.emf"/><Relationship Id="rId7" Type="http://schemas.openxmlformats.org/officeDocument/2006/relationships/image" Target="../media/image68.emf"/><Relationship Id="rId2" Type="http://schemas.openxmlformats.org/officeDocument/2006/relationships/image" Target="../media/image63.emf"/><Relationship Id="rId1" Type="http://schemas.openxmlformats.org/officeDocument/2006/relationships/image" Target="../media/image62.emf"/><Relationship Id="rId6" Type="http://schemas.openxmlformats.org/officeDocument/2006/relationships/image" Target="../media/image67.emf"/><Relationship Id="rId5" Type="http://schemas.openxmlformats.org/officeDocument/2006/relationships/image" Target="../media/image66.wmf"/><Relationship Id="rId4" Type="http://schemas.openxmlformats.org/officeDocument/2006/relationships/image" Target="../media/image6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 Id="rId5" Type="http://schemas.openxmlformats.org/officeDocument/2006/relationships/image" Target="../media/image75.emf"/><Relationship Id="rId4" Type="http://schemas.openxmlformats.org/officeDocument/2006/relationships/image" Target="../media/image74.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image" Target="../media/image83.png"/><Relationship Id="rId7" Type="http://schemas.openxmlformats.org/officeDocument/2006/relationships/image" Target="../media/image87.emf"/><Relationship Id="rId2" Type="http://schemas.openxmlformats.org/officeDocument/2006/relationships/image" Target="../media/image82.emf"/><Relationship Id="rId1" Type="http://schemas.openxmlformats.org/officeDocument/2006/relationships/image" Target="../media/image81.emf"/><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84.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83.png"/><Relationship Id="rId1" Type="http://schemas.openxmlformats.org/officeDocument/2006/relationships/image" Target="../media/image97.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image" Target="../media/image101.emf"/><Relationship Id="rId1" Type="http://schemas.openxmlformats.org/officeDocument/2006/relationships/image" Target="../media/image100.emf"/><Relationship Id="rId5" Type="http://schemas.openxmlformats.org/officeDocument/2006/relationships/image" Target="../media/image103.emf"/><Relationship Id="rId4" Type="http://schemas.openxmlformats.org/officeDocument/2006/relationships/image" Target="../media/image83.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emf"/><Relationship Id="rId4" Type="http://schemas.openxmlformats.org/officeDocument/2006/relationships/image" Target="../media/image109.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image" Target="../media/image113.emf"/><Relationship Id="rId7" Type="http://schemas.openxmlformats.org/officeDocument/2006/relationships/image" Target="../media/image117.emf"/><Relationship Id="rId2" Type="http://schemas.openxmlformats.org/officeDocument/2006/relationships/image" Target="../media/image112.emf"/><Relationship Id="rId1" Type="http://schemas.openxmlformats.org/officeDocument/2006/relationships/image" Target="../media/image111.emf"/><Relationship Id="rId6" Type="http://schemas.openxmlformats.org/officeDocument/2006/relationships/image" Target="../media/image116.emf"/><Relationship Id="rId5" Type="http://schemas.openxmlformats.org/officeDocument/2006/relationships/image" Target="../media/image115.emf"/><Relationship Id="rId10" Type="http://schemas.openxmlformats.org/officeDocument/2006/relationships/image" Target="../media/image120.emf"/><Relationship Id="rId4" Type="http://schemas.openxmlformats.org/officeDocument/2006/relationships/image" Target="../media/image114.emf"/><Relationship Id="rId9" Type="http://schemas.openxmlformats.org/officeDocument/2006/relationships/image" Target="../media/image11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1.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emf"/><Relationship Id="rId4" Type="http://schemas.openxmlformats.org/officeDocument/2006/relationships/image" Target="../media/image126.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image" Target="../media/image130.emf"/><Relationship Id="rId7" Type="http://schemas.openxmlformats.org/officeDocument/2006/relationships/image" Target="../media/image134.emf"/><Relationship Id="rId2" Type="http://schemas.openxmlformats.org/officeDocument/2006/relationships/image" Target="../media/image129.emf"/><Relationship Id="rId1" Type="http://schemas.openxmlformats.org/officeDocument/2006/relationships/image" Target="../media/image128.emf"/><Relationship Id="rId6" Type="http://schemas.openxmlformats.org/officeDocument/2006/relationships/image" Target="../media/image133.emf"/><Relationship Id="rId5" Type="http://schemas.openxmlformats.org/officeDocument/2006/relationships/image" Target="../media/image132.emf"/><Relationship Id="rId10" Type="http://schemas.openxmlformats.org/officeDocument/2006/relationships/image" Target="../media/image137.emf"/><Relationship Id="rId4" Type="http://schemas.openxmlformats.org/officeDocument/2006/relationships/image" Target="../media/image131.emf"/><Relationship Id="rId9" Type="http://schemas.openxmlformats.org/officeDocument/2006/relationships/image" Target="../media/image13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8.emf"/><Relationship Id="rId2" Type="http://schemas.openxmlformats.org/officeDocument/2006/relationships/image" Target="../media/image167.emf"/><Relationship Id="rId1" Type="http://schemas.openxmlformats.org/officeDocument/2006/relationships/image" Target="../media/image166.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74.emf"/><Relationship Id="rId1" Type="http://schemas.openxmlformats.org/officeDocument/2006/relationships/image" Target="../media/image17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79.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83.emf"/><Relationship Id="rId1" Type="http://schemas.openxmlformats.org/officeDocument/2006/relationships/image" Target="../media/image182.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87.emf"/><Relationship Id="rId1" Type="http://schemas.openxmlformats.org/officeDocument/2006/relationships/image" Target="../media/image18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92.emf"/><Relationship Id="rId2" Type="http://schemas.openxmlformats.org/officeDocument/2006/relationships/image" Target="../media/image191.emf"/><Relationship Id="rId1" Type="http://schemas.openxmlformats.org/officeDocument/2006/relationships/image" Target="../media/image19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95.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98.emf"/><Relationship Id="rId1" Type="http://schemas.openxmlformats.org/officeDocument/2006/relationships/image" Target="../media/image19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5" Type="http://schemas.openxmlformats.org/officeDocument/2006/relationships/image" Target="../media/image34.emf"/><Relationship Id="rId4"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EB5B3-8A8D-4C07-B5A6-2490B5EF9463}" type="datetimeFigureOut">
              <a:rPr lang="zh-CN" altLang="en-US" smtClean="0"/>
              <a:t>2023/6/19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DB1F6-0A89-47DF-86C0-9715806DC4B3}" type="slidenum">
              <a:rPr lang="zh-CN" altLang="en-US" smtClean="0"/>
              <a:t>‹#›</a:t>
            </a:fld>
            <a:endParaRPr lang="zh-CN" altLang="en-US"/>
          </a:p>
        </p:txBody>
      </p:sp>
    </p:spTree>
    <p:extLst>
      <p:ext uri="{BB962C8B-B14F-4D97-AF65-F5344CB8AC3E}">
        <p14:creationId xmlns:p14="http://schemas.microsoft.com/office/powerpoint/2010/main" val="2216704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E907A88-F3BC-464E-A075-4C9830BADFDD}" type="slidenum">
              <a:rPr lang="en-US" altLang="zh-CN"/>
              <a:pPr>
                <a:spcBef>
                  <a:spcPct val="0"/>
                </a:spcBef>
              </a:pPr>
              <a:t>2</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5472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99412A4-AA4D-4B98-90E4-58B459946035}" type="slidenum">
              <a:rPr lang="en-US" altLang="zh-CN"/>
              <a:pPr>
                <a:spcBef>
                  <a:spcPct val="0"/>
                </a:spcBef>
              </a:pPr>
              <a:t>11</a:t>
            </a:fld>
            <a:endParaRPr lang="en-US"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91642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D9310AB-3B50-4EE9-953A-4FE99B767761}" type="slidenum">
              <a:rPr lang="en-US" altLang="zh-CN"/>
              <a:pPr>
                <a:spcBef>
                  <a:spcPct val="0"/>
                </a:spcBef>
              </a:pPr>
              <a:t>12</a:t>
            </a:fld>
            <a:endParaRPr lang="en-US" altLang="zh-CN"/>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34104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23A9371-AC4B-4BBB-87D1-9EBC5D8D259F}" type="slidenum">
              <a:rPr lang="en-US" altLang="zh-CN"/>
              <a:pPr>
                <a:spcBef>
                  <a:spcPct val="0"/>
                </a:spcBef>
              </a:pPr>
              <a:t>13</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04007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F5AF9C6-E72E-4472-B27D-CAA20FBF3C79}" type="slidenum">
              <a:rPr lang="en-US" altLang="zh-CN"/>
              <a:pPr>
                <a:spcBef>
                  <a:spcPct val="0"/>
                </a:spcBef>
              </a:pPr>
              <a:t>14</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65927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FD25F6A-7EB0-4452-AD0E-2F0F8817D96A}" type="slidenum">
              <a:rPr lang="en-US" altLang="zh-CN"/>
              <a:pPr>
                <a:spcBef>
                  <a:spcPct val="0"/>
                </a:spcBef>
              </a:pPr>
              <a:t>15</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61950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2B3B95C-D4AC-4ADA-BE8D-33A6D2C08A2E}" type="slidenum">
              <a:rPr lang="en-US" altLang="zh-CN"/>
              <a:pPr>
                <a:spcBef>
                  <a:spcPct val="0"/>
                </a:spcBef>
              </a:pPr>
              <a:t>16</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33307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9F54DED-DA8B-40A7-9080-18B23467917A}" type="slidenum">
              <a:rPr lang="en-US" altLang="zh-CN"/>
              <a:pPr>
                <a:spcBef>
                  <a:spcPct val="0"/>
                </a:spcBef>
              </a:pPr>
              <a:t>17</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60655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F78CFD0-A43B-43E2-A8C2-C33F655E9999}" type="slidenum">
              <a:rPr lang="en-US" altLang="zh-CN"/>
              <a:pPr>
                <a:spcBef>
                  <a:spcPct val="0"/>
                </a:spcBef>
              </a:pPr>
              <a:t>18</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53265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6B805BB-E05A-44CA-A398-04555D36E8EA}" type="slidenum">
              <a:rPr lang="en-US" altLang="zh-CN"/>
              <a:pPr>
                <a:spcBef>
                  <a:spcPct val="0"/>
                </a:spcBef>
              </a:pPr>
              <a:t>19</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479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9B4E43A-D589-4ADB-994C-FF8589D69E10}" type="slidenum">
              <a:rPr lang="en-US" altLang="zh-CN"/>
              <a:pPr>
                <a:spcBef>
                  <a:spcPct val="0"/>
                </a:spcBef>
              </a:pPr>
              <a:t>20</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33175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13A0BDA-A241-4CC1-8D24-249AD75484B6}" type="slidenum">
              <a:rPr lang="en-US" altLang="zh-CN"/>
              <a:pPr>
                <a:spcBef>
                  <a:spcPct val="0"/>
                </a:spcBef>
              </a:pPr>
              <a:t>3</a:t>
            </a:fld>
            <a:endParaRPr lang="en-US" altLang="zh-CN"/>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7861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14E35D-F02E-40B9-8D25-C921A30585EB}" type="slidenum">
              <a:rPr lang="en-US" altLang="zh-CN"/>
              <a:pPr>
                <a:spcBef>
                  <a:spcPct val="0"/>
                </a:spcBef>
              </a:pPr>
              <a:t>21</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44243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B4E4BA8-6CAC-4617-B5C2-469CAAC8A9F7}" type="slidenum">
              <a:rPr lang="en-US" altLang="zh-CN"/>
              <a:pPr>
                <a:spcBef>
                  <a:spcPct val="0"/>
                </a:spcBef>
              </a:pPr>
              <a:t>22</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51697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CFC102-76D0-4BC5-94E1-4F0A73A619D2}" type="slidenum">
              <a:rPr lang="en-US" altLang="zh-CN"/>
              <a:pPr>
                <a:spcBef>
                  <a:spcPct val="0"/>
                </a:spcBef>
              </a:pPr>
              <a:t>23</a:t>
            </a:fld>
            <a:endParaRPr lang="en-US" altLang="zh-CN"/>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1905554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467E55F-3AD4-43F5-A02B-90E69B184902}" type="slidenum">
              <a:rPr lang="en-US" altLang="zh-CN"/>
              <a:pPr>
                <a:spcBef>
                  <a:spcPct val="0"/>
                </a:spcBef>
              </a:pPr>
              <a:t>24</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70345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E552B29-6382-495C-866F-BF13F1016543}" type="slidenum">
              <a:rPr lang="en-US" altLang="zh-CN"/>
              <a:pPr>
                <a:spcBef>
                  <a:spcPct val="0"/>
                </a:spcBef>
              </a:pPr>
              <a:t>25</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52907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0C5B674-1ACD-48ED-8683-4376E63E886E}" type="slidenum">
              <a:rPr lang="en-US" altLang="zh-CN"/>
              <a:pPr>
                <a:spcBef>
                  <a:spcPct val="0"/>
                </a:spcBef>
              </a:pPr>
              <a:t>26</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89269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FE2C601-A389-4972-A7F0-BFA0CD10F7CE}" type="slidenum">
              <a:rPr lang="en-US" altLang="zh-CN"/>
              <a:pPr>
                <a:spcBef>
                  <a:spcPct val="0"/>
                </a:spcBef>
              </a:pPr>
              <a:t>27</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80357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2B45EBB-985B-4CE1-AD88-9DE5EF315A15}" type="slidenum">
              <a:rPr lang="en-US" altLang="zh-CN"/>
              <a:pPr>
                <a:spcBef>
                  <a:spcPct val="0"/>
                </a:spcBef>
              </a:pPr>
              <a:t>28</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19111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A37241E-4047-4FD4-A20F-EF248BE0439F}" type="slidenum">
              <a:rPr lang="en-US" altLang="zh-CN"/>
              <a:pPr>
                <a:spcBef>
                  <a:spcPct val="0"/>
                </a:spcBef>
              </a:pPr>
              <a:t>29</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66366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2A3877F-5462-41B2-B090-6043D2D15097}" type="slidenum">
              <a:rPr lang="en-US" altLang="zh-CN"/>
              <a:pPr>
                <a:spcBef>
                  <a:spcPct val="0"/>
                </a:spcBef>
              </a:pPr>
              <a:t>30</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8312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BB32DA9-A34A-4F05-9DBB-2320AA4BDA0A}"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094980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584AF97-5856-4EF7-9D59-16611AB14CF2}" type="slidenum">
              <a:rPr lang="en-US" altLang="zh-CN"/>
              <a:pPr>
                <a:spcBef>
                  <a:spcPct val="0"/>
                </a:spcBef>
              </a:pPr>
              <a:t>31</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35993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F273CD-C619-40A4-A114-97F90F5C698A}" type="slidenum">
              <a:rPr lang="en-US" altLang="zh-CN"/>
              <a:pPr>
                <a:spcBef>
                  <a:spcPct val="0"/>
                </a:spcBef>
              </a:pPr>
              <a:t>32</a:t>
            </a:fld>
            <a:endParaRPr lang="en-US" altLang="zh-CN"/>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904152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D4C94AA-592F-447B-985B-8E2E9C2C748D}" type="slidenum">
              <a:rPr lang="en-US" altLang="zh-CN"/>
              <a:pPr>
                <a:spcBef>
                  <a:spcPct val="0"/>
                </a:spcBef>
              </a:pPr>
              <a:t>33</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39450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CDC929-FF83-4292-BABC-CD6BD6EAEB0D}" type="slidenum">
              <a:rPr lang="en-US" altLang="zh-CN"/>
              <a:pPr>
                <a:spcBef>
                  <a:spcPct val="0"/>
                </a:spcBef>
              </a:pPr>
              <a:t>34</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10345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46F9D5A-AFE3-4DDE-93D0-EF58A5EAB342}" type="slidenum">
              <a:rPr lang="en-US" altLang="zh-CN"/>
              <a:pPr>
                <a:spcBef>
                  <a:spcPct val="0"/>
                </a:spcBef>
              </a:pPr>
              <a:t>35</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84730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F825A6-A428-4EBB-8FB5-FBF27D01756C}" type="slidenum">
              <a:rPr lang="en-US" altLang="zh-CN"/>
              <a:pPr>
                <a:spcBef>
                  <a:spcPct val="0"/>
                </a:spcBef>
              </a:pPr>
              <a:t>36</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46554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2CF896-D278-4285-A9D5-A3624AF74097}" type="slidenum">
              <a:rPr lang="en-US" altLang="zh-CN"/>
              <a:pPr>
                <a:spcBef>
                  <a:spcPct val="0"/>
                </a:spcBef>
              </a:pPr>
              <a:t>37</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72238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AC23570-FEA6-479E-BB33-585FF76D5A40}" type="slidenum">
              <a:rPr lang="en-US" altLang="zh-CN"/>
              <a:pPr>
                <a:spcBef>
                  <a:spcPct val="0"/>
                </a:spcBef>
              </a:pPr>
              <a:t>38</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83289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08DF27-EF2C-417A-92C9-20F017A8D1C3}" type="slidenum">
              <a:rPr lang="en-US" altLang="zh-CN"/>
              <a:pPr>
                <a:spcBef>
                  <a:spcPct val="0"/>
                </a:spcBef>
              </a:pPr>
              <a:t>39</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141119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EAE343B-68E9-479C-B1E5-AE23788144DA}" type="slidenum">
              <a:rPr lang="en-US" altLang="zh-CN"/>
              <a:pPr>
                <a:spcBef>
                  <a:spcPct val="0"/>
                </a:spcBef>
              </a:pPr>
              <a:t>40</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45038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027C75-7212-4D11-BC21-E2EFF9C96D7F}" type="slidenum">
              <a:rPr lang="en-US" altLang="zh-CN"/>
              <a:pPr>
                <a:spcBef>
                  <a:spcPct val="0"/>
                </a:spcBef>
              </a:pPr>
              <a:t>5</a:t>
            </a:fld>
            <a:endParaRPr lang="en-US"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10855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3D7DEAA-4058-4CEB-8868-CE2F3DC03B36}" type="slidenum">
              <a:rPr lang="en-US" altLang="zh-CN"/>
              <a:pPr>
                <a:spcBef>
                  <a:spcPct val="0"/>
                </a:spcBef>
              </a:pPr>
              <a:t>41</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05620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980990D-C197-4CA1-B9F0-2E41D334274D}" type="slidenum">
              <a:rPr lang="en-US" altLang="zh-CN"/>
              <a:pPr>
                <a:spcBef>
                  <a:spcPct val="0"/>
                </a:spcBef>
              </a:pPr>
              <a:t>42</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714155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A71E747-0377-4A0A-BEC7-7722F83DC7FD}" type="slidenum">
              <a:rPr lang="en-US" altLang="zh-CN"/>
              <a:pPr>
                <a:spcBef>
                  <a:spcPct val="0"/>
                </a:spcBef>
              </a:pPr>
              <a:t>43</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33438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06419D9-9824-4B8A-B8D1-418E9B5A470B}" type="slidenum">
              <a:rPr lang="en-US" altLang="zh-CN"/>
              <a:pPr>
                <a:spcBef>
                  <a:spcPct val="0"/>
                </a:spcBef>
              </a:pPr>
              <a:t>44</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536205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D0BB1BD-54DE-4765-8E3E-BF1941433F88}" type="slidenum">
              <a:rPr lang="en-US" altLang="zh-CN"/>
              <a:pPr>
                <a:spcBef>
                  <a:spcPct val="0"/>
                </a:spcBef>
              </a:pPr>
              <a:t>45</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55924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B696466-AEC8-40A6-8BC1-002E03D016CD}" type="slidenum">
              <a:rPr lang="en-US" altLang="zh-CN"/>
              <a:pPr>
                <a:spcBef>
                  <a:spcPct val="0"/>
                </a:spcBef>
              </a:pPr>
              <a:t>46</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27358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BF9EA66-C43D-4CCB-8BC7-029470BE9C60}" type="slidenum">
              <a:rPr lang="en-US" altLang="zh-CN"/>
              <a:pPr>
                <a:spcBef>
                  <a:spcPct val="0"/>
                </a:spcBef>
              </a:pPr>
              <a:t>47</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854602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834BC20-A30C-476D-8943-326337C9ECDA}" type="slidenum">
              <a:rPr lang="en-US" altLang="zh-CN"/>
              <a:pPr>
                <a:spcBef>
                  <a:spcPct val="0"/>
                </a:spcBef>
              </a:pPr>
              <a:t>48</a:t>
            </a:fld>
            <a:endParaRPr lang="en-US" altLang="zh-CN"/>
          </a:p>
        </p:txBody>
      </p:sp>
      <p:sp>
        <p:nvSpPr>
          <p:cNvPr id="105475" name="Rectangle 2"/>
          <p:cNvSpPr>
            <a:spLocks noGrp="1" noRot="1" noChangeAspect="1" noChangeArrowheads="1" noTextEdit="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20059480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767A488-EE5D-4403-AC5F-39E3E8EF656B}" type="slidenum">
              <a:rPr lang="en-US" altLang="zh-CN"/>
              <a:pPr>
                <a:spcBef>
                  <a:spcPct val="0"/>
                </a:spcBef>
              </a:pPr>
              <a:t>49</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177154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648DAA-E1F2-470D-9B33-2E5CCF85A176}" type="slidenum">
              <a:rPr lang="en-US" altLang="zh-CN"/>
              <a:pPr>
                <a:spcBef>
                  <a:spcPct val="0"/>
                </a:spcBef>
              </a:pPr>
              <a:t>50</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66613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3CDDA8B-A5C0-4F9C-ADFE-6FFE5F480E78}" type="slidenum">
              <a:rPr lang="en-US" altLang="zh-CN"/>
              <a:pPr>
                <a:spcBef>
                  <a:spcPct val="0"/>
                </a:spcBef>
              </a:pPr>
              <a:t>6</a:t>
            </a:fld>
            <a:endParaRPr lang="en-US"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009061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5B86F25-FBC4-497B-9F4E-4133D2A8C452}" type="slidenum">
              <a:rPr lang="en-US" altLang="zh-CN"/>
              <a:pPr>
                <a:spcBef>
                  <a:spcPct val="0"/>
                </a:spcBef>
              </a:pPr>
              <a:t>51</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997143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E52B12-E160-433F-87FF-BAD51A8E1E62}" type="slidenum">
              <a:rPr lang="en-US" altLang="zh-CN"/>
              <a:pPr>
                <a:spcBef>
                  <a:spcPct val="0"/>
                </a:spcBef>
              </a:pPr>
              <a:t>52</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74271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F72FFC5-62AD-4D0E-AC83-8DEBB614B3B2}" type="slidenum">
              <a:rPr lang="en-US" altLang="zh-CN"/>
              <a:pPr>
                <a:spcBef>
                  <a:spcPct val="0"/>
                </a:spcBef>
              </a:pPr>
              <a:t>53</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045851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5B02E4-2176-4043-81C3-9A9B4A6E0DA9}" type="slidenum">
              <a:rPr lang="en-US" altLang="zh-CN"/>
              <a:pPr>
                <a:spcBef>
                  <a:spcPct val="0"/>
                </a:spcBef>
              </a:pPr>
              <a:t>54</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368525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12DE939-BAFD-40F4-A906-BEA6E68606C8}" type="slidenum">
              <a:rPr lang="en-US" altLang="zh-CN"/>
              <a:pPr>
                <a:spcBef>
                  <a:spcPct val="0"/>
                </a:spcBef>
              </a:pPr>
              <a:t>55</a:t>
            </a:fld>
            <a:endParaRPr lang="en-US"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403939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4FCA83-0588-402D-B543-D5B84F21CD2E}" type="slidenum">
              <a:rPr lang="en-US" altLang="zh-CN"/>
              <a:pPr>
                <a:spcBef>
                  <a:spcPct val="0"/>
                </a:spcBef>
              </a:pPr>
              <a:t>56</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102878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A6B99A9-4E0F-4D86-ABD6-B56CAB05F5E6}" type="slidenum">
              <a:rPr lang="en-US" altLang="zh-CN"/>
              <a:pPr>
                <a:spcBef>
                  <a:spcPct val="0"/>
                </a:spcBef>
              </a:pPr>
              <a:t>57</a:t>
            </a:fld>
            <a:endParaRPr lang="en-US"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998484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9A34479-3C48-4E10-93D7-AB42B44A057B}" type="slidenum">
              <a:rPr lang="en-US" altLang="zh-CN"/>
              <a:pPr>
                <a:spcBef>
                  <a:spcPct val="0"/>
                </a:spcBef>
              </a:pPr>
              <a:t>58</a:t>
            </a:fld>
            <a:endParaRPr lang="en-US" altLang="zh-CN"/>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934886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035EF31-4D18-4E44-82F8-4AE50655754E}" type="slidenum">
              <a:rPr lang="en-US" altLang="zh-CN"/>
              <a:pPr>
                <a:spcBef>
                  <a:spcPct val="0"/>
                </a:spcBef>
              </a:pPr>
              <a:t>59</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254871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20776F2-2AFE-42F0-955E-64992A3B5B73}" type="slidenum">
              <a:rPr lang="en-US" altLang="zh-CN"/>
              <a:pPr>
                <a:spcBef>
                  <a:spcPct val="0"/>
                </a:spcBef>
              </a:pPr>
              <a:t>60</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00986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5F482C-F398-4025-9155-28AA043ADDB5}" type="slidenum">
              <a:rPr lang="en-US" altLang="zh-CN"/>
              <a:pPr>
                <a:spcBef>
                  <a:spcPct val="0"/>
                </a:spcBef>
              </a:pPr>
              <a:t>7</a:t>
            </a:fld>
            <a:endParaRPr lang="en-US" altLang="zh-CN"/>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6897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C255B5-4379-4108-B1C9-EEC985D99B5A}" type="slidenum">
              <a:rPr lang="en-US" altLang="zh-CN"/>
              <a:pPr>
                <a:spcBef>
                  <a:spcPct val="0"/>
                </a:spcBef>
              </a:pPr>
              <a:t>8</a:t>
            </a:fld>
            <a:endParaRPr lang="en-US"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6460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C5A600-5CD9-41B0-ADD2-E2605105AB13}" type="slidenum">
              <a:rPr lang="en-US" altLang="zh-CN"/>
              <a:pPr>
                <a:spcBef>
                  <a:spcPct val="0"/>
                </a:spcBef>
              </a:pPr>
              <a:t>9</a:t>
            </a:fld>
            <a:endParaRPr lang="en-US" altLang="zh-CN"/>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20187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8B21ED-871E-48A6-9A7C-E8F92424F05A}" type="slidenum">
              <a:rPr lang="en-US" altLang="zh-CN"/>
              <a:pPr>
                <a:spcBef>
                  <a:spcPct val="0"/>
                </a:spcBef>
              </a:pPr>
              <a:t>10</a:t>
            </a:fld>
            <a:endParaRPr lang="en-US"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266116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34225"/>
            <a:ext cx="9144000" cy="7009003"/>
          </a:xfrm>
          <a:prstGeom prst="rect">
            <a:avLst/>
          </a:prstGeom>
          <a:noFill/>
          <a:ln>
            <a:noFill/>
          </a:ln>
        </p:spPr>
      </p:pic>
      <p:sp>
        <p:nvSpPr>
          <p:cNvPr id="8" name="文本框 7"/>
          <p:cNvSpPr txBox="1"/>
          <p:nvPr userDrawn="1"/>
        </p:nvSpPr>
        <p:spPr>
          <a:xfrm>
            <a:off x="1216404" y="1434518"/>
            <a:ext cx="6711192" cy="1107996"/>
          </a:xfrm>
          <a:prstGeom prst="rect">
            <a:avLst/>
          </a:prstGeom>
          <a:noFill/>
        </p:spPr>
        <p:txBody>
          <a:bodyPr wrap="square" rtlCol="0">
            <a:spAutoFit/>
          </a:bodyPr>
          <a:lstStyle/>
          <a:p>
            <a:pPr algn="ctr"/>
            <a:r>
              <a:rPr lang="zh-CN" altLang="en-US" sz="6600" dirty="0" smtClean="0">
                <a:solidFill>
                  <a:srgbClr val="EAEAEA"/>
                </a:solidFill>
                <a:latin typeface="华文中宋" panose="02010600040101010101" pitchFamily="2" charset="-122"/>
                <a:ea typeface="华文中宋" panose="02010600040101010101" pitchFamily="2" charset="-122"/>
              </a:rPr>
              <a:t>电路与电子技术</a:t>
            </a:r>
            <a:endParaRPr lang="zh-CN" altLang="en-US" sz="6600" dirty="0">
              <a:solidFill>
                <a:srgbClr val="EAEAEA"/>
              </a:solidFill>
              <a:latin typeface="华文中宋" panose="02010600040101010101" pitchFamily="2" charset="-122"/>
              <a:ea typeface="华文中宋" panose="02010600040101010101" pitchFamily="2" charset="-122"/>
            </a:endParaRPr>
          </a:p>
        </p:txBody>
      </p:sp>
      <p:sp>
        <p:nvSpPr>
          <p:cNvPr id="9" name="文本框 8"/>
          <p:cNvSpPr txBox="1"/>
          <p:nvPr userDrawn="1"/>
        </p:nvSpPr>
        <p:spPr>
          <a:xfrm>
            <a:off x="1216404" y="4406279"/>
            <a:ext cx="6711192" cy="523220"/>
          </a:xfrm>
          <a:prstGeom prst="rect">
            <a:avLst/>
          </a:prstGeom>
          <a:noFill/>
        </p:spPr>
        <p:txBody>
          <a:bodyPr wrap="square" rtlCol="0">
            <a:spAutoFit/>
          </a:bodyPr>
          <a:lstStyle/>
          <a:p>
            <a:pPr algn="ctr"/>
            <a:r>
              <a:rPr lang="zh-CN" altLang="en-US" sz="2800" dirty="0" smtClean="0">
                <a:solidFill>
                  <a:srgbClr val="EAEAEA"/>
                </a:solidFill>
                <a:latin typeface="华文中宋" panose="02010600040101010101" pitchFamily="2" charset="-122"/>
                <a:ea typeface="华文中宋" panose="02010600040101010101" pitchFamily="2" charset="-122"/>
              </a:rPr>
              <a:t>讲授：曾军</a:t>
            </a:r>
            <a:endParaRPr lang="zh-CN" altLang="en-US" sz="2800" dirty="0">
              <a:solidFill>
                <a:srgbClr val="EAEAEA"/>
              </a:solidFill>
              <a:latin typeface="华文中宋" panose="02010600040101010101" pitchFamily="2" charset="-122"/>
              <a:ea typeface="华文中宋" panose="02010600040101010101" pitchFamily="2" charset="-122"/>
            </a:endParaRPr>
          </a:p>
        </p:txBody>
      </p:sp>
      <p:sp>
        <p:nvSpPr>
          <p:cNvPr id="10" name="文本框 9"/>
          <p:cNvSpPr txBox="1"/>
          <p:nvPr userDrawn="1"/>
        </p:nvSpPr>
        <p:spPr>
          <a:xfrm>
            <a:off x="1216404" y="5256778"/>
            <a:ext cx="6711192" cy="523220"/>
          </a:xfrm>
          <a:prstGeom prst="rect">
            <a:avLst/>
          </a:prstGeom>
          <a:noFill/>
        </p:spPr>
        <p:txBody>
          <a:bodyPr wrap="square" rtlCol="0">
            <a:spAutoFit/>
          </a:bodyPr>
          <a:lstStyle/>
          <a:p>
            <a:pPr algn="ctr"/>
            <a:r>
              <a:rPr lang="zh-CN" altLang="en-US" sz="2800" dirty="0" smtClean="0">
                <a:solidFill>
                  <a:srgbClr val="EAEAEA"/>
                </a:solidFill>
                <a:latin typeface="华文中宋" panose="02010600040101010101" pitchFamily="2" charset="-122"/>
                <a:ea typeface="华文中宋" panose="02010600040101010101" pitchFamily="2" charset="-122"/>
              </a:rPr>
              <a:t>电力学院</a:t>
            </a:r>
            <a:endParaRPr lang="zh-CN" altLang="en-US" sz="2800" dirty="0">
              <a:solidFill>
                <a:srgbClr val="EAEAEA"/>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79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9"/>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312697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44150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972086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4465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58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37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a:xfrm>
            <a:off x="3942826" y="6492875"/>
            <a:ext cx="1233182"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177882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9"/>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2" y="1681163"/>
            <a:ext cx="3887391" cy="82391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6" name="内容占位符 5"/>
          <p:cNvSpPr>
            <a:spLocks noGrp="1"/>
          </p:cNvSpPr>
          <p:nvPr>
            <p:ph sz="quarter" idx="4"/>
          </p:nvPr>
        </p:nvSpPr>
        <p:spPr>
          <a:xfrm>
            <a:off x="4629152" y="2505075"/>
            <a:ext cx="3887391"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8" name="页脚占位符 7"/>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272070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9"/>
            <a:ext cx="78867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3726131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3" name="页脚占位符 2"/>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424125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1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30"/>
            <a:ext cx="4629150" cy="4873625"/>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3613771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18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30"/>
            <a:ext cx="4629150" cy="4873625"/>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204103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5">
            <a:extLst>
              <a:ext uri="{BEBA8EAE-BF5A-486C-A8C5-ECC9F3942E4B}">
                <a14:imgProps xmlns:a14="http://schemas.microsoft.com/office/drawing/2010/main">
                  <a14:imgLayer r:embed="rId1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546" y="0"/>
            <a:ext cx="9144000" cy="6858000"/>
          </a:xfrm>
          <a:prstGeom prst="rect">
            <a:avLst/>
          </a:prstGeom>
        </p:spPr>
      </p:pic>
      <p:sp>
        <p:nvSpPr>
          <p:cNvPr id="3" name="文本框 2"/>
          <p:cNvSpPr txBox="1"/>
          <p:nvPr userDrawn="1"/>
        </p:nvSpPr>
        <p:spPr>
          <a:xfrm>
            <a:off x="7229742" y="50343"/>
            <a:ext cx="1914258" cy="369332"/>
          </a:xfrm>
          <a:prstGeom prst="rect">
            <a:avLst/>
          </a:prstGeom>
          <a:noFill/>
        </p:spPr>
        <p:txBody>
          <a:bodyPr wrap="square" rtlCol="0">
            <a:spAutoFit/>
          </a:bodyPr>
          <a:lstStyle/>
          <a:p>
            <a:pPr algn="ctr"/>
            <a:r>
              <a:rPr lang="zh-CN" altLang="en-US" sz="1800" b="0" dirty="0" smtClean="0">
                <a:solidFill>
                  <a:srgbClr val="006699"/>
                </a:solidFill>
                <a:latin typeface="华文中宋" panose="02010600040101010101" pitchFamily="2" charset="-122"/>
                <a:ea typeface="华文中宋" panose="02010600040101010101" pitchFamily="2" charset="-122"/>
              </a:rPr>
              <a:t>电路与电子技术</a:t>
            </a:r>
            <a:endParaRPr lang="zh-CN" altLang="en-US" sz="1800" b="0" dirty="0">
              <a:solidFill>
                <a:srgbClr val="006699"/>
              </a:solidFill>
              <a:latin typeface="华文中宋" panose="02010600040101010101" pitchFamily="2" charset="-122"/>
              <a:ea typeface="华文中宋" panose="02010600040101010101" pitchFamily="2" charset="-122"/>
            </a:endParaRPr>
          </a:p>
        </p:txBody>
      </p:sp>
      <p:cxnSp>
        <p:nvCxnSpPr>
          <p:cNvPr id="4" name="直接连接符 3"/>
          <p:cNvCxnSpPr/>
          <p:nvPr userDrawn="1"/>
        </p:nvCxnSpPr>
        <p:spPr>
          <a:xfrm>
            <a:off x="0" y="447566"/>
            <a:ext cx="9144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546" y="6583"/>
            <a:ext cx="1709159" cy="415644"/>
          </a:xfrm>
          <a:prstGeom prst="rect">
            <a:avLst/>
          </a:prstGeom>
        </p:spPr>
      </p:pic>
      <p:cxnSp>
        <p:nvCxnSpPr>
          <p:cNvPr id="6" name="直接连接符 5"/>
          <p:cNvCxnSpPr/>
          <p:nvPr userDrawn="1"/>
        </p:nvCxnSpPr>
        <p:spPr>
          <a:xfrm>
            <a:off x="0" y="465742"/>
            <a:ext cx="9144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动作按钮: 后退或前一项 7">
            <a:hlinkClick r:id="" action="ppaction://hlinkshowjump?jump=previousslide" highlightClick="1"/>
          </p:cNvPr>
          <p:cNvSpPr/>
          <p:nvPr userDrawn="1"/>
        </p:nvSpPr>
        <p:spPr>
          <a:xfrm>
            <a:off x="8111841" y="6585358"/>
            <a:ext cx="327171" cy="272642"/>
          </a:xfrm>
          <a:prstGeom prst="actionButtonBackPrevious">
            <a:avLst/>
          </a:prstGeom>
          <a:solidFill>
            <a:schemeClr val="bg1"/>
          </a:solidFill>
          <a:ln w="2222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userDrawn="1"/>
        </p:nvSpPr>
        <p:spPr>
          <a:xfrm>
            <a:off x="8447558" y="6585358"/>
            <a:ext cx="327170" cy="272642"/>
          </a:xfrm>
          <a:prstGeom prst="actionButtonForwardNext">
            <a:avLst/>
          </a:prstGeom>
          <a:solidFill>
            <a:schemeClr val="bg1"/>
          </a:solidFill>
          <a:ln w="2222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结束 9">
            <a:hlinkClick r:id="" action="ppaction://hlinkshowjump?jump=lastslide" highlightClick="1"/>
          </p:cNvPr>
          <p:cNvSpPr/>
          <p:nvPr userDrawn="1"/>
        </p:nvSpPr>
        <p:spPr>
          <a:xfrm>
            <a:off x="8783274" y="6585358"/>
            <a:ext cx="327170" cy="272642"/>
          </a:xfrm>
          <a:prstGeom prst="actionButtonEnd">
            <a:avLst/>
          </a:prstGeom>
          <a:solidFill>
            <a:schemeClr val="bg1"/>
          </a:solidFill>
          <a:ln w="2222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动作按钮: 开始 10">
            <a:hlinkClick r:id="" action="ppaction://hlinkshowjump?jump=firstslide" highlightClick="1"/>
          </p:cNvPr>
          <p:cNvSpPr/>
          <p:nvPr userDrawn="1"/>
        </p:nvSpPr>
        <p:spPr>
          <a:xfrm>
            <a:off x="7776126" y="6585358"/>
            <a:ext cx="327169" cy="272642"/>
          </a:xfrm>
          <a:prstGeom prst="actionButtonBeginning">
            <a:avLst/>
          </a:prstGeom>
          <a:solidFill>
            <a:schemeClr val="bg1"/>
          </a:solidFill>
          <a:ln w="2222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6"/>
          <p:cNvSpPr>
            <a:spLocks noGrp="1"/>
          </p:cNvSpPr>
          <p:nvPr>
            <p:ph type="sldNum" sz="quarter" idx="4"/>
          </p:nvPr>
        </p:nvSpPr>
        <p:spPr>
          <a:xfrm>
            <a:off x="4280482" y="6493079"/>
            <a:ext cx="583035" cy="364921"/>
          </a:xfrm>
          <a:prstGeom prst="rect">
            <a:avLst/>
          </a:prstGeom>
        </p:spPr>
        <p:txBody>
          <a:bodyPr/>
          <a:lstStyle>
            <a:lvl1pPr algn="ctr">
              <a:defRPr sz="1600"/>
            </a:lvl1pPr>
          </a:lstStyle>
          <a:p>
            <a:fld id="{89045E0B-6A83-4EB6-8BF3-A1378D93F5C0}" type="slidenum">
              <a:rPr lang="zh-CN" altLang="en-US" smtClean="0"/>
              <a:pPr/>
              <a:t>‹#›</a:t>
            </a:fld>
            <a:endParaRPr lang="zh-CN" altLang="en-US"/>
          </a:p>
        </p:txBody>
      </p:sp>
    </p:spTree>
    <p:extLst>
      <p:ext uri="{BB962C8B-B14F-4D97-AF65-F5344CB8AC3E}">
        <p14:creationId xmlns:p14="http://schemas.microsoft.com/office/powerpoint/2010/main" val="312913547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notesSlide" Target="../notesSlides/notesSlide13.xml"/><Relationship Id="rId7" Type="http://schemas.openxmlformats.org/officeDocument/2006/relationships/image" Target="../media/image21.emf"/><Relationship Id="rId12" Type="http://schemas.openxmlformats.org/officeDocument/2006/relationships/image" Target="../media/image23.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oleObject" Target="../embeddings/oleObject8.bin"/><Relationship Id="rId5" Type="http://schemas.openxmlformats.org/officeDocument/2006/relationships/image" Target="../media/image20.emf"/><Relationship Id="rId10" Type="http://schemas.openxmlformats.org/officeDocument/2006/relationships/image" Target="../media/image22.wmf"/><Relationship Id="rId4" Type="http://schemas.openxmlformats.org/officeDocument/2006/relationships/oleObject" Target="../embeddings/oleObject5.bin"/><Relationship Id="rId9"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6.xml"/><Relationship Id="rId7" Type="http://schemas.openxmlformats.org/officeDocument/2006/relationships/image" Target="../media/image27.e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26.emf"/><Relationship Id="rId10" Type="http://schemas.openxmlformats.org/officeDocument/2006/relationships/image" Target="../media/image29.emf"/><Relationship Id="rId4" Type="http://schemas.openxmlformats.org/officeDocument/2006/relationships/oleObject" Target="../embeddings/oleObject9.bin"/><Relationship Id="rId9" Type="http://schemas.openxmlformats.org/officeDocument/2006/relationships/image" Target="../media/image28.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34.emf"/><Relationship Id="rId3" Type="http://schemas.openxmlformats.org/officeDocument/2006/relationships/notesSlide" Target="../notesSlides/notesSlide17.xml"/><Relationship Id="rId7" Type="http://schemas.openxmlformats.org/officeDocument/2006/relationships/image" Target="../media/image31.emf"/><Relationship Id="rId12"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image" Target="../media/image33.emf"/><Relationship Id="rId5" Type="http://schemas.openxmlformats.org/officeDocument/2006/relationships/image" Target="../media/image30.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32.emf"/><Relationship Id="rId14" Type="http://schemas.openxmlformats.org/officeDocument/2006/relationships/image" Target="../media/image2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slide" Target="slide42.xml"/><Relationship Id="rId5" Type="http://schemas.openxmlformats.org/officeDocument/2006/relationships/slide" Target="slide57.xml"/><Relationship Id="rId4"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7.jpeg"/><Relationship Id="rId4" Type="http://schemas.openxmlformats.org/officeDocument/2006/relationships/image" Target="../media/image36.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0.xml"/><Relationship Id="rId7" Type="http://schemas.openxmlformats.org/officeDocument/2006/relationships/image" Target="../media/image39.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42.emf"/><Relationship Id="rId5" Type="http://schemas.openxmlformats.org/officeDocument/2006/relationships/image" Target="../media/image38.emf"/><Relationship Id="rId10" Type="http://schemas.openxmlformats.org/officeDocument/2006/relationships/image" Target="../media/image41.emf"/><Relationship Id="rId4" Type="http://schemas.openxmlformats.org/officeDocument/2006/relationships/oleObject" Target="../embeddings/oleObject17.bin"/><Relationship Id="rId9" Type="http://schemas.openxmlformats.org/officeDocument/2006/relationships/image" Target="../media/image40.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21.xml"/><Relationship Id="rId7" Type="http://schemas.openxmlformats.org/officeDocument/2006/relationships/image" Target="../media/image44.e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image" Target="../media/image43.emf"/><Relationship Id="rId10" Type="http://schemas.openxmlformats.org/officeDocument/2006/relationships/image" Target="../media/image46.emf"/><Relationship Id="rId4" Type="http://schemas.openxmlformats.org/officeDocument/2006/relationships/oleObject" Target="../embeddings/oleObject20.bin"/><Relationship Id="rId9" Type="http://schemas.openxmlformats.org/officeDocument/2006/relationships/image" Target="../media/image45.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51.emf"/><Relationship Id="rId3" Type="http://schemas.openxmlformats.org/officeDocument/2006/relationships/notesSlide" Target="../notesSlides/notesSlide22.xml"/><Relationship Id="rId7" Type="http://schemas.openxmlformats.org/officeDocument/2006/relationships/image" Target="../media/image48.emf"/><Relationship Id="rId12" Type="http://schemas.openxmlformats.org/officeDocument/2006/relationships/oleObject" Target="../embeddings/oleObject27.bin"/><Relationship Id="rId2" Type="http://schemas.openxmlformats.org/officeDocument/2006/relationships/slideLayout" Target="../slideLayouts/slideLayout12.xml"/><Relationship Id="rId16" Type="http://schemas.openxmlformats.org/officeDocument/2006/relationships/image" Target="../media/image53.emf"/><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50.emf"/><Relationship Id="rId5" Type="http://schemas.openxmlformats.org/officeDocument/2006/relationships/image" Target="../media/image47.emf"/><Relationship Id="rId15" Type="http://schemas.openxmlformats.org/officeDocument/2006/relationships/image" Target="../media/image52.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49.emf"/><Relationship Id="rId14"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3.xml"/><Relationship Id="rId7" Type="http://schemas.openxmlformats.org/officeDocument/2006/relationships/image" Target="../media/image55.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0.bin"/><Relationship Id="rId5" Type="http://schemas.openxmlformats.org/officeDocument/2006/relationships/image" Target="../media/image54.emf"/><Relationship Id="rId10" Type="http://schemas.openxmlformats.org/officeDocument/2006/relationships/image" Target="../media/image57.emf"/><Relationship Id="rId4" Type="http://schemas.openxmlformats.org/officeDocument/2006/relationships/oleObject" Target="../embeddings/oleObject29.bin"/><Relationship Id="rId9" Type="http://schemas.openxmlformats.org/officeDocument/2006/relationships/image" Target="../media/image56.emf"/></Relationships>
</file>

<file path=ppt/slides/_rels/slide25.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notesSlide" Target="../notesSlides/notesSlide24.xml"/><Relationship Id="rId7" Type="http://schemas.openxmlformats.org/officeDocument/2006/relationships/image" Target="../media/image59.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3.bin"/><Relationship Id="rId5" Type="http://schemas.openxmlformats.org/officeDocument/2006/relationships/image" Target="../media/image58.emf"/><Relationship Id="rId4" Type="http://schemas.openxmlformats.org/officeDocument/2006/relationships/oleObject" Target="../embeddings/oleObject32.bin"/><Relationship Id="rId9" Type="http://schemas.openxmlformats.org/officeDocument/2006/relationships/image" Target="../media/image61.emf"/></Relationships>
</file>

<file path=ppt/slides/_rels/slide26.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oleObject" Target="../embeddings/oleObject38.bin"/><Relationship Id="rId18" Type="http://schemas.openxmlformats.org/officeDocument/2006/relationships/image" Target="../media/image68.emf"/><Relationship Id="rId3" Type="http://schemas.openxmlformats.org/officeDocument/2006/relationships/notesSlide" Target="../notesSlides/notesSlide25.xml"/><Relationship Id="rId7" Type="http://schemas.openxmlformats.org/officeDocument/2006/relationships/oleObject" Target="../embeddings/oleObject35.bin"/><Relationship Id="rId12" Type="http://schemas.openxmlformats.org/officeDocument/2006/relationships/image" Target="../media/image65.emf"/><Relationship Id="rId17" Type="http://schemas.openxmlformats.org/officeDocument/2006/relationships/oleObject" Target="../embeddings/oleObject40.bin"/><Relationship Id="rId2" Type="http://schemas.openxmlformats.org/officeDocument/2006/relationships/slideLayout" Target="../slideLayouts/slideLayout12.xml"/><Relationship Id="rId16" Type="http://schemas.openxmlformats.org/officeDocument/2006/relationships/image" Target="../media/image67.emf"/><Relationship Id="rId20" Type="http://schemas.openxmlformats.org/officeDocument/2006/relationships/image" Target="../media/image69.emf"/><Relationship Id="rId1" Type="http://schemas.openxmlformats.org/officeDocument/2006/relationships/vmlDrawing" Target="../drawings/vmlDrawing10.vml"/><Relationship Id="rId6" Type="http://schemas.openxmlformats.org/officeDocument/2006/relationships/image" Target="../media/image62.e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64.emf"/><Relationship Id="rId19" Type="http://schemas.openxmlformats.org/officeDocument/2006/relationships/oleObject" Target="../embeddings/oleObject41.bin"/><Relationship Id="rId4" Type="http://schemas.openxmlformats.org/officeDocument/2006/relationships/image" Target="../media/image70.emf"/><Relationship Id="rId9" Type="http://schemas.openxmlformats.org/officeDocument/2006/relationships/oleObject" Target="../embeddings/oleObject36.bin"/><Relationship Id="rId14" Type="http://schemas.openxmlformats.org/officeDocument/2006/relationships/image" Target="../media/image66.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75.emf"/><Relationship Id="rId3" Type="http://schemas.openxmlformats.org/officeDocument/2006/relationships/notesSlide" Target="../notesSlides/notesSlide26.xml"/><Relationship Id="rId7" Type="http://schemas.openxmlformats.org/officeDocument/2006/relationships/image" Target="../media/image72.emf"/><Relationship Id="rId12"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3.bin"/><Relationship Id="rId11" Type="http://schemas.openxmlformats.org/officeDocument/2006/relationships/image" Target="../media/image74.emf"/><Relationship Id="rId5" Type="http://schemas.openxmlformats.org/officeDocument/2006/relationships/image" Target="../media/image71.e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73.emf"/><Relationship Id="rId14" Type="http://schemas.openxmlformats.org/officeDocument/2006/relationships/image" Target="../media/image76.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27.xml"/><Relationship Id="rId7"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48.bin"/><Relationship Id="rId5" Type="http://schemas.openxmlformats.org/officeDocument/2006/relationships/image" Target="../media/image77.wmf"/><Relationship Id="rId10" Type="http://schemas.openxmlformats.org/officeDocument/2006/relationships/image" Target="../media/image80.emf"/><Relationship Id="rId4" Type="http://schemas.openxmlformats.org/officeDocument/2006/relationships/oleObject" Target="../embeddings/oleObject47.bin"/><Relationship Id="rId9" Type="http://schemas.openxmlformats.org/officeDocument/2006/relationships/image" Target="../media/image79.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86.emf"/><Relationship Id="rId18" Type="http://schemas.openxmlformats.org/officeDocument/2006/relationships/image" Target="../media/image89.emf"/><Relationship Id="rId3" Type="http://schemas.openxmlformats.org/officeDocument/2006/relationships/notesSlide" Target="../notesSlides/notesSlide28.xml"/><Relationship Id="rId7" Type="http://schemas.openxmlformats.org/officeDocument/2006/relationships/image" Target="../media/image82.emf"/><Relationship Id="rId12" Type="http://schemas.openxmlformats.org/officeDocument/2006/relationships/oleObject" Target="../embeddings/oleObject54.bin"/><Relationship Id="rId17" Type="http://schemas.openxmlformats.org/officeDocument/2006/relationships/image" Target="../media/image88.emf"/><Relationship Id="rId2" Type="http://schemas.openxmlformats.org/officeDocument/2006/relationships/slideLayout" Target="../slideLayouts/slideLayout12.xml"/><Relationship Id="rId16" Type="http://schemas.openxmlformats.org/officeDocument/2006/relationships/oleObject" Target="../embeddings/oleObject56.bin"/><Relationship Id="rId1" Type="http://schemas.openxmlformats.org/officeDocument/2006/relationships/vmlDrawing" Target="../drawings/vmlDrawing13.vml"/><Relationship Id="rId6" Type="http://schemas.openxmlformats.org/officeDocument/2006/relationships/oleObject" Target="../embeddings/oleObject51.bin"/><Relationship Id="rId11" Type="http://schemas.openxmlformats.org/officeDocument/2006/relationships/image" Target="../media/image85.emf"/><Relationship Id="rId5" Type="http://schemas.openxmlformats.org/officeDocument/2006/relationships/image" Target="../media/image81.emf"/><Relationship Id="rId15" Type="http://schemas.openxmlformats.org/officeDocument/2006/relationships/image" Target="../media/image87.e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84.emf"/><Relationship Id="rId14" Type="http://schemas.openxmlformats.org/officeDocument/2006/relationships/oleObject" Target="../embeddings/oleObject5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29.xml"/><Relationship Id="rId7" Type="http://schemas.openxmlformats.org/officeDocument/2006/relationships/image" Target="../media/image91.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58.bin"/><Relationship Id="rId5" Type="http://schemas.openxmlformats.org/officeDocument/2006/relationships/image" Target="../media/image90.emf"/><Relationship Id="rId4" Type="http://schemas.openxmlformats.org/officeDocument/2006/relationships/oleObject" Target="../embeddings/oleObject57.bin"/><Relationship Id="rId9" Type="http://schemas.openxmlformats.org/officeDocument/2006/relationships/image" Target="../media/image92.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30.xml"/><Relationship Id="rId7" Type="http://schemas.openxmlformats.org/officeDocument/2006/relationships/image" Target="../media/image94.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61.bin"/><Relationship Id="rId5" Type="http://schemas.openxmlformats.org/officeDocument/2006/relationships/image" Target="../media/image93.emf"/><Relationship Id="rId10" Type="http://schemas.openxmlformats.org/officeDocument/2006/relationships/image" Target="../media/image96.emf"/><Relationship Id="rId4" Type="http://schemas.openxmlformats.org/officeDocument/2006/relationships/oleObject" Target="../embeddings/oleObject60.bin"/><Relationship Id="rId9" Type="http://schemas.openxmlformats.org/officeDocument/2006/relationships/image" Target="../media/image95.emf"/></Relationships>
</file>

<file path=ppt/slides/_rels/slide32.xml.rels><?xml version="1.0" encoding="UTF-8" standalone="yes"?>
<Relationships xmlns="http://schemas.openxmlformats.org/package/2006/relationships"><Relationship Id="rId8" Type="http://schemas.openxmlformats.org/officeDocument/2006/relationships/image" Target="../media/image99.emf"/><Relationship Id="rId3" Type="http://schemas.openxmlformats.org/officeDocument/2006/relationships/notesSlide" Target="../notesSlides/notesSlide31.xml"/><Relationship Id="rId7" Type="http://schemas.openxmlformats.org/officeDocument/2006/relationships/image" Target="../media/image98.emf"/><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64.bin"/><Relationship Id="rId5" Type="http://schemas.openxmlformats.org/officeDocument/2006/relationships/image" Target="../media/image97.emf"/><Relationship Id="rId4" Type="http://schemas.openxmlformats.org/officeDocument/2006/relationships/oleObject" Target="../embeddings/oleObject63.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32.xml"/><Relationship Id="rId7" Type="http://schemas.openxmlformats.org/officeDocument/2006/relationships/image" Target="../media/image101.emf"/><Relationship Id="rId12" Type="http://schemas.openxmlformats.org/officeDocument/2006/relationships/image" Target="../media/image104.e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66.bin"/><Relationship Id="rId11" Type="http://schemas.openxmlformats.org/officeDocument/2006/relationships/image" Target="../media/image103.emf"/><Relationship Id="rId5" Type="http://schemas.openxmlformats.org/officeDocument/2006/relationships/image" Target="../media/image100.e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102.emf"/></Relationships>
</file>

<file path=ppt/slides/_rels/slide34.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35.xml"/><Relationship Id="rId7" Type="http://schemas.openxmlformats.org/officeDocument/2006/relationships/image" Target="../media/image107.emf"/><Relationship Id="rId12" Type="http://schemas.openxmlformats.org/officeDocument/2006/relationships/image" Target="../media/image110.emf"/><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70.bin"/><Relationship Id="rId11" Type="http://schemas.openxmlformats.org/officeDocument/2006/relationships/image" Target="../media/image109.emf"/><Relationship Id="rId5" Type="http://schemas.openxmlformats.org/officeDocument/2006/relationships/image" Target="../media/image106.e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108.e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115.emf"/><Relationship Id="rId18" Type="http://schemas.openxmlformats.org/officeDocument/2006/relationships/oleObject" Target="../embeddings/oleObject80.bin"/><Relationship Id="rId3" Type="http://schemas.openxmlformats.org/officeDocument/2006/relationships/notesSlide" Target="../notesSlides/notesSlide36.xml"/><Relationship Id="rId21" Type="http://schemas.openxmlformats.org/officeDocument/2006/relationships/image" Target="../media/image119.emf"/><Relationship Id="rId7" Type="http://schemas.openxmlformats.org/officeDocument/2006/relationships/image" Target="../media/image112.emf"/><Relationship Id="rId12" Type="http://schemas.openxmlformats.org/officeDocument/2006/relationships/oleObject" Target="../embeddings/oleObject77.bin"/><Relationship Id="rId17" Type="http://schemas.openxmlformats.org/officeDocument/2006/relationships/image" Target="../media/image117.emf"/><Relationship Id="rId2" Type="http://schemas.openxmlformats.org/officeDocument/2006/relationships/slideLayout" Target="../slideLayouts/slideLayout6.xml"/><Relationship Id="rId16" Type="http://schemas.openxmlformats.org/officeDocument/2006/relationships/oleObject" Target="../embeddings/oleObject79.bin"/><Relationship Id="rId20" Type="http://schemas.openxmlformats.org/officeDocument/2006/relationships/oleObject" Target="../embeddings/oleObject81.bin"/><Relationship Id="rId1" Type="http://schemas.openxmlformats.org/officeDocument/2006/relationships/vmlDrawing" Target="../drawings/vmlDrawing19.vml"/><Relationship Id="rId6" Type="http://schemas.openxmlformats.org/officeDocument/2006/relationships/oleObject" Target="../embeddings/oleObject74.bin"/><Relationship Id="rId11" Type="http://schemas.openxmlformats.org/officeDocument/2006/relationships/image" Target="../media/image114.emf"/><Relationship Id="rId5" Type="http://schemas.openxmlformats.org/officeDocument/2006/relationships/image" Target="../media/image111.emf"/><Relationship Id="rId15" Type="http://schemas.openxmlformats.org/officeDocument/2006/relationships/image" Target="../media/image116.emf"/><Relationship Id="rId23" Type="http://schemas.openxmlformats.org/officeDocument/2006/relationships/image" Target="../media/image120.emf"/><Relationship Id="rId10" Type="http://schemas.openxmlformats.org/officeDocument/2006/relationships/oleObject" Target="../embeddings/oleObject76.bin"/><Relationship Id="rId19" Type="http://schemas.openxmlformats.org/officeDocument/2006/relationships/image" Target="../media/image118.emf"/><Relationship Id="rId4" Type="http://schemas.openxmlformats.org/officeDocument/2006/relationships/oleObject" Target="../embeddings/oleObject73.bin"/><Relationship Id="rId9" Type="http://schemas.openxmlformats.org/officeDocument/2006/relationships/image" Target="../media/image113.emf"/><Relationship Id="rId14" Type="http://schemas.openxmlformats.org/officeDocument/2006/relationships/oleObject" Target="../embeddings/oleObject78.bin"/><Relationship Id="rId22" Type="http://schemas.openxmlformats.org/officeDocument/2006/relationships/oleObject" Target="../embeddings/oleObject82.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22.emf"/><Relationship Id="rId5" Type="http://schemas.openxmlformats.org/officeDocument/2006/relationships/image" Target="../media/image121.emf"/><Relationship Id="rId4" Type="http://schemas.openxmlformats.org/officeDocument/2006/relationships/oleObject" Target="../embeddings/oleObject83.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notesSlide" Target="../notesSlides/notesSlide38.xml"/><Relationship Id="rId7" Type="http://schemas.openxmlformats.org/officeDocument/2006/relationships/image" Target="../media/image124.emf"/><Relationship Id="rId12" Type="http://schemas.openxmlformats.org/officeDocument/2006/relationships/image" Target="../media/image127.e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oleObject" Target="../embeddings/oleObject85.bin"/><Relationship Id="rId11" Type="http://schemas.openxmlformats.org/officeDocument/2006/relationships/image" Target="../media/image126.emf"/><Relationship Id="rId5" Type="http://schemas.openxmlformats.org/officeDocument/2006/relationships/image" Target="../media/image123.e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12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132.emf"/><Relationship Id="rId18" Type="http://schemas.openxmlformats.org/officeDocument/2006/relationships/oleObject" Target="../embeddings/oleObject95.bin"/><Relationship Id="rId3" Type="http://schemas.openxmlformats.org/officeDocument/2006/relationships/notesSlide" Target="../notesSlides/notesSlide39.xml"/><Relationship Id="rId21" Type="http://schemas.openxmlformats.org/officeDocument/2006/relationships/image" Target="../media/image136.emf"/><Relationship Id="rId7" Type="http://schemas.openxmlformats.org/officeDocument/2006/relationships/image" Target="../media/image129.emf"/><Relationship Id="rId12" Type="http://schemas.openxmlformats.org/officeDocument/2006/relationships/oleObject" Target="../embeddings/oleObject92.bin"/><Relationship Id="rId17" Type="http://schemas.openxmlformats.org/officeDocument/2006/relationships/image" Target="../media/image134.emf"/><Relationship Id="rId2" Type="http://schemas.openxmlformats.org/officeDocument/2006/relationships/slideLayout" Target="../slideLayouts/slideLayout6.xml"/><Relationship Id="rId16" Type="http://schemas.openxmlformats.org/officeDocument/2006/relationships/oleObject" Target="../embeddings/oleObject94.bin"/><Relationship Id="rId20" Type="http://schemas.openxmlformats.org/officeDocument/2006/relationships/oleObject" Target="../embeddings/oleObject96.bin"/><Relationship Id="rId1" Type="http://schemas.openxmlformats.org/officeDocument/2006/relationships/vmlDrawing" Target="../drawings/vmlDrawing22.vml"/><Relationship Id="rId6" Type="http://schemas.openxmlformats.org/officeDocument/2006/relationships/oleObject" Target="../embeddings/oleObject89.bin"/><Relationship Id="rId11" Type="http://schemas.openxmlformats.org/officeDocument/2006/relationships/image" Target="../media/image131.emf"/><Relationship Id="rId5" Type="http://schemas.openxmlformats.org/officeDocument/2006/relationships/image" Target="../media/image128.emf"/><Relationship Id="rId15" Type="http://schemas.openxmlformats.org/officeDocument/2006/relationships/image" Target="../media/image133.emf"/><Relationship Id="rId23" Type="http://schemas.openxmlformats.org/officeDocument/2006/relationships/image" Target="../media/image137.emf"/><Relationship Id="rId10" Type="http://schemas.openxmlformats.org/officeDocument/2006/relationships/oleObject" Target="../embeddings/oleObject91.bin"/><Relationship Id="rId19" Type="http://schemas.openxmlformats.org/officeDocument/2006/relationships/image" Target="../media/image135.emf"/><Relationship Id="rId4" Type="http://schemas.openxmlformats.org/officeDocument/2006/relationships/oleObject" Target="../embeddings/oleObject88.bin"/><Relationship Id="rId9" Type="http://schemas.openxmlformats.org/officeDocument/2006/relationships/image" Target="../media/image130.emf"/><Relationship Id="rId14" Type="http://schemas.openxmlformats.org/officeDocument/2006/relationships/oleObject" Target="../embeddings/oleObject93.bin"/><Relationship Id="rId22" Type="http://schemas.openxmlformats.org/officeDocument/2006/relationships/oleObject" Target="../embeddings/oleObject97.bin"/></Relationships>
</file>

<file path=ppt/slides/_rels/slide41.x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40.emf"/><Relationship Id="rId5" Type="http://schemas.openxmlformats.org/officeDocument/2006/relationships/image" Target="../media/image139.emf"/><Relationship Id="rId4" Type="http://schemas.openxmlformats.org/officeDocument/2006/relationships/oleObject" Target="../embeddings/oleObject98.bin"/></Relationships>
</file>

<file path=ppt/slides/_rels/slide43.xml.rels><?xml version="1.0" encoding="UTF-8" standalone="yes"?>
<Relationships xmlns="http://schemas.openxmlformats.org/package/2006/relationships"><Relationship Id="rId3" Type="http://schemas.openxmlformats.org/officeDocument/2006/relationships/image" Target="../media/image141.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143.jpeg"/></Relationships>
</file>

<file path=ppt/slides/_rels/slide46.x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146.jpeg"/><Relationship Id="rId4" Type="http://schemas.openxmlformats.org/officeDocument/2006/relationships/image" Target="../media/image145.jpeg"/></Relationships>
</file>

<file path=ppt/slides/_rels/slide47.x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150.png"/><Relationship Id="rId5" Type="http://schemas.openxmlformats.org/officeDocument/2006/relationships/image" Target="../media/image149.jpeg"/><Relationship Id="rId4" Type="http://schemas.openxmlformats.org/officeDocument/2006/relationships/image" Target="../media/image148.emf"/></Relationships>
</file>

<file path=ppt/slides/_rels/slide48.x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152.jpeg"/><Relationship Id="rId4" Type="http://schemas.openxmlformats.org/officeDocument/2006/relationships/image" Target="../media/image148.emf"/></Relationships>
</file>

<file path=ppt/slides/_rels/slide49.xml.rels><?xml version="1.0" encoding="UTF-8" standalone="yes"?>
<Relationships xmlns="http://schemas.openxmlformats.org/package/2006/relationships"><Relationship Id="rId3" Type="http://schemas.openxmlformats.org/officeDocument/2006/relationships/image" Target="../media/image153.jpe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154.emf"/></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notesSlide" Target="../notesSlides/notesSlide49.xml"/><Relationship Id="rId1" Type="http://schemas.openxmlformats.org/officeDocument/2006/relationships/slideLayout" Target="../slideLayouts/slideLayout12.xml"/><Relationship Id="rId5" Type="http://schemas.openxmlformats.org/officeDocument/2006/relationships/image" Target="../media/image157.jpeg"/><Relationship Id="rId4" Type="http://schemas.openxmlformats.org/officeDocument/2006/relationships/image" Target="../media/image156.jpeg"/></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notesSlide" Target="../notesSlides/notesSlide50.xml"/><Relationship Id="rId7" Type="http://schemas.openxmlformats.org/officeDocument/2006/relationships/image" Target="../media/image162.jpeg"/><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61.jpeg"/><Relationship Id="rId5" Type="http://schemas.openxmlformats.org/officeDocument/2006/relationships/image" Target="../media/image160.jpeg"/><Relationship Id="rId4" Type="http://schemas.openxmlformats.org/officeDocument/2006/relationships/image" Target="../media/image159.emf"/><Relationship Id="rId9" Type="http://schemas.openxmlformats.org/officeDocument/2006/relationships/image" Target="../media/image158.wmf"/></Relationships>
</file>

<file path=ppt/slides/_rels/slide52.xml.rels><?xml version="1.0" encoding="UTF-8" standalone="yes"?>
<Relationships xmlns="http://schemas.openxmlformats.org/package/2006/relationships"><Relationship Id="rId3" Type="http://schemas.openxmlformats.org/officeDocument/2006/relationships/image" Target="../media/image159.emf"/><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165.jpeg"/><Relationship Id="rId5" Type="http://schemas.openxmlformats.org/officeDocument/2006/relationships/image" Target="../media/image164.jpeg"/><Relationship Id="rId4" Type="http://schemas.openxmlformats.org/officeDocument/2006/relationships/image" Target="../media/image163.jpeg"/></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image" Target="../media/image170.wmf"/><Relationship Id="rId3" Type="http://schemas.openxmlformats.org/officeDocument/2006/relationships/notesSlide" Target="../notesSlides/notesSlide52.xml"/><Relationship Id="rId7" Type="http://schemas.openxmlformats.org/officeDocument/2006/relationships/image" Target="../media/image167.emf"/><Relationship Id="rId12" Type="http://schemas.openxmlformats.org/officeDocument/2006/relationships/oleObject" Target="../embeddings/oleObject104.bin"/><Relationship Id="rId2" Type="http://schemas.openxmlformats.org/officeDocument/2006/relationships/slideLayout" Target="../slideLayouts/slideLayout12.xml"/><Relationship Id="rId16" Type="http://schemas.openxmlformats.org/officeDocument/2006/relationships/image" Target="../media/image172.emf"/><Relationship Id="rId1" Type="http://schemas.openxmlformats.org/officeDocument/2006/relationships/vmlDrawing" Target="../drawings/vmlDrawing25.vml"/><Relationship Id="rId6" Type="http://schemas.openxmlformats.org/officeDocument/2006/relationships/oleObject" Target="../embeddings/oleObject101.bin"/><Relationship Id="rId11" Type="http://schemas.openxmlformats.org/officeDocument/2006/relationships/image" Target="../media/image169.wmf"/><Relationship Id="rId5" Type="http://schemas.openxmlformats.org/officeDocument/2006/relationships/image" Target="../media/image166.wmf"/><Relationship Id="rId15" Type="http://schemas.openxmlformats.org/officeDocument/2006/relationships/image" Target="../media/image171.wmf"/><Relationship Id="rId10" Type="http://schemas.openxmlformats.org/officeDocument/2006/relationships/oleObject" Target="../embeddings/oleObject103.bin"/><Relationship Id="rId4" Type="http://schemas.openxmlformats.org/officeDocument/2006/relationships/oleObject" Target="../embeddings/oleObject100.bin"/><Relationship Id="rId9" Type="http://schemas.openxmlformats.org/officeDocument/2006/relationships/image" Target="../media/image168.emf"/><Relationship Id="rId14" Type="http://schemas.openxmlformats.org/officeDocument/2006/relationships/oleObject" Target="../embeddings/oleObject105.bin"/></Relationships>
</file>

<file path=ppt/slides/_rels/slide54.xml.rels><?xml version="1.0" encoding="UTF-8" standalone="yes"?>
<Relationships xmlns="http://schemas.openxmlformats.org/package/2006/relationships"><Relationship Id="rId8" Type="http://schemas.openxmlformats.org/officeDocument/2006/relationships/image" Target="../media/image175.emf"/><Relationship Id="rId3" Type="http://schemas.openxmlformats.org/officeDocument/2006/relationships/notesSlide" Target="../notesSlides/notesSlide53.xml"/><Relationship Id="rId7" Type="http://schemas.openxmlformats.org/officeDocument/2006/relationships/image" Target="../media/image174.e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07.bin"/><Relationship Id="rId11" Type="http://schemas.openxmlformats.org/officeDocument/2006/relationships/image" Target="../media/image178.jpeg"/><Relationship Id="rId5" Type="http://schemas.openxmlformats.org/officeDocument/2006/relationships/image" Target="../media/image173.emf"/><Relationship Id="rId10" Type="http://schemas.openxmlformats.org/officeDocument/2006/relationships/image" Target="../media/image177.jpeg"/><Relationship Id="rId4" Type="http://schemas.openxmlformats.org/officeDocument/2006/relationships/oleObject" Target="../embeddings/oleObject106.bin"/><Relationship Id="rId9" Type="http://schemas.openxmlformats.org/officeDocument/2006/relationships/image" Target="../media/image176.jpe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181.jpeg"/><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80.emf"/><Relationship Id="rId5" Type="http://schemas.openxmlformats.org/officeDocument/2006/relationships/image" Target="../media/image179.emf"/><Relationship Id="rId4" Type="http://schemas.openxmlformats.org/officeDocument/2006/relationships/oleObject" Target="../embeddings/oleObject108.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notesSlide" Target="../notesSlides/notesSlide55.xml"/><Relationship Id="rId7" Type="http://schemas.openxmlformats.org/officeDocument/2006/relationships/image" Target="../media/image185.jpeg"/><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84.emf"/><Relationship Id="rId5" Type="http://schemas.openxmlformats.org/officeDocument/2006/relationships/image" Target="../media/image182.emf"/><Relationship Id="rId4" Type="http://schemas.openxmlformats.org/officeDocument/2006/relationships/oleObject" Target="../embeddings/oleObject109.bin"/><Relationship Id="rId9" Type="http://schemas.openxmlformats.org/officeDocument/2006/relationships/image" Target="../media/image183.emf"/></Relationships>
</file>

<file path=ppt/slides/_rels/slide57.xml.rels><?xml version="1.0" encoding="UTF-8" standalone="yes"?>
<Relationships xmlns="http://schemas.openxmlformats.org/package/2006/relationships"><Relationship Id="rId8" Type="http://schemas.openxmlformats.org/officeDocument/2006/relationships/image" Target="../media/image187.emf"/><Relationship Id="rId3" Type="http://schemas.openxmlformats.org/officeDocument/2006/relationships/notesSlide" Target="../notesSlides/notesSlide56.xml"/><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86.emf"/><Relationship Id="rId5" Type="http://schemas.openxmlformats.org/officeDocument/2006/relationships/oleObject" Target="../embeddings/oleObject111.bin"/><Relationship Id="rId10" Type="http://schemas.openxmlformats.org/officeDocument/2006/relationships/image" Target="../media/image185.jpeg"/><Relationship Id="rId4" Type="http://schemas.openxmlformats.org/officeDocument/2006/relationships/image" Target="../media/image188.jpeg"/><Relationship Id="rId9" Type="http://schemas.openxmlformats.org/officeDocument/2006/relationships/image" Target="../media/image189.jpeg"/></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notesSlide" Target="../notesSlides/notesSlide57.xml"/><Relationship Id="rId7" Type="http://schemas.openxmlformats.org/officeDocument/2006/relationships/image" Target="../media/image191.e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14.bin"/><Relationship Id="rId11" Type="http://schemas.openxmlformats.org/officeDocument/2006/relationships/image" Target="../media/image194.jpeg"/><Relationship Id="rId5" Type="http://schemas.openxmlformats.org/officeDocument/2006/relationships/image" Target="../media/image190.emf"/><Relationship Id="rId10" Type="http://schemas.openxmlformats.org/officeDocument/2006/relationships/image" Target="../media/image193.emf"/><Relationship Id="rId4" Type="http://schemas.openxmlformats.org/officeDocument/2006/relationships/oleObject" Target="../embeddings/oleObject113.bin"/><Relationship Id="rId9" Type="http://schemas.openxmlformats.org/officeDocument/2006/relationships/image" Target="../media/image192.e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96.emf"/><Relationship Id="rId5" Type="http://schemas.openxmlformats.org/officeDocument/2006/relationships/image" Target="../media/image195.emf"/><Relationship Id="rId4" Type="http://schemas.openxmlformats.org/officeDocument/2006/relationships/oleObject" Target="../embeddings/oleObject116.bin"/></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198.emf"/><Relationship Id="rId3" Type="http://schemas.openxmlformats.org/officeDocument/2006/relationships/notesSlide" Target="../notesSlides/notesSlide59.xml"/><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97.emf"/><Relationship Id="rId11" Type="http://schemas.openxmlformats.org/officeDocument/2006/relationships/image" Target="../media/image201.jpeg"/><Relationship Id="rId5" Type="http://schemas.openxmlformats.org/officeDocument/2006/relationships/oleObject" Target="../embeddings/oleObject117.bin"/><Relationship Id="rId10" Type="http://schemas.openxmlformats.org/officeDocument/2006/relationships/image" Target="../media/image200.jpeg"/><Relationship Id="rId4" Type="http://schemas.openxmlformats.org/officeDocument/2006/relationships/image" Target="../media/image199.jpeg"/><Relationship Id="rId9" Type="http://schemas.openxmlformats.org/officeDocument/2006/relationships/image" Target="../media/image196.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0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04.emf"/><Relationship Id="rId2" Type="http://schemas.openxmlformats.org/officeDocument/2006/relationships/image" Target="../media/image203.e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05.e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07.emf"/><Relationship Id="rId2" Type="http://schemas.openxmlformats.org/officeDocument/2006/relationships/image" Target="../media/image206.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08.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034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a:grpSpLocks/>
          </p:cNvGrpSpPr>
          <p:nvPr/>
        </p:nvGrpSpPr>
        <p:grpSpPr bwMode="auto">
          <a:xfrm>
            <a:off x="914400" y="1417638"/>
            <a:ext cx="4267200" cy="3611562"/>
            <a:chOff x="576" y="893"/>
            <a:chExt cx="2688" cy="2275"/>
          </a:xfrm>
        </p:grpSpPr>
        <p:sp>
          <p:nvSpPr>
            <p:cNvPr id="20509" name="Line 72"/>
            <p:cNvSpPr>
              <a:spLocks noChangeShapeType="1"/>
            </p:cNvSpPr>
            <p:nvPr/>
          </p:nvSpPr>
          <p:spPr bwMode="auto">
            <a:xfrm>
              <a:off x="576" y="2216"/>
              <a:ext cx="2184" cy="0"/>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510" name="Line 73"/>
            <p:cNvSpPr>
              <a:spLocks noChangeShapeType="1"/>
            </p:cNvSpPr>
            <p:nvPr/>
          </p:nvSpPr>
          <p:spPr bwMode="auto">
            <a:xfrm flipV="1">
              <a:off x="1644" y="1148"/>
              <a:ext cx="0" cy="2020"/>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511" name="Text Box 74"/>
            <p:cNvSpPr txBox="1">
              <a:spLocks noChangeArrowheads="1"/>
            </p:cNvSpPr>
            <p:nvPr/>
          </p:nvSpPr>
          <p:spPr bwMode="auto">
            <a:xfrm>
              <a:off x="2277" y="1845"/>
              <a:ext cx="9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ea typeface="楷体_GB2312" pitchFamily="49" charset="-122"/>
                </a:rPr>
                <a:t> </a:t>
              </a:r>
              <a:r>
                <a:rPr lang="en-US" altLang="zh-CN" i="1">
                  <a:solidFill>
                    <a:schemeClr val="tx1"/>
                  </a:solidFill>
                  <a:ea typeface="创艺繁标宋" pitchFamily="2" charset="-122"/>
                  <a:sym typeface="Symbol" panose="05050102010706020507" pitchFamily="18" charset="2"/>
                </a:rPr>
                <a:t>u</a:t>
              </a:r>
              <a:r>
                <a:rPr lang="en-US" altLang="zh-CN" i="1" baseline="-25000">
                  <a:solidFill>
                    <a:schemeClr val="tx1"/>
                  </a:solidFill>
                  <a:ea typeface="创艺繁标宋" pitchFamily="2" charset="-122"/>
                  <a:sym typeface="Symbol" panose="05050102010706020507" pitchFamily="18" charset="2"/>
                </a:rPr>
                <a:t>+</a:t>
              </a:r>
              <a:r>
                <a:rPr lang="en-US" altLang="zh-CN">
                  <a:solidFill>
                    <a:schemeClr val="tx1"/>
                  </a:solidFill>
                  <a:sym typeface="Symbol" panose="05050102010706020507" pitchFamily="18" charset="2"/>
                </a:rPr>
                <a:t>– </a:t>
              </a:r>
              <a:r>
                <a:rPr lang="en-US" altLang="zh-CN" i="1">
                  <a:solidFill>
                    <a:schemeClr val="tx1"/>
                  </a:solidFill>
                  <a:ea typeface="创艺繁标宋" pitchFamily="2" charset="-122"/>
                  <a:sym typeface="Symbol" panose="05050102010706020507" pitchFamily="18" charset="2"/>
                </a:rPr>
                <a:t>u</a:t>
              </a:r>
              <a:r>
                <a:rPr lang="en-US" altLang="zh-CN" i="1" baseline="-25000">
                  <a:solidFill>
                    <a:schemeClr val="tx1"/>
                  </a:solidFill>
                  <a:ea typeface="创艺繁标宋" pitchFamily="2" charset="-122"/>
                  <a:sym typeface="Symbol" panose="05050102010706020507" pitchFamily="18" charset="2"/>
                </a:rPr>
                <a:t>–</a:t>
              </a:r>
              <a:r>
                <a:rPr lang="en-US" altLang="zh-CN" baseline="-25000">
                  <a:solidFill>
                    <a:schemeClr val="tx1"/>
                  </a:solidFill>
                  <a:ea typeface="创艺繁标宋" pitchFamily="2" charset="-122"/>
                  <a:sym typeface="Symbol" panose="05050102010706020507" pitchFamily="18" charset="2"/>
                </a:rPr>
                <a:t> </a:t>
              </a:r>
            </a:p>
          </p:txBody>
        </p:sp>
        <p:sp>
          <p:nvSpPr>
            <p:cNvPr id="20512" name="Text Box 75"/>
            <p:cNvSpPr txBox="1">
              <a:spLocks noChangeArrowheads="1"/>
            </p:cNvSpPr>
            <p:nvPr/>
          </p:nvSpPr>
          <p:spPr bwMode="auto">
            <a:xfrm>
              <a:off x="1680" y="893"/>
              <a:ext cx="54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ea typeface="楷体_GB2312" pitchFamily="49" charset="-122"/>
                </a:rPr>
                <a:t>u</a:t>
              </a:r>
              <a:r>
                <a:rPr lang="en-US" altLang="zh-CN" baseline="-25000">
                  <a:solidFill>
                    <a:schemeClr val="tx1"/>
                  </a:solidFill>
                  <a:ea typeface="楷体_GB2312" pitchFamily="49" charset="-122"/>
                </a:rPr>
                <a:t>o</a:t>
              </a:r>
              <a:endParaRPr lang="en-US" altLang="zh-CN">
                <a:solidFill>
                  <a:schemeClr val="tx1"/>
                </a:solidFill>
                <a:ea typeface="楷体_GB2312" pitchFamily="49" charset="-122"/>
              </a:endParaRPr>
            </a:p>
          </p:txBody>
        </p:sp>
      </p:grpSp>
      <p:sp>
        <p:nvSpPr>
          <p:cNvPr id="57346" name="Rectangle 2"/>
          <p:cNvSpPr>
            <a:spLocks noGrp="1" noChangeArrowheads="1"/>
          </p:cNvSpPr>
          <p:nvPr>
            <p:ph type="ctrTitle"/>
          </p:nvPr>
        </p:nvSpPr>
        <p:spPr bwMode="auto">
          <a:xfrm>
            <a:off x="533400" y="444500"/>
            <a:ext cx="7467600" cy="6858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3200" b="1" dirty="0" smtClean="0">
                <a:solidFill>
                  <a:srgbClr val="000099"/>
                </a:solidFill>
                <a:latin typeface="Times New Roman" panose="02020603050405020304" pitchFamily="18" charset="0"/>
                <a:cs typeface="Times New Roman" panose="02020603050405020304" pitchFamily="18" charset="0"/>
              </a:rPr>
              <a:t>16.1.4   </a:t>
            </a:r>
            <a:r>
              <a:rPr lang="zh-CN" altLang="en-US" sz="3200" b="1" dirty="0" smtClean="0">
                <a:solidFill>
                  <a:srgbClr val="000099"/>
                </a:solidFill>
                <a:latin typeface="Times New Roman" panose="02020603050405020304" pitchFamily="18" charset="0"/>
                <a:cs typeface="Times New Roman" panose="02020603050405020304" pitchFamily="18" charset="0"/>
              </a:rPr>
              <a:t>理想运算放大器及其分析依据</a:t>
            </a:r>
          </a:p>
        </p:txBody>
      </p:sp>
      <p:sp>
        <p:nvSpPr>
          <p:cNvPr id="57350" name="Text Box 6"/>
          <p:cNvSpPr txBox="1">
            <a:spLocks noChangeArrowheads="1"/>
          </p:cNvSpPr>
          <p:nvPr/>
        </p:nvSpPr>
        <p:spPr bwMode="auto">
          <a:xfrm>
            <a:off x="749300" y="5041900"/>
            <a:ext cx="33528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5000"/>
              </a:lnSpc>
            </a:pPr>
            <a:r>
              <a:rPr lang="zh-CN" altLang="en-US">
                <a:solidFill>
                  <a:srgbClr val="006600"/>
                </a:solidFill>
                <a:sym typeface="Symbol" panose="05050102010706020507" pitchFamily="18" charset="2"/>
              </a:rPr>
              <a:t>线性区：</a:t>
            </a:r>
          </a:p>
          <a:p>
            <a:pPr eaLnBrk="1" hangingPunct="1">
              <a:lnSpc>
                <a:spcPct val="115000"/>
              </a:lnSpc>
            </a:pPr>
            <a:r>
              <a:rPr lang="en-US" altLang="zh-CN" i="1">
                <a:solidFill>
                  <a:schemeClr val="tx1"/>
                </a:solidFill>
                <a:ea typeface="创艺繁标宋" pitchFamily="2" charset="-122"/>
                <a:sym typeface="Symbol" panose="05050102010706020507" pitchFamily="18" charset="2"/>
              </a:rPr>
              <a:t>u</a:t>
            </a:r>
            <a:r>
              <a:rPr lang="en-US" altLang="zh-CN" baseline="-25000">
                <a:solidFill>
                  <a:schemeClr val="tx1"/>
                </a:solidFill>
                <a:ea typeface="创艺繁标宋" pitchFamily="2" charset="-122"/>
                <a:sym typeface="Symbol" panose="05050102010706020507" pitchFamily="18" charset="2"/>
              </a:rPr>
              <a:t>o</a:t>
            </a:r>
            <a:r>
              <a:rPr lang="en-US" altLang="zh-CN" i="1">
                <a:solidFill>
                  <a:schemeClr val="tx1"/>
                </a:solidFill>
                <a:ea typeface="创艺繁标宋" pitchFamily="2" charset="-122"/>
                <a:sym typeface="Symbol" panose="05050102010706020507" pitchFamily="18" charset="2"/>
              </a:rPr>
              <a:t> </a:t>
            </a:r>
            <a:r>
              <a:rPr lang="en-US" altLang="zh-CN">
                <a:solidFill>
                  <a:schemeClr val="tx1"/>
                </a:solidFill>
                <a:ea typeface="创艺繁标宋" pitchFamily="2" charset="-122"/>
                <a:sym typeface="Symbol" panose="05050102010706020507" pitchFamily="18" charset="2"/>
              </a:rPr>
              <a:t>=</a:t>
            </a:r>
            <a:r>
              <a:rPr lang="en-US" altLang="zh-CN" i="1">
                <a:solidFill>
                  <a:schemeClr val="tx1"/>
                </a:solidFill>
                <a:ea typeface="创艺繁标宋" pitchFamily="2" charset="-122"/>
                <a:sym typeface="Symbol" panose="05050102010706020507" pitchFamily="18" charset="2"/>
              </a:rPr>
              <a:t> A</a:t>
            </a:r>
            <a:r>
              <a:rPr lang="en-US" altLang="zh-CN" i="1" baseline="-25000">
                <a:solidFill>
                  <a:schemeClr val="tx1"/>
                </a:solidFill>
                <a:ea typeface="创艺繁标宋" pitchFamily="2" charset="-122"/>
                <a:sym typeface="Symbol" panose="05050102010706020507" pitchFamily="18" charset="2"/>
              </a:rPr>
              <a:t>u</a:t>
            </a:r>
            <a:r>
              <a:rPr lang="en-US" altLang="zh-CN" baseline="-25000">
                <a:solidFill>
                  <a:schemeClr val="tx1"/>
                </a:solidFill>
                <a:ea typeface="创艺繁标宋" pitchFamily="2" charset="-122"/>
                <a:sym typeface="Symbol" panose="05050102010706020507" pitchFamily="18" charset="2"/>
              </a:rPr>
              <a:t>o</a:t>
            </a:r>
            <a:r>
              <a:rPr lang="en-US" altLang="zh-CN">
                <a:solidFill>
                  <a:schemeClr val="tx1"/>
                </a:solidFill>
                <a:latin typeface="宋体" panose="02010600030101010101" pitchFamily="2" charset="-122"/>
                <a:sym typeface="Symbol" panose="05050102010706020507" pitchFamily="18" charset="2"/>
              </a:rPr>
              <a:t>(</a:t>
            </a:r>
            <a:r>
              <a:rPr lang="en-US" altLang="zh-CN" i="1">
                <a:solidFill>
                  <a:schemeClr val="tx1"/>
                </a:solidFill>
                <a:ea typeface="创艺繁标宋" pitchFamily="2" charset="-122"/>
                <a:sym typeface="Symbol" panose="05050102010706020507" pitchFamily="18" charset="2"/>
              </a:rPr>
              <a:t>u</a:t>
            </a:r>
            <a:r>
              <a:rPr lang="en-US" altLang="zh-CN" i="1" baseline="-25000">
                <a:solidFill>
                  <a:schemeClr val="tx1"/>
                </a:solidFill>
                <a:ea typeface="创艺繁标宋" pitchFamily="2" charset="-122"/>
                <a:sym typeface="Symbol" panose="05050102010706020507" pitchFamily="18" charset="2"/>
              </a:rPr>
              <a:t>+</a:t>
            </a:r>
            <a:r>
              <a:rPr lang="en-US" altLang="zh-CN">
                <a:solidFill>
                  <a:schemeClr val="tx1"/>
                </a:solidFill>
                <a:ea typeface="创艺繁标宋" pitchFamily="2" charset="-122"/>
                <a:sym typeface="Symbol" panose="05050102010706020507" pitchFamily="18" charset="2"/>
              </a:rPr>
              <a:t>– </a:t>
            </a:r>
            <a:r>
              <a:rPr lang="en-US" altLang="zh-CN" i="1">
                <a:solidFill>
                  <a:schemeClr val="tx1"/>
                </a:solidFill>
                <a:ea typeface="创艺繁标宋" pitchFamily="2" charset="-122"/>
                <a:sym typeface="Symbol" panose="05050102010706020507" pitchFamily="18" charset="2"/>
              </a:rPr>
              <a:t>u</a:t>
            </a:r>
            <a:r>
              <a:rPr lang="en-US" altLang="zh-CN" i="1" baseline="-25000">
                <a:solidFill>
                  <a:schemeClr val="tx1"/>
                </a:solidFill>
                <a:ea typeface="创艺繁标宋" pitchFamily="2" charset="-122"/>
                <a:sym typeface="Symbol" panose="05050102010706020507" pitchFamily="18" charset="2"/>
              </a:rPr>
              <a:t>–</a:t>
            </a:r>
            <a:r>
              <a:rPr lang="en-US" altLang="zh-CN">
                <a:solidFill>
                  <a:schemeClr val="tx1"/>
                </a:solidFill>
                <a:sym typeface="Symbol" panose="05050102010706020507" pitchFamily="18" charset="2"/>
              </a:rPr>
              <a:t>)</a:t>
            </a:r>
            <a:endParaRPr lang="en-US" altLang="zh-CN">
              <a:solidFill>
                <a:srgbClr val="FF3300"/>
              </a:solidFill>
              <a:ea typeface="创艺繁标宋" pitchFamily="2" charset="-122"/>
              <a:sym typeface="Symbol" panose="05050102010706020507" pitchFamily="18" charset="2"/>
            </a:endParaRPr>
          </a:p>
        </p:txBody>
      </p:sp>
      <p:sp>
        <p:nvSpPr>
          <p:cNvPr id="57351" name="Rectangle 7"/>
          <p:cNvSpPr>
            <a:spLocks noChangeArrowheads="1"/>
          </p:cNvSpPr>
          <p:nvPr/>
        </p:nvSpPr>
        <p:spPr bwMode="auto">
          <a:xfrm>
            <a:off x="4800600" y="3505200"/>
            <a:ext cx="40894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5000"/>
              </a:lnSpc>
            </a:pPr>
            <a:r>
              <a:rPr lang="zh-CN" altLang="en-US">
                <a:solidFill>
                  <a:srgbClr val="006600"/>
                </a:solidFill>
                <a:sym typeface="Symbol" panose="05050102010706020507" pitchFamily="18" charset="2"/>
              </a:rPr>
              <a:t>非线性区：</a:t>
            </a:r>
          </a:p>
          <a:p>
            <a:pPr eaLnBrk="1" hangingPunct="1">
              <a:lnSpc>
                <a:spcPct val="115000"/>
              </a:lnSpc>
            </a:pPr>
            <a:r>
              <a:rPr lang="zh-CN" altLang="en-US" i="1">
                <a:solidFill>
                  <a:schemeClr val="tx1"/>
                </a:solidFill>
                <a:ea typeface="创艺繁标宋" pitchFamily="2" charset="-122"/>
                <a:sym typeface="Symbol" panose="05050102010706020507" pitchFamily="18" charset="2"/>
              </a:rPr>
              <a:t> </a:t>
            </a:r>
            <a:r>
              <a:rPr lang="en-US" altLang="zh-CN" i="1">
                <a:solidFill>
                  <a:schemeClr val="tx1"/>
                </a:solidFill>
                <a:ea typeface="创艺繁标宋" pitchFamily="2" charset="-122"/>
                <a:sym typeface="Symbol" panose="05050102010706020507" pitchFamily="18" charset="2"/>
              </a:rPr>
              <a:t>u</a:t>
            </a:r>
            <a:r>
              <a:rPr lang="en-US" altLang="zh-CN" i="1" baseline="-25000">
                <a:solidFill>
                  <a:schemeClr val="tx1"/>
                </a:solidFill>
                <a:ea typeface="创艺繁标宋" pitchFamily="2" charset="-122"/>
                <a:sym typeface="Symbol" panose="05050102010706020507" pitchFamily="18" charset="2"/>
              </a:rPr>
              <a:t>+</a:t>
            </a:r>
            <a:r>
              <a:rPr lang="en-US" altLang="zh-CN" i="1">
                <a:solidFill>
                  <a:schemeClr val="tx1"/>
                </a:solidFill>
                <a:ea typeface="创艺繁标宋" pitchFamily="2" charset="-122"/>
                <a:sym typeface="Symbol" panose="05050102010706020507" pitchFamily="18" charset="2"/>
              </a:rPr>
              <a:t>&gt; u</a:t>
            </a:r>
            <a:r>
              <a:rPr lang="en-US" altLang="zh-CN" i="1" baseline="-25000">
                <a:solidFill>
                  <a:schemeClr val="tx1"/>
                </a:solidFill>
                <a:ea typeface="创艺繁标宋" pitchFamily="2" charset="-122"/>
                <a:sym typeface="Symbol" panose="05050102010706020507" pitchFamily="18" charset="2"/>
              </a:rPr>
              <a:t>–</a:t>
            </a:r>
            <a:r>
              <a:rPr lang="en-US" altLang="zh-CN" baseline="-25000">
                <a:solidFill>
                  <a:schemeClr val="tx1"/>
                </a:solidFill>
                <a:ea typeface="创艺繁标宋" pitchFamily="2" charset="-122"/>
                <a:sym typeface="Symbol" panose="05050102010706020507" pitchFamily="18" charset="2"/>
              </a:rPr>
              <a:t>  </a:t>
            </a:r>
            <a:r>
              <a:rPr lang="zh-CN" altLang="en-US">
                <a:solidFill>
                  <a:schemeClr val="tx1"/>
                </a:solidFill>
                <a:sym typeface="Symbol" panose="05050102010706020507" pitchFamily="18" charset="2"/>
              </a:rPr>
              <a:t>时，</a:t>
            </a:r>
            <a:r>
              <a:rPr lang="en-US" altLang="zh-CN" i="1">
                <a:solidFill>
                  <a:schemeClr val="tx1"/>
                </a:solidFill>
                <a:ea typeface="创艺繁标宋" pitchFamily="2" charset="-122"/>
                <a:sym typeface="Symbol" panose="05050102010706020507" pitchFamily="18" charset="2"/>
              </a:rPr>
              <a:t>u</a:t>
            </a:r>
            <a:r>
              <a:rPr lang="en-US" altLang="zh-CN" baseline="-25000">
                <a:solidFill>
                  <a:schemeClr val="tx1"/>
                </a:solidFill>
                <a:ea typeface="创艺繁标宋" pitchFamily="2" charset="-122"/>
                <a:sym typeface="Symbol" panose="05050102010706020507" pitchFamily="18" charset="2"/>
              </a:rPr>
              <a:t>o </a:t>
            </a:r>
            <a:r>
              <a:rPr lang="en-US" altLang="zh-CN">
                <a:solidFill>
                  <a:schemeClr val="tx1"/>
                </a:solidFill>
                <a:sym typeface="Symbol" panose="05050102010706020507" pitchFamily="18" charset="2"/>
              </a:rPr>
              <a:t>= </a:t>
            </a:r>
            <a:r>
              <a:rPr lang="en-US" altLang="zh-CN">
                <a:solidFill>
                  <a:schemeClr val="tx1"/>
                </a:solidFill>
              </a:rPr>
              <a:t>+</a:t>
            </a:r>
            <a:r>
              <a:rPr lang="en-US" altLang="zh-CN" i="1">
                <a:solidFill>
                  <a:schemeClr val="tx1"/>
                </a:solidFill>
              </a:rPr>
              <a:t>U</a:t>
            </a:r>
            <a:r>
              <a:rPr lang="en-US" altLang="zh-CN" baseline="-25000">
                <a:solidFill>
                  <a:schemeClr val="tx1"/>
                </a:solidFill>
              </a:rPr>
              <a:t>o(sat)</a:t>
            </a:r>
            <a:r>
              <a:rPr lang="en-US" altLang="zh-CN" i="1" baseline="-25000">
                <a:solidFill>
                  <a:schemeClr val="tx1"/>
                </a:solidFill>
              </a:rPr>
              <a:t> </a:t>
            </a:r>
            <a:endParaRPr lang="en-US" altLang="zh-CN" i="1" baseline="-25000">
              <a:solidFill>
                <a:schemeClr val="tx1"/>
              </a:solidFill>
              <a:sym typeface="Symbol" panose="05050102010706020507" pitchFamily="18" charset="2"/>
            </a:endParaRPr>
          </a:p>
          <a:p>
            <a:pPr eaLnBrk="1" hangingPunct="1">
              <a:lnSpc>
                <a:spcPct val="115000"/>
              </a:lnSpc>
            </a:pPr>
            <a:r>
              <a:rPr lang="en-US" altLang="zh-CN" i="1">
                <a:solidFill>
                  <a:schemeClr val="tx1"/>
                </a:solidFill>
                <a:ea typeface="创艺繁标宋" pitchFamily="2" charset="-122"/>
                <a:sym typeface="Symbol" panose="05050102010706020507" pitchFamily="18" charset="2"/>
              </a:rPr>
              <a:t> u</a:t>
            </a:r>
            <a:r>
              <a:rPr lang="en-US" altLang="zh-CN" i="1" baseline="-25000">
                <a:solidFill>
                  <a:schemeClr val="tx1"/>
                </a:solidFill>
                <a:ea typeface="创艺繁标宋" pitchFamily="2" charset="-122"/>
                <a:sym typeface="Symbol" panose="05050102010706020507" pitchFamily="18" charset="2"/>
              </a:rPr>
              <a:t>+</a:t>
            </a:r>
            <a:r>
              <a:rPr lang="en-US" altLang="zh-CN" i="1">
                <a:solidFill>
                  <a:schemeClr val="tx1"/>
                </a:solidFill>
                <a:ea typeface="创艺繁标宋" pitchFamily="2" charset="-122"/>
                <a:sym typeface="Symbol" panose="05050102010706020507" pitchFamily="18" charset="2"/>
              </a:rPr>
              <a:t>&lt; u</a:t>
            </a:r>
            <a:r>
              <a:rPr lang="en-US" altLang="zh-CN" i="1" baseline="-25000">
                <a:solidFill>
                  <a:schemeClr val="tx1"/>
                </a:solidFill>
                <a:ea typeface="创艺繁标宋" pitchFamily="2" charset="-122"/>
                <a:sym typeface="Symbol" panose="05050102010706020507" pitchFamily="18" charset="2"/>
              </a:rPr>
              <a:t>–</a:t>
            </a:r>
            <a:r>
              <a:rPr lang="en-US" altLang="zh-CN" baseline="-25000">
                <a:solidFill>
                  <a:schemeClr val="tx1"/>
                </a:solidFill>
                <a:ea typeface="创艺繁标宋" pitchFamily="2" charset="-122"/>
                <a:sym typeface="Symbol" panose="05050102010706020507" pitchFamily="18" charset="2"/>
              </a:rPr>
              <a:t>  </a:t>
            </a:r>
            <a:r>
              <a:rPr lang="zh-CN" altLang="en-US">
                <a:solidFill>
                  <a:schemeClr val="tx1"/>
                </a:solidFill>
                <a:sym typeface="Symbol" panose="05050102010706020507" pitchFamily="18" charset="2"/>
              </a:rPr>
              <a:t>时，</a:t>
            </a:r>
            <a:r>
              <a:rPr lang="en-US" altLang="zh-CN" i="1">
                <a:solidFill>
                  <a:schemeClr val="tx1"/>
                </a:solidFill>
                <a:ea typeface="创艺繁标宋" pitchFamily="2" charset="-122"/>
                <a:sym typeface="Symbol" panose="05050102010706020507" pitchFamily="18" charset="2"/>
              </a:rPr>
              <a:t>u</a:t>
            </a:r>
            <a:r>
              <a:rPr lang="en-US" altLang="zh-CN" baseline="-25000">
                <a:solidFill>
                  <a:schemeClr val="tx1"/>
                </a:solidFill>
                <a:ea typeface="创艺繁标宋" pitchFamily="2" charset="-122"/>
                <a:sym typeface="Symbol" panose="05050102010706020507" pitchFamily="18" charset="2"/>
              </a:rPr>
              <a:t>o </a:t>
            </a:r>
            <a:r>
              <a:rPr lang="en-US" altLang="zh-CN">
                <a:solidFill>
                  <a:schemeClr val="tx1"/>
                </a:solidFill>
                <a:sym typeface="Symbol" panose="05050102010706020507" pitchFamily="18" charset="2"/>
              </a:rPr>
              <a:t>= </a:t>
            </a:r>
            <a:r>
              <a:rPr lang="en-US" altLang="zh-CN">
                <a:solidFill>
                  <a:schemeClr val="tx1"/>
                </a:solidFill>
              </a:rPr>
              <a:t>– </a:t>
            </a:r>
            <a:r>
              <a:rPr lang="en-US" altLang="zh-CN" i="1">
                <a:solidFill>
                  <a:schemeClr val="tx1"/>
                </a:solidFill>
              </a:rPr>
              <a:t>U</a:t>
            </a:r>
            <a:r>
              <a:rPr lang="en-US" altLang="zh-CN" baseline="-25000">
                <a:solidFill>
                  <a:schemeClr val="tx1"/>
                </a:solidFill>
              </a:rPr>
              <a:t>o(sat)</a:t>
            </a:r>
            <a:r>
              <a:rPr lang="en-US" altLang="zh-CN" i="1" baseline="-25000">
                <a:solidFill>
                  <a:srgbClr val="66FFFF"/>
                </a:solidFill>
              </a:rPr>
              <a:t> </a:t>
            </a:r>
          </a:p>
        </p:txBody>
      </p:sp>
      <p:sp>
        <p:nvSpPr>
          <p:cNvPr id="57349" name="Text Box 5"/>
          <p:cNvSpPr txBox="1">
            <a:spLocks noChangeArrowheads="1"/>
          </p:cNvSpPr>
          <p:nvPr/>
        </p:nvSpPr>
        <p:spPr bwMode="auto">
          <a:xfrm>
            <a:off x="533400" y="10414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CC0000"/>
                </a:solidFill>
              </a:rPr>
              <a:t>2. </a:t>
            </a:r>
            <a:r>
              <a:rPr lang="zh-CN" altLang="en-US">
                <a:solidFill>
                  <a:srgbClr val="CC0000"/>
                </a:solidFill>
              </a:rPr>
              <a:t>电压传输特性   </a:t>
            </a:r>
            <a:r>
              <a:rPr lang="en-US" altLang="zh-CN" i="1">
                <a:solidFill>
                  <a:schemeClr val="tx1"/>
                </a:solidFill>
              </a:rPr>
              <a:t>u</a:t>
            </a:r>
            <a:r>
              <a:rPr lang="en-US" altLang="zh-CN" baseline="-25000">
                <a:solidFill>
                  <a:schemeClr val="tx1"/>
                </a:solidFill>
              </a:rPr>
              <a:t>o</a:t>
            </a:r>
            <a:r>
              <a:rPr lang="en-US" altLang="zh-CN">
                <a:solidFill>
                  <a:schemeClr val="tx1"/>
                </a:solidFill>
              </a:rPr>
              <a:t>= </a:t>
            </a:r>
            <a:r>
              <a:rPr lang="en-US" altLang="zh-CN" i="1">
                <a:solidFill>
                  <a:schemeClr val="tx1"/>
                </a:solidFill>
              </a:rPr>
              <a:t>f </a:t>
            </a:r>
            <a:r>
              <a:rPr lang="en-US" altLang="zh-CN">
                <a:solidFill>
                  <a:schemeClr val="tx1"/>
                </a:solidFill>
              </a:rPr>
              <a:t>(</a:t>
            </a:r>
            <a:r>
              <a:rPr lang="en-US" altLang="zh-CN" i="1">
                <a:solidFill>
                  <a:schemeClr val="tx1"/>
                </a:solidFill>
              </a:rPr>
              <a:t>u</a:t>
            </a:r>
            <a:r>
              <a:rPr lang="en-US" altLang="zh-CN" baseline="-25000">
                <a:solidFill>
                  <a:schemeClr val="tx1"/>
                </a:solidFill>
              </a:rPr>
              <a:t>i</a:t>
            </a:r>
            <a:r>
              <a:rPr lang="en-US" altLang="zh-CN">
                <a:solidFill>
                  <a:schemeClr val="tx1"/>
                </a:solidFill>
              </a:rPr>
              <a:t>)</a:t>
            </a:r>
          </a:p>
        </p:txBody>
      </p:sp>
      <p:grpSp>
        <p:nvGrpSpPr>
          <p:cNvPr id="3" name="Group 8"/>
          <p:cNvGrpSpPr>
            <a:grpSpLocks/>
          </p:cNvGrpSpPr>
          <p:nvPr/>
        </p:nvGrpSpPr>
        <p:grpSpPr bwMode="auto">
          <a:xfrm>
            <a:off x="914400" y="2417763"/>
            <a:ext cx="3390900" cy="2351087"/>
            <a:chOff x="336" y="2256"/>
            <a:chExt cx="2136" cy="1344"/>
          </a:xfrm>
        </p:grpSpPr>
        <p:sp>
          <p:nvSpPr>
            <p:cNvPr id="20506" name="Line 9"/>
            <p:cNvSpPr>
              <a:spLocks noChangeShapeType="1"/>
            </p:cNvSpPr>
            <p:nvPr/>
          </p:nvSpPr>
          <p:spPr bwMode="auto">
            <a:xfrm flipH="1">
              <a:off x="336" y="3600"/>
              <a:ext cx="924"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507" name="Line 10"/>
            <p:cNvSpPr>
              <a:spLocks noChangeShapeType="1"/>
            </p:cNvSpPr>
            <p:nvPr/>
          </p:nvSpPr>
          <p:spPr bwMode="auto">
            <a:xfrm flipH="1">
              <a:off x="1548" y="2256"/>
              <a:ext cx="924"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508" name="Line 11"/>
            <p:cNvSpPr>
              <a:spLocks noChangeShapeType="1"/>
            </p:cNvSpPr>
            <p:nvPr/>
          </p:nvSpPr>
          <p:spPr bwMode="auto">
            <a:xfrm flipH="1">
              <a:off x="1248" y="2256"/>
              <a:ext cx="288" cy="1339"/>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4" name="Group 12"/>
          <p:cNvGrpSpPr>
            <a:grpSpLocks/>
          </p:cNvGrpSpPr>
          <p:nvPr/>
        </p:nvGrpSpPr>
        <p:grpSpPr bwMode="auto">
          <a:xfrm>
            <a:off x="1295400" y="1746250"/>
            <a:ext cx="1524000" cy="671513"/>
            <a:chOff x="576" y="1872"/>
            <a:chExt cx="960" cy="384"/>
          </a:xfrm>
        </p:grpSpPr>
        <p:sp>
          <p:nvSpPr>
            <p:cNvPr id="20504" name="Line 13"/>
            <p:cNvSpPr>
              <a:spLocks noChangeShapeType="1"/>
            </p:cNvSpPr>
            <p:nvPr/>
          </p:nvSpPr>
          <p:spPr bwMode="auto">
            <a:xfrm flipV="1">
              <a:off x="1440" y="2256"/>
              <a:ext cx="96" cy="0"/>
            </a:xfrm>
            <a:prstGeom prst="line">
              <a:avLst/>
            </a:prstGeom>
            <a:noFill/>
            <a:ln w="38100">
              <a:solidFill>
                <a:schemeClr val="folHlink"/>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505" name="Text Box 14"/>
            <p:cNvSpPr txBox="1">
              <a:spLocks noChangeArrowheads="1"/>
            </p:cNvSpPr>
            <p:nvPr/>
          </p:nvSpPr>
          <p:spPr bwMode="auto">
            <a:xfrm>
              <a:off x="576" y="1872"/>
              <a:ext cx="8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ea typeface="楷体_GB2312" pitchFamily="49" charset="-122"/>
                </a:rPr>
                <a:t> +U</a:t>
              </a:r>
              <a:r>
                <a:rPr lang="en-US" altLang="zh-CN" baseline="-25000">
                  <a:solidFill>
                    <a:schemeClr val="tx1"/>
                  </a:solidFill>
                  <a:ea typeface="楷体_GB2312" pitchFamily="49" charset="-122"/>
                </a:rPr>
                <a:t>o(sat)</a:t>
              </a:r>
            </a:p>
          </p:txBody>
        </p:sp>
      </p:grpSp>
      <p:grpSp>
        <p:nvGrpSpPr>
          <p:cNvPr id="5" name="Group 21"/>
          <p:cNvGrpSpPr>
            <a:grpSpLocks/>
          </p:cNvGrpSpPr>
          <p:nvPr/>
        </p:nvGrpSpPr>
        <p:grpSpPr bwMode="auto">
          <a:xfrm>
            <a:off x="2362200" y="4433888"/>
            <a:ext cx="1524000" cy="519112"/>
            <a:chOff x="1248" y="3408"/>
            <a:chExt cx="960" cy="297"/>
          </a:xfrm>
        </p:grpSpPr>
        <p:sp>
          <p:nvSpPr>
            <p:cNvPr id="20502" name="Text Box 22"/>
            <p:cNvSpPr txBox="1">
              <a:spLocks noChangeArrowheads="1"/>
            </p:cNvSpPr>
            <p:nvPr/>
          </p:nvSpPr>
          <p:spPr bwMode="auto">
            <a:xfrm>
              <a:off x="1440" y="3408"/>
              <a:ext cx="76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cs typeface="Times New Roman" panose="02020603050405020304" pitchFamily="18" charset="0"/>
                </a:rPr>
                <a:t>–</a:t>
              </a:r>
              <a:r>
                <a:rPr lang="en-US" altLang="zh-CN" i="1">
                  <a:solidFill>
                    <a:schemeClr val="tx1"/>
                  </a:solidFill>
                  <a:ea typeface="楷体_GB2312" pitchFamily="49" charset="-122"/>
                </a:rPr>
                <a:t>U</a:t>
              </a:r>
              <a:r>
                <a:rPr lang="en-US" altLang="zh-CN" baseline="-25000">
                  <a:solidFill>
                    <a:schemeClr val="tx1"/>
                  </a:solidFill>
                  <a:ea typeface="楷体_GB2312" pitchFamily="49" charset="-122"/>
                </a:rPr>
                <a:t>o(sat)</a:t>
              </a:r>
            </a:p>
          </p:txBody>
        </p:sp>
        <p:sp>
          <p:nvSpPr>
            <p:cNvPr id="20503" name="Line 23"/>
            <p:cNvSpPr>
              <a:spLocks noChangeShapeType="1"/>
            </p:cNvSpPr>
            <p:nvPr/>
          </p:nvSpPr>
          <p:spPr bwMode="auto">
            <a:xfrm>
              <a:off x="1248" y="3600"/>
              <a:ext cx="144" cy="0"/>
            </a:xfrm>
            <a:prstGeom prst="line">
              <a:avLst/>
            </a:prstGeom>
            <a:noFill/>
            <a:ln w="38100">
              <a:solidFill>
                <a:schemeClr val="fo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27"/>
          <p:cNvGrpSpPr>
            <a:grpSpLocks/>
          </p:cNvGrpSpPr>
          <p:nvPr/>
        </p:nvGrpSpPr>
        <p:grpSpPr bwMode="auto">
          <a:xfrm>
            <a:off x="1143000" y="2417763"/>
            <a:ext cx="2933700" cy="2351087"/>
            <a:chOff x="3636" y="1920"/>
            <a:chExt cx="1848" cy="1344"/>
          </a:xfrm>
        </p:grpSpPr>
        <p:sp>
          <p:nvSpPr>
            <p:cNvPr id="20499" name="Line 28"/>
            <p:cNvSpPr>
              <a:spLocks noChangeShapeType="1"/>
            </p:cNvSpPr>
            <p:nvPr/>
          </p:nvSpPr>
          <p:spPr bwMode="auto">
            <a:xfrm flipH="1">
              <a:off x="3636" y="3264"/>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500" name="Line 29"/>
            <p:cNvSpPr>
              <a:spLocks noChangeShapeType="1"/>
            </p:cNvSpPr>
            <p:nvPr/>
          </p:nvSpPr>
          <p:spPr bwMode="auto">
            <a:xfrm flipH="1">
              <a:off x="4560" y="1920"/>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501" name="Line 30"/>
            <p:cNvSpPr>
              <a:spLocks noChangeShapeType="1"/>
            </p:cNvSpPr>
            <p:nvPr/>
          </p:nvSpPr>
          <p:spPr bwMode="auto">
            <a:xfrm flipH="1">
              <a:off x="4560" y="1920"/>
              <a:ext cx="0" cy="13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57375" name="AutoShape 31" descr="40%"/>
          <p:cNvSpPr>
            <a:spLocks noChangeArrowheads="1"/>
          </p:cNvSpPr>
          <p:nvPr/>
        </p:nvSpPr>
        <p:spPr bwMode="auto">
          <a:xfrm>
            <a:off x="3200400" y="2501900"/>
            <a:ext cx="1219200" cy="546100"/>
          </a:xfrm>
          <a:prstGeom prst="wedgeRoundRectCallout">
            <a:avLst>
              <a:gd name="adj1" fmla="val -82944"/>
              <a:gd name="adj2" fmla="val 11630"/>
              <a:gd name="adj3" fmla="val 16667"/>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solidFill>
                  <a:srgbClr val="FF3300"/>
                </a:solidFill>
              </a:rPr>
              <a:t>线性区</a:t>
            </a:r>
            <a:endParaRPr lang="zh-CN" altLang="en-US" sz="2400">
              <a:solidFill>
                <a:srgbClr val="FF3300"/>
              </a:solidFill>
              <a:ea typeface="楷体_GB2312" pitchFamily="49" charset="-122"/>
            </a:endParaRPr>
          </a:p>
        </p:txBody>
      </p:sp>
      <p:sp>
        <p:nvSpPr>
          <p:cNvPr id="57376" name="AutoShape 32" descr="40%"/>
          <p:cNvSpPr>
            <a:spLocks noChangeArrowheads="1"/>
          </p:cNvSpPr>
          <p:nvPr/>
        </p:nvSpPr>
        <p:spPr bwMode="auto">
          <a:xfrm>
            <a:off x="685800" y="2438400"/>
            <a:ext cx="1600200" cy="568325"/>
          </a:xfrm>
          <a:prstGeom prst="wedgeRoundRectCallout">
            <a:avLst>
              <a:gd name="adj1" fmla="val 68454"/>
              <a:gd name="adj2" fmla="val 45810"/>
              <a:gd name="adj3" fmla="val 16667"/>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solidFill>
                  <a:schemeClr val="tx1"/>
                </a:solidFill>
              </a:rPr>
              <a:t>理想特性</a:t>
            </a:r>
            <a:endParaRPr lang="zh-CN" altLang="en-US" sz="2400">
              <a:solidFill>
                <a:schemeClr val="tx1"/>
              </a:solidFill>
              <a:ea typeface="楷体_GB2312" pitchFamily="49" charset="-122"/>
            </a:endParaRPr>
          </a:p>
        </p:txBody>
      </p:sp>
      <p:sp>
        <p:nvSpPr>
          <p:cNvPr id="57377" name="AutoShape 33" descr="40%"/>
          <p:cNvSpPr>
            <a:spLocks noChangeArrowheads="1"/>
          </p:cNvSpPr>
          <p:nvPr/>
        </p:nvSpPr>
        <p:spPr bwMode="auto">
          <a:xfrm>
            <a:off x="609600" y="3810000"/>
            <a:ext cx="1600200" cy="555625"/>
          </a:xfrm>
          <a:prstGeom prst="wedgeRoundRectCallout">
            <a:avLst>
              <a:gd name="adj1" fmla="val 66370"/>
              <a:gd name="adj2" fmla="val -10569"/>
              <a:gd name="adj3" fmla="val 16667"/>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solidFill>
                  <a:schemeClr val="tx1"/>
                </a:solidFill>
              </a:rPr>
              <a:t>实际特性</a:t>
            </a:r>
            <a:endParaRPr lang="zh-CN" altLang="en-US" sz="2400">
              <a:solidFill>
                <a:schemeClr val="tx1"/>
              </a:solidFill>
              <a:ea typeface="楷体_GB2312" pitchFamily="49" charset="-122"/>
            </a:endParaRPr>
          </a:p>
        </p:txBody>
      </p:sp>
      <p:sp>
        <p:nvSpPr>
          <p:cNvPr id="57399" name="AutoShape 55" descr="40%"/>
          <p:cNvSpPr>
            <a:spLocks noChangeArrowheads="1"/>
          </p:cNvSpPr>
          <p:nvPr/>
        </p:nvSpPr>
        <p:spPr bwMode="auto">
          <a:xfrm>
            <a:off x="2971800" y="3846513"/>
            <a:ext cx="1295400" cy="573087"/>
          </a:xfrm>
          <a:prstGeom prst="wedgeRoundRectCallout">
            <a:avLst>
              <a:gd name="adj1" fmla="val -122060"/>
              <a:gd name="adj2" fmla="val 109278"/>
              <a:gd name="adj3" fmla="val 16667"/>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solidFill>
                  <a:srgbClr val="FF3300"/>
                </a:solidFill>
              </a:rPr>
              <a:t>饱和区</a:t>
            </a:r>
          </a:p>
        </p:txBody>
      </p:sp>
      <p:sp>
        <p:nvSpPr>
          <p:cNvPr id="57400" name="Text Box 56"/>
          <p:cNvSpPr txBox="1">
            <a:spLocks noChangeArrowheads="1"/>
          </p:cNvSpPr>
          <p:nvPr/>
        </p:nvSpPr>
        <p:spPr bwMode="auto">
          <a:xfrm>
            <a:off x="2514600" y="35782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tx1"/>
                </a:solidFill>
              </a:rPr>
              <a:t> O</a:t>
            </a:r>
          </a:p>
        </p:txBody>
      </p:sp>
      <p:sp>
        <p:nvSpPr>
          <p:cNvPr id="57405" name="Text Box 61"/>
          <p:cNvSpPr txBox="1">
            <a:spLocks noChangeArrowheads="1"/>
          </p:cNvSpPr>
          <p:nvPr/>
        </p:nvSpPr>
        <p:spPr bwMode="auto">
          <a:xfrm>
            <a:off x="5254625" y="2997200"/>
            <a:ext cx="376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CC0000"/>
                </a:solidFill>
              </a:rPr>
              <a:t>理想运算放大器图形符号</a:t>
            </a:r>
          </a:p>
        </p:txBody>
      </p:sp>
      <p:sp>
        <p:nvSpPr>
          <p:cNvPr id="57414" name="Rectangle 70"/>
          <p:cNvSpPr>
            <a:spLocks noChangeArrowheads="1"/>
          </p:cNvSpPr>
          <p:nvPr/>
        </p:nvSpPr>
        <p:spPr bwMode="auto">
          <a:xfrm>
            <a:off x="4851400" y="5029200"/>
            <a:ext cx="40386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i="1">
                <a:solidFill>
                  <a:srgbClr val="000099"/>
                </a:solidFill>
              </a:rPr>
              <a:t>    U</a:t>
            </a:r>
            <a:r>
              <a:rPr lang="en-US" altLang="zh-CN" baseline="-25000">
                <a:solidFill>
                  <a:srgbClr val="000099"/>
                </a:solidFill>
              </a:rPr>
              <a:t>o(sat)</a:t>
            </a:r>
            <a:r>
              <a:rPr lang="zh-CN" altLang="en-US">
                <a:solidFill>
                  <a:srgbClr val="000099"/>
                </a:solidFill>
              </a:rPr>
              <a:t>与运算放大器的电源电压有关</a:t>
            </a:r>
            <a:r>
              <a:rPr lang="en-US" altLang="zh-CN">
                <a:solidFill>
                  <a:srgbClr val="000099"/>
                </a:solidFill>
              </a:rPr>
              <a:t>, </a:t>
            </a:r>
            <a:r>
              <a:rPr lang="zh-CN" altLang="en-US">
                <a:solidFill>
                  <a:srgbClr val="000099"/>
                </a:solidFill>
              </a:rPr>
              <a:t>一般较电源电压低</a:t>
            </a:r>
            <a:r>
              <a:rPr lang="en-US" altLang="zh-CN">
                <a:solidFill>
                  <a:srgbClr val="000099"/>
                </a:solidFill>
              </a:rPr>
              <a:t>1~2V</a:t>
            </a:r>
            <a:r>
              <a:rPr lang="zh-CN" altLang="en-US">
                <a:solidFill>
                  <a:srgbClr val="000099"/>
                </a:solidFill>
              </a:rPr>
              <a:t>。</a:t>
            </a:r>
          </a:p>
        </p:txBody>
      </p:sp>
      <p:pic>
        <p:nvPicPr>
          <p:cNvPr id="57420" name="Picture 76" descr="图片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3513" y="1001713"/>
            <a:ext cx="3721100"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563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420"/>
                                        </p:tgtEl>
                                        <p:attrNameLst>
                                          <p:attrName>style.visibility</p:attrName>
                                        </p:attrNameLst>
                                      </p:cBhvr>
                                      <p:to>
                                        <p:strVal val="visible"/>
                                      </p:to>
                                    </p:set>
                                    <p:animEffect transition="in" filter="wipe(left)">
                                      <p:cBhvr>
                                        <p:cTn id="7" dur="1000"/>
                                        <p:tgtEl>
                                          <p:spTgt spid="57420"/>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7405"/>
                                        </p:tgtEl>
                                        <p:attrNameLst>
                                          <p:attrName>style.visibility</p:attrName>
                                        </p:attrNameLst>
                                      </p:cBhvr>
                                      <p:to>
                                        <p:strVal val="visible"/>
                                      </p:to>
                                    </p:set>
                                    <p:animEffect transition="in" filter="wipe(left)">
                                      <p:cBhvr>
                                        <p:cTn id="11" dur="500"/>
                                        <p:tgtEl>
                                          <p:spTgt spid="574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7349"/>
                                        </p:tgtEl>
                                        <p:attrNameLst>
                                          <p:attrName>style.visibility</p:attrName>
                                        </p:attrNameLst>
                                      </p:cBhvr>
                                      <p:to>
                                        <p:strVal val="visible"/>
                                      </p:to>
                                    </p:set>
                                    <p:animEffect transition="in" filter="wipe(left)">
                                      <p:cBhvr>
                                        <p:cTn id="16" dur="500"/>
                                        <p:tgtEl>
                                          <p:spTgt spid="573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5740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ox(out)">
                                      <p:cBhvr>
                                        <p:cTn id="29" dur="500"/>
                                        <p:tgtEl>
                                          <p:spTgt spid="6"/>
                                        </p:tgtEl>
                                      </p:cBhvr>
                                    </p:animEffect>
                                  </p:childTnLst>
                                </p:cTn>
                              </p:par>
                            </p:childTnLst>
                          </p:cTn>
                        </p:par>
                        <p:par>
                          <p:cTn id="30" fill="hold" nodeType="afterGroup">
                            <p:stCondLst>
                              <p:cond delay="500"/>
                            </p:stCondLst>
                            <p:childTnLst>
                              <p:par>
                                <p:cTn id="31" presetID="22" presetClass="entr" presetSubtype="2"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right)">
                                      <p:cBhvr>
                                        <p:cTn id="33" dur="500"/>
                                        <p:tgtEl>
                                          <p:spTgt spid="4"/>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7376"/>
                                        </p:tgtEl>
                                        <p:attrNameLst>
                                          <p:attrName>style.visibility</p:attrName>
                                        </p:attrNameLst>
                                      </p:cBhvr>
                                      <p:to>
                                        <p:strVal val="visible"/>
                                      </p:to>
                                    </p:set>
                                    <p:animEffect transition="in" filter="wipe(left)">
                                      <p:cBhvr>
                                        <p:cTn id="42" dur="500"/>
                                        <p:tgtEl>
                                          <p:spTgt spid="573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arn(outVertical)">
                                      <p:cBhvr>
                                        <p:cTn id="47" dur="500"/>
                                        <p:tgtEl>
                                          <p:spTgt spid="3"/>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57377"/>
                                        </p:tgtEl>
                                        <p:attrNameLst>
                                          <p:attrName>style.visibility</p:attrName>
                                        </p:attrNameLst>
                                      </p:cBhvr>
                                      <p:to>
                                        <p:strVal val="visible"/>
                                      </p:to>
                                    </p:set>
                                    <p:animEffect transition="in" filter="wipe(left)">
                                      <p:cBhvr>
                                        <p:cTn id="51" dur="500"/>
                                        <p:tgtEl>
                                          <p:spTgt spid="5737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57375"/>
                                        </p:tgtEl>
                                        <p:attrNameLst>
                                          <p:attrName>style.visibility</p:attrName>
                                        </p:attrNameLst>
                                      </p:cBhvr>
                                      <p:to>
                                        <p:strVal val="visible"/>
                                      </p:to>
                                    </p:set>
                                    <p:animEffect transition="in" filter="wipe(right)">
                                      <p:cBhvr>
                                        <p:cTn id="56" dur="500"/>
                                        <p:tgtEl>
                                          <p:spTgt spid="5737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7350"/>
                                        </p:tgtEl>
                                        <p:attrNameLst>
                                          <p:attrName>style.visibility</p:attrName>
                                        </p:attrNameLst>
                                      </p:cBhvr>
                                      <p:to>
                                        <p:strVal val="visible"/>
                                      </p:to>
                                    </p:set>
                                    <p:animEffect transition="in" filter="wipe(left)">
                                      <p:cBhvr>
                                        <p:cTn id="61" dur="500"/>
                                        <p:tgtEl>
                                          <p:spTgt spid="5735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57399"/>
                                        </p:tgtEl>
                                        <p:attrNameLst>
                                          <p:attrName>style.visibility</p:attrName>
                                        </p:attrNameLst>
                                      </p:cBhvr>
                                      <p:to>
                                        <p:strVal val="visible"/>
                                      </p:to>
                                    </p:set>
                                    <p:animEffect transition="in" filter="wipe(up)">
                                      <p:cBhvr>
                                        <p:cTn id="66" dur="500"/>
                                        <p:tgtEl>
                                          <p:spTgt spid="5739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7351"/>
                                        </p:tgtEl>
                                        <p:attrNameLst>
                                          <p:attrName>style.visibility</p:attrName>
                                        </p:attrNameLst>
                                      </p:cBhvr>
                                      <p:to>
                                        <p:strVal val="visible"/>
                                      </p:to>
                                    </p:set>
                                    <p:animEffect transition="in" filter="wipe(left)">
                                      <p:cBhvr>
                                        <p:cTn id="71" dur="500"/>
                                        <p:tgtEl>
                                          <p:spTgt spid="5735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7414"/>
                                        </p:tgtEl>
                                        <p:attrNameLst>
                                          <p:attrName>style.visibility</p:attrName>
                                        </p:attrNameLst>
                                      </p:cBhvr>
                                      <p:to>
                                        <p:strVal val="visible"/>
                                      </p:to>
                                    </p:set>
                                    <p:animEffect transition="in" filter="wipe(left)">
                                      <p:cBhvr>
                                        <p:cTn id="76" dur="500"/>
                                        <p:tgtEl>
                                          <p:spTgt spid="5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autoUpdateAnimBg="0"/>
      <p:bldP spid="57351" grpId="0" autoUpdateAnimBg="0"/>
      <p:bldP spid="57349" grpId="0" autoUpdateAnimBg="0"/>
      <p:bldP spid="57375" grpId="0" animBg="1" autoUpdateAnimBg="0"/>
      <p:bldP spid="57376" grpId="0" animBg="1" autoUpdateAnimBg="0"/>
      <p:bldP spid="57377" grpId="0" animBg="1" autoUpdateAnimBg="0"/>
      <p:bldP spid="57399" grpId="0" animBg="1" autoUpdateAnimBg="0"/>
      <p:bldP spid="57400" grpId="0" autoUpdateAnimBg="0"/>
      <p:bldP spid="57405" grpId="0" autoUpdateAnimBg="0"/>
      <p:bldP spid="5741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bwMode="auto">
          <a:xfrm>
            <a:off x="457200" y="457200"/>
            <a:ext cx="6994525" cy="6096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dirty="0" smtClean="0">
                <a:solidFill>
                  <a:srgbClr val="CC0000"/>
                </a:solidFill>
                <a:latin typeface="Times New Roman" panose="02020603050405020304" pitchFamily="18" charset="0"/>
                <a:cs typeface="Times New Roman" panose="02020603050405020304" pitchFamily="18" charset="0"/>
              </a:rPr>
              <a:t>3.  </a:t>
            </a:r>
            <a:r>
              <a:rPr lang="zh-CN" altLang="en-US" sz="2800" b="1" dirty="0" smtClean="0">
                <a:solidFill>
                  <a:srgbClr val="CC0000"/>
                </a:solidFill>
                <a:latin typeface="Times New Roman" panose="02020603050405020304" pitchFamily="18" charset="0"/>
                <a:cs typeface="Times New Roman" panose="02020603050405020304" pitchFamily="18" charset="0"/>
              </a:rPr>
              <a:t>理想运算放大器工作在线性区的特点</a:t>
            </a:r>
          </a:p>
        </p:txBody>
      </p:sp>
      <p:sp>
        <p:nvSpPr>
          <p:cNvPr id="58371" name="Text Box 3"/>
          <p:cNvSpPr txBox="1">
            <a:spLocks noChangeArrowheads="1"/>
          </p:cNvSpPr>
          <p:nvPr/>
        </p:nvSpPr>
        <p:spPr bwMode="auto">
          <a:xfrm>
            <a:off x="3721100" y="1050925"/>
            <a:ext cx="3930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ea typeface="创艺繁标宋" pitchFamily="2" charset="-122"/>
                <a:sym typeface="Symbol" panose="05050102010706020507" pitchFamily="18" charset="2"/>
              </a:rPr>
              <a:t>因为 </a:t>
            </a:r>
            <a:r>
              <a:rPr lang="en-US" altLang="zh-CN" i="1">
                <a:solidFill>
                  <a:schemeClr val="tx1"/>
                </a:solidFill>
                <a:ea typeface="创艺繁标宋" pitchFamily="2" charset="-122"/>
                <a:sym typeface="Symbol" panose="05050102010706020507" pitchFamily="18" charset="2"/>
              </a:rPr>
              <a:t>u</a:t>
            </a:r>
            <a:r>
              <a:rPr lang="en-US" altLang="zh-CN" baseline="-25000">
                <a:solidFill>
                  <a:schemeClr val="tx1"/>
                </a:solidFill>
                <a:ea typeface="创艺繁标宋" pitchFamily="2" charset="-122"/>
                <a:sym typeface="Symbol" panose="05050102010706020507" pitchFamily="18" charset="2"/>
              </a:rPr>
              <a:t>o</a:t>
            </a:r>
            <a:r>
              <a:rPr lang="en-US" altLang="zh-CN" i="1">
                <a:solidFill>
                  <a:schemeClr val="tx1"/>
                </a:solidFill>
                <a:ea typeface="创艺繁标宋" pitchFamily="2" charset="-122"/>
                <a:sym typeface="Symbol" panose="05050102010706020507" pitchFamily="18" charset="2"/>
              </a:rPr>
              <a:t> </a:t>
            </a:r>
            <a:r>
              <a:rPr lang="en-US" altLang="zh-CN">
                <a:solidFill>
                  <a:schemeClr val="tx1"/>
                </a:solidFill>
                <a:ea typeface="创艺繁标宋" pitchFamily="2" charset="-122"/>
                <a:sym typeface="Symbol" panose="05050102010706020507" pitchFamily="18" charset="2"/>
              </a:rPr>
              <a:t>=</a:t>
            </a:r>
            <a:r>
              <a:rPr lang="en-US" altLang="zh-CN" i="1">
                <a:solidFill>
                  <a:schemeClr val="tx1"/>
                </a:solidFill>
                <a:ea typeface="创艺繁标宋" pitchFamily="2" charset="-122"/>
                <a:sym typeface="Symbol" panose="05050102010706020507" pitchFamily="18" charset="2"/>
              </a:rPr>
              <a:t> A</a:t>
            </a:r>
            <a:r>
              <a:rPr lang="en-US" altLang="zh-CN" i="1" baseline="-25000">
                <a:solidFill>
                  <a:schemeClr val="tx1"/>
                </a:solidFill>
                <a:ea typeface="创艺繁标宋" pitchFamily="2" charset="-122"/>
                <a:sym typeface="Symbol" panose="05050102010706020507" pitchFamily="18" charset="2"/>
              </a:rPr>
              <a:t>u</a:t>
            </a:r>
            <a:r>
              <a:rPr lang="en-US" altLang="zh-CN" baseline="-25000">
                <a:solidFill>
                  <a:schemeClr val="tx1"/>
                </a:solidFill>
                <a:ea typeface="创艺繁标宋" pitchFamily="2" charset="-122"/>
                <a:sym typeface="Symbol" panose="05050102010706020507" pitchFamily="18" charset="2"/>
              </a:rPr>
              <a:t>o</a:t>
            </a:r>
            <a:r>
              <a:rPr lang="en-US" altLang="zh-CN">
                <a:solidFill>
                  <a:schemeClr val="tx1"/>
                </a:solidFill>
                <a:latin typeface="宋体" panose="02010600030101010101" pitchFamily="2" charset="-122"/>
                <a:sym typeface="Symbol" panose="05050102010706020507" pitchFamily="18" charset="2"/>
              </a:rPr>
              <a:t>(</a:t>
            </a:r>
            <a:r>
              <a:rPr lang="en-US" altLang="zh-CN" i="1">
                <a:solidFill>
                  <a:schemeClr val="tx1"/>
                </a:solidFill>
                <a:ea typeface="创艺繁标宋" pitchFamily="2" charset="-122"/>
                <a:sym typeface="Symbol" panose="05050102010706020507" pitchFamily="18" charset="2"/>
              </a:rPr>
              <a:t>u</a:t>
            </a:r>
            <a:r>
              <a:rPr lang="en-US" altLang="zh-CN" i="1" baseline="-25000">
                <a:solidFill>
                  <a:schemeClr val="tx1"/>
                </a:solidFill>
                <a:ea typeface="创艺繁标宋" pitchFamily="2" charset="-122"/>
                <a:sym typeface="Symbol" panose="05050102010706020507" pitchFamily="18" charset="2"/>
              </a:rPr>
              <a:t>+</a:t>
            </a:r>
            <a:r>
              <a:rPr lang="en-US" altLang="zh-CN">
                <a:solidFill>
                  <a:schemeClr val="tx1"/>
                </a:solidFill>
                <a:sym typeface="Symbol" panose="05050102010706020507" pitchFamily="18" charset="2"/>
              </a:rPr>
              <a:t>–</a:t>
            </a:r>
            <a:r>
              <a:rPr lang="en-US" altLang="zh-CN">
                <a:solidFill>
                  <a:schemeClr val="tx1"/>
                </a:solidFill>
                <a:ea typeface="创艺繁标宋" pitchFamily="2" charset="-122"/>
                <a:sym typeface="Symbol" panose="05050102010706020507" pitchFamily="18" charset="2"/>
              </a:rPr>
              <a:t> </a:t>
            </a:r>
            <a:r>
              <a:rPr lang="en-US" altLang="zh-CN" i="1">
                <a:solidFill>
                  <a:schemeClr val="tx1"/>
                </a:solidFill>
                <a:ea typeface="创艺繁标宋" pitchFamily="2" charset="-122"/>
                <a:sym typeface="Symbol" panose="05050102010706020507" pitchFamily="18" charset="2"/>
              </a:rPr>
              <a:t>u</a:t>
            </a:r>
            <a:r>
              <a:rPr lang="en-US" altLang="zh-CN" baseline="-25000">
                <a:solidFill>
                  <a:schemeClr val="tx1"/>
                </a:solidFill>
                <a:ea typeface="创艺繁标宋" pitchFamily="2" charset="-122"/>
                <a:sym typeface="Symbol" panose="05050102010706020507" pitchFamily="18" charset="2"/>
              </a:rPr>
              <a:t>–</a:t>
            </a:r>
            <a:r>
              <a:rPr lang="en-US" altLang="zh-CN" i="1" baseline="-25000">
                <a:solidFill>
                  <a:schemeClr val="tx1"/>
                </a:solidFill>
                <a:ea typeface="创艺繁标宋" pitchFamily="2" charset="-122"/>
                <a:sym typeface="Symbol" panose="05050102010706020507" pitchFamily="18" charset="2"/>
              </a:rPr>
              <a:t> </a:t>
            </a:r>
            <a:r>
              <a:rPr lang="en-US" altLang="zh-CN">
                <a:solidFill>
                  <a:schemeClr val="tx1"/>
                </a:solidFill>
                <a:sym typeface="Symbol" panose="05050102010706020507" pitchFamily="18" charset="2"/>
              </a:rPr>
              <a:t>)</a:t>
            </a:r>
            <a:endParaRPr lang="en-US" altLang="zh-CN">
              <a:solidFill>
                <a:schemeClr val="tx1"/>
              </a:solidFill>
              <a:ea typeface="创艺繁标宋" pitchFamily="2" charset="-122"/>
              <a:sym typeface="Symbol" panose="05050102010706020507" pitchFamily="18" charset="2"/>
            </a:endParaRPr>
          </a:p>
        </p:txBody>
      </p:sp>
      <p:sp>
        <p:nvSpPr>
          <p:cNvPr id="58372" name="Text Box 4" descr="40%"/>
          <p:cNvSpPr txBox="1">
            <a:spLocks noChangeArrowheads="1"/>
          </p:cNvSpPr>
          <p:nvPr/>
        </p:nvSpPr>
        <p:spPr bwMode="auto">
          <a:xfrm>
            <a:off x="3733800" y="1711325"/>
            <a:ext cx="4953000" cy="1031875"/>
          </a:xfrm>
          <a:prstGeom prst="rect">
            <a:avLst/>
          </a:prstGeom>
          <a:pattFill prst="pct40">
            <a:fgClr>
              <a:srgbClr val="FFFF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a:solidFill>
                  <a:schemeClr val="accent2"/>
                </a:solidFill>
                <a:ea typeface="创艺繁标宋" pitchFamily="2" charset="-122"/>
                <a:sym typeface="Symbol" panose="05050102010706020507" pitchFamily="18" charset="2"/>
              </a:rPr>
              <a:t>所以</a:t>
            </a:r>
            <a:r>
              <a:rPr lang="en-US" altLang="zh-CN">
                <a:solidFill>
                  <a:schemeClr val="accent2"/>
                </a:solidFill>
                <a:ea typeface="创艺繁标宋" pitchFamily="2" charset="-122"/>
                <a:sym typeface="Symbol" panose="05050102010706020507" pitchFamily="18" charset="2"/>
              </a:rPr>
              <a:t>(</a:t>
            </a:r>
            <a:r>
              <a:rPr lang="en-US" altLang="zh-CN">
                <a:solidFill>
                  <a:schemeClr val="accent2"/>
                </a:solidFill>
              </a:rPr>
              <a:t>1) </a:t>
            </a:r>
            <a:r>
              <a:rPr lang="zh-CN" altLang="en-US">
                <a:solidFill>
                  <a:schemeClr val="accent2"/>
                </a:solidFill>
              </a:rPr>
              <a:t>差模输入电压约等于 </a:t>
            </a:r>
            <a:r>
              <a:rPr lang="en-US" altLang="zh-CN">
                <a:solidFill>
                  <a:schemeClr val="accent2"/>
                </a:solidFill>
              </a:rPr>
              <a:t>0</a:t>
            </a:r>
          </a:p>
          <a:p>
            <a:pPr eaLnBrk="1" hangingPunct="1">
              <a:spcBef>
                <a:spcPct val="20000"/>
              </a:spcBef>
            </a:pPr>
            <a:r>
              <a:rPr lang="en-US" altLang="zh-CN">
                <a:solidFill>
                  <a:srgbClr val="FF3300"/>
                </a:solidFill>
              </a:rPr>
              <a:t>         </a:t>
            </a:r>
            <a:r>
              <a:rPr lang="zh-CN" altLang="en-US">
                <a:solidFill>
                  <a:srgbClr val="FF3300"/>
                </a:solidFill>
              </a:rPr>
              <a:t>即 </a:t>
            </a:r>
            <a:r>
              <a:rPr lang="en-US" altLang="zh-CN" i="1">
                <a:solidFill>
                  <a:srgbClr val="FF3300"/>
                </a:solidFill>
                <a:ea typeface="创艺繁标宋" pitchFamily="2" charset="-122"/>
                <a:sym typeface="Symbol" panose="05050102010706020507" pitchFamily="18" charset="2"/>
              </a:rPr>
              <a:t>u</a:t>
            </a:r>
            <a:r>
              <a:rPr lang="en-US" altLang="zh-CN" i="1" baseline="-25000">
                <a:solidFill>
                  <a:srgbClr val="FF3300"/>
                </a:solidFill>
                <a:ea typeface="创艺繁标宋" pitchFamily="2" charset="-122"/>
                <a:sym typeface="Symbol" panose="05050102010706020507" pitchFamily="18" charset="2"/>
              </a:rPr>
              <a:t>+</a:t>
            </a:r>
            <a:r>
              <a:rPr lang="en-US" altLang="zh-CN" i="1">
                <a:solidFill>
                  <a:srgbClr val="FF3300"/>
                </a:solidFill>
                <a:ea typeface="创艺繁标宋" pitchFamily="2" charset="-122"/>
                <a:sym typeface="Symbol" panose="05050102010706020507" pitchFamily="18" charset="2"/>
              </a:rPr>
              <a:t>= u</a:t>
            </a:r>
            <a:r>
              <a:rPr lang="en-US" altLang="zh-CN" i="1" baseline="-25000">
                <a:solidFill>
                  <a:srgbClr val="FF3300"/>
                </a:solidFill>
                <a:ea typeface="创艺繁标宋" pitchFamily="2" charset="-122"/>
                <a:sym typeface="Symbol" panose="05050102010706020507" pitchFamily="18" charset="2"/>
              </a:rPr>
              <a:t>–</a:t>
            </a:r>
            <a:r>
              <a:rPr lang="en-US" altLang="zh-CN" baseline="-25000">
                <a:solidFill>
                  <a:srgbClr val="FF3300"/>
                </a:solidFill>
                <a:ea typeface="创艺繁标宋" pitchFamily="2" charset="-122"/>
                <a:sym typeface="Symbol" panose="05050102010706020507" pitchFamily="18" charset="2"/>
              </a:rPr>
              <a:t>  </a:t>
            </a:r>
            <a:r>
              <a:rPr lang="en-US" altLang="zh-CN">
                <a:solidFill>
                  <a:srgbClr val="FF3300"/>
                </a:solidFill>
                <a:ea typeface="创艺繁标宋" pitchFamily="2" charset="-122"/>
                <a:sym typeface="Symbol" panose="05050102010706020507" pitchFamily="18" charset="2"/>
              </a:rPr>
              <a:t>,</a:t>
            </a:r>
            <a:r>
              <a:rPr lang="zh-CN" altLang="en-US">
                <a:solidFill>
                  <a:srgbClr val="FF3300"/>
                </a:solidFill>
                <a:sym typeface="Symbol" panose="05050102010706020507" pitchFamily="18" charset="2"/>
              </a:rPr>
              <a:t>称“虚短”</a:t>
            </a:r>
            <a:endParaRPr lang="zh-CN" altLang="en-US" b="0">
              <a:solidFill>
                <a:srgbClr val="FF3300"/>
              </a:solidFill>
            </a:endParaRPr>
          </a:p>
        </p:txBody>
      </p:sp>
      <p:sp>
        <p:nvSpPr>
          <p:cNvPr id="58373" name="Text Box 5" descr="40%"/>
          <p:cNvSpPr txBox="1">
            <a:spLocks noChangeArrowheads="1"/>
          </p:cNvSpPr>
          <p:nvPr/>
        </p:nvSpPr>
        <p:spPr bwMode="auto">
          <a:xfrm>
            <a:off x="3860800" y="2857500"/>
            <a:ext cx="4800600" cy="1031875"/>
          </a:xfrm>
          <a:prstGeom prst="rect">
            <a:avLst/>
          </a:prstGeom>
          <a:pattFill prst="pct40">
            <a:fgClr>
              <a:srgbClr val="00FF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a:solidFill>
                  <a:schemeClr val="accent2"/>
                </a:solidFill>
              </a:rPr>
              <a:t>       (2) </a:t>
            </a:r>
            <a:r>
              <a:rPr lang="zh-CN" altLang="en-US">
                <a:solidFill>
                  <a:schemeClr val="accent2"/>
                </a:solidFill>
              </a:rPr>
              <a:t>输入电流约等于 </a:t>
            </a:r>
            <a:r>
              <a:rPr lang="en-US" altLang="zh-CN">
                <a:solidFill>
                  <a:schemeClr val="accent2"/>
                </a:solidFill>
              </a:rPr>
              <a:t>0</a:t>
            </a:r>
          </a:p>
          <a:p>
            <a:pPr eaLnBrk="1" hangingPunct="1">
              <a:spcBef>
                <a:spcPct val="20000"/>
              </a:spcBef>
            </a:pPr>
            <a:r>
              <a:rPr lang="en-US" altLang="zh-CN">
                <a:solidFill>
                  <a:schemeClr val="accent2"/>
                </a:solidFill>
              </a:rPr>
              <a:t>       </a:t>
            </a:r>
            <a:r>
              <a:rPr lang="zh-CN" altLang="en-US">
                <a:solidFill>
                  <a:srgbClr val="FF3300"/>
                </a:solidFill>
              </a:rPr>
              <a:t>即 </a:t>
            </a:r>
            <a:r>
              <a:rPr lang="en-US" altLang="zh-CN" i="1">
                <a:solidFill>
                  <a:srgbClr val="FF3300"/>
                </a:solidFill>
                <a:ea typeface="创艺繁标宋" pitchFamily="2" charset="-122"/>
                <a:sym typeface="Symbol" panose="05050102010706020507" pitchFamily="18" charset="2"/>
              </a:rPr>
              <a:t>i</a:t>
            </a:r>
            <a:r>
              <a:rPr lang="en-US" altLang="zh-CN" i="1" baseline="-25000">
                <a:solidFill>
                  <a:srgbClr val="FF3300"/>
                </a:solidFill>
                <a:ea typeface="创艺繁标宋" pitchFamily="2" charset="-122"/>
                <a:sym typeface="Symbol" panose="05050102010706020507" pitchFamily="18" charset="2"/>
              </a:rPr>
              <a:t>+</a:t>
            </a:r>
            <a:r>
              <a:rPr lang="en-US" altLang="zh-CN" i="1">
                <a:solidFill>
                  <a:srgbClr val="FF3300"/>
                </a:solidFill>
                <a:ea typeface="创艺繁标宋" pitchFamily="2" charset="-122"/>
                <a:sym typeface="Symbol" panose="05050102010706020507" pitchFamily="18" charset="2"/>
              </a:rPr>
              <a:t>= i</a:t>
            </a:r>
            <a:r>
              <a:rPr lang="en-US" altLang="zh-CN" baseline="-25000">
                <a:solidFill>
                  <a:srgbClr val="FF3300"/>
                </a:solidFill>
                <a:ea typeface="创艺繁标宋" pitchFamily="2" charset="-122"/>
                <a:sym typeface="Symbol" panose="05050102010706020507" pitchFamily="18" charset="2"/>
              </a:rPr>
              <a:t>– </a:t>
            </a:r>
            <a:r>
              <a:rPr lang="en-US" altLang="zh-CN">
                <a:solidFill>
                  <a:srgbClr val="FF3300"/>
                </a:solidFill>
                <a:ea typeface="创艺繁标宋" pitchFamily="2" charset="-122"/>
                <a:sym typeface="Symbol" panose="05050102010706020507" pitchFamily="18" charset="2"/>
              </a:rPr>
              <a:t> 0 ,</a:t>
            </a:r>
            <a:r>
              <a:rPr lang="zh-CN" altLang="en-US">
                <a:solidFill>
                  <a:srgbClr val="FF3300"/>
                </a:solidFill>
                <a:sym typeface="Symbol" panose="05050102010706020507" pitchFamily="18" charset="2"/>
              </a:rPr>
              <a:t>称“虚断”</a:t>
            </a:r>
            <a:r>
              <a:rPr lang="zh-CN" altLang="en-US" b="0">
                <a:solidFill>
                  <a:schemeClr val="accent2"/>
                </a:solidFill>
                <a:sym typeface="Symbol" panose="05050102010706020507" pitchFamily="18" charset="2"/>
              </a:rPr>
              <a:t> </a:t>
            </a:r>
          </a:p>
        </p:txBody>
      </p:sp>
      <p:sp>
        <p:nvSpPr>
          <p:cNvPr id="22534" name="Rectangle 6"/>
          <p:cNvSpPr>
            <a:spLocks noChangeArrowheads="1"/>
          </p:cNvSpPr>
          <p:nvPr/>
        </p:nvSpPr>
        <p:spPr bwMode="auto">
          <a:xfrm>
            <a:off x="762000" y="2819400"/>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a:solidFill>
                  <a:schemeClr val="tx1"/>
                </a:solidFill>
              </a:rPr>
              <a:t>电压传输特性</a:t>
            </a:r>
          </a:p>
        </p:txBody>
      </p:sp>
      <p:grpSp>
        <p:nvGrpSpPr>
          <p:cNvPr id="22535" name="Group 45"/>
          <p:cNvGrpSpPr>
            <a:grpSpLocks/>
          </p:cNvGrpSpPr>
          <p:nvPr/>
        </p:nvGrpSpPr>
        <p:grpSpPr bwMode="auto">
          <a:xfrm>
            <a:off x="338138" y="3276600"/>
            <a:ext cx="4005262" cy="2819400"/>
            <a:chOff x="213" y="2064"/>
            <a:chExt cx="2523" cy="1776"/>
          </a:xfrm>
        </p:grpSpPr>
        <p:sp>
          <p:nvSpPr>
            <p:cNvPr id="22539" name="Text Box 32"/>
            <p:cNvSpPr txBox="1">
              <a:spLocks noChangeArrowheads="1"/>
            </p:cNvSpPr>
            <p:nvPr/>
          </p:nvSpPr>
          <p:spPr bwMode="auto">
            <a:xfrm>
              <a:off x="1509" y="2793"/>
              <a:ext cx="1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ea typeface="楷体_GB2312" pitchFamily="49" charset="-122"/>
                </a:rPr>
                <a:t>    </a:t>
              </a:r>
              <a:r>
                <a:rPr lang="en-US" altLang="zh-CN" i="1">
                  <a:solidFill>
                    <a:schemeClr val="tx1"/>
                  </a:solidFill>
                  <a:ea typeface="创艺繁标宋" pitchFamily="2" charset="-122"/>
                  <a:sym typeface="Symbol" panose="05050102010706020507" pitchFamily="18" charset="2"/>
                </a:rPr>
                <a:t>u</a:t>
              </a:r>
              <a:r>
                <a:rPr lang="en-US" altLang="zh-CN" i="1" baseline="-25000">
                  <a:solidFill>
                    <a:schemeClr val="tx1"/>
                  </a:solidFill>
                  <a:ea typeface="创艺繁标宋" pitchFamily="2" charset="-122"/>
                  <a:sym typeface="Symbol" panose="05050102010706020507" pitchFamily="18" charset="2"/>
                </a:rPr>
                <a:t>+</a:t>
              </a:r>
              <a:r>
                <a:rPr lang="en-US" altLang="zh-CN">
                  <a:solidFill>
                    <a:schemeClr val="tx1"/>
                  </a:solidFill>
                  <a:sym typeface="Symbol" panose="05050102010706020507" pitchFamily="18" charset="2"/>
                </a:rPr>
                <a:t>– </a:t>
              </a:r>
              <a:r>
                <a:rPr lang="en-US" altLang="zh-CN" i="1">
                  <a:solidFill>
                    <a:schemeClr val="tx1"/>
                  </a:solidFill>
                  <a:ea typeface="创艺繁标宋" pitchFamily="2" charset="-122"/>
                  <a:sym typeface="Symbol" panose="05050102010706020507" pitchFamily="18" charset="2"/>
                </a:rPr>
                <a:t>u</a:t>
              </a:r>
              <a:r>
                <a:rPr lang="en-US" altLang="zh-CN" i="1" baseline="-25000">
                  <a:solidFill>
                    <a:schemeClr val="tx1"/>
                  </a:solidFill>
                  <a:ea typeface="创艺繁标宋" pitchFamily="2" charset="-122"/>
                  <a:sym typeface="Symbol" panose="05050102010706020507" pitchFamily="18" charset="2"/>
                </a:rPr>
                <a:t>–</a:t>
              </a:r>
              <a:r>
                <a:rPr lang="en-US" altLang="zh-CN" baseline="-25000">
                  <a:solidFill>
                    <a:schemeClr val="tx1"/>
                  </a:solidFill>
                  <a:ea typeface="创艺繁标宋" pitchFamily="2" charset="-122"/>
                  <a:sym typeface="Symbol" panose="05050102010706020507" pitchFamily="18" charset="2"/>
                </a:rPr>
                <a:t> </a:t>
              </a:r>
            </a:p>
          </p:txBody>
        </p:sp>
        <p:sp>
          <p:nvSpPr>
            <p:cNvPr id="22540" name="Text Box 33"/>
            <p:cNvSpPr txBox="1">
              <a:spLocks noChangeArrowheads="1"/>
            </p:cNvSpPr>
            <p:nvPr/>
          </p:nvSpPr>
          <p:spPr bwMode="auto">
            <a:xfrm>
              <a:off x="1263" y="2064"/>
              <a:ext cx="4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ea typeface="楷体_GB2312" pitchFamily="49" charset="-122"/>
                </a:rPr>
                <a:t>u</a:t>
              </a:r>
              <a:r>
                <a:rPr lang="en-US" altLang="zh-CN" baseline="-25000">
                  <a:solidFill>
                    <a:schemeClr val="tx1"/>
                  </a:solidFill>
                  <a:ea typeface="楷体_GB2312" pitchFamily="49" charset="-122"/>
                </a:rPr>
                <a:t>o</a:t>
              </a:r>
              <a:endParaRPr lang="en-US" altLang="zh-CN">
                <a:solidFill>
                  <a:schemeClr val="tx1"/>
                </a:solidFill>
                <a:ea typeface="楷体_GB2312" pitchFamily="49" charset="-122"/>
              </a:endParaRPr>
            </a:p>
          </p:txBody>
        </p:sp>
        <p:sp>
          <p:nvSpPr>
            <p:cNvPr id="22541" name="AutoShape 34" descr="40%"/>
            <p:cNvSpPr>
              <a:spLocks noChangeArrowheads="1"/>
            </p:cNvSpPr>
            <p:nvPr/>
          </p:nvSpPr>
          <p:spPr bwMode="auto">
            <a:xfrm>
              <a:off x="213" y="2640"/>
              <a:ext cx="864" cy="384"/>
            </a:xfrm>
            <a:prstGeom prst="wedgeRoundRectCallout">
              <a:avLst>
                <a:gd name="adj1" fmla="val 65972"/>
                <a:gd name="adj2" fmla="val 26301"/>
                <a:gd name="adj3" fmla="val 16667"/>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solidFill>
                    <a:schemeClr val="tx1"/>
                  </a:solidFill>
                </a:rPr>
                <a:t>线性区</a:t>
              </a:r>
              <a:endParaRPr lang="zh-CN" altLang="en-US" sz="2400">
                <a:solidFill>
                  <a:schemeClr val="tx1"/>
                </a:solidFill>
                <a:ea typeface="楷体_GB2312" pitchFamily="49" charset="-122"/>
              </a:endParaRPr>
            </a:p>
          </p:txBody>
        </p:sp>
        <p:sp>
          <p:nvSpPr>
            <p:cNvPr id="22542" name="Text Box 36"/>
            <p:cNvSpPr txBox="1">
              <a:spLocks noChangeArrowheads="1"/>
            </p:cNvSpPr>
            <p:nvPr/>
          </p:nvSpPr>
          <p:spPr bwMode="auto">
            <a:xfrm>
              <a:off x="1242" y="3465"/>
              <a:ext cx="9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cs typeface="Times New Roman" panose="02020603050405020304" pitchFamily="18" charset="0"/>
                </a:rPr>
                <a:t>–</a:t>
              </a:r>
              <a:r>
                <a:rPr lang="en-US" altLang="zh-CN" i="1">
                  <a:solidFill>
                    <a:schemeClr val="tx1"/>
                  </a:solidFill>
                  <a:ea typeface="楷体_GB2312" pitchFamily="49" charset="-122"/>
                </a:rPr>
                <a:t>U</a:t>
              </a:r>
              <a:r>
                <a:rPr lang="en-US" altLang="zh-CN" baseline="-25000">
                  <a:solidFill>
                    <a:schemeClr val="tx1"/>
                  </a:solidFill>
                  <a:ea typeface="楷体_GB2312" pitchFamily="49" charset="-122"/>
                </a:rPr>
                <a:t>o(sat)</a:t>
              </a:r>
            </a:p>
          </p:txBody>
        </p:sp>
        <p:sp>
          <p:nvSpPr>
            <p:cNvPr id="22543" name="Line 37"/>
            <p:cNvSpPr>
              <a:spLocks noChangeShapeType="1"/>
            </p:cNvSpPr>
            <p:nvPr/>
          </p:nvSpPr>
          <p:spPr bwMode="auto">
            <a:xfrm>
              <a:off x="395" y="3108"/>
              <a:ext cx="1717"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44" name="Line 38"/>
            <p:cNvSpPr>
              <a:spLocks noChangeShapeType="1"/>
            </p:cNvSpPr>
            <p:nvPr/>
          </p:nvSpPr>
          <p:spPr bwMode="auto">
            <a:xfrm flipV="1">
              <a:off x="1235" y="2208"/>
              <a:ext cx="0" cy="1632"/>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22545" name="Group 39"/>
            <p:cNvGrpSpPr>
              <a:grpSpLocks/>
            </p:cNvGrpSpPr>
            <p:nvPr/>
          </p:nvGrpSpPr>
          <p:grpSpPr bwMode="auto">
            <a:xfrm>
              <a:off x="486" y="2544"/>
              <a:ext cx="1488" cy="1104"/>
              <a:chOff x="3636" y="1920"/>
              <a:chExt cx="1848" cy="1344"/>
            </a:xfrm>
          </p:grpSpPr>
          <p:sp>
            <p:nvSpPr>
              <p:cNvPr id="22547" name="Line 40"/>
              <p:cNvSpPr>
                <a:spLocks noChangeShapeType="1"/>
              </p:cNvSpPr>
              <p:nvPr/>
            </p:nvSpPr>
            <p:spPr bwMode="auto">
              <a:xfrm flipH="1">
                <a:off x="3636" y="3264"/>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48" name="Line 41"/>
              <p:cNvSpPr>
                <a:spLocks noChangeShapeType="1"/>
              </p:cNvSpPr>
              <p:nvPr/>
            </p:nvSpPr>
            <p:spPr bwMode="auto">
              <a:xfrm flipH="1">
                <a:off x="4560" y="1920"/>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49" name="Line 42"/>
              <p:cNvSpPr>
                <a:spLocks noChangeShapeType="1"/>
              </p:cNvSpPr>
              <p:nvPr/>
            </p:nvSpPr>
            <p:spPr bwMode="auto">
              <a:xfrm flipH="1">
                <a:off x="4560" y="1920"/>
                <a:ext cx="0" cy="13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22546" name="Text Box 43"/>
            <p:cNvSpPr txBox="1">
              <a:spLocks noChangeArrowheads="1"/>
            </p:cNvSpPr>
            <p:nvPr/>
          </p:nvSpPr>
          <p:spPr bwMode="auto">
            <a:xfrm>
              <a:off x="474" y="2304"/>
              <a:ext cx="9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ea typeface="楷体_GB2312" pitchFamily="49" charset="-122"/>
                </a:rPr>
                <a:t>+</a:t>
              </a:r>
              <a:r>
                <a:rPr lang="en-US" altLang="zh-CN" i="1">
                  <a:solidFill>
                    <a:schemeClr val="tx1"/>
                  </a:solidFill>
                  <a:ea typeface="楷体_GB2312" pitchFamily="49" charset="-122"/>
                </a:rPr>
                <a:t>U</a:t>
              </a:r>
              <a:r>
                <a:rPr lang="en-US" altLang="zh-CN" baseline="-25000">
                  <a:solidFill>
                    <a:schemeClr val="tx1"/>
                  </a:solidFill>
                  <a:ea typeface="楷体_GB2312" pitchFamily="49" charset="-122"/>
                </a:rPr>
                <a:t>o(sat)</a:t>
              </a:r>
            </a:p>
          </p:txBody>
        </p:sp>
      </p:grpSp>
      <p:sp>
        <p:nvSpPr>
          <p:cNvPr id="58412" name="Text Box 44"/>
          <p:cNvSpPr txBox="1">
            <a:spLocks noChangeArrowheads="1"/>
          </p:cNvSpPr>
          <p:nvPr/>
        </p:nvSpPr>
        <p:spPr bwMode="auto">
          <a:xfrm>
            <a:off x="1549400" y="487680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tx1"/>
                </a:solidFill>
              </a:rPr>
              <a:t> O</a:t>
            </a:r>
          </a:p>
        </p:txBody>
      </p:sp>
      <p:pic>
        <p:nvPicPr>
          <p:cNvPr id="22537" name="Picture 47" descr="图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052513"/>
            <a:ext cx="30353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16" name="AutoShape 48" descr="20%"/>
          <p:cNvSpPr>
            <a:spLocks noChangeArrowheads="1"/>
          </p:cNvSpPr>
          <p:nvPr/>
        </p:nvSpPr>
        <p:spPr bwMode="auto">
          <a:xfrm>
            <a:off x="4427538" y="3886200"/>
            <a:ext cx="3816350" cy="2743200"/>
          </a:xfrm>
          <a:prstGeom prst="horizontalScroll">
            <a:avLst>
              <a:gd name="adj" fmla="val 12500"/>
            </a:avLst>
          </a:prstGeom>
          <a:pattFill prst="pct20">
            <a:fgClr>
              <a:srgbClr val="00CC99"/>
            </a:fgClr>
            <a:bgClr>
              <a:srgbClr val="FFFFFF"/>
            </a:bgClr>
          </a:pattFill>
          <a:ln w="38100">
            <a:solidFill>
              <a:srgbClr val="339933"/>
            </a:solidFill>
            <a:round/>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99"/>
                </a:solidFill>
              </a:rPr>
              <a:t>A</a:t>
            </a:r>
            <a:r>
              <a:rPr lang="en-US" altLang="zh-CN" i="1" baseline="-25000">
                <a:solidFill>
                  <a:srgbClr val="000099"/>
                </a:solidFill>
              </a:rPr>
              <a:t>u</a:t>
            </a:r>
            <a:r>
              <a:rPr lang="en-US" altLang="zh-CN" baseline="-25000">
                <a:solidFill>
                  <a:srgbClr val="000099"/>
                </a:solidFill>
              </a:rPr>
              <a:t>o</a:t>
            </a:r>
            <a:r>
              <a:rPr lang="zh-CN" altLang="zh-CN">
                <a:solidFill>
                  <a:srgbClr val="000099"/>
                </a:solidFill>
                <a:latin typeface="宋体" panose="02010600030101010101" pitchFamily="2" charset="-122"/>
              </a:rPr>
              <a:t>越大</a:t>
            </a:r>
            <a:r>
              <a:rPr lang="en-US" altLang="zh-CN">
                <a:solidFill>
                  <a:srgbClr val="000099"/>
                </a:solidFill>
                <a:latin typeface="宋体" panose="02010600030101010101" pitchFamily="2" charset="-122"/>
              </a:rPr>
              <a:t>,</a:t>
            </a:r>
            <a:r>
              <a:rPr lang="zh-CN" altLang="zh-CN">
                <a:solidFill>
                  <a:srgbClr val="000099"/>
                </a:solidFill>
                <a:latin typeface="宋体" panose="02010600030101010101" pitchFamily="2" charset="-122"/>
              </a:rPr>
              <a:t>运算放大器</a:t>
            </a:r>
            <a:endParaRPr lang="zh-CN" altLang="en-US">
              <a:solidFill>
                <a:srgbClr val="000099"/>
              </a:solidFill>
              <a:latin typeface="宋体" panose="02010600030101010101" pitchFamily="2" charset="-122"/>
            </a:endParaRPr>
          </a:p>
          <a:p>
            <a:r>
              <a:rPr lang="zh-CN" altLang="zh-CN">
                <a:solidFill>
                  <a:srgbClr val="000099"/>
                </a:solidFill>
                <a:latin typeface="宋体" panose="02010600030101010101" pitchFamily="2" charset="-122"/>
              </a:rPr>
              <a:t>的线性范围越小</a:t>
            </a:r>
            <a:r>
              <a:rPr lang="zh-CN" altLang="en-US">
                <a:solidFill>
                  <a:srgbClr val="000099"/>
                </a:solidFill>
                <a:latin typeface="宋体" panose="02010600030101010101" pitchFamily="2" charset="-122"/>
              </a:rPr>
              <a:t>，</a:t>
            </a:r>
            <a:r>
              <a:rPr lang="zh-CN" altLang="zh-CN">
                <a:solidFill>
                  <a:srgbClr val="000099"/>
                </a:solidFill>
                <a:latin typeface="宋体" panose="02010600030101010101" pitchFamily="2" charset="-122"/>
              </a:rPr>
              <a:t>必</a:t>
            </a:r>
            <a:endParaRPr lang="zh-CN" altLang="en-US">
              <a:solidFill>
                <a:srgbClr val="000099"/>
              </a:solidFill>
              <a:latin typeface="宋体" panose="02010600030101010101" pitchFamily="2" charset="-122"/>
            </a:endParaRPr>
          </a:p>
          <a:p>
            <a:r>
              <a:rPr lang="zh-CN" altLang="zh-CN">
                <a:solidFill>
                  <a:srgbClr val="000099"/>
                </a:solidFill>
                <a:latin typeface="宋体" panose="02010600030101010101" pitchFamily="2" charset="-122"/>
              </a:rPr>
              <a:t>须加负反馈才能使其</a:t>
            </a:r>
            <a:endParaRPr lang="zh-CN" altLang="en-US">
              <a:solidFill>
                <a:srgbClr val="000099"/>
              </a:solidFill>
              <a:latin typeface="宋体" panose="02010600030101010101" pitchFamily="2" charset="-122"/>
            </a:endParaRPr>
          </a:p>
          <a:p>
            <a:r>
              <a:rPr lang="zh-CN" altLang="zh-CN">
                <a:solidFill>
                  <a:srgbClr val="000099"/>
                </a:solidFill>
                <a:latin typeface="宋体" panose="02010600030101010101" pitchFamily="2" charset="-122"/>
              </a:rPr>
              <a:t>工作于线性区。</a:t>
            </a:r>
            <a:endParaRPr lang="zh-CN" altLang="en-US">
              <a:solidFill>
                <a:srgbClr val="000099"/>
              </a:solidFill>
              <a:latin typeface="宋体" panose="02010600030101010101" pitchFamily="2" charset="-122"/>
            </a:endParaRPr>
          </a:p>
        </p:txBody>
      </p:sp>
    </p:spTree>
    <p:extLst>
      <p:ext uri="{BB962C8B-B14F-4D97-AF65-F5344CB8AC3E}">
        <p14:creationId xmlns:p14="http://schemas.microsoft.com/office/powerpoint/2010/main" val="2468255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84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8371"/>
                                        </p:tgtEl>
                                        <p:attrNameLst>
                                          <p:attrName>style.visibility</p:attrName>
                                        </p:attrNameLst>
                                      </p:cBhvr>
                                      <p:to>
                                        <p:strVal val="visible"/>
                                      </p:to>
                                    </p:set>
                                    <p:animEffect transition="in" filter="wipe(left)">
                                      <p:cBhvr>
                                        <p:cTn id="11" dur="500"/>
                                        <p:tgtEl>
                                          <p:spTgt spid="583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58372"/>
                                        </p:tgtEl>
                                        <p:attrNameLst>
                                          <p:attrName>style.visibility</p:attrName>
                                        </p:attrNameLst>
                                      </p:cBhvr>
                                      <p:to>
                                        <p:strVal val="visible"/>
                                      </p:to>
                                    </p:set>
                                    <p:animEffect transition="in" filter="blinds(vertical)">
                                      <p:cBhvr>
                                        <p:cTn id="16" dur="500"/>
                                        <p:tgtEl>
                                          <p:spTgt spid="583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blinds(vertical)">
                                      <p:cBhvr>
                                        <p:cTn id="21" dur="500"/>
                                        <p:tgtEl>
                                          <p:spTgt spid="583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8416"/>
                                        </p:tgtEl>
                                        <p:attrNameLst>
                                          <p:attrName>style.visibility</p:attrName>
                                        </p:attrNameLst>
                                      </p:cBhvr>
                                      <p:to>
                                        <p:strVal val="visible"/>
                                      </p:to>
                                    </p:set>
                                    <p:animEffect transition="in" filter="wipe(left)">
                                      <p:cBhvr>
                                        <p:cTn id="26" dur="500"/>
                                        <p:tgtEl>
                                          <p:spTgt spid="58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P spid="58372" grpId="0" animBg="1" autoUpdateAnimBg="0"/>
      <p:bldP spid="58373" grpId="0" animBg="1" autoUpdateAnimBg="0"/>
      <p:bldP spid="58412" grpId="0" autoUpdateAnimBg="0"/>
      <p:bldP spid="5841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460972" y="661611"/>
            <a:ext cx="6705600" cy="519112"/>
          </a:xfrm>
          <a:prstGeom prst="rect">
            <a:avLst/>
          </a:prstGeom>
          <a:noFill/>
          <a:ln w="9525">
            <a:noFill/>
            <a:miter lim="800000"/>
            <a:headEnd/>
            <a:tailEnd/>
          </a:ln>
          <a:effectLst/>
        </p:spPr>
        <p:txBody>
          <a:bodyPr>
            <a:spAutoFit/>
          </a:bodyPr>
          <a:lstStyle/>
          <a:p>
            <a:pPr eaLnBrk="1" hangingPunct="1">
              <a:defRPr/>
            </a:pPr>
            <a:r>
              <a:rPr lang="en-US" altLang="zh-CN" sz="2800" b="1">
                <a:solidFill>
                  <a:srgbClr val="CC0000"/>
                </a:solidFill>
                <a:latin typeface="Times New Roman" panose="02020603050405020304" pitchFamily="18" charset="0"/>
                <a:cs typeface="Times New Roman" panose="02020603050405020304" pitchFamily="18" charset="0"/>
              </a:rPr>
              <a:t>4.  </a:t>
            </a:r>
            <a:r>
              <a:rPr lang="zh-CN" altLang="en-US" sz="2800" b="1">
                <a:solidFill>
                  <a:srgbClr val="CC0000"/>
                </a:solidFill>
                <a:latin typeface="Times New Roman" panose="02020603050405020304" pitchFamily="18" charset="0"/>
                <a:cs typeface="Times New Roman" panose="02020603050405020304" pitchFamily="18" charset="0"/>
              </a:rPr>
              <a:t>理想运算放大器工作在饱和区的特点</a:t>
            </a:r>
          </a:p>
        </p:txBody>
      </p:sp>
      <p:sp>
        <p:nvSpPr>
          <p:cNvPr id="59396" name="Rectangle 4" descr="30%"/>
          <p:cNvSpPr>
            <a:spLocks noChangeArrowheads="1"/>
          </p:cNvSpPr>
          <p:nvPr/>
        </p:nvSpPr>
        <p:spPr bwMode="auto">
          <a:xfrm>
            <a:off x="613372" y="3938211"/>
            <a:ext cx="7924800" cy="519112"/>
          </a:xfrm>
          <a:prstGeom prst="rect">
            <a:avLst/>
          </a:prstGeom>
          <a:noFill/>
          <a:ln w="9525">
            <a:noFill/>
            <a:miter lim="800000"/>
            <a:headEnd/>
            <a:tailEnd/>
          </a:ln>
          <a:effectLst/>
        </p:spPr>
        <p:txBody>
          <a:bodyPr>
            <a:spAutoFit/>
          </a:bodyPr>
          <a:lstStyle/>
          <a:p>
            <a:pPr eaLnBrk="1" hangingPunct="1">
              <a:spcBef>
                <a:spcPct val="10000"/>
              </a:spcBef>
              <a:defRPr/>
            </a:pPr>
            <a:r>
              <a:rPr lang="en-US" altLang="zh-CN" sz="2800" b="1">
                <a:solidFill>
                  <a:srgbClr val="006600"/>
                </a:solidFill>
                <a:latin typeface="Times New Roman" panose="02020603050405020304" pitchFamily="18" charset="0"/>
                <a:cs typeface="Times New Roman" panose="02020603050405020304" pitchFamily="18" charset="0"/>
              </a:rPr>
              <a:t>(1)  </a:t>
            </a:r>
            <a:r>
              <a:rPr lang="zh-CN" altLang="en-US" sz="2800" b="1">
                <a:solidFill>
                  <a:srgbClr val="006600"/>
                </a:solidFill>
                <a:latin typeface="Times New Roman" panose="02020603050405020304" pitchFamily="18" charset="0"/>
                <a:cs typeface="Times New Roman" panose="02020603050405020304" pitchFamily="18" charset="0"/>
              </a:rPr>
              <a:t>输出只有两种可能</a:t>
            </a:r>
            <a:r>
              <a:rPr lang="en-US" altLang="zh-CN" sz="2800" b="1">
                <a:solidFill>
                  <a:srgbClr val="006600"/>
                </a:solidFill>
                <a:latin typeface="Times New Roman" panose="02020603050405020304" pitchFamily="18" charset="0"/>
                <a:cs typeface="Times New Roman" panose="02020603050405020304" pitchFamily="18" charset="0"/>
              </a:rPr>
              <a:t>, +</a:t>
            </a:r>
            <a:r>
              <a:rPr lang="en-US" altLang="zh-CN" sz="2800" b="1" i="1">
                <a:solidFill>
                  <a:srgbClr val="006600"/>
                </a:solidFill>
                <a:latin typeface="Times New Roman" panose="02020603050405020304" pitchFamily="18" charset="0"/>
                <a:cs typeface="Times New Roman" panose="02020603050405020304" pitchFamily="18" charset="0"/>
              </a:rPr>
              <a:t>U</a:t>
            </a:r>
            <a:r>
              <a:rPr lang="en-US" altLang="zh-CN" sz="2800" b="1" baseline="-25000">
                <a:solidFill>
                  <a:srgbClr val="006600"/>
                </a:solidFill>
                <a:latin typeface="Times New Roman" panose="02020603050405020304" pitchFamily="18" charset="0"/>
                <a:cs typeface="Times New Roman" panose="02020603050405020304" pitchFamily="18" charset="0"/>
              </a:rPr>
              <a:t>o(sat) </a:t>
            </a:r>
            <a:r>
              <a:rPr lang="zh-CN" altLang="en-US" sz="2800" b="1">
                <a:solidFill>
                  <a:srgbClr val="006600"/>
                </a:solidFill>
                <a:latin typeface="Times New Roman" panose="02020603050405020304" pitchFamily="18" charset="0"/>
                <a:cs typeface="Times New Roman" panose="02020603050405020304" pitchFamily="18" charset="0"/>
              </a:rPr>
              <a:t>或</a:t>
            </a:r>
            <a:r>
              <a:rPr lang="en-US" altLang="zh-CN" sz="2800" b="1">
                <a:solidFill>
                  <a:srgbClr val="006600"/>
                </a:solidFill>
                <a:latin typeface="Times New Roman" panose="02020603050405020304" pitchFamily="18" charset="0"/>
                <a:cs typeface="Times New Roman" panose="02020603050405020304" pitchFamily="18" charset="0"/>
              </a:rPr>
              <a:t>–</a:t>
            </a:r>
            <a:r>
              <a:rPr lang="en-US" altLang="zh-CN" sz="2800" b="1" i="1">
                <a:solidFill>
                  <a:srgbClr val="006600"/>
                </a:solidFill>
                <a:latin typeface="Times New Roman" panose="02020603050405020304" pitchFamily="18" charset="0"/>
                <a:cs typeface="Times New Roman" panose="02020603050405020304" pitchFamily="18" charset="0"/>
              </a:rPr>
              <a:t>U</a:t>
            </a:r>
            <a:r>
              <a:rPr lang="en-US" altLang="zh-CN" sz="2800" b="1" baseline="-25000">
                <a:solidFill>
                  <a:srgbClr val="006600"/>
                </a:solidFill>
                <a:latin typeface="Times New Roman" panose="02020603050405020304" pitchFamily="18" charset="0"/>
                <a:cs typeface="Times New Roman" panose="02020603050405020304" pitchFamily="18" charset="0"/>
              </a:rPr>
              <a:t>o(sat) </a:t>
            </a:r>
          </a:p>
        </p:txBody>
      </p:sp>
      <p:sp>
        <p:nvSpPr>
          <p:cNvPr id="59397" name="Rectangle 5" descr="30%"/>
          <p:cNvSpPr>
            <a:spLocks noChangeArrowheads="1"/>
          </p:cNvSpPr>
          <p:nvPr/>
        </p:nvSpPr>
        <p:spPr bwMode="auto">
          <a:xfrm>
            <a:off x="689572" y="5919411"/>
            <a:ext cx="6172200" cy="519112"/>
          </a:xfrm>
          <a:prstGeom prst="rect">
            <a:avLst/>
          </a:prstGeom>
          <a:noFill/>
          <a:ln w="9525">
            <a:noFill/>
            <a:miter lim="800000"/>
            <a:headEnd/>
            <a:tailEnd/>
          </a:ln>
          <a:effectLst/>
        </p:spPr>
        <p:txBody>
          <a:bodyPr>
            <a:spAutoFit/>
          </a:bodyPr>
          <a:lstStyle/>
          <a:p>
            <a:pPr eaLnBrk="1" hangingPunct="1">
              <a:spcBef>
                <a:spcPct val="20000"/>
              </a:spcBef>
              <a:defRPr/>
            </a:pPr>
            <a:r>
              <a:rPr lang="en-US" altLang="zh-CN" sz="2800" b="1">
                <a:solidFill>
                  <a:srgbClr val="006600"/>
                </a:solidFill>
                <a:latin typeface="Times New Roman" panose="02020603050405020304" pitchFamily="18" charset="0"/>
                <a:cs typeface="Times New Roman" panose="02020603050405020304" pitchFamily="18" charset="0"/>
              </a:rPr>
              <a:t>(2)   </a:t>
            </a:r>
            <a:r>
              <a:rPr lang="en-US" altLang="zh-CN" sz="2800" b="1" i="1">
                <a:solidFill>
                  <a:srgbClr val="006600"/>
                </a:solidFill>
                <a:latin typeface="Times New Roman" panose="02020603050405020304" pitchFamily="18" charset="0"/>
                <a:ea typeface="创艺繁标宋" pitchFamily="2" charset="-122"/>
                <a:cs typeface="Times New Roman" panose="02020603050405020304" pitchFamily="18" charset="0"/>
                <a:sym typeface="Symbol" pitchFamily="18" charset="2"/>
              </a:rPr>
              <a:t>i</a:t>
            </a:r>
            <a:r>
              <a:rPr lang="en-US" altLang="zh-CN" sz="2800" b="1" i="1" baseline="-25000">
                <a:solidFill>
                  <a:srgbClr val="006600"/>
                </a:solidFill>
                <a:latin typeface="Times New Roman" panose="02020603050405020304" pitchFamily="18" charset="0"/>
                <a:ea typeface="创艺繁标宋" pitchFamily="2" charset="-122"/>
                <a:cs typeface="Times New Roman" panose="02020603050405020304" pitchFamily="18" charset="0"/>
                <a:sym typeface="Symbol" pitchFamily="18" charset="2"/>
              </a:rPr>
              <a:t>+</a:t>
            </a:r>
            <a:r>
              <a:rPr lang="en-US" altLang="zh-CN" sz="2800" b="1" i="1">
                <a:solidFill>
                  <a:srgbClr val="006600"/>
                </a:solidFill>
                <a:latin typeface="Times New Roman" panose="02020603050405020304" pitchFamily="18" charset="0"/>
                <a:ea typeface="创艺繁标宋" pitchFamily="2" charset="-122"/>
                <a:cs typeface="Times New Roman" panose="02020603050405020304" pitchFamily="18" charset="0"/>
                <a:sym typeface="Symbol" pitchFamily="18" charset="2"/>
              </a:rPr>
              <a:t>= i</a:t>
            </a:r>
            <a:r>
              <a:rPr lang="en-US" altLang="zh-CN" sz="2800" b="1" i="1" baseline="-25000">
                <a:solidFill>
                  <a:srgbClr val="006600"/>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en-US" altLang="zh-CN" sz="2800" b="1">
                <a:solidFill>
                  <a:srgbClr val="006600"/>
                </a:solidFill>
                <a:latin typeface="Times New Roman" panose="02020603050405020304" pitchFamily="18" charset="0"/>
                <a:ea typeface="创艺繁标宋" pitchFamily="2" charset="-122"/>
                <a:cs typeface="Times New Roman" panose="02020603050405020304" pitchFamily="18" charset="0"/>
                <a:sym typeface="Symbol" pitchFamily="18" charset="2"/>
              </a:rPr>
              <a:t> 0</a:t>
            </a:r>
            <a:r>
              <a:rPr lang="en-US" altLang="zh-CN" sz="2800" b="1">
                <a:solidFill>
                  <a:srgbClr val="006600"/>
                </a:solidFill>
                <a:latin typeface="Times New Roman" panose="02020603050405020304" pitchFamily="18" charset="0"/>
                <a:cs typeface="Times New Roman" panose="02020603050405020304" pitchFamily="18" charset="0"/>
                <a:sym typeface="Symbol" pitchFamily="18" charset="2"/>
              </a:rPr>
              <a:t>,</a:t>
            </a:r>
            <a:r>
              <a:rPr lang="zh-CN" altLang="en-US" sz="2800" b="1">
                <a:solidFill>
                  <a:srgbClr val="006600"/>
                </a:solidFill>
                <a:latin typeface="Times New Roman" panose="02020603050405020304" pitchFamily="18" charset="0"/>
                <a:cs typeface="Times New Roman" panose="02020603050405020304" pitchFamily="18" charset="0"/>
              </a:rPr>
              <a:t>仍存在</a:t>
            </a:r>
            <a:r>
              <a:rPr lang="zh-CN" altLang="en-US" sz="2800" b="1">
                <a:solidFill>
                  <a:srgbClr val="006600"/>
                </a:solidFill>
                <a:latin typeface="Times New Roman" panose="02020603050405020304" pitchFamily="18" charset="0"/>
                <a:cs typeface="Times New Roman" panose="02020603050405020304" pitchFamily="18" charset="0"/>
                <a:sym typeface="Symbol" pitchFamily="18" charset="2"/>
              </a:rPr>
              <a:t>“虚断”现象</a:t>
            </a:r>
          </a:p>
        </p:txBody>
      </p:sp>
      <p:sp>
        <p:nvSpPr>
          <p:cNvPr id="59401" name="Rectangle 9"/>
          <p:cNvSpPr>
            <a:spLocks noChangeArrowheads="1"/>
          </p:cNvSpPr>
          <p:nvPr/>
        </p:nvSpPr>
        <p:spPr bwMode="auto">
          <a:xfrm>
            <a:off x="765772" y="1118811"/>
            <a:ext cx="3200400" cy="519112"/>
          </a:xfrm>
          <a:prstGeom prst="rect">
            <a:avLst/>
          </a:prstGeom>
          <a:noFill/>
          <a:ln w="9525">
            <a:noFill/>
            <a:miter lim="800000"/>
            <a:headEnd/>
            <a:tailEnd/>
          </a:ln>
          <a:effectLst/>
        </p:spPr>
        <p:txBody>
          <a:bodyPr>
            <a:spAutoFit/>
          </a:bodyPr>
          <a:lstStyle/>
          <a:p>
            <a:pPr eaLnBrk="1" hangingPunct="1">
              <a:defRPr/>
            </a:pPr>
            <a:r>
              <a:rPr lang="zh-CN" altLang="en-US" sz="2800" b="1">
                <a:solidFill>
                  <a:schemeClr val="tx1"/>
                </a:solidFill>
                <a:latin typeface="Times New Roman" panose="02020603050405020304" pitchFamily="18" charset="0"/>
                <a:cs typeface="Times New Roman" panose="02020603050405020304" pitchFamily="18" charset="0"/>
              </a:rPr>
              <a:t>电压传输特性</a:t>
            </a:r>
          </a:p>
        </p:txBody>
      </p:sp>
      <p:sp>
        <p:nvSpPr>
          <p:cNvPr id="59415" name="Rectangle 23" descr="30%"/>
          <p:cNvSpPr>
            <a:spLocks noChangeArrowheads="1"/>
          </p:cNvSpPr>
          <p:nvPr/>
        </p:nvSpPr>
        <p:spPr bwMode="auto">
          <a:xfrm>
            <a:off x="1146772" y="4471611"/>
            <a:ext cx="6096000" cy="1458912"/>
          </a:xfrm>
          <a:prstGeom prst="rect">
            <a:avLst/>
          </a:prstGeom>
          <a:noFill/>
          <a:ln w="9525">
            <a:noFill/>
            <a:miter lim="800000"/>
            <a:headEnd/>
            <a:tailEnd/>
          </a:ln>
          <a:effectLst/>
        </p:spPr>
        <p:txBody>
          <a:bodyPr>
            <a:spAutoFit/>
          </a:bodyPr>
          <a:lstStyle/>
          <a:p>
            <a:pPr eaLnBrk="1" hangingPunct="1">
              <a:spcBef>
                <a:spcPct val="10000"/>
              </a:spcBef>
              <a:defRPr/>
            </a:pPr>
            <a:r>
              <a:rPr lang="zh-CN" altLang="en-US" sz="2800" b="1">
                <a:latin typeface="Times New Roman" panose="02020603050405020304" pitchFamily="18" charset="0"/>
                <a:cs typeface="Times New Roman" panose="02020603050405020304" pitchFamily="18" charset="0"/>
              </a:rPr>
              <a:t>当 </a:t>
            </a:r>
            <a:r>
              <a:rPr lang="en-US" altLang="zh-CN" sz="2800" b="1" i="1">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i="1" baseline="-25000">
                <a:latin typeface="Times New Roman" panose="02020603050405020304" pitchFamily="18" charset="0"/>
                <a:ea typeface="创艺繁标宋" pitchFamily="2" charset="-122"/>
                <a:cs typeface="Times New Roman" panose="02020603050405020304" pitchFamily="18" charset="0"/>
                <a:sym typeface="Symbol" pitchFamily="18" charset="2"/>
              </a:rPr>
              <a:t>+</a:t>
            </a:r>
            <a:r>
              <a:rPr lang="en-US" altLang="zh-CN" sz="2800" b="1" i="1">
                <a:latin typeface="Times New Roman" panose="02020603050405020304" pitchFamily="18" charset="0"/>
                <a:ea typeface="创艺繁标宋" pitchFamily="2" charset="-122"/>
                <a:cs typeface="Times New Roman" panose="02020603050405020304" pitchFamily="18" charset="0"/>
                <a:sym typeface="Symbol" pitchFamily="18" charset="2"/>
              </a:rPr>
              <a:t>&gt; u</a:t>
            </a:r>
            <a:r>
              <a:rPr lang="en-US" altLang="zh-CN" sz="2800" b="1" i="1" baseline="-25000">
                <a:latin typeface="Times New Roman" panose="02020603050405020304" pitchFamily="18" charset="0"/>
                <a:ea typeface="创艺繁标宋" pitchFamily="2" charset="-122"/>
                <a:cs typeface="Times New Roman" panose="02020603050405020304" pitchFamily="18" charset="0"/>
                <a:sym typeface="Symbol" pitchFamily="18" charset="2"/>
              </a:rPr>
              <a:t>–</a:t>
            </a:r>
            <a:r>
              <a:rPr lang="en-US" altLang="zh-CN" sz="2800" b="1" baseline="-25000">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zh-CN" altLang="en-US" sz="2800" b="1">
                <a:latin typeface="Times New Roman" panose="02020603050405020304" pitchFamily="18" charset="0"/>
                <a:cs typeface="Times New Roman" panose="02020603050405020304" pitchFamily="18" charset="0"/>
                <a:sym typeface="Symbol" pitchFamily="18" charset="2"/>
              </a:rPr>
              <a:t>时， </a:t>
            </a:r>
            <a:r>
              <a:rPr lang="en-US" altLang="zh-CN" sz="2800" b="1" i="1">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latin typeface="Times New Roman" panose="02020603050405020304" pitchFamily="18" charset="0"/>
                <a:ea typeface="创艺繁标宋" pitchFamily="2" charset="-122"/>
                <a:cs typeface="Times New Roman" panose="02020603050405020304" pitchFamily="18" charset="0"/>
                <a:sym typeface="Symbol" pitchFamily="18" charset="2"/>
              </a:rPr>
              <a:t>o </a:t>
            </a:r>
            <a:r>
              <a:rPr lang="en-US" altLang="zh-CN" sz="2800" b="1">
                <a:latin typeface="Times New Roman" panose="02020603050405020304" pitchFamily="18" charset="0"/>
                <a:cs typeface="Times New Roman" panose="02020603050405020304" pitchFamily="18" charset="0"/>
                <a:sym typeface="Symbol" pitchFamily="18" charset="2"/>
              </a:rPr>
              <a:t>= </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U</a:t>
            </a:r>
            <a:r>
              <a:rPr lang="en-US" altLang="zh-CN" sz="2800" b="1" baseline="-25000">
                <a:latin typeface="Times New Roman" panose="02020603050405020304" pitchFamily="18" charset="0"/>
                <a:cs typeface="Times New Roman" panose="02020603050405020304" pitchFamily="18" charset="0"/>
              </a:rPr>
              <a:t>o(sat) </a:t>
            </a:r>
            <a:endParaRPr lang="en-US" altLang="zh-CN" sz="2800" b="1" i="1" baseline="-25000">
              <a:latin typeface="Times New Roman" panose="02020603050405020304" pitchFamily="18" charset="0"/>
              <a:cs typeface="Times New Roman" panose="02020603050405020304" pitchFamily="18" charset="0"/>
              <a:sym typeface="Symbol" pitchFamily="18" charset="2"/>
            </a:endParaRPr>
          </a:p>
          <a:p>
            <a:pPr eaLnBrk="1" hangingPunct="1">
              <a:spcBef>
                <a:spcPct val="10000"/>
              </a:spcBef>
              <a:defRPr/>
            </a:pPr>
            <a:r>
              <a:rPr lang="en-US" altLang="zh-CN" sz="2800" b="1" baseline="-25000">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en-US" altLang="zh-CN" sz="2800" b="1" i="1">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i="1" baseline="-25000">
                <a:latin typeface="Times New Roman" panose="02020603050405020304" pitchFamily="18" charset="0"/>
                <a:ea typeface="创艺繁标宋" pitchFamily="2" charset="-122"/>
                <a:cs typeface="Times New Roman" panose="02020603050405020304" pitchFamily="18" charset="0"/>
                <a:sym typeface="Symbol" pitchFamily="18" charset="2"/>
              </a:rPr>
              <a:t>+</a:t>
            </a:r>
            <a:r>
              <a:rPr lang="en-US" altLang="zh-CN" sz="2800" b="1" i="1">
                <a:latin typeface="Times New Roman" panose="02020603050405020304" pitchFamily="18" charset="0"/>
                <a:ea typeface="创艺繁标宋" pitchFamily="2" charset="-122"/>
                <a:cs typeface="Times New Roman" panose="02020603050405020304" pitchFamily="18" charset="0"/>
                <a:sym typeface="Symbol" pitchFamily="18" charset="2"/>
              </a:rPr>
              <a:t>&lt; u</a:t>
            </a:r>
            <a:r>
              <a:rPr lang="en-US" altLang="zh-CN" sz="2800" b="1" i="1" baseline="-25000">
                <a:latin typeface="Times New Roman" panose="02020603050405020304" pitchFamily="18" charset="0"/>
                <a:ea typeface="创艺繁标宋" pitchFamily="2" charset="-122"/>
                <a:cs typeface="Times New Roman" panose="02020603050405020304" pitchFamily="18" charset="0"/>
                <a:sym typeface="Symbol" pitchFamily="18" charset="2"/>
              </a:rPr>
              <a:t>–</a:t>
            </a:r>
            <a:r>
              <a:rPr lang="en-US" altLang="zh-CN" sz="2800" b="1" baseline="-25000">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zh-CN" altLang="en-US" sz="2800" b="1">
                <a:latin typeface="Times New Roman" panose="02020603050405020304" pitchFamily="18" charset="0"/>
                <a:cs typeface="Times New Roman" panose="02020603050405020304" pitchFamily="18" charset="0"/>
                <a:sym typeface="Symbol" pitchFamily="18" charset="2"/>
              </a:rPr>
              <a:t>时， </a:t>
            </a:r>
            <a:r>
              <a:rPr lang="en-US" altLang="zh-CN" sz="2800" b="1" i="1">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latin typeface="Times New Roman" panose="02020603050405020304" pitchFamily="18" charset="0"/>
                <a:ea typeface="创艺繁标宋" pitchFamily="2" charset="-122"/>
                <a:cs typeface="Times New Roman" panose="02020603050405020304" pitchFamily="18" charset="0"/>
                <a:sym typeface="Symbol" pitchFamily="18" charset="2"/>
              </a:rPr>
              <a:t>o </a:t>
            </a:r>
            <a:r>
              <a:rPr lang="en-US" altLang="zh-CN" sz="2800" b="1">
                <a:latin typeface="Times New Roman" panose="02020603050405020304" pitchFamily="18" charset="0"/>
                <a:cs typeface="Times New Roman" panose="02020603050405020304" pitchFamily="18" charset="0"/>
                <a:sym typeface="Symbol" pitchFamily="18" charset="2"/>
              </a:rPr>
              <a:t>= </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U</a:t>
            </a:r>
            <a:r>
              <a:rPr lang="en-US" altLang="zh-CN" sz="2800" b="1" baseline="-25000">
                <a:latin typeface="Times New Roman" panose="02020603050405020304" pitchFamily="18" charset="0"/>
                <a:cs typeface="Times New Roman" panose="02020603050405020304" pitchFamily="18" charset="0"/>
              </a:rPr>
              <a:t>o(sat) </a:t>
            </a:r>
          </a:p>
          <a:p>
            <a:pPr eaLnBrk="1" hangingPunct="1">
              <a:spcBef>
                <a:spcPct val="10000"/>
              </a:spcBef>
              <a:defRPr/>
            </a:pPr>
            <a:r>
              <a:rPr lang="zh-CN" altLang="en-US" sz="2800" b="1">
                <a:solidFill>
                  <a:srgbClr val="000099"/>
                </a:solidFill>
                <a:latin typeface="Times New Roman" panose="02020603050405020304" pitchFamily="18" charset="0"/>
                <a:cs typeface="Times New Roman" panose="02020603050405020304" pitchFamily="18" charset="0"/>
              </a:rPr>
              <a:t>不存在 </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“虚短”现象</a:t>
            </a:r>
            <a:r>
              <a:rPr lang="zh-CN" altLang="en-US" sz="2800" b="1" baseline="-25000">
                <a:solidFill>
                  <a:srgbClr val="000099"/>
                </a:solidFill>
                <a:latin typeface="Times New Roman" panose="02020603050405020304" pitchFamily="18" charset="0"/>
                <a:cs typeface="Times New Roman" panose="02020603050405020304" pitchFamily="18" charset="0"/>
              </a:rPr>
              <a:t> </a:t>
            </a:r>
          </a:p>
        </p:txBody>
      </p:sp>
      <p:grpSp>
        <p:nvGrpSpPr>
          <p:cNvPr id="24583" name="Group 27"/>
          <p:cNvGrpSpPr>
            <a:grpSpLocks/>
          </p:cNvGrpSpPr>
          <p:nvPr/>
        </p:nvGrpSpPr>
        <p:grpSpPr bwMode="auto">
          <a:xfrm>
            <a:off x="2670772" y="1042611"/>
            <a:ext cx="4614863" cy="2819400"/>
            <a:chOff x="1728" y="441"/>
            <a:chExt cx="2907" cy="1776"/>
          </a:xfrm>
        </p:grpSpPr>
        <p:sp>
          <p:nvSpPr>
            <p:cNvPr id="24584" name="Text Box 11"/>
            <p:cNvSpPr txBox="1">
              <a:spLocks noChangeArrowheads="1"/>
            </p:cNvSpPr>
            <p:nvPr/>
          </p:nvSpPr>
          <p:spPr bwMode="auto">
            <a:xfrm>
              <a:off x="3408" y="1170"/>
              <a:ext cx="1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ea typeface="楷体_GB2312" pitchFamily="49" charset="-122"/>
                  <a:cs typeface="Times New Roman" panose="02020603050405020304" pitchFamily="18" charset="0"/>
                </a:rPr>
                <a:t>    </a:t>
              </a:r>
              <a:r>
                <a:rPr lang="en-US" altLang="zh-CN" i="1">
                  <a:solidFill>
                    <a:schemeClr val="tx1"/>
                  </a:solidFill>
                  <a:ea typeface="创艺繁标宋" pitchFamily="2" charset="-122"/>
                  <a:cs typeface="Times New Roman" panose="02020603050405020304" pitchFamily="18" charset="0"/>
                  <a:sym typeface="Symbol" panose="05050102010706020507" pitchFamily="18" charset="2"/>
                </a:rPr>
                <a:t>u</a:t>
              </a:r>
              <a:r>
                <a:rPr lang="en-US" altLang="zh-CN" i="1" baseline="-25000">
                  <a:solidFill>
                    <a:schemeClr val="tx1"/>
                  </a:solidFill>
                  <a:ea typeface="创艺繁标宋" pitchFamily="2" charset="-122"/>
                  <a:cs typeface="Times New Roman" panose="02020603050405020304" pitchFamily="18" charset="0"/>
                  <a:sym typeface="Symbol" panose="05050102010706020507" pitchFamily="18" charset="2"/>
                </a:rPr>
                <a:t>+</a:t>
              </a:r>
              <a:r>
                <a:rPr lang="en-US" altLang="zh-CN">
                  <a:solidFill>
                    <a:schemeClr val="tx1"/>
                  </a:solidFill>
                  <a:cs typeface="Times New Roman" panose="02020603050405020304" pitchFamily="18" charset="0"/>
                  <a:sym typeface="Symbol" panose="05050102010706020507" pitchFamily="18" charset="2"/>
                </a:rPr>
                <a:t>– </a:t>
              </a:r>
              <a:r>
                <a:rPr lang="en-US" altLang="zh-CN" i="1">
                  <a:solidFill>
                    <a:schemeClr val="tx1"/>
                  </a:solidFill>
                  <a:ea typeface="创艺繁标宋" pitchFamily="2" charset="-122"/>
                  <a:cs typeface="Times New Roman" panose="02020603050405020304" pitchFamily="18" charset="0"/>
                  <a:sym typeface="Symbol" panose="05050102010706020507" pitchFamily="18" charset="2"/>
                </a:rPr>
                <a:t>u</a:t>
              </a:r>
              <a:r>
                <a:rPr lang="en-US" altLang="zh-CN" i="1" baseline="-25000">
                  <a:solidFill>
                    <a:schemeClr val="tx1"/>
                  </a:solidFill>
                  <a:ea typeface="创艺繁标宋" pitchFamily="2" charset="-122"/>
                  <a:cs typeface="Times New Roman" panose="02020603050405020304" pitchFamily="18" charset="0"/>
                  <a:sym typeface="Symbol" panose="05050102010706020507" pitchFamily="18" charset="2"/>
                </a:rPr>
                <a:t>–</a:t>
              </a:r>
              <a:r>
                <a:rPr lang="en-US" altLang="zh-CN" baseline="-25000">
                  <a:solidFill>
                    <a:schemeClr val="tx1"/>
                  </a:solidFill>
                  <a:ea typeface="创艺繁标宋" pitchFamily="2" charset="-122"/>
                  <a:cs typeface="Times New Roman" panose="02020603050405020304" pitchFamily="18" charset="0"/>
                  <a:sym typeface="Symbol" panose="05050102010706020507" pitchFamily="18" charset="2"/>
                </a:rPr>
                <a:t> </a:t>
              </a:r>
            </a:p>
          </p:txBody>
        </p:sp>
        <p:sp>
          <p:nvSpPr>
            <p:cNvPr id="24585" name="Text Box 12"/>
            <p:cNvSpPr txBox="1">
              <a:spLocks noChangeArrowheads="1"/>
            </p:cNvSpPr>
            <p:nvPr/>
          </p:nvSpPr>
          <p:spPr bwMode="auto">
            <a:xfrm>
              <a:off x="3162" y="441"/>
              <a:ext cx="4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ea typeface="楷体_GB2312" pitchFamily="49" charset="-122"/>
                  <a:cs typeface="Times New Roman" panose="02020603050405020304" pitchFamily="18" charset="0"/>
                </a:rPr>
                <a:t>u</a:t>
              </a:r>
              <a:r>
                <a:rPr lang="en-US" altLang="zh-CN" baseline="-25000">
                  <a:solidFill>
                    <a:schemeClr val="tx1"/>
                  </a:solidFill>
                  <a:ea typeface="楷体_GB2312" pitchFamily="49" charset="-122"/>
                  <a:cs typeface="Times New Roman" panose="02020603050405020304" pitchFamily="18" charset="0"/>
                </a:rPr>
                <a:t>o</a:t>
              </a:r>
              <a:endParaRPr lang="en-US" altLang="zh-CN">
                <a:solidFill>
                  <a:schemeClr val="tx1"/>
                </a:solidFill>
                <a:ea typeface="楷体_GB2312" pitchFamily="49" charset="-122"/>
                <a:cs typeface="Times New Roman" panose="02020603050405020304" pitchFamily="18" charset="0"/>
              </a:endParaRPr>
            </a:p>
          </p:txBody>
        </p:sp>
        <p:sp>
          <p:nvSpPr>
            <p:cNvPr id="24586" name="Text Box 14"/>
            <p:cNvSpPr txBox="1">
              <a:spLocks noChangeArrowheads="1"/>
            </p:cNvSpPr>
            <p:nvPr/>
          </p:nvSpPr>
          <p:spPr bwMode="auto">
            <a:xfrm>
              <a:off x="3141" y="1833"/>
              <a:ext cx="9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cs typeface="Times New Roman" panose="02020603050405020304" pitchFamily="18" charset="0"/>
                </a:rPr>
                <a:t>–</a:t>
              </a:r>
              <a:r>
                <a:rPr lang="en-US" altLang="zh-CN" i="1">
                  <a:solidFill>
                    <a:schemeClr val="tx1"/>
                  </a:solidFill>
                  <a:ea typeface="楷体_GB2312" pitchFamily="49" charset="-122"/>
                  <a:cs typeface="Times New Roman" panose="02020603050405020304" pitchFamily="18" charset="0"/>
                </a:rPr>
                <a:t>U</a:t>
              </a:r>
              <a:r>
                <a:rPr lang="en-US" altLang="zh-CN" baseline="-25000">
                  <a:solidFill>
                    <a:schemeClr val="tx1"/>
                  </a:solidFill>
                  <a:ea typeface="楷体_GB2312" pitchFamily="49" charset="-122"/>
                  <a:cs typeface="Times New Roman" panose="02020603050405020304" pitchFamily="18" charset="0"/>
                </a:rPr>
                <a:t>o(sat)</a:t>
              </a:r>
            </a:p>
          </p:txBody>
        </p:sp>
        <p:sp>
          <p:nvSpPr>
            <p:cNvPr id="24587" name="Line 15"/>
            <p:cNvSpPr>
              <a:spLocks noChangeShapeType="1"/>
            </p:cNvSpPr>
            <p:nvPr/>
          </p:nvSpPr>
          <p:spPr bwMode="auto">
            <a:xfrm>
              <a:off x="2294" y="1485"/>
              <a:ext cx="1717"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spAutoFit/>
            </a:bodyPr>
            <a:lstStyle/>
            <a:p>
              <a:endParaRPr lang="zh-CN" altLang="en-US" sz="2800" b="1">
                <a:latin typeface="Times New Roman" panose="02020603050405020304" pitchFamily="18" charset="0"/>
                <a:cs typeface="Times New Roman" panose="02020603050405020304" pitchFamily="18" charset="0"/>
              </a:endParaRPr>
            </a:p>
          </p:txBody>
        </p:sp>
        <p:sp>
          <p:nvSpPr>
            <p:cNvPr id="24588" name="Line 16"/>
            <p:cNvSpPr>
              <a:spLocks noChangeShapeType="1"/>
            </p:cNvSpPr>
            <p:nvPr/>
          </p:nvSpPr>
          <p:spPr bwMode="auto">
            <a:xfrm flipV="1">
              <a:off x="3134" y="585"/>
              <a:ext cx="0" cy="1632"/>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spAutoFit/>
            </a:bodyPr>
            <a:lstStyle/>
            <a:p>
              <a:endParaRPr lang="zh-CN" altLang="en-US" sz="2800" b="1">
                <a:latin typeface="Times New Roman" panose="02020603050405020304" pitchFamily="18" charset="0"/>
                <a:cs typeface="Times New Roman" panose="02020603050405020304" pitchFamily="18" charset="0"/>
              </a:endParaRPr>
            </a:p>
          </p:txBody>
        </p:sp>
        <p:grpSp>
          <p:nvGrpSpPr>
            <p:cNvPr id="24589" name="Group 17"/>
            <p:cNvGrpSpPr>
              <a:grpSpLocks/>
            </p:cNvGrpSpPr>
            <p:nvPr/>
          </p:nvGrpSpPr>
          <p:grpSpPr bwMode="auto">
            <a:xfrm>
              <a:off x="2385" y="921"/>
              <a:ext cx="1488" cy="1104"/>
              <a:chOff x="3636" y="1920"/>
              <a:chExt cx="1848" cy="1344"/>
            </a:xfrm>
          </p:grpSpPr>
          <p:sp>
            <p:nvSpPr>
              <p:cNvPr id="24594" name="Line 18"/>
              <p:cNvSpPr>
                <a:spLocks noChangeShapeType="1"/>
              </p:cNvSpPr>
              <p:nvPr/>
            </p:nvSpPr>
            <p:spPr bwMode="auto">
              <a:xfrm flipH="1">
                <a:off x="3636" y="3264"/>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800" b="1">
                  <a:latin typeface="Times New Roman" panose="02020603050405020304" pitchFamily="18" charset="0"/>
                  <a:cs typeface="Times New Roman" panose="02020603050405020304" pitchFamily="18" charset="0"/>
                </a:endParaRPr>
              </a:p>
            </p:txBody>
          </p:sp>
          <p:sp>
            <p:nvSpPr>
              <p:cNvPr id="24595" name="Line 19"/>
              <p:cNvSpPr>
                <a:spLocks noChangeShapeType="1"/>
              </p:cNvSpPr>
              <p:nvPr/>
            </p:nvSpPr>
            <p:spPr bwMode="auto">
              <a:xfrm flipH="1">
                <a:off x="4560" y="1920"/>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800" b="1">
                  <a:latin typeface="Times New Roman" panose="02020603050405020304" pitchFamily="18" charset="0"/>
                  <a:cs typeface="Times New Roman" panose="02020603050405020304" pitchFamily="18" charset="0"/>
                </a:endParaRPr>
              </a:p>
            </p:txBody>
          </p:sp>
          <p:sp>
            <p:nvSpPr>
              <p:cNvPr id="24596" name="Line 20"/>
              <p:cNvSpPr>
                <a:spLocks noChangeShapeType="1"/>
              </p:cNvSpPr>
              <p:nvPr/>
            </p:nvSpPr>
            <p:spPr bwMode="auto">
              <a:xfrm flipH="1">
                <a:off x="4560" y="1920"/>
                <a:ext cx="0" cy="13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800" b="1">
                  <a:latin typeface="Times New Roman" panose="02020603050405020304" pitchFamily="18" charset="0"/>
                  <a:cs typeface="Times New Roman" panose="02020603050405020304" pitchFamily="18" charset="0"/>
                </a:endParaRPr>
              </a:p>
            </p:txBody>
          </p:sp>
        </p:grpSp>
        <p:sp>
          <p:nvSpPr>
            <p:cNvPr id="24590" name="Text Box 21"/>
            <p:cNvSpPr txBox="1">
              <a:spLocks noChangeArrowheads="1"/>
            </p:cNvSpPr>
            <p:nvPr/>
          </p:nvSpPr>
          <p:spPr bwMode="auto">
            <a:xfrm>
              <a:off x="2373" y="681"/>
              <a:ext cx="9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ea typeface="楷体_GB2312" pitchFamily="49" charset="-122"/>
                  <a:cs typeface="Times New Roman" panose="02020603050405020304" pitchFamily="18" charset="0"/>
                </a:rPr>
                <a:t>+</a:t>
              </a:r>
              <a:r>
                <a:rPr lang="en-US" altLang="zh-CN" i="1">
                  <a:solidFill>
                    <a:schemeClr val="tx1"/>
                  </a:solidFill>
                  <a:ea typeface="楷体_GB2312" pitchFamily="49" charset="-122"/>
                  <a:cs typeface="Times New Roman" panose="02020603050405020304" pitchFamily="18" charset="0"/>
                </a:rPr>
                <a:t>U</a:t>
              </a:r>
              <a:r>
                <a:rPr lang="en-US" altLang="zh-CN" baseline="-25000">
                  <a:solidFill>
                    <a:schemeClr val="tx1"/>
                  </a:solidFill>
                  <a:ea typeface="楷体_GB2312" pitchFamily="49" charset="-122"/>
                  <a:cs typeface="Times New Roman" panose="02020603050405020304" pitchFamily="18" charset="0"/>
                </a:rPr>
                <a:t>o(sat)</a:t>
              </a:r>
            </a:p>
          </p:txBody>
        </p:sp>
        <p:sp>
          <p:nvSpPr>
            <p:cNvPr id="24591" name="AutoShape 22" descr="40%"/>
            <p:cNvSpPr>
              <a:spLocks noChangeArrowheads="1"/>
            </p:cNvSpPr>
            <p:nvPr/>
          </p:nvSpPr>
          <p:spPr bwMode="auto">
            <a:xfrm>
              <a:off x="1728" y="1248"/>
              <a:ext cx="864" cy="384"/>
            </a:xfrm>
            <a:prstGeom prst="wedgeRoundRectCallout">
              <a:avLst>
                <a:gd name="adj1" fmla="val 71759"/>
                <a:gd name="adj2" fmla="val 138542"/>
                <a:gd name="adj3" fmla="val 16667"/>
              </a:avLst>
            </a:prstGeom>
            <a:pattFill prst="pct40">
              <a:fgClr>
                <a:schemeClr val="hlink"/>
              </a:fgClr>
              <a:bgClr>
                <a:schemeClr val="bg1"/>
              </a:bgClr>
            </a:pattFill>
            <a:ln w="38100">
              <a:solidFill>
                <a:srgbClr val="FF33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endParaRPr lang="zh-CN" altLang="zh-CN">
                <a:solidFill>
                  <a:schemeClr val="tx1"/>
                </a:solidFill>
                <a:ea typeface="楷体_GB2312" pitchFamily="49" charset="-122"/>
                <a:cs typeface="Times New Roman" panose="02020603050405020304" pitchFamily="18" charset="0"/>
              </a:endParaRPr>
            </a:p>
          </p:txBody>
        </p:sp>
        <p:sp>
          <p:nvSpPr>
            <p:cNvPr id="24592" name="Text Box 24"/>
            <p:cNvSpPr txBox="1">
              <a:spLocks noChangeArrowheads="1"/>
            </p:cNvSpPr>
            <p:nvPr/>
          </p:nvSpPr>
          <p:spPr bwMode="auto">
            <a:xfrm>
              <a:off x="2880" y="1440"/>
              <a:ext cx="3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cs typeface="Times New Roman" panose="02020603050405020304" pitchFamily="18" charset="0"/>
                </a:rPr>
                <a:t> O</a:t>
              </a:r>
            </a:p>
          </p:txBody>
        </p:sp>
        <p:sp>
          <p:nvSpPr>
            <p:cNvPr id="24593" name="AutoShape 25" descr="40%"/>
            <p:cNvSpPr>
              <a:spLocks noChangeArrowheads="1"/>
            </p:cNvSpPr>
            <p:nvPr/>
          </p:nvSpPr>
          <p:spPr bwMode="auto">
            <a:xfrm>
              <a:off x="1728" y="1248"/>
              <a:ext cx="864" cy="384"/>
            </a:xfrm>
            <a:prstGeom prst="wedgeRoundRectCallout">
              <a:avLst>
                <a:gd name="adj1" fmla="val 145486"/>
                <a:gd name="adj2" fmla="val -134634"/>
                <a:gd name="adj3" fmla="val 16667"/>
              </a:avLst>
            </a:prstGeom>
            <a:pattFill prst="pct40">
              <a:fgClr>
                <a:schemeClr val="hlink"/>
              </a:fgClr>
              <a:bgClr>
                <a:schemeClr val="bg1"/>
              </a:bgClr>
            </a:pattFill>
            <a:ln w="38100">
              <a:solidFill>
                <a:srgbClr val="FF33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a:solidFill>
                    <a:schemeClr val="tx1"/>
                  </a:solidFill>
                  <a:cs typeface="Times New Roman" panose="02020603050405020304" pitchFamily="18" charset="0"/>
                </a:rPr>
                <a:t>饱和区</a:t>
              </a:r>
              <a:endParaRPr lang="zh-CN" altLang="en-US">
                <a:solidFill>
                  <a:schemeClr val="tx1"/>
                </a:solidFill>
                <a:ea typeface="楷体_GB2312" pitchFamily="49" charset="-122"/>
                <a:cs typeface="Times New Roman" panose="02020603050405020304" pitchFamily="18" charset="0"/>
              </a:endParaRPr>
            </a:p>
          </p:txBody>
        </p:sp>
      </p:grpSp>
    </p:spTree>
    <p:extLst>
      <p:ext uri="{BB962C8B-B14F-4D97-AF65-F5344CB8AC3E}">
        <p14:creationId xmlns:p14="http://schemas.microsoft.com/office/powerpoint/2010/main" val="4661907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wipe(left)">
                                      <p:cBhvr>
                                        <p:cTn id="7" dur="500"/>
                                        <p:tgtEl>
                                          <p:spTgt spid="59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15"/>
                                        </p:tgtEl>
                                        <p:attrNameLst>
                                          <p:attrName>style.visibility</p:attrName>
                                        </p:attrNameLst>
                                      </p:cBhvr>
                                      <p:to>
                                        <p:strVal val="visible"/>
                                      </p:to>
                                    </p:set>
                                    <p:animEffect transition="in" filter="wipe(left)">
                                      <p:cBhvr>
                                        <p:cTn id="12" dur="500"/>
                                        <p:tgtEl>
                                          <p:spTgt spid="594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7"/>
                                        </p:tgtEl>
                                        <p:attrNameLst>
                                          <p:attrName>style.visibility</p:attrName>
                                        </p:attrNameLst>
                                      </p:cBhvr>
                                      <p:to>
                                        <p:strVal val="visible"/>
                                      </p:to>
                                    </p:set>
                                    <p:animEffect transition="in" filter="wipe(left)">
                                      <p:cBhvr>
                                        <p:cTn id="17"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P spid="59397" grpId="0" autoUpdateAnimBg="0"/>
      <p:bldP spid="5941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bwMode="auto">
          <a:xfrm>
            <a:off x="304800" y="579438"/>
            <a:ext cx="8534400" cy="762000"/>
          </a:xfrm>
          <a:ln>
            <a:miter lim="800000"/>
            <a:headEnd/>
            <a:tailEnd/>
          </a:ln>
        </p:spPr>
        <p:txBody>
          <a:bodyPr vert="horz" wrap="square" lIns="90000" tIns="45720" rIns="90000" bIns="45720" numCol="1" anchor="t" anchorCtr="0" compatLnSpc="1">
            <a:prstTxWarp prst="textNoShape">
              <a:avLst/>
            </a:prstTxWarp>
          </a:bodyPr>
          <a:lstStyle/>
          <a:p>
            <a:pPr algn="ctr" eaLnBrk="1" hangingPunct="1">
              <a:defRPr/>
            </a:pPr>
            <a:r>
              <a:rPr lang="en-US" altLang="zh-CN" sz="3600" b="1" dirty="0" smtClean="0">
                <a:solidFill>
                  <a:srgbClr val="CC0000"/>
                </a:solidFill>
                <a:latin typeface="Times New Roman" panose="02020603050405020304" pitchFamily="18" charset="0"/>
                <a:ea typeface="+mn-ea"/>
                <a:cs typeface="Times New Roman" panose="02020603050405020304" pitchFamily="18" charset="0"/>
              </a:rPr>
              <a:t>16.2</a:t>
            </a:r>
            <a:r>
              <a:rPr lang="en-US" altLang="zh-CN" sz="4000" b="1" dirty="0" smtClean="0">
                <a:solidFill>
                  <a:srgbClr val="CC0000"/>
                </a:solidFill>
                <a:latin typeface="Times New Roman" panose="02020603050405020304" pitchFamily="18" charset="0"/>
                <a:ea typeface="+mn-ea"/>
                <a:cs typeface="Times New Roman" panose="02020603050405020304" pitchFamily="18" charset="0"/>
              </a:rPr>
              <a:t> </a:t>
            </a:r>
            <a:r>
              <a:rPr lang="zh-CN" altLang="en-US" sz="3600" b="1" dirty="0" smtClean="0">
                <a:solidFill>
                  <a:srgbClr val="CC0000"/>
                </a:solidFill>
                <a:latin typeface="Times New Roman" panose="02020603050405020304" pitchFamily="18" charset="0"/>
                <a:ea typeface="+mn-ea"/>
                <a:cs typeface="Times New Roman" panose="02020603050405020304" pitchFamily="18" charset="0"/>
              </a:rPr>
              <a:t>运算放大器在信号运算方面的运用</a:t>
            </a:r>
          </a:p>
        </p:txBody>
      </p:sp>
      <p:sp>
        <p:nvSpPr>
          <p:cNvPr id="132100" name="Text Box 4"/>
          <p:cNvSpPr txBox="1">
            <a:spLocks noChangeArrowheads="1"/>
          </p:cNvSpPr>
          <p:nvPr/>
        </p:nvSpPr>
        <p:spPr bwMode="auto">
          <a:xfrm>
            <a:off x="533400" y="1341438"/>
            <a:ext cx="82296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5000"/>
              </a:lnSpc>
            </a:pPr>
            <a:r>
              <a:rPr lang="en-US" altLang="zh-CN">
                <a:solidFill>
                  <a:schemeClr val="tx1"/>
                </a:solidFill>
              </a:rPr>
              <a:t>        </a:t>
            </a:r>
            <a:r>
              <a:rPr lang="zh-CN" altLang="en-US">
                <a:solidFill>
                  <a:schemeClr val="tx1"/>
                </a:solidFill>
              </a:rPr>
              <a:t>集成运算放大器与外部电阻、电容、半导体器件等构成闭环电路后，能对各种模拟信号进行比例、加法、减法、微分、积分、对数、反对数、乘法和除法等运算。</a:t>
            </a:r>
          </a:p>
        </p:txBody>
      </p:sp>
      <p:sp>
        <p:nvSpPr>
          <p:cNvPr id="132101" name="Text Box 5"/>
          <p:cNvSpPr txBox="1">
            <a:spLocks noChangeArrowheads="1"/>
          </p:cNvSpPr>
          <p:nvPr/>
        </p:nvSpPr>
        <p:spPr bwMode="auto">
          <a:xfrm>
            <a:off x="533400" y="3322638"/>
            <a:ext cx="8077200"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5000"/>
              </a:lnSpc>
            </a:pPr>
            <a:r>
              <a:rPr lang="en-US" altLang="zh-CN">
                <a:solidFill>
                  <a:schemeClr val="tx1"/>
                </a:solidFill>
              </a:rPr>
              <a:t>        </a:t>
            </a:r>
            <a:r>
              <a:rPr lang="zh-CN" altLang="en-US">
                <a:solidFill>
                  <a:schemeClr val="tx1"/>
                </a:solidFill>
              </a:rPr>
              <a:t>运算放大器工作在线性区时，通常要引入深度负反馈。所以，它的输出电压和输入电压的关系基本决定于反馈电路和输入电路的结构和参数，而与运算放大器本身的参数关系不大。改变输入电路和反馈电路的结构形式，就可以实现不同的运算。</a:t>
            </a:r>
          </a:p>
        </p:txBody>
      </p:sp>
    </p:spTree>
    <p:extLst>
      <p:ext uri="{BB962C8B-B14F-4D97-AF65-F5344CB8AC3E}">
        <p14:creationId xmlns:p14="http://schemas.microsoft.com/office/powerpoint/2010/main" val="1389556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wipe(left)">
                                      <p:cBhvr>
                                        <p:cTn id="7" dur="500"/>
                                        <p:tgtEl>
                                          <p:spTgt spid="132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animEffect transition="in" filter="wipe(left)">
                                      <p:cBhvr>
                                        <p:cTn id="12" dur="500"/>
                                        <p:tgtEl>
                                          <p:spTgt spid="13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utoUpdateAnimBg="0"/>
      <p:bldP spid="13210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bwMode="auto">
          <a:xfrm>
            <a:off x="228600" y="422495"/>
            <a:ext cx="3657600" cy="685800"/>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en-US" altLang="zh-CN" sz="3200" b="1" smtClean="0">
                <a:solidFill>
                  <a:srgbClr val="000099"/>
                </a:solidFill>
                <a:latin typeface="Times New Roman" panose="02020603050405020304" pitchFamily="18" charset="0"/>
                <a:cs typeface="Times New Roman" panose="02020603050405020304" pitchFamily="18" charset="0"/>
              </a:rPr>
              <a:t>16.2.1    </a:t>
            </a:r>
            <a:r>
              <a:rPr lang="zh-CN" altLang="en-US" sz="3200" b="1" smtClean="0">
                <a:solidFill>
                  <a:srgbClr val="000099"/>
                </a:solidFill>
                <a:latin typeface="Times New Roman" panose="02020603050405020304" pitchFamily="18" charset="0"/>
                <a:cs typeface="Times New Roman" panose="02020603050405020304" pitchFamily="18" charset="0"/>
              </a:rPr>
              <a:t>比例运算</a:t>
            </a:r>
          </a:p>
        </p:txBody>
      </p:sp>
      <p:sp>
        <p:nvSpPr>
          <p:cNvPr id="61443" name="Rectangle 3"/>
          <p:cNvSpPr>
            <a:spLocks noGrp="1" noChangeArrowheads="1"/>
          </p:cNvSpPr>
          <p:nvPr>
            <p:ph type="subTitle" idx="1"/>
          </p:nvPr>
        </p:nvSpPr>
        <p:spPr bwMode="auto">
          <a:xfrm>
            <a:off x="457200" y="955895"/>
            <a:ext cx="33528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CC0000"/>
                </a:solidFill>
                <a:latin typeface="Times New Roman" panose="02020603050405020304" pitchFamily="18" charset="0"/>
                <a:cs typeface="Times New Roman" panose="02020603050405020304" pitchFamily="18" charset="0"/>
              </a:rPr>
              <a:t>1.</a:t>
            </a:r>
            <a:r>
              <a:rPr lang="zh-CN" altLang="en-US" sz="2800" b="1" smtClean="0">
                <a:solidFill>
                  <a:srgbClr val="CC0000"/>
                </a:solidFill>
                <a:latin typeface="Times New Roman" panose="02020603050405020304" pitchFamily="18" charset="0"/>
                <a:cs typeface="Times New Roman" panose="02020603050405020304" pitchFamily="18" charset="0"/>
              </a:rPr>
              <a:t>反相比例运算</a:t>
            </a:r>
          </a:p>
        </p:txBody>
      </p:sp>
      <p:graphicFrame>
        <p:nvGraphicFramePr>
          <p:cNvPr id="61444" name="Object 4"/>
          <p:cNvGraphicFramePr>
            <a:graphicFrameLocks noChangeAspect="1"/>
          </p:cNvGraphicFramePr>
          <p:nvPr>
            <p:extLst/>
          </p:nvPr>
        </p:nvGraphicFramePr>
        <p:xfrm>
          <a:off x="5003800" y="2190970"/>
          <a:ext cx="1606550" cy="1050925"/>
        </p:xfrm>
        <a:graphic>
          <a:graphicData uri="http://schemas.openxmlformats.org/presentationml/2006/ole">
            <mc:AlternateContent xmlns:mc="http://schemas.openxmlformats.org/markup-compatibility/2006">
              <mc:Choice xmlns:v="urn:schemas-microsoft-com:vml" Requires="v">
                <p:oleObj spid="_x0000_s2058" name="Equation" r:id="rId4" imgW="731520" imgH="426615" progId="Equation.3">
                  <p:embed/>
                </p:oleObj>
              </mc:Choice>
              <mc:Fallback>
                <p:oleObj name="Equation" r:id="rId4" imgW="731520" imgH="42661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2190970"/>
                        <a:ext cx="160655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5" name="Object 5"/>
          <p:cNvGraphicFramePr>
            <a:graphicFrameLocks noChangeAspect="1"/>
          </p:cNvGraphicFramePr>
          <p:nvPr>
            <p:extLst/>
          </p:nvPr>
        </p:nvGraphicFramePr>
        <p:xfrm>
          <a:off x="6934200" y="2202083"/>
          <a:ext cx="1600200" cy="1014412"/>
        </p:xfrm>
        <a:graphic>
          <a:graphicData uri="http://schemas.openxmlformats.org/presentationml/2006/ole">
            <mc:AlternateContent xmlns:mc="http://schemas.openxmlformats.org/markup-compatibility/2006">
              <mc:Choice xmlns:v="urn:schemas-microsoft-com:vml" Requires="v">
                <p:oleObj spid="_x0000_s2059" name="Equation" r:id="rId6" imgW="754247" imgH="426615" progId="Equation.3">
                  <p:embed/>
                </p:oleObj>
              </mc:Choice>
              <mc:Fallback>
                <p:oleObj name="Equation" r:id="rId6" imgW="754247" imgH="426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2202083"/>
                        <a:ext cx="1600200"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6" name="Text Box 6"/>
          <p:cNvSpPr txBox="1">
            <a:spLocks noChangeArrowheads="1"/>
          </p:cNvSpPr>
          <p:nvPr/>
        </p:nvSpPr>
        <p:spPr bwMode="auto">
          <a:xfrm>
            <a:off x="342900" y="1427383"/>
            <a:ext cx="3124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6600"/>
                </a:solidFill>
                <a:cs typeface="Times New Roman" panose="02020603050405020304" pitchFamily="18" charset="0"/>
              </a:rPr>
              <a:t>(1) </a:t>
            </a:r>
            <a:r>
              <a:rPr lang="zh-CN" altLang="en-US">
                <a:solidFill>
                  <a:srgbClr val="006600"/>
                </a:solidFill>
                <a:cs typeface="Times New Roman" panose="02020603050405020304" pitchFamily="18" charset="0"/>
              </a:rPr>
              <a:t>电路组成</a:t>
            </a:r>
          </a:p>
        </p:txBody>
      </p:sp>
      <p:sp>
        <p:nvSpPr>
          <p:cNvPr id="61447" name="Text Box 7"/>
          <p:cNvSpPr txBox="1">
            <a:spLocks noChangeArrowheads="1"/>
          </p:cNvSpPr>
          <p:nvPr/>
        </p:nvSpPr>
        <p:spPr bwMode="auto">
          <a:xfrm>
            <a:off x="533400" y="4384895"/>
            <a:ext cx="411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0">
                <a:solidFill>
                  <a:schemeClr val="tx1"/>
                </a:solidFill>
                <a:cs typeface="Times New Roman" panose="02020603050405020304" pitchFamily="18" charset="0"/>
              </a:rPr>
              <a:t>   </a:t>
            </a:r>
            <a:r>
              <a:rPr lang="en-US" altLang="zh-CN">
                <a:solidFill>
                  <a:schemeClr val="tx1"/>
                </a:solidFill>
                <a:cs typeface="Times New Roman" panose="02020603050405020304" pitchFamily="18" charset="0"/>
              </a:rPr>
              <a:t> </a:t>
            </a:r>
            <a:r>
              <a:rPr lang="zh-CN" altLang="en-US">
                <a:solidFill>
                  <a:schemeClr val="tx1"/>
                </a:solidFill>
                <a:cs typeface="Times New Roman" panose="02020603050405020304" pitchFamily="18" charset="0"/>
              </a:rPr>
              <a:t>以后如不加说明，输入、输出的另一端均为地</a:t>
            </a:r>
            <a:r>
              <a:rPr lang="en-US" altLang="zh-CN">
                <a:solidFill>
                  <a:schemeClr val="tx1"/>
                </a:solidFill>
                <a:cs typeface="Times New Roman" panose="02020603050405020304" pitchFamily="18" charset="0"/>
              </a:rPr>
              <a:t>(</a:t>
            </a:r>
            <a:r>
              <a:rPr lang="en-US" altLang="zh-CN">
                <a:solidFill>
                  <a:schemeClr val="tx1"/>
                </a:solidFill>
                <a:cs typeface="Times New Roman" panose="02020603050405020304" pitchFamily="18" charset="0"/>
                <a:sym typeface="Symbol" panose="05050102010706020507" pitchFamily="18" charset="2"/>
              </a:rPr>
              <a:t>)</a:t>
            </a:r>
            <a:r>
              <a:rPr lang="zh-CN" altLang="en-US">
                <a:solidFill>
                  <a:schemeClr val="tx1"/>
                </a:solidFill>
                <a:cs typeface="Times New Roman" panose="02020603050405020304" pitchFamily="18" charset="0"/>
              </a:rPr>
              <a:t>。</a:t>
            </a:r>
            <a:endParaRPr lang="zh-CN" altLang="en-US" baseline="-16000">
              <a:solidFill>
                <a:schemeClr val="tx1"/>
              </a:solidFill>
              <a:cs typeface="Times New Roman" panose="02020603050405020304" pitchFamily="18" charset="0"/>
            </a:endParaRPr>
          </a:p>
        </p:txBody>
      </p:sp>
      <p:sp>
        <p:nvSpPr>
          <p:cNvPr id="61448" name="Text Box 8"/>
          <p:cNvSpPr txBox="1">
            <a:spLocks noChangeArrowheads="1"/>
          </p:cNvSpPr>
          <p:nvPr/>
        </p:nvSpPr>
        <p:spPr bwMode="auto">
          <a:xfrm>
            <a:off x="4876800" y="651095"/>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6600"/>
                </a:solidFill>
                <a:cs typeface="Times New Roman" panose="02020603050405020304" pitchFamily="18" charset="0"/>
              </a:rPr>
              <a:t>(2) </a:t>
            </a:r>
            <a:r>
              <a:rPr lang="zh-CN" altLang="en-US">
                <a:solidFill>
                  <a:srgbClr val="006600"/>
                </a:solidFill>
                <a:cs typeface="Times New Roman" panose="02020603050405020304" pitchFamily="18" charset="0"/>
              </a:rPr>
              <a:t>电压放大倍数</a:t>
            </a:r>
            <a:endParaRPr lang="zh-CN" altLang="en-US" b="0">
              <a:solidFill>
                <a:srgbClr val="006600"/>
              </a:solidFill>
              <a:cs typeface="Times New Roman" panose="02020603050405020304" pitchFamily="18" charset="0"/>
            </a:endParaRPr>
          </a:p>
        </p:txBody>
      </p:sp>
      <p:sp>
        <p:nvSpPr>
          <p:cNvPr id="61449" name="Rectangle 9"/>
          <p:cNvSpPr>
            <a:spLocks noChangeArrowheads="1"/>
          </p:cNvSpPr>
          <p:nvPr/>
        </p:nvSpPr>
        <p:spPr bwMode="auto">
          <a:xfrm>
            <a:off x="4905374" y="3179983"/>
            <a:ext cx="4166197" cy="140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
              </a:spcBef>
            </a:pPr>
            <a:r>
              <a:rPr lang="zh-CN" altLang="en-US" dirty="0">
                <a:solidFill>
                  <a:schemeClr val="tx1"/>
                </a:solidFill>
                <a:ea typeface="创艺繁标宋" pitchFamily="2" charset="-122"/>
                <a:cs typeface="Times New Roman" panose="02020603050405020304" pitchFamily="18" charset="0"/>
                <a:sym typeface="Symbol" panose="05050102010706020507" pitchFamily="18" charset="2"/>
              </a:rPr>
              <a:t>因</a:t>
            </a:r>
            <a:r>
              <a:rPr lang="zh-CN" altLang="en-US" dirty="0">
                <a:solidFill>
                  <a:schemeClr val="tx1"/>
                </a:solidFill>
                <a:cs typeface="Times New Roman" panose="02020603050405020304" pitchFamily="18" charset="0"/>
              </a:rPr>
              <a:t>虚短</a:t>
            </a:r>
            <a:r>
              <a:rPr lang="en-US" altLang="zh-CN" dirty="0">
                <a:solidFill>
                  <a:schemeClr val="tx1"/>
                </a:solidFill>
                <a:cs typeface="Times New Roman" panose="02020603050405020304" pitchFamily="18" charset="0"/>
              </a:rPr>
              <a:t>,</a:t>
            </a:r>
            <a:r>
              <a:rPr lang="en-US" altLang="zh-CN" dirty="0">
                <a:solidFill>
                  <a:srgbClr val="FFFF00"/>
                </a:solidFill>
                <a:cs typeface="Times New Roman" panose="02020603050405020304" pitchFamily="18" charset="0"/>
              </a:rPr>
              <a:t> </a:t>
            </a:r>
            <a:r>
              <a:rPr lang="zh-CN" altLang="en-US" dirty="0">
                <a:ea typeface="创艺繁标宋" pitchFamily="2" charset="-122"/>
                <a:cs typeface="Times New Roman" panose="02020603050405020304" pitchFamily="18" charset="0"/>
                <a:sym typeface="Symbol" panose="05050102010706020507" pitchFamily="18" charset="2"/>
              </a:rPr>
              <a:t>所以</a:t>
            </a:r>
            <a:r>
              <a:rPr lang="en-US" altLang="zh-CN" i="1" dirty="0">
                <a:cs typeface="Times New Roman" panose="02020603050405020304" pitchFamily="18" charset="0"/>
              </a:rPr>
              <a:t>u</a:t>
            </a:r>
            <a:r>
              <a:rPr lang="en-US" altLang="zh-CN" baseline="-25000" dirty="0">
                <a:cs typeface="Times New Roman" panose="02020603050405020304" pitchFamily="18" charset="0"/>
              </a:rPr>
              <a:t>–</a:t>
            </a:r>
            <a:r>
              <a:rPr lang="en-US" altLang="zh-CN" dirty="0">
                <a:cs typeface="Times New Roman" panose="02020603050405020304" pitchFamily="18" charset="0"/>
              </a:rPr>
              <a:t>=</a:t>
            </a:r>
            <a:r>
              <a:rPr lang="en-US" altLang="zh-CN" i="1" dirty="0">
                <a:cs typeface="Times New Roman" panose="02020603050405020304" pitchFamily="18" charset="0"/>
              </a:rPr>
              <a:t>u</a:t>
            </a:r>
            <a:r>
              <a:rPr lang="en-US" altLang="zh-CN" baseline="-25000" dirty="0">
                <a:cs typeface="Times New Roman" panose="02020603050405020304" pitchFamily="18" charset="0"/>
              </a:rPr>
              <a:t>+</a:t>
            </a:r>
            <a:r>
              <a:rPr lang="en-US" altLang="zh-CN" dirty="0">
                <a:cs typeface="Times New Roman" panose="02020603050405020304" pitchFamily="18" charset="0"/>
              </a:rPr>
              <a:t>= 0</a:t>
            </a:r>
            <a:r>
              <a:rPr lang="zh-CN" altLang="en-US" dirty="0">
                <a:cs typeface="Times New Roman" panose="02020603050405020304" pitchFamily="18" charset="0"/>
              </a:rPr>
              <a:t>，</a:t>
            </a:r>
          </a:p>
          <a:p>
            <a:pPr eaLnBrk="1" hangingPunct="1">
              <a:spcBef>
                <a:spcPct val="5000"/>
              </a:spcBef>
            </a:pPr>
            <a:r>
              <a:rPr lang="zh-CN" altLang="en-US" dirty="0">
                <a:solidFill>
                  <a:srgbClr val="CC0000"/>
                </a:solidFill>
                <a:cs typeface="Times New Roman" panose="02020603050405020304" pitchFamily="18" charset="0"/>
              </a:rPr>
              <a:t>称反相输入端“虚地”</a:t>
            </a:r>
            <a:r>
              <a:rPr lang="en-US" altLang="zh-CN" dirty="0">
                <a:solidFill>
                  <a:srgbClr val="CC0000"/>
                </a:solidFill>
                <a:cs typeface="Times New Roman" panose="02020603050405020304" pitchFamily="18" charset="0"/>
              </a:rPr>
              <a:t>— </a:t>
            </a:r>
            <a:r>
              <a:rPr lang="zh-CN" altLang="en-US" dirty="0">
                <a:solidFill>
                  <a:srgbClr val="CC0000"/>
                </a:solidFill>
                <a:cs typeface="Times New Roman" panose="02020603050405020304" pitchFamily="18" charset="0"/>
              </a:rPr>
              <a:t>反相输入的重要特点</a:t>
            </a:r>
          </a:p>
        </p:txBody>
      </p:sp>
      <p:sp>
        <p:nvSpPr>
          <p:cNvPr id="61450" name="Rectangle 10"/>
          <p:cNvSpPr>
            <a:spLocks noChangeArrowheads="1"/>
          </p:cNvSpPr>
          <p:nvPr/>
        </p:nvSpPr>
        <p:spPr bwMode="auto">
          <a:xfrm>
            <a:off x="4902200" y="1216245"/>
            <a:ext cx="378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ea typeface="创艺繁标宋" pitchFamily="2" charset="-122"/>
                <a:cs typeface="Times New Roman" panose="02020603050405020304" pitchFamily="18" charset="0"/>
                <a:sym typeface="Symbol" panose="05050102010706020507" pitchFamily="18" charset="2"/>
              </a:rPr>
              <a:t>因</a:t>
            </a:r>
            <a:r>
              <a:rPr lang="zh-CN" altLang="en-US">
                <a:solidFill>
                  <a:schemeClr val="tx1"/>
                </a:solidFill>
                <a:cs typeface="Times New Roman" panose="02020603050405020304" pitchFamily="18" charset="0"/>
              </a:rPr>
              <a:t>虚断，</a:t>
            </a:r>
            <a:r>
              <a:rPr lang="en-US" altLang="zh-CN" i="1">
                <a:solidFill>
                  <a:schemeClr val="tx1"/>
                </a:solidFill>
                <a:ea typeface="创艺繁标宋" pitchFamily="2" charset="-122"/>
                <a:cs typeface="Times New Roman" panose="02020603050405020304" pitchFamily="18" charset="0"/>
                <a:sym typeface="Symbol" panose="05050102010706020507" pitchFamily="18" charset="2"/>
              </a:rPr>
              <a:t>i</a:t>
            </a:r>
            <a:r>
              <a:rPr lang="en-US" altLang="zh-CN" i="1" baseline="-25000">
                <a:solidFill>
                  <a:schemeClr val="tx1"/>
                </a:solidFill>
                <a:ea typeface="创艺繁标宋" pitchFamily="2" charset="-122"/>
                <a:cs typeface="Times New Roman" panose="02020603050405020304" pitchFamily="18" charset="0"/>
                <a:sym typeface="Symbol" panose="05050102010706020507" pitchFamily="18" charset="2"/>
              </a:rPr>
              <a:t>+</a:t>
            </a:r>
            <a:r>
              <a:rPr lang="en-US" altLang="zh-CN" i="1">
                <a:solidFill>
                  <a:schemeClr val="tx1"/>
                </a:solidFill>
                <a:ea typeface="创艺繁标宋" pitchFamily="2" charset="-122"/>
                <a:cs typeface="Times New Roman" panose="02020603050405020304" pitchFamily="18" charset="0"/>
                <a:sym typeface="Symbol" panose="05050102010706020507" pitchFamily="18" charset="2"/>
              </a:rPr>
              <a:t>= i</a:t>
            </a:r>
            <a:r>
              <a:rPr lang="en-US" altLang="zh-CN" i="1" baseline="-25000">
                <a:solidFill>
                  <a:schemeClr val="tx1"/>
                </a:solidFill>
                <a:ea typeface="创艺繁标宋" pitchFamily="2" charset="-122"/>
                <a:cs typeface="Times New Roman" panose="02020603050405020304" pitchFamily="18" charset="0"/>
                <a:sym typeface="Symbol" panose="05050102010706020507" pitchFamily="18" charset="2"/>
              </a:rPr>
              <a:t>– </a:t>
            </a:r>
            <a:r>
              <a:rPr lang="en-US" altLang="zh-CN">
                <a:solidFill>
                  <a:schemeClr val="tx1"/>
                </a:solidFill>
                <a:ea typeface="创艺繁标宋" pitchFamily="2" charset="-122"/>
                <a:cs typeface="Times New Roman" panose="02020603050405020304" pitchFamily="18" charset="0"/>
                <a:sym typeface="Symbol" panose="05050102010706020507" pitchFamily="18" charset="2"/>
              </a:rPr>
              <a:t>= 0</a:t>
            </a:r>
            <a:r>
              <a:rPr lang="en-US" altLang="zh-CN">
                <a:solidFill>
                  <a:schemeClr val="tx1"/>
                </a:solidFill>
                <a:cs typeface="Times New Roman" panose="02020603050405020304" pitchFamily="18" charset="0"/>
                <a:sym typeface="Symbol" panose="05050102010706020507" pitchFamily="18" charset="2"/>
              </a:rPr>
              <a:t> </a:t>
            </a:r>
            <a:r>
              <a:rPr lang="zh-CN" altLang="en-US">
                <a:solidFill>
                  <a:schemeClr val="tx1"/>
                </a:solidFill>
                <a:cs typeface="Times New Roman" panose="02020603050405020304" pitchFamily="18" charset="0"/>
                <a:sym typeface="Symbol" panose="05050102010706020507" pitchFamily="18" charset="2"/>
              </a:rPr>
              <a:t>，</a:t>
            </a:r>
            <a:r>
              <a:rPr lang="zh-CN" altLang="en-US">
                <a:solidFill>
                  <a:schemeClr val="tx1"/>
                </a:solidFill>
                <a:cs typeface="Times New Roman" panose="02020603050405020304" pitchFamily="18" charset="0"/>
              </a:rPr>
              <a:t> </a:t>
            </a:r>
          </a:p>
        </p:txBody>
      </p:sp>
      <p:grpSp>
        <p:nvGrpSpPr>
          <p:cNvPr id="2" name="Group 12"/>
          <p:cNvGrpSpPr>
            <a:grpSpLocks/>
          </p:cNvGrpSpPr>
          <p:nvPr/>
        </p:nvGrpSpPr>
        <p:grpSpPr bwMode="auto">
          <a:xfrm>
            <a:off x="1066800" y="1819495"/>
            <a:ext cx="1524000" cy="2489200"/>
            <a:chOff x="547" y="1104"/>
            <a:chExt cx="966" cy="1335"/>
          </a:xfrm>
        </p:grpSpPr>
        <p:sp>
          <p:nvSpPr>
            <p:cNvPr id="28689" name="Text Box 13"/>
            <p:cNvSpPr txBox="1">
              <a:spLocks noChangeArrowheads="1"/>
            </p:cNvSpPr>
            <p:nvPr/>
          </p:nvSpPr>
          <p:spPr bwMode="auto">
            <a:xfrm>
              <a:off x="1167" y="1104"/>
              <a:ext cx="34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cs typeface="Times New Roman" panose="02020603050405020304" pitchFamily="18" charset="0"/>
                </a:rPr>
                <a:t>i</a:t>
              </a:r>
              <a:r>
                <a:rPr lang="en-US" altLang="zh-CN" baseline="-25000">
                  <a:solidFill>
                    <a:schemeClr val="accent2"/>
                  </a:solidFill>
                  <a:cs typeface="Times New Roman" panose="02020603050405020304" pitchFamily="18" charset="0"/>
                </a:rPr>
                <a:t>f</a:t>
              </a:r>
              <a:endParaRPr lang="en-US" altLang="zh-CN">
                <a:solidFill>
                  <a:schemeClr val="accent2"/>
                </a:solidFill>
                <a:cs typeface="Times New Roman" panose="02020603050405020304" pitchFamily="18" charset="0"/>
              </a:endParaRPr>
            </a:p>
          </p:txBody>
        </p:sp>
        <p:sp>
          <p:nvSpPr>
            <p:cNvPr id="28690" name="Text Box 14"/>
            <p:cNvSpPr txBox="1">
              <a:spLocks noChangeArrowheads="1"/>
            </p:cNvSpPr>
            <p:nvPr/>
          </p:nvSpPr>
          <p:spPr bwMode="auto">
            <a:xfrm>
              <a:off x="547" y="1497"/>
              <a:ext cx="26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cs typeface="Times New Roman" panose="02020603050405020304" pitchFamily="18" charset="0"/>
                </a:rPr>
                <a:t>i</a:t>
              </a:r>
              <a:r>
                <a:rPr lang="en-US" altLang="zh-CN" baseline="-25000">
                  <a:solidFill>
                    <a:schemeClr val="accent2"/>
                  </a:solidFill>
                  <a:cs typeface="Times New Roman" panose="02020603050405020304" pitchFamily="18" charset="0"/>
                </a:rPr>
                <a:t>1</a:t>
              </a:r>
              <a:endParaRPr lang="en-US" altLang="zh-CN">
                <a:solidFill>
                  <a:schemeClr val="accent2"/>
                </a:solidFill>
                <a:cs typeface="Times New Roman" panose="02020603050405020304" pitchFamily="18" charset="0"/>
              </a:endParaRPr>
            </a:p>
          </p:txBody>
        </p:sp>
        <p:sp>
          <p:nvSpPr>
            <p:cNvPr id="28691" name="Text Box 15"/>
            <p:cNvSpPr txBox="1">
              <a:spLocks noChangeArrowheads="1"/>
            </p:cNvSpPr>
            <p:nvPr/>
          </p:nvSpPr>
          <p:spPr bwMode="auto">
            <a:xfrm>
              <a:off x="1171" y="1497"/>
              <a:ext cx="26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cs typeface="Times New Roman" panose="02020603050405020304" pitchFamily="18" charset="0"/>
                </a:rPr>
                <a:t>i</a:t>
              </a:r>
              <a:r>
                <a:rPr lang="en-US" altLang="zh-CN" baseline="-25000">
                  <a:solidFill>
                    <a:schemeClr val="accent2"/>
                  </a:solidFill>
                  <a:cs typeface="Times New Roman" panose="02020603050405020304" pitchFamily="18" charset="0"/>
                </a:rPr>
                <a:t>–</a:t>
              </a:r>
              <a:endParaRPr lang="en-US" altLang="zh-CN">
                <a:solidFill>
                  <a:schemeClr val="accent2"/>
                </a:solidFill>
                <a:cs typeface="Times New Roman" panose="02020603050405020304" pitchFamily="18" charset="0"/>
              </a:endParaRPr>
            </a:p>
          </p:txBody>
        </p:sp>
        <p:sp>
          <p:nvSpPr>
            <p:cNvPr id="28692" name="Line 16"/>
            <p:cNvSpPr>
              <a:spLocks noChangeShapeType="1"/>
            </p:cNvSpPr>
            <p:nvPr/>
          </p:nvSpPr>
          <p:spPr bwMode="auto">
            <a:xfrm>
              <a:off x="1248" y="1414"/>
              <a:ext cx="192" cy="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8693" name="Line 17"/>
            <p:cNvSpPr>
              <a:spLocks noChangeShapeType="1"/>
            </p:cNvSpPr>
            <p:nvPr/>
          </p:nvSpPr>
          <p:spPr bwMode="auto">
            <a:xfrm>
              <a:off x="576" y="1824"/>
              <a:ext cx="230" cy="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8694" name="Line 18"/>
            <p:cNvSpPr>
              <a:spLocks noChangeShapeType="1"/>
            </p:cNvSpPr>
            <p:nvPr/>
          </p:nvSpPr>
          <p:spPr bwMode="auto">
            <a:xfrm>
              <a:off x="1200" y="1824"/>
              <a:ext cx="199" cy="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8695" name="Line 19"/>
            <p:cNvSpPr>
              <a:spLocks noChangeShapeType="1"/>
            </p:cNvSpPr>
            <p:nvPr/>
          </p:nvSpPr>
          <p:spPr bwMode="auto">
            <a:xfrm>
              <a:off x="1190" y="2208"/>
              <a:ext cx="199" cy="0"/>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8696" name="Text Box 20"/>
            <p:cNvSpPr txBox="1">
              <a:spLocks noChangeArrowheads="1"/>
            </p:cNvSpPr>
            <p:nvPr/>
          </p:nvSpPr>
          <p:spPr bwMode="auto">
            <a:xfrm>
              <a:off x="1152" y="2160"/>
              <a:ext cx="26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cs typeface="Times New Roman" panose="02020603050405020304" pitchFamily="18" charset="0"/>
                </a:rPr>
                <a:t>i</a:t>
              </a:r>
              <a:r>
                <a:rPr lang="en-US" altLang="zh-CN" i="1" baseline="-25000">
                  <a:solidFill>
                    <a:schemeClr val="accent2"/>
                  </a:solidFill>
                  <a:cs typeface="Times New Roman" panose="02020603050405020304" pitchFamily="18" charset="0"/>
                </a:rPr>
                <a:t>+</a:t>
              </a:r>
              <a:endParaRPr lang="en-US" altLang="zh-CN">
                <a:solidFill>
                  <a:schemeClr val="accent2"/>
                </a:solidFill>
                <a:cs typeface="Times New Roman" panose="02020603050405020304" pitchFamily="18" charset="0"/>
              </a:endParaRPr>
            </a:p>
          </p:txBody>
        </p:sp>
      </p:grpSp>
      <p:sp>
        <p:nvSpPr>
          <p:cNvPr id="61509" name="Rectangle 69"/>
          <p:cNvSpPr>
            <a:spLocks noChangeArrowheads="1"/>
          </p:cNvSpPr>
          <p:nvPr/>
        </p:nvSpPr>
        <p:spPr bwMode="auto">
          <a:xfrm>
            <a:off x="4953000" y="1732183"/>
            <a:ext cx="2286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ea typeface="创艺繁标宋" pitchFamily="2" charset="-122"/>
                <a:cs typeface="Times New Roman" panose="02020603050405020304" pitchFamily="18" charset="0"/>
                <a:sym typeface="Symbol" panose="05050102010706020507" pitchFamily="18" charset="2"/>
              </a:rPr>
              <a:t>所以  </a:t>
            </a:r>
            <a:r>
              <a:rPr lang="en-US" altLang="zh-CN" i="1">
                <a:solidFill>
                  <a:schemeClr val="tx1"/>
                </a:solidFill>
                <a:ea typeface="创艺繁标宋" pitchFamily="2" charset="-122"/>
                <a:cs typeface="Times New Roman" panose="02020603050405020304" pitchFamily="18" charset="0"/>
                <a:sym typeface="Symbol" panose="05050102010706020507" pitchFamily="18" charset="2"/>
              </a:rPr>
              <a:t>i</a:t>
            </a:r>
            <a:r>
              <a:rPr lang="en-US" altLang="zh-CN" baseline="-25000">
                <a:solidFill>
                  <a:schemeClr val="tx1"/>
                </a:solidFill>
                <a:ea typeface="创艺繁标宋" pitchFamily="2" charset="-122"/>
                <a:cs typeface="Times New Roman" panose="02020603050405020304" pitchFamily="18" charset="0"/>
                <a:sym typeface="Symbol" panose="05050102010706020507" pitchFamily="18" charset="2"/>
              </a:rPr>
              <a:t>1 </a:t>
            </a:r>
            <a:r>
              <a:rPr lang="en-US" altLang="zh-CN">
                <a:solidFill>
                  <a:schemeClr val="tx1"/>
                </a:solidFill>
                <a:ea typeface="创艺繁标宋" pitchFamily="2" charset="-122"/>
                <a:cs typeface="Times New Roman" panose="02020603050405020304" pitchFamily="18" charset="0"/>
                <a:sym typeface="Symbol" panose="05050102010706020507" pitchFamily="18" charset="2"/>
              </a:rPr>
              <a:t></a:t>
            </a:r>
            <a:r>
              <a:rPr lang="en-US" altLang="zh-CN" i="1">
                <a:solidFill>
                  <a:schemeClr val="tx1"/>
                </a:solidFill>
                <a:ea typeface="创艺繁标宋" pitchFamily="2" charset="-122"/>
                <a:cs typeface="Times New Roman" panose="02020603050405020304" pitchFamily="18" charset="0"/>
                <a:sym typeface="Symbol" panose="05050102010706020507" pitchFamily="18" charset="2"/>
              </a:rPr>
              <a:t> i</a:t>
            </a:r>
            <a:r>
              <a:rPr lang="en-US" altLang="zh-CN" baseline="-25000">
                <a:solidFill>
                  <a:schemeClr val="tx1"/>
                </a:solidFill>
                <a:ea typeface="创艺繁标宋" pitchFamily="2" charset="-122"/>
                <a:cs typeface="Times New Roman" panose="02020603050405020304" pitchFamily="18" charset="0"/>
                <a:sym typeface="Symbol" panose="05050102010706020507" pitchFamily="18" charset="2"/>
              </a:rPr>
              <a:t>f</a:t>
            </a:r>
            <a:r>
              <a:rPr lang="en-US" altLang="zh-CN">
                <a:solidFill>
                  <a:schemeClr val="tx1"/>
                </a:solidFill>
                <a:cs typeface="Times New Roman" panose="02020603050405020304" pitchFamily="18" charset="0"/>
                <a:sym typeface="Symbol" panose="05050102010706020507" pitchFamily="18" charset="2"/>
              </a:rPr>
              <a:t> </a:t>
            </a:r>
            <a:r>
              <a:rPr lang="en-US" altLang="zh-CN">
                <a:solidFill>
                  <a:schemeClr val="tx1"/>
                </a:solidFill>
                <a:cs typeface="Times New Roman" panose="02020603050405020304" pitchFamily="18" charset="0"/>
              </a:rPr>
              <a:t> </a:t>
            </a:r>
          </a:p>
        </p:txBody>
      </p:sp>
      <p:sp>
        <p:nvSpPr>
          <p:cNvPr id="61510" name="Text Box 70"/>
          <p:cNvSpPr txBox="1">
            <a:spLocks noChangeArrowheads="1"/>
          </p:cNvSpPr>
          <p:nvPr/>
        </p:nvSpPr>
        <p:spPr bwMode="auto">
          <a:xfrm>
            <a:off x="533400" y="5254845"/>
            <a:ext cx="43434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b="0">
                <a:cs typeface="Times New Roman" panose="02020603050405020304" pitchFamily="18" charset="0"/>
              </a:rPr>
              <a:t>    </a:t>
            </a:r>
            <a:r>
              <a:rPr lang="zh-CN" altLang="en-US">
                <a:cs typeface="Times New Roman" panose="02020603050405020304" pitchFamily="18" charset="0"/>
              </a:rPr>
              <a:t>因要求静态时</a:t>
            </a:r>
            <a:r>
              <a:rPr lang="en-US" altLang="zh-CN" i="1">
                <a:cs typeface="Times New Roman" panose="02020603050405020304" pitchFamily="18" charset="0"/>
              </a:rPr>
              <a:t>u</a:t>
            </a:r>
            <a:r>
              <a:rPr lang="en-US" altLang="zh-CN" baseline="-25000">
                <a:cs typeface="Times New Roman" panose="02020603050405020304" pitchFamily="18" charset="0"/>
              </a:rPr>
              <a:t>+</a:t>
            </a:r>
            <a:r>
              <a:rPr lang="zh-CN" altLang="en-US">
                <a:cs typeface="Times New Roman" panose="02020603050405020304" pitchFamily="18" charset="0"/>
              </a:rPr>
              <a:t>、 </a:t>
            </a:r>
            <a:r>
              <a:rPr lang="en-US" altLang="zh-CN" i="1">
                <a:cs typeface="Times New Roman" panose="02020603050405020304" pitchFamily="18" charset="0"/>
              </a:rPr>
              <a:t>u</a:t>
            </a:r>
            <a:r>
              <a:rPr lang="en-US" altLang="zh-CN" baseline="-25000">
                <a:cs typeface="Times New Roman" panose="02020603050405020304" pitchFamily="18" charset="0"/>
              </a:rPr>
              <a:t>–</a:t>
            </a:r>
            <a:r>
              <a:rPr lang="en-US" altLang="zh-CN">
                <a:cs typeface="Times New Roman" panose="02020603050405020304" pitchFamily="18" charset="0"/>
              </a:rPr>
              <a:t> </a:t>
            </a:r>
            <a:r>
              <a:rPr lang="zh-CN" altLang="en-US">
                <a:cs typeface="Times New Roman" panose="02020603050405020304" pitchFamily="18" charset="0"/>
              </a:rPr>
              <a:t>对地电阻相同， </a:t>
            </a:r>
          </a:p>
          <a:p>
            <a:pPr eaLnBrk="1" hangingPunct="1">
              <a:spcBef>
                <a:spcPct val="10000"/>
              </a:spcBef>
            </a:pPr>
            <a:r>
              <a:rPr lang="zh-CN" altLang="en-US">
                <a:cs typeface="Times New Roman" panose="02020603050405020304" pitchFamily="18" charset="0"/>
              </a:rPr>
              <a:t>所以</a:t>
            </a:r>
            <a:r>
              <a:rPr lang="zh-CN" altLang="en-US">
                <a:solidFill>
                  <a:srgbClr val="CC0000"/>
                </a:solidFill>
                <a:cs typeface="Times New Roman" panose="02020603050405020304" pitchFamily="18" charset="0"/>
              </a:rPr>
              <a:t>平衡电阻 </a:t>
            </a:r>
            <a:r>
              <a:rPr lang="en-US" altLang="zh-CN" i="1">
                <a:solidFill>
                  <a:srgbClr val="CC0000"/>
                </a:solidFill>
                <a:cs typeface="Times New Roman" panose="02020603050405020304" pitchFamily="18" charset="0"/>
              </a:rPr>
              <a:t>R</a:t>
            </a:r>
            <a:r>
              <a:rPr lang="en-US" altLang="zh-CN" baseline="-25000">
                <a:solidFill>
                  <a:srgbClr val="CC0000"/>
                </a:solidFill>
                <a:cs typeface="Times New Roman" panose="02020603050405020304" pitchFamily="18" charset="0"/>
              </a:rPr>
              <a:t>2</a:t>
            </a:r>
            <a:r>
              <a:rPr lang="en-US" altLang="zh-CN">
                <a:solidFill>
                  <a:srgbClr val="CC0000"/>
                </a:solidFill>
                <a:cs typeface="Times New Roman" panose="02020603050405020304" pitchFamily="18" charset="0"/>
              </a:rPr>
              <a:t> = </a:t>
            </a:r>
            <a:r>
              <a:rPr lang="en-US" altLang="zh-CN" i="1">
                <a:solidFill>
                  <a:srgbClr val="CC0000"/>
                </a:solidFill>
                <a:cs typeface="Times New Roman" panose="02020603050405020304" pitchFamily="18" charset="0"/>
              </a:rPr>
              <a:t>R</a:t>
            </a:r>
            <a:r>
              <a:rPr lang="en-US" altLang="zh-CN" baseline="-25000">
                <a:solidFill>
                  <a:srgbClr val="CC0000"/>
                </a:solidFill>
                <a:cs typeface="Times New Roman" panose="02020603050405020304" pitchFamily="18" charset="0"/>
              </a:rPr>
              <a:t>1</a:t>
            </a:r>
            <a:r>
              <a:rPr lang="en-US" altLang="zh-CN">
                <a:solidFill>
                  <a:srgbClr val="CC0000"/>
                </a:solidFill>
                <a:cs typeface="Times New Roman" panose="02020603050405020304" pitchFamily="18" charset="0"/>
              </a:rPr>
              <a:t> // </a:t>
            </a:r>
            <a:r>
              <a:rPr lang="en-US" altLang="zh-CN" i="1">
                <a:solidFill>
                  <a:srgbClr val="CC0000"/>
                </a:solidFill>
                <a:cs typeface="Times New Roman" panose="02020603050405020304" pitchFamily="18" charset="0"/>
              </a:rPr>
              <a:t>R</a:t>
            </a:r>
            <a:r>
              <a:rPr lang="en-US" altLang="zh-CN" baseline="-16000">
                <a:solidFill>
                  <a:srgbClr val="CC0000"/>
                </a:solidFill>
                <a:cs typeface="Times New Roman" panose="02020603050405020304" pitchFamily="18" charset="0"/>
              </a:rPr>
              <a:t>F</a:t>
            </a:r>
          </a:p>
        </p:txBody>
      </p:sp>
      <p:pic>
        <p:nvPicPr>
          <p:cNvPr id="61596" name="Picture 156" descr="图片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1817908"/>
            <a:ext cx="45815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73" name="Object 25"/>
          <p:cNvGraphicFramePr>
            <a:graphicFrameLocks noChangeAspect="1"/>
          </p:cNvGraphicFramePr>
          <p:nvPr>
            <p:extLst/>
          </p:nvPr>
        </p:nvGraphicFramePr>
        <p:xfrm>
          <a:off x="5857875" y="5546945"/>
          <a:ext cx="2552700" cy="1071563"/>
        </p:xfrm>
        <a:graphic>
          <a:graphicData uri="http://schemas.openxmlformats.org/presentationml/2006/ole">
            <mc:AlternateContent xmlns:mc="http://schemas.openxmlformats.org/markup-compatibility/2006">
              <mc:Choice xmlns:v="urn:schemas-microsoft-com:vml" Requires="v">
                <p:oleObj spid="_x0000_s2060" name="公式" r:id="rId9" imgW="1028254" imgH="431613" progId="Equation.3">
                  <p:embed/>
                </p:oleObj>
              </mc:Choice>
              <mc:Fallback>
                <p:oleObj name="公式" r:id="rId9" imgW="1028254"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875" y="5546945"/>
                        <a:ext cx="2552700"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4" name="Object 26"/>
          <p:cNvGraphicFramePr>
            <a:graphicFrameLocks noChangeAspect="1"/>
          </p:cNvGraphicFramePr>
          <p:nvPr>
            <p:extLst/>
          </p:nvPr>
        </p:nvGraphicFramePr>
        <p:xfrm>
          <a:off x="6000750" y="4546820"/>
          <a:ext cx="1922463" cy="1071563"/>
        </p:xfrm>
        <a:graphic>
          <a:graphicData uri="http://schemas.openxmlformats.org/presentationml/2006/ole">
            <mc:AlternateContent xmlns:mc="http://schemas.openxmlformats.org/markup-compatibility/2006">
              <mc:Choice xmlns:v="urn:schemas-microsoft-com:vml" Requires="v">
                <p:oleObj spid="_x0000_s2061" name="公式" r:id="rId11" imgW="774364" imgH="431613" progId="Equation.3">
                  <p:embed/>
                </p:oleObj>
              </mc:Choice>
              <mc:Fallback>
                <p:oleObj name="公式" r:id="rId11" imgW="774364" imgH="4316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00750" y="4546820"/>
                        <a:ext cx="1922463"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26408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6"/>
                                        </p:tgtEl>
                                        <p:attrNameLst>
                                          <p:attrName>style.visibility</p:attrName>
                                        </p:attrNameLst>
                                      </p:cBhvr>
                                      <p:to>
                                        <p:strVal val="visible"/>
                                      </p:to>
                                    </p:set>
                                    <p:animEffect transition="in" filter="wipe(left)">
                                      <p:cBhvr>
                                        <p:cTn id="7" dur="500"/>
                                        <p:tgtEl>
                                          <p:spTgt spid="6144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1596"/>
                                        </p:tgtEl>
                                        <p:attrNameLst>
                                          <p:attrName>style.visibility</p:attrName>
                                        </p:attrNameLst>
                                      </p:cBhvr>
                                      <p:to>
                                        <p:strVal val="visible"/>
                                      </p:to>
                                    </p:set>
                                    <p:animEffect transition="in" filter="wipe(left)">
                                      <p:cBhvr>
                                        <p:cTn id="11" dur="500"/>
                                        <p:tgtEl>
                                          <p:spTgt spid="615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447"/>
                                        </p:tgtEl>
                                        <p:attrNameLst>
                                          <p:attrName>style.visibility</p:attrName>
                                        </p:attrNameLst>
                                      </p:cBhvr>
                                      <p:to>
                                        <p:strVal val="visible"/>
                                      </p:to>
                                    </p:set>
                                    <p:animEffect transition="in" filter="wipe(left)">
                                      <p:cBhvr>
                                        <p:cTn id="16" dur="500"/>
                                        <p:tgtEl>
                                          <p:spTgt spid="6144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448"/>
                                        </p:tgtEl>
                                        <p:attrNameLst>
                                          <p:attrName>style.visibility</p:attrName>
                                        </p:attrNameLst>
                                      </p:cBhvr>
                                      <p:to>
                                        <p:strVal val="visible"/>
                                      </p:to>
                                    </p:set>
                                    <p:animEffect transition="in" filter="wipe(left)">
                                      <p:cBhvr>
                                        <p:cTn id="21" dur="500"/>
                                        <p:tgtEl>
                                          <p:spTgt spid="614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1450"/>
                                        </p:tgtEl>
                                        <p:attrNameLst>
                                          <p:attrName>style.visibility</p:attrName>
                                        </p:attrNameLst>
                                      </p:cBhvr>
                                      <p:to>
                                        <p:strVal val="visible"/>
                                      </p:to>
                                    </p:set>
                                    <p:animEffect transition="in" filter="wipe(left)">
                                      <p:cBhvr>
                                        <p:cTn id="31" dur="500"/>
                                        <p:tgtEl>
                                          <p:spTgt spid="6145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1509"/>
                                        </p:tgtEl>
                                        <p:attrNameLst>
                                          <p:attrName>style.visibility</p:attrName>
                                        </p:attrNameLst>
                                      </p:cBhvr>
                                      <p:to>
                                        <p:strVal val="visible"/>
                                      </p:to>
                                    </p:set>
                                    <p:animEffect transition="in" filter="wipe(left)">
                                      <p:cBhvr>
                                        <p:cTn id="36" dur="500"/>
                                        <p:tgtEl>
                                          <p:spTgt spid="6150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61444"/>
                                        </p:tgtEl>
                                        <p:attrNameLst>
                                          <p:attrName>style.visibility</p:attrName>
                                        </p:attrNameLst>
                                      </p:cBhvr>
                                      <p:to>
                                        <p:strVal val="visible"/>
                                      </p:to>
                                    </p:set>
                                    <p:animEffect transition="in" filter="wipe(left)">
                                      <p:cBhvr>
                                        <p:cTn id="41" dur="500"/>
                                        <p:tgtEl>
                                          <p:spTgt spid="614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1445"/>
                                        </p:tgtEl>
                                        <p:attrNameLst>
                                          <p:attrName>style.visibility</p:attrName>
                                        </p:attrNameLst>
                                      </p:cBhvr>
                                      <p:to>
                                        <p:strVal val="visible"/>
                                      </p:to>
                                    </p:set>
                                    <p:animEffect transition="in" filter="wipe(left)">
                                      <p:cBhvr>
                                        <p:cTn id="46" dur="500"/>
                                        <p:tgtEl>
                                          <p:spTgt spid="6144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1449">
                                            <p:txEl>
                                              <p:pRg st="0" end="0"/>
                                            </p:txEl>
                                          </p:spTgt>
                                        </p:tgtEl>
                                        <p:attrNameLst>
                                          <p:attrName>style.visibility</p:attrName>
                                        </p:attrNameLst>
                                      </p:cBhvr>
                                      <p:to>
                                        <p:strVal val="visible"/>
                                      </p:to>
                                    </p:set>
                                    <p:animEffect transition="in" filter="wipe(left)">
                                      <p:cBhvr>
                                        <p:cTn id="51" dur="500"/>
                                        <p:tgtEl>
                                          <p:spTgt spid="61449">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1449">
                                            <p:txEl>
                                              <p:pRg st="1" end="1"/>
                                            </p:txEl>
                                          </p:spTgt>
                                        </p:tgtEl>
                                        <p:attrNameLst>
                                          <p:attrName>style.visibility</p:attrName>
                                        </p:attrNameLst>
                                      </p:cBhvr>
                                      <p:to>
                                        <p:strVal val="visible"/>
                                      </p:to>
                                    </p:set>
                                    <p:animEffect transition="in" filter="wipe(left)">
                                      <p:cBhvr>
                                        <p:cTn id="56" dur="500"/>
                                        <p:tgtEl>
                                          <p:spTgt spid="61449">
                                            <p:txEl>
                                              <p:pRg st="1" end="1"/>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074"/>
                                        </p:tgtEl>
                                        <p:attrNameLst>
                                          <p:attrName>style.visibility</p:attrName>
                                        </p:attrNameLst>
                                      </p:cBhvr>
                                      <p:to>
                                        <p:strVal val="visible"/>
                                      </p:to>
                                    </p:set>
                                    <p:animEffect transition="in" filter="wipe(left)">
                                      <p:cBhvr>
                                        <p:cTn id="61" dur="500"/>
                                        <p:tgtEl>
                                          <p:spTgt spid="207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073"/>
                                        </p:tgtEl>
                                        <p:attrNameLst>
                                          <p:attrName>style.visibility</p:attrName>
                                        </p:attrNameLst>
                                      </p:cBhvr>
                                      <p:to>
                                        <p:strVal val="visible"/>
                                      </p:to>
                                    </p:set>
                                    <p:animEffect transition="in" filter="wipe(left)">
                                      <p:cBhvr>
                                        <p:cTn id="66" dur="500"/>
                                        <p:tgtEl>
                                          <p:spTgt spid="207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1510">
                                            <p:txEl>
                                              <p:pRg st="0" end="0"/>
                                            </p:txEl>
                                          </p:spTgt>
                                        </p:tgtEl>
                                        <p:attrNameLst>
                                          <p:attrName>style.visibility</p:attrName>
                                        </p:attrNameLst>
                                      </p:cBhvr>
                                      <p:to>
                                        <p:strVal val="visible"/>
                                      </p:to>
                                    </p:set>
                                    <p:animEffect transition="in" filter="wipe(left)">
                                      <p:cBhvr>
                                        <p:cTn id="71" dur="500"/>
                                        <p:tgtEl>
                                          <p:spTgt spid="61510">
                                            <p:txEl>
                                              <p:pRg st="0" end="0"/>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1510">
                                            <p:txEl>
                                              <p:pRg st="1" end="1"/>
                                            </p:txEl>
                                          </p:spTgt>
                                        </p:tgtEl>
                                        <p:attrNameLst>
                                          <p:attrName>style.visibility</p:attrName>
                                        </p:attrNameLst>
                                      </p:cBhvr>
                                      <p:to>
                                        <p:strVal val="visible"/>
                                      </p:to>
                                    </p:set>
                                    <p:animEffect transition="in" filter="wipe(left)">
                                      <p:cBhvr>
                                        <p:cTn id="76" dur="500"/>
                                        <p:tgtEl>
                                          <p:spTgt spid="61510">
                                            <p:txEl>
                                              <p:pRg st="1" end="1"/>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1443">
                                            <p:txEl>
                                              <p:pRg st="0" end="0"/>
                                            </p:txEl>
                                          </p:spTgt>
                                        </p:tgtEl>
                                        <p:attrNameLst>
                                          <p:attrName>style.visibility</p:attrName>
                                        </p:attrNameLst>
                                      </p:cBhvr>
                                      <p:to>
                                        <p:strVal val="visible"/>
                                      </p:to>
                                    </p:set>
                                    <p:animEffect transition="in" filter="wipe(left)">
                                      <p:cBhvr>
                                        <p:cTn id="81" dur="500"/>
                                        <p:tgtEl>
                                          <p:spTgt spid="614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P spid="61446" grpId="0" autoUpdateAnimBg="0"/>
      <p:bldP spid="61447" grpId="0" autoUpdateAnimBg="0"/>
      <p:bldP spid="61448" grpId="0" autoUpdateAnimBg="0"/>
      <p:bldP spid="61449" grpId="0" build="p" autoUpdateAnimBg="0"/>
      <p:bldP spid="61450" grpId="0" autoUpdateAnimBg="0"/>
      <p:bldP spid="61509" grpId="0" autoUpdateAnimBg="0"/>
      <p:bldP spid="6151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50825" y="4425997"/>
            <a:ext cx="8640763" cy="1074737"/>
          </a:xfrm>
          <a:prstGeom prst="rect">
            <a:avLst/>
          </a:prstGeom>
          <a:noFill/>
          <a:ln w="9525">
            <a:noFill/>
            <a:miter lim="800000"/>
            <a:headEnd/>
            <a:tailEnd/>
          </a:ln>
          <a:effectLst/>
        </p:spPr>
        <p:txBody>
          <a:bodyPr>
            <a:spAutoFit/>
          </a:bodyPr>
          <a:lstStyle/>
          <a:p>
            <a:pPr eaLnBrk="1" hangingPunct="1">
              <a:spcBef>
                <a:spcPct val="30000"/>
              </a:spcBef>
              <a:defRPr/>
            </a:pPr>
            <a:r>
              <a:rPr lang="en-US" altLang="zh-CN" sz="2800" b="1">
                <a:solidFill>
                  <a:schemeClr val="tx1"/>
                </a:solidFill>
                <a:latin typeface="Times New Roman" panose="02020603050405020304" pitchFamily="18" charset="0"/>
                <a:cs typeface="Times New Roman" panose="02020603050405020304" pitchFamily="18" charset="0"/>
              </a:rPr>
              <a:t>         (5) </a:t>
            </a:r>
            <a:r>
              <a:rPr lang="zh-CN" altLang="en-US" sz="2800" b="1">
                <a:solidFill>
                  <a:schemeClr val="tx1"/>
                </a:solidFill>
                <a:latin typeface="Times New Roman" panose="02020603050405020304" pitchFamily="18" charset="0"/>
                <a:cs typeface="Times New Roman" panose="02020603050405020304" pitchFamily="18" charset="0"/>
              </a:rPr>
              <a:t>电压并联负反馈</a:t>
            </a:r>
            <a:r>
              <a:rPr lang="en-US" altLang="zh-CN" sz="2800" b="1">
                <a:solidFill>
                  <a:schemeClr val="tx1"/>
                </a:solidFill>
                <a:latin typeface="Times New Roman" panose="02020603050405020304" pitchFamily="18" charset="0"/>
                <a:cs typeface="Times New Roman" panose="02020603050405020304" pitchFamily="18" charset="0"/>
              </a:rPr>
              <a:t>,  </a:t>
            </a:r>
            <a:r>
              <a:rPr lang="zh-CN" altLang="en-US" sz="2800" b="1">
                <a:solidFill>
                  <a:schemeClr val="tx1"/>
                </a:solidFill>
                <a:latin typeface="Times New Roman" panose="02020603050405020304" pitchFamily="18" charset="0"/>
                <a:cs typeface="Times New Roman" panose="02020603050405020304" pitchFamily="18" charset="0"/>
              </a:rPr>
              <a:t>输入、输出电阻低</a:t>
            </a:r>
            <a:r>
              <a:rPr lang="en-US" altLang="zh-CN" sz="2800" b="1">
                <a:solidFill>
                  <a:schemeClr val="tx1"/>
                </a:solidFill>
                <a:latin typeface="Times New Roman" panose="02020603050405020304" pitchFamily="18" charset="0"/>
                <a:cs typeface="Times New Roman" panose="02020603050405020304" pitchFamily="18" charset="0"/>
              </a:rPr>
              <a:t>,  </a:t>
            </a:r>
            <a:r>
              <a:rPr lang="en-US" altLang="zh-CN" sz="2800" b="1" i="1">
                <a:solidFill>
                  <a:schemeClr val="tx1"/>
                </a:solidFill>
                <a:latin typeface="Times New Roman" panose="02020603050405020304" pitchFamily="18" charset="0"/>
                <a:cs typeface="Times New Roman" panose="02020603050405020304" pitchFamily="18" charset="0"/>
              </a:rPr>
              <a:t>r</a:t>
            </a:r>
            <a:r>
              <a:rPr lang="en-US" altLang="zh-CN" sz="2800" b="1" baseline="-25000">
                <a:solidFill>
                  <a:schemeClr val="tx1"/>
                </a:solidFill>
                <a:latin typeface="Times New Roman" panose="02020603050405020304" pitchFamily="18" charset="0"/>
                <a:cs typeface="Times New Roman" panose="02020603050405020304" pitchFamily="18" charset="0"/>
              </a:rPr>
              <a:t>i </a:t>
            </a:r>
            <a:r>
              <a:rPr lang="en-US" altLang="zh-CN" sz="2800" b="1">
                <a:solidFill>
                  <a:schemeClr val="tx1"/>
                </a:solidFill>
                <a:latin typeface="Times New Roman" panose="02020603050405020304" pitchFamily="18" charset="0"/>
                <a:cs typeface="Times New Roman" panose="02020603050405020304" pitchFamily="18" charset="0"/>
              </a:rPr>
              <a:t>= </a:t>
            </a:r>
            <a:r>
              <a:rPr lang="en-US" altLang="zh-CN" sz="2800" b="1" i="1">
                <a:solidFill>
                  <a:schemeClr val="tx1"/>
                </a:solidFill>
                <a:latin typeface="Times New Roman" panose="02020603050405020304" pitchFamily="18" charset="0"/>
                <a:cs typeface="Times New Roman" panose="02020603050405020304" pitchFamily="18" charset="0"/>
              </a:rPr>
              <a:t>R</a:t>
            </a:r>
            <a:r>
              <a:rPr lang="en-US" altLang="zh-CN" sz="2800" b="1" baseline="-25000">
                <a:solidFill>
                  <a:schemeClr val="tx1"/>
                </a:solidFill>
                <a:latin typeface="Times New Roman" panose="02020603050405020304" pitchFamily="18" charset="0"/>
                <a:cs typeface="Times New Roman" panose="02020603050405020304" pitchFamily="18" charset="0"/>
              </a:rPr>
              <a:t>1</a:t>
            </a:r>
            <a:r>
              <a:rPr lang="zh-CN" altLang="en-US" sz="2800" b="1">
                <a:solidFill>
                  <a:schemeClr val="tx1"/>
                </a:solidFill>
                <a:latin typeface="Times New Roman" panose="02020603050405020304" pitchFamily="18" charset="0"/>
                <a:cs typeface="Times New Roman" panose="02020603050405020304" pitchFamily="18" charset="0"/>
              </a:rPr>
              <a:t>。</a:t>
            </a:r>
          </a:p>
          <a:p>
            <a:pPr eaLnBrk="1" hangingPunct="1">
              <a:spcBef>
                <a:spcPct val="30000"/>
              </a:spcBef>
              <a:defRPr/>
            </a:pPr>
            <a:r>
              <a:rPr lang="zh-CN" altLang="en-US" sz="2800" b="1">
                <a:solidFill>
                  <a:schemeClr val="tx1"/>
                </a:solidFill>
                <a:latin typeface="Times New Roman" panose="02020603050405020304" pitchFamily="18" charset="0"/>
                <a:cs typeface="Times New Roman" panose="02020603050405020304" pitchFamily="18" charset="0"/>
              </a:rPr>
              <a:t>  共模输入电压低。 </a:t>
            </a:r>
          </a:p>
        </p:txBody>
      </p:sp>
      <p:sp>
        <p:nvSpPr>
          <p:cNvPr id="63491" name="Rectangle 3" descr="40%"/>
          <p:cNvSpPr>
            <a:spLocks noChangeArrowheads="1"/>
          </p:cNvSpPr>
          <p:nvPr/>
        </p:nvSpPr>
        <p:spPr bwMode="auto">
          <a:xfrm>
            <a:off x="446088" y="768397"/>
            <a:ext cx="1676400"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结论：</a:t>
            </a:r>
          </a:p>
        </p:txBody>
      </p:sp>
      <p:sp>
        <p:nvSpPr>
          <p:cNvPr id="63492" name="Rectangle 4"/>
          <p:cNvSpPr>
            <a:spLocks noChangeArrowheads="1"/>
          </p:cNvSpPr>
          <p:nvPr/>
        </p:nvSpPr>
        <p:spPr bwMode="auto">
          <a:xfrm>
            <a:off x="396875" y="1225597"/>
            <a:ext cx="8494713" cy="1031875"/>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b="1">
                <a:solidFill>
                  <a:schemeClr val="tx1"/>
                </a:solidFill>
                <a:latin typeface="Times New Roman" panose="02020603050405020304" pitchFamily="18" charset="0"/>
                <a:cs typeface="Times New Roman" panose="02020603050405020304" pitchFamily="18" charset="0"/>
              </a:rPr>
              <a:t>        (1) </a:t>
            </a:r>
            <a:r>
              <a:rPr lang="en-US" altLang="zh-CN" sz="2800" b="1" i="1">
                <a:solidFill>
                  <a:schemeClr val="tx1"/>
                </a:solidFill>
                <a:latin typeface="Times New Roman" panose="02020603050405020304" pitchFamily="18" charset="0"/>
                <a:cs typeface="Times New Roman" panose="02020603050405020304" pitchFamily="18" charset="0"/>
              </a:rPr>
              <a:t>A</a:t>
            </a:r>
            <a:r>
              <a:rPr lang="en-US" altLang="zh-CN" sz="2800" b="1" i="1" baseline="-25000">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f</a:t>
            </a:r>
            <a:r>
              <a:rPr lang="zh-CN" altLang="en-US" sz="2800" b="1">
                <a:solidFill>
                  <a:schemeClr val="tx1"/>
                </a:solidFill>
                <a:latin typeface="Times New Roman" panose="02020603050405020304" pitchFamily="18" charset="0"/>
                <a:cs typeface="Times New Roman" panose="02020603050405020304" pitchFamily="18" charset="0"/>
              </a:rPr>
              <a:t>为负值，即 </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o</a:t>
            </a:r>
            <a:r>
              <a:rPr lang="zh-CN" altLang="en-US" sz="2800" b="1">
                <a:solidFill>
                  <a:schemeClr val="tx1"/>
                </a:solidFill>
                <a:latin typeface="Times New Roman" panose="02020603050405020304" pitchFamily="18" charset="0"/>
                <a:cs typeface="Times New Roman" panose="02020603050405020304" pitchFamily="18" charset="0"/>
              </a:rPr>
              <a:t>与 </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i</a:t>
            </a:r>
            <a:r>
              <a:rPr lang="en-US" altLang="zh-CN" sz="2800" b="1" i="1" baseline="-25000">
                <a:solidFill>
                  <a:schemeClr val="tx1"/>
                </a:solidFill>
                <a:latin typeface="Times New Roman" panose="02020603050405020304" pitchFamily="18" charset="0"/>
                <a:cs typeface="Times New Roman" panose="02020603050405020304" pitchFamily="18" charset="0"/>
              </a:rPr>
              <a:t> </a:t>
            </a:r>
            <a:r>
              <a:rPr lang="zh-CN" altLang="en-US" sz="2800" b="1">
                <a:solidFill>
                  <a:schemeClr val="tx1"/>
                </a:solidFill>
                <a:latin typeface="Times New Roman" panose="02020603050405020304" pitchFamily="18" charset="0"/>
                <a:cs typeface="Times New Roman" panose="02020603050405020304" pitchFamily="18" charset="0"/>
              </a:rPr>
              <a:t>极性相反。</a:t>
            </a:r>
            <a:r>
              <a:rPr lang="zh-CN" altLang="en-US" sz="2800" b="1">
                <a:solidFill>
                  <a:schemeClr val="tx1"/>
                </a:solidFill>
                <a:latin typeface="Times New Roman" panose="02020603050405020304" pitchFamily="18" charset="0"/>
                <a:ea typeface="创艺繁标宋" pitchFamily="2" charset="-122"/>
                <a:cs typeface="Times New Roman" panose="02020603050405020304" pitchFamily="18" charset="0"/>
                <a:sym typeface="Symbol" pitchFamily="18" charset="2"/>
              </a:rPr>
              <a:t>因为 </a:t>
            </a:r>
            <a:r>
              <a:rPr lang="en-US" altLang="zh-CN" sz="2800" b="1" i="1">
                <a:solidFill>
                  <a:schemeClr val="tx1"/>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solidFill>
                  <a:schemeClr val="tx1"/>
                </a:solidFill>
                <a:latin typeface="Times New Roman" panose="02020603050405020304" pitchFamily="18" charset="0"/>
                <a:ea typeface="创艺繁标宋" pitchFamily="2" charset="-122"/>
                <a:cs typeface="Times New Roman" panose="02020603050405020304" pitchFamily="18" charset="0"/>
                <a:sym typeface="Symbol" pitchFamily="18" charset="2"/>
              </a:rPr>
              <a:t>i </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加在反相输入端。</a:t>
            </a:r>
          </a:p>
        </p:txBody>
      </p:sp>
      <p:sp>
        <p:nvSpPr>
          <p:cNvPr id="63493" name="Rectangle 5"/>
          <p:cNvSpPr>
            <a:spLocks noChangeArrowheads="1"/>
          </p:cNvSpPr>
          <p:nvPr/>
        </p:nvSpPr>
        <p:spPr bwMode="auto">
          <a:xfrm>
            <a:off x="396875" y="2233659"/>
            <a:ext cx="8674100" cy="1031875"/>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b="1">
                <a:solidFill>
                  <a:schemeClr val="tx1"/>
                </a:solidFill>
                <a:latin typeface="Times New Roman" panose="02020603050405020304" pitchFamily="18" charset="0"/>
                <a:cs typeface="Times New Roman" panose="02020603050405020304" pitchFamily="18" charset="0"/>
              </a:rPr>
              <a:t>        (2) </a:t>
            </a:r>
            <a:r>
              <a:rPr lang="en-US" altLang="zh-CN" sz="2800" b="1" i="1">
                <a:solidFill>
                  <a:schemeClr val="tx1"/>
                </a:solidFill>
                <a:latin typeface="Times New Roman" panose="02020603050405020304" pitchFamily="18" charset="0"/>
                <a:cs typeface="Times New Roman" panose="02020603050405020304" pitchFamily="18" charset="0"/>
              </a:rPr>
              <a:t>A</a:t>
            </a:r>
            <a:r>
              <a:rPr lang="en-US" altLang="zh-CN" sz="2800" b="1" i="1" baseline="-25000">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f</a:t>
            </a:r>
            <a:r>
              <a:rPr lang="en-US" altLang="zh-CN" sz="2800" b="1" i="1" baseline="-25000">
                <a:solidFill>
                  <a:schemeClr val="tx1"/>
                </a:solidFill>
                <a:latin typeface="Times New Roman" panose="02020603050405020304" pitchFamily="18" charset="0"/>
                <a:cs typeface="Times New Roman" panose="02020603050405020304" pitchFamily="18" charset="0"/>
              </a:rPr>
              <a:t> </a:t>
            </a:r>
            <a:r>
              <a:rPr lang="zh-CN" altLang="en-US" sz="2800" b="1">
                <a:solidFill>
                  <a:schemeClr val="tx1"/>
                </a:solidFill>
                <a:latin typeface="Times New Roman" panose="02020603050405020304" pitchFamily="18" charset="0"/>
                <a:cs typeface="Times New Roman" panose="02020603050405020304" pitchFamily="18" charset="0"/>
              </a:rPr>
              <a:t>只与外部电阻 </a:t>
            </a:r>
            <a:r>
              <a:rPr lang="en-US" altLang="zh-CN" sz="2800" b="1" i="1">
                <a:solidFill>
                  <a:schemeClr val="tx1"/>
                </a:solidFill>
                <a:latin typeface="Times New Roman" panose="02020603050405020304" pitchFamily="18" charset="0"/>
                <a:cs typeface="Times New Roman" panose="02020603050405020304" pitchFamily="18" charset="0"/>
              </a:rPr>
              <a:t>R</a:t>
            </a:r>
            <a:r>
              <a:rPr lang="en-US" altLang="zh-CN" sz="2800" b="1" baseline="-25000">
                <a:solidFill>
                  <a:schemeClr val="tx1"/>
                </a:solidFill>
                <a:latin typeface="Times New Roman" panose="02020603050405020304" pitchFamily="18" charset="0"/>
                <a:cs typeface="Times New Roman" panose="02020603050405020304" pitchFamily="18" charset="0"/>
              </a:rPr>
              <a:t>1</a:t>
            </a:r>
            <a:r>
              <a:rPr lang="zh-CN" altLang="en-US" sz="2800" b="1" i="1">
                <a:solidFill>
                  <a:schemeClr val="tx1"/>
                </a:solidFill>
                <a:latin typeface="Times New Roman" panose="02020603050405020304" pitchFamily="18" charset="0"/>
                <a:cs typeface="Times New Roman" panose="02020603050405020304" pitchFamily="18" charset="0"/>
              </a:rPr>
              <a:t>、</a:t>
            </a:r>
            <a:r>
              <a:rPr lang="en-US" altLang="zh-CN" sz="2800" b="1" i="1">
                <a:solidFill>
                  <a:schemeClr val="tx1"/>
                </a:solidFill>
                <a:latin typeface="Times New Roman" panose="02020603050405020304" pitchFamily="18" charset="0"/>
                <a:cs typeface="Times New Roman" panose="02020603050405020304" pitchFamily="18" charset="0"/>
              </a:rPr>
              <a:t>R</a:t>
            </a:r>
            <a:r>
              <a:rPr lang="en-US" altLang="zh-CN" sz="2800" b="1" baseline="-25000">
                <a:solidFill>
                  <a:schemeClr val="tx1"/>
                </a:solidFill>
                <a:latin typeface="Times New Roman" panose="02020603050405020304" pitchFamily="18" charset="0"/>
                <a:cs typeface="Times New Roman" panose="02020603050405020304" pitchFamily="18" charset="0"/>
              </a:rPr>
              <a:t>F</a:t>
            </a:r>
            <a:r>
              <a:rPr lang="en-US" altLang="zh-CN" sz="2800" b="1" i="1" baseline="-25000">
                <a:solidFill>
                  <a:schemeClr val="tx1"/>
                </a:solidFill>
                <a:latin typeface="Times New Roman" panose="02020603050405020304" pitchFamily="18" charset="0"/>
                <a:cs typeface="Times New Roman" panose="02020603050405020304" pitchFamily="18" charset="0"/>
              </a:rPr>
              <a:t> </a:t>
            </a:r>
            <a:r>
              <a:rPr lang="zh-CN" altLang="en-US" sz="2800" b="1">
                <a:solidFill>
                  <a:schemeClr val="tx1"/>
                </a:solidFill>
                <a:latin typeface="Times New Roman" panose="02020603050405020304" pitchFamily="18" charset="0"/>
                <a:cs typeface="Times New Roman" panose="02020603050405020304" pitchFamily="18" charset="0"/>
              </a:rPr>
              <a:t>有关</a:t>
            </a:r>
            <a:r>
              <a:rPr lang="en-US" altLang="zh-CN" sz="2800" b="1">
                <a:solidFill>
                  <a:schemeClr val="tx1"/>
                </a:solidFill>
                <a:latin typeface="Times New Roman" panose="02020603050405020304" pitchFamily="18" charset="0"/>
                <a:cs typeface="Times New Roman" panose="02020603050405020304" pitchFamily="18" charset="0"/>
              </a:rPr>
              <a:t>,  </a:t>
            </a:r>
            <a:r>
              <a:rPr lang="zh-CN" altLang="en-US" sz="2800" b="1">
                <a:solidFill>
                  <a:schemeClr val="tx1"/>
                </a:solidFill>
                <a:latin typeface="Times New Roman" panose="02020603050405020304" pitchFamily="18" charset="0"/>
                <a:cs typeface="Times New Roman" panose="02020603050405020304" pitchFamily="18" charset="0"/>
              </a:rPr>
              <a:t>与运算放大器本身参数无关。</a:t>
            </a:r>
          </a:p>
        </p:txBody>
      </p:sp>
      <p:sp>
        <p:nvSpPr>
          <p:cNvPr id="63494" name="Rectangle 6"/>
          <p:cNvSpPr>
            <a:spLocks noChangeArrowheads="1"/>
          </p:cNvSpPr>
          <p:nvPr/>
        </p:nvSpPr>
        <p:spPr bwMode="auto">
          <a:xfrm>
            <a:off x="338449" y="3282997"/>
            <a:ext cx="7617791" cy="523220"/>
          </a:xfrm>
          <a:prstGeom prst="rect">
            <a:avLst/>
          </a:prstGeom>
          <a:noFill/>
          <a:ln w="9525">
            <a:noFill/>
            <a:miter lim="800000"/>
            <a:headEnd/>
            <a:tailEnd/>
          </a:ln>
          <a:effectLst/>
        </p:spPr>
        <p:txBody>
          <a:bodyPr wrap="none">
            <a:spAutoFit/>
          </a:bodyPr>
          <a:lstStyle/>
          <a:p>
            <a:pPr algn="ctr" eaLnBrk="1" hangingPunct="1">
              <a:spcBef>
                <a:spcPct val="50000"/>
              </a:spcBef>
              <a:defRPr/>
            </a:pPr>
            <a:r>
              <a:rPr lang="en-US" altLang="zh-CN" sz="2800" b="1">
                <a:solidFill>
                  <a:schemeClr val="tx1"/>
                </a:solidFill>
                <a:latin typeface="Times New Roman" panose="02020603050405020304" pitchFamily="18" charset="0"/>
                <a:cs typeface="Times New Roman" panose="02020603050405020304" pitchFamily="18" charset="0"/>
              </a:rPr>
              <a:t>        (3) | </a:t>
            </a:r>
            <a:r>
              <a:rPr lang="en-US" altLang="zh-CN" sz="2800" b="1" i="1">
                <a:solidFill>
                  <a:schemeClr val="tx1"/>
                </a:solidFill>
                <a:latin typeface="Times New Roman" panose="02020603050405020304" pitchFamily="18" charset="0"/>
                <a:cs typeface="Times New Roman" panose="02020603050405020304" pitchFamily="18" charset="0"/>
              </a:rPr>
              <a:t>A</a:t>
            </a:r>
            <a:r>
              <a:rPr lang="en-US" altLang="zh-CN" sz="2800" b="1" i="1" baseline="-25000">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f</a:t>
            </a:r>
            <a:r>
              <a:rPr lang="en-US" altLang="zh-CN" sz="2800" b="1" i="1">
                <a:solidFill>
                  <a:schemeClr val="tx1"/>
                </a:solidFill>
                <a:latin typeface="Times New Roman" panose="02020603050405020304" pitchFamily="18" charset="0"/>
                <a:cs typeface="Times New Roman" panose="02020603050405020304" pitchFamily="18" charset="0"/>
              </a:rPr>
              <a:t> </a:t>
            </a:r>
            <a:r>
              <a:rPr lang="en-US" altLang="zh-CN" sz="2800" b="1">
                <a:solidFill>
                  <a:schemeClr val="tx1"/>
                </a:solidFill>
                <a:latin typeface="Times New Roman" panose="02020603050405020304" pitchFamily="18" charset="0"/>
                <a:cs typeface="Times New Roman" panose="02020603050405020304" pitchFamily="18" charset="0"/>
              </a:rPr>
              <a:t>| </a:t>
            </a:r>
            <a:r>
              <a:rPr lang="zh-CN" altLang="en-US" sz="2800" b="1">
                <a:solidFill>
                  <a:schemeClr val="tx1"/>
                </a:solidFill>
                <a:latin typeface="Times New Roman" panose="02020603050405020304" pitchFamily="18" charset="0"/>
                <a:cs typeface="Times New Roman" panose="02020603050405020304" pitchFamily="18" charset="0"/>
              </a:rPr>
              <a:t>可大于 </a:t>
            </a:r>
            <a:r>
              <a:rPr lang="en-US" altLang="zh-CN" sz="2800" b="1">
                <a:solidFill>
                  <a:schemeClr val="tx1"/>
                </a:solidFill>
                <a:latin typeface="Times New Roman" panose="02020603050405020304" pitchFamily="18" charset="0"/>
                <a:cs typeface="Times New Roman" panose="02020603050405020304" pitchFamily="18" charset="0"/>
              </a:rPr>
              <a:t>1</a:t>
            </a:r>
            <a:r>
              <a:rPr lang="zh-CN" altLang="en-US" sz="2800" b="1">
                <a:solidFill>
                  <a:schemeClr val="tx1"/>
                </a:solidFill>
                <a:latin typeface="Times New Roman" panose="02020603050405020304" pitchFamily="18" charset="0"/>
                <a:cs typeface="Times New Roman" panose="02020603050405020304" pitchFamily="18" charset="0"/>
              </a:rPr>
              <a:t>，也可等于 </a:t>
            </a:r>
            <a:r>
              <a:rPr lang="en-US" altLang="zh-CN" sz="2800" b="1">
                <a:solidFill>
                  <a:schemeClr val="tx1"/>
                </a:solidFill>
                <a:latin typeface="Times New Roman" panose="02020603050405020304" pitchFamily="18" charset="0"/>
                <a:cs typeface="Times New Roman" panose="02020603050405020304" pitchFamily="18" charset="0"/>
              </a:rPr>
              <a:t>1 </a:t>
            </a:r>
            <a:r>
              <a:rPr lang="zh-CN" altLang="en-US" sz="2800" b="1">
                <a:solidFill>
                  <a:schemeClr val="tx1"/>
                </a:solidFill>
                <a:latin typeface="Times New Roman" panose="02020603050405020304" pitchFamily="18" charset="0"/>
                <a:cs typeface="Times New Roman" panose="02020603050405020304" pitchFamily="18" charset="0"/>
              </a:rPr>
              <a:t>或小于 </a:t>
            </a:r>
            <a:r>
              <a:rPr lang="en-US" altLang="zh-CN" sz="2800" b="1">
                <a:solidFill>
                  <a:schemeClr val="tx1"/>
                </a:solidFill>
                <a:latin typeface="Times New Roman" panose="02020603050405020304" pitchFamily="18" charset="0"/>
                <a:cs typeface="Times New Roman" panose="02020603050405020304" pitchFamily="18" charset="0"/>
              </a:rPr>
              <a:t>1 </a:t>
            </a:r>
            <a:r>
              <a:rPr lang="zh-CN" altLang="en-US" sz="2800" b="1">
                <a:solidFill>
                  <a:schemeClr val="tx1"/>
                </a:solidFill>
                <a:latin typeface="Times New Roman" panose="02020603050405020304" pitchFamily="18" charset="0"/>
                <a:cs typeface="Times New Roman" panose="02020603050405020304" pitchFamily="18" charset="0"/>
              </a:rPr>
              <a:t>。</a:t>
            </a:r>
          </a:p>
        </p:txBody>
      </p:sp>
      <p:sp>
        <p:nvSpPr>
          <p:cNvPr id="63495" name="Rectangle 7"/>
          <p:cNvSpPr>
            <a:spLocks noChangeArrowheads="1"/>
          </p:cNvSpPr>
          <p:nvPr/>
        </p:nvSpPr>
        <p:spPr bwMode="auto">
          <a:xfrm>
            <a:off x="349250" y="3841797"/>
            <a:ext cx="7991475" cy="519112"/>
          </a:xfrm>
          <a:prstGeom prst="rect">
            <a:avLst/>
          </a:prstGeom>
          <a:noFill/>
          <a:ln w="9525">
            <a:noFill/>
            <a:miter lim="800000"/>
            <a:headEnd/>
            <a:tailEnd/>
          </a:ln>
          <a:effectLst/>
        </p:spPr>
        <p:txBody>
          <a:bodyPr wrap="none">
            <a:spAutoFit/>
          </a:bodyPr>
          <a:lstStyle/>
          <a:p>
            <a:pPr algn="ctr" eaLnBrk="1" hangingPunct="1">
              <a:spcBef>
                <a:spcPct val="50000"/>
              </a:spcBef>
              <a:defRPr/>
            </a:pPr>
            <a:r>
              <a:rPr lang="en-US" altLang="zh-CN" sz="2800" b="1">
                <a:solidFill>
                  <a:schemeClr val="tx1"/>
                </a:solidFill>
                <a:latin typeface="Times New Roman" panose="02020603050405020304" pitchFamily="18" charset="0"/>
                <a:cs typeface="Times New Roman" panose="02020603050405020304" pitchFamily="18" charset="0"/>
              </a:rPr>
              <a:t>        (4) </a:t>
            </a:r>
            <a:r>
              <a:rPr lang="zh-CN" altLang="en-US" sz="2800" b="1">
                <a:solidFill>
                  <a:schemeClr val="tx1"/>
                </a:solidFill>
                <a:latin typeface="Times New Roman" panose="02020603050405020304" pitchFamily="18" charset="0"/>
                <a:ea typeface="创艺繁标宋" pitchFamily="2" charset="-122"/>
                <a:cs typeface="Times New Roman" panose="02020603050405020304" pitchFamily="18" charset="0"/>
                <a:sym typeface="Symbol" pitchFamily="18" charset="2"/>
              </a:rPr>
              <a:t>因</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i="1" baseline="-25000">
                <a:solidFill>
                  <a:schemeClr val="tx1"/>
                </a:solidFill>
                <a:latin typeface="Times New Roman" panose="02020603050405020304" pitchFamily="18" charset="0"/>
                <a:cs typeface="Times New Roman" panose="02020603050405020304" pitchFamily="18" charset="0"/>
              </a:rPr>
              <a:t>–</a:t>
            </a:r>
            <a:r>
              <a:rPr lang="en-US" altLang="zh-CN" sz="2800" b="1" i="1">
                <a:solidFill>
                  <a:schemeClr val="tx1"/>
                </a:solidFill>
                <a:latin typeface="Times New Roman" panose="02020603050405020304" pitchFamily="18" charset="0"/>
                <a:cs typeface="Times New Roman" panose="02020603050405020304" pitchFamily="18" charset="0"/>
              </a:rPr>
              <a:t>= u</a:t>
            </a:r>
            <a:r>
              <a:rPr lang="en-US" altLang="zh-CN" sz="2800" b="1" i="1" baseline="-25000">
                <a:solidFill>
                  <a:schemeClr val="tx1"/>
                </a:solidFill>
                <a:latin typeface="Times New Roman" panose="02020603050405020304" pitchFamily="18" charset="0"/>
                <a:cs typeface="Times New Roman" panose="02020603050405020304" pitchFamily="18" charset="0"/>
              </a:rPr>
              <a:t>+</a:t>
            </a:r>
            <a:r>
              <a:rPr lang="en-US" altLang="zh-CN" sz="2800" b="1">
                <a:solidFill>
                  <a:schemeClr val="tx1"/>
                </a:solidFill>
                <a:latin typeface="Times New Roman" panose="02020603050405020304" pitchFamily="18" charset="0"/>
                <a:cs typeface="Times New Roman" panose="02020603050405020304" pitchFamily="18" charset="0"/>
              </a:rPr>
              <a:t>= 0 </a:t>
            </a:r>
            <a:r>
              <a:rPr lang="zh-CN" altLang="en-US" sz="2800" b="1">
                <a:solidFill>
                  <a:schemeClr val="tx1"/>
                </a:solidFill>
                <a:latin typeface="Times New Roman" panose="02020603050405020304" pitchFamily="18" charset="0"/>
                <a:cs typeface="Times New Roman" panose="02020603050405020304" pitchFamily="18" charset="0"/>
              </a:rPr>
              <a:t>， </a:t>
            </a:r>
            <a:r>
              <a:rPr lang="zh-CN" altLang="en-US" sz="2800" b="1">
                <a:solidFill>
                  <a:schemeClr val="tx1"/>
                </a:solidFill>
                <a:latin typeface="Times New Roman" panose="02020603050405020304" pitchFamily="18" charset="0"/>
                <a:ea typeface="创艺繁标宋" pitchFamily="2" charset="-122"/>
                <a:cs typeface="Times New Roman" panose="02020603050405020304" pitchFamily="18" charset="0"/>
                <a:sym typeface="Symbol" pitchFamily="18" charset="2"/>
              </a:rPr>
              <a:t>所以</a:t>
            </a:r>
            <a:r>
              <a:rPr lang="zh-CN" altLang="en-US" sz="2800" b="1">
                <a:solidFill>
                  <a:schemeClr val="tx1"/>
                </a:solidFill>
                <a:latin typeface="Times New Roman" panose="02020603050405020304" pitchFamily="18" charset="0"/>
                <a:cs typeface="Times New Roman" panose="02020603050405020304" pitchFamily="18" charset="0"/>
              </a:rPr>
              <a:t>反相输入端“虚地”。</a:t>
            </a:r>
          </a:p>
        </p:txBody>
      </p:sp>
    </p:spTree>
    <p:extLst>
      <p:ext uri="{BB962C8B-B14F-4D97-AF65-F5344CB8AC3E}">
        <p14:creationId xmlns:p14="http://schemas.microsoft.com/office/powerpoint/2010/main" val="208841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wipe(left)">
                                      <p:cBhvr>
                                        <p:cTn id="7" dur="500"/>
                                        <p:tgtEl>
                                          <p:spTgt spid="63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wipe(left)">
                                      <p:cBhvr>
                                        <p:cTn id="12" dur="500"/>
                                        <p:tgtEl>
                                          <p:spTgt spid="63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4"/>
                                        </p:tgtEl>
                                        <p:attrNameLst>
                                          <p:attrName>style.visibility</p:attrName>
                                        </p:attrNameLst>
                                      </p:cBhvr>
                                      <p:to>
                                        <p:strVal val="visible"/>
                                      </p:to>
                                    </p:set>
                                    <p:animEffect transition="in" filter="wipe(left)">
                                      <p:cBhvr>
                                        <p:cTn id="17" dur="500"/>
                                        <p:tgtEl>
                                          <p:spTgt spid="63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5"/>
                                        </p:tgtEl>
                                        <p:attrNameLst>
                                          <p:attrName>style.visibility</p:attrName>
                                        </p:attrNameLst>
                                      </p:cBhvr>
                                      <p:to>
                                        <p:strVal val="visible"/>
                                      </p:to>
                                    </p:set>
                                    <p:animEffect transition="in" filter="wipe(left)">
                                      <p:cBhvr>
                                        <p:cTn id="22" dur="500"/>
                                        <p:tgtEl>
                                          <p:spTgt spid="634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0"/>
                                        </p:tgtEl>
                                        <p:attrNameLst>
                                          <p:attrName>style.visibility</p:attrName>
                                        </p:attrNameLst>
                                      </p:cBhvr>
                                      <p:to>
                                        <p:strVal val="visible"/>
                                      </p:to>
                                    </p:set>
                                    <p:animEffect transition="in" filter="wipe(left)">
                                      <p:cBhvr>
                                        <p:cTn id="27"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2" grpId="0" autoUpdateAnimBg="0"/>
      <p:bldP spid="63493" grpId="0" autoUpdateAnimBg="0"/>
      <p:bldP spid="63494" grpId="0" autoUpdateAnimBg="0"/>
      <p:bldP spid="6349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04800" y="457200"/>
            <a:ext cx="87630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a:solidFill>
                  <a:srgbClr val="CC0000"/>
                </a:solidFill>
              </a:rPr>
              <a:t>例</a:t>
            </a:r>
            <a:r>
              <a:rPr lang="en-US" altLang="zh-CN">
                <a:solidFill>
                  <a:srgbClr val="CC0000"/>
                </a:solidFill>
              </a:rPr>
              <a:t>1: </a:t>
            </a:r>
            <a:r>
              <a:rPr lang="zh-CN" altLang="en-US">
                <a:solidFill>
                  <a:schemeClr val="tx1"/>
                </a:solidFill>
              </a:rPr>
              <a:t>电路如下图所示，已知 </a:t>
            </a:r>
            <a:r>
              <a:rPr lang="en-US" altLang="zh-CN" i="1">
                <a:solidFill>
                  <a:schemeClr val="tx1"/>
                </a:solidFill>
              </a:rPr>
              <a:t>R</a:t>
            </a:r>
            <a:r>
              <a:rPr lang="en-US" altLang="zh-CN" baseline="-25000">
                <a:solidFill>
                  <a:schemeClr val="tx1"/>
                </a:solidFill>
              </a:rPr>
              <a:t>1</a:t>
            </a:r>
            <a:r>
              <a:rPr lang="en-US" altLang="zh-CN">
                <a:solidFill>
                  <a:schemeClr val="tx1"/>
                </a:solidFill>
              </a:rPr>
              <a:t>= 10 k</a:t>
            </a:r>
            <a:r>
              <a:rPr lang="en-US" altLang="zh-CN">
                <a:solidFill>
                  <a:schemeClr val="tx1"/>
                </a:solidFill>
                <a:sym typeface="Symbol" panose="05050102010706020507" pitchFamily="18" charset="2"/>
              </a:rPr>
              <a:t></a:t>
            </a:r>
            <a:r>
              <a:rPr lang="en-US" altLang="zh-CN">
                <a:solidFill>
                  <a:schemeClr val="tx1"/>
                </a:solidFill>
              </a:rPr>
              <a:t> </a:t>
            </a:r>
            <a:r>
              <a:rPr lang="zh-CN" altLang="en-US">
                <a:solidFill>
                  <a:schemeClr val="tx1"/>
                </a:solidFill>
              </a:rPr>
              <a:t>，</a:t>
            </a:r>
            <a:r>
              <a:rPr lang="en-US" altLang="zh-CN" i="1">
                <a:solidFill>
                  <a:schemeClr val="tx1"/>
                </a:solidFill>
              </a:rPr>
              <a:t>R</a:t>
            </a:r>
            <a:r>
              <a:rPr lang="en-US" altLang="zh-CN" baseline="-25000">
                <a:solidFill>
                  <a:schemeClr val="tx1"/>
                </a:solidFill>
              </a:rPr>
              <a:t>F </a:t>
            </a:r>
            <a:r>
              <a:rPr lang="en-US" altLang="zh-CN">
                <a:solidFill>
                  <a:schemeClr val="tx1"/>
                </a:solidFill>
              </a:rPr>
              <a:t>= 50 k</a:t>
            </a:r>
            <a:r>
              <a:rPr lang="en-US" altLang="zh-CN">
                <a:solidFill>
                  <a:schemeClr val="tx1"/>
                </a:solidFill>
                <a:sym typeface="Symbol" panose="05050102010706020507" pitchFamily="18" charset="2"/>
              </a:rPr>
              <a:t> </a:t>
            </a:r>
            <a:r>
              <a:rPr lang="zh-CN" altLang="en-US">
                <a:solidFill>
                  <a:schemeClr val="tx1"/>
                </a:solidFill>
                <a:sym typeface="Symbol" panose="05050102010706020507" pitchFamily="18" charset="2"/>
              </a:rPr>
              <a:t>。</a:t>
            </a:r>
          </a:p>
          <a:p>
            <a:pPr eaLnBrk="1" hangingPunct="1">
              <a:lnSpc>
                <a:spcPct val="110000"/>
              </a:lnSpc>
            </a:pPr>
            <a:r>
              <a:rPr lang="zh-CN" altLang="en-US">
                <a:solidFill>
                  <a:schemeClr val="tx1"/>
                </a:solidFill>
                <a:sym typeface="Symbol" panose="05050102010706020507" pitchFamily="18" charset="2"/>
              </a:rPr>
              <a:t>求</a:t>
            </a:r>
            <a:r>
              <a:rPr lang="en-US" altLang="zh-CN">
                <a:solidFill>
                  <a:schemeClr val="tx1"/>
                </a:solidFill>
                <a:sym typeface="Symbol" panose="05050102010706020507" pitchFamily="18" charset="2"/>
              </a:rPr>
              <a:t>: 1.  </a:t>
            </a:r>
            <a:r>
              <a:rPr lang="en-US" altLang="zh-CN" i="1">
                <a:solidFill>
                  <a:schemeClr val="tx1"/>
                </a:solidFill>
                <a:sym typeface="Symbol" panose="05050102010706020507" pitchFamily="18" charset="2"/>
              </a:rPr>
              <a:t>A</a:t>
            </a:r>
            <a:r>
              <a:rPr lang="en-US" altLang="zh-CN" i="1" baseline="-25000">
                <a:solidFill>
                  <a:schemeClr val="tx1"/>
                </a:solidFill>
              </a:rPr>
              <a:t>u</a:t>
            </a:r>
            <a:r>
              <a:rPr lang="en-US" altLang="zh-CN" baseline="-25000">
                <a:solidFill>
                  <a:schemeClr val="tx1"/>
                </a:solidFill>
              </a:rPr>
              <a:t>f</a:t>
            </a:r>
            <a:r>
              <a:rPr lang="en-US" altLang="zh-CN" i="1">
                <a:solidFill>
                  <a:schemeClr val="tx1"/>
                </a:solidFill>
              </a:rPr>
              <a:t> </a:t>
            </a:r>
            <a:r>
              <a:rPr lang="zh-CN" altLang="en-US" i="1">
                <a:solidFill>
                  <a:schemeClr val="tx1"/>
                </a:solidFill>
              </a:rPr>
              <a:t>、</a:t>
            </a:r>
            <a:r>
              <a:rPr lang="en-US" altLang="zh-CN" i="1">
                <a:solidFill>
                  <a:schemeClr val="tx1"/>
                </a:solidFill>
              </a:rPr>
              <a:t>R</a:t>
            </a:r>
            <a:r>
              <a:rPr lang="en-US" altLang="zh-CN" baseline="-25000">
                <a:solidFill>
                  <a:schemeClr val="tx1"/>
                </a:solidFill>
              </a:rPr>
              <a:t>2 </a:t>
            </a:r>
            <a:r>
              <a:rPr lang="zh-CN" altLang="en-US">
                <a:solidFill>
                  <a:schemeClr val="tx1"/>
                </a:solidFill>
              </a:rPr>
              <a:t>；</a:t>
            </a:r>
          </a:p>
          <a:p>
            <a:pPr eaLnBrk="1" hangingPunct="1">
              <a:lnSpc>
                <a:spcPct val="110000"/>
              </a:lnSpc>
            </a:pPr>
            <a:r>
              <a:rPr lang="zh-CN" altLang="en-US">
                <a:solidFill>
                  <a:schemeClr val="tx1"/>
                </a:solidFill>
              </a:rPr>
              <a:t>       </a:t>
            </a:r>
            <a:r>
              <a:rPr lang="en-US" altLang="zh-CN">
                <a:solidFill>
                  <a:schemeClr val="tx1"/>
                </a:solidFill>
              </a:rPr>
              <a:t>2. </a:t>
            </a:r>
            <a:r>
              <a:rPr lang="zh-CN" altLang="en-US">
                <a:solidFill>
                  <a:schemeClr val="tx1"/>
                </a:solidFill>
              </a:rPr>
              <a:t>若 </a:t>
            </a:r>
            <a:r>
              <a:rPr lang="en-US" altLang="zh-CN" i="1">
                <a:solidFill>
                  <a:schemeClr val="tx1"/>
                </a:solidFill>
              </a:rPr>
              <a:t>R</a:t>
            </a:r>
            <a:r>
              <a:rPr lang="en-US" altLang="zh-CN" baseline="-25000">
                <a:solidFill>
                  <a:schemeClr val="tx1"/>
                </a:solidFill>
              </a:rPr>
              <a:t>1</a:t>
            </a:r>
            <a:r>
              <a:rPr lang="zh-CN" altLang="en-US">
                <a:solidFill>
                  <a:schemeClr val="tx1"/>
                </a:solidFill>
              </a:rPr>
              <a:t>不变</a:t>
            </a:r>
            <a:r>
              <a:rPr lang="en-US" altLang="zh-CN">
                <a:solidFill>
                  <a:schemeClr val="tx1"/>
                </a:solidFill>
              </a:rPr>
              <a:t>, </a:t>
            </a:r>
            <a:r>
              <a:rPr lang="zh-CN" altLang="en-US">
                <a:solidFill>
                  <a:schemeClr val="tx1"/>
                </a:solidFill>
              </a:rPr>
              <a:t>要求</a:t>
            </a:r>
            <a:r>
              <a:rPr lang="en-US" altLang="zh-CN" i="1">
                <a:solidFill>
                  <a:schemeClr val="tx1"/>
                </a:solidFill>
                <a:sym typeface="Symbol" panose="05050102010706020507" pitchFamily="18" charset="2"/>
              </a:rPr>
              <a:t>A</a:t>
            </a:r>
            <a:r>
              <a:rPr lang="en-US" altLang="zh-CN" i="1" baseline="-25000">
                <a:solidFill>
                  <a:schemeClr val="tx1"/>
                </a:solidFill>
              </a:rPr>
              <a:t>u</a:t>
            </a:r>
            <a:r>
              <a:rPr lang="en-US" altLang="zh-CN" baseline="-25000">
                <a:solidFill>
                  <a:schemeClr val="tx1"/>
                </a:solidFill>
              </a:rPr>
              <a:t>f</a:t>
            </a:r>
            <a:r>
              <a:rPr lang="zh-CN" altLang="en-US">
                <a:solidFill>
                  <a:schemeClr val="tx1"/>
                </a:solidFill>
              </a:rPr>
              <a:t>为 </a:t>
            </a:r>
            <a:r>
              <a:rPr lang="en-US" altLang="zh-CN">
                <a:solidFill>
                  <a:schemeClr val="tx1"/>
                </a:solidFill>
                <a:sym typeface="Symbol" panose="05050102010706020507" pitchFamily="18" charset="2"/>
              </a:rPr>
              <a:t>–</a:t>
            </a:r>
            <a:r>
              <a:rPr lang="en-US" altLang="zh-CN">
                <a:solidFill>
                  <a:schemeClr val="tx1"/>
                </a:solidFill>
              </a:rPr>
              <a:t> 10, </a:t>
            </a:r>
            <a:r>
              <a:rPr lang="zh-CN" altLang="en-US">
                <a:solidFill>
                  <a:schemeClr val="tx1"/>
                </a:solidFill>
              </a:rPr>
              <a:t>则</a:t>
            </a:r>
            <a:r>
              <a:rPr lang="en-US" altLang="zh-CN" i="1">
                <a:solidFill>
                  <a:schemeClr val="tx1"/>
                </a:solidFill>
              </a:rPr>
              <a:t>R</a:t>
            </a:r>
            <a:r>
              <a:rPr lang="en-US" altLang="zh-CN" baseline="-25000">
                <a:solidFill>
                  <a:schemeClr val="tx1"/>
                </a:solidFill>
              </a:rPr>
              <a:t>F</a:t>
            </a:r>
            <a:r>
              <a:rPr lang="en-US" altLang="zh-CN" i="1">
                <a:solidFill>
                  <a:schemeClr val="tx1"/>
                </a:solidFill>
              </a:rPr>
              <a:t> </a:t>
            </a:r>
            <a:r>
              <a:rPr lang="zh-CN" altLang="en-US">
                <a:solidFill>
                  <a:schemeClr val="tx1"/>
                </a:solidFill>
              </a:rPr>
              <a:t>、 </a:t>
            </a:r>
            <a:r>
              <a:rPr lang="en-US" altLang="zh-CN" i="1">
                <a:solidFill>
                  <a:schemeClr val="tx1"/>
                </a:solidFill>
              </a:rPr>
              <a:t>R</a:t>
            </a:r>
            <a:r>
              <a:rPr lang="en-US" altLang="zh-CN" baseline="-25000">
                <a:solidFill>
                  <a:schemeClr val="tx1"/>
                </a:solidFill>
              </a:rPr>
              <a:t>2 </a:t>
            </a:r>
            <a:r>
              <a:rPr lang="zh-CN" altLang="en-US">
                <a:solidFill>
                  <a:schemeClr val="tx1"/>
                </a:solidFill>
              </a:rPr>
              <a:t>应为多少？</a:t>
            </a:r>
          </a:p>
        </p:txBody>
      </p:sp>
      <p:sp>
        <p:nvSpPr>
          <p:cNvPr id="64515" name="Text Box 3"/>
          <p:cNvSpPr txBox="1">
            <a:spLocks noChangeArrowheads="1"/>
          </p:cNvSpPr>
          <p:nvPr/>
        </p:nvSpPr>
        <p:spPr bwMode="auto">
          <a:xfrm>
            <a:off x="4343400" y="2057400"/>
            <a:ext cx="46482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10000"/>
              </a:spcBef>
            </a:pPr>
            <a:r>
              <a:rPr lang="zh-CN" altLang="en-US">
                <a:solidFill>
                  <a:srgbClr val="000099"/>
                </a:solidFill>
              </a:rPr>
              <a:t>解：</a:t>
            </a:r>
            <a:r>
              <a:rPr lang="en-US" altLang="zh-CN">
                <a:solidFill>
                  <a:schemeClr val="tx1"/>
                </a:solidFill>
              </a:rPr>
              <a:t>1.  </a:t>
            </a:r>
            <a:r>
              <a:rPr lang="en-US" altLang="zh-CN" i="1">
                <a:solidFill>
                  <a:schemeClr val="tx1"/>
                </a:solidFill>
                <a:sym typeface="Symbol" panose="05050102010706020507" pitchFamily="18" charset="2"/>
              </a:rPr>
              <a:t>A</a:t>
            </a:r>
            <a:r>
              <a:rPr lang="en-US" altLang="zh-CN" i="1" baseline="-25000">
                <a:solidFill>
                  <a:schemeClr val="tx1"/>
                </a:solidFill>
                <a:sym typeface="Symbol" panose="05050102010706020507" pitchFamily="18" charset="2"/>
              </a:rPr>
              <a:t>u</a:t>
            </a:r>
            <a:r>
              <a:rPr lang="en-US" altLang="zh-CN" baseline="-25000">
                <a:solidFill>
                  <a:schemeClr val="tx1"/>
                </a:solidFill>
                <a:sym typeface="Symbol" panose="05050102010706020507" pitchFamily="18" charset="2"/>
              </a:rPr>
              <a:t>f</a:t>
            </a:r>
            <a:r>
              <a:rPr lang="en-US" altLang="zh-CN" i="1">
                <a:solidFill>
                  <a:schemeClr val="tx1"/>
                </a:solidFill>
              </a:rPr>
              <a:t> = </a:t>
            </a:r>
            <a:r>
              <a:rPr lang="en-US" altLang="zh-CN" i="1">
                <a:solidFill>
                  <a:schemeClr val="tx1"/>
                </a:solidFill>
                <a:sym typeface="Symbol" panose="05050102010706020507" pitchFamily="18" charset="2"/>
              </a:rPr>
              <a:t>– </a:t>
            </a:r>
            <a:r>
              <a:rPr lang="en-US" altLang="zh-CN" i="1">
                <a:solidFill>
                  <a:schemeClr val="tx1"/>
                </a:solidFill>
              </a:rPr>
              <a:t>R</a:t>
            </a:r>
            <a:r>
              <a:rPr lang="en-US" altLang="zh-CN" baseline="-25000">
                <a:solidFill>
                  <a:schemeClr val="tx1"/>
                </a:solidFill>
              </a:rPr>
              <a:t>F</a:t>
            </a:r>
            <a:r>
              <a:rPr lang="en-US" altLang="zh-CN" i="1" baseline="-25000">
                <a:solidFill>
                  <a:schemeClr val="tx1"/>
                </a:solidFill>
              </a:rPr>
              <a:t>  </a:t>
            </a:r>
            <a:r>
              <a:rPr lang="en-US" altLang="zh-CN" sz="3200">
                <a:solidFill>
                  <a:schemeClr val="tx1"/>
                </a:solidFill>
                <a:sym typeface="Symbol" panose="05050102010706020507" pitchFamily="18" charset="2"/>
              </a:rPr>
              <a:t></a:t>
            </a:r>
            <a:r>
              <a:rPr lang="en-US" altLang="zh-CN" sz="3200" i="1">
                <a:solidFill>
                  <a:schemeClr val="tx1"/>
                </a:solidFill>
                <a:sym typeface="Symbol" panose="05050102010706020507" pitchFamily="18" charset="2"/>
              </a:rPr>
              <a:t> </a:t>
            </a:r>
            <a:r>
              <a:rPr lang="en-US" altLang="zh-CN" i="1">
                <a:solidFill>
                  <a:schemeClr val="tx1"/>
                </a:solidFill>
              </a:rPr>
              <a:t>R</a:t>
            </a:r>
            <a:r>
              <a:rPr lang="en-US" altLang="zh-CN" baseline="-25000">
                <a:solidFill>
                  <a:schemeClr val="tx1"/>
                </a:solidFill>
              </a:rPr>
              <a:t>1</a:t>
            </a:r>
            <a:r>
              <a:rPr lang="en-US" altLang="zh-CN">
                <a:solidFill>
                  <a:schemeClr val="tx1"/>
                </a:solidFill>
                <a:sym typeface="Symbol" panose="05050102010706020507" pitchFamily="18" charset="2"/>
              </a:rPr>
              <a:t> </a:t>
            </a:r>
          </a:p>
          <a:p>
            <a:pPr eaLnBrk="1" hangingPunct="1">
              <a:spcBef>
                <a:spcPct val="10000"/>
              </a:spcBef>
            </a:pPr>
            <a:r>
              <a:rPr lang="en-US" altLang="zh-CN">
                <a:solidFill>
                  <a:schemeClr val="tx1"/>
                </a:solidFill>
                <a:sym typeface="Symbol" panose="05050102010706020507" pitchFamily="18" charset="2"/>
              </a:rPr>
              <a:t>                   = –50 </a:t>
            </a:r>
            <a:r>
              <a:rPr lang="en-US" altLang="zh-CN" sz="3200">
                <a:solidFill>
                  <a:schemeClr val="tx1"/>
                </a:solidFill>
                <a:sym typeface="Symbol" panose="05050102010706020507" pitchFamily="18" charset="2"/>
              </a:rPr>
              <a:t> </a:t>
            </a:r>
            <a:r>
              <a:rPr lang="en-US" altLang="zh-CN">
                <a:solidFill>
                  <a:schemeClr val="tx1"/>
                </a:solidFill>
                <a:sym typeface="Symbol" panose="05050102010706020507" pitchFamily="18" charset="2"/>
              </a:rPr>
              <a:t>10 = –5</a:t>
            </a:r>
          </a:p>
        </p:txBody>
      </p:sp>
      <p:sp>
        <p:nvSpPr>
          <p:cNvPr id="64516" name="Text Box 4"/>
          <p:cNvSpPr txBox="1">
            <a:spLocks noChangeArrowheads="1"/>
          </p:cNvSpPr>
          <p:nvPr/>
        </p:nvSpPr>
        <p:spPr bwMode="auto">
          <a:xfrm>
            <a:off x="5562600" y="3048000"/>
            <a:ext cx="3505200"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i="1">
                <a:solidFill>
                  <a:schemeClr val="tx1"/>
                </a:solidFill>
              </a:rPr>
              <a:t>R</a:t>
            </a:r>
            <a:r>
              <a:rPr lang="en-US" altLang="zh-CN" baseline="-25000">
                <a:solidFill>
                  <a:schemeClr val="tx1"/>
                </a:solidFill>
              </a:rPr>
              <a:t>2</a:t>
            </a:r>
            <a:r>
              <a:rPr lang="en-US" altLang="zh-CN">
                <a:solidFill>
                  <a:schemeClr val="tx1"/>
                </a:solidFill>
                <a:sym typeface="Symbol" panose="05050102010706020507" pitchFamily="18" charset="2"/>
              </a:rPr>
              <a:t> =</a:t>
            </a:r>
            <a:r>
              <a:rPr lang="en-US" altLang="zh-CN" i="1">
                <a:solidFill>
                  <a:schemeClr val="tx1"/>
                </a:solidFill>
                <a:sym typeface="Symbol" panose="05050102010706020507" pitchFamily="18" charset="2"/>
              </a:rPr>
              <a:t> </a:t>
            </a:r>
            <a:r>
              <a:rPr lang="en-US" altLang="zh-CN" i="1">
                <a:solidFill>
                  <a:schemeClr val="tx1"/>
                </a:solidFill>
              </a:rPr>
              <a:t>R</a:t>
            </a:r>
            <a:r>
              <a:rPr lang="en-US" altLang="zh-CN" baseline="-25000">
                <a:solidFill>
                  <a:schemeClr val="tx1"/>
                </a:solidFill>
              </a:rPr>
              <a:t>1</a:t>
            </a:r>
            <a:r>
              <a:rPr lang="en-US" altLang="zh-CN">
                <a:solidFill>
                  <a:schemeClr val="tx1"/>
                </a:solidFill>
                <a:sym typeface="Symbol" panose="05050102010706020507" pitchFamily="18" charset="2"/>
              </a:rPr>
              <a:t> </a:t>
            </a:r>
            <a:r>
              <a:rPr lang="en-US" altLang="zh-CN" sz="3200">
                <a:solidFill>
                  <a:schemeClr val="tx1"/>
                </a:solidFill>
                <a:sym typeface="Symbol" panose="05050102010706020507" pitchFamily="18" charset="2"/>
              </a:rPr>
              <a:t> </a:t>
            </a:r>
            <a:r>
              <a:rPr lang="en-US" altLang="zh-CN" i="1">
                <a:solidFill>
                  <a:schemeClr val="tx1"/>
                </a:solidFill>
              </a:rPr>
              <a:t>R</a:t>
            </a:r>
            <a:r>
              <a:rPr lang="en-US" altLang="zh-CN" baseline="-25000">
                <a:solidFill>
                  <a:schemeClr val="tx1"/>
                </a:solidFill>
              </a:rPr>
              <a:t>F</a:t>
            </a:r>
            <a:r>
              <a:rPr lang="en-US" altLang="zh-CN" i="1">
                <a:solidFill>
                  <a:schemeClr val="tx1"/>
                </a:solidFill>
                <a:sym typeface="Symbol" panose="05050102010706020507" pitchFamily="18" charset="2"/>
              </a:rPr>
              <a:t> </a:t>
            </a:r>
            <a:endParaRPr lang="en-US" altLang="zh-CN">
              <a:solidFill>
                <a:schemeClr val="tx1"/>
              </a:solidFill>
              <a:sym typeface="Symbol" panose="05050102010706020507" pitchFamily="18" charset="2"/>
            </a:endParaRPr>
          </a:p>
          <a:p>
            <a:pPr eaLnBrk="1" hangingPunct="1">
              <a:spcBef>
                <a:spcPct val="10000"/>
              </a:spcBef>
            </a:pPr>
            <a:r>
              <a:rPr lang="en-US" altLang="zh-CN">
                <a:solidFill>
                  <a:schemeClr val="tx1"/>
                </a:solidFill>
                <a:sym typeface="Symbol" panose="05050102010706020507" pitchFamily="18" charset="2"/>
              </a:rPr>
              <a:t>     =10 50 </a:t>
            </a:r>
            <a:r>
              <a:rPr lang="en-US" altLang="zh-CN" sz="3200">
                <a:solidFill>
                  <a:schemeClr val="tx1"/>
                </a:solidFill>
                <a:sym typeface="Symbol" panose="05050102010706020507" pitchFamily="18" charset="2"/>
              </a:rPr>
              <a:t></a:t>
            </a:r>
            <a:r>
              <a:rPr lang="en-US" altLang="zh-CN" sz="3200">
                <a:solidFill>
                  <a:schemeClr val="tx1"/>
                </a:solidFill>
              </a:rPr>
              <a:t> (</a:t>
            </a:r>
            <a:r>
              <a:rPr lang="en-US" altLang="zh-CN">
                <a:solidFill>
                  <a:schemeClr val="tx1"/>
                </a:solidFill>
                <a:sym typeface="Symbol" panose="05050102010706020507" pitchFamily="18" charset="2"/>
              </a:rPr>
              <a:t>10+50) </a:t>
            </a:r>
          </a:p>
          <a:p>
            <a:pPr eaLnBrk="1" hangingPunct="1">
              <a:spcBef>
                <a:spcPct val="10000"/>
              </a:spcBef>
            </a:pPr>
            <a:r>
              <a:rPr lang="en-US" altLang="zh-CN">
                <a:solidFill>
                  <a:schemeClr val="tx1"/>
                </a:solidFill>
                <a:sym typeface="Symbol" panose="05050102010706020507" pitchFamily="18" charset="2"/>
              </a:rPr>
              <a:t>     = 8.3 </a:t>
            </a:r>
            <a:r>
              <a:rPr lang="en-US" altLang="zh-CN">
                <a:solidFill>
                  <a:schemeClr val="tx1"/>
                </a:solidFill>
              </a:rPr>
              <a:t>k</a:t>
            </a:r>
            <a:r>
              <a:rPr lang="en-US" altLang="zh-CN">
                <a:solidFill>
                  <a:schemeClr val="tx1"/>
                </a:solidFill>
                <a:sym typeface="Symbol" panose="05050102010706020507" pitchFamily="18" charset="2"/>
              </a:rPr>
              <a:t></a:t>
            </a:r>
            <a:endParaRPr lang="en-US" altLang="zh-CN" b="0">
              <a:solidFill>
                <a:schemeClr val="tx1"/>
              </a:solidFill>
              <a:sym typeface="Symbol" panose="05050102010706020507" pitchFamily="18" charset="2"/>
            </a:endParaRPr>
          </a:p>
        </p:txBody>
      </p:sp>
      <p:sp>
        <p:nvSpPr>
          <p:cNvPr id="64517" name="Text Box 5"/>
          <p:cNvSpPr txBox="1">
            <a:spLocks noChangeArrowheads="1"/>
          </p:cNvSpPr>
          <p:nvPr/>
        </p:nvSpPr>
        <p:spPr bwMode="auto">
          <a:xfrm>
            <a:off x="914400" y="4672013"/>
            <a:ext cx="7467600"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a:solidFill>
                  <a:schemeClr val="tx1"/>
                </a:solidFill>
              </a:rPr>
              <a:t>2.  </a:t>
            </a:r>
            <a:r>
              <a:rPr lang="zh-CN" altLang="en-US">
                <a:solidFill>
                  <a:schemeClr val="tx1"/>
                </a:solidFill>
                <a:ea typeface="创艺繁标宋" pitchFamily="2" charset="-122"/>
                <a:sym typeface="Symbol" panose="05050102010706020507" pitchFamily="18" charset="2"/>
              </a:rPr>
              <a:t>因</a:t>
            </a:r>
            <a:r>
              <a:rPr lang="zh-CN" altLang="en-US">
                <a:solidFill>
                  <a:schemeClr val="tx1"/>
                </a:solidFill>
              </a:rPr>
              <a:t> </a:t>
            </a:r>
            <a:r>
              <a:rPr lang="en-US" altLang="zh-CN" i="1">
                <a:solidFill>
                  <a:schemeClr val="tx1"/>
                </a:solidFill>
                <a:sym typeface="Symbol" panose="05050102010706020507" pitchFamily="18" charset="2"/>
              </a:rPr>
              <a:t>A</a:t>
            </a:r>
            <a:r>
              <a:rPr lang="en-US" altLang="zh-CN" i="1" baseline="-25000">
                <a:solidFill>
                  <a:schemeClr val="tx1"/>
                </a:solidFill>
                <a:sym typeface="Symbol" panose="05050102010706020507" pitchFamily="18" charset="2"/>
              </a:rPr>
              <a:t>u</a:t>
            </a:r>
            <a:r>
              <a:rPr lang="en-US" altLang="zh-CN" baseline="-25000">
                <a:solidFill>
                  <a:schemeClr val="tx1"/>
                </a:solidFill>
                <a:sym typeface="Symbol" panose="05050102010706020507" pitchFamily="18" charset="2"/>
              </a:rPr>
              <a:t>f</a:t>
            </a:r>
            <a:r>
              <a:rPr lang="en-US" altLang="zh-CN">
                <a:solidFill>
                  <a:schemeClr val="tx1"/>
                </a:solidFill>
              </a:rPr>
              <a:t> </a:t>
            </a:r>
            <a:r>
              <a:rPr lang="en-US" altLang="zh-CN" i="1">
                <a:solidFill>
                  <a:schemeClr val="tx1"/>
                </a:solidFill>
              </a:rPr>
              <a:t>= </a:t>
            </a:r>
            <a:r>
              <a:rPr lang="en-US" altLang="zh-CN" i="1">
                <a:solidFill>
                  <a:schemeClr val="tx1"/>
                </a:solidFill>
                <a:sym typeface="Symbol" panose="05050102010706020507" pitchFamily="18" charset="2"/>
              </a:rPr>
              <a:t>– </a:t>
            </a:r>
            <a:r>
              <a:rPr lang="en-US" altLang="zh-CN" i="1">
                <a:solidFill>
                  <a:schemeClr val="tx1"/>
                </a:solidFill>
              </a:rPr>
              <a:t>R</a:t>
            </a:r>
            <a:r>
              <a:rPr lang="en-US" altLang="zh-CN" baseline="-25000">
                <a:solidFill>
                  <a:schemeClr val="tx1"/>
                </a:solidFill>
              </a:rPr>
              <a:t>F</a:t>
            </a:r>
            <a:r>
              <a:rPr lang="en-US" altLang="zh-CN" i="1" baseline="-25000">
                <a:solidFill>
                  <a:schemeClr val="tx1"/>
                </a:solidFill>
              </a:rPr>
              <a:t> </a:t>
            </a:r>
            <a:r>
              <a:rPr lang="en-US" altLang="zh-CN" i="1">
                <a:solidFill>
                  <a:schemeClr val="tx1"/>
                </a:solidFill>
              </a:rPr>
              <a:t>/</a:t>
            </a:r>
            <a:r>
              <a:rPr lang="en-US" altLang="zh-CN" i="1" baseline="-25000">
                <a:solidFill>
                  <a:schemeClr val="tx1"/>
                </a:solidFill>
              </a:rPr>
              <a:t> </a:t>
            </a:r>
            <a:r>
              <a:rPr lang="en-US" altLang="zh-CN" i="1">
                <a:solidFill>
                  <a:schemeClr val="tx1"/>
                </a:solidFill>
              </a:rPr>
              <a:t>R</a:t>
            </a:r>
            <a:r>
              <a:rPr lang="en-US" altLang="zh-CN" baseline="-25000">
                <a:solidFill>
                  <a:schemeClr val="tx1"/>
                </a:solidFill>
              </a:rPr>
              <a:t>1</a:t>
            </a:r>
            <a:r>
              <a:rPr lang="en-US" altLang="zh-CN" i="1">
                <a:solidFill>
                  <a:schemeClr val="tx1"/>
                </a:solidFill>
                <a:sym typeface="Symbol" panose="05050102010706020507" pitchFamily="18" charset="2"/>
              </a:rPr>
              <a:t> </a:t>
            </a:r>
            <a:r>
              <a:rPr lang="en-US" altLang="zh-CN" i="1">
                <a:solidFill>
                  <a:schemeClr val="tx1"/>
                </a:solidFill>
              </a:rPr>
              <a:t>= </a:t>
            </a:r>
            <a:r>
              <a:rPr lang="en-US" altLang="zh-CN" i="1">
                <a:solidFill>
                  <a:schemeClr val="tx1"/>
                </a:solidFill>
                <a:sym typeface="Symbol" panose="05050102010706020507" pitchFamily="18" charset="2"/>
              </a:rPr>
              <a:t>– </a:t>
            </a:r>
            <a:r>
              <a:rPr lang="en-US" altLang="zh-CN" i="1">
                <a:solidFill>
                  <a:schemeClr val="tx1"/>
                </a:solidFill>
              </a:rPr>
              <a:t>R</a:t>
            </a:r>
            <a:r>
              <a:rPr lang="en-US" altLang="zh-CN" baseline="-25000">
                <a:solidFill>
                  <a:schemeClr val="tx1"/>
                </a:solidFill>
              </a:rPr>
              <a:t>F  </a:t>
            </a:r>
            <a:r>
              <a:rPr lang="en-US" altLang="zh-CN" sz="3200">
                <a:solidFill>
                  <a:schemeClr val="tx1"/>
                </a:solidFill>
                <a:sym typeface="Symbol" panose="05050102010706020507" pitchFamily="18" charset="2"/>
              </a:rPr>
              <a:t></a:t>
            </a:r>
            <a:r>
              <a:rPr lang="en-US" altLang="zh-CN" sz="3200">
                <a:solidFill>
                  <a:schemeClr val="tx1"/>
                </a:solidFill>
              </a:rPr>
              <a:t> </a:t>
            </a:r>
            <a:r>
              <a:rPr lang="en-US" altLang="zh-CN">
                <a:solidFill>
                  <a:schemeClr val="tx1"/>
                </a:solidFill>
                <a:sym typeface="Symbol" panose="05050102010706020507" pitchFamily="18" charset="2"/>
              </a:rPr>
              <a:t>10</a:t>
            </a:r>
            <a:r>
              <a:rPr lang="en-US" altLang="zh-CN">
                <a:solidFill>
                  <a:schemeClr val="tx1"/>
                </a:solidFill>
              </a:rPr>
              <a:t> = </a:t>
            </a:r>
            <a:r>
              <a:rPr lang="en-US" altLang="zh-CN">
                <a:solidFill>
                  <a:schemeClr val="tx1"/>
                </a:solidFill>
                <a:sym typeface="Symbol" panose="05050102010706020507" pitchFamily="18" charset="2"/>
              </a:rPr>
              <a:t>–</a:t>
            </a:r>
            <a:r>
              <a:rPr lang="en-US" altLang="zh-CN">
                <a:solidFill>
                  <a:schemeClr val="tx1"/>
                </a:solidFill>
              </a:rPr>
              <a:t>10 </a:t>
            </a:r>
          </a:p>
          <a:p>
            <a:pPr eaLnBrk="1" hangingPunct="1">
              <a:spcBef>
                <a:spcPct val="10000"/>
              </a:spcBef>
            </a:pPr>
            <a:r>
              <a:rPr lang="en-US" altLang="zh-CN">
                <a:solidFill>
                  <a:schemeClr val="bg1"/>
                </a:solidFill>
              </a:rPr>
              <a:t>     </a:t>
            </a:r>
            <a:r>
              <a:rPr lang="zh-CN" altLang="en-US">
                <a:solidFill>
                  <a:schemeClr val="tx1"/>
                </a:solidFill>
                <a:ea typeface="创艺繁标宋" pitchFamily="2" charset="-122"/>
                <a:sym typeface="Symbol" panose="05050102010706020507" pitchFamily="18" charset="2"/>
              </a:rPr>
              <a:t>故得 </a:t>
            </a:r>
            <a:r>
              <a:rPr lang="en-US" altLang="zh-CN" i="1">
                <a:solidFill>
                  <a:schemeClr val="tx1"/>
                </a:solidFill>
              </a:rPr>
              <a:t>R</a:t>
            </a:r>
            <a:r>
              <a:rPr lang="en-US" altLang="zh-CN" baseline="-25000">
                <a:solidFill>
                  <a:schemeClr val="tx1"/>
                </a:solidFill>
              </a:rPr>
              <a:t>F</a:t>
            </a:r>
            <a:r>
              <a:rPr lang="en-US" altLang="zh-CN" i="1">
                <a:solidFill>
                  <a:schemeClr val="tx1"/>
                </a:solidFill>
                <a:ea typeface="创艺繁标宋" pitchFamily="2" charset="-122"/>
                <a:sym typeface="Symbol" panose="05050102010706020507" pitchFamily="18" charset="2"/>
              </a:rPr>
              <a:t> = </a:t>
            </a:r>
            <a:r>
              <a:rPr lang="en-US" altLang="zh-CN" i="1">
                <a:solidFill>
                  <a:schemeClr val="tx1"/>
                </a:solidFill>
                <a:sym typeface="Symbol" panose="05050102010706020507" pitchFamily="18" charset="2"/>
              </a:rPr>
              <a:t>–A</a:t>
            </a:r>
            <a:r>
              <a:rPr lang="en-US" altLang="zh-CN" i="1" baseline="-25000">
                <a:solidFill>
                  <a:schemeClr val="tx1"/>
                </a:solidFill>
                <a:sym typeface="Symbol" panose="05050102010706020507" pitchFamily="18" charset="2"/>
              </a:rPr>
              <a:t>u</a:t>
            </a:r>
            <a:r>
              <a:rPr lang="en-US" altLang="zh-CN" baseline="-25000">
                <a:solidFill>
                  <a:schemeClr val="tx1"/>
                </a:solidFill>
                <a:sym typeface="Symbol" panose="05050102010706020507" pitchFamily="18" charset="2"/>
              </a:rPr>
              <a:t>f</a:t>
            </a:r>
            <a:r>
              <a:rPr lang="en-US" altLang="zh-CN" i="1" baseline="-25000">
                <a:solidFill>
                  <a:schemeClr val="tx1"/>
                </a:solidFill>
                <a:sym typeface="Symbol" panose="05050102010706020507" pitchFamily="18" charset="2"/>
              </a:rPr>
              <a:t> </a:t>
            </a:r>
            <a:r>
              <a:rPr lang="en-US" altLang="zh-CN">
                <a:solidFill>
                  <a:schemeClr val="tx1"/>
                </a:solidFill>
                <a:sym typeface="Symbol" panose="05050102010706020507" pitchFamily="18" charset="2"/>
              </a:rPr>
              <a:t></a:t>
            </a:r>
            <a:r>
              <a:rPr lang="en-US" altLang="zh-CN" sz="3200" i="1">
                <a:solidFill>
                  <a:schemeClr val="tx1"/>
                </a:solidFill>
              </a:rPr>
              <a:t> </a:t>
            </a:r>
            <a:r>
              <a:rPr lang="en-US" altLang="zh-CN" i="1">
                <a:solidFill>
                  <a:schemeClr val="tx1"/>
                </a:solidFill>
              </a:rPr>
              <a:t>R</a:t>
            </a:r>
            <a:r>
              <a:rPr lang="en-US" altLang="zh-CN" baseline="-25000">
                <a:solidFill>
                  <a:schemeClr val="tx1"/>
                </a:solidFill>
              </a:rPr>
              <a:t>1</a:t>
            </a:r>
            <a:r>
              <a:rPr lang="en-US" altLang="zh-CN">
                <a:solidFill>
                  <a:schemeClr val="tx1"/>
                </a:solidFill>
                <a:sym typeface="Symbol" panose="05050102010706020507" pitchFamily="18" charset="2"/>
              </a:rPr>
              <a:t> = –(–</a:t>
            </a:r>
            <a:r>
              <a:rPr lang="en-US" altLang="zh-CN">
                <a:solidFill>
                  <a:schemeClr val="tx1"/>
                </a:solidFill>
                <a:ea typeface="创艺繁标宋" pitchFamily="2" charset="-122"/>
                <a:sym typeface="Symbol" panose="05050102010706020507" pitchFamily="18" charset="2"/>
              </a:rPr>
              <a:t>10) </a:t>
            </a:r>
            <a:r>
              <a:rPr lang="en-US" altLang="zh-CN">
                <a:solidFill>
                  <a:schemeClr val="tx1"/>
                </a:solidFill>
                <a:sym typeface="Symbol" panose="05050102010706020507" pitchFamily="18" charset="2"/>
              </a:rPr>
              <a:t></a:t>
            </a:r>
            <a:r>
              <a:rPr lang="en-US" altLang="zh-CN">
                <a:solidFill>
                  <a:schemeClr val="tx1"/>
                </a:solidFill>
                <a:ea typeface="创艺繁标宋" pitchFamily="2" charset="-122"/>
                <a:sym typeface="Symbol" panose="05050102010706020507" pitchFamily="18" charset="2"/>
              </a:rPr>
              <a:t>10 =100 </a:t>
            </a:r>
            <a:r>
              <a:rPr lang="en-US" altLang="zh-CN">
                <a:solidFill>
                  <a:schemeClr val="tx1"/>
                </a:solidFill>
              </a:rPr>
              <a:t>k</a:t>
            </a:r>
            <a:r>
              <a:rPr lang="en-US" altLang="zh-CN">
                <a:solidFill>
                  <a:schemeClr val="tx1"/>
                </a:solidFill>
                <a:sym typeface="Symbol" panose="05050102010706020507" pitchFamily="18" charset="2"/>
              </a:rPr>
              <a:t></a:t>
            </a:r>
            <a:endParaRPr lang="en-US" altLang="zh-CN">
              <a:solidFill>
                <a:schemeClr val="tx1"/>
              </a:solidFill>
              <a:ea typeface="创艺繁标宋" pitchFamily="2" charset="-122"/>
              <a:sym typeface="Symbol" panose="05050102010706020507" pitchFamily="18" charset="2"/>
            </a:endParaRPr>
          </a:p>
          <a:p>
            <a:pPr eaLnBrk="1" hangingPunct="1">
              <a:spcBef>
                <a:spcPct val="10000"/>
              </a:spcBef>
            </a:pPr>
            <a:r>
              <a:rPr lang="en-US" altLang="zh-CN">
                <a:solidFill>
                  <a:schemeClr val="tx1"/>
                </a:solidFill>
              </a:rPr>
              <a:t>     </a:t>
            </a:r>
            <a:r>
              <a:rPr lang="en-US" altLang="zh-CN" i="1">
                <a:solidFill>
                  <a:schemeClr val="tx1"/>
                </a:solidFill>
              </a:rPr>
              <a:t> R</a:t>
            </a:r>
            <a:r>
              <a:rPr lang="en-US" altLang="zh-CN" baseline="-25000">
                <a:solidFill>
                  <a:schemeClr val="tx1"/>
                </a:solidFill>
              </a:rPr>
              <a:t>2</a:t>
            </a:r>
            <a:r>
              <a:rPr lang="en-US" altLang="zh-CN">
                <a:solidFill>
                  <a:schemeClr val="tx1"/>
                </a:solidFill>
                <a:sym typeface="Symbol" panose="05050102010706020507" pitchFamily="18" charset="2"/>
              </a:rPr>
              <a:t> = 10  100 </a:t>
            </a:r>
            <a:r>
              <a:rPr lang="en-US" altLang="zh-CN" sz="3200">
                <a:solidFill>
                  <a:schemeClr val="tx1"/>
                </a:solidFill>
                <a:sym typeface="Symbol" panose="05050102010706020507" pitchFamily="18" charset="2"/>
              </a:rPr>
              <a:t></a:t>
            </a:r>
            <a:r>
              <a:rPr lang="en-US" altLang="zh-CN" sz="3200">
                <a:solidFill>
                  <a:schemeClr val="tx1"/>
                </a:solidFill>
              </a:rPr>
              <a:t> (</a:t>
            </a:r>
            <a:r>
              <a:rPr lang="en-US" altLang="zh-CN">
                <a:solidFill>
                  <a:schemeClr val="tx1"/>
                </a:solidFill>
                <a:sym typeface="Symbol" panose="05050102010706020507" pitchFamily="18" charset="2"/>
              </a:rPr>
              <a:t>10 +100) = 9. 1 </a:t>
            </a:r>
            <a:r>
              <a:rPr lang="en-US" altLang="zh-CN">
                <a:solidFill>
                  <a:schemeClr val="tx1"/>
                </a:solidFill>
              </a:rPr>
              <a:t>k</a:t>
            </a:r>
            <a:r>
              <a:rPr lang="en-US" altLang="zh-CN">
                <a:solidFill>
                  <a:schemeClr val="tx1"/>
                </a:solidFill>
                <a:sym typeface="Symbol" panose="05050102010706020507" pitchFamily="18" charset="2"/>
              </a:rPr>
              <a:t></a:t>
            </a:r>
          </a:p>
        </p:txBody>
      </p:sp>
      <p:grpSp>
        <p:nvGrpSpPr>
          <p:cNvPr id="32774" name="Group 56"/>
          <p:cNvGrpSpPr>
            <a:grpSpLocks/>
          </p:cNvGrpSpPr>
          <p:nvPr/>
        </p:nvGrpSpPr>
        <p:grpSpPr bwMode="auto">
          <a:xfrm>
            <a:off x="382588" y="1844675"/>
            <a:ext cx="4760912" cy="2674938"/>
            <a:chOff x="241" y="1162"/>
            <a:chExt cx="2999" cy="1685"/>
          </a:xfrm>
        </p:grpSpPr>
        <p:sp>
          <p:nvSpPr>
            <p:cNvPr id="32775" name="Text Box 11"/>
            <p:cNvSpPr txBox="1">
              <a:spLocks noChangeArrowheads="1"/>
            </p:cNvSpPr>
            <p:nvPr/>
          </p:nvSpPr>
          <p:spPr bwMode="auto">
            <a:xfrm>
              <a:off x="2563" y="2193"/>
              <a:ext cx="6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99"/>
                  </a:solidFill>
                </a:rPr>
                <a:t>u</a:t>
              </a:r>
              <a:r>
                <a:rPr lang="en-US" altLang="zh-CN" sz="2000" baseline="-25000">
                  <a:solidFill>
                    <a:srgbClr val="000099"/>
                  </a:solidFill>
                </a:rPr>
                <a:t>O</a:t>
              </a:r>
              <a:endParaRPr lang="en-US" altLang="zh-CN" sz="2000">
                <a:solidFill>
                  <a:srgbClr val="000099"/>
                </a:solidFill>
              </a:endParaRPr>
            </a:p>
          </p:txBody>
        </p:sp>
        <p:pic>
          <p:nvPicPr>
            <p:cNvPr id="32776" name="Picture 55" descr="图片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 y="1162"/>
              <a:ext cx="2684" cy="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259820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vertical)">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blinds(vertical)">
                                      <p:cBhvr>
                                        <p:cTn id="12" dur="500"/>
                                        <p:tgtEl>
                                          <p:spTgt spid="64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4516">
                                            <p:txEl>
                                              <p:pRg st="0" end="0"/>
                                            </p:txEl>
                                          </p:spTgt>
                                        </p:tgtEl>
                                        <p:attrNameLst>
                                          <p:attrName>style.visibility</p:attrName>
                                        </p:attrNameLst>
                                      </p:cBhvr>
                                      <p:to>
                                        <p:strVal val="visible"/>
                                      </p:to>
                                    </p:set>
                                    <p:animEffect transition="in" filter="blinds(vertical)">
                                      <p:cBhvr>
                                        <p:cTn id="17" dur="500"/>
                                        <p:tgtEl>
                                          <p:spTgt spid="6451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64516">
                                            <p:txEl>
                                              <p:pRg st="1" end="1"/>
                                            </p:txEl>
                                          </p:spTgt>
                                        </p:tgtEl>
                                        <p:attrNameLst>
                                          <p:attrName>style.visibility</p:attrName>
                                        </p:attrNameLst>
                                      </p:cBhvr>
                                      <p:to>
                                        <p:strVal val="visible"/>
                                      </p:to>
                                    </p:set>
                                    <p:animEffect transition="in" filter="blinds(vertical)">
                                      <p:cBhvr>
                                        <p:cTn id="22" dur="500"/>
                                        <p:tgtEl>
                                          <p:spTgt spid="6451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4516">
                                            <p:txEl>
                                              <p:pRg st="2" end="2"/>
                                            </p:txEl>
                                          </p:spTgt>
                                        </p:tgtEl>
                                        <p:attrNameLst>
                                          <p:attrName>style.visibility</p:attrName>
                                        </p:attrNameLst>
                                      </p:cBhvr>
                                      <p:to>
                                        <p:strVal val="visible"/>
                                      </p:to>
                                    </p:set>
                                    <p:animEffect transition="in" filter="blinds(vertical)">
                                      <p:cBhvr>
                                        <p:cTn id="27" dur="500"/>
                                        <p:tgtEl>
                                          <p:spTgt spid="6451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64517">
                                            <p:txEl>
                                              <p:pRg st="0" end="0"/>
                                            </p:txEl>
                                          </p:spTgt>
                                        </p:tgtEl>
                                        <p:attrNameLst>
                                          <p:attrName>style.visibility</p:attrName>
                                        </p:attrNameLst>
                                      </p:cBhvr>
                                      <p:to>
                                        <p:strVal val="visible"/>
                                      </p:to>
                                    </p:set>
                                    <p:animEffect transition="in" filter="blinds(vertical)">
                                      <p:cBhvr>
                                        <p:cTn id="32" dur="500"/>
                                        <p:tgtEl>
                                          <p:spTgt spid="6451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64517">
                                            <p:txEl>
                                              <p:pRg st="1" end="1"/>
                                            </p:txEl>
                                          </p:spTgt>
                                        </p:tgtEl>
                                        <p:attrNameLst>
                                          <p:attrName>style.visibility</p:attrName>
                                        </p:attrNameLst>
                                      </p:cBhvr>
                                      <p:to>
                                        <p:strVal val="visible"/>
                                      </p:to>
                                    </p:set>
                                    <p:animEffect transition="in" filter="blinds(vertical)">
                                      <p:cBhvr>
                                        <p:cTn id="37" dur="500"/>
                                        <p:tgtEl>
                                          <p:spTgt spid="6451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64517">
                                            <p:txEl>
                                              <p:pRg st="2" end="2"/>
                                            </p:txEl>
                                          </p:spTgt>
                                        </p:tgtEl>
                                        <p:attrNameLst>
                                          <p:attrName>style.visibility</p:attrName>
                                        </p:attrNameLst>
                                      </p:cBhvr>
                                      <p:to>
                                        <p:strVal val="visible"/>
                                      </p:to>
                                    </p:set>
                                    <p:animEffect transition="in" filter="blinds(vertical)">
                                      <p:cBhvr>
                                        <p:cTn id="42" dur="500"/>
                                        <p:tgtEl>
                                          <p:spTgt spid="645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P spid="64516" grpId="0" build="p" autoUpdateAnimBg="0"/>
      <p:bldP spid="6451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subTitle" idx="1"/>
          </p:nvPr>
        </p:nvSpPr>
        <p:spPr bwMode="auto">
          <a:xfrm>
            <a:off x="609600" y="457200"/>
            <a:ext cx="3657600" cy="457200"/>
          </a:xfrm>
          <a:ln>
            <a:miter lim="800000"/>
            <a:headEnd/>
            <a:tailEnd/>
          </a:ln>
        </p:spPr>
        <p:txBody>
          <a:bodyPr vert="horz" wrap="square" lIns="91440" tIns="45720" rIns="91440" bIns="45720" numCol="1" anchor="t" anchorCtr="0" compatLnSpc="1">
            <a:prstTxWarp prst="textNoShape">
              <a:avLst/>
            </a:prstTxWarp>
          </a:bodyPr>
          <a:lstStyle/>
          <a:p>
            <a:pPr algn="l" eaLnBrk="1" hangingPunct="1">
              <a:spcBef>
                <a:spcPct val="10000"/>
              </a:spcBef>
              <a:defRPr/>
            </a:pPr>
            <a:r>
              <a:rPr lang="en-US" altLang="zh-CN" sz="2800" b="1" smtClean="0">
                <a:solidFill>
                  <a:srgbClr val="CC0000"/>
                </a:solidFill>
                <a:latin typeface="Times New Roman" panose="02020603050405020304" pitchFamily="18" charset="0"/>
                <a:cs typeface="Times New Roman" panose="02020603050405020304" pitchFamily="18" charset="0"/>
              </a:rPr>
              <a:t>2. </a:t>
            </a:r>
            <a:r>
              <a:rPr lang="zh-CN" altLang="en-US" sz="2800" b="1" smtClean="0">
                <a:solidFill>
                  <a:srgbClr val="CC0000"/>
                </a:solidFill>
                <a:latin typeface="Times New Roman" panose="02020603050405020304" pitchFamily="18" charset="0"/>
                <a:cs typeface="Times New Roman" panose="02020603050405020304" pitchFamily="18" charset="0"/>
              </a:rPr>
              <a:t>同相比例运算</a:t>
            </a:r>
          </a:p>
        </p:txBody>
      </p:sp>
      <p:graphicFrame>
        <p:nvGraphicFramePr>
          <p:cNvPr id="65539" name="Object 3"/>
          <p:cNvGraphicFramePr>
            <a:graphicFrameLocks noChangeAspect="1"/>
          </p:cNvGraphicFramePr>
          <p:nvPr>
            <p:extLst/>
          </p:nvPr>
        </p:nvGraphicFramePr>
        <p:xfrm>
          <a:off x="5424488" y="1835150"/>
          <a:ext cx="2043112" cy="993775"/>
        </p:xfrm>
        <a:graphic>
          <a:graphicData uri="http://schemas.openxmlformats.org/presentationml/2006/ole">
            <mc:AlternateContent xmlns:mc="http://schemas.openxmlformats.org/markup-compatibility/2006">
              <mc:Choice xmlns:v="urn:schemas-microsoft-com:vml" Requires="v">
                <p:oleObj spid="_x0000_s3080" name="Equation" r:id="rId4" imgW="1005662" imgH="434182" progId="Equation.3">
                  <p:embed/>
                </p:oleObj>
              </mc:Choice>
              <mc:Fallback>
                <p:oleObj name="Equation" r:id="rId4" imgW="1005662" imgH="43418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488" y="1835150"/>
                        <a:ext cx="2043112"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0" name="Text Box 4"/>
          <p:cNvSpPr txBox="1">
            <a:spLocks noChangeArrowheads="1"/>
          </p:cNvSpPr>
          <p:nvPr/>
        </p:nvSpPr>
        <p:spPr bwMode="auto">
          <a:xfrm>
            <a:off x="5105400" y="1322388"/>
            <a:ext cx="342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ea typeface="创艺繁标宋" pitchFamily="2" charset="-122"/>
                <a:cs typeface="Times New Roman" panose="02020603050405020304" pitchFamily="18" charset="0"/>
                <a:sym typeface="Symbol" panose="05050102010706020507" pitchFamily="18" charset="2"/>
              </a:rPr>
              <a:t>因</a:t>
            </a:r>
            <a:r>
              <a:rPr lang="zh-CN" altLang="en-US">
                <a:solidFill>
                  <a:schemeClr val="tx1"/>
                </a:solidFill>
                <a:cs typeface="Times New Roman" panose="02020603050405020304" pitchFamily="18" charset="0"/>
              </a:rPr>
              <a:t>虚断，</a:t>
            </a:r>
            <a:r>
              <a:rPr lang="zh-CN" altLang="en-US">
                <a:ea typeface="创艺繁标宋" pitchFamily="2" charset="-122"/>
                <a:cs typeface="Times New Roman" panose="02020603050405020304" pitchFamily="18" charset="0"/>
                <a:sym typeface="Symbol" panose="05050102010706020507" pitchFamily="18" charset="2"/>
              </a:rPr>
              <a:t>所以</a:t>
            </a:r>
            <a:r>
              <a:rPr lang="en-US" altLang="zh-CN" i="1">
                <a:cs typeface="Times New Roman" panose="02020603050405020304" pitchFamily="18" charset="0"/>
              </a:rPr>
              <a:t>u</a:t>
            </a:r>
            <a:r>
              <a:rPr lang="en-US" altLang="zh-CN" baseline="-25000">
                <a:cs typeface="Times New Roman" panose="02020603050405020304" pitchFamily="18" charset="0"/>
              </a:rPr>
              <a:t>+</a:t>
            </a:r>
            <a:r>
              <a:rPr lang="en-US" altLang="zh-CN">
                <a:cs typeface="Times New Roman" panose="02020603050405020304" pitchFamily="18" charset="0"/>
              </a:rPr>
              <a:t> = </a:t>
            </a:r>
            <a:r>
              <a:rPr lang="en-US" altLang="zh-CN" i="1">
                <a:cs typeface="Times New Roman" panose="02020603050405020304" pitchFamily="18" charset="0"/>
              </a:rPr>
              <a:t>u</a:t>
            </a:r>
            <a:r>
              <a:rPr lang="en-US" altLang="zh-CN" baseline="-25000">
                <a:cs typeface="Times New Roman" panose="02020603050405020304" pitchFamily="18" charset="0"/>
              </a:rPr>
              <a:t>i</a:t>
            </a:r>
            <a:r>
              <a:rPr lang="en-US" altLang="zh-CN">
                <a:solidFill>
                  <a:schemeClr val="tx1"/>
                </a:solidFill>
                <a:cs typeface="Times New Roman" panose="02020603050405020304" pitchFamily="18" charset="0"/>
              </a:rPr>
              <a:t> </a:t>
            </a:r>
          </a:p>
        </p:txBody>
      </p:sp>
      <p:graphicFrame>
        <p:nvGraphicFramePr>
          <p:cNvPr id="65541" name="Object 5"/>
          <p:cNvGraphicFramePr>
            <a:graphicFrameLocks noChangeAspect="1"/>
          </p:cNvGraphicFramePr>
          <p:nvPr>
            <p:extLst/>
          </p:nvPr>
        </p:nvGraphicFramePr>
        <p:xfrm>
          <a:off x="5562600" y="3871913"/>
          <a:ext cx="2286000" cy="1017587"/>
        </p:xfrm>
        <a:graphic>
          <a:graphicData uri="http://schemas.openxmlformats.org/presentationml/2006/ole">
            <mc:AlternateContent xmlns:mc="http://schemas.openxmlformats.org/markup-compatibility/2006">
              <mc:Choice xmlns:v="urn:schemas-microsoft-com:vml" Requires="v">
                <p:oleObj spid="_x0000_s3081" name="Equation" r:id="rId6" imgW="960209" imgH="426615" progId="Equation.3">
                  <p:embed/>
                </p:oleObj>
              </mc:Choice>
              <mc:Fallback>
                <p:oleObj name="Equation" r:id="rId6" imgW="960209" imgH="426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3871913"/>
                        <a:ext cx="2286000"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2" name="Text Box 6"/>
          <p:cNvSpPr txBox="1">
            <a:spLocks noChangeArrowheads="1"/>
          </p:cNvSpPr>
          <p:nvPr/>
        </p:nvSpPr>
        <p:spPr bwMode="auto">
          <a:xfrm>
            <a:off x="533400" y="90805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6600"/>
                </a:solidFill>
                <a:cs typeface="Times New Roman" panose="02020603050405020304" pitchFamily="18" charset="0"/>
              </a:rPr>
              <a:t>(1) </a:t>
            </a:r>
            <a:r>
              <a:rPr lang="zh-CN" altLang="en-US">
                <a:solidFill>
                  <a:srgbClr val="006600"/>
                </a:solidFill>
                <a:cs typeface="Times New Roman" panose="02020603050405020304" pitchFamily="18" charset="0"/>
              </a:rPr>
              <a:t>电路组成</a:t>
            </a:r>
          </a:p>
        </p:txBody>
      </p:sp>
      <p:sp>
        <p:nvSpPr>
          <p:cNvPr id="65543" name="Text Box 7"/>
          <p:cNvSpPr txBox="1">
            <a:spLocks noChangeArrowheads="1"/>
          </p:cNvSpPr>
          <p:nvPr/>
        </p:nvSpPr>
        <p:spPr bwMode="auto">
          <a:xfrm>
            <a:off x="5092700" y="800100"/>
            <a:ext cx="3594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6600"/>
                </a:solidFill>
                <a:cs typeface="Times New Roman" panose="02020603050405020304" pitchFamily="18" charset="0"/>
              </a:rPr>
              <a:t>(2) </a:t>
            </a:r>
            <a:r>
              <a:rPr lang="zh-CN" altLang="en-US">
                <a:solidFill>
                  <a:srgbClr val="006600"/>
                </a:solidFill>
                <a:cs typeface="Times New Roman" panose="02020603050405020304" pitchFamily="18" charset="0"/>
              </a:rPr>
              <a:t>电压放大倍数</a:t>
            </a:r>
          </a:p>
        </p:txBody>
      </p:sp>
      <p:sp>
        <p:nvSpPr>
          <p:cNvPr id="34824" name="Rectangle 8"/>
          <p:cNvSpPr>
            <a:spLocks noChangeArrowheads="1"/>
          </p:cNvSpPr>
          <p:nvPr/>
        </p:nvSpPr>
        <p:spPr bwMode="auto">
          <a:xfrm>
            <a:off x="5029200" y="304800"/>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aphicFrame>
        <p:nvGraphicFramePr>
          <p:cNvPr id="65545" name="Object 9"/>
          <p:cNvGraphicFramePr>
            <a:graphicFrameLocks noChangeAspect="1"/>
          </p:cNvGraphicFramePr>
          <p:nvPr>
            <p:extLst/>
          </p:nvPr>
        </p:nvGraphicFramePr>
        <p:xfrm>
          <a:off x="5410200" y="4891088"/>
          <a:ext cx="2959100" cy="1133475"/>
        </p:xfrm>
        <a:graphic>
          <a:graphicData uri="http://schemas.openxmlformats.org/presentationml/2006/ole">
            <mc:AlternateContent xmlns:mc="http://schemas.openxmlformats.org/markup-compatibility/2006">
              <mc:Choice xmlns:v="urn:schemas-microsoft-com:vml" Requires="v">
                <p:oleObj spid="_x0000_s3082" name="Equation" r:id="rId8" imgW="1150546" imgH="434182" progId="Equation.3">
                  <p:embed/>
                </p:oleObj>
              </mc:Choice>
              <mc:Fallback>
                <p:oleObj name="Equation" r:id="rId8" imgW="1150546" imgH="43418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0200" y="4891088"/>
                        <a:ext cx="2959100" cy="1133475"/>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92" name="Rectangle 56"/>
          <p:cNvSpPr>
            <a:spLocks noChangeArrowheads="1"/>
          </p:cNvSpPr>
          <p:nvPr/>
        </p:nvSpPr>
        <p:spPr bwMode="auto">
          <a:xfrm>
            <a:off x="5146675" y="2757488"/>
            <a:ext cx="39973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solidFill>
                  <a:schemeClr val="tx1"/>
                </a:solidFill>
                <a:ea typeface="创艺繁标宋" pitchFamily="2" charset="-122"/>
                <a:cs typeface="Times New Roman" panose="02020603050405020304" pitchFamily="18" charset="0"/>
                <a:sym typeface="Symbol" panose="05050102010706020507" pitchFamily="18" charset="2"/>
              </a:rPr>
              <a:t>因</a:t>
            </a:r>
            <a:r>
              <a:rPr lang="zh-CN" altLang="en-US">
                <a:solidFill>
                  <a:schemeClr val="tx1"/>
                </a:solidFill>
                <a:cs typeface="Times New Roman" panose="02020603050405020304" pitchFamily="18" charset="0"/>
              </a:rPr>
              <a:t>虚短，</a:t>
            </a:r>
            <a:r>
              <a:rPr lang="zh-CN" altLang="en-US">
                <a:solidFill>
                  <a:schemeClr val="tx1"/>
                </a:solidFill>
                <a:ea typeface="创艺繁标宋" pitchFamily="2" charset="-122"/>
                <a:cs typeface="Times New Roman" panose="02020603050405020304" pitchFamily="18" charset="0"/>
                <a:sym typeface="Symbol" panose="05050102010706020507" pitchFamily="18" charset="2"/>
              </a:rPr>
              <a:t>所以</a:t>
            </a:r>
            <a:r>
              <a:rPr lang="zh-CN" altLang="en-US">
                <a:solidFill>
                  <a:schemeClr val="tx1"/>
                </a:solidFill>
                <a:cs typeface="Times New Roman" panose="02020603050405020304" pitchFamily="18" charset="0"/>
              </a:rPr>
              <a:t> </a:t>
            </a: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a:t>
            </a:r>
            <a:r>
              <a:rPr lang="en-US" altLang="zh-CN">
                <a:solidFill>
                  <a:schemeClr val="tx1"/>
                </a:solidFill>
                <a:cs typeface="Times New Roman" panose="02020603050405020304" pitchFamily="18" charset="0"/>
              </a:rPr>
              <a:t> = </a:t>
            </a: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i</a:t>
            </a:r>
            <a:r>
              <a:rPr lang="en-US" altLang="zh-CN">
                <a:solidFill>
                  <a:schemeClr val="tx1"/>
                </a:solidFill>
                <a:cs typeface="Times New Roman" panose="02020603050405020304" pitchFamily="18" charset="0"/>
              </a:rPr>
              <a:t> </a:t>
            </a:r>
            <a:r>
              <a:rPr lang="zh-CN" altLang="en-US">
                <a:solidFill>
                  <a:schemeClr val="tx1"/>
                </a:solidFill>
                <a:cs typeface="Times New Roman" panose="02020603050405020304" pitchFamily="18" charset="0"/>
              </a:rPr>
              <a:t>，</a:t>
            </a:r>
          </a:p>
          <a:p>
            <a:pPr eaLnBrk="1" hangingPunct="1">
              <a:lnSpc>
                <a:spcPct val="120000"/>
              </a:lnSpc>
            </a:pPr>
            <a:r>
              <a:rPr lang="zh-CN" altLang="en-US">
                <a:solidFill>
                  <a:srgbClr val="CC0000"/>
                </a:solidFill>
                <a:cs typeface="Times New Roman" panose="02020603050405020304" pitchFamily="18" charset="0"/>
              </a:rPr>
              <a:t>反相输入端不“虚地”</a:t>
            </a:r>
            <a:r>
              <a:rPr lang="zh-CN" altLang="en-US">
                <a:solidFill>
                  <a:schemeClr val="tx1"/>
                </a:solidFill>
                <a:cs typeface="Times New Roman" panose="02020603050405020304" pitchFamily="18" charset="0"/>
              </a:rPr>
              <a:t> </a:t>
            </a:r>
          </a:p>
        </p:txBody>
      </p:sp>
      <p:sp>
        <p:nvSpPr>
          <p:cNvPr id="65593" name="Text Box 57"/>
          <p:cNvSpPr txBox="1">
            <a:spLocks noChangeArrowheads="1"/>
          </p:cNvSpPr>
          <p:nvPr/>
        </p:nvSpPr>
        <p:spPr bwMode="auto">
          <a:xfrm>
            <a:off x="457200" y="4756150"/>
            <a:ext cx="43434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a:cs typeface="Times New Roman" panose="02020603050405020304" pitchFamily="18" charset="0"/>
              </a:rPr>
              <a:t>   </a:t>
            </a:r>
            <a:r>
              <a:rPr lang="zh-CN" altLang="en-US">
                <a:cs typeface="Times New Roman" panose="02020603050405020304" pitchFamily="18" charset="0"/>
              </a:rPr>
              <a:t>因要求静态时</a:t>
            </a:r>
            <a:r>
              <a:rPr lang="en-US" altLang="zh-CN" i="1">
                <a:cs typeface="Times New Roman" panose="02020603050405020304" pitchFamily="18" charset="0"/>
              </a:rPr>
              <a:t>u</a:t>
            </a:r>
            <a:r>
              <a:rPr lang="en-US" altLang="zh-CN" baseline="-25000">
                <a:cs typeface="Times New Roman" panose="02020603050405020304" pitchFamily="18" charset="0"/>
              </a:rPr>
              <a:t>+</a:t>
            </a:r>
            <a:r>
              <a:rPr lang="zh-CN" altLang="en-US">
                <a:cs typeface="Times New Roman" panose="02020603050405020304" pitchFamily="18" charset="0"/>
              </a:rPr>
              <a:t>、</a:t>
            </a:r>
            <a:r>
              <a:rPr lang="en-US" altLang="zh-CN" i="1">
                <a:cs typeface="Times New Roman" panose="02020603050405020304" pitchFamily="18" charset="0"/>
              </a:rPr>
              <a:t>u</a:t>
            </a:r>
            <a:r>
              <a:rPr lang="en-US" altLang="zh-CN" baseline="-25000">
                <a:cs typeface="Times New Roman" panose="02020603050405020304" pitchFamily="18" charset="0"/>
                <a:sym typeface="Symbol" panose="05050102010706020507" pitchFamily="18" charset="2"/>
              </a:rPr>
              <a:t></a:t>
            </a:r>
            <a:r>
              <a:rPr lang="zh-CN" altLang="en-US">
                <a:cs typeface="Times New Roman" panose="02020603050405020304" pitchFamily="18" charset="0"/>
              </a:rPr>
              <a:t>对地电阻相同， </a:t>
            </a:r>
          </a:p>
          <a:p>
            <a:pPr eaLnBrk="1" hangingPunct="1">
              <a:spcBef>
                <a:spcPct val="10000"/>
              </a:spcBef>
            </a:pPr>
            <a:r>
              <a:rPr lang="zh-CN" altLang="en-US">
                <a:cs typeface="Times New Roman" panose="02020603050405020304" pitchFamily="18" charset="0"/>
              </a:rPr>
              <a:t>   所以</a:t>
            </a:r>
            <a:r>
              <a:rPr lang="zh-CN" altLang="en-US">
                <a:solidFill>
                  <a:srgbClr val="CC0000"/>
                </a:solidFill>
                <a:cs typeface="Times New Roman" panose="02020603050405020304" pitchFamily="18" charset="0"/>
              </a:rPr>
              <a:t>平衡电阻</a:t>
            </a:r>
            <a:r>
              <a:rPr lang="en-US" altLang="zh-CN" i="1">
                <a:solidFill>
                  <a:srgbClr val="CC0000"/>
                </a:solidFill>
                <a:cs typeface="Times New Roman" panose="02020603050405020304" pitchFamily="18" charset="0"/>
              </a:rPr>
              <a:t>R</a:t>
            </a:r>
            <a:r>
              <a:rPr lang="en-US" altLang="zh-CN" baseline="-25000">
                <a:solidFill>
                  <a:srgbClr val="CC0000"/>
                </a:solidFill>
                <a:cs typeface="Times New Roman" panose="02020603050405020304" pitchFamily="18" charset="0"/>
              </a:rPr>
              <a:t>2</a:t>
            </a:r>
            <a:r>
              <a:rPr lang="en-US" altLang="zh-CN">
                <a:solidFill>
                  <a:srgbClr val="CC0000"/>
                </a:solidFill>
                <a:cs typeface="Times New Roman" panose="02020603050405020304" pitchFamily="18" charset="0"/>
              </a:rPr>
              <a:t>=</a:t>
            </a:r>
            <a:r>
              <a:rPr lang="en-US" altLang="zh-CN" i="1">
                <a:solidFill>
                  <a:srgbClr val="CC0000"/>
                </a:solidFill>
                <a:cs typeface="Times New Roman" panose="02020603050405020304" pitchFamily="18" charset="0"/>
              </a:rPr>
              <a:t>R</a:t>
            </a:r>
            <a:r>
              <a:rPr lang="en-US" altLang="zh-CN" baseline="-25000">
                <a:solidFill>
                  <a:srgbClr val="CC0000"/>
                </a:solidFill>
                <a:cs typeface="Times New Roman" panose="02020603050405020304" pitchFamily="18" charset="0"/>
              </a:rPr>
              <a:t>1</a:t>
            </a:r>
            <a:r>
              <a:rPr lang="en-US" altLang="zh-CN">
                <a:solidFill>
                  <a:srgbClr val="CC0000"/>
                </a:solidFill>
                <a:cs typeface="Times New Roman" panose="02020603050405020304" pitchFamily="18" charset="0"/>
              </a:rPr>
              <a:t>//</a:t>
            </a:r>
            <a:r>
              <a:rPr lang="en-US" altLang="zh-CN" i="1">
                <a:solidFill>
                  <a:srgbClr val="CC0000"/>
                </a:solidFill>
                <a:cs typeface="Times New Roman" panose="02020603050405020304" pitchFamily="18" charset="0"/>
              </a:rPr>
              <a:t>R</a:t>
            </a:r>
            <a:r>
              <a:rPr lang="en-US" altLang="zh-CN" baseline="-16000">
                <a:solidFill>
                  <a:srgbClr val="CC0000"/>
                </a:solidFill>
                <a:cs typeface="Times New Roman" panose="02020603050405020304" pitchFamily="18" charset="0"/>
              </a:rPr>
              <a:t>F</a:t>
            </a:r>
          </a:p>
        </p:txBody>
      </p:sp>
      <p:pic>
        <p:nvPicPr>
          <p:cNvPr id="65601" name="Picture 65" descr="图片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1427163"/>
            <a:ext cx="4887912"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7042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blinds(vertical)">
                                      <p:cBhvr>
                                        <p:cTn id="7" dur="500"/>
                                        <p:tgtEl>
                                          <p:spTgt spid="6554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5601"/>
                                        </p:tgtEl>
                                        <p:attrNameLst>
                                          <p:attrName>style.visibility</p:attrName>
                                        </p:attrNameLst>
                                      </p:cBhvr>
                                      <p:to>
                                        <p:strVal val="visible"/>
                                      </p:to>
                                    </p:set>
                                    <p:animEffect transition="in" filter="wipe(left)">
                                      <p:cBhvr>
                                        <p:cTn id="11" dur="1000"/>
                                        <p:tgtEl>
                                          <p:spTgt spid="656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5543"/>
                                        </p:tgtEl>
                                        <p:attrNameLst>
                                          <p:attrName>style.visibility</p:attrName>
                                        </p:attrNameLst>
                                      </p:cBhvr>
                                      <p:to>
                                        <p:strVal val="visible"/>
                                      </p:to>
                                    </p:set>
                                    <p:animEffect transition="in" filter="blinds(horizontal)">
                                      <p:cBhvr>
                                        <p:cTn id="16" dur="500"/>
                                        <p:tgtEl>
                                          <p:spTgt spid="655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5540"/>
                                        </p:tgtEl>
                                        <p:attrNameLst>
                                          <p:attrName>style.visibility</p:attrName>
                                        </p:attrNameLst>
                                      </p:cBhvr>
                                      <p:to>
                                        <p:strVal val="visible"/>
                                      </p:to>
                                    </p:set>
                                    <p:animEffect transition="in" filter="wipe(left)">
                                      <p:cBhvr>
                                        <p:cTn id="21" dur="500"/>
                                        <p:tgtEl>
                                          <p:spTgt spid="655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5539"/>
                                        </p:tgtEl>
                                        <p:attrNameLst>
                                          <p:attrName>style.visibility</p:attrName>
                                        </p:attrNameLst>
                                      </p:cBhvr>
                                      <p:to>
                                        <p:strVal val="visible"/>
                                      </p:to>
                                    </p:set>
                                    <p:animEffect transition="in" filter="wipe(left)">
                                      <p:cBhvr>
                                        <p:cTn id="26" dur="500"/>
                                        <p:tgtEl>
                                          <p:spTgt spid="6553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5592">
                                            <p:txEl>
                                              <p:pRg st="0" end="0"/>
                                            </p:txEl>
                                          </p:spTgt>
                                        </p:tgtEl>
                                        <p:attrNameLst>
                                          <p:attrName>style.visibility</p:attrName>
                                        </p:attrNameLst>
                                      </p:cBhvr>
                                      <p:to>
                                        <p:strVal val="visible"/>
                                      </p:to>
                                    </p:set>
                                    <p:animEffect transition="in" filter="wipe(left)">
                                      <p:cBhvr>
                                        <p:cTn id="31" dur="500"/>
                                        <p:tgtEl>
                                          <p:spTgt spid="65592">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5592">
                                            <p:txEl>
                                              <p:pRg st="1" end="1"/>
                                            </p:txEl>
                                          </p:spTgt>
                                        </p:tgtEl>
                                        <p:attrNameLst>
                                          <p:attrName>style.visibility</p:attrName>
                                        </p:attrNameLst>
                                      </p:cBhvr>
                                      <p:to>
                                        <p:strVal val="visible"/>
                                      </p:to>
                                    </p:set>
                                    <p:animEffect transition="in" filter="wipe(left)">
                                      <p:cBhvr>
                                        <p:cTn id="36" dur="500"/>
                                        <p:tgtEl>
                                          <p:spTgt spid="65592">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65541"/>
                                        </p:tgtEl>
                                        <p:attrNameLst>
                                          <p:attrName>style.visibility</p:attrName>
                                        </p:attrNameLst>
                                      </p:cBhvr>
                                      <p:to>
                                        <p:strVal val="visible"/>
                                      </p:to>
                                    </p:set>
                                    <p:animEffect transition="in" filter="wipe(left)">
                                      <p:cBhvr>
                                        <p:cTn id="41" dur="500"/>
                                        <p:tgtEl>
                                          <p:spTgt spid="6554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5545"/>
                                        </p:tgtEl>
                                        <p:attrNameLst>
                                          <p:attrName>style.visibility</p:attrName>
                                        </p:attrNameLst>
                                      </p:cBhvr>
                                      <p:to>
                                        <p:strVal val="visible"/>
                                      </p:to>
                                    </p:set>
                                    <p:animEffect transition="in" filter="wipe(left)">
                                      <p:cBhvr>
                                        <p:cTn id="46" dur="500"/>
                                        <p:tgtEl>
                                          <p:spTgt spid="6554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5593"/>
                                        </p:tgtEl>
                                        <p:attrNameLst>
                                          <p:attrName>style.visibility</p:attrName>
                                        </p:attrNameLst>
                                      </p:cBhvr>
                                      <p:to>
                                        <p:strVal val="visible"/>
                                      </p:to>
                                    </p:set>
                                    <p:animEffect transition="in" filter="wipe(left)">
                                      <p:cBhvr>
                                        <p:cTn id="51" dur="500"/>
                                        <p:tgtEl>
                                          <p:spTgt spid="65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P spid="65542" grpId="0" autoUpdateAnimBg="0"/>
      <p:bldP spid="65543" grpId="0" autoUpdateAnimBg="0"/>
      <p:bldP spid="65592" grpId="0" build="p" autoUpdateAnimBg="0"/>
      <p:bldP spid="6559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392320" y="453429"/>
            <a:ext cx="3657600" cy="457200"/>
          </a:xfrm>
          <a:prstGeom prst="rect">
            <a:avLst/>
          </a:prstGeom>
          <a:noFill/>
          <a:ln w="9525">
            <a:noFill/>
            <a:miter lim="800000"/>
            <a:headEnd/>
            <a:tailEnd/>
          </a:ln>
        </p:spPr>
        <p:txBody>
          <a:bodyPr/>
          <a:lstStyle/>
          <a:p>
            <a:pPr eaLnBrk="1" hangingPunct="1">
              <a:spcBef>
                <a:spcPct val="10000"/>
              </a:spcBef>
              <a:defRPr/>
            </a:pPr>
            <a:r>
              <a:rPr lang="en-US" altLang="zh-CN" sz="2800" b="1" dirty="0">
                <a:solidFill>
                  <a:srgbClr val="CC0000"/>
                </a:solidFill>
                <a:latin typeface="Times New Roman" panose="02020603050405020304" pitchFamily="18" charset="0"/>
                <a:cs typeface="Times New Roman" panose="02020603050405020304" pitchFamily="18" charset="0"/>
              </a:rPr>
              <a:t>2. </a:t>
            </a:r>
            <a:r>
              <a:rPr lang="zh-CN" altLang="en-US" sz="2800" b="1" dirty="0">
                <a:solidFill>
                  <a:srgbClr val="CC0000"/>
                </a:solidFill>
                <a:latin typeface="Times New Roman" panose="02020603050405020304" pitchFamily="18" charset="0"/>
                <a:cs typeface="Times New Roman" panose="02020603050405020304" pitchFamily="18" charset="0"/>
              </a:rPr>
              <a:t>同相比例运算</a:t>
            </a:r>
          </a:p>
        </p:txBody>
      </p:sp>
      <p:graphicFrame>
        <p:nvGraphicFramePr>
          <p:cNvPr id="161795" name="Object 3"/>
          <p:cNvGraphicFramePr>
            <a:graphicFrameLocks noChangeAspect="1"/>
          </p:cNvGraphicFramePr>
          <p:nvPr>
            <p:extLst/>
          </p:nvPr>
        </p:nvGraphicFramePr>
        <p:xfrm>
          <a:off x="5867400" y="4319163"/>
          <a:ext cx="2362200" cy="1050925"/>
        </p:xfrm>
        <a:graphic>
          <a:graphicData uri="http://schemas.openxmlformats.org/presentationml/2006/ole">
            <mc:AlternateContent xmlns:mc="http://schemas.openxmlformats.org/markup-compatibility/2006">
              <mc:Choice xmlns:v="urn:schemas-microsoft-com:vml" Requires="v">
                <p:oleObj spid="_x0000_s4108" name="Equation" r:id="rId4" imgW="960209" imgH="426615" progId="Equation.3">
                  <p:embed/>
                </p:oleObj>
              </mc:Choice>
              <mc:Fallback>
                <p:oleObj name="Equation" r:id="rId4" imgW="960209" imgH="42661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4319163"/>
                        <a:ext cx="236220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8" name="Text Box 4"/>
          <p:cNvSpPr txBox="1">
            <a:spLocks noChangeArrowheads="1"/>
          </p:cNvSpPr>
          <p:nvPr/>
        </p:nvSpPr>
        <p:spPr bwMode="auto">
          <a:xfrm>
            <a:off x="533400" y="931438"/>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6600"/>
                </a:solidFill>
                <a:cs typeface="Times New Roman" panose="02020603050405020304" pitchFamily="18" charset="0"/>
              </a:rPr>
              <a:t>(1) </a:t>
            </a:r>
            <a:r>
              <a:rPr lang="zh-CN" altLang="en-US">
                <a:solidFill>
                  <a:srgbClr val="006600"/>
                </a:solidFill>
                <a:cs typeface="Times New Roman" panose="02020603050405020304" pitchFamily="18" charset="0"/>
              </a:rPr>
              <a:t>电路组成</a:t>
            </a:r>
          </a:p>
        </p:txBody>
      </p:sp>
      <p:sp>
        <p:nvSpPr>
          <p:cNvPr id="161797" name="Text Box 5"/>
          <p:cNvSpPr txBox="1">
            <a:spLocks noChangeArrowheads="1"/>
          </p:cNvSpPr>
          <p:nvPr/>
        </p:nvSpPr>
        <p:spPr bwMode="auto">
          <a:xfrm>
            <a:off x="5130800" y="505988"/>
            <a:ext cx="1993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6600"/>
                </a:solidFill>
                <a:cs typeface="Times New Roman" panose="02020603050405020304" pitchFamily="18" charset="0"/>
              </a:rPr>
              <a:t>(2) </a:t>
            </a:r>
            <a:r>
              <a:rPr lang="zh-CN" altLang="en-US">
                <a:solidFill>
                  <a:srgbClr val="006600"/>
                </a:solidFill>
                <a:ea typeface="创艺繁标宋" pitchFamily="2" charset="-122"/>
                <a:cs typeface="Times New Roman" panose="02020603050405020304" pitchFamily="18" charset="0"/>
                <a:sym typeface="Symbol" panose="05050102010706020507" pitchFamily="18" charset="2"/>
              </a:rPr>
              <a:t>法二：</a:t>
            </a:r>
            <a:r>
              <a:rPr lang="zh-CN" altLang="en-US">
                <a:solidFill>
                  <a:schemeClr val="tx1"/>
                </a:solidFill>
                <a:cs typeface="Times New Roman" panose="02020603050405020304" pitchFamily="18" charset="0"/>
              </a:rPr>
              <a:t> </a:t>
            </a:r>
          </a:p>
        </p:txBody>
      </p:sp>
      <p:sp>
        <p:nvSpPr>
          <p:cNvPr id="36870" name="Rectangle 6"/>
          <p:cNvSpPr>
            <a:spLocks noChangeArrowheads="1"/>
          </p:cNvSpPr>
          <p:nvPr/>
        </p:nvSpPr>
        <p:spPr bwMode="auto">
          <a:xfrm>
            <a:off x="5029200" y="404388"/>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aphicFrame>
        <p:nvGraphicFramePr>
          <p:cNvPr id="161799" name="Object 7"/>
          <p:cNvGraphicFramePr>
            <a:graphicFrameLocks noChangeAspect="1"/>
          </p:cNvGraphicFramePr>
          <p:nvPr>
            <p:extLst/>
          </p:nvPr>
        </p:nvGraphicFramePr>
        <p:xfrm>
          <a:off x="5651500" y="5370088"/>
          <a:ext cx="2819400" cy="1079500"/>
        </p:xfrm>
        <a:graphic>
          <a:graphicData uri="http://schemas.openxmlformats.org/presentationml/2006/ole">
            <mc:AlternateContent xmlns:mc="http://schemas.openxmlformats.org/markup-compatibility/2006">
              <mc:Choice xmlns:v="urn:schemas-microsoft-com:vml" Requires="v">
                <p:oleObj spid="_x0000_s4109" name="Equation" r:id="rId6" imgW="1150546" imgH="434182" progId="Equation.3">
                  <p:embed/>
                </p:oleObj>
              </mc:Choice>
              <mc:Fallback>
                <p:oleObj name="Equation" r:id="rId6" imgW="1150546" imgH="43418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5370088"/>
                        <a:ext cx="2819400" cy="1079500"/>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00" name="Rectangle 8"/>
          <p:cNvSpPr>
            <a:spLocks noChangeArrowheads="1"/>
          </p:cNvSpPr>
          <p:nvPr/>
        </p:nvSpPr>
        <p:spPr bwMode="auto">
          <a:xfrm>
            <a:off x="5181600" y="2780876"/>
            <a:ext cx="3783013"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solidFill>
                  <a:srgbClr val="000099"/>
                </a:solidFill>
                <a:ea typeface="创艺繁标宋" pitchFamily="2" charset="-122"/>
                <a:cs typeface="Times New Roman" panose="02020603050405020304" pitchFamily="18" charset="0"/>
                <a:sym typeface="Symbol" panose="05050102010706020507" pitchFamily="18" charset="2"/>
              </a:rPr>
              <a:t>因</a:t>
            </a:r>
            <a:r>
              <a:rPr lang="zh-CN" altLang="en-US">
                <a:solidFill>
                  <a:srgbClr val="000099"/>
                </a:solidFill>
                <a:cs typeface="Times New Roman" panose="02020603050405020304" pitchFamily="18" charset="0"/>
              </a:rPr>
              <a:t>虚短，</a:t>
            </a:r>
            <a:r>
              <a:rPr lang="zh-CN" altLang="en-US">
                <a:solidFill>
                  <a:srgbClr val="000099"/>
                </a:solidFill>
                <a:ea typeface="创艺繁标宋" pitchFamily="2" charset="-122"/>
                <a:cs typeface="Times New Roman" panose="02020603050405020304" pitchFamily="18" charset="0"/>
                <a:sym typeface="Symbol" panose="05050102010706020507" pitchFamily="18" charset="2"/>
              </a:rPr>
              <a:t>所以</a:t>
            </a:r>
            <a:r>
              <a:rPr lang="zh-CN" altLang="en-US">
                <a:solidFill>
                  <a:srgbClr val="000099"/>
                </a:solidFill>
                <a:cs typeface="Times New Roman" panose="02020603050405020304" pitchFamily="18" charset="0"/>
              </a:rPr>
              <a:t> </a:t>
            </a:r>
            <a:r>
              <a:rPr lang="en-US" altLang="zh-CN" i="1">
                <a:solidFill>
                  <a:srgbClr val="000099"/>
                </a:solidFill>
                <a:cs typeface="Times New Roman" panose="02020603050405020304" pitchFamily="18" charset="0"/>
              </a:rPr>
              <a:t>u</a:t>
            </a:r>
            <a:r>
              <a:rPr lang="en-US" altLang="zh-CN" baseline="-25000">
                <a:solidFill>
                  <a:srgbClr val="000099"/>
                </a:solidFill>
                <a:cs typeface="Times New Roman" panose="02020603050405020304" pitchFamily="18" charset="0"/>
              </a:rPr>
              <a:t>–</a:t>
            </a:r>
            <a:r>
              <a:rPr lang="en-US" altLang="zh-CN">
                <a:solidFill>
                  <a:srgbClr val="000099"/>
                </a:solidFill>
                <a:cs typeface="Times New Roman" panose="02020603050405020304" pitchFamily="18" charset="0"/>
              </a:rPr>
              <a:t> = </a:t>
            </a:r>
            <a:r>
              <a:rPr lang="en-US" altLang="zh-CN" i="1">
                <a:solidFill>
                  <a:srgbClr val="000099"/>
                </a:solidFill>
                <a:cs typeface="Times New Roman" panose="02020603050405020304" pitchFamily="18" charset="0"/>
              </a:rPr>
              <a:t>u</a:t>
            </a:r>
            <a:r>
              <a:rPr lang="en-US" altLang="zh-CN" baseline="-25000">
                <a:solidFill>
                  <a:srgbClr val="000099"/>
                </a:solidFill>
                <a:cs typeface="Times New Roman" panose="02020603050405020304" pitchFamily="18" charset="0"/>
              </a:rPr>
              <a:t>i</a:t>
            </a:r>
            <a:r>
              <a:rPr lang="en-US" altLang="zh-CN">
                <a:solidFill>
                  <a:srgbClr val="000099"/>
                </a:solidFill>
                <a:cs typeface="Times New Roman" panose="02020603050405020304" pitchFamily="18" charset="0"/>
              </a:rPr>
              <a:t> ,</a:t>
            </a:r>
          </a:p>
        </p:txBody>
      </p:sp>
      <p:sp>
        <p:nvSpPr>
          <p:cNvPr id="161801" name="Text Box 9"/>
          <p:cNvSpPr txBox="1">
            <a:spLocks noChangeArrowheads="1"/>
          </p:cNvSpPr>
          <p:nvPr/>
        </p:nvSpPr>
        <p:spPr bwMode="auto">
          <a:xfrm>
            <a:off x="419100" y="4595388"/>
            <a:ext cx="43434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cs typeface="Times New Roman" panose="02020603050405020304" pitchFamily="18" charset="0"/>
              </a:rPr>
              <a:t>   </a:t>
            </a:r>
            <a:r>
              <a:rPr lang="zh-CN" altLang="en-US">
                <a:cs typeface="Times New Roman" panose="02020603050405020304" pitchFamily="18" charset="0"/>
              </a:rPr>
              <a:t>因要求静态时</a:t>
            </a:r>
            <a:r>
              <a:rPr lang="en-US" altLang="zh-CN" i="1">
                <a:cs typeface="Times New Roman" panose="02020603050405020304" pitchFamily="18" charset="0"/>
              </a:rPr>
              <a:t>u</a:t>
            </a:r>
            <a:r>
              <a:rPr lang="en-US" altLang="zh-CN" baseline="-25000">
                <a:cs typeface="Times New Roman" panose="02020603050405020304" pitchFamily="18" charset="0"/>
              </a:rPr>
              <a:t>+</a:t>
            </a:r>
            <a:r>
              <a:rPr lang="zh-CN" altLang="en-US">
                <a:cs typeface="Times New Roman" panose="02020603050405020304" pitchFamily="18" charset="0"/>
              </a:rPr>
              <a:t>、</a:t>
            </a:r>
            <a:r>
              <a:rPr lang="en-US" altLang="zh-CN" i="1">
                <a:cs typeface="Times New Roman" panose="02020603050405020304" pitchFamily="18" charset="0"/>
              </a:rPr>
              <a:t>u</a:t>
            </a:r>
            <a:r>
              <a:rPr lang="en-US" altLang="zh-CN" baseline="-25000">
                <a:cs typeface="Times New Roman" panose="02020603050405020304" pitchFamily="18" charset="0"/>
                <a:sym typeface="Symbol" panose="05050102010706020507" pitchFamily="18" charset="2"/>
              </a:rPr>
              <a:t></a:t>
            </a:r>
            <a:r>
              <a:rPr lang="zh-CN" altLang="en-US">
                <a:cs typeface="Times New Roman" panose="02020603050405020304" pitchFamily="18" charset="0"/>
              </a:rPr>
              <a:t>对地电阻相同， </a:t>
            </a:r>
          </a:p>
          <a:p>
            <a:pPr eaLnBrk="1" hangingPunct="1">
              <a:lnSpc>
                <a:spcPct val="110000"/>
              </a:lnSpc>
            </a:pPr>
            <a:r>
              <a:rPr lang="zh-CN" altLang="en-US">
                <a:cs typeface="Times New Roman" panose="02020603050405020304" pitchFamily="18" charset="0"/>
              </a:rPr>
              <a:t>   所以</a:t>
            </a:r>
            <a:r>
              <a:rPr lang="zh-CN" altLang="en-US">
                <a:solidFill>
                  <a:srgbClr val="CC0000"/>
                </a:solidFill>
                <a:cs typeface="Times New Roman" panose="02020603050405020304" pitchFamily="18" charset="0"/>
              </a:rPr>
              <a:t>平衡电阻</a:t>
            </a:r>
            <a:r>
              <a:rPr lang="en-US" altLang="zh-CN" i="1">
                <a:solidFill>
                  <a:srgbClr val="CC0000"/>
                </a:solidFill>
                <a:cs typeface="Times New Roman" panose="02020603050405020304" pitchFamily="18" charset="0"/>
              </a:rPr>
              <a:t>R</a:t>
            </a:r>
            <a:r>
              <a:rPr lang="en-US" altLang="zh-CN" baseline="-25000">
                <a:solidFill>
                  <a:srgbClr val="CC0000"/>
                </a:solidFill>
                <a:cs typeface="Times New Roman" panose="02020603050405020304" pitchFamily="18" charset="0"/>
              </a:rPr>
              <a:t>2 </a:t>
            </a:r>
            <a:r>
              <a:rPr lang="en-US" altLang="zh-CN">
                <a:solidFill>
                  <a:srgbClr val="CC0000"/>
                </a:solidFill>
                <a:cs typeface="Times New Roman" panose="02020603050405020304" pitchFamily="18" charset="0"/>
              </a:rPr>
              <a:t>= </a:t>
            </a:r>
            <a:r>
              <a:rPr lang="en-US" altLang="zh-CN" i="1">
                <a:solidFill>
                  <a:srgbClr val="CC0000"/>
                </a:solidFill>
                <a:cs typeface="Times New Roman" panose="02020603050405020304" pitchFamily="18" charset="0"/>
              </a:rPr>
              <a:t>R</a:t>
            </a:r>
            <a:r>
              <a:rPr lang="en-US" altLang="zh-CN" baseline="-25000">
                <a:solidFill>
                  <a:srgbClr val="CC0000"/>
                </a:solidFill>
                <a:cs typeface="Times New Roman" panose="02020603050405020304" pitchFamily="18" charset="0"/>
              </a:rPr>
              <a:t>1</a:t>
            </a:r>
            <a:r>
              <a:rPr lang="en-US" altLang="zh-CN">
                <a:solidFill>
                  <a:srgbClr val="CC0000"/>
                </a:solidFill>
                <a:cs typeface="Times New Roman" panose="02020603050405020304" pitchFamily="18" charset="0"/>
              </a:rPr>
              <a:t>//</a:t>
            </a:r>
            <a:r>
              <a:rPr lang="en-US" altLang="zh-CN" i="1">
                <a:solidFill>
                  <a:srgbClr val="CC0000"/>
                </a:solidFill>
                <a:cs typeface="Times New Roman" panose="02020603050405020304" pitchFamily="18" charset="0"/>
              </a:rPr>
              <a:t>R</a:t>
            </a:r>
            <a:r>
              <a:rPr lang="en-US" altLang="zh-CN" baseline="-16000">
                <a:solidFill>
                  <a:srgbClr val="CC0000"/>
                </a:solidFill>
                <a:cs typeface="Times New Roman" panose="02020603050405020304" pitchFamily="18" charset="0"/>
              </a:rPr>
              <a:t>F</a:t>
            </a:r>
          </a:p>
        </p:txBody>
      </p:sp>
      <p:graphicFrame>
        <p:nvGraphicFramePr>
          <p:cNvPr id="161848" name="Object 56"/>
          <p:cNvGraphicFramePr>
            <a:graphicFrameLocks noChangeAspect="1"/>
          </p:cNvGraphicFramePr>
          <p:nvPr>
            <p:extLst/>
          </p:nvPr>
        </p:nvGraphicFramePr>
        <p:xfrm>
          <a:off x="5311775" y="1968076"/>
          <a:ext cx="1393825" cy="987425"/>
        </p:xfrm>
        <a:graphic>
          <a:graphicData uri="http://schemas.openxmlformats.org/presentationml/2006/ole">
            <mc:AlternateContent xmlns:mc="http://schemas.openxmlformats.org/markup-compatibility/2006">
              <mc:Choice xmlns:v="urn:schemas-microsoft-com:vml" Requires="v">
                <p:oleObj spid="_x0000_s4110" name="Equation" r:id="rId8" imgW="693642" imgH="434182" progId="Equation.3">
                  <p:embed/>
                </p:oleObj>
              </mc:Choice>
              <mc:Fallback>
                <p:oleObj name="Equation" r:id="rId8" imgW="693642" imgH="43418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1775" y="1968076"/>
                        <a:ext cx="1393825"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49" name="Object 57"/>
          <p:cNvGraphicFramePr>
            <a:graphicFrameLocks noChangeAspect="1"/>
          </p:cNvGraphicFramePr>
          <p:nvPr>
            <p:extLst/>
          </p:nvPr>
        </p:nvGraphicFramePr>
        <p:xfrm>
          <a:off x="7137400" y="1936326"/>
          <a:ext cx="1600200" cy="1044575"/>
        </p:xfrm>
        <a:graphic>
          <a:graphicData uri="http://schemas.openxmlformats.org/presentationml/2006/ole">
            <mc:AlternateContent xmlns:mc="http://schemas.openxmlformats.org/markup-compatibility/2006">
              <mc:Choice xmlns:v="urn:schemas-microsoft-com:vml" Requires="v">
                <p:oleObj spid="_x0000_s4111" name="Equation" r:id="rId10" imgW="754247" imgH="434182" progId="Equation.3">
                  <p:embed/>
                </p:oleObj>
              </mc:Choice>
              <mc:Fallback>
                <p:oleObj name="Equation" r:id="rId10" imgW="754247" imgH="43418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37400" y="1936326"/>
                        <a:ext cx="1600200"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50" name="Rectangle 58"/>
          <p:cNvSpPr>
            <a:spLocks noChangeArrowheads="1"/>
          </p:cNvSpPr>
          <p:nvPr/>
        </p:nvSpPr>
        <p:spPr bwMode="auto">
          <a:xfrm>
            <a:off x="5143500" y="994938"/>
            <a:ext cx="378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99"/>
                </a:solidFill>
                <a:ea typeface="创艺繁标宋" pitchFamily="2" charset="-122"/>
                <a:cs typeface="Times New Roman" panose="02020603050405020304" pitchFamily="18" charset="0"/>
                <a:sym typeface="Symbol" panose="05050102010706020507" pitchFamily="18" charset="2"/>
              </a:rPr>
              <a:t>因</a:t>
            </a:r>
            <a:r>
              <a:rPr lang="zh-CN" altLang="en-US">
                <a:solidFill>
                  <a:srgbClr val="000099"/>
                </a:solidFill>
                <a:cs typeface="Times New Roman" panose="02020603050405020304" pitchFamily="18" charset="0"/>
              </a:rPr>
              <a:t>虚断，</a:t>
            </a:r>
            <a:r>
              <a:rPr lang="en-US" altLang="zh-CN" i="1">
                <a:solidFill>
                  <a:srgbClr val="000099"/>
                </a:solidFill>
                <a:ea typeface="创艺繁标宋" pitchFamily="2" charset="-122"/>
                <a:cs typeface="Times New Roman" panose="02020603050405020304" pitchFamily="18" charset="0"/>
                <a:sym typeface="Symbol" panose="05050102010706020507" pitchFamily="18" charset="2"/>
              </a:rPr>
              <a:t>i</a:t>
            </a:r>
            <a:r>
              <a:rPr lang="en-US" altLang="zh-CN" i="1" baseline="-25000">
                <a:solidFill>
                  <a:srgbClr val="000099"/>
                </a:solidFill>
                <a:ea typeface="创艺繁标宋" pitchFamily="2" charset="-122"/>
                <a:cs typeface="Times New Roman" panose="02020603050405020304" pitchFamily="18" charset="0"/>
                <a:sym typeface="Symbol" panose="05050102010706020507" pitchFamily="18" charset="2"/>
              </a:rPr>
              <a:t>+</a:t>
            </a:r>
            <a:r>
              <a:rPr lang="en-US" altLang="zh-CN" i="1">
                <a:solidFill>
                  <a:srgbClr val="000099"/>
                </a:solidFill>
                <a:ea typeface="创艺繁标宋" pitchFamily="2" charset="-122"/>
                <a:cs typeface="Times New Roman" panose="02020603050405020304" pitchFamily="18" charset="0"/>
                <a:sym typeface="Symbol" panose="05050102010706020507" pitchFamily="18" charset="2"/>
              </a:rPr>
              <a:t>= i</a:t>
            </a:r>
            <a:r>
              <a:rPr lang="en-US" altLang="zh-CN" i="1" baseline="-25000">
                <a:solidFill>
                  <a:srgbClr val="000099"/>
                </a:solidFill>
                <a:ea typeface="创艺繁标宋" pitchFamily="2" charset="-122"/>
                <a:cs typeface="Times New Roman" panose="02020603050405020304" pitchFamily="18" charset="0"/>
                <a:sym typeface="Symbol" panose="05050102010706020507" pitchFamily="18" charset="2"/>
              </a:rPr>
              <a:t>– </a:t>
            </a:r>
            <a:r>
              <a:rPr lang="en-US" altLang="zh-CN">
                <a:solidFill>
                  <a:srgbClr val="000099"/>
                </a:solidFill>
                <a:ea typeface="创艺繁标宋" pitchFamily="2" charset="-122"/>
                <a:cs typeface="Times New Roman" panose="02020603050405020304" pitchFamily="18" charset="0"/>
                <a:sym typeface="Symbol" panose="05050102010706020507" pitchFamily="18" charset="2"/>
              </a:rPr>
              <a:t>= 0</a:t>
            </a:r>
            <a:r>
              <a:rPr lang="zh-CN" altLang="en-US">
                <a:solidFill>
                  <a:srgbClr val="000099"/>
                </a:solidFill>
                <a:cs typeface="Times New Roman" panose="02020603050405020304" pitchFamily="18" charset="0"/>
                <a:sym typeface="Symbol" panose="05050102010706020507" pitchFamily="18" charset="2"/>
              </a:rPr>
              <a:t>，</a:t>
            </a:r>
            <a:r>
              <a:rPr lang="zh-CN" altLang="en-US">
                <a:solidFill>
                  <a:srgbClr val="000099"/>
                </a:solidFill>
                <a:cs typeface="Times New Roman" panose="02020603050405020304" pitchFamily="18" charset="0"/>
              </a:rPr>
              <a:t> </a:t>
            </a:r>
          </a:p>
        </p:txBody>
      </p:sp>
      <p:sp>
        <p:nvSpPr>
          <p:cNvPr id="161851" name="Rectangle 59"/>
          <p:cNvSpPr>
            <a:spLocks noChangeArrowheads="1"/>
          </p:cNvSpPr>
          <p:nvPr/>
        </p:nvSpPr>
        <p:spPr bwMode="auto">
          <a:xfrm>
            <a:off x="5143500" y="1447376"/>
            <a:ext cx="2286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ea typeface="创艺繁标宋" pitchFamily="2" charset="-122"/>
                <a:cs typeface="Times New Roman" panose="02020603050405020304" pitchFamily="18" charset="0"/>
                <a:sym typeface="Symbol" panose="05050102010706020507" pitchFamily="18" charset="2"/>
              </a:rPr>
              <a:t>所以  </a:t>
            </a:r>
            <a:r>
              <a:rPr lang="en-US" altLang="zh-CN" i="1">
                <a:solidFill>
                  <a:schemeClr val="tx1"/>
                </a:solidFill>
                <a:ea typeface="创艺繁标宋" pitchFamily="2" charset="-122"/>
                <a:cs typeface="Times New Roman" panose="02020603050405020304" pitchFamily="18" charset="0"/>
                <a:sym typeface="Symbol" panose="05050102010706020507" pitchFamily="18" charset="2"/>
              </a:rPr>
              <a:t>i</a:t>
            </a:r>
            <a:r>
              <a:rPr lang="en-US" altLang="zh-CN" baseline="-25000">
                <a:solidFill>
                  <a:schemeClr val="tx1"/>
                </a:solidFill>
                <a:ea typeface="创艺繁标宋" pitchFamily="2" charset="-122"/>
                <a:cs typeface="Times New Roman" panose="02020603050405020304" pitchFamily="18" charset="0"/>
                <a:sym typeface="Symbol" panose="05050102010706020507" pitchFamily="18" charset="2"/>
              </a:rPr>
              <a:t>1 </a:t>
            </a:r>
            <a:r>
              <a:rPr lang="en-US" altLang="zh-CN">
                <a:solidFill>
                  <a:schemeClr val="tx1"/>
                </a:solidFill>
                <a:ea typeface="创艺繁标宋" pitchFamily="2" charset="-122"/>
                <a:cs typeface="Times New Roman" panose="02020603050405020304" pitchFamily="18" charset="0"/>
                <a:sym typeface="Symbol" panose="05050102010706020507" pitchFamily="18" charset="2"/>
              </a:rPr>
              <a:t></a:t>
            </a:r>
            <a:r>
              <a:rPr lang="en-US" altLang="zh-CN" i="1">
                <a:solidFill>
                  <a:schemeClr val="tx1"/>
                </a:solidFill>
                <a:ea typeface="创艺繁标宋" pitchFamily="2" charset="-122"/>
                <a:cs typeface="Times New Roman" panose="02020603050405020304" pitchFamily="18" charset="0"/>
                <a:sym typeface="Symbol" panose="05050102010706020507" pitchFamily="18" charset="2"/>
              </a:rPr>
              <a:t> i</a:t>
            </a:r>
            <a:r>
              <a:rPr lang="en-US" altLang="zh-CN" baseline="-25000">
                <a:solidFill>
                  <a:schemeClr val="tx1"/>
                </a:solidFill>
                <a:ea typeface="创艺繁标宋" pitchFamily="2" charset="-122"/>
                <a:cs typeface="Times New Roman" panose="02020603050405020304" pitchFamily="18" charset="0"/>
                <a:sym typeface="Symbol" panose="05050102010706020507" pitchFamily="18" charset="2"/>
              </a:rPr>
              <a:t>f</a:t>
            </a:r>
            <a:r>
              <a:rPr lang="en-US" altLang="zh-CN">
                <a:solidFill>
                  <a:schemeClr val="tx1"/>
                </a:solidFill>
                <a:cs typeface="Times New Roman" panose="02020603050405020304" pitchFamily="18" charset="0"/>
                <a:sym typeface="Symbol" panose="05050102010706020507" pitchFamily="18" charset="2"/>
              </a:rPr>
              <a:t> </a:t>
            </a:r>
            <a:r>
              <a:rPr lang="en-US" altLang="zh-CN">
                <a:solidFill>
                  <a:schemeClr val="tx1"/>
                </a:solidFill>
                <a:cs typeface="Times New Roman" panose="02020603050405020304" pitchFamily="18" charset="0"/>
              </a:rPr>
              <a:t> </a:t>
            </a:r>
          </a:p>
        </p:txBody>
      </p:sp>
      <p:graphicFrame>
        <p:nvGraphicFramePr>
          <p:cNvPr id="161852" name="Object 60"/>
          <p:cNvGraphicFramePr>
            <a:graphicFrameLocks noChangeAspect="1"/>
          </p:cNvGraphicFramePr>
          <p:nvPr>
            <p:extLst/>
          </p:nvPr>
        </p:nvGraphicFramePr>
        <p:xfrm>
          <a:off x="5532438" y="3287288"/>
          <a:ext cx="2468562" cy="1085850"/>
        </p:xfrm>
        <a:graphic>
          <a:graphicData uri="http://schemas.openxmlformats.org/presentationml/2006/ole">
            <mc:AlternateContent xmlns:mc="http://schemas.openxmlformats.org/markup-compatibility/2006">
              <mc:Choice xmlns:v="urn:schemas-microsoft-com:vml" Requires="v">
                <p:oleObj spid="_x0000_s4112" name="Equation" r:id="rId12" imgW="1120244" imgH="434182" progId="Equation.3">
                  <p:embed/>
                </p:oleObj>
              </mc:Choice>
              <mc:Fallback>
                <p:oleObj name="Equation" r:id="rId12" imgW="1120244" imgH="43418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32438" y="3287288"/>
                        <a:ext cx="2468562"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79" name="Picture 61" descr="图片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1013" y="1437851"/>
            <a:ext cx="4887912"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266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7"/>
                                        </p:tgtEl>
                                        <p:attrNameLst>
                                          <p:attrName>style.visibility</p:attrName>
                                        </p:attrNameLst>
                                      </p:cBhvr>
                                      <p:to>
                                        <p:strVal val="visible"/>
                                      </p:to>
                                    </p:set>
                                    <p:animEffect transition="in" filter="blinds(horizontal)">
                                      <p:cBhvr>
                                        <p:cTn id="7" dur="500"/>
                                        <p:tgtEl>
                                          <p:spTgt spid="1617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850"/>
                                        </p:tgtEl>
                                        <p:attrNameLst>
                                          <p:attrName>style.visibility</p:attrName>
                                        </p:attrNameLst>
                                      </p:cBhvr>
                                      <p:to>
                                        <p:strVal val="visible"/>
                                      </p:to>
                                    </p:set>
                                    <p:animEffect transition="in" filter="wipe(left)">
                                      <p:cBhvr>
                                        <p:cTn id="12" dur="500"/>
                                        <p:tgtEl>
                                          <p:spTgt spid="1618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851"/>
                                        </p:tgtEl>
                                        <p:attrNameLst>
                                          <p:attrName>style.visibility</p:attrName>
                                        </p:attrNameLst>
                                      </p:cBhvr>
                                      <p:to>
                                        <p:strVal val="visible"/>
                                      </p:to>
                                    </p:set>
                                    <p:animEffect transition="in" filter="wipe(left)">
                                      <p:cBhvr>
                                        <p:cTn id="17" dur="500"/>
                                        <p:tgtEl>
                                          <p:spTgt spid="1618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1848"/>
                                        </p:tgtEl>
                                        <p:attrNameLst>
                                          <p:attrName>style.visibility</p:attrName>
                                        </p:attrNameLst>
                                      </p:cBhvr>
                                      <p:to>
                                        <p:strVal val="visible"/>
                                      </p:to>
                                    </p:set>
                                    <p:animEffect transition="in" filter="wipe(left)">
                                      <p:cBhvr>
                                        <p:cTn id="22" dur="500"/>
                                        <p:tgtEl>
                                          <p:spTgt spid="1618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1849"/>
                                        </p:tgtEl>
                                        <p:attrNameLst>
                                          <p:attrName>style.visibility</p:attrName>
                                        </p:attrNameLst>
                                      </p:cBhvr>
                                      <p:to>
                                        <p:strVal val="visible"/>
                                      </p:to>
                                    </p:set>
                                    <p:animEffect transition="in" filter="wipe(left)">
                                      <p:cBhvr>
                                        <p:cTn id="27" dur="500"/>
                                        <p:tgtEl>
                                          <p:spTgt spid="1618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1800">
                                            <p:txEl>
                                              <p:pRg st="0" end="0"/>
                                            </p:txEl>
                                          </p:spTgt>
                                        </p:tgtEl>
                                        <p:attrNameLst>
                                          <p:attrName>style.visibility</p:attrName>
                                        </p:attrNameLst>
                                      </p:cBhvr>
                                      <p:to>
                                        <p:strVal val="visible"/>
                                      </p:to>
                                    </p:set>
                                    <p:animEffect transition="in" filter="wipe(left)">
                                      <p:cBhvr>
                                        <p:cTn id="32" dur="500"/>
                                        <p:tgtEl>
                                          <p:spTgt spid="16180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1852"/>
                                        </p:tgtEl>
                                        <p:attrNameLst>
                                          <p:attrName>style.visibility</p:attrName>
                                        </p:attrNameLst>
                                      </p:cBhvr>
                                      <p:to>
                                        <p:strVal val="visible"/>
                                      </p:to>
                                    </p:set>
                                    <p:animEffect transition="in" filter="wipe(left)">
                                      <p:cBhvr>
                                        <p:cTn id="37" dur="500"/>
                                        <p:tgtEl>
                                          <p:spTgt spid="1618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1795"/>
                                        </p:tgtEl>
                                        <p:attrNameLst>
                                          <p:attrName>style.visibility</p:attrName>
                                        </p:attrNameLst>
                                      </p:cBhvr>
                                      <p:to>
                                        <p:strVal val="visible"/>
                                      </p:to>
                                    </p:set>
                                    <p:animEffect transition="in" filter="wipe(left)">
                                      <p:cBhvr>
                                        <p:cTn id="42" dur="500"/>
                                        <p:tgtEl>
                                          <p:spTgt spid="1617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1799"/>
                                        </p:tgtEl>
                                        <p:attrNameLst>
                                          <p:attrName>style.visibility</p:attrName>
                                        </p:attrNameLst>
                                      </p:cBhvr>
                                      <p:to>
                                        <p:strVal val="visible"/>
                                      </p:to>
                                    </p:set>
                                    <p:animEffect transition="in" filter="wipe(left)">
                                      <p:cBhvr>
                                        <p:cTn id="47" dur="500"/>
                                        <p:tgtEl>
                                          <p:spTgt spid="1617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1801"/>
                                        </p:tgtEl>
                                        <p:attrNameLst>
                                          <p:attrName>style.visibility</p:attrName>
                                        </p:attrNameLst>
                                      </p:cBhvr>
                                      <p:to>
                                        <p:strVal val="visible"/>
                                      </p:to>
                                    </p:set>
                                    <p:animEffect transition="in" filter="wipe(left)">
                                      <p:cBhvr>
                                        <p:cTn id="52" dur="500"/>
                                        <p:tgtEl>
                                          <p:spTgt spid="161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autoUpdateAnimBg="0"/>
      <p:bldP spid="161800" grpId="0" build="p" autoUpdateAnimBg="0"/>
      <p:bldP spid="161801" grpId="0" autoUpdateAnimBg="0"/>
      <p:bldP spid="161850" grpId="0" autoUpdateAnimBg="0"/>
      <p:bldP spid="16185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508000" y="4778815"/>
            <a:ext cx="8229600" cy="1083374"/>
          </a:xfrm>
          <a:prstGeom prst="rect">
            <a:avLst/>
          </a:prstGeom>
          <a:noFill/>
          <a:ln w="9525">
            <a:noFill/>
            <a:miter lim="800000"/>
            <a:headEnd/>
            <a:tailEnd/>
          </a:ln>
          <a:effectLst/>
        </p:spPr>
        <p:txBody>
          <a:bodyPr>
            <a:spAutoFit/>
          </a:bodyPr>
          <a:lstStyle/>
          <a:p>
            <a:pPr eaLnBrk="1" hangingPunct="1">
              <a:lnSpc>
                <a:spcPct val="115000"/>
              </a:lnSpc>
              <a:defRPr/>
            </a:pPr>
            <a:r>
              <a:rPr lang="en-US" altLang="zh-CN" sz="2800" b="1">
                <a:solidFill>
                  <a:schemeClr val="tx1"/>
                </a:solidFill>
                <a:latin typeface="Times New Roman" panose="02020603050405020304" pitchFamily="18" charset="0"/>
                <a:cs typeface="Times New Roman" panose="02020603050405020304" pitchFamily="18" charset="0"/>
              </a:rPr>
              <a:t>        (5) </a:t>
            </a:r>
            <a:r>
              <a:rPr lang="zh-CN" altLang="en-US" sz="2800" b="1">
                <a:solidFill>
                  <a:schemeClr val="tx1"/>
                </a:solidFill>
                <a:latin typeface="Times New Roman" panose="02020603050405020304" pitchFamily="18" charset="0"/>
                <a:cs typeface="Times New Roman" panose="02020603050405020304" pitchFamily="18" charset="0"/>
              </a:rPr>
              <a:t>电压串联负反馈，输入电阻高、输出电阻低，共模输入电压可能较高。</a:t>
            </a:r>
          </a:p>
        </p:txBody>
      </p:sp>
      <p:sp>
        <p:nvSpPr>
          <p:cNvPr id="67587" name="Rectangle 3" descr="40%"/>
          <p:cNvSpPr>
            <a:spLocks noChangeArrowheads="1"/>
          </p:cNvSpPr>
          <p:nvPr/>
        </p:nvSpPr>
        <p:spPr bwMode="auto">
          <a:xfrm>
            <a:off x="519113" y="757678"/>
            <a:ext cx="1676400" cy="523220"/>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rgbClr val="FF3300"/>
                </a:solidFill>
                <a:latin typeface="Times New Roman" panose="02020603050405020304" pitchFamily="18" charset="0"/>
                <a:cs typeface="Times New Roman" panose="02020603050405020304" pitchFamily="18" charset="0"/>
              </a:rPr>
              <a:t>结论：</a:t>
            </a:r>
          </a:p>
        </p:txBody>
      </p:sp>
      <p:sp>
        <p:nvSpPr>
          <p:cNvPr id="67588" name="Rectangle 4"/>
          <p:cNvSpPr>
            <a:spLocks noChangeArrowheads="1"/>
          </p:cNvSpPr>
          <p:nvPr/>
        </p:nvSpPr>
        <p:spPr bwMode="auto">
          <a:xfrm>
            <a:off x="496888" y="1337115"/>
            <a:ext cx="8266112" cy="1083374"/>
          </a:xfrm>
          <a:prstGeom prst="rect">
            <a:avLst/>
          </a:prstGeom>
          <a:noFill/>
          <a:ln w="9525">
            <a:noFill/>
            <a:miter lim="800000"/>
            <a:headEnd/>
            <a:tailEnd/>
          </a:ln>
          <a:effectLst/>
        </p:spPr>
        <p:txBody>
          <a:bodyPr>
            <a:spAutoFit/>
          </a:bodyPr>
          <a:lstStyle/>
          <a:p>
            <a:pPr eaLnBrk="1" hangingPunct="1">
              <a:spcBef>
                <a:spcPct val="30000"/>
              </a:spcBef>
              <a:defRPr/>
            </a:pPr>
            <a:r>
              <a:rPr lang="en-US" altLang="zh-CN" sz="2800" b="1">
                <a:solidFill>
                  <a:schemeClr val="tx1"/>
                </a:solidFill>
                <a:latin typeface="Times New Roman" panose="02020603050405020304" pitchFamily="18" charset="0"/>
                <a:cs typeface="Times New Roman" panose="02020603050405020304" pitchFamily="18" charset="0"/>
              </a:rPr>
              <a:t>        (1) </a:t>
            </a:r>
            <a:r>
              <a:rPr lang="en-US" altLang="zh-CN" sz="2800" b="1" i="1">
                <a:solidFill>
                  <a:schemeClr val="tx1"/>
                </a:solidFill>
                <a:latin typeface="Times New Roman" panose="02020603050405020304" pitchFamily="18" charset="0"/>
                <a:cs typeface="Times New Roman" panose="02020603050405020304" pitchFamily="18" charset="0"/>
              </a:rPr>
              <a:t>A</a:t>
            </a:r>
            <a:r>
              <a:rPr lang="en-US" altLang="zh-CN" sz="2800" b="1" i="1" baseline="-25000">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f </a:t>
            </a:r>
            <a:r>
              <a:rPr lang="zh-CN" altLang="en-US" sz="2800" b="1">
                <a:solidFill>
                  <a:schemeClr val="tx1"/>
                </a:solidFill>
                <a:latin typeface="Times New Roman" panose="02020603050405020304" pitchFamily="18" charset="0"/>
                <a:cs typeface="Times New Roman" panose="02020603050405020304" pitchFamily="18" charset="0"/>
              </a:rPr>
              <a:t>为正值，即</a:t>
            </a:r>
            <a:r>
              <a:rPr lang="zh-CN" altLang="en-US" sz="2800" b="1" i="1">
                <a:solidFill>
                  <a:schemeClr val="tx1"/>
                </a:solidFill>
                <a:latin typeface="Times New Roman" panose="02020603050405020304" pitchFamily="18" charset="0"/>
                <a:cs typeface="Times New Roman" panose="02020603050405020304" pitchFamily="18" charset="0"/>
              </a:rPr>
              <a:t> </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o</a:t>
            </a:r>
            <a:r>
              <a:rPr lang="zh-CN" altLang="en-US" sz="2800" b="1">
                <a:solidFill>
                  <a:schemeClr val="tx1"/>
                </a:solidFill>
                <a:latin typeface="Times New Roman" panose="02020603050405020304" pitchFamily="18" charset="0"/>
                <a:cs typeface="Times New Roman" panose="02020603050405020304" pitchFamily="18" charset="0"/>
              </a:rPr>
              <a:t>与 </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i</a:t>
            </a:r>
            <a:r>
              <a:rPr lang="en-US" altLang="zh-CN" sz="2800" b="1" i="1" baseline="-25000">
                <a:solidFill>
                  <a:schemeClr val="tx1"/>
                </a:solidFill>
                <a:latin typeface="Times New Roman" panose="02020603050405020304" pitchFamily="18" charset="0"/>
                <a:cs typeface="Times New Roman" panose="02020603050405020304" pitchFamily="18" charset="0"/>
              </a:rPr>
              <a:t> </a:t>
            </a:r>
            <a:r>
              <a:rPr lang="zh-CN" altLang="en-US" sz="2800" b="1">
                <a:solidFill>
                  <a:schemeClr val="tx1"/>
                </a:solidFill>
                <a:latin typeface="Times New Roman" panose="02020603050405020304" pitchFamily="18" charset="0"/>
                <a:cs typeface="Times New Roman" panose="02020603050405020304" pitchFamily="18" charset="0"/>
              </a:rPr>
              <a:t>极性相同。</a:t>
            </a:r>
            <a:r>
              <a:rPr lang="zh-CN" altLang="en-US" sz="2800" b="1">
                <a:solidFill>
                  <a:schemeClr val="tx1"/>
                </a:solidFill>
                <a:latin typeface="Times New Roman" panose="02020603050405020304" pitchFamily="18" charset="0"/>
                <a:ea typeface="创艺繁标宋" pitchFamily="2" charset="-122"/>
                <a:cs typeface="Times New Roman" panose="02020603050405020304" pitchFamily="18" charset="0"/>
                <a:sym typeface="Symbol" pitchFamily="18" charset="2"/>
              </a:rPr>
              <a:t>因为 </a:t>
            </a:r>
            <a:r>
              <a:rPr lang="en-US" altLang="zh-CN" sz="2800" b="1" i="1">
                <a:solidFill>
                  <a:schemeClr val="tx1"/>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solidFill>
                  <a:schemeClr val="tx1"/>
                </a:solidFill>
                <a:latin typeface="Times New Roman" panose="02020603050405020304" pitchFamily="18" charset="0"/>
                <a:ea typeface="创艺繁标宋" pitchFamily="2" charset="-122"/>
                <a:cs typeface="Times New Roman" panose="02020603050405020304" pitchFamily="18" charset="0"/>
                <a:sym typeface="Symbol" pitchFamily="18" charset="2"/>
              </a:rPr>
              <a:t>i </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加</a:t>
            </a:r>
          </a:p>
          <a:p>
            <a:pPr eaLnBrk="1" hangingPunct="1">
              <a:spcBef>
                <a:spcPct val="30000"/>
              </a:spcBef>
              <a:defRPr/>
            </a:pP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在同相输入端。</a:t>
            </a:r>
          </a:p>
        </p:txBody>
      </p:sp>
      <p:sp>
        <p:nvSpPr>
          <p:cNvPr id="67589" name="Rectangle 5"/>
          <p:cNvSpPr>
            <a:spLocks noChangeArrowheads="1"/>
          </p:cNvSpPr>
          <p:nvPr/>
        </p:nvSpPr>
        <p:spPr bwMode="auto">
          <a:xfrm>
            <a:off x="534988" y="2403915"/>
            <a:ext cx="8304212" cy="954107"/>
          </a:xfrm>
          <a:prstGeom prst="rect">
            <a:avLst/>
          </a:prstGeom>
          <a:noFill/>
          <a:ln w="9525">
            <a:noFill/>
            <a:miter lim="800000"/>
            <a:headEnd/>
            <a:tailEnd/>
          </a:ln>
          <a:effectLst/>
        </p:spPr>
        <p:txBody>
          <a:bodyPr>
            <a:spAutoFit/>
          </a:bodyPr>
          <a:lstStyle/>
          <a:p>
            <a:pPr eaLnBrk="1" hangingPunct="1">
              <a:spcBef>
                <a:spcPct val="30000"/>
              </a:spcBef>
              <a:defRPr/>
            </a:pPr>
            <a:r>
              <a:rPr lang="en-US" altLang="zh-CN" sz="2800" b="1">
                <a:solidFill>
                  <a:schemeClr val="tx1"/>
                </a:solidFill>
                <a:latin typeface="Times New Roman" panose="02020603050405020304" pitchFamily="18" charset="0"/>
                <a:cs typeface="Times New Roman" panose="02020603050405020304" pitchFamily="18" charset="0"/>
              </a:rPr>
              <a:t>        (2) </a:t>
            </a:r>
            <a:r>
              <a:rPr lang="en-US" altLang="zh-CN" sz="2800" b="1" i="1">
                <a:solidFill>
                  <a:schemeClr val="tx1"/>
                </a:solidFill>
                <a:latin typeface="Times New Roman" panose="02020603050405020304" pitchFamily="18" charset="0"/>
                <a:cs typeface="Times New Roman" panose="02020603050405020304" pitchFamily="18" charset="0"/>
              </a:rPr>
              <a:t>A</a:t>
            </a:r>
            <a:r>
              <a:rPr lang="en-US" altLang="zh-CN" sz="2800" b="1" i="1" baseline="-25000">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f</a:t>
            </a:r>
            <a:r>
              <a:rPr lang="zh-CN" altLang="en-US" sz="2800" b="1">
                <a:solidFill>
                  <a:schemeClr val="tx1"/>
                </a:solidFill>
                <a:latin typeface="Times New Roman" panose="02020603050405020304" pitchFamily="18" charset="0"/>
                <a:cs typeface="Times New Roman" panose="02020603050405020304" pitchFamily="18" charset="0"/>
              </a:rPr>
              <a:t>只与外部电阻 </a:t>
            </a:r>
            <a:r>
              <a:rPr lang="en-US" altLang="zh-CN" sz="2800" b="1" i="1">
                <a:solidFill>
                  <a:schemeClr val="tx1"/>
                </a:solidFill>
                <a:latin typeface="Times New Roman" panose="02020603050405020304" pitchFamily="18" charset="0"/>
                <a:cs typeface="Times New Roman" panose="02020603050405020304" pitchFamily="18" charset="0"/>
              </a:rPr>
              <a:t>R</a:t>
            </a:r>
            <a:r>
              <a:rPr lang="en-US" altLang="zh-CN" sz="2800" b="1" baseline="-25000">
                <a:solidFill>
                  <a:schemeClr val="tx1"/>
                </a:solidFill>
                <a:latin typeface="Times New Roman" panose="02020603050405020304" pitchFamily="18" charset="0"/>
                <a:cs typeface="Times New Roman" panose="02020603050405020304" pitchFamily="18" charset="0"/>
              </a:rPr>
              <a:t>1</a:t>
            </a:r>
            <a:r>
              <a:rPr lang="zh-CN" altLang="en-US" sz="2800" b="1">
                <a:solidFill>
                  <a:schemeClr val="tx1"/>
                </a:solidFill>
                <a:latin typeface="Times New Roman" panose="02020603050405020304" pitchFamily="18" charset="0"/>
                <a:cs typeface="Times New Roman" panose="02020603050405020304" pitchFamily="18" charset="0"/>
              </a:rPr>
              <a:t>、</a:t>
            </a:r>
            <a:r>
              <a:rPr lang="en-US" altLang="zh-CN" sz="2800" b="1" i="1">
                <a:solidFill>
                  <a:schemeClr val="tx1"/>
                </a:solidFill>
                <a:latin typeface="Times New Roman" panose="02020603050405020304" pitchFamily="18" charset="0"/>
                <a:cs typeface="Times New Roman" panose="02020603050405020304" pitchFamily="18" charset="0"/>
              </a:rPr>
              <a:t>R</a:t>
            </a:r>
            <a:r>
              <a:rPr lang="en-US" altLang="zh-CN" sz="2800" b="1" baseline="-25000">
                <a:solidFill>
                  <a:schemeClr val="tx1"/>
                </a:solidFill>
                <a:latin typeface="Times New Roman" panose="02020603050405020304" pitchFamily="18" charset="0"/>
                <a:cs typeface="Times New Roman" panose="02020603050405020304" pitchFamily="18" charset="0"/>
              </a:rPr>
              <a:t>F </a:t>
            </a:r>
            <a:r>
              <a:rPr lang="zh-CN" altLang="en-US" sz="2800" b="1">
                <a:solidFill>
                  <a:schemeClr val="tx1"/>
                </a:solidFill>
                <a:latin typeface="Times New Roman" panose="02020603050405020304" pitchFamily="18" charset="0"/>
                <a:cs typeface="Times New Roman" panose="02020603050405020304" pitchFamily="18" charset="0"/>
              </a:rPr>
              <a:t>有关，与运算放大器本身参数无关。</a:t>
            </a:r>
          </a:p>
        </p:txBody>
      </p:sp>
      <p:sp>
        <p:nvSpPr>
          <p:cNvPr id="67590" name="Rectangle 6"/>
          <p:cNvSpPr>
            <a:spLocks noChangeArrowheads="1"/>
          </p:cNvSpPr>
          <p:nvPr/>
        </p:nvSpPr>
        <p:spPr bwMode="auto">
          <a:xfrm>
            <a:off x="573341" y="3485003"/>
            <a:ext cx="5003293" cy="523220"/>
          </a:xfrm>
          <a:prstGeom prst="rect">
            <a:avLst/>
          </a:prstGeom>
          <a:noFill/>
          <a:ln w="9525">
            <a:noFill/>
            <a:miter lim="800000"/>
            <a:headEnd/>
            <a:tailEnd/>
          </a:ln>
          <a:effectLst/>
        </p:spPr>
        <p:txBody>
          <a:bodyPr wrap="none">
            <a:spAutoFit/>
          </a:bodyPr>
          <a:lstStyle/>
          <a:p>
            <a:pPr algn="ctr" eaLnBrk="1" hangingPunct="1">
              <a:spcBef>
                <a:spcPct val="30000"/>
              </a:spcBef>
              <a:defRPr/>
            </a:pPr>
            <a:r>
              <a:rPr lang="en-US" altLang="zh-CN" sz="2800" b="1">
                <a:solidFill>
                  <a:schemeClr val="tx1"/>
                </a:solidFill>
                <a:latin typeface="Times New Roman" panose="02020603050405020304" pitchFamily="18" charset="0"/>
                <a:cs typeface="Times New Roman" panose="02020603050405020304" pitchFamily="18" charset="0"/>
              </a:rPr>
              <a:t>        (3) </a:t>
            </a:r>
            <a:r>
              <a:rPr lang="en-US" altLang="zh-CN" sz="2800" b="1" i="1">
                <a:solidFill>
                  <a:schemeClr val="tx1"/>
                </a:solidFill>
                <a:latin typeface="Times New Roman" panose="02020603050405020304" pitchFamily="18" charset="0"/>
                <a:cs typeface="Times New Roman" panose="02020603050405020304" pitchFamily="18" charset="0"/>
              </a:rPr>
              <a:t>A</a:t>
            </a:r>
            <a:r>
              <a:rPr lang="en-US" altLang="zh-CN" sz="2800" b="1" i="1" baseline="-25000">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f </a:t>
            </a:r>
            <a:r>
              <a:rPr lang="en-US" altLang="zh-CN" sz="2800" b="1">
                <a:solidFill>
                  <a:schemeClr val="tx1"/>
                </a:solidFill>
                <a:latin typeface="Times New Roman" panose="02020603050405020304" pitchFamily="18" charset="0"/>
                <a:cs typeface="Times New Roman" panose="02020603050405020304" pitchFamily="18" charset="0"/>
              </a:rPr>
              <a:t>≥ 1 </a:t>
            </a:r>
            <a:r>
              <a:rPr lang="zh-CN" altLang="en-US" sz="2800" b="1">
                <a:solidFill>
                  <a:schemeClr val="tx1"/>
                </a:solidFill>
                <a:latin typeface="Times New Roman" panose="02020603050405020304" pitchFamily="18" charset="0"/>
                <a:cs typeface="Times New Roman" panose="02020603050405020304" pitchFamily="18" charset="0"/>
              </a:rPr>
              <a:t>，不能小于 </a:t>
            </a:r>
            <a:r>
              <a:rPr lang="en-US" altLang="zh-CN" sz="2800" b="1">
                <a:solidFill>
                  <a:schemeClr val="tx1"/>
                </a:solidFill>
                <a:latin typeface="Times New Roman" panose="02020603050405020304" pitchFamily="18" charset="0"/>
                <a:cs typeface="Times New Roman" panose="02020603050405020304" pitchFamily="18" charset="0"/>
              </a:rPr>
              <a:t>1 </a:t>
            </a:r>
            <a:r>
              <a:rPr lang="zh-CN" altLang="en-US" sz="2800" b="1">
                <a:solidFill>
                  <a:schemeClr val="tx1"/>
                </a:solidFill>
                <a:latin typeface="Times New Roman" panose="02020603050405020304" pitchFamily="18" charset="0"/>
                <a:cs typeface="Times New Roman" panose="02020603050405020304" pitchFamily="18" charset="0"/>
              </a:rPr>
              <a:t>。</a:t>
            </a:r>
          </a:p>
        </p:txBody>
      </p:sp>
      <p:sp>
        <p:nvSpPr>
          <p:cNvPr id="67591" name="Rectangle 7"/>
          <p:cNvSpPr>
            <a:spLocks noChangeArrowheads="1"/>
          </p:cNvSpPr>
          <p:nvPr/>
        </p:nvSpPr>
        <p:spPr bwMode="auto">
          <a:xfrm>
            <a:off x="492125" y="4143815"/>
            <a:ext cx="8569975" cy="523220"/>
          </a:xfrm>
          <a:prstGeom prst="rect">
            <a:avLst/>
          </a:prstGeom>
          <a:noFill/>
          <a:ln w="9525">
            <a:noFill/>
            <a:miter lim="800000"/>
            <a:headEnd/>
            <a:tailEnd/>
          </a:ln>
          <a:effectLst/>
        </p:spPr>
        <p:txBody>
          <a:bodyPr wrap="none">
            <a:spAutoFit/>
          </a:bodyPr>
          <a:lstStyle/>
          <a:p>
            <a:pPr eaLnBrk="1" hangingPunct="1">
              <a:spcBef>
                <a:spcPct val="30000"/>
              </a:spcBef>
              <a:defRPr/>
            </a:pPr>
            <a:r>
              <a:rPr lang="en-US" altLang="zh-CN" sz="2800" b="1">
                <a:solidFill>
                  <a:schemeClr val="tx1"/>
                </a:solidFill>
                <a:latin typeface="Times New Roman" panose="02020603050405020304" pitchFamily="18" charset="0"/>
                <a:cs typeface="Times New Roman" panose="02020603050405020304" pitchFamily="18" charset="0"/>
              </a:rPr>
              <a:t>        (4) </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i="1" baseline="-25000">
                <a:solidFill>
                  <a:schemeClr val="tx1"/>
                </a:solidFill>
                <a:latin typeface="Times New Roman" panose="02020603050405020304" pitchFamily="18" charset="0"/>
                <a:cs typeface="Times New Roman" panose="02020603050405020304" pitchFamily="18" charset="0"/>
              </a:rPr>
              <a:t>–</a:t>
            </a:r>
            <a:r>
              <a:rPr lang="en-US" altLang="zh-CN" sz="2800" b="1" i="1">
                <a:solidFill>
                  <a:schemeClr val="tx1"/>
                </a:solidFill>
                <a:latin typeface="Times New Roman" panose="02020603050405020304" pitchFamily="18" charset="0"/>
                <a:cs typeface="Times New Roman" panose="02020603050405020304" pitchFamily="18" charset="0"/>
              </a:rPr>
              <a:t> = u</a:t>
            </a:r>
            <a:r>
              <a:rPr lang="en-US" altLang="zh-CN" sz="2800" b="1" i="1" baseline="-25000">
                <a:solidFill>
                  <a:schemeClr val="tx1"/>
                </a:solidFill>
                <a:latin typeface="Times New Roman" panose="02020603050405020304" pitchFamily="18" charset="0"/>
                <a:cs typeface="Times New Roman" panose="02020603050405020304" pitchFamily="18" charset="0"/>
              </a:rPr>
              <a:t>+</a:t>
            </a:r>
            <a:r>
              <a:rPr lang="en-US" altLang="zh-CN" sz="2800" b="1" baseline="-25000">
                <a:solidFill>
                  <a:schemeClr val="tx1"/>
                </a:solidFill>
                <a:latin typeface="Times New Roman" panose="02020603050405020304" pitchFamily="18" charset="0"/>
                <a:cs typeface="Times New Roman" panose="02020603050405020304" pitchFamily="18" charset="0"/>
              </a:rPr>
              <a:t> </a:t>
            </a:r>
            <a:r>
              <a:rPr lang="en-US" altLang="zh-CN" sz="2800" b="1">
                <a:solidFill>
                  <a:schemeClr val="tx1"/>
                </a:solidFill>
                <a:latin typeface="Times New Roman" panose="02020603050405020304" pitchFamily="18" charset="0"/>
                <a:cs typeface="Times New Roman" panose="02020603050405020304" pitchFamily="18" charset="0"/>
              </a:rPr>
              <a:t>≠ 0, </a:t>
            </a:r>
            <a:r>
              <a:rPr lang="zh-CN" altLang="en-US" sz="2800" b="1">
                <a:solidFill>
                  <a:schemeClr val="tx1"/>
                </a:solidFill>
                <a:latin typeface="Times New Roman" panose="02020603050405020304" pitchFamily="18" charset="0"/>
                <a:cs typeface="Times New Roman" panose="02020603050405020304" pitchFamily="18" charset="0"/>
              </a:rPr>
              <a:t>反相输入端不存在“虚地”现象。</a:t>
            </a:r>
          </a:p>
        </p:txBody>
      </p:sp>
    </p:spTree>
    <p:extLst>
      <p:ext uri="{BB962C8B-B14F-4D97-AF65-F5344CB8AC3E}">
        <p14:creationId xmlns:p14="http://schemas.microsoft.com/office/powerpoint/2010/main" val="36614808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left)">
                                      <p:cBhvr>
                                        <p:cTn id="7" dur="500"/>
                                        <p:tgtEl>
                                          <p:spTgt spid="67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wipe(left)">
                                      <p:cBhvr>
                                        <p:cTn id="12" dur="500"/>
                                        <p:tgtEl>
                                          <p:spTgt spid="67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90"/>
                                        </p:tgtEl>
                                        <p:attrNameLst>
                                          <p:attrName>style.visibility</p:attrName>
                                        </p:attrNameLst>
                                      </p:cBhvr>
                                      <p:to>
                                        <p:strVal val="visible"/>
                                      </p:to>
                                    </p:set>
                                    <p:animEffect transition="in" filter="wipe(left)">
                                      <p:cBhvr>
                                        <p:cTn id="17" dur="500"/>
                                        <p:tgtEl>
                                          <p:spTgt spid="675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91"/>
                                        </p:tgtEl>
                                        <p:attrNameLst>
                                          <p:attrName>style.visibility</p:attrName>
                                        </p:attrNameLst>
                                      </p:cBhvr>
                                      <p:to>
                                        <p:strVal val="visible"/>
                                      </p:to>
                                    </p:set>
                                    <p:animEffect transition="in" filter="wipe(left)">
                                      <p:cBhvr>
                                        <p:cTn id="22" dur="500"/>
                                        <p:tgtEl>
                                          <p:spTgt spid="675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586"/>
                                        </p:tgtEl>
                                        <p:attrNameLst>
                                          <p:attrName>style.visibility</p:attrName>
                                        </p:attrNameLst>
                                      </p:cBhvr>
                                      <p:to>
                                        <p:strVal val="visible"/>
                                      </p:to>
                                    </p:set>
                                    <p:animEffect transition="in" filter="wipe(left)">
                                      <p:cBhvr>
                                        <p:cTn id="27" dur="500"/>
                                        <p:tgtEl>
                                          <p:spTgt spid="67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8" grpId="0" autoUpdateAnimBg="0"/>
      <p:bldP spid="67589" grpId="0" autoUpdateAnimBg="0"/>
      <p:bldP spid="67590" grpId="0" autoUpdateAnimBg="0"/>
      <p:bldP spid="6759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ctrTitle"/>
          </p:nvPr>
        </p:nvSpPr>
        <p:spPr bwMode="auto">
          <a:xfrm>
            <a:off x="1074934" y="837370"/>
            <a:ext cx="7848600" cy="685800"/>
          </a:xfrm>
          <a:ln>
            <a:miter lim="800000"/>
            <a:headEnd/>
            <a:tailEnd/>
          </a:ln>
        </p:spPr>
        <p:txBody>
          <a:bodyPr vert="horz" wrap="square" lIns="91440" tIns="45720" rIns="91440" bIns="45720" numCol="1" anchor="t" anchorCtr="0" compatLnSpc="1">
            <a:prstTxWarp prst="textNoShape">
              <a:avLst/>
            </a:prstTxWarp>
          </a:bodyPr>
          <a:lstStyle/>
          <a:p>
            <a:pPr algn="ctr" eaLnBrk="1" hangingPunct="1">
              <a:defRPr/>
            </a:pPr>
            <a:r>
              <a:rPr lang="zh-CN" altLang="en-US" sz="4000" b="1" smtClean="0">
                <a:solidFill>
                  <a:srgbClr val="CC0000"/>
                </a:solidFill>
                <a:latin typeface="Times New Roman" panose="02020603050405020304" pitchFamily="18" charset="0"/>
                <a:ea typeface="+mn-ea"/>
                <a:cs typeface="Times New Roman" panose="02020603050405020304" pitchFamily="18" charset="0"/>
              </a:rPr>
              <a:t>第</a:t>
            </a:r>
            <a:r>
              <a:rPr lang="en-US" altLang="zh-CN" sz="4000" b="1" smtClean="0">
                <a:solidFill>
                  <a:srgbClr val="CC0000"/>
                </a:solidFill>
                <a:latin typeface="Times New Roman" panose="02020603050405020304" pitchFamily="18" charset="0"/>
                <a:ea typeface="+mn-ea"/>
                <a:cs typeface="Times New Roman" panose="02020603050405020304" pitchFamily="18" charset="0"/>
              </a:rPr>
              <a:t>16</a:t>
            </a:r>
            <a:r>
              <a:rPr lang="zh-CN" altLang="en-US" sz="4000" b="1" smtClean="0">
                <a:solidFill>
                  <a:srgbClr val="CC0000"/>
                </a:solidFill>
                <a:latin typeface="Times New Roman" panose="02020603050405020304" pitchFamily="18" charset="0"/>
                <a:ea typeface="+mn-ea"/>
                <a:cs typeface="Times New Roman" panose="02020603050405020304" pitchFamily="18" charset="0"/>
              </a:rPr>
              <a:t>章  集成运算放大器</a:t>
            </a:r>
          </a:p>
        </p:txBody>
      </p:sp>
      <p:sp>
        <p:nvSpPr>
          <p:cNvPr id="290819" name="Rectangle 3">
            <a:hlinkClick r:id="rId3" action="ppaction://hlinksldjump"/>
          </p:cNvPr>
          <p:cNvSpPr>
            <a:spLocks noChangeArrowheads="1"/>
          </p:cNvSpPr>
          <p:nvPr/>
        </p:nvSpPr>
        <p:spPr bwMode="auto">
          <a:xfrm>
            <a:off x="1181100" y="2080151"/>
            <a:ext cx="7467600" cy="586957"/>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3200" b="1">
                <a:solidFill>
                  <a:schemeClr val="tx1"/>
                </a:solidFill>
                <a:latin typeface="Times New Roman" panose="02020603050405020304" pitchFamily="18" charset="0"/>
                <a:cs typeface="Times New Roman" panose="02020603050405020304" pitchFamily="18" charset="0"/>
              </a:rPr>
              <a:t>16.1  </a:t>
            </a:r>
            <a:r>
              <a:rPr lang="zh-CN" altLang="en-US" sz="3200" b="1">
                <a:solidFill>
                  <a:schemeClr val="tx1"/>
                </a:solidFill>
                <a:latin typeface="Times New Roman" panose="02020603050405020304" pitchFamily="18" charset="0"/>
                <a:cs typeface="Times New Roman" panose="02020603050405020304" pitchFamily="18" charset="0"/>
              </a:rPr>
              <a:t>集成运算放大器的简单介绍</a:t>
            </a:r>
            <a:endParaRPr lang="zh-CN" altLang="en-US" sz="3200" b="1">
              <a:solidFill>
                <a:schemeClr val="tx1"/>
              </a:solidFill>
              <a:latin typeface="Times New Roman" panose="02020603050405020304" pitchFamily="18" charset="0"/>
              <a:cs typeface="Times New Roman" panose="02020603050405020304" pitchFamily="18" charset="0"/>
              <a:hlinkClick r:id="rId3" action="ppaction://hlinksldjump"/>
            </a:endParaRPr>
          </a:p>
        </p:txBody>
      </p:sp>
      <p:sp>
        <p:nvSpPr>
          <p:cNvPr id="290820" name="Rectangle 4">
            <a:hlinkClick r:id="rId4" action="ppaction://hlinksldjump"/>
          </p:cNvPr>
          <p:cNvSpPr>
            <a:spLocks noChangeArrowheads="1"/>
          </p:cNvSpPr>
          <p:nvPr/>
        </p:nvSpPr>
        <p:spPr bwMode="auto">
          <a:xfrm>
            <a:off x="1181100" y="2797342"/>
            <a:ext cx="7791450" cy="586957"/>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3200" b="1" dirty="0">
                <a:solidFill>
                  <a:schemeClr val="tx1"/>
                </a:solidFill>
                <a:latin typeface="Times New Roman" panose="02020603050405020304" pitchFamily="18" charset="0"/>
                <a:cs typeface="Times New Roman" panose="02020603050405020304" pitchFamily="18" charset="0"/>
              </a:rPr>
              <a:t>16.2  </a:t>
            </a:r>
            <a:r>
              <a:rPr lang="zh-CN" altLang="en-US" sz="3200" b="1" dirty="0">
                <a:solidFill>
                  <a:schemeClr val="tx1"/>
                </a:solidFill>
                <a:latin typeface="Times New Roman" panose="02020603050405020304" pitchFamily="18" charset="0"/>
                <a:cs typeface="Times New Roman" panose="02020603050405020304" pitchFamily="18" charset="0"/>
              </a:rPr>
              <a:t>运算放大器在信号运算方面的应用</a:t>
            </a:r>
          </a:p>
        </p:txBody>
      </p:sp>
      <p:sp>
        <p:nvSpPr>
          <p:cNvPr id="290821" name="Rectangle 5">
            <a:hlinkClick r:id="rId5" action="ppaction://hlinksldjump"/>
          </p:cNvPr>
          <p:cNvSpPr>
            <a:spLocks noChangeArrowheads="1"/>
          </p:cNvSpPr>
          <p:nvPr/>
        </p:nvSpPr>
        <p:spPr bwMode="auto">
          <a:xfrm>
            <a:off x="1251146" y="4264734"/>
            <a:ext cx="7872413" cy="586957"/>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3200" b="1" dirty="0">
                <a:solidFill>
                  <a:schemeClr val="tx1"/>
                </a:solidFill>
                <a:latin typeface="Times New Roman" panose="02020603050405020304" pitchFamily="18" charset="0"/>
                <a:cs typeface="Times New Roman" panose="02020603050405020304" pitchFamily="18" charset="0"/>
              </a:rPr>
              <a:t>16.4  </a:t>
            </a:r>
            <a:r>
              <a:rPr lang="zh-CN" altLang="en-US" sz="3200" b="1" dirty="0">
                <a:solidFill>
                  <a:schemeClr val="tx1"/>
                </a:solidFill>
                <a:latin typeface="Times New Roman" panose="02020603050405020304" pitchFamily="18" charset="0"/>
                <a:cs typeface="Times New Roman" panose="02020603050405020304" pitchFamily="18" charset="0"/>
              </a:rPr>
              <a:t>运算放大器在波形产生方面的应用</a:t>
            </a:r>
          </a:p>
        </p:txBody>
      </p:sp>
      <p:sp>
        <p:nvSpPr>
          <p:cNvPr id="290822" name="Rectangle 6">
            <a:hlinkClick r:id="" action="ppaction://noaction"/>
          </p:cNvPr>
          <p:cNvSpPr>
            <a:spLocks noChangeArrowheads="1"/>
          </p:cNvSpPr>
          <p:nvPr/>
        </p:nvSpPr>
        <p:spPr bwMode="auto">
          <a:xfrm>
            <a:off x="1253528" y="5001371"/>
            <a:ext cx="7491413" cy="586957"/>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3200" b="1" dirty="0">
                <a:solidFill>
                  <a:schemeClr val="tx1"/>
                </a:solidFill>
                <a:latin typeface="Times New Roman" panose="02020603050405020304" pitchFamily="18" charset="0"/>
                <a:cs typeface="Times New Roman" panose="02020603050405020304" pitchFamily="18" charset="0"/>
              </a:rPr>
              <a:t>16.5  </a:t>
            </a:r>
            <a:r>
              <a:rPr lang="zh-CN" altLang="en-US" sz="3200" b="1" dirty="0">
                <a:solidFill>
                  <a:schemeClr val="tx1"/>
                </a:solidFill>
                <a:latin typeface="Times New Roman" panose="02020603050405020304" pitchFamily="18" charset="0"/>
                <a:cs typeface="Times New Roman" panose="02020603050405020304" pitchFamily="18" charset="0"/>
              </a:rPr>
              <a:t>使用运算放大器应注意的几个问题</a:t>
            </a:r>
          </a:p>
        </p:txBody>
      </p:sp>
      <p:sp>
        <p:nvSpPr>
          <p:cNvPr id="290824" name="Rectangle 8">
            <a:hlinkClick r:id="rId6" action="ppaction://hlinksldjump"/>
          </p:cNvPr>
          <p:cNvSpPr>
            <a:spLocks noChangeArrowheads="1"/>
          </p:cNvSpPr>
          <p:nvPr/>
        </p:nvSpPr>
        <p:spPr bwMode="auto">
          <a:xfrm>
            <a:off x="1255909" y="3533979"/>
            <a:ext cx="7867650" cy="586957"/>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3200" b="1">
                <a:solidFill>
                  <a:schemeClr val="tx1"/>
                </a:solidFill>
                <a:latin typeface="Times New Roman" panose="02020603050405020304" pitchFamily="18" charset="0"/>
                <a:cs typeface="Times New Roman" panose="02020603050405020304" pitchFamily="18" charset="0"/>
              </a:rPr>
              <a:t>16.3  </a:t>
            </a:r>
            <a:r>
              <a:rPr lang="zh-CN" altLang="en-US" sz="3200" b="1">
                <a:solidFill>
                  <a:schemeClr val="tx1"/>
                </a:solidFill>
                <a:latin typeface="Times New Roman" panose="02020603050405020304" pitchFamily="18" charset="0"/>
                <a:cs typeface="Times New Roman" panose="02020603050405020304" pitchFamily="18" charset="0"/>
              </a:rPr>
              <a:t>运算放大器在信号处理方面的应用</a:t>
            </a:r>
          </a:p>
        </p:txBody>
      </p:sp>
    </p:spTree>
    <p:extLst>
      <p:ext uri="{BB962C8B-B14F-4D97-AF65-F5344CB8AC3E}">
        <p14:creationId xmlns:p14="http://schemas.microsoft.com/office/powerpoint/2010/main" val="2108361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35733" y="412718"/>
            <a:ext cx="4267200"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chemeClr val="tx1"/>
                </a:solidFill>
                <a:cs typeface="Times New Roman" panose="02020603050405020304" pitchFamily="18" charset="0"/>
              </a:rPr>
              <a:t> </a:t>
            </a:r>
            <a:r>
              <a:rPr lang="zh-CN" altLang="en-US">
                <a:solidFill>
                  <a:schemeClr val="tx1"/>
                </a:solidFill>
                <a:cs typeface="Times New Roman" panose="02020603050405020304" pitchFamily="18" charset="0"/>
              </a:rPr>
              <a:t>当 </a:t>
            </a:r>
            <a:r>
              <a:rPr lang="en-US" altLang="zh-CN" i="1">
                <a:solidFill>
                  <a:schemeClr val="tx1"/>
                </a:solidFill>
                <a:cs typeface="Times New Roman" panose="02020603050405020304" pitchFamily="18" charset="0"/>
              </a:rPr>
              <a:t>R</a:t>
            </a:r>
            <a:r>
              <a:rPr lang="en-US" altLang="zh-CN" baseline="-25000">
                <a:solidFill>
                  <a:schemeClr val="tx1"/>
                </a:solidFill>
                <a:cs typeface="Times New Roman" panose="02020603050405020304" pitchFamily="18" charset="0"/>
              </a:rPr>
              <a:t>1</a:t>
            </a:r>
            <a:r>
              <a:rPr lang="en-US" altLang="zh-CN" i="1">
                <a:solidFill>
                  <a:schemeClr val="tx1"/>
                </a:solidFill>
                <a:cs typeface="Times New Roman" panose="02020603050405020304" pitchFamily="18" charset="0"/>
              </a:rPr>
              <a:t>= </a:t>
            </a:r>
            <a:r>
              <a:rPr lang="en-US" altLang="zh-CN">
                <a:solidFill>
                  <a:schemeClr val="tx1"/>
                </a:solidFill>
                <a:cs typeface="Times New Roman" panose="02020603050405020304" pitchFamily="18" charset="0"/>
                <a:sym typeface="Symbol" panose="05050102010706020507" pitchFamily="18" charset="2"/>
              </a:rPr>
              <a:t> </a:t>
            </a:r>
            <a:r>
              <a:rPr lang="zh-CN" altLang="en-US">
                <a:solidFill>
                  <a:schemeClr val="tx1"/>
                </a:solidFill>
                <a:cs typeface="Times New Roman" panose="02020603050405020304" pitchFamily="18" charset="0"/>
              </a:rPr>
              <a:t>且 </a:t>
            </a:r>
            <a:r>
              <a:rPr lang="en-US" altLang="zh-CN" i="1">
                <a:solidFill>
                  <a:schemeClr val="tx1"/>
                </a:solidFill>
                <a:cs typeface="Times New Roman" panose="02020603050405020304" pitchFamily="18" charset="0"/>
              </a:rPr>
              <a:t>R</a:t>
            </a:r>
            <a:r>
              <a:rPr lang="en-US" altLang="zh-CN" baseline="-25000">
                <a:solidFill>
                  <a:schemeClr val="tx1"/>
                </a:solidFill>
                <a:cs typeface="Times New Roman" panose="02020603050405020304" pitchFamily="18" charset="0"/>
              </a:rPr>
              <a:t>F</a:t>
            </a:r>
            <a:r>
              <a:rPr lang="en-US" altLang="zh-CN" i="1" baseline="-25000">
                <a:solidFill>
                  <a:schemeClr val="tx1"/>
                </a:solidFill>
                <a:cs typeface="Times New Roman" panose="02020603050405020304" pitchFamily="18" charset="0"/>
              </a:rPr>
              <a:t> </a:t>
            </a:r>
            <a:r>
              <a:rPr lang="en-US" altLang="zh-CN" i="1">
                <a:solidFill>
                  <a:schemeClr val="tx1"/>
                </a:solidFill>
                <a:cs typeface="Times New Roman" panose="02020603050405020304" pitchFamily="18" charset="0"/>
              </a:rPr>
              <a:t>=</a:t>
            </a:r>
            <a:r>
              <a:rPr lang="en-US" altLang="zh-CN">
                <a:solidFill>
                  <a:schemeClr val="tx1"/>
                </a:solidFill>
                <a:cs typeface="Times New Roman" panose="02020603050405020304" pitchFamily="18" charset="0"/>
              </a:rPr>
              <a:t> 0 </a:t>
            </a:r>
            <a:r>
              <a:rPr lang="zh-CN" altLang="en-US">
                <a:solidFill>
                  <a:schemeClr val="tx1"/>
                </a:solidFill>
                <a:cs typeface="Times New Roman" panose="02020603050405020304" pitchFamily="18" charset="0"/>
              </a:rPr>
              <a:t>时，</a:t>
            </a:r>
          </a:p>
        </p:txBody>
      </p:sp>
      <p:sp>
        <p:nvSpPr>
          <p:cNvPr id="68611" name="Rectangle 3"/>
          <p:cNvSpPr>
            <a:spLocks noChangeArrowheads="1"/>
          </p:cNvSpPr>
          <p:nvPr/>
        </p:nvSpPr>
        <p:spPr bwMode="auto">
          <a:xfrm>
            <a:off x="4145733" y="396843"/>
            <a:ext cx="4114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o</a:t>
            </a:r>
            <a:r>
              <a:rPr lang="en-US" altLang="zh-CN" i="1">
                <a:solidFill>
                  <a:schemeClr val="tx1"/>
                </a:solidFill>
                <a:cs typeface="Times New Roman" panose="02020603050405020304" pitchFamily="18" charset="0"/>
              </a:rPr>
              <a:t> = u</a:t>
            </a:r>
            <a:r>
              <a:rPr lang="en-US" altLang="zh-CN" baseline="-25000">
                <a:solidFill>
                  <a:schemeClr val="tx1"/>
                </a:solidFill>
                <a:cs typeface="Times New Roman" panose="02020603050405020304" pitchFamily="18" charset="0"/>
              </a:rPr>
              <a:t>i </a:t>
            </a:r>
            <a:r>
              <a:rPr lang="zh-CN" altLang="en-US">
                <a:solidFill>
                  <a:schemeClr val="tx1"/>
                </a:solidFill>
                <a:cs typeface="Times New Roman" panose="02020603050405020304" pitchFamily="18" charset="0"/>
              </a:rPr>
              <a:t>，</a:t>
            </a:r>
            <a:r>
              <a:rPr lang="zh-CN" altLang="en-US" i="1">
                <a:solidFill>
                  <a:schemeClr val="tx1"/>
                </a:solidFill>
                <a:cs typeface="Times New Roman" panose="02020603050405020304" pitchFamily="18" charset="0"/>
              </a:rPr>
              <a:t> </a:t>
            </a:r>
            <a:r>
              <a:rPr lang="en-US" altLang="zh-CN" i="1">
                <a:solidFill>
                  <a:schemeClr val="tx1"/>
                </a:solidFill>
                <a:cs typeface="Times New Roman" panose="02020603050405020304" pitchFamily="18" charset="0"/>
              </a:rPr>
              <a:t>A</a:t>
            </a:r>
            <a:r>
              <a:rPr lang="en-US" altLang="zh-CN" i="1" baseline="-25000">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f</a:t>
            </a:r>
            <a:r>
              <a:rPr lang="en-US" altLang="zh-CN">
                <a:solidFill>
                  <a:schemeClr val="tx1"/>
                </a:solidFill>
                <a:cs typeface="Times New Roman" panose="02020603050405020304" pitchFamily="18" charset="0"/>
              </a:rPr>
              <a:t> = 1</a:t>
            </a:r>
            <a:r>
              <a:rPr lang="zh-CN" altLang="en-US">
                <a:solidFill>
                  <a:schemeClr val="tx1"/>
                </a:solidFill>
                <a:cs typeface="Times New Roman" panose="02020603050405020304" pitchFamily="18" charset="0"/>
              </a:rPr>
              <a:t>，</a:t>
            </a:r>
          </a:p>
          <a:p>
            <a:pPr eaLnBrk="1" hangingPunct="1">
              <a:lnSpc>
                <a:spcPct val="125000"/>
              </a:lnSpc>
            </a:pPr>
            <a:r>
              <a:rPr lang="zh-CN" altLang="en-US">
                <a:solidFill>
                  <a:schemeClr val="tx1"/>
                </a:solidFill>
                <a:cs typeface="Times New Roman" panose="02020603050405020304" pitchFamily="18" charset="0"/>
              </a:rPr>
              <a:t>             称电压跟随器。</a:t>
            </a:r>
          </a:p>
        </p:txBody>
      </p:sp>
      <p:grpSp>
        <p:nvGrpSpPr>
          <p:cNvPr id="40964" name="Group 126"/>
          <p:cNvGrpSpPr>
            <a:grpSpLocks/>
          </p:cNvGrpSpPr>
          <p:nvPr/>
        </p:nvGrpSpPr>
        <p:grpSpPr bwMode="auto">
          <a:xfrm>
            <a:off x="577033" y="895318"/>
            <a:ext cx="4191000" cy="2711450"/>
            <a:chOff x="384" y="480"/>
            <a:chExt cx="2448" cy="1584"/>
          </a:xfrm>
        </p:grpSpPr>
        <p:sp>
          <p:nvSpPr>
            <p:cNvPr id="40970" name="Text Box 8"/>
            <p:cNvSpPr txBox="1">
              <a:spLocks noChangeArrowheads="1"/>
            </p:cNvSpPr>
            <p:nvPr/>
          </p:nvSpPr>
          <p:spPr bwMode="auto">
            <a:xfrm>
              <a:off x="2266" y="1344"/>
              <a:ext cx="56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99"/>
                  </a:solidFill>
                  <a:cs typeface="Times New Roman" panose="02020603050405020304" pitchFamily="18" charset="0"/>
                </a:rPr>
                <a:t>u</a:t>
              </a:r>
              <a:r>
                <a:rPr lang="en-US" altLang="zh-CN" baseline="-25000">
                  <a:solidFill>
                    <a:srgbClr val="000099"/>
                  </a:solidFill>
                  <a:cs typeface="Times New Roman" panose="02020603050405020304" pitchFamily="18" charset="0"/>
                </a:rPr>
                <a:t>o</a:t>
              </a:r>
              <a:endParaRPr lang="en-US" altLang="zh-CN">
                <a:solidFill>
                  <a:srgbClr val="000099"/>
                </a:solidFill>
                <a:cs typeface="Times New Roman" panose="02020603050405020304" pitchFamily="18" charset="0"/>
              </a:endParaRPr>
            </a:p>
          </p:txBody>
        </p:sp>
        <p:sp>
          <p:nvSpPr>
            <p:cNvPr id="40971" name="Rectangle 9"/>
            <p:cNvSpPr>
              <a:spLocks noChangeArrowheads="1"/>
            </p:cNvSpPr>
            <p:nvPr/>
          </p:nvSpPr>
          <p:spPr bwMode="auto">
            <a:xfrm>
              <a:off x="1593" y="480"/>
              <a:ext cx="56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cs typeface="Times New Roman" panose="02020603050405020304" pitchFamily="18" charset="0"/>
                </a:rPr>
                <a:t>R</a:t>
              </a:r>
              <a:r>
                <a:rPr lang="en-US" altLang="zh-CN" baseline="-25000">
                  <a:solidFill>
                    <a:schemeClr val="tx1"/>
                  </a:solidFill>
                  <a:cs typeface="Times New Roman" panose="02020603050405020304" pitchFamily="18" charset="0"/>
                </a:rPr>
                <a:t>F</a:t>
              </a:r>
              <a:endParaRPr lang="en-US" altLang="zh-CN" i="1" baseline="-25000">
                <a:solidFill>
                  <a:schemeClr val="tx1"/>
                </a:solidFill>
                <a:cs typeface="Times New Roman" panose="02020603050405020304" pitchFamily="18" charset="0"/>
              </a:endParaRPr>
            </a:p>
          </p:txBody>
        </p:sp>
        <p:sp>
          <p:nvSpPr>
            <p:cNvPr id="40972" name="Rectangle 10"/>
            <p:cNvSpPr>
              <a:spLocks noChangeArrowheads="1"/>
            </p:cNvSpPr>
            <p:nvPr/>
          </p:nvSpPr>
          <p:spPr bwMode="auto">
            <a:xfrm>
              <a:off x="1613" y="806"/>
              <a:ext cx="258" cy="8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0973" name="Line 11"/>
            <p:cNvSpPr>
              <a:spLocks noChangeShapeType="1"/>
            </p:cNvSpPr>
            <p:nvPr/>
          </p:nvSpPr>
          <p:spPr bwMode="auto">
            <a:xfrm>
              <a:off x="2143" y="845"/>
              <a:ext cx="0" cy="5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0974" name="Text Box 12"/>
            <p:cNvSpPr txBox="1">
              <a:spLocks noChangeArrowheads="1"/>
            </p:cNvSpPr>
            <p:nvPr/>
          </p:nvSpPr>
          <p:spPr bwMode="auto">
            <a:xfrm>
              <a:off x="384" y="1545"/>
              <a:ext cx="30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99"/>
                  </a:solidFill>
                  <a:cs typeface="Times New Roman" panose="02020603050405020304" pitchFamily="18" charset="0"/>
                </a:rPr>
                <a:t>u</a:t>
              </a:r>
              <a:r>
                <a:rPr lang="en-US" altLang="zh-CN" baseline="-25000">
                  <a:solidFill>
                    <a:srgbClr val="000099"/>
                  </a:solidFill>
                  <a:cs typeface="Times New Roman" panose="02020603050405020304" pitchFamily="18" charset="0"/>
                </a:rPr>
                <a:t>i</a:t>
              </a:r>
              <a:endParaRPr lang="en-US" altLang="zh-CN">
                <a:solidFill>
                  <a:srgbClr val="000099"/>
                </a:solidFill>
                <a:cs typeface="Times New Roman" panose="02020603050405020304" pitchFamily="18" charset="0"/>
              </a:endParaRPr>
            </a:p>
          </p:txBody>
        </p:sp>
        <p:sp>
          <p:nvSpPr>
            <p:cNvPr id="40975" name="Rectangle 13"/>
            <p:cNvSpPr>
              <a:spLocks noChangeArrowheads="1"/>
            </p:cNvSpPr>
            <p:nvPr/>
          </p:nvSpPr>
          <p:spPr bwMode="auto">
            <a:xfrm>
              <a:off x="990" y="1488"/>
              <a:ext cx="258" cy="7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0976" name="Text Box 14"/>
            <p:cNvSpPr txBox="1">
              <a:spLocks noChangeArrowheads="1"/>
            </p:cNvSpPr>
            <p:nvPr/>
          </p:nvSpPr>
          <p:spPr bwMode="auto">
            <a:xfrm>
              <a:off x="960" y="1536"/>
              <a:ext cx="35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rPr>
                <a:t>R</a:t>
              </a:r>
              <a:r>
                <a:rPr lang="en-US" altLang="zh-CN" baseline="-25000">
                  <a:solidFill>
                    <a:schemeClr val="tx1"/>
                  </a:solidFill>
                  <a:cs typeface="Times New Roman" panose="02020603050405020304" pitchFamily="18" charset="0"/>
                </a:rPr>
                <a:t>2</a:t>
              </a:r>
              <a:endParaRPr lang="en-US" altLang="zh-CN">
                <a:solidFill>
                  <a:schemeClr val="tx1"/>
                </a:solidFill>
                <a:cs typeface="Times New Roman" panose="02020603050405020304" pitchFamily="18" charset="0"/>
              </a:endParaRPr>
            </a:p>
          </p:txBody>
        </p:sp>
        <p:sp>
          <p:nvSpPr>
            <p:cNvPr id="40977" name="Rectangle 15"/>
            <p:cNvSpPr>
              <a:spLocks noChangeArrowheads="1"/>
            </p:cNvSpPr>
            <p:nvPr/>
          </p:nvSpPr>
          <p:spPr bwMode="auto">
            <a:xfrm>
              <a:off x="990" y="1229"/>
              <a:ext cx="258" cy="7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0978" name="Line 16"/>
            <p:cNvSpPr>
              <a:spLocks noChangeShapeType="1"/>
            </p:cNvSpPr>
            <p:nvPr/>
          </p:nvSpPr>
          <p:spPr bwMode="auto">
            <a:xfrm>
              <a:off x="1344" y="845"/>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0979" name="Rectangle 17"/>
            <p:cNvSpPr>
              <a:spLocks noChangeArrowheads="1"/>
            </p:cNvSpPr>
            <p:nvPr/>
          </p:nvSpPr>
          <p:spPr bwMode="auto">
            <a:xfrm>
              <a:off x="955" y="912"/>
              <a:ext cx="31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cs typeface="Times New Roman" panose="02020603050405020304" pitchFamily="18" charset="0"/>
                </a:rPr>
                <a:t>R</a:t>
              </a:r>
              <a:r>
                <a:rPr lang="en-US" altLang="zh-CN" baseline="-25000">
                  <a:solidFill>
                    <a:schemeClr val="tx1"/>
                  </a:solidFill>
                  <a:cs typeface="Times New Roman" panose="02020603050405020304" pitchFamily="18" charset="0"/>
                </a:rPr>
                <a:t>1</a:t>
              </a:r>
            </a:p>
          </p:txBody>
        </p:sp>
        <p:sp>
          <p:nvSpPr>
            <p:cNvPr id="40980" name="Line 18"/>
            <p:cNvSpPr>
              <a:spLocks noChangeShapeType="1"/>
            </p:cNvSpPr>
            <p:nvPr/>
          </p:nvSpPr>
          <p:spPr bwMode="auto">
            <a:xfrm>
              <a:off x="1882" y="845"/>
              <a:ext cx="26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0981" name="Line 19"/>
            <p:cNvSpPr>
              <a:spLocks noChangeShapeType="1"/>
            </p:cNvSpPr>
            <p:nvPr/>
          </p:nvSpPr>
          <p:spPr bwMode="auto">
            <a:xfrm flipH="1">
              <a:off x="768" y="1267"/>
              <a:ext cx="21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0982" name="Line 20"/>
            <p:cNvSpPr>
              <a:spLocks noChangeShapeType="1"/>
            </p:cNvSpPr>
            <p:nvPr/>
          </p:nvSpPr>
          <p:spPr bwMode="auto">
            <a:xfrm flipH="1">
              <a:off x="695" y="1527"/>
              <a:ext cx="3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nvGrpSpPr>
            <p:cNvPr id="40983" name="Group 21"/>
            <p:cNvGrpSpPr>
              <a:grpSpLocks/>
            </p:cNvGrpSpPr>
            <p:nvPr/>
          </p:nvGrpSpPr>
          <p:grpSpPr bwMode="auto">
            <a:xfrm>
              <a:off x="693" y="1260"/>
              <a:ext cx="148" cy="153"/>
              <a:chOff x="720" y="2736"/>
              <a:chExt cx="185" cy="192"/>
            </a:xfrm>
          </p:grpSpPr>
          <p:sp>
            <p:nvSpPr>
              <p:cNvPr id="41009" name="Line 22"/>
              <p:cNvSpPr>
                <a:spLocks noChangeShapeType="1"/>
              </p:cNvSpPr>
              <p:nvPr/>
            </p:nvSpPr>
            <p:spPr bwMode="auto">
              <a:xfrm>
                <a:off x="720"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1010" name="Line 23"/>
              <p:cNvSpPr>
                <a:spLocks noChangeShapeType="1"/>
              </p:cNvSpPr>
              <p:nvPr/>
            </p:nvSpPr>
            <p:spPr bwMode="auto">
              <a:xfrm>
                <a:off x="816" y="273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40984" name="Line 24"/>
            <p:cNvSpPr>
              <a:spLocks noChangeShapeType="1"/>
            </p:cNvSpPr>
            <p:nvPr/>
          </p:nvSpPr>
          <p:spPr bwMode="auto">
            <a:xfrm>
              <a:off x="1344" y="845"/>
              <a:ext cx="26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nvGrpSpPr>
            <p:cNvPr id="40985" name="Group 25"/>
            <p:cNvGrpSpPr>
              <a:grpSpLocks/>
            </p:cNvGrpSpPr>
            <p:nvPr/>
          </p:nvGrpSpPr>
          <p:grpSpPr bwMode="auto">
            <a:xfrm>
              <a:off x="2237" y="1766"/>
              <a:ext cx="163" cy="106"/>
              <a:chOff x="2448" y="2832"/>
              <a:chExt cx="185" cy="96"/>
            </a:xfrm>
          </p:grpSpPr>
          <p:sp>
            <p:nvSpPr>
              <p:cNvPr id="41007" name="Line 26"/>
              <p:cNvSpPr>
                <a:spLocks noChangeShapeType="1"/>
              </p:cNvSpPr>
              <p:nvPr/>
            </p:nvSpPr>
            <p:spPr bwMode="auto">
              <a:xfrm>
                <a:off x="2448"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1008" name="Line 27"/>
              <p:cNvSpPr>
                <a:spLocks noChangeShapeType="1"/>
              </p:cNvSpPr>
              <p:nvPr/>
            </p:nvSpPr>
            <p:spPr bwMode="auto">
              <a:xfrm>
                <a:off x="2544" y="283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pSp>
          <p:nvGrpSpPr>
            <p:cNvPr id="40986" name="Group 28"/>
            <p:cNvGrpSpPr>
              <a:grpSpLocks/>
            </p:cNvGrpSpPr>
            <p:nvPr/>
          </p:nvGrpSpPr>
          <p:grpSpPr bwMode="auto">
            <a:xfrm>
              <a:off x="576" y="1958"/>
              <a:ext cx="144" cy="106"/>
              <a:chOff x="432" y="2832"/>
              <a:chExt cx="185" cy="96"/>
            </a:xfrm>
          </p:grpSpPr>
          <p:sp>
            <p:nvSpPr>
              <p:cNvPr id="41005" name="Line 29"/>
              <p:cNvSpPr>
                <a:spLocks noChangeShapeType="1"/>
              </p:cNvSpPr>
              <p:nvPr/>
            </p:nvSpPr>
            <p:spPr bwMode="auto">
              <a:xfrm>
                <a:off x="432" y="2928"/>
                <a:ext cx="18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1006" name="Line 30"/>
              <p:cNvSpPr>
                <a:spLocks noChangeShapeType="1"/>
              </p:cNvSpPr>
              <p:nvPr/>
            </p:nvSpPr>
            <p:spPr bwMode="auto">
              <a:xfrm>
                <a:off x="528" y="283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40987" name="Rectangle 31"/>
            <p:cNvSpPr>
              <a:spLocks noChangeArrowheads="1"/>
            </p:cNvSpPr>
            <p:nvPr/>
          </p:nvSpPr>
          <p:spPr bwMode="auto">
            <a:xfrm>
              <a:off x="393" y="1353"/>
              <a:ext cx="22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FF3300"/>
                  </a:solidFill>
                  <a:cs typeface="Times New Roman" panose="02020603050405020304" pitchFamily="18" charset="0"/>
                </a:rPr>
                <a:t>+</a:t>
              </a:r>
            </a:p>
          </p:txBody>
        </p:sp>
        <p:sp>
          <p:nvSpPr>
            <p:cNvPr id="40988" name="Rectangle 32"/>
            <p:cNvSpPr>
              <a:spLocks noChangeArrowheads="1"/>
            </p:cNvSpPr>
            <p:nvPr/>
          </p:nvSpPr>
          <p:spPr bwMode="auto">
            <a:xfrm>
              <a:off x="2361" y="1200"/>
              <a:ext cx="22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FF3300"/>
                  </a:solidFill>
                  <a:cs typeface="Times New Roman" panose="02020603050405020304" pitchFamily="18" charset="0"/>
                </a:rPr>
                <a:t>+</a:t>
              </a:r>
            </a:p>
          </p:txBody>
        </p:sp>
        <p:sp>
          <p:nvSpPr>
            <p:cNvPr id="40989" name="Rectangle 33"/>
            <p:cNvSpPr>
              <a:spLocks noChangeArrowheads="1"/>
            </p:cNvSpPr>
            <p:nvPr/>
          </p:nvSpPr>
          <p:spPr bwMode="auto">
            <a:xfrm>
              <a:off x="408" y="1728"/>
              <a:ext cx="21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FF3300"/>
                  </a:solidFill>
                  <a:cs typeface="Times New Roman" panose="02020603050405020304" pitchFamily="18" charset="0"/>
                </a:rPr>
                <a:t>–</a:t>
              </a:r>
            </a:p>
          </p:txBody>
        </p:sp>
        <p:sp>
          <p:nvSpPr>
            <p:cNvPr id="40990" name="Rectangle 34"/>
            <p:cNvSpPr>
              <a:spLocks noChangeArrowheads="1"/>
            </p:cNvSpPr>
            <p:nvPr/>
          </p:nvSpPr>
          <p:spPr bwMode="auto">
            <a:xfrm>
              <a:off x="2304" y="1536"/>
              <a:ext cx="31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FF3300"/>
                  </a:solidFill>
                  <a:cs typeface="Times New Roman" panose="02020603050405020304" pitchFamily="18" charset="0"/>
                </a:rPr>
                <a:t>–</a:t>
              </a:r>
            </a:p>
          </p:txBody>
        </p:sp>
        <p:sp>
          <p:nvSpPr>
            <p:cNvPr id="40991" name="Rectangle 36" descr="40%"/>
            <p:cNvSpPr>
              <a:spLocks noChangeArrowheads="1"/>
            </p:cNvSpPr>
            <p:nvPr/>
          </p:nvSpPr>
          <p:spPr bwMode="auto">
            <a:xfrm>
              <a:off x="1537" y="1037"/>
              <a:ext cx="465" cy="61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0992" name="Text Box 37"/>
            <p:cNvSpPr txBox="1">
              <a:spLocks noChangeArrowheads="1"/>
            </p:cNvSpPr>
            <p:nvPr/>
          </p:nvSpPr>
          <p:spPr bwMode="auto">
            <a:xfrm>
              <a:off x="1530" y="1360"/>
              <a:ext cx="22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cs typeface="Times New Roman" panose="02020603050405020304" pitchFamily="18" charset="0"/>
                </a:rPr>
                <a:t>+</a:t>
              </a:r>
            </a:p>
          </p:txBody>
        </p:sp>
        <p:sp>
          <p:nvSpPr>
            <p:cNvPr id="40993" name="Text Box 38"/>
            <p:cNvSpPr txBox="1">
              <a:spLocks noChangeArrowheads="1"/>
            </p:cNvSpPr>
            <p:nvPr/>
          </p:nvSpPr>
          <p:spPr bwMode="auto">
            <a:xfrm>
              <a:off x="1800" y="1203"/>
              <a:ext cx="40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cs typeface="Times New Roman" panose="02020603050405020304" pitchFamily="18" charset="0"/>
                </a:rPr>
                <a:t>+</a:t>
              </a:r>
            </a:p>
          </p:txBody>
        </p:sp>
        <p:sp>
          <p:nvSpPr>
            <p:cNvPr id="40994" name="Text Box 39"/>
            <p:cNvSpPr txBox="1">
              <a:spLocks noChangeArrowheads="1"/>
            </p:cNvSpPr>
            <p:nvPr/>
          </p:nvSpPr>
          <p:spPr bwMode="auto">
            <a:xfrm>
              <a:off x="1747" y="1001"/>
              <a:ext cx="527"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ea typeface="创艺简宋体" pitchFamily="2" charset="-122"/>
                  <a:cs typeface="Times New Roman" panose="02020603050405020304" pitchFamily="18" charset="0"/>
                  <a:sym typeface="Symbol" panose="05050102010706020507" pitchFamily="18" charset="2"/>
                </a:rPr>
                <a:t></a:t>
              </a:r>
              <a:endParaRPr lang="en-US" altLang="zh-CN">
                <a:solidFill>
                  <a:schemeClr val="tx1"/>
                </a:solidFill>
                <a:cs typeface="Times New Roman" panose="02020603050405020304" pitchFamily="18" charset="0"/>
              </a:endParaRPr>
            </a:p>
          </p:txBody>
        </p:sp>
        <p:sp>
          <p:nvSpPr>
            <p:cNvPr id="40995" name="Line 40"/>
            <p:cNvSpPr>
              <a:spLocks noChangeShapeType="1"/>
            </p:cNvSpPr>
            <p:nvPr/>
          </p:nvSpPr>
          <p:spPr bwMode="auto">
            <a:xfrm>
              <a:off x="1248" y="1527"/>
              <a:ext cx="2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0996" name="Line 41"/>
            <p:cNvSpPr>
              <a:spLocks noChangeShapeType="1"/>
            </p:cNvSpPr>
            <p:nvPr/>
          </p:nvSpPr>
          <p:spPr bwMode="auto">
            <a:xfrm>
              <a:off x="2016" y="1363"/>
              <a:ext cx="29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0997" name="Line 42"/>
            <p:cNvSpPr>
              <a:spLocks noChangeShapeType="1"/>
            </p:cNvSpPr>
            <p:nvPr/>
          </p:nvSpPr>
          <p:spPr bwMode="auto">
            <a:xfrm>
              <a:off x="1341" y="864"/>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0998" name="Line 43"/>
            <p:cNvSpPr>
              <a:spLocks noChangeShapeType="1"/>
            </p:cNvSpPr>
            <p:nvPr/>
          </p:nvSpPr>
          <p:spPr bwMode="auto">
            <a:xfrm>
              <a:off x="1248" y="1280"/>
              <a:ext cx="2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0999" name="Text Box 44"/>
            <p:cNvSpPr txBox="1">
              <a:spLocks noChangeArrowheads="1"/>
            </p:cNvSpPr>
            <p:nvPr/>
          </p:nvSpPr>
          <p:spPr bwMode="auto">
            <a:xfrm>
              <a:off x="1537" y="1088"/>
              <a:ext cx="32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cs typeface="Times New Roman" panose="02020603050405020304" pitchFamily="18" charset="0"/>
                </a:rPr>
                <a:t>–</a:t>
              </a:r>
            </a:p>
          </p:txBody>
        </p:sp>
        <p:sp>
          <p:nvSpPr>
            <p:cNvPr id="41000" name="Text Box 45"/>
            <p:cNvSpPr txBox="1">
              <a:spLocks noChangeArrowheads="1"/>
            </p:cNvSpPr>
            <p:nvPr/>
          </p:nvSpPr>
          <p:spPr bwMode="auto">
            <a:xfrm rot="5400000">
              <a:off x="1612" y="1004"/>
              <a:ext cx="23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r>
                <a:rPr kumimoji="0" lang="en-US" altLang="zh-CN">
                  <a:solidFill>
                    <a:schemeClr val="tx1"/>
                  </a:solidFill>
                  <a:cs typeface="Times New Roman" panose="02020603050405020304" pitchFamily="18" charset="0"/>
                  <a:sym typeface="Symbol" panose="05050102010706020507" pitchFamily="18" charset="2"/>
                </a:rPr>
                <a:t></a:t>
              </a:r>
              <a:endParaRPr kumimoji="0" lang="en-US" altLang="zh-CN">
                <a:solidFill>
                  <a:schemeClr val="tx1"/>
                </a:solidFill>
                <a:cs typeface="Times New Roman" panose="02020603050405020304" pitchFamily="18" charset="0"/>
              </a:endParaRPr>
            </a:p>
          </p:txBody>
        </p:sp>
        <p:sp>
          <p:nvSpPr>
            <p:cNvPr id="41001" name="Oval 46"/>
            <p:cNvSpPr>
              <a:spLocks noChangeArrowheads="1"/>
            </p:cNvSpPr>
            <p:nvPr/>
          </p:nvSpPr>
          <p:spPr bwMode="auto">
            <a:xfrm>
              <a:off x="624" y="1488"/>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1002" name="Oval 47"/>
            <p:cNvSpPr>
              <a:spLocks noChangeArrowheads="1"/>
            </p:cNvSpPr>
            <p:nvPr/>
          </p:nvSpPr>
          <p:spPr bwMode="auto">
            <a:xfrm>
              <a:off x="2304" y="1329"/>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1003" name="Oval 48"/>
            <p:cNvSpPr>
              <a:spLocks noChangeArrowheads="1"/>
            </p:cNvSpPr>
            <p:nvPr/>
          </p:nvSpPr>
          <p:spPr bwMode="auto">
            <a:xfrm>
              <a:off x="624" y="1905"/>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1004" name="Oval 49"/>
            <p:cNvSpPr>
              <a:spLocks noChangeArrowheads="1"/>
            </p:cNvSpPr>
            <p:nvPr/>
          </p:nvSpPr>
          <p:spPr bwMode="auto">
            <a:xfrm>
              <a:off x="2289" y="1713"/>
              <a:ext cx="63" cy="63"/>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sp>
        <p:nvSpPr>
          <p:cNvPr id="68689" name="Text Box 81"/>
          <p:cNvSpPr txBox="1">
            <a:spLocks noChangeArrowheads="1"/>
          </p:cNvSpPr>
          <p:nvPr/>
        </p:nvSpPr>
        <p:spPr bwMode="auto">
          <a:xfrm>
            <a:off x="4714058" y="4200493"/>
            <a:ext cx="4206875" cy="2354491"/>
          </a:xfrm>
          <a:prstGeom prst="rect">
            <a:avLst/>
          </a:prstGeom>
          <a:noFill/>
          <a:ln w="19050">
            <a:noFill/>
            <a:miter lim="800000"/>
            <a:headEnd/>
            <a:tailEnd/>
          </a:ln>
          <a:effectLst/>
        </p:spPr>
        <p:txBody>
          <a:bodyPr>
            <a:spAutoFit/>
          </a:bodyPr>
          <a:lstStyle/>
          <a:p>
            <a:pPr eaLnBrk="1" hangingPunct="1">
              <a:lnSpc>
                <a:spcPct val="105000"/>
              </a:lnSpc>
              <a:defRPr/>
            </a:pPr>
            <a:r>
              <a:rPr lang="zh-CN" altLang="en-US" sz="2800" b="1">
                <a:solidFill>
                  <a:srgbClr val="000099"/>
                </a:solidFill>
                <a:latin typeface="Times New Roman" panose="02020603050405020304" pitchFamily="18" charset="0"/>
                <a:cs typeface="Times New Roman" panose="02020603050405020304" pitchFamily="18" charset="0"/>
              </a:rPr>
              <a:t>由图可求得：</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o </a:t>
            </a:r>
            <a:r>
              <a:rPr lang="en-US" altLang="zh-CN" sz="2800" b="1">
                <a:solidFill>
                  <a:srgbClr val="000099"/>
                </a:solidFill>
                <a:latin typeface="Times New Roman" panose="02020603050405020304" pitchFamily="18" charset="0"/>
                <a:cs typeface="Times New Roman" panose="02020603050405020304" pitchFamily="18" charset="0"/>
              </a:rPr>
              <a:t>= 7.5 V</a:t>
            </a:r>
            <a:r>
              <a:rPr lang="zh-CN" altLang="en-US" sz="2800" b="1">
                <a:solidFill>
                  <a:srgbClr val="000099"/>
                </a:solidFill>
                <a:latin typeface="Times New Roman" panose="02020603050405020304" pitchFamily="18" charset="0"/>
                <a:cs typeface="Times New Roman" panose="02020603050405020304" pitchFamily="18" charset="0"/>
              </a:rPr>
              <a:t>，</a:t>
            </a:r>
          </a:p>
          <a:p>
            <a:pPr eaLnBrk="1" hangingPunct="1">
              <a:lnSpc>
                <a:spcPct val="105000"/>
              </a:lnSpc>
              <a:defRPr/>
            </a:pPr>
            <a:r>
              <a:rPr lang="zh-CN" altLang="en-US" sz="2800" b="1">
                <a:solidFill>
                  <a:srgbClr val="000099"/>
                </a:solidFill>
                <a:latin typeface="Times New Roman" panose="02020603050405020304" pitchFamily="18" charset="0"/>
                <a:cs typeface="Times New Roman" panose="02020603050405020304" pitchFamily="18" charset="0"/>
              </a:rPr>
              <a:t>且输出电压</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0</a:t>
            </a:r>
            <a:r>
              <a:rPr lang="zh-CN" altLang="en-US" sz="2800" b="1">
                <a:solidFill>
                  <a:srgbClr val="000099"/>
                </a:solidFill>
                <a:latin typeface="Times New Roman" panose="02020603050405020304" pitchFamily="18" charset="0"/>
                <a:cs typeface="Times New Roman" panose="02020603050405020304" pitchFamily="18" charset="0"/>
              </a:rPr>
              <a:t>只与电源电压和分压有关，其精度和稳定度较高，可作为基准电压。</a:t>
            </a:r>
          </a:p>
        </p:txBody>
      </p:sp>
      <p:sp>
        <p:nvSpPr>
          <p:cNvPr id="68727" name="Text Box 119"/>
          <p:cNvSpPr txBox="1">
            <a:spLocks noChangeArrowheads="1"/>
          </p:cNvSpPr>
          <p:nvPr/>
        </p:nvSpPr>
        <p:spPr bwMode="auto">
          <a:xfrm>
            <a:off x="373833" y="3868706"/>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00"/>
                </a:solidFill>
                <a:cs typeface="Times New Roman" panose="02020603050405020304" pitchFamily="18" charset="0"/>
              </a:rPr>
              <a:t>例：</a:t>
            </a:r>
          </a:p>
        </p:txBody>
      </p:sp>
      <p:pic>
        <p:nvPicPr>
          <p:cNvPr id="68735" name="Picture 127" descr="图片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083" y="1750981"/>
            <a:ext cx="33194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736" name="Picture 128" descr="图片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421" y="3640106"/>
            <a:ext cx="4025900"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71" name="Picture 51" descr="C:\Users\Administrator\Desktop\图片1.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921" y="1030256"/>
            <a:ext cx="4816475"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37118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8735"/>
                                        </p:tgtEl>
                                        <p:attrNameLst>
                                          <p:attrName>style.visibility</p:attrName>
                                        </p:attrNameLst>
                                      </p:cBhvr>
                                      <p:to>
                                        <p:strVal val="visible"/>
                                      </p:to>
                                    </p:set>
                                    <p:animEffect transition="in" filter="wipe(left)">
                                      <p:cBhvr>
                                        <p:cTn id="12" dur="500"/>
                                        <p:tgtEl>
                                          <p:spTgt spid="687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1"/>
                                        </p:tgtEl>
                                        <p:attrNameLst>
                                          <p:attrName>style.visibility</p:attrName>
                                        </p:attrNameLst>
                                      </p:cBhvr>
                                      <p:to>
                                        <p:strVal val="visible"/>
                                      </p:to>
                                    </p:set>
                                    <p:animEffect transition="in" filter="wipe(left)">
                                      <p:cBhvr>
                                        <p:cTn id="17" dur="500"/>
                                        <p:tgtEl>
                                          <p:spTgt spid="686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371"/>
                                        </p:tgtEl>
                                        <p:attrNameLst>
                                          <p:attrName>style.visibility</p:attrName>
                                        </p:attrNameLst>
                                      </p:cBhvr>
                                      <p:to>
                                        <p:strVal val="visible"/>
                                      </p:to>
                                    </p:set>
                                    <p:animEffect transition="in" filter="wipe(left)">
                                      <p:cBhvr>
                                        <p:cTn id="22" dur="500"/>
                                        <p:tgtEl>
                                          <p:spTgt spid="563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7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8736"/>
                                        </p:tgtEl>
                                        <p:attrNameLst>
                                          <p:attrName>style.visibility</p:attrName>
                                        </p:attrNameLst>
                                      </p:cBhvr>
                                      <p:to>
                                        <p:strVal val="visible"/>
                                      </p:to>
                                    </p:set>
                                    <p:animEffect transition="in" filter="wipe(left)">
                                      <p:cBhvr>
                                        <p:cTn id="31" dur="1000"/>
                                        <p:tgtEl>
                                          <p:spTgt spid="6873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8689"/>
                                        </p:tgtEl>
                                        <p:attrNameLst>
                                          <p:attrName>style.visibility</p:attrName>
                                        </p:attrNameLst>
                                      </p:cBhvr>
                                      <p:to>
                                        <p:strVal val="visible"/>
                                      </p:to>
                                    </p:set>
                                    <p:animEffect transition="in" filter="wipe(left)">
                                      <p:cBhvr>
                                        <p:cTn id="36" dur="500"/>
                                        <p:tgtEl>
                                          <p:spTgt spid="68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autoUpdateAnimBg="0"/>
      <p:bldP spid="68689" grpId="0" autoUpdateAnimBg="0"/>
      <p:bldP spid="6872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914400" y="5244974"/>
            <a:ext cx="3048000" cy="1031875"/>
          </a:xfrm>
          <a:prstGeom prst="rect">
            <a:avLst/>
          </a:prstGeom>
          <a:noFill/>
          <a:ln w="9525">
            <a:noFill/>
            <a:miter lim="800000"/>
            <a:headEnd/>
            <a:tailEnd/>
          </a:ln>
          <a:effectLst/>
        </p:spPr>
        <p:txBody>
          <a:bodyPr>
            <a:spAutoFit/>
          </a:bodyPr>
          <a:lstStyle/>
          <a:p>
            <a:pPr eaLnBrk="1" hangingPunct="1">
              <a:lnSpc>
                <a:spcPct val="110000"/>
              </a:lnSpc>
              <a:defRPr/>
            </a:pPr>
            <a:r>
              <a:rPr lang="zh-CN" altLang="en-US" sz="2800" b="1">
                <a:solidFill>
                  <a:srgbClr val="000099"/>
                </a:solidFill>
                <a:latin typeface="Times New Roman" panose="02020603050405020304" pitchFamily="18" charset="0"/>
                <a:cs typeface="Times New Roman" panose="02020603050405020304" pitchFamily="18" charset="0"/>
              </a:rPr>
              <a:t>负载电流的大小</a:t>
            </a:r>
          </a:p>
          <a:p>
            <a:pPr eaLnBrk="1" hangingPunct="1">
              <a:lnSpc>
                <a:spcPct val="110000"/>
              </a:lnSpc>
              <a:defRPr/>
            </a:pPr>
            <a:r>
              <a:rPr lang="zh-CN" altLang="en-US" sz="2800" b="1">
                <a:solidFill>
                  <a:srgbClr val="000099"/>
                </a:solidFill>
                <a:latin typeface="Times New Roman" panose="02020603050405020304" pitchFamily="18" charset="0"/>
                <a:cs typeface="Times New Roman" panose="02020603050405020304" pitchFamily="18" charset="0"/>
              </a:rPr>
              <a:t>与负载无关。</a:t>
            </a:r>
          </a:p>
        </p:txBody>
      </p:sp>
      <p:graphicFrame>
        <p:nvGraphicFramePr>
          <p:cNvPr id="69635" name="Object 3"/>
          <p:cNvGraphicFramePr>
            <a:graphicFrameLocks noChangeAspect="1"/>
          </p:cNvGraphicFramePr>
          <p:nvPr>
            <p:extLst/>
          </p:nvPr>
        </p:nvGraphicFramePr>
        <p:xfrm>
          <a:off x="838200" y="4179762"/>
          <a:ext cx="2051050" cy="1087437"/>
        </p:xfrm>
        <a:graphic>
          <a:graphicData uri="http://schemas.openxmlformats.org/presentationml/2006/ole">
            <mc:AlternateContent xmlns:mc="http://schemas.openxmlformats.org/markup-compatibility/2006">
              <mc:Choice xmlns:v="urn:schemas-microsoft-com:vml" Requires="v">
                <p:oleObj spid="_x0000_s5128" name="Equation" r:id="rId4" imgW="868828" imgH="434182" progId="Equation.3">
                  <p:embed/>
                </p:oleObj>
              </mc:Choice>
              <mc:Fallback>
                <p:oleObj name="Equation" r:id="rId4" imgW="868828" imgH="43418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179762"/>
                        <a:ext cx="2051050" cy="108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6" name="Rectangle 4"/>
          <p:cNvSpPr>
            <a:spLocks noChangeArrowheads="1"/>
          </p:cNvSpPr>
          <p:nvPr/>
        </p:nvSpPr>
        <p:spPr bwMode="auto">
          <a:xfrm>
            <a:off x="381000" y="596774"/>
            <a:ext cx="4911725" cy="519113"/>
          </a:xfrm>
          <a:prstGeom prst="rect">
            <a:avLst/>
          </a:prstGeom>
          <a:noFill/>
          <a:ln w="9525">
            <a:noFill/>
            <a:miter lim="800000"/>
            <a:headEnd/>
            <a:tailEnd/>
          </a:ln>
          <a:effectLst/>
        </p:spPr>
        <p:txBody>
          <a:bodyPr>
            <a:spAutoFit/>
          </a:bodyPr>
          <a:lstStyle/>
          <a:p>
            <a:pPr eaLnBrk="1" hangingPunct="1">
              <a:spcBef>
                <a:spcPct val="20000"/>
              </a:spcBef>
              <a:defRPr/>
            </a:pPr>
            <a:r>
              <a:rPr lang="en-US" altLang="zh-CN" sz="2800" b="1">
                <a:solidFill>
                  <a:srgbClr val="FF3300"/>
                </a:solidFill>
                <a:latin typeface="Times New Roman" panose="02020603050405020304" pitchFamily="18" charset="0"/>
                <a:cs typeface="Times New Roman" panose="02020603050405020304" pitchFamily="18" charset="0"/>
              </a:rPr>
              <a:t> </a:t>
            </a:r>
            <a:r>
              <a:rPr lang="zh-CN" altLang="en-US" sz="2800" b="1">
                <a:solidFill>
                  <a:srgbClr val="FF3300"/>
                </a:solidFill>
                <a:latin typeface="Times New Roman" panose="02020603050405020304" pitchFamily="18" charset="0"/>
                <a:cs typeface="Times New Roman" panose="02020603050405020304" pitchFamily="18" charset="0"/>
              </a:rPr>
              <a:t>例</a:t>
            </a:r>
            <a:r>
              <a:rPr lang="en-US" altLang="zh-CN" sz="2800" b="1">
                <a:solidFill>
                  <a:srgbClr val="FF3300"/>
                </a:solidFill>
                <a:latin typeface="Times New Roman" panose="02020603050405020304" pitchFamily="18" charset="0"/>
                <a:cs typeface="Times New Roman" panose="02020603050405020304" pitchFamily="18" charset="0"/>
              </a:rPr>
              <a:t>2: </a:t>
            </a:r>
            <a:r>
              <a:rPr lang="zh-CN" altLang="en-US" sz="2800" b="1">
                <a:solidFill>
                  <a:schemeClr val="tx1"/>
                </a:solidFill>
                <a:latin typeface="Times New Roman" panose="02020603050405020304" pitchFamily="18" charset="0"/>
                <a:cs typeface="Times New Roman" panose="02020603050405020304" pitchFamily="18" charset="0"/>
              </a:rPr>
              <a:t>电压</a:t>
            </a:r>
            <a:r>
              <a:rPr lang="en-US" altLang="zh-CN" sz="2800" b="1">
                <a:solidFill>
                  <a:schemeClr val="tx1"/>
                </a:solidFill>
                <a:latin typeface="Times New Roman" panose="02020603050405020304" pitchFamily="18" charset="0"/>
                <a:cs typeface="Times New Roman" panose="02020603050405020304" pitchFamily="18" charset="0"/>
              </a:rPr>
              <a:t>-</a:t>
            </a:r>
            <a:r>
              <a:rPr lang="zh-CN" altLang="en-US" sz="2800" b="1">
                <a:solidFill>
                  <a:schemeClr val="tx1"/>
                </a:solidFill>
                <a:latin typeface="Times New Roman" panose="02020603050405020304" pitchFamily="18" charset="0"/>
                <a:cs typeface="Times New Roman" panose="02020603050405020304" pitchFamily="18" charset="0"/>
              </a:rPr>
              <a:t>电流的转换电路</a:t>
            </a:r>
            <a:endParaRPr lang="zh-CN" altLang="en-US" sz="2800" b="1">
              <a:solidFill>
                <a:srgbClr val="FF3300"/>
              </a:solidFill>
              <a:latin typeface="Times New Roman" panose="02020603050405020304" pitchFamily="18" charset="0"/>
              <a:cs typeface="Times New Roman" panose="02020603050405020304" pitchFamily="18" charset="0"/>
            </a:endParaRPr>
          </a:p>
        </p:txBody>
      </p:sp>
      <p:sp>
        <p:nvSpPr>
          <p:cNvPr id="69638" name="Text Box 6"/>
          <p:cNvSpPr txBox="1">
            <a:spLocks noChangeArrowheads="1"/>
          </p:cNvSpPr>
          <p:nvPr/>
        </p:nvSpPr>
        <p:spPr bwMode="auto">
          <a:xfrm>
            <a:off x="4716463" y="4868320"/>
            <a:ext cx="4248150" cy="1451809"/>
          </a:xfrm>
          <a:prstGeom prst="rect">
            <a:avLst/>
          </a:prstGeom>
          <a:noFill/>
          <a:ln w="38100">
            <a:noFill/>
            <a:miter lim="800000"/>
            <a:headEnd/>
            <a:tailEnd/>
          </a:ln>
          <a:effectLst/>
        </p:spPr>
        <p:txBody>
          <a:bodyPr lIns="90000" tIns="46800" rIns="90000" bIns="46800" anchor="ctr">
            <a:spAutoFit/>
          </a:bodyPr>
          <a:lstStyle/>
          <a:p>
            <a:pPr eaLnBrk="1" hangingPunct="1">
              <a:lnSpc>
                <a:spcPct val="105000"/>
              </a:lnSpc>
              <a:defRPr/>
            </a:pPr>
            <a:r>
              <a:rPr lang="en-US" altLang="zh-CN" sz="2800" b="1">
                <a:solidFill>
                  <a:schemeClr val="tx1"/>
                </a:solidFill>
                <a:latin typeface="Times New Roman" panose="02020603050405020304" pitchFamily="18" charset="0"/>
                <a:cs typeface="Times New Roman" panose="02020603050405020304" pitchFamily="18" charset="0"/>
              </a:rPr>
              <a:t>(1) </a:t>
            </a:r>
            <a:r>
              <a:rPr lang="zh-CN" altLang="en-US" sz="2800" b="1">
                <a:solidFill>
                  <a:schemeClr val="tx1"/>
                </a:solidFill>
                <a:latin typeface="Times New Roman" panose="02020603050405020304" pitchFamily="18" charset="0"/>
                <a:cs typeface="Times New Roman" panose="02020603050405020304" pitchFamily="18" charset="0"/>
              </a:rPr>
              <a:t>能测量较小的电压；</a:t>
            </a:r>
          </a:p>
          <a:p>
            <a:pPr eaLnBrk="1" hangingPunct="1">
              <a:lnSpc>
                <a:spcPct val="105000"/>
              </a:lnSpc>
              <a:defRPr/>
            </a:pPr>
            <a:r>
              <a:rPr lang="en-US" altLang="zh-CN" sz="2800" b="1">
                <a:solidFill>
                  <a:schemeClr val="tx1"/>
                </a:solidFill>
                <a:latin typeface="Times New Roman" panose="02020603050405020304" pitchFamily="18" charset="0"/>
                <a:cs typeface="Times New Roman" panose="02020603050405020304" pitchFamily="18" charset="0"/>
              </a:rPr>
              <a:t>(2) </a:t>
            </a:r>
            <a:r>
              <a:rPr lang="zh-CN" altLang="en-US" sz="2800" b="1">
                <a:solidFill>
                  <a:schemeClr val="tx1"/>
                </a:solidFill>
                <a:latin typeface="Times New Roman" panose="02020603050405020304" pitchFamily="18" charset="0"/>
                <a:cs typeface="Times New Roman" panose="02020603050405020304" pitchFamily="18" charset="0"/>
              </a:rPr>
              <a:t>输入电阻高，对被测</a:t>
            </a:r>
          </a:p>
          <a:p>
            <a:pPr eaLnBrk="1" hangingPunct="1">
              <a:lnSpc>
                <a:spcPct val="105000"/>
              </a:lnSpc>
              <a:defRPr/>
            </a:pPr>
            <a:r>
              <a:rPr lang="zh-CN" altLang="en-US" sz="2800" b="1">
                <a:solidFill>
                  <a:schemeClr val="tx1"/>
                </a:solidFill>
                <a:latin typeface="Times New Roman" panose="02020603050405020304" pitchFamily="18" charset="0"/>
                <a:cs typeface="Times New Roman" panose="02020603050405020304" pitchFamily="18" charset="0"/>
              </a:rPr>
              <a:t>  电路影响小。</a:t>
            </a:r>
          </a:p>
        </p:txBody>
      </p:sp>
      <p:sp>
        <p:nvSpPr>
          <p:cNvPr id="69639" name="Rectangle 7"/>
          <p:cNvSpPr>
            <a:spLocks noChangeArrowheads="1"/>
          </p:cNvSpPr>
          <p:nvPr/>
        </p:nvSpPr>
        <p:spPr bwMode="auto">
          <a:xfrm>
            <a:off x="5459413" y="3506662"/>
            <a:ext cx="3041650" cy="519112"/>
          </a:xfrm>
          <a:prstGeom prst="rect">
            <a:avLst/>
          </a:prstGeom>
          <a:noFill/>
          <a:ln w="9525">
            <a:noFill/>
            <a:miter lim="800000"/>
            <a:headEnd/>
            <a:tailEnd/>
          </a:ln>
          <a:effectLst/>
        </p:spPr>
        <p:txBody>
          <a:bodyPr wrap="none">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流过电流表的电流</a:t>
            </a:r>
          </a:p>
        </p:txBody>
      </p:sp>
      <p:graphicFrame>
        <p:nvGraphicFramePr>
          <p:cNvPr id="69640" name="Object 8"/>
          <p:cNvGraphicFramePr>
            <a:graphicFrameLocks noChangeAspect="1"/>
          </p:cNvGraphicFramePr>
          <p:nvPr>
            <p:extLst/>
          </p:nvPr>
        </p:nvGraphicFramePr>
        <p:xfrm>
          <a:off x="6216650" y="3954337"/>
          <a:ext cx="1370013" cy="1062037"/>
        </p:xfrm>
        <a:graphic>
          <a:graphicData uri="http://schemas.openxmlformats.org/presentationml/2006/ole">
            <mc:AlternateContent xmlns:mc="http://schemas.openxmlformats.org/markup-compatibility/2006">
              <mc:Choice xmlns:v="urn:schemas-microsoft-com:vml" Requires="v">
                <p:oleObj spid="_x0000_s5129" name="Equation" r:id="rId6" imgW="563910" imgH="434182" progId="Equation.3">
                  <p:embed/>
                </p:oleObj>
              </mc:Choice>
              <mc:Fallback>
                <p:oleObj name="Equation" r:id="rId6" imgW="563910" imgH="43418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6650" y="3954337"/>
                        <a:ext cx="1370013"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7" name="AutoShape 5"/>
          <p:cNvSpPr>
            <a:spLocks noChangeArrowheads="1"/>
          </p:cNvSpPr>
          <p:nvPr/>
        </p:nvSpPr>
        <p:spPr bwMode="auto">
          <a:xfrm rot="103773">
            <a:off x="4038600" y="1163512"/>
            <a:ext cx="1752600" cy="457200"/>
          </a:xfrm>
          <a:prstGeom prst="curvedDownArrow">
            <a:avLst>
              <a:gd name="adj1" fmla="val 76667"/>
              <a:gd name="adj2" fmla="val 153333"/>
              <a:gd name="adj3" fmla="val 33333"/>
            </a:avLst>
          </a:prstGeom>
          <a:gradFill rotWithShape="0">
            <a:gsLst>
              <a:gs pos="0">
                <a:srgbClr val="CC0000"/>
              </a:gs>
              <a:gs pos="100000">
                <a:srgbClr val="005200"/>
              </a:gs>
            </a:gsLst>
            <a:lin ang="0" scaled="1"/>
          </a:gradFill>
          <a:ln w="9525">
            <a:solidFill>
              <a:srgbClr val="0000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aphicFrame>
        <p:nvGraphicFramePr>
          <p:cNvPr id="69723" name="Object 91"/>
          <p:cNvGraphicFramePr>
            <a:graphicFrameLocks noChangeAspect="1"/>
          </p:cNvGraphicFramePr>
          <p:nvPr>
            <p:extLst/>
          </p:nvPr>
        </p:nvGraphicFramePr>
        <p:xfrm>
          <a:off x="2862263" y="4179762"/>
          <a:ext cx="1100137" cy="1087437"/>
        </p:xfrm>
        <a:graphic>
          <a:graphicData uri="http://schemas.openxmlformats.org/presentationml/2006/ole">
            <mc:AlternateContent xmlns:mc="http://schemas.openxmlformats.org/markup-compatibility/2006">
              <mc:Choice xmlns:v="urn:schemas-microsoft-com:vml" Requires="v">
                <p:oleObj spid="_x0000_s5130" name="Equation" r:id="rId8" imgW="464953" imgH="434182" progId="Equation.3">
                  <p:embed/>
                </p:oleObj>
              </mc:Choice>
              <mc:Fallback>
                <p:oleObj name="Equation" r:id="rId8" imgW="464953" imgH="43418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2263" y="4179762"/>
                        <a:ext cx="1100137" cy="108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9729" name="Picture 97" descr="图片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1147637"/>
            <a:ext cx="3630612"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730" name="Picture 98" descr="图片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7538" y="828549"/>
            <a:ext cx="3667125"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04123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729"/>
                                        </p:tgtEl>
                                        <p:attrNameLst>
                                          <p:attrName>style.visibility</p:attrName>
                                        </p:attrNameLst>
                                      </p:cBhvr>
                                      <p:to>
                                        <p:strVal val="visible"/>
                                      </p:to>
                                    </p:set>
                                    <p:animEffect transition="in" filter="wipe(left)">
                                      <p:cBhvr>
                                        <p:cTn id="7" dur="1000"/>
                                        <p:tgtEl>
                                          <p:spTgt spid="697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wipe(left)">
                                      <p:cBhvr>
                                        <p:cTn id="12" dur="500"/>
                                        <p:tgtEl>
                                          <p:spTgt spid="69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9723"/>
                                        </p:tgtEl>
                                        <p:attrNameLst>
                                          <p:attrName>style.visibility</p:attrName>
                                        </p:attrNameLst>
                                      </p:cBhvr>
                                      <p:to>
                                        <p:strVal val="visible"/>
                                      </p:to>
                                    </p:set>
                                    <p:animEffect transition="in" filter="wipe(left)">
                                      <p:cBhvr>
                                        <p:cTn id="17" dur="500"/>
                                        <p:tgtEl>
                                          <p:spTgt spid="697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4"/>
                                        </p:tgtEl>
                                        <p:attrNameLst>
                                          <p:attrName>style.visibility</p:attrName>
                                        </p:attrNameLst>
                                      </p:cBhvr>
                                      <p:to>
                                        <p:strVal val="visible"/>
                                      </p:to>
                                    </p:set>
                                    <p:animEffect transition="in" filter="wipe(left)">
                                      <p:cBhvr>
                                        <p:cTn id="22" dur="500"/>
                                        <p:tgtEl>
                                          <p:spTgt spid="696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637"/>
                                        </p:tgtEl>
                                        <p:attrNameLst>
                                          <p:attrName>style.visibility</p:attrName>
                                        </p:attrNameLst>
                                      </p:cBhvr>
                                      <p:to>
                                        <p:strVal val="visible"/>
                                      </p:to>
                                    </p:set>
                                    <p:animEffect transition="in" filter="wipe(left)">
                                      <p:cBhvr>
                                        <p:cTn id="27" dur="500"/>
                                        <p:tgtEl>
                                          <p:spTgt spid="696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9730"/>
                                        </p:tgtEl>
                                        <p:attrNameLst>
                                          <p:attrName>style.visibility</p:attrName>
                                        </p:attrNameLst>
                                      </p:cBhvr>
                                      <p:to>
                                        <p:strVal val="visible"/>
                                      </p:to>
                                    </p:set>
                                    <p:animEffect transition="in" filter="wipe(left)">
                                      <p:cBhvr>
                                        <p:cTn id="32" dur="500"/>
                                        <p:tgtEl>
                                          <p:spTgt spid="697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639"/>
                                        </p:tgtEl>
                                        <p:attrNameLst>
                                          <p:attrName>style.visibility</p:attrName>
                                        </p:attrNameLst>
                                      </p:cBhvr>
                                      <p:to>
                                        <p:strVal val="visible"/>
                                      </p:to>
                                    </p:set>
                                    <p:animEffect transition="in" filter="wipe(left)">
                                      <p:cBhvr>
                                        <p:cTn id="37" dur="500"/>
                                        <p:tgtEl>
                                          <p:spTgt spid="696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9640"/>
                                        </p:tgtEl>
                                        <p:attrNameLst>
                                          <p:attrName>style.visibility</p:attrName>
                                        </p:attrNameLst>
                                      </p:cBhvr>
                                      <p:to>
                                        <p:strVal val="visible"/>
                                      </p:to>
                                    </p:set>
                                    <p:animEffect transition="in" filter="wipe(left)">
                                      <p:cBhvr>
                                        <p:cTn id="42" dur="500"/>
                                        <p:tgtEl>
                                          <p:spTgt spid="696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9638"/>
                                        </p:tgtEl>
                                        <p:attrNameLst>
                                          <p:attrName>style.visibility</p:attrName>
                                        </p:attrNameLst>
                                      </p:cBhvr>
                                      <p:to>
                                        <p:strVal val="visible"/>
                                      </p:to>
                                    </p:set>
                                    <p:animEffect transition="in" filter="wipe(left)">
                                      <p:cBhvr>
                                        <p:cTn id="47"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8" grpId="0" autoUpdateAnimBg="0"/>
      <p:bldP spid="69639" grpId="0" autoUpdateAnimBg="0"/>
      <p:bldP spid="6963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bwMode="auto">
          <a:xfrm>
            <a:off x="468313" y="582613"/>
            <a:ext cx="4495800" cy="6858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3200" b="1" smtClean="0">
                <a:solidFill>
                  <a:srgbClr val="000099"/>
                </a:solidFill>
                <a:latin typeface="Times New Roman" panose="02020603050405020304" pitchFamily="18" charset="0"/>
                <a:cs typeface="Times New Roman" panose="02020603050405020304" pitchFamily="18" charset="0"/>
              </a:rPr>
              <a:t>16.2.2  </a:t>
            </a:r>
            <a:r>
              <a:rPr lang="zh-CN" altLang="en-US" sz="3200" b="1" smtClean="0">
                <a:solidFill>
                  <a:srgbClr val="000099"/>
                </a:solidFill>
                <a:latin typeface="Times New Roman" panose="02020603050405020304" pitchFamily="18" charset="0"/>
                <a:cs typeface="Times New Roman" panose="02020603050405020304" pitchFamily="18" charset="0"/>
              </a:rPr>
              <a:t>加法运算电路</a:t>
            </a:r>
          </a:p>
        </p:txBody>
      </p:sp>
      <p:sp>
        <p:nvSpPr>
          <p:cNvPr id="70659" name="Rectangle 3"/>
          <p:cNvSpPr>
            <a:spLocks noGrp="1" noChangeArrowheads="1"/>
          </p:cNvSpPr>
          <p:nvPr>
            <p:ph type="subTitle" idx="1"/>
          </p:nvPr>
        </p:nvSpPr>
        <p:spPr bwMode="auto">
          <a:xfrm>
            <a:off x="381000" y="1196975"/>
            <a:ext cx="4038600" cy="6096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CC0000"/>
                </a:solidFill>
                <a:latin typeface="Times New Roman" panose="02020603050405020304" pitchFamily="18" charset="0"/>
                <a:cs typeface="Times New Roman" panose="02020603050405020304" pitchFamily="18" charset="0"/>
              </a:rPr>
              <a:t> 1. </a:t>
            </a:r>
            <a:r>
              <a:rPr lang="zh-CN" altLang="en-US" sz="2800" b="1" smtClean="0">
                <a:solidFill>
                  <a:srgbClr val="CC0000"/>
                </a:solidFill>
                <a:latin typeface="Times New Roman" panose="02020603050405020304" pitchFamily="18" charset="0"/>
                <a:cs typeface="Times New Roman" panose="02020603050405020304" pitchFamily="18" charset="0"/>
              </a:rPr>
              <a:t>反相加法运算电路</a:t>
            </a:r>
          </a:p>
        </p:txBody>
      </p:sp>
      <p:sp>
        <p:nvSpPr>
          <p:cNvPr id="70660" name="Text Box 4"/>
          <p:cNvSpPr txBox="1">
            <a:spLocks noChangeArrowheads="1"/>
          </p:cNvSpPr>
          <p:nvPr/>
        </p:nvSpPr>
        <p:spPr bwMode="auto">
          <a:xfrm>
            <a:off x="4859338" y="3517900"/>
            <a:ext cx="38862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solidFill>
                  <a:srgbClr val="000099"/>
                </a:solidFill>
                <a:ea typeface="创艺繁标宋" pitchFamily="2" charset="-122"/>
                <a:cs typeface="Times New Roman" panose="02020603050405020304" pitchFamily="18" charset="0"/>
                <a:sym typeface="Symbol" panose="05050102010706020507" pitchFamily="18" charset="2"/>
              </a:rPr>
              <a:t>因</a:t>
            </a:r>
            <a:r>
              <a:rPr lang="zh-CN" altLang="en-US">
                <a:solidFill>
                  <a:srgbClr val="000099"/>
                </a:solidFill>
                <a:cs typeface="Times New Roman" panose="02020603050405020304" pitchFamily="18" charset="0"/>
              </a:rPr>
              <a:t>虚短</a:t>
            </a:r>
            <a:r>
              <a:rPr lang="en-US" altLang="zh-CN">
                <a:solidFill>
                  <a:schemeClr val="tx1"/>
                </a:solidFill>
                <a:cs typeface="Times New Roman" panose="02020603050405020304" pitchFamily="18" charset="0"/>
              </a:rPr>
              <a:t>,   </a:t>
            </a:r>
            <a:r>
              <a:rPr lang="en-US" altLang="zh-CN" i="1">
                <a:solidFill>
                  <a:schemeClr val="tx1"/>
                </a:solidFill>
                <a:cs typeface="Times New Roman" panose="02020603050405020304" pitchFamily="18" charset="0"/>
              </a:rPr>
              <a:t>u</a:t>
            </a:r>
            <a:r>
              <a:rPr lang="en-US" altLang="zh-CN" i="1" baseline="-25000">
                <a:solidFill>
                  <a:schemeClr val="tx1"/>
                </a:solidFill>
                <a:cs typeface="Times New Roman" panose="02020603050405020304" pitchFamily="18" charset="0"/>
              </a:rPr>
              <a:t>–</a:t>
            </a:r>
            <a:r>
              <a:rPr lang="en-US" altLang="zh-CN" i="1">
                <a:solidFill>
                  <a:schemeClr val="tx1"/>
                </a:solidFill>
                <a:cs typeface="Times New Roman" panose="02020603050405020304" pitchFamily="18" charset="0"/>
              </a:rPr>
              <a:t>= u</a:t>
            </a:r>
            <a:r>
              <a:rPr lang="en-US" altLang="zh-CN" i="1" baseline="-25000">
                <a:solidFill>
                  <a:schemeClr val="tx1"/>
                </a:solidFill>
                <a:cs typeface="Times New Roman" panose="02020603050405020304" pitchFamily="18" charset="0"/>
              </a:rPr>
              <a:t>+</a:t>
            </a:r>
            <a:r>
              <a:rPr lang="en-US" altLang="zh-CN" i="1">
                <a:solidFill>
                  <a:schemeClr val="tx1"/>
                </a:solidFill>
                <a:cs typeface="Times New Roman" panose="02020603050405020304" pitchFamily="18" charset="0"/>
              </a:rPr>
              <a:t>= </a:t>
            </a:r>
            <a:r>
              <a:rPr lang="en-US" altLang="zh-CN">
                <a:solidFill>
                  <a:schemeClr val="tx1"/>
                </a:solidFill>
                <a:cs typeface="Times New Roman" panose="02020603050405020304" pitchFamily="18" charset="0"/>
              </a:rPr>
              <a:t>0</a:t>
            </a:r>
          </a:p>
        </p:txBody>
      </p:sp>
      <p:graphicFrame>
        <p:nvGraphicFramePr>
          <p:cNvPr id="70661" name="Object 5"/>
          <p:cNvGraphicFramePr>
            <a:graphicFrameLocks noChangeAspect="1"/>
          </p:cNvGraphicFramePr>
          <p:nvPr>
            <p:extLst/>
          </p:nvPr>
        </p:nvGraphicFramePr>
        <p:xfrm>
          <a:off x="4868863" y="4010025"/>
          <a:ext cx="3663950" cy="1135063"/>
        </p:xfrm>
        <a:graphic>
          <a:graphicData uri="http://schemas.openxmlformats.org/presentationml/2006/ole">
            <mc:AlternateContent xmlns:mc="http://schemas.openxmlformats.org/markup-compatibility/2006">
              <mc:Choice xmlns:v="urn:schemas-microsoft-com:vml" Requires="v">
                <p:oleObj spid="_x0000_s6152" name="公式" r:id="rId4" imgW="1425162" imgH="434182" progId="Equation.3">
                  <p:embed/>
                </p:oleObj>
              </mc:Choice>
              <mc:Fallback>
                <p:oleObj name="公式" r:id="rId4" imgW="1425162" imgH="43418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8863" y="4010025"/>
                        <a:ext cx="366395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3" name="Text Box 7"/>
          <p:cNvSpPr txBox="1">
            <a:spLocks noChangeArrowheads="1"/>
          </p:cNvSpPr>
          <p:nvPr/>
        </p:nvSpPr>
        <p:spPr bwMode="auto">
          <a:xfrm>
            <a:off x="609600" y="4625975"/>
            <a:ext cx="3505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chemeClr val="tx1"/>
                </a:solidFill>
                <a:cs typeface="Times New Roman" panose="02020603050405020304" pitchFamily="18" charset="0"/>
              </a:rPr>
              <a:t>  </a:t>
            </a:r>
            <a:r>
              <a:rPr lang="zh-CN" altLang="en-US">
                <a:solidFill>
                  <a:srgbClr val="CC0000"/>
                </a:solidFill>
                <a:cs typeface="Times New Roman" panose="02020603050405020304" pitchFamily="18" charset="0"/>
              </a:rPr>
              <a:t>平衡电阻：</a:t>
            </a:r>
            <a:endParaRPr lang="zh-CN" altLang="en-US">
              <a:solidFill>
                <a:schemeClr val="tx1"/>
              </a:solidFill>
              <a:cs typeface="Times New Roman" panose="02020603050405020304" pitchFamily="18" charset="0"/>
            </a:endParaRPr>
          </a:p>
          <a:p>
            <a:pPr eaLnBrk="1" hangingPunct="1">
              <a:lnSpc>
                <a:spcPct val="110000"/>
              </a:lnSpc>
            </a:pPr>
            <a:r>
              <a:rPr lang="zh-CN" altLang="en-US">
                <a:solidFill>
                  <a:schemeClr val="tx1"/>
                </a:solidFill>
                <a:cs typeface="Times New Roman" panose="02020603050405020304" pitchFamily="18" charset="0"/>
              </a:rPr>
              <a:t> </a:t>
            </a:r>
            <a:r>
              <a:rPr lang="en-US" altLang="zh-CN" i="1">
                <a:solidFill>
                  <a:schemeClr val="tx1"/>
                </a:solidFill>
                <a:cs typeface="Times New Roman" panose="02020603050405020304" pitchFamily="18" charset="0"/>
              </a:rPr>
              <a:t>R</a:t>
            </a:r>
            <a:r>
              <a:rPr lang="en-US" altLang="zh-CN" baseline="-25000">
                <a:solidFill>
                  <a:schemeClr val="tx1"/>
                </a:solidFill>
                <a:cs typeface="Times New Roman" panose="02020603050405020304" pitchFamily="18" charset="0"/>
              </a:rPr>
              <a:t>2</a:t>
            </a:r>
            <a:r>
              <a:rPr lang="en-US" altLang="zh-CN" i="1">
                <a:solidFill>
                  <a:schemeClr val="tx1"/>
                </a:solidFill>
                <a:cs typeface="Times New Roman" panose="02020603050405020304" pitchFamily="18" charset="0"/>
              </a:rPr>
              <a:t>= R</a:t>
            </a:r>
            <a:r>
              <a:rPr lang="en-US" altLang="zh-CN" baseline="-25000">
                <a:solidFill>
                  <a:schemeClr val="tx1"/>
                </a:solidFill>
                <a:cs typeface="Times New Roman" panose="02020603050405020304" pitchFamily="18" charset="0"/>
              </a:rPr>
              <a:t>i1</a:t>
            </a:r>
            <a:r>
              <a:rPr lang="en-US" altLang="zh-CN" i="1" baseline="-25000">
                <a:solidFill>
                  <a:schemeClr val="tx1"/>
                </a:solidFill>
                <a:cs typeface="Times New Roman" panose="02020603050405020304" pitchFamily="18" charset="0"/>
              </a:rPr>
              <a:t> </a:t>
            </a:r>
            <a:r>
              <a:rPr lang="en-US" altLang="zh-CN" i="1">
                <a:solidFill>
                  <a:schemeClr val="tx1"/>
                </a:solidFill>
                <a:cs typeface="Times New Roman" panose="02020603050405020304" pitchFamily="18" charset="0"/>
              </a:rPr>
              <a:t>// R</a:t>
            </a:r>
            <a:r>
              <a:rPr lang="en-US" altLang="zh-CN" baseline="-25000">
                <a:solidFill>
                  <a:schemeClr val="tx1"/>
                </a:solidFill>
                <a:cs typeface="Times New Roman" panose="02020603050405020304" pitchFamily="18" charset="0"/>
              </a:rPr>
              <a:t>i2</a:t>
            </a:r>
            <a:r>
              <a:rPr lang="en-US" altLang="zh-CN" i="1" baseline="-25000">
                <a:solidFill>
                  <a:schemeClr val="tx1"/>
                </a:solidFill>
                <a:cs typeface="Times New Roman" panose="02020603050405020304" pitchFamily="18" charset="0"/>
              </a:rPr>
              <a:t> </a:t>
            </a:r>
            <a:r>
              <a:rPr lang="en-US" altLang="zh-CN" i="1">
                <a:solidFill>
                  <a:schemeClr val="tx1"/>
                </a:solidFill>
                <a:cs typeface="Times New Roman" panose="02020603050405020304" pitchFamily="18" charset="0"/>
              </a:rPr>
              <a:t>// R</a:t>
            </a:r>
            <a:r>
              <a:rPr lang="en-US" altLang="zh-CN" baseline="-25000">
                <a:solidFill>
                  <a:schemeClr val="tx1"/>
                </a:solidFill>
                <a:cs typeface="Times New Roman" panose="02020603050405020304" pitchFamily="18" charset="0"/>
              </a:rPr>
              <a:t>F</a:t>
            </a:r>
            <a:endParaRPr lang="en-US" altLang="zh-CN" i="1">
              <a:solidFill>
                <a:schemeClr val="tx1"/>
              </a:solidFill>
              <a:cs typeface="Times New Roman" panose="02020603050405020304" pitchFamily="18" charset="0"/>
            </a:endParaRPr>
          </a:p>
        </p:txBody>
      </p:sp>
      <p:graphicFrame>
        <p:nvGraphicFramePr>
          <p:cNvPr id="70672" name="Object 16"/>
          <p:cNvGraphicFramePr>
            <a:graphicFrameLocks noChangeAspect="1"/>
          </p:cNvGraphicFramePr>
          <p:nvPr>
            <p:extLst/>
          </p:nvPr>
        </p:nvGraphicFramePr>
        <p:xfrm>
          <a:off x="4419600" y="2398713"/>
          <a:ext cx="4419600" cy="1100137"/>
        </p:xfrm>
        <a:graphic>
          <a:graphicData uri="http://schemas.openxmlformats.org/presentationml/2006/ole">
            <mc:AlternateContent xmlns:mc="http://schemas.openxmlformats.org/markup-compatibility/2006">
              <mc:Choice xmlns:v="urn:schemas-microsoft-com:vml" Requires="v">
                <p:oleObj spid="_x0000_s6153" name="Equation" r:id="rId6" imgW="1767958" imgH="426615" progId="Equation.3">
                  <p:embed/>
                </p:oleObj>
              </mc:Choice>
              <mc:Fallback>
                <p:oleObj name="Equation" r:id="rId6" imgW="1767958" imgH="426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2398713"/>
                        <a:ext cx="4419600"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746" name="Rectangle 90"/>
          <p:cNvSpPr>
            <a:spLocks noChangeArrowheads="1"/>
          </p:cNvSpPr>
          <p:nvPr/>
        </p:nvSpPr>
        <p:spPr bwMode="auto">
          <a:xfrm>
            <a:off x="4800600" y="1206500"/>
            <a:ext cx="279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99"/>
                </a:solidFill>
                <a:ea typeface="创艺繁标宋" pitchFamily="2" charset="-122"/>
                <a:cs typeface="Times New Roman" panose="02020603050405020304" pitchFamily="18" charset="0"/>
                <a:sym typeface="Symbol" panose="05050102010706020507" pitchFamily="18" charset="2"/>
              </a:rPr>
              <a:t>因</a:t>
            </a:r>
            <a:r>
              <a:rPr lang="zh-CN" altLang="en-US">
                <a:solidFill>
                  <a:srgbClr val="000099"/>
                </a:solidFill>
                <a:cs typeface="Times New Roman" panose="02020603050405020304" pitchFamily="18" charset="0"/>
              </a:rPr>
              <a:t>虚断</a:t>
            </a:r>
            <a:r>
              <a:rPr lang="zh-CN" altLang="en-US">
                <a:solidFill>
                  <a:schemeClr val="tx1"/>
                </a:solidFill>
                <a:cs typeface="Times New Roman" panose="02020603050405020304" pitchFamily="18" charset="0"/>
              </a:rPr>
              <a:t>，</a:t>
            </a:r>
            <a:r>
              <a:rPr lang="en-US" altLang="zh-CN" i="1">
                <a:solidFill>
                  <a:schemeClr val="tx1"/>
                </a:solidFill>
                <a:ea typeface="创艺繁标宋" pitchFamily="2" charset="-122"/>
                <a:cs typeface="Times New Roman" panose="02020603050405020304" pitchFamily="18" charset="0"/>
                <a:sym typeface="Symbol" panose="05050102010706020507" pitchFamily="18" charset="2"/>
              </a:rPr>
              <a:t>i</a:t>
            </a:r>
            <a:r>
              <a:rPr lang="en-US" altLang="zh-CN" i="1" baseline="-25000">
                <a:solidFill>
                  <a:schemeClr val="tx1"/>
                </a:solidFill>
                <a:ea typeface="创艺繁标宋" pitchFamily="2" charset="-122"/>
                <a:cs typeface="Times New Roman" panose="02020603050405020304" pitchFamily="18" charset="0"/>
                <a:sym typeface="Symbol" panose="05050102010706020507" pitchFamily="18" charset="2"/>
              </a:rPr>
              <a:t>– </a:t>
            </a:r>
            <a:r>
              <a:rPr lang="en-US" altLang="zh-CN">
                <a:solidFill>
                  <a:schemeClr val="tx1"/>
                </a:solidFill>
                <a:ea typeface="创艺繁标宋" pitchFamily="2" charset="-122"/>
                <a:cs typeface="Times New Roman" panose="02020603050405020304" pitchFamily="18" charset="0"/>
                <a:sym typeface="Symbol" panose="05050102010706020507" pitchFamily="18" charset="2"/>
              </a:rPr>
              <a:t>= 0</a:t>
            </a:r>
            <a:r>
              <a:rPr lang="en-US" altLang="zh-CN">
                <a:solidFill>
                  <a:schemeClr val="tx1"/>
                </a:solidFill>
                <a:cs typeface="Times New Roman" panose="02020603050405020304" pitchFamily="18" charset="0"/>
                <a:sym typeface="Symbol" panose="05050102010706020507" pitchFamily="18" charset="2"/>
              </a:rPr>
              <a:t> </a:t>
            </a:r>
            <a:r>
              <a:rPr lang="en-US" altLang="zh-CN">
                <a:solidFill>
                  <a:schemeClr val="tx1"/>
                </a:solidFill>
                <a:cs typeface="Times New Roman" panose="02020603050405020304" pitchFamily="18" charset="0"/>
              </a:rPr>
              <a:t> </a:t>
            </a:r>
          </a:p>
        </p:txBody>
      </p:sp>
      <p:sp>
        <p:nvSpPr>
          <p:cNvPr id="70747" name="Rectangle 91"/>
          <p:cNvSpPr>
            <a:spLocks noChangeArrowheads="1"/>
          </p:cNvSpPr>
          <p:nvPr/>
        </p:nvSpPr>
        <p:spPr bwMode="auto">
          <a:xfrm>
            <a:off x="4800600" y="1830388"/>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ea typeface="创艺繁标宋" pitchFamily="2" charset="-122"/>
                <a:cs typeface="Times New Roman" panose="02020603050405020304" pitchFamily="18" charset="0"/>
                <a:sym typeface="Symbol" panose="05050102010706020507" pitchFamily="18" charset="2"/>
              </a:rPr>
              <a:t>所以</a:t>
            </a:r>
            <a:r>
              <a:rPr lang="zh-CN" altLang="en-US">
                <a:solidFill>
                  <a:schemeClr val="tx1"/>
                </a:solidFill>
                <a:ea typeface="创艺繁标宋" pitchFamily="2" charset="-122"/>
                <a:cs typeface="Times New Roman" panose="02020603050405020304" pitchFamily="18" charset="0"/>
                <a:sym typeface="Symbol" panose="05050102010706020507" pitchFamily="18" charset="2"/>
              </a:rPr>
              <a:t>  </a:t>
            </a:r>
            <a:r>
              <a:rPr lang="en-US" altLang="zh-CN" i="1">
                <a:solidFill>
                  <a:schemeClr val="tx1"/>
                </a:solidFill>
                <a:ea typeface="创艺繁标宋" pitchFamily="2" charset="-122"/>
                <a:cs typeface="Times New Roman" panose="02020603050405020304" pitchFamily="18" charset="0"/>
                <a:sym typeface="Symbol" panose="05050102010706020507" pitchFamily="18" charset="2"/>
              </a:rPr>
              <a:t>i</a:t>
            </a:r>
            <a:r>
              <a:rPr lang="en-US" altLang="zh-CN" baseline="-25000">
                <a:solidFill>
                  <a:schemeClr val="tx1"/>
                </a:solidFill>
                <a:cs typeface="Times New Roman" panose="02020603050405020304" pitchFamily="18" charset="0"/>
              </a:rPr>
              <a:t>i1</a:t>
            </a:r>
            <a:r>
              <a:rPr lang="en-US" altLang="zh-CN" i="1">
                <a:solidFill>
                  <a:schemeClr val="tx1"/>
                </a:solidFill>
                <a:ea typeface="创艺繁标宋" pitchFamily="2" charset="-122"/>
                <a:cs typeface="Times New Roman" panose="02020603050405020304" pitchFamily="18" charset="0"/>
                <a:sym typeface="Symbol" panose="05050102010706020507" pitchFamily="18" charset="2"/>
              </a:rPr>
              <a:t>+ i</a:t>
            </a:r>
            <a:r>
              <a:rPr lang="en-US" altLang="zh-CN" baseline="-25000">
                <a:solidFill>
                  <a:schemeClr val="tx1"/>
                </a:solidFill>
                <a:cs typeface="Times New Roman" panose="02020603050405020304" pitchFamily="18" charset="0"/>
              </a:rPr>
              <a:t>i2 </a:t>
            </a:r>
            <a:r>
              <a:rPr lang="en-US" altLang="zh-CN">
                <a:solidFill>
                  <a:schemeClr val="tx1"/>
                </a:solidFill>
                <a:ea typeface="创艺繁标宋" pitchFamily="2" charset="-122"/>
                <a:cs typeface="Times New Roman" panose="02020603050405020304" pitchFamily="18" charset="0"/>
                <a:sym typeface="Symbol" panose="05050102010706020507" pitchFamily="18" charset="2"/>
              </a:rPr>
              <a:t>= </a:t>
            </a:r>
            <a:r>
              <a:rPr lang="en-US" altLang="zh-CN" i="1">
                <a:solidFill>
                  <a:schemeClr val="tx1"/>
                </a:solidFill>
                <a:cs typeface="Times New Roman" panose="02020603050405020304" pitchFamily="18" charset="0"/>
              </a:rPr>
              <a:t>i</a:t>
            </a:r>
            <a:r>
              <a:rPr lang="en-US" altLang="zh-CN" baseline="-25000">
                <a:solidFill>
                  <a:schemeClr val="tx1"/>
                </a:solidFill>
                <a:cs typeface="Times New Roman" panose="02020603050405020304" pitchFamily="18" charset="0"/>
              </a:rPr>
              <a:t>f</a:t>
            </a:r>
            <a:r>
              <a:rPr lang="en-US" altLang="zh-CN">
                <a:solidFill>
                  <a:schemeClr val="tx1"/>
                </a:solidFill>
                <a:cs typeface="Times New Roman" panose="02020603050405020304" pitchFamily="18" charset="0"/>
              </a:rPr>
              <a:t> </a:t>
            </a:r>
          </a:p>
        </p:txBody>
      </p:sp>
      <p:graphicFrame>
        <p:nvGraphicFramePr>
          <p:cNvPr id="70754" name="Object 98"/>
          <p:cNvGraphicFramePr>
            <a:graphicFrameLocks noChangeAspect="1"/>
          </p:cNvGraphicFramePr>
          <p:nvPr>
            <p:extLst/>
          </p:nvPr>
        </p:nvGraphicFramePr>
        <p:xfrm>
          <a:off x="4976813" y="5165725"/>
          <a:ext cx="3581400" cy="1071563"/>
        </p:xfrm>
        <a:graphic>
          <a:graphicData uri="http://schemas.openxmlformats.org/presentationml/2006/ole">
            <mc:AlternateContent xmlns:mc="http://schemas.openxmlformats.org/markup-compatibility/2006">
              <mc:Choice xmlns:v="urn:schemas-microsoft-com:vml" Requires="v">
                <p:oleObj spid="_x0000_s6154" name="公式" r:id="rId8" imgW="1478191" imgH="434182" progId="Equation.3">
                  <p:embed/>
                </p:oleObj>
              </mc:Choice>
              <mc:Fallback>
                <p:oleObj name="公式" r:id="rId8" imgW="1478191" imgH="43418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6813" y="5165725"/>
                        <a:ext cx="3581400"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0"/>
          <p:cNvGrpSpPr>
            <a:grpSpLocks/>
          </p:cNvGrpSpPr>
          <p:nvPr/>
        </p:nvGrpSpPr>
        <p:grpSpPr bwMode="auto">
          <a:xfrm>
            <a:off x="971550" y="1889125"/>
            <a:ext cx="1724025" cy="1357313"/>
            <a:chOff x="612" y="1190"/>
            <a:chExt cx="1086" cy="855"/>
          </a:xfrm>
        </p:grpSpPr>
        <p:sp>
          <p:nvSpPr>
            <p:cNvPr id="45069" name="Line 101"/>
            <p:cNvSpPr>
              <a:spLocks noChangeShapeType="1"/>
            </p:cNvSpPr>
            <p:nvPr/>
          </p:nvSpPr>
          <p:spPr bwMode="auto">
            <a:xfrm>
              <a:off x="1288" y="1660"/>
              <a:ext cx="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45070" name="Line 102"/>
            <p:cNvSpPr>
              <a:spLocks noChangeShapeType="1"/>
            </p:cNvSpPr>
            <p:nvPr/>
          </p:nvSpPr>
          <p:spPr bwMode="auto">
            <a:xfrm>
              <a:off x="660" y="1543"/>
              <a:ext cx="227" cy="0"/>
            </a:xfrm>
            <a:prstGeom prst="line">
              <a:avLst/>
            </a:prstGeom>
            <a:noFill/>
            <a:ln w="38100">
              <a:solidFill>
                <a:srgbClr val="FF33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45071" name="Line 103"/>
            <p:cNvSpPr>
              <a:spLocks noChangeShapeType="1"/>
            </p:cNvSpPr>
            <p:nvPr/>
          </p:nvSpPr>
          <p:spPr bwMode="auto">
            <a:xfrm>
              <a:off x="673" y="2045"/>
              <a:ext cx="227" cy="0"/>
            </a:xfrm>
            <a:prstGeom prst="line">
              <a:avLst/>
            </a:prstGeom>
            <a:noFill/>
            <a:ln w="38100">
              <a:solidFill>
                <a:srgbClr val="FF33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45072" name="Line 104"/>
            <p:cNvSpPr>
              <a:spLocks noChangeShapeType="1"/>
            </p:cNvSpPr>
            <p:nvPr/>
          </p:nvSpPr>
          <p:spPr bwMode="auto">
            <a:xfrm>
              <a:off x="1373" y="1565"/>
              <a:ext cx="247" cy="0"/>
            </a:xfrm>
            <a:prstGeom prst="line">
              <a:avLst/>
            </a:prstGeom>
            <a:noFill/>
            <a:ln w="38100">
              <a:solidFill>
                <a:srgbClr val="FF33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45073" name="Text Box 105"/>
            <p:cNvSpPr txBox="1">
              <a:spLocks noChangeArrowheads="1"/>
            </p:cNvSpPr>
            <p:nvPr/>
          </p:nvSpPr>
          <p:spPr bwMode="auto">
            <a:xfrm>
              <a:off x="612" y="1190"/>
              <a:ext cx="4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99"/>
                  </a:solidFill>
                  <a:cs typeface="Times New Roman" panose="02020603050405020304" pitchFamily="18" charset="0"/>
                </a:rPr>
                <a:t>i</a:t>
              </a:r>
              <a:r>
                <a:rPr lang="en-US" altLang="zh-CN" baseline="-25000">
                  <a:solidFill>
                    <a:srgbClr val="000099"/>
                  </a:solidFill>
                  <a:cs typeface="Times New Roman" panose="02020603050405020304" pitchFamily="18" charset="0"/>
                </a:rPr>
                <a:t>i2</a:t>
              </a:r>
            </a:p>
          </p:txBody>
        </p:sp>
        <p:sp>
          <p:nvSpPr>
            <p:cNvPr id="45074" name="Text Box 106"/>
            <p:cNvSpPr txBox="1">
              <a:spLocks noChangeArrowheads="1"/>
            </p:cNvSpPr>
            <p:nvPr/>
          </p:nvSpPr>
          <p:spPr bwMode="auto">
            <a:xfrm>
              <a:off x="612" y="167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99"/>
                  </a:solidFill>
                  <a:cs typeface="Times New Roman" panose="02020603050405020304" pitchFamily="18" charset="0"/>
                </a:rPr>
                <a:t>i</a:t>
              </a:r>
              <a:r>
                <a:rPr lang="en-US" altLang="zh-CN" baseline="-25000">
                  <a:solidFill>
                    <a:srgbClr val="000099"/>
                  </a:solidFill>
                  <a:cs typeface="Times New Roman" panose="02020603050405020304" pitchFamily="18" charset="0"/>
                </a:rPr>
                <a:t>i1</a:t>
              </a:r>
            </a:p>
          </p:txBody>
        </p:sp>
        <p:sp>
          <p:nvSpPr>
            <p:cNvPr id="45075" name="Text Box 107"/>
            <p:cNvSpPr txBox="1">
              <a:spLocks noChangeArrowheads="1"/>
            </p:cNvSpPr>
            <p:nvPr/>
          </p:nvSpPr>
          <p:spPr bwMode="auto">
            <a:xfrm>
              <a:off x="1347" y="1211"/>
              <a:ext cx="3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99"/>
                  </a:solidFill>
                  <a:cs typeface="Times New Roman" panose="02020603050405020304" pitchFamily="18" charset="0"/>
                </a:rPr>
                <a:t>i</a:t>
              </a:r>
              <a:r>
                <a:rPr lang="en-US" altLang="zh-CN" baseline="-25000">
                  <a:solidFill>
                    <a:srgbClr val="000099"/>
                  </a:solidFill>
                  <a:cs typeface="Times New Roman" panose="02020603050405020304" pitchFamily="18" charset="0"/>
                </a:rPr>
                <a:t>f</a:t>
              </a:r>
              <a:endParaRPr lang="en-US" altLang="zh-CN">
                <a:solidFill>
                  <a:srgbClr val="000099"/>
                </a:solidFill>
                <a:cs typeface="Times New Roman" panose="02020603050405020304" pitchFamily="18" charset="0"/>
              </a:endParaRPr>
            </a:p>
          </p:txBody>
        </p:sp>
      </p:grpSp>
      <p:pic>
        <p:nvPicPr>
          <p:cNvPr id="70764" name="Picture 108" descr="图片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175" y="2044700"/>
            <a:ext cx="4475163"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96626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0764"/>
                                        </p:tgtEl>
                                        <p:attrNameLst>
                                          <p:attrName>style.visibility</p:attrName>
                                        </p:attrNameLst>
                                      </p:cBhvr>
                                      <p:to>
                                        <p:strVal val="visible"/>
                                      </p:to>
                                    </p:set>
                                    <p:animEffect transition="in" filter="wipe(left)">
                                      <p:cBhvr>
                                        <p:cTn id="12" dur="500"/>
                                        <p:tgtEl>
                                          <p:spTgt spid="707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746"/>
                                        </p:tgtEl>
                                        <p:attrNameLst>
                                          <p:attrName>style.visibility</p:attrName>
                                        </p:attrNameLst>
                                      </p:cBhvr>
                                      <p:to>
                                        <p:strVal val="visible"/>
                                      </p:to>
                                    </p:set>
                                    <p:animEffect transition="in" filter="wipe(left)">
                                      <p:cBhvr>
                                        <p:cTn id="22" dur="500"/>
                                        <p:tgtEl>
                                          <p:spTgt spid="707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747"/>
                                        </p:tgtEl>
                                        <p:attrNameLst>
                                          <p:attrName>style.visibility</p:attrName>
                                        </p:attrNameLst>
                                      </p:cBhvr>
                                      <p:to>
                                        <p:strVal val="visible"/>
                                      </p:to>
                                    </p:set>
                                    <p:animEffect transition="in" filter="wipe(left)">
                                      <p:cBhvr>
                                        <p:cTn id="27" dur="500"/>
                                        <p:tgtEl>
                                          <p:spTgt spid="707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0672"/>
                                        </p:tgtEl>
                                        <p:attrNameLst>
                                          <p:attrName>style.visibility</p:attrName>
                                        </p:attrNameLst>
                                      </p:cBhvr>
                                      <p:to>
                                        <p:strVal val="visible"/>
                                      </p:to>
                                    </p:set>
                                    <p:animEffect transition="in" filter="wipe(left)">
                                      <p:cBhvr>
                                        <p:cTn id="32" dur="500"/>
                                        <p:tgtEl>
                                          <p:spTgt spid="706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660"/>
                                        </p:tgtEl>
                                        <p:attrNameLst>
                                          <p:attrName>style.visibility</p:attrName>
                                        </p:attrNameLst>
                                      </p:cBhvr>
                                      <p:to>
                                        <p:strVal val="visible"/>
                                      </p:to>
                                    </p:set>
                                    <p:animEffect transition="in" filter="wipe(left)">
                                      <p:cBhvr>
                                        <p:cTn id="37" dur="500"/>
                                        <p:tgtEl>
                                          <p:spTgt spid="706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0661"/>
                                        </p:tgtEl>
                                        <p:attrNameLst>
                                          <p:attrName>style.visibility</p:attrName>
                                        </p:attrNameLst>
                                      </p:cBhvr>
                                      <p:to>
                                        <p:strVal val="visible"/>
                                      </p:to>
                                    </p:set>
                                    <p:animEffect transition="in" filter="wipe(left)">
                                      <p:cBhvr>
                                        <p:cTn id="42" dur="500"/>
                                        <p:tgtEl>
                                          <p:spTgt spid="706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70663"/>
                                        </p:tgtEl>
                                        <p:attrNameLst>
                                          <p:attrName>style.visibility</p:attrName>
                                        </p:attrNameLst>
                                      </p:cBhvr>
                                      <p:to>
                                        <p:strVal val="visible"/>
                                      </p:to>
                                    </p:set>
                                    <p:animEffect transition="in" filter="randombar(horizontal)">
                                      <p:cBhvr>
                                        <p:cTn id="47" dur="500"/>
                                        <p:tgtEl>
                                          <p:spTgt spid="706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0754"/>
                                        </p:tgtEl>
                                        <p:attrNameLst>
                                          <p:attrName>style.visibility</p:attrName>
                                        </p:attrNameLst>
                                      </p:cBhvr>
                                      <p:to>
                                        <p:strVal val="visible"/>
                                      </p:to>
                                    </p:set>
                                    <p:animEffect transition="in" filter="wipe(left)">
                                      <p:cBhvr>
                                        <p:cTn id="52" dur="500"/>
                                        <p:tgtEl>
                                          <p:spTgt spid="70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nimBg="1" autoUpdateAnimBg="0"/>
      <p:bldP spid="70660" grpId="0" autoUpdateAnimBg="0"/>
      <p:bldP spid="70663" grpId="0" autoUpdateAnimBg="0"/>
      <p:bldP spid="70746" grpId="0" autoUpdateAnimBg="0"/>
      <p:bldP spid="7074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subTitle" idx="1"/>
          </p:nvPr>
        </p:nvSpPr>
        <p:spPr bwMode="auto">
          <a:xfrm>
            <a:off x="528638" y="437302"/>
            <a:ext cx="3657600" cy="6096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CC0000"/>
                </a:solidFill>
                <a:latin typeface="Times New Roman" panose="02020603050405020304" pitchFamily="18" charset="0"/>
                <a:cs typeface="Times New Roman" panose="02020603050405020304" pitchFamily="18" charset="0"/>
              </a:rPr>
              <a:t>2. </a:t>
            </a:r>
            <a:r>
              <a:rPr lang="zh-CN" altLang="en-US" sz="2800" b="1" smtClean="0">
                <a:solidFill>
                  <a:srgbClr val="CC0000"/>
                </a:solidFill>
                <a:latin typeface="Times New Roman" panose="02020603050405020304" pitchFamily="18" charset="0"/>
                <a:cs typeface="Times New Roman" panose="02020603050405020304" pitchFamily="18" charset="0"/>
              </a:rPr>
              <a:t>同相加法运算电路</a:t>
            </a:r>
            <a:endParaRPr lang="zh-CN" altLang="en-US" sz="2800" smtClean="0">
              <a:solidFill>
                <a:srgbClr val="CC0000"/>
              </a:solidFill>
              <a:latin typeface="Times New Roman" panose="02020603050405020304" pitchFamily="18" charset="0"/>
              <a:cs typeface="Times New Roman" panose="02020603050405020304" pitchFamily="18" charset="0"/>
            </a:endParaRPr>
          </a:p>
        </p:txBody>
      </p:sp>
      <p:sp>
        <p:nvSpPr>
          <p:cNvPr id="71683" name="Text Box 3"/>
          <p:cNvSpPr txBox="1">
            <a:spLocks noChangeArrowheads="1"/>
          </p:cNvSpPr>
          <p:nvPr/>
        </p:nvSpPr>
        <p:spPr bwMode="auto">
          <a:xfrm>
            <a:off x="4495800" y="743690"/>
            <a:ext cx="4495800" cy="997196"/>
          </a:xfrm>
          <a:prstGeom prst="rect">
            <a:avLst/>
          </a:prstGeom>
          <a:noFill/>
          <a:ln w="9525">
            <a:noFill/>
            <a:miter lim="800000"/>
            <a:headEnd/>
            <a:tailEnd/>
          </a:ln>
          <a:effectLst/>
        </p:spPr>
        <p:txBody>
          <a:bodyPr>
            <a:spAutoFit/>
          </a:bodyPr>
          <a:lstStyle/>
          <a:p>
            <a:pPr eaLnBrk="1" hangingPunct="1">
              <a:spcBef>
                <a:spcPct val="10000"/>
              </a:spcBef>
              <a:defRPr/>
            </a:pPr>
            <a:r>
              <a:rPr lang="zh-CN" altLang="en-US" sz="2800" b="1" dirty="0">
                <a:solidFill>
                  <a:srgbClr val="CC0000"/>
                </a:solidFill>
                <a:latin typeface="Times New Roman" panose="02020603050405020304" pitchFamily="18" charset="0"/>
                <a:cs typeface="Times New Roman" panose="02020603050405020304" pitchFamily="18" charset="0"/>
              </a:rPr>
              <a:t>方法</a:t>
            </a:r>
            <a:r>
              <a:rPr lang="en-US" altLang="zh-CN" sz="2800" b="1" dirty="0">
                <a:solidFill>
                  <a:srgbClr val="CC0000"/>
                </a:solidFill>
                <a:latin typeface="Times New Roman" panose="02020603050405020304" pitchFamily="18" charset="0"/>
                <a:cs typeface="Times New Roman" panose="02020603050405020304" pitchFamily="18" charset="0"/>
              </a:rPr>
              <a:t>1:  </a:t>
            </a:r>
            <a:r>
              <a:rPr lang="zh-CN" altLang="en-US" sz="2800" b="1" dirty="0">
                <a:solidFill>
                  <a:srgbClr val="CC0000"/>
                </a:solidFill>
                <a:latin typeface="Times New Roman" panose="02020603050405020304" pitchFamily="18" charset="0"/>
                <a:cs typeface="Times New Roman" panose="02020603050405020304" pitchFamily="18" charset="0"/>
              </a:rPr>
              <a:t>根据叠加原理</a:t>
            </a:r>
            <a:endParaRPr lang="zh-CN" altLang="en-US" sz="2800" b="1" dirty="0">
              <a:solidFill>
                <a:srgbClr val="0000FF"/>
              </a:solidFill>
              <a:latin typeface="Times New Roman" panose="02020603050405020304" pitchFamily="18" charset="0"/>
              <a:cs typeface="Times New Roman" panose="02020603050405020304" pitchFamily="18" charset="0"/>
            </a:endParaRPr>
          </a:p>
          <a:p>
            <a:pPr eaLnBrk="1" hangingPunct="1">
              <a:spcBef>
                <a:spcPct val="10000"/>
              </a:spcBef>
              <a:defRPr/>
            </a:pPr>
            <a:r>
              <a:rPr lang="zh-CN" altLang="en-US" sz="2800" b="1" dirty="0">
                <a:solidFill>
                  <a:srgbClr val="FF3300"/>
                </a:solidFill>
                <a:latin typeface="Times New Roman" panose="02020603050405020304" pitchFamily="18" charset="0"/>
                <a:cs typeface="Times New Roman" panose="02020603050405020304" pitchFamily="18" charset="0"/>
              </a:rPr>
              <a:t> </a:t>
            </a:r>
            <a:r>
              <a:rPr lang="en-US" altLang="zh-CN" sz="2800" b="1" i="1" dirty="0">
                <a:solidFill>
                  <a:schemeClr val="tx1"/>
                </a:solidFill>
                <a:latin typeface="Times New Roman" panose="02020603050405020304" pitchFamily="18" charset="0"/>
                <a:cs typeface="Times New Roman" panose="02020603050405020304" pitchFamily="18" charset="0"/>
              </a:rPr>
              <a:t>u</a:t>
            </a:r>
            <a:r>
              <a:rPr lang="en-US" altLang="zh-CN" sz="2800" b="1" baseline="-25000" dirty="0">
                <a:solidFill>
                  <a:schemeClr val="tx1"/>
                </a:solidFill>
                <a:latin typeface="Times New Roman" panose="02020603050405020304" pitchFamily="18" charset="0"/>
                <a:cs typeface="Times New Roman" panose="02020603050405020304" pitchFamily="18" charset="0"/>
              </a:rPr>
              <a:t>i1</a:t>
            </a:r>
            <a:r>
              <a:rPr lang="zh-CN" altLang="en-US" sz="2800" b="1" dirty="0">
                <a:solidFill>
                  <a:schemeClr val="tx1"/>
                </a:solidFill>
                <a:latin typeface="Times New Roman" panose="02020603050405020304" pitchFamily="18" charset="0"/>
                <a:cs typeface="Times New Roman" panose="02020603050405020304" pitchFamily="18" charset="0"/>
              </a:rPr>
              <a:t>单独作用</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b="1" i="1" dirty="0">
                <a:solidFill>
                  <a:schemeClr val="tx1"/>
                </a:solidFill>
                <a:latin typeface="Times New Roman" panose="02020603050405020304" pitchFamily="18" charset="0"/>
                <a:cs typeface="Times New Roman" panose="02020603050405020304" pitchFamily="18" charset="0"/>
              </a:rPr>
              <a:t>u</a:t>
            </a:r>
            <a:r>
              <a:rPr lang="en-US" altLang="zh-CN" sz="2800" b="1" baseline="-25000" dirty="0">
                <a:solidFill>
                  <a:schemeClr val="tx1"/>
                </a:solidFill>
                <a:latin typeface="Times New Roman" panose="02020603050405020304" pitchFamily="18" charset="0"/>
                <a:cs typeface="Times New Roman" panose="02020603050405020304" pitchFamily="18" charset="0"/>
              </a:rPr>
              <a:t>i2</a:t>
            </a:r>
            <a:r>
              <a:rPr lang="zh-CN" altLang="en-US" sz="2800" b="1" dirty="0">
                <a:solidFill>
                  <a:schemeClr val="tx1"/>
                </a:solidFill>
                <a:latin typeface="Times New Roman" panose="02020603050405020304" pitchFamily="18" charset="0"/>
                <a:cs typeface="Times New Roman" panose="02020603050405020304" pitchFamily="18" charset="0"/>
              </a:rPr>
              <a:t>＝</a:t>
            </a:r>
            <a:r>
              <a:rPr lang="en-US" altLang="zh-CN" sz="2800" b="1" dirty="0">
                <a:solidFill>
                  <a:schemeClr val="tx1"/>
                </a:solidFill>
                <a:latin typeface="Times New Roman" panose="02020603050405020304" pitchFamily="18" charset="0"/>
                <a:cs typeface="Times New Roman" panose="02020603050405020304" pitchFamily="18" charset="0"/>
              </a:rPr>
              <a:t>0)</a:t>
            </a:r>
            <a:r>
              <a:rPr lang="zh-CN" altLang="en-US" sz="2800" b="1" dirty="0">
                <a:solidFill>
                  <a:schemeClr val="tx1"/>
                </a:solidFill>
                <a:latin typeface="Times New Roman" panose="02020603050405020304" pitchFamily="18" charset="0"/>
                <a:cs typeface="Times New Roman" panose="02020603050405020304" pitchFamily="18" charset="0"/>
              </a:rPr>
              <a:t>时，</a:t>
            </a:r>
            <a:endParaRPr lang="zh-CN" altLang="en-US" sz="2800" b="1" dirty="0">
              <a:solidFill>
                <a:srgbClr val="FF3300"/>
              </a:solidFill>
              <a:latin typeface="Times New Roman" panose="02020603050405020304" pitchFamily="18" charset="0"/>
              <a:cs typeface="Times New Roman" panose="02020603050405020304" pitchFamily="18" charset="0"/>
            </a:endParaRPr>
          </a:p>
        </p:txBody>
      </p:sp>
      <p:graphicFrame>
        <p:nvGraphicFramePr>
          <p:cNvPr id="71684" name="Object 4"/>
          <p:cNvGraphicFramePr>
            <a:graphicFrameLocks noChangeAspect="1"/>
          </p:cNvGraphicFramePr>
          <p:nvPr>
            <p:extLst/>
          </p:nvPr>
        </p:nvGraphicFramePr>
        <p:xfrm>
          <a:off x="4664075" y="1977177"/>
          <a:ext cx="2711450" cy="1066800"/>
        </p:xfrm>
        <a:graphic>
          <a:graphicData uri="http://schemas.openxmlformats.org/presentationml/2006/ole">
            <mc:AlternateContent xmlns:mc="http://schemas.openxmlformats.org/markup-compatibility/2006">
              <mc:Choice xmlns:v="urn:schemas-microsoft-com:vml" Requires="v">
                <p:oleObj spid="_x0000_s7182" name="Equation" r:id="rId4" imgW="1081892" imgH="426615" progId="Equation.3">
                  <p:embed/>
                </p:oleObj>
              </mc:Choice>
              <mc:Fallback>
                <p:oleObj name="Equation" r:id="rId4" imgW="1081892" imgH="42661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4075" y="1977177"/>
                        <a:ext cx="27114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5" name="Text Box 5"/>
          <p:cNvSpPr txBox="1">
            <a:spLocks noChangeArrowheads="1"/>
          </p:cNvSpPr>
          <p:nvPr/>
        </p:nvSpPr>
        <p:spPr bwMode="auto">
          <a:xfrm>
            <a:off x="609600" y="3804390"/>
            <a:ext cx="381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cs typeface="Times New Roman" panose="02020603050405020304" pitchFamily="18" charset="0"/>
              </a:rPr>
              <a:t>同理，</a:t>
            </a: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i2</a:t>
            </a:r>
            <a:r>
              <a:rPr lang="zh-CN" altLang="en-US">
                <a:solidFill>
                  <a:schemeClr val="tx1"/>
                </a:solidFill>
                <a:cs typeface="Times New Roman" panose="02020603050405020304" pitchFamily="18" charset="0"/>
              </a:rPr>
              <a:t>单独作用时</a:t>
            </a:r>
          </a:p>
        </p:txBody>
      </p:sp>
      <p:graphicFrame>
        <p:nvGraphicFramePr>
          <p:cNvPr id="71686" name="Object 6"/>
          <p:cNvGraphicFramePr>
            <a:graphicFrameLocks noChangeAspect="1"/>
          </p:cNvGraphicFramePr>
          <p:nvPr>
            <p:extLst/>
          </p:nvPr>
        </p:nvGraphicFramePr>
        <p:xfrm>
          <a:off x="4648200" y="3093190"/>
          <a:ext cx="2590800" cy="1069975"/>
        </p:xfrm>
        <a:graphic>
          <a:graphicData uri="http://schemas.openxmlformats.org/presentationml/2006/ole">
            <mc:AlternateContent xmlns:mc="http://schemas.openxmlformats.org/markup-compatibility/2006">
              <mc:Choice xmlns:v="urn:schemas-microsoft-com:vml" Requires="v">
                <p:oleObj spid="_x0000_s7183" name="Equation" r:id="rId6" imgW="1036438" imgH="426615" progId="Equation.3">
                  <p:embed/>
                </p:oleObj>
              </mc:Choice>
              <mc:Fallback>
                <p:oleObj name="Equation" r:id="rId6" imgW="1036438" imgH="426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3093190"/>
                        <a:ext cx="25908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7"/>
          <p:cNvGrpSpPr>
            <a:grpSpLocks/>
          </p:cNvGrpSpPr>
          <p:nvPr/>
        </p:nvGrpSpPr>
        <p:grpSpPr bwMode="auto">
          <a:xfrm>
            <a:off x="6662738" y="1427902"/>
            <a:ext cx="2328862" cy="1447800"/>
            <a:chOff x="4197" y="720"/>
            <a:chExt cx="1467" cy="912"/>
          </a:xfrm>
        </p:grpSpPr>
        <p:grpSp>
          <p:nvGrpSpPr>
            <p:cNvPr id="47116" name="Group 8"/>
            <p:cNvGrpSpPr>
              <a:grpSpLocks/>
            </p:cNvGrpSpPr>
            <p:nvPr/>
          </p:nvGrpSpPr>
          <p:grpSpPr bwMode="auto">
            <a:xfrm>
              <a:off x="4896" y="720"/>
              <a:ext cx="768" cy="912"/>
              <a:chOff x="2856" y="918"/>
              <a:chExt cx="1290" cy="2452"/>
            </a:xfrm>
          </p:grpSpPr>
          <p:sp>
            <p:nvSpPr>
              <p:cNvPr id="47118" name="Freeform 9"/>
              <p:cNvSpPr>
                <a:spLocks/>
              </p:cNvSpPr>
              <p:nvPr/>
            </p:nvSpPr>
            <p:spPr bwMode="auto">
              <a:xfrm>
                <a:off x="2856" y="1669"/>
                <a:ext cx="505" cy="835"/>
              </a:xfrm>
              <a:custGeom>
                <a:avLst/>
                <a:gdLst>
                  <a:gd name="T0" fmla="*/ 267 w 505"/>
                  <a:gd name="T1" fmla="*/ 124 h 835"/>
                  <a:gd name="T2" fmla="*/ 319 w 505"/>
                  <a:gd name="T3" fmla="*/ 72 h 835"/>
                  <a:gd name="T4" fmla="*/ 392 w 505"/>
                  <a:gd name="T5" fmla="*/ 21 h 835"/>
                  <a:gd name="T6" fmla="*/ 443 w 505"/>
                  <a:gd name="T7" fmla="*/ 0 h 835"/>
                  <a:gd name="T8" fmla="*/ 505 w 505"/>
                  <a:gd name="T9" fmla="*/ 4 h 835"/>
                  <a:gd name="T10" fmla="*/ 505 w 505"/>
                  <a:gd name="T11" fmla="*/ 52 h 835"/>
                  <a:gd name="T12" fmla="*/ 474 w 505"/>
                  <a:gd name="T13" fmla="*/ 93 h 835"/>
                  <a:gd name="T14" fmla="*/ 416 w 505"/>
                  <a:gd name="T15" fmla="*/ 124 h 835"/>
                  <a:gd name="T16" fmla="*/ 271 w 505"/>
                  <a:gd name="T17" fmla="*/ 190 h 835"/>
                  <a:gd name="T18" fmla="*/ 133 w 505"/>
                  <a:gd name="T19" fmla="*/ 269 h 835"/>
                  <a:gd name="T20" fmla="*/ 75 w 505"/>
                  <a:gd name="T21" fmla="*/ 289 h 835"/>
                  <a:gd name="T22" fmla="*/ 55 w 505"/>
                  <a:gd name="T23" fmla="*/ 320 h 835"/>
                  <a:gd name="T24" fmla="*/ 75 w 505"/>
                  <a:gd name="T25" fmla="*/ 351 h 835"/>
                  <a:gd name="T26" fmla="*/ 195 w 505"/>
                  <a:gd name="T27" fmla="*/ 467 h 835"/>
                  <a:gd name="T28" fmla="*/ 250 w 505"/>
                  <a:gd name="T29" fmla="*/ 505 h 835"/>
                  <a:gd name="T30" fmla="*/ 332 w 505"/>
                  <a:gd name="T31" fmla="*/ 570 h 835"/>
                  <a:gd name="T32" fmla="*/ 416 w 505"/>
                  <a:gd name="T33" fmla="*/ 632 h 835"/>
                  <a:gd name="T34" fmla="*/ 412 w 505"/>
                  <a:gd name="T35" fmla="*/ 663 h 835"/>
                  <a:gd name="T36" fmla="*/ 350 w 505"/>
                  <a:gd name="T37" fmla="*/ 673 h 835"/>
                  <a:gd name="T38" fmla="*/ 257 w 505"/>
                  <a:gd name="T39" fmla="*/ 673 h 835"/>
                  <a:gd name="T40" fmla="*/ 199 w 505"/>
                  <a:gd name="T41" fmla="*/ 704 h 835"/>
                  <a:gd name="T42" fmla="*/ 178 w 505"/>
                  <a:gd name="T43" fmla="*/ 783 h 835"/>
                  <a:gd name="T44" fmla="*/ 178 w 505"/>
                  <a:gd name="T45" fmla="*/ 825 h 835"/>
                  <a:gd name="T46" fmla="*/ 154 w 505"/>
                  <a:gd name="T47" fmla="*/ 835 h 835"/>
                  <a:gd name="T48" fmla="*/ 116 w 505"/>
                  <a:gd name="T49" fmla="*/ 797 h 835"/>
                  <a:gd name="T50" fmla="*/ 123 w 505"/>
                  <a:gd name="T51" fmla="*/ 731 h 835"/>
                  <a:gd name="T52" fmla="*/ 157 w 505"/>
                  <a:gd name="T53" fmla="*/ 683 h 835"/>
                  <a:gd name="T54" fmla="*/ 226 w 505"/>
                  <a:gd name="T55" fmla="*/ 642 h 835"/>
                  <a:gd name="T56" fmla="*/ 301 w 505"/>
                  <a:gd name="T57" fmla="*/ 622 h 835"/>
                  <a:gd name="T58" fmla="*/ 308 w 505"/>
                  <a:gd name="T59" fmla="*/ 601 h 835"/>
                  <a:gd name="T60" fmla="*/ 271 w 505"/>
                  <a:gd name="T61" fmla="*/ 560 h 835"/>
                  <a:gd name="T62" fmla="*/ 113 w 505"/>
                  <a:gd name="T63" fmla="*/ 457 h 835"/>
                  <a:gd name="T64" fmla="*/ 65 w 505"/>
                  <a:gd name="T65" fmla="*/ 416 h 835"/>
                  <a:gd name="T66" fmla="*/ 20 w 505"/>
                  <a:gd name="T67" fmla="*/ 361 h 835"/>
                  <a:gd name="T68" fmla="*/ 0 w 505"/>
                  <a:gd name="T69" fmla="*/ 299 h 835"/>
                  <a:gd name="T70" fmla="*/ 13 w 505"/>
                  <a:gd name="T71" fmla="*/ 262 h 835"/>
                  <a:gd name="T72" fmla="*/ 92 w 505"/>
                  <a:gd name="T73" fmla="*/ 238 h 835"/>
                  <a:gd name="T74" fmla="*/ 188 w 505"/>
                  <a:gd name="T75" fmla="*/ 197 h 835"/>
                  <a:gd name="T76" fmla="*/ 250 w 505"/>
                  <a:gd name="T77" fmla="*/ 154 h 835"/>
                  <a:gd name="T78" fmla="*/ 267 w 505"/>
                  <a:gd name="T79" fmla="*/ 124 h 8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5"/>
                  <a:gd name="T121" fmla="*/ 0 h 835"/>
                  <a:gd name="T122" fmla="*/ 505 w 505"/>
                  <a:gd name="T123" fmla="*/ 835 h 8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5" h="835">
                    <a:moveTo>
                      <a:pt x="267" y="124"/>
                    </a:moveTo>
                    <a:lnTo>
                      <a:pt x="319" y="72"/>
                    </a:lnTo>
                    <a:lnTo>
                      <a:pt x="392" y="21"/>
                    </a:lnTo>
                    <a:lnTo>
                      <a:pt x="443" y="0"/>
                    </a:lnTo>
                    <a:lnTo>
                      <a:pt x="505" y="4"/>
                    </a:lnTo>
                    <a:lnTo>
                      <a:pt x="505" y="52"/>
                    </a:lnTo>
                    <a:lnTo>
                      <a:pt x="474" y="93"/>
                    </a:lnTo>
                    <a:lnTo>
                      <a:pt x="416" y="124"/>
                    </a:lnTo>
                    <a:lnTo>
                      <a:pt x="271" y="190"/>
                    </a:lnTo>
                    <a:lnTo>
                      <a:pt x="133" y="269"/>
                    </a:lnTo>
                    <a:lnTo>
                      <a:pt x="75" y="289"/>
                    </a:lnTo>
                    <a:lnTo>
                      <a:pt x="55" y="320"/>
                    </a:lnTo>
                    <a:lnTo>
                      <a:pt x="75" y="351"/>
                    </a:lnTo>
                    <a:lnTo>
                      <a:pt x="195" y="467"/>
                    </a:lnTo>
                    <a:lnTo>
                      <a:pt x="250" y="505"/>
                    </a:lnTo>
                    <a:lnTo>
                      <a:pt x="332" y="570"/>
                    </a:lnTo>
                    <a:lnTo>
                      <a:pt x="416" y="632"/>
                    </a:lnTo>
                    <a:lnTo>
                      <a:pt x="412" y="663"/>
                    </a:lnTo>
                    <a:lnTo>
                      <a:pt x="350" y="673"/>
                    </a:lnTo>
                    <a:lnTo>
                      <a:pt x="257" y="673"/>
                    </a:lnTo>
                    <a:lnTo>
                      <a:pt x="199" y="704"/>
                    </a:lnTo>
                    <a:lnTo>
                      <a:pt x="178" y="783"/>
                    </a:lnTo>
                    <a:lnTo>
                      <a:pt x="178" y="825"/>
                    </a:lnTo>
                    <a:lnTo>
                      <a:pt x="154" y="835"/>
                    </a:lnTo>
                    <a:lnTo>
                      <a:pt x="116" y="797"/>
                    </a:lnTo>
                    <a:lnTo>
                      <a:pt x="123" y="731"/>
                    </a:lnTo>
                    <a:lnTo>
                      <a:pt x="157" y="683"/>
                    </a:lnTo>
                    <a:lnTo>
                      <a:pt x="226" y="642"/>
                    </a:lnTo>
                    <a:lnTo>
                      <a:pt x="301" y="622"/>
                    </a:lnTo>
                    <a:lnTo>
                      <a:pt x="308" y="601"/>
                    </a:lnTo>
                    <a:lnTo>
                      <a:pt x="271" y="560"/>
                    </a:lnTo>
                    <a:lnTo>
                      <a:pt x="113" y="457"/>
                    </a:lnTo>
                    <a:lnTo>
                      <a:pt x="65" y="416"/>
                    </a:lnTo>
                    <a:lnTo>
                      <a:pt x="20" y="361"/>
                    </a:lnTo>
                    <a:lnTo>
                      <a:pt x="0" y="299"/>
                    </a:lnTo>
                    <a:lnTo>
                      <a:pt x="13" y="262"/>
                    </a:lnTo>
                    <a:lnTo>
                      <a:pt x="92" y="238"/>
                    </a:lnTo>
                    <a:lnTo>
                      <a:pt x="188" y="197"/>
                    </a:lnTo>
                    <a:lnTo>
                      <a:pt x="250" y="154"/>
                    </a:lnTo>
                    <a:lnTo>
                      <a:pt x="267" y="124"/>
                    </a:lnTo>
                    <a:close/>
                  </a:path>
                </a:pathLst>
              </a:custGeom>
              <a:solidFill>
                <a:schemeClr val="tx1"/>
              </a:solidFill>
              <a:ln w="9525">
                <a:solidFill>
                  <a:schemeClr val="tx1"/>
                </a:solidFill>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47119" name="Freeform 10"/>
              <p:cNvSpPr>
                <a:spLocks/>
              </p:cNvSpPr>
              <p:nvPr/>
            </p:nvSpPr>
            <p:spPr bwMode="auto">
              <a:xfrm>
                <a:off x="3306" y="1632"/>
                <a:ext cx="351" cy="799"/>
              </a:xfrm>
              <a:custGeom>
                <a:avLst/>
                <a:gdLst>
                  <a:gd name="T0" fmla="*/ 75 w 351"/>
                  <a:gd name="T1" fmla="*/ 61 h 799"/>
                  <a:gd name="T2" fmla="*/ 106 w 351"/>
                  <a:gd name="T3" fmla="*/ 10 h 799"/>
                  <a:gd name="T4" fmla="*/ 144 w 351"/>
                  <a:gd name="T5" fmla="*/ 0 h 799"/>
                  <a:gd name="T6" fmla="*/ 196 w 351"/>
                  <a:gd name="T7" fmla="*/ 0 h 799"/>
                  <a:gd name="T8" fmla="*/ 261 w 351"/>
                  <a:gd name="T9" fmla="*/ 37 h 799"/>
                  <a:gd name="T10" fmla="*/ 302 w 351"/>
                  <a:gd name="T11" fmla="*/ 120 h 799"/>
                  <a:gd name="T12" fmla="*/ 333 w 351"/>
                  <a:gd name="T13" fmla="*/ 227 h 799"/>
                  <a:gd name="T14" fmla="*/ 351 w 351"/>
                  <a:gd name="T15" fmla="*/ 336 h 799"/>
                  <a:gd name="T16" fmla="*/ 351 w 351"/>
                  <a:gd name="T17" fmla="*/ 484 h 799"/>
                  <a:gd name="T18" fmla="*/ 313 w 351"/>
                  <a:gd name="T19" fmla="*/ 645 h 799"/>
                  <a:gd name="T20" fmla="*/ 258 w 351"/>
                  <a:gd name="T21" fmla="*/ 740 h 799"/>
                  <a:gd name="T22" fmla="*/ 185 w 351"/>
                  <a:gd name="T23" fmla="*/ 788 h 799"/>
                  <a:gd name="T24" fmla="*/ 117 w 351"/>
                  <a:gd name="T25" fmla="*/ 799 h 799"/>
                  <a:gd name="T26" fmla="*/ 65 w 351"/>
                  <a:gd name="T27" fmla="*/ 768 h 799"/>
                  <a:gd name="T28" fmla="*/ 24 w 351"/>
                  <a:gd name="T29" fmla="*/ 730 h 799"/>
                  <a:gd name="T30" fmla="*/ 13 w 351"/>
                  <a:gd name="T31" fmla="*/ 669 h 799"/>
                  <a:gd name="T32" fmla="*/ 0 w 351"/>
                  <a:gd name="T33" fmla="*/ 552 h 799"/>
                  <a:gd name="T34" fmla="*/ 10 w 351"/>
                  <a:gd name="T35" fmla="*/ 408 h 799"/>
                  <a:gd name="T36" fmla="*/ 41 w 351"/>
                  <a:gd name="T37" fmla="*/ 258 h 799"/>
                  <a:gd name="T38" fmla="*/ 61 w 351"/>
                  <a:gd name="T39" fmla="*/ 150 h 799"/>
                  <a:gd name="T40" fmla="*/ 75 w 351"/>
                  <a:gd name="T41" fmla="*/ 61 h 7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1"/>
                  <a:gd name="T64" fmla="*/ 0 h 799"/>
                  <a:gd name="T65" fmla="*/ 351 w 351"/>
                  <a:gd name="T66" fmla="*/ 799 h 7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1" h="799">
                    <a:moveTo>
                      <a:pt x="75" y="61"/>
                    </a:moveTo>
                    <a:lnTo>
                      <a:pt x="106" y="10"/>
                    </a:lnTo>
                    <a:lnTo>
                      <a:pt x="144" y="0"/>
                    </a:lnTo>
                    <a:lnTo>
                      <a:pt x="196" y="0"/>
                    </a:lnTo>
                    <a:lnTo>
                      <a:pt x="261" y="37"/>
                    </a:lnTo>
                    <a:lnTo>
                      <a:pt x="302" y="120"/>
                    </a:lnTo>
                    <a:lnTo>
                      <a:pt x="333" y="227"/>
                    </a:lnTo>
                    <a:lnTo>
                      <a:pt x="351" y="336"/>
                    </a:lnTo>
                    <a:lnTo>
                      <a:pt x="351" y="484"/>
                    </a:lnTo>
                    <a:lnTo>
                      <a:pt x="313" y="645"/>
                    </a:lnTo>
                    <a:lnTo>
                      <a:pt x="258" y="740"/>
                    </a:lnTo>
                    <a:lnTo>
                      <a:pt x="185" y="788"/>
                    </a:lnTo>
                    <a:lnTo>
                      <a:pt x="117" y="799"/>
                    </a:lnTo>
                    <a:lnTo>
                      <a:pt x="65" y="768"/>
                    </a:lnTo>
                    <a:lnTo>
                      <a:pt x="24" y="730"/>
                    </a:lnTo>
                    <a:lnTo>
                      <a:pt x="13" y="669"/>
                    </a:lnTo>
                    <a:lnTo>
                      <a:pt x="0" y="552"/>
                    </a:lnTo>
                    <a:lnTo>
                      <a:pt x="10" y="408"/>
                    </a:lnTo>
                    <a:lnTo>
                      <a:pt x="41" y="258"/>
                    </a:lnTo>
                    <a:lnTo>
                      <a:pt x="61" y="150"/>
                    </a:lnTo>
                    <a:lnTo>
                      <a:pt x="75" y="61"/>
                    </a:lnTo>
                    <a:close/>
                  </a:path>
                </a:pathLst>
              </a:custGeom>
              <a:solidFill>
                <a:schemeClr val="tx1"/>
              </a:solidFill>
              <a:ln w="9525">
                <a:solidFill>
                  <a:schemeClr val="tx1"/>
                </a:solidFill>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47120" name="Freeform 11"/>
              <p:cNvSpPr>
                <a:spLocks/>
              </p:cNvSpPr>
              <p:nvPr/>
            </p:nvSpPr>
            <p:spPr bwMode="auto">
              <a:xfrm>
                <a:off x="3403" y="2327"/>
                <a:ext cx="205" cy="1043"/>
              </a:xfrm>
              <a:custGeom>
                <a:avLst/>
                <a:gdLst>
                  <a:gd name="T0" fmla="*/ 99 w 205"/>
                  <a:gd name="T1" fmla="*/ 185 h 1043"/>
                  <a:gd name="T2" fmla="*/ 71 w 205"/>
                  <a:gd name="T3" fmla="*/ 116 h 1043"/>
                  <a:gd name="T4" fmla="*/ 71 w 205"/>
                  <a:gd name="T5" fmla="*/ 41 h 1043"/>
                  <a:gd name="T6" fmla="*/ 109 w 205"/>
                  <a:gd name="T7" fmla="*/ 0 h 1043"/>
                  <a:gd name="T8" fmla="*/ 153 w 205"/>
                  <a:gd name="T9" fmla="*/ 20 h 1043"/>
                  <a:gd name="T10" fmla="*/ 184 w 205"/>
                  <a:gd name="T11" fmla="*/ 92 h 1043"/>
                  <a:gd name="T12" fmla="*/ 201 w 205"/>
                  <a:gd name="T13" fmla="*/ 216 h 1043"/>
                  <a:gd name="T14" fmla="*/ 205 w 205"/>
                  <a:gd name="T15" fmla="*/ 370 h 1043"/>
                  <a:gd name="T16" fmla="*/ 194 w 205"/>
                  <a:gd name="T17" fmla="*/ 504 h 1043"/>
                  <a:gd name="T18" fmla="*/ 174 w 205"/>
                  <a:gd name="T19" fmla="*/ 648 h 1043"/>
                  <a:gd name="T20" fmla="*/ 174 w 205"/>
                  <a:gd name="T21" fmla="*/ 823 h 1043"/>
                  <a:gd name="T22" fmla="*/ 201 w 205"/>
                  <a:gd name="T23" fmla="*/ 895 h 1043"/>
                  <a:gd name="T24" fmla="*/ 191 w 205"/>
                  <a:gd name="T25" fmla="*/ 929 h 1043"/>
                  <a:gd name="T26" fmla="*/ 143 w 205"/>
                  <a:gd name="T27" fmla="*/ 940 h 1043"/>
                  <a:gd name="T28" fmla="*/ 92 w 205"/>
                  <a:gd name="T29" fmla="*/ 988 h 1043"/>
                  <a:gd name="T30" fmla="*/ 68 w 205"/>
                  <a:gd name="T31" fmla="*/ 1029 h 1043"/>
                  <a:gd name="T32" fmla="*/ 10 w 205"/>
                  <a:gd name="T33" fmla="*/ 1043 h 1043"/>
                  <a:gd name="T34" fmla="*/ 0 w 205"/>
                  <a:gd name="T35" fmla="*/ 998 h 1043"/>
                  <a:gd name="T36" fmla="*/ 20 w 205"/>
                  <a:gd name="T37" fmla="*/ 960 h 1043"/>
                  <a:gd name="T38" fmla="*/ 92 w 205"/>
                  <a:gd name="T39" fmla="*/ 929 h 1043"/>
                  <a:gd name="T40" fmla="*/ 143 w 205"/>
                  <a:gd name="T41" fmla="*/ 906 h 1043"/>
                  <a:gd name="T42" fmla="*/ 160 w 205"/>
                  <a:gd name="T43" fmla="*/ 885 h 1043"/>
                  <a:gd name="T44" fmla="*/ 140 w 205"/>
                  <a:gd name="T45" fmla="*/ 827 h 1043"/>
                  <a:gd name="T46" fmla="*/ 123 w 205"/>
                  <a:gd name="T47" fmla="*/ 709 h 1043"/>
                  <a:gd name="T48" fmla="*/ 119 w 205"/>
                  <a:gd name="T49" fmla="*/ 569 h 1043"/>
                  <a:gd name="T50" fmla="*/ 123 w 205"/>
                  <a:gd name="T51" fmla="*/ 476 h 1043"/>
                  <a:gd name="T52" fmla="*/ 129 w 205"/>
                  <a:gd name="T53" fmla="*/ 350 h 1043"/>
                  <a:gd name="T54" fmla="*/ 119 w 205"/>
                  <a:gd name="T55" fmla="*/ 237 h 1043"/>
                  <a:gd name="T56" fmla="*/ 99 w 205"/>
                  <a:gd name="T57" fmla="*/ 185 h 10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5"/>
                  <a:gd name="T88" fmla="*/ 0 h 1043"/>
                  <a:gd name="T89" fmla="*/ 205 w 205"/>
                  <a:gd name="T90" fmla="*/ 1043 h 10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5" h="1043">
                    <a:moveTo>
                      <a:pt x="99" y="185"/>
                    </a:moveTo>
                    <a:lnTo>
                      <a:pt x="71" y="116"/>
                    </a:lnTo>
                    <a:lnTo>
                      <a:pt x="71" y="41"/>
                    </a:lnTo>
                    <a:lnTo>
                      <a:pt x="109" y="0"/>
                    </a:lnTo>
                    <a:lnTo>
                      <a:pt x="153" y="20"/>
                    </a:lnTo>
                    <a:lnTo>
                      <a:pt x="184" y="92"/>
                    </a:lnTo>
                    <a:lnTo>
                      <a:pt x="201" y="216"/>
                    </a:lnTo>
                    <a:lnTo>
                      <a:pt x="205" y="370"/>
                    </a:lnTo>
                    <a:lnTo>
                      <a:pt x="194" y="504"/>
                    </a:lnTo>
                    <a:lnTo>
                      <a:pt x="174" y="648"/>
                    </a:lnTo>
                    <a:lnTo>
                      <a:pt x="174" y="823"/>
                    </a:lnTo>
                    <a:lnTo>
                      <a:pt x="201" y="895"/>
                    </a:lnTo>
                    <a:lnTo>
                      <a:pt x="191" y="929"/>
                    </a:lnTo>
                    <a:lnTo>
                      <a:pt x="143" y="940"/>
                    </a:lnTo>
                    <a:lnTo>
                      <a:pt x="92" y="988"/>
                    </a:lnTo>
                    <a:lnTo>
                      <a:pt x="68" y="1029"/>
                    </a:lnTo>
                    <a:lnTo>
                      <a:pt x="10" y="1043"/>
                    </a:lnTo>
                    <a:lnTo>
                      <a:pt x="0" y="998"/>
                    </a:lnTo>
                    <a:lnTo>
                      <a:pt x="20" y="960"/>
                    </a:lnTo>
                    <a:lnTo>
                      <a:pt x="92" y="929"/>
                    </a:lnTo>
                    <a:lnTo>
                      <a:pt x="143" y="906"/>
                    </a:lnTo>
                    <a:lnTo>
                      <a:pt x="160" y="885"/>
                    </a:lnTo>
                    <a:lnTo>
                      <a:pt x="140" y="827"/>
                    </a:lnTo>
                    <a:lnTo>
                      <a:pt x="123" y="709"/>
                    </a:lnTo>
                    <a:lnTo>
                      <a:pt x="119" y="569"/>
                    </a:lnTo>
                    <a:lnTo>
                      <a:pt x="123" y="476"/>
                    </a:lnTo>
                    <a:lnTo>
                      <a:pt x="129" y="350"/>
                    </a:lnTo>
                    <a:lnTo>
                      <a:pt x="119" y="237"/>
                    </a:lnTo>
                    <a:lnTo>
                      <a:pt x="99" y="185"/>
                    </a:lnTo>
                    <a:close/>
                  </a:path>
                </a:pathLst>
              </a:custGeom>
              <a:solidFill>
                <a:schemeClr val="tx1"/>
              </a:solidFill>
              <a:ln w="9525">
                <a:solidFill>
                  <a:schemeClr val="tx1"/>
                </a:solidFill>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47121" name="Freeform 12"/>
              <p:cNvSpPr>
                <a:spLocks/>
              </p:cNvSpPr>
              <p:nvPr/>
            </p:nvSpPr>
            <p:spPr bwMode="auto">
              <a:xfrm>
                <a:off x="3115" y="2329"/>
                <a:ext cx="320" cy="1040"/>
              </a:xfrm>
              <a:custGeom>
                <a:avLst/>
                <a:gdLst>
                  <a:gd name="T0" fmla="*/ 197 w 320"/>
                  <a:gd name="T1" fmla="*/ 96 h 1040"/>
                  <a:gd name="T2" fmla="*/ 231 w 320"/>
                  <a:gd name="T3" fmla="*/ 31 h 1040"/>
                  <a:gd name="T4" fmla="*/ 272 w 320"/>
                  <a:gd name="T5" fmla="*/ 0 h 1040"/>
                  <a:gd name="T6" fmla="*/ 320 w 320"/>
                  <a:gd name="T7" fmla="*/ 20 h 1040"/>
                  <a:gd name="T8" fmla="*/ 313 w 320"/>
                  <a:gd name="T9" fmla="*/ 82 h 1040"/>
                  <a:gd name="T10" fmla="*/ 282 w 320"/>
                  <a:gd name="T11" fmla="*/ 126 h 1040"/>
                  <a:gd name="T12" fmla="*/ 221 w 320"/>
                  <a:gd name="T13" fmla="*/ 237 h 1040"/>
                  <a:gd name="T14" fmla="*/ 180 w 320"/>
                  <a:gd name="T15" fmla="*/ 343 h 1040"/>
                  <a:gd name="T16" fmla="*/ 156 w 320"/>
                  <a:gd name="T17" fmla="*/ 456 h 1040"/>
                  <a:gd name="T18" fmla="*/ 159 w 320"/>
                  <a:gd name="T19" fmla="*/ 566 h 1040"/>
                  <a:gd name="T20" fmla="*/ 197 w 320"/>
                  <a:gd name="T21" fmla="*/ 713 h 1040"/>
                  <a:gd name="T22" fmla="*/ 228 w 320"/>
                  <a:gd name="T23" fmla="*/ 855 h 1040"/>
                  <a:gd name="T24" fmla="*/ 272 w 320"/>
                  <a:gd name="T25" fmla="*/ 916 h 1040"/>
                  <a:gd name="T26" fmla="*/ 269 w 320"/>
                  <a:gd name="T27" fmla="*/ 951 h 1040"/>
                  <a:gd name="T28" fmla="*/ 231 w 320"/>
                  <a:gd name="T29" fmla="*/ 968 h 1040"/>
                  <a:gd name="T30" fmla="*/ 145 w 320"/>
                  <a:gd name="T31" fmla="*/ 981 h 1040"/>
                  <a:gd name="T32" fmla="*/ 84 w 320"/>
                  <a:gd name="T33" fmla="*/ 1019 h 1040"/>
                  <a:gd name="T34" fmla="*/ 52 w 320"/>
                  <a:gd name="T35" fmla="*/ 1040 h 1040"/>
                  <a:gd name="T36" fmla="*/ 0 w 320"/>
                  <a:gd name="T37" fmla="*/ 992 h 1040"/>
                  <a:gd name="T38" fmla="*/ 11 w 320"/>
                  <a:gd name="T39" fmla="*/ 961 h 1040"/>
                  <a:gd name="T40" fmla="*/ 62 w 320"/>
                  <a:gd name="T41" fmla="*/ 940 h 1040"/>
                  <a:gd name="T42" fmla="*/ 128 w 320"/>
                  <a:gd name="T43" fmla="*/ 930 h 1040"/>
                  <a:gd name="T44" fmla="*/ 190 w 320"/>
                  <a:gd name="T45" fmla="*/ 930 h 1040"/>
                  <a:gd name="T46" fmla="*/ 200 w 320"/>
                  <a:gd name="T47" fmla="*/ 910 h 1040"/>
                  <a:gd name="T48" fmla="*/ 190 w 320"/>
                  <a:gd name="T49" fmla="*/ 875 h 1040"/>
                  <a:gd name="T50" fmla="*/ 138 w 320"/>
                  <a:gd name="T51" fmla="*/ 741 h 1040"/>
                  <a:gd name="T52" fmla="*/ 104 w 320"/>
                  <a:gd name="T53" fmla="*/ 610 h 1040"/>
                  <a:gd name="T54" fmla="*/ 87 w 320"/>
                  <a:gd name="T55" fmla="*/ 515 h 1040"/>
                  <a:gd name="T56" fmla="*/ 84 w 320"/>
                  <a:gd name="T57" fmla="*/ 426 h 1040"/>
                  <a:gd name="T58" fmla="*/ 97 w 320"/>
                  <a:gd name="T59" fmla="*/ 340 h 1040"/>
                  <a:gd name="T60" fmla="*/ 128 w 320"/>
                  <a:gd name="T61" fmla="*/ 251 h 1040"/>
                  <a:gd name="T62" fmla="*/ 176 w 320"/>
                  <a:gd name="T63" fmla="*/ 133 h 1040"/>
                  <a:gd name="T64" fmla="*/ 197 w 320"/>
                  <a:gd name="T65" fmla="*/ 96 h 10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0"/>
                  <a:gd name="T100" fmla="*/ 0 h 1040"/>
                  <a:gd name="T101" fmla="*/ 320 w 320"/>
                  <a:gd name="T102" fmla="*/ 1040 h 10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0" h="1040">
                    <a:moveTo>
                      <a:pt x="197" y="96"/>
                    </a:moveTo>
                    <a:lnTo>
                      <a:pt x="231" y="31"/>
                    </a:lnTo>
                    <a:lnTo>
                      <a:pt x="272" y="0"/>
                    </a:lnTo>
                    <a:lnTo>
                      <a:pt x="320" y="20"/>
                    </a:lnTo>
                    <a:lnTo>
                      <a:pt x="313" y="82"/>
                    </a:lnTo>
                    <a:lnTo>
                      <a:pt x="282" y="126"/>
                    </a:lnTo>
                    <a:lnTo>
                      <a:pt x="221" y="237"/>
                    </a:lnTo>
                    <a:lnTo>
                      <a:pt x="180" y="343"/>
                    </a:lnTo>
                    <a:lnTo>
                      <a:pt x="156" y="456"/>
                    </a:lnTo>
                    <a:lnTo>
                      <a:pt x="159" y="566"/>
                    </a:lnTo>
                    <a:lnTo>
                      <a:pt x="197" y="713"/>
                    </a:lnTo>
                    <a:lnTo>
                      <a:pt x="228" y="855"/>
                    </a:lnTo>
                    <a:lnTo>
                      <a:pt x="272" y="916"/>
                    </a:lnTo>
                    <a:lnTo>
                      <a:pt x="269" y="951"/>
                    </a:lnTo>
                    <a:lnTo>
                      <a:pt x="231" y="968"/>
                    </a:lnTo>
                    <a:lnTo>
                      <a:pt x="145" y="981"/>
                    </a:lnTo>
                    <a:lnTo>
                      <a:pt x="84" y="1019"/>
                    </a:lnTo>
                    <a:lnTo>
                      <a:pt x="52" y="1040"/>
                    </a:lnTo>
                    <a:lnTo>
                      <a:pt x="0" y="992"/>
                    </a:lnTo>
                    <a:lnTo>
                      <a:pt x="11" y="961"/>
                    </a:lnTo>
                    <a:lnTo>
                      <a:pt x="62" y="940"/>
                    </a:lnTo>
                    <a:lnTo>
                      <a:pt x="128" y="930"/>
                    </a:lnTo>
                    <a:lnTo>
                      <a:pt x="190" y="930"/>
                    </a:lnTo>
                    <a:lnTo>
                      <a:pt x="200" y="910"/>
                    </a:lnTo>
                    <a:lnTo>
                      <a:pt x="190" y="875"/>
                    </a:lnTo>
                    <a:lnTo>
                      <a:pt x="138" y="741"/>
                    </a:lnTo>
                    <a:lnTo>
                      <a:pt x="104" y="610"/>
                    </a:lnTo>
                    <a:lnTo>
                      <a:pt x="87" y="515"/>
                    </a:lnTo>
                    <a:lnTo>
                      <a:pt x="84" y="426"/>
                    </a:lnTo>
                    <a:lnTo>
                      <a:pt x="97" y="340"/>
                    </a:lnTo>
                    <a:lnTo>
                      <a:pt x="128" y="251"/>
                    </a:lnTo>
                    <a:lnTo>
                      <a:pt x="176" y="133"/>
                    </a:lnTo>
                    <a:lnTo>
                      <a:pt x="197" y="96"/>
                    </a:lnTo>
                    <a:close/>
                  </a:path>
                </a:pathLst>
              </a:custGeom>
              <a:solidFill>
                <a:schemeClr val="tx1"/>
              </a:solidFill>
              <a:ln w="9525">
                <a:solidFill>
                  <a:schemeClr val="tx1"/>
                </a:solidFill>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47122" name="Freeform 13"/>
              <p:cNvSpPr>
                <a:spLocks/>
              </p:cNvSpPr>
              <p:nvPr/>
            </p:nvSpPr>
            <p:spPr bwMode="auto">
              <a:xfrm>
                <a:off x="3176" y="1033"/>
                <a:ext cx="412" cy="543"/>
              </a:xfrm>
              <a:custGeom>
                <a:avLst/>
                <a:gdLst>
                  <a:gd name="T0" fmla="*/ 151 w 412"/>
                  <a:gd name="T1" fmla="*/ 454 h 543"/>
                  <a:gd name="T2" fmla="*/ 182 w 412"/>
                  <a:gd name="T3" fmla="*/ 522 h 543"/>
                  <a:gd name="T4" fmla="*/ 254 w 412"/>
                  <a:gd name="T5" fmla="*/ 543 h 543"/>
                  <a:gd name="T6" fmla="*/ 316 w 412"/>
                  <a:gd name="T7" fmla="*/ 536 h 543"/>
                  <a:gd name="T8" fmla="*/ 367 w 412"/>
                  <a:gd name="T9" fmla="*/ 492 h 543"/>
                  <a:gd name="T10" fmla="*/ 408 w 412"/>
                  <a:gd name="T11" fmla="*/ 402 h 543"/>
                  <a:gd name="T12" fmla="*/ 412 w 412"/>
                  <a:gd name="T13" fmla="*/ 296 h 543"/>
                  <a:gd name="T14" fmla="*/ 398 w 412"/>
                  <a:gd name="T15" fmla="*/ 203 h 543"/>
                  <a:gd name="T16" fmla="*/ 340 w 412"/>
                  <a:gd name="T17" fmla="*/ 99 h 543"/>
                  <a:gd name="T18" fmla="*/ 298 w 412"/>
                  <a:gd name="T19" fmla="*/ 51 h 543"/>
                  <a:gd name="T20" fmla="*/ 254 w 412"/>
                  <a:gd name="T21" fmla="*/ 21 h 543"/>
                  <a:gd name="T22" fmla="*/ 213 w 412"/>
                  <a:gd name="T23" fmla="*/ 0 h 543"/>
                  <a:gd name="T24" fmla="*/ 141 w 412"/>
                  <a:gd name="T25" fmla="*/ 7 h 543"/>
                  <a:gd name="T26" fmla="*/ 103 w 412"/>
                  <a:gd name="T27" fmla="*/ 69 h 543"/>
                  <a:gd name="T28" fmla="*/ 83 w 412"/>
                  <a:gd name="T29" fmla="*/ 134 h 543"/>
                  <a:gd name="T30" fmla="*/ 83 w 412"/>
                  <a:gd name="T31" fmla="*/ 238 h 543"/>
                  <a:gd name="T32" fmla="*/ 100 w 412"/>
                  <a:gd name="T33" fmla="*/ 337 h 543"/>
                  <a:gd name="T34" fmla="*/ 120 w 412"/>
                  <a:gd name="T35" fmla="*/ 392 h 543"/>
                  <a:gd name="T36" fmla="*/ 6 w 412"/>
                  <a:gd name="T37" fmla="*/ 474 h 543"/>
                  <a:gd name="T38" fmla="*/ 0 w 412"/>
                  <a:gd name="T39" fmla="*/ 505 h 543"/>
                  <a:gd name="T40" fmla="*/ 17 w 412"/>
                  <a:gd name="T41" fmla="*/ 522 h 543"/>
                  <a:gd name="T42" fmla="*/ 141 w 412"/>
                  <a:gd name="T43" fmla="*/ 430 h 543"/>
                  <a:gd name="T44" fmla="*/ 151 w 412"/>
                  <a:gd name="T45" fmla="*/ 454 h 5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12"/>
                  <a:gd name="T70" fmla="*/ 0 h 543"/>
                  <a:gd name="T71" fmla="*/ 412 w 412"/>
                  <a:gd name="T72" fmla="*/ 543 h 54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12" h="543">
                    <a:moveTo>
                      <a:pt x="151" y="454"/>
                    </a:moveTo>
                    <a:lnTo>
                      <a:pt x="182" y="522"/>
                    </a:lnTo>
                    <a:lnTo>
                      <a:pt x="254" y="543"/>
                    </a:lnTo>
                    <a:lnTo>
                      <a:pt x="316" y="536"/>
                    </a:lnTo>
                    <a:lnTo>
                      <a:pt x="367" y="492"/>
                    </a:lnTo>
                    <a:lnTo>
                      <a:pt x="408" y="402"/>
                    </a:lnTo>
                    <a:lnTo>
                      <a:pt x="412" y="296"/>
                    </a:lnTo>
                    <a:lnTo>
                      <a:pt x="398" y="203"/>
                    </a:lnTo>
                    <a:lnTo>
                      <a:pt x="340" y="99"/>
                    </a:lnTo>
                    <a:lnTo>
                      <a:pt x="298" y="51"/>
                    </a:lnTo>
                    <a:lnTo>
                      <a:pt x="254" y="21"/>
                    </a:lnTo>
                    <a:lnTo>
                      <a:pt x="213" y="0"/>
                    </a:lnTo>
                    <a:lnTo>
                      <a:pt x="141" y="7"/>
                    </a:lnTo>
                    <a:lnTo>
                      <a:pt x="103" y="69"/>
                    </a:lnTo>
                    <a:lnTo>
                      <a:pt x="83" y="134"/>
                    </a:lnTo>
                    <a:lnTo>
                      <a:pt x="83" y="238"/>
                    </a:lnTo>
                    <a:lnTo>
                      <a:pt x="100" y="337"/>
                    </a:lnTo>
                    <a:lnTo>
                      <a:pt x="120" y="392"/>
                    </a:lnTo>
                    <a:lnTo>
                      <a:pt x="6" y="474"/>
                    </a:lnTo>
                    <a:lnTo>
                      <a:pt x="0" y="505"/>
                    </a:lnTo>
                    <a:lnTo>
                      <a:pt x="17" y="522"/>
                    </a:lnTo>
                    <a:lnTo>
                      <a:pt x="141" y="430"/>
                    </a:lnTo>
                    <a:lnTo>
                      <a:pt x="151" y="454"/>
                    </a:lnTo>
                    <a:close/>
                  </a:path>
                </a:pathLst>
              </a:custGeom>
              <a:solidFill>
                <a:schemeClr val="tx1"/>
              </a:solidFill>
              <a:ln w="9525">
                <a:solidFill>
                  <a:schemeClr val="tx1"/>
                </a:solidFill>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47123" name="Freeform 14"/>
              <p:cNvSpPr>
                <a:spLocks/>
              </p:cNvSpPr>
              <p:nvPr/>
            </p:nvSpPr>
            <p:spPr bwMode="auto">
              <a:xfrm>
                <a:off x="3327" y="918"/>
                <a:ext cx="819" cy="908"/>
              </a:xfrm>
              <a:custGeom>
                <a:avLst/>
                <a:gdLst>
                  <a:gd name="T0" fmla="*/ 545 w 819"/>
                  <a:gd name="T1" fmla="*/ 628 h 908"/>
                  <a:gd name="T2" fmla="*/ 504 w 819"/>
                  <a:gd name="T3" fmla="*/ 669 h 908"/>
                  <a:gd name="T4" fmla="*/ 417 w 819"/>
                  <a:gd name="T5" fmla="*/ 720 h 908"/>
                  <a:gd name="T6" fmla="*/ 339 w 819"/>
                  <a:gd name="T7" fmla="*/ 751 h 908"/>
                  <a:gd name="T8" fmla="*/ 284 w 819"/>
                  <a:gd name="T9" fmla="*/ 782 h 908"/>
                  <a:gd name="T10" fmla="*/ 232 w 819"/>
                  <a:gd name="T11" fmla="*/ 823 h 908"/>
                  <a:gd name="T12" fmla="*/ 226 w 819"/>
                  <a:gd name="T13" fmla="*/ 895 h 908"/>
                  <a:gd name="T14" fmla="*/ 277 w 819"/>
                  <a:gd name="T15" fmla="*/ 908 h 908"/>
                  <a:gd name="T16" fmla="*/ 407 w 819"/>
                  <a:gd name="T17" fmla="*/ 833 h 908"/>
                  <a:gd name="T18" fmla="*/ 504 w 819"/>
                  <a:gd name="T19" fmla="*/ 744 h 908"/>
                  <a:gd name="T20" fmla="*/ 617 w 819"/>
                  <a:gd name="T21" fmla="*/ 631 h 908"/>
                  <a:gd name="T22" fmla="*/ 709 w 819"/>
                  <a:gd name="T23" fmla="*/ 559 h 908"/>
                  <a:gd name="T24" fmla="*/ 788 w 819"/>
                  <a:gd name="T25" fmla="*/ 504 h 908"/>
                  <a:gd name="T26" fmla="*/ 819 w 819"/>
                  <a:gd name="T27" fmla="*/ 477 h 908"/>
                  <a:gd name="T28" fmla="*/ 808 w 819"/>
                  <a:gd name="T29" fmla="*/ 443 h 908"/>
                  <a:gd name="T30" fmla="*/ 771 w 819"/>
                  <a:gd name="T31" fmla="*/ 395 h 908"/>
                  <a:gd name="T32" fmla="*/ 634 w 819"/>
                  <a:gd name="T33" fmla="*/ 320 h 908"/>
                  <a:gd name="T34" fmla="*/ 504 w 819"/>
                  <a:gd name="T35" fmla="*/ 250 h 908"/>
                  <a:gd name="T36" fmla="*/ 345 w 819"/>
                  <a:gd name="T37" fmla="*/ 178 h 908"/>
                  <a:gd name="T38" fmla="*/ 287 w 819"/>
                  <a:gd name="T39" fmla="*/ 137 h 908"/>
                  <a:gd name="T40" fmla="*/ 226 w 819"/>
                  <a:gd name="T41" fmla="*/ 82 h 908"/>
                  <a:gd name="T42" fmla="*/ 164 w 819"/>
                  <a:gd name="T43" fmla="*/ 21 h 908"/>
                  <a:gd name="T44" fmla="*/ 109 w 819"/>
                  <a:gd name="T45" fmla="*/ 0 h 908"/>
                  <a:gd name="T46" fmla="*/ 0 w 819"/>
                  <a:gd name="T47" fmla="*/ 76 h 908"/>
                  <a:gd name="T48" fmla="*/ 7 w 819"/>
                  <a:gd name="T49" fmla="*/ 147 h 908"/>
                  <a:gd name="T50" fmla="*/ 27 w 819"/>
                  <a:gd name="T51" fmla="*/ 175 h 908"/>
                  <a:gd name="T52" fmla="*/ 82 w 819"/>
                  <a:gd name="T53" fmla="*/ 164 h 908"/>
                  <a:gd name="T54" fmla="*/ 72 w 819"/>
                  <a:gd name="T55" fmla="*/ 134 h 908"/>
                  <a:gd name="T56" fmla="*/ 51 w 819"/>
                  <a:gd name="T57" fmla="*/ 123 h 908"/>
                  <a:gd name="T58" fmla="*/ 41 w 819"/>
                  <a:gd name="T59" fmla="*/ 86 h 908"/>
                  <a:gd name="T60" fmla="*/ 102 w 819"/>
                  <a:gd name="T61" fmla="*/ 45 h 908"/>
                  <a:gd name="T62" fmla="*/ 154 w 819"/>
                  <a:gd name="T63" fmla="*/ 86 h 908"/>
                  <a:gd name="T64" fmla="*/ 154 w 819"/>
                  <a:gd name="T65" fmla="*/ 123 h 908"/>
                  <a:gd name="T66" fmla="*/ 133 w 819"/>
                  <a:gd name="T67" fmla="*/ 168 h 908"/>
                  <a:gd name="T68" fmla="*/ 150 w 819"/>
                  <a:gd name="T69" fmla="*/ 199 h 908"/>
                  <a:gd name="T70" fmla="*/ 253 w 819"/>
                  <a:gd name="T71" fmla="*/ 226 h 908"/>
                  <a:gd name="T72" fmla="*/ 294 w 819"/>
                  <a:gd name="T73" fmla="*/ 188 h 908"/>
                  <a:gd name="T74" fmla="*/ 431 w 819"/>
                  <a:gd name="T75" fmla="*/ 271 h 908"/>
                  <a:gd name="T76" fmla="*/ 545 w 819"/>
                  <a:gd name="T77" fmla="*/ 323 h 908"/>
                  <a:gd name="T78" fmla="*/ 607 w 819"/>
                  <a:gd name="T79" fmla="*/ 354 h 908"/>
                  <a:gd name="T80" fmla="*/ 668 w 819"/>
                  <a:gd name="T81" fmla="*/ 385 h 908"/>
                  <a:gd name="T82" fmla="*/ 716 w 819"/>
                  <a:gd name="T83" fmla="*/ 426 h 908"/>
                  <a:gd name="T84" fmla="*/ 747 w 819"/>
                  <a:gd name="T85" fmla="*/ 467 h 908"/>
                  <a:gd name="T86" fmla="*/ 719 w 819"/>
                  <a:gd name="T87" fmla="*/ 497 h 908"/>
                  <a:gd name="T88" fmla="*/ 654 w 819"/>
                  <a:gd name="T89" fmla="*/ 539 h 908"/>
                  <a:gd name="T90" fmla="*/ 586 w 819"/>
                  <a:gd name="T91" fmla="*/ 586 h 908"/>
                  <a:gd name="T92" fmla="*/ 545 w 819"/>
                  <a:gd name="T93" fmla="*/ 628 h 9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19"/>
                  <a:gd name="T142" fmla="*/ 0 h 908"/>
                  <a:gd name="T143" fmla="*/ 819 w 819"/>
                  <a:gd name="T144" fmla="*/ 908 h 90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19" h="908">
                    <a:moveTo>
                      <a:pt x="545" y="628"/>
                    </a:moveTo>
                    <a:lnTo>
                      <a:pt x="504" y="669"/>
                    </a:lnTo>
                    <a:lnTo>
                      <a:pt x="417" y="720"/>
                    </a:lnTo>
                    <a:lnTo>
                      <a:pt x="339" y="751"/>
                    </a:lnTo>
                    <a:lnTo>
                      <a:pt x="284" y="782"/>
                    </a:lnTo>
                    <a:lnTo>
                      <a:pt x="232" y="823"/>
                    </a:lnTo>
                    <a:lnTo>
                      <a:pt x="226" y="895"/>
                    </a:lnTo>
                    <a:lnTo>
                      <a:pt x="277" y="908"/>
                    </a:lnTo>
                    <a:lnTo>
                      <a:pt x="407" y="833"/>
                    </a:lnTo>
                    <a:lnTo>
                      <a:pt x="504" y="744"/>
                    </a:lnTo>
                    <a:lnTo>
                      <a:pt x="617" y="631"/>
                    </a:lnTo>
                    <a:lnTo>
                      <a:pt x="709" y="559"/>
                    </a:lnTo>
                    <a:lnTo>
                      <a:pt x="788" y="504"/>
                    </a:lnTo>
                    <a:lnTo>
                      <a:pt x="819" y="477"/>
                    </a:lnTo>
                    <a:lnTo>
                      <a:pt x="808" y="443"/>
                    </a:lnTo>
                    <a:lnTo>
                      <a:pt x="771" y="395"/>
                    </a:lnTo>
                    <a:lnTo>
                      <a:pt x="634" y="320"/>
                    </a:lnTo>
                    <a:lnTo>
                      <a:pt x="504" y="250"/>
                    </a:lnTo>
                    <a:lnTo>
                      <a:pt x="345" y="178"/>
                    </a:lnTo>
                    <a:lnTo>
                      <a:pt x="287" y="137"/>
                    </a:lnTo>
                    <a:lnTo>
                      <a:pt x="226" y="82"/>
                    </a:lnTo>
                    <a:lnTo>
                      <a:pt x="164" y="21"/>
                    </a:lnTo>
                    <a:lnTo>
                      <a:pt x="109" y="0"/>
                    </a:lnTo>
                    <a:lnTo>
                      <a:pt x="0" y="76"/>
                    </a:lnTo>
                    <a:lnTo>
                      <a:pt x="7" y="147"/>
                    </a:lnTo>
                    <a:lnTo>
                      <a:pt x="27" y="175"/>
                    </a:lnTo>
                    <a:lnTo>
                      <a:pt x="82" y="164"/>
                    </a:lnTo>
                    <a:lnTo>
                      <a:pt x="72" y="134"/>
                    </a:lnTo>
                    <a:lnTo>
                      <a:pt x="51" y="123"/>
                    </a:lnTo>
                    <a:lnTo>
                      <a:pt x="41" y="86"/>
                    </a:lnTo>
                    <a:lnTo>
                      <a:pt x="102" y="45"/>
                    </a:lnTo>
                    <a:lnTo>
                      <a:pt x="154" y="86"/>
                    </a:lnTo>
                    <a:lnTo>
                      <a:pt x="154" y="123"/>
                    </a:lnTo>
                    <a:lnTo>
                      <a:pt x="133" y="168"/>
                    </a:lnTo>
                    <a:lnTo>
                      <a:pt x="150" y="199"/>
                    </a:lnTo>
                    <a:lnTo>
                      <a:pt x="253" y="226"/>
                    </a:lnTo>
                    <a:lnTo>
                      <a:pt x="294" y="188"/>
                    </a:lnTo>
                    <a:lnTo>
                      <a:pt x="431" y="271"/>
                    </a:lnTo>
                    <a:lnTo>
                      <a:pt x="545" y="323"/>
                    </a:lnTo>
                    <a:lnTo>
                      <a:pt x="607" y="354"/>
                    </a:lnTo>
                    <a:lnTo>
                      <a:pt x="668" y="385"/>
                    </a:lnTo>
                    <a:lnTo>
                      <a:pt x="716" y="426"/>
                    </a:lnTo>
                    <a:lnTo>
                      <a:pt x="747" y="467"/>
                    </a:lnTo>
                    <a:lnTo>
                      <a:pt x="719" y="497"/>
                    </a:lnTo>
                    <a:lnTo>
                      <a:pt x="654" y="539"/>
                    </a:lnTo>
                    <a:lnTo>
                      <a:pt x="586" y="586"/>
                    </a:lnTo>
                    <a:lnTo>
                      <a:pt x="545" y="628"/>
                    </a:lnTo>
                    <a:close/>
                  </a:path>
                </a:pathLst>
              </a:custGeom>
              <a:solidFill>
                <a:schemeClr val="tx1"/>
              </a:solidFill>
              <a:ln w="9525">
                <a:solidFill>
                  <a:schemeClr val="tx1"/>
                </a:solidFill>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grpSp>
        <p:graphicFrame>
          <p:nvGraphicFramePr>
            <p:cNvPr id="47117" name="Object 15"/>
            <p:cNvGraphicFramePr>
              <a:graphicFrameLocks noChangeAspect="1"/>
            </p:cNvGraphicFramePr>
            <p:nvPr/>
          </p:nvGraphicFramePr>
          <p:xfrm>
            <a:off x="4197" y="960"/>
            <a:ext cx="651" cy="325"/>
          </p:xfrm>
          <a:graphic>
            <a:graphicData uri="http://schemas.openxmlformats.org/presentationml/2006/ole">
              <mc:AlternateContent xmlns:mc="http://schemas.openxmlformats.org/markup-compatibility/2006">
                <mc:Choice xmlns:v="urn:schemas-microsoft-com:vml" Requires="v">
                  <p:oleObj spid="_x0000_s7184" name="Equation" r:id="rId8" imgW="426602" imgH="205740" progId="Equation.3">
                    <p:embed/>
                  </p:oleObj>
                </mc:Choice>
                <mc:Fallback>
                  <p:oleObj name="Equation" r:id="rId8" imgW="426602" imgH="2057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7" y="960"/>
                          <a:ext cx="651" cy="325"/>
                        </a:xfrm>
                        <a:prstGeom prst="rect">
                          <a:avLst/>
                        </a:prstGeom>
                        <a:solidFill>
                          <a:srgbClr val="F3F4C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1696" name="Object 16"/>
          <p:cNvGraphicFramePr>
            <a:graphicFrameLocks noChangeAspect="1"/>
          </p:cNvGraphicFramePr>
          <p:nvPr>
            <p:extLst/>
          </p:nvPr>
        </p:nvGraphicFramePr>
        <p:xfrm>
          <a:off x="682625" y="4231427"/>
          <a:ext cx="4286250" cy="1119188"/>
        </p:xfrm>
        <a:graphic>
          <a:graphicData uri="http://schemas.openxmlformats.org/presentationml/2006/ole">
            <mc:AlternateContent xmlns:mc="http://schemas.openxmlformats.org/markup-compatibility/2006">
              <mc:Choice xmlns:v="urn:schemas-microsoft-com:vml" Requires="v">
                <p:oleObj spid="_x0000_s7185" name="Equation" r:id="rId10" imgW="1691729" imgH="434182" progId="Equation.3">
                  <p:embed/>
                </p:oleObj>
              </mc:Choice>
              <mc:Fallback>
                <p:oleObj name="Equation" r:id="rId10" imgW="1691729" imgH="43418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625" y="4231427"/>
                        <a:ext cx="4286250" cy="1119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7" name="Object 17"/>
          <p:cNvGraphicFramePr>
            <a:graphicFrameLocks noChangeAspect="1"/>
          </p:cNvGraphicFramePr>
          <p:nvPr>
            <p:extLst/>
          </p:nvPr>
        </p:nvGraphicFramePr>
        <p:xfrm>
          <a:off x="5181600" y="4047277"/>
          <a:ext cx="3505200" cy="1114425"/>
        </p:xfrm>
        <a:graphic>
          <a:graphicData uri="http://schemas.openxmlformats.org/presentationml/2006/ole">
            <mc:AlternateContent xmlns:mc="http://schemas.openxmlformats.org/markup-compatibility/2006">
              <mc:Choice xmlns:v="urn:schemas-microsoft-com:vml" Requires="v">
                <p:oleObj spid="_x0000_s7186" name="Equation" r:id="rId12" imgW="1425162" imgH="426615" progId="Equation.3">
                  <p:embed/>
                </p:oleObj>
              </mc:Choice>
              <mc:Fallback>
                <p:oleObj name="Equation" r:id="rId12" imgW="1425162" imgH="42661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4047277"/>
                        <a:ext cx="350520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8" name="Object 18"/>
          <p:cNvGraphicFramePr>
            <a:graphicFrameLocks noChangeAspect="1"/>
          </p:cNvGraphicFramePr>
          <p:nvPr>
            <p:extLst/>
          </p:nvPr>
        </p:nvGraphicFramePr>
        <p:xfrm>
          <a:off x="914400" y="5398240"/>
          <a:ext cx="6705600" cy="1125537"/>
        </p:xfrm>
        <a:graphic>
          <a:graphicData uri="http://schemas.openxmlformats.org/presentationml/2006/ole">
            <mc:AlternateContent xmlns:mc="http://schemas.openxmlformats.org/markup-compatibility/2006">
              <mc:Choice xmlns:v="urn:schemas-microsoft-com:vml" Requires="v">
                <p:oleObj spid="_x0000_s7187" name="Equation" r:id="rId14" imgW="2606010" imgH="426615" progId="Equation.3">
                  <p:embed/>
                </p:oleObj>
              </mc:Choice>
              <mc:Fallback>
                <p:oleObj name="Equation" r:id="rId14" imgW="2606010" imgH="426615"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5398240"/>
                        <a:ext cx="6705600" cy="112553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9933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7115" name="Picture 71" descr="图片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9750" y="819890"/>
            <a:ext cx="4156075"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24694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wipe(left)">
                                      <p:cBhvr>
                                        <p:cTn id="12" dur="500"/>
                                        <p:tgtEl>
                                          <p:spTgt spid="71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684"/>
                                        </p:tgtEl>
                                        <p:attrNameLst>
                                          <p:attrName>style.visibility</p:attrName>
                                        </p:attrNameLst>
                                      </p:cBhvr>
                                      <p:to>
                                        <p:strVal val="visible"/>
                                      </p:to>
                                    </p:set>
                                    <p:animEffect transition="in" filter="wipe(left)">
                                      <p:cBhvr>
                                        <p:cTn id="22" dur="500"/>
                                        <p:tgtEl>
                                          <p:spTgt spid="716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1686"/>
                                        </p:tgtEl>
                                        <p:attrNameLst>
                                          <p:attrName>style.visibility</p:attrName>
                                        </p:attrNameLst>
                                      </p:cBhvr>
                                      <p:to>
                                        <p:strVal val="visible"/>
                                      </p:to>
                                    </p:set>
                                    <p:animEffect transition="in" filter="wipe(left)">
                                      <p:cBhvr>
                                        <p:cTn id="27" dur="500"/>
                                        <p:tgtEl>
                                          <p:spTgt spid="716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1697"/>
                                        </p:tgtEl>
                                        <p:attrNameLst>
                                          <p:attrName>style.visibility</p:attrName>
                                        </p:attrNameLst>
                                      </p:cBhvr>
                                      <p:to>
                                        <p:strVal val="visible"/>
                                      </p:to>
                                    </p:set>
                                    <p:animEffect transition="in" filter="wipe(left)">
                                      <p:cBhvr>
                                        <p:cTn id="32" dur="500"/>
                                        <p:tgtEl>
                                          <p:spTgt spid="716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685"/>
                                        </p:tgtEl>
                                        <p:attrNameLst>
                                          <p:attrName>style.visibility</p:attrName>
                                        </p:attrNameLst>
                                      </p:cBhvr>
                                      <p:to>
                                        <p:strVal val="visible"/>
                                      </p:to>
                                    </p:set>
                                    <p:animEffect transition="in" filter="wipe(left)">
                                      <p:cBhvr>
                                        <p:cTn id="37" dur="500"/>
                                        <p:tgtEl>
                                          <p:spTgt spid="716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1696"/>
                                        </p:tgtEl>
                                        <p:attrNameLst>
                                          <p:attrName>style.visibility</p:attrName>
                                        </p:attrNameLst>
                                      </p:cBhvr>
                                      <p:to>
                                        <p:strVal val="visible"/>
                                      </p:to>
                                    </p:set>
                                    <p:animEffect transition="in" filter="wipe(left)">
                                      <p:cBhvr>
                                        <p:cTn id="42" dur="500"/>
                                        <p:tgtEl>
                                          <p:spTgt spid="716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1698"/>
                                        </p:tgtEl>
                                        <p:attrNameLst>
                                          <p:attrName>style.visibility</p:attrName>
                                        </p:attrNameLst>
                                      </p:cBhvr>
                                      <p:to>
                                        <p:strVal val="visible"/>
                                      </p:to>
                                    </p:set>
                                    <p:animEffect transition="in" filter="wipe(left)">
                                      <p:cBhvr>
                                        <p:cTn id="47" dur="500"/>
                                        <p:tgtEl>
                                          <p:spTgt spid="71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P spid="7168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430040" y="607290"/>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30000"/>
              </a:spcBef>
            </a:pPr>
            <a:r>
              <a:rPr lang="zh-CN" altLang="en-US">
                <a:solidFill>
                  <a:srgbClr val="CC0000"/>
                </a:solidFill>
              </a:rPr>
              <a:t>方法</a:t>
            </a:r>
            <a:r>
              <a:rPr lang="en-US" altLang="zh-CN">
                <a:solidFill>
                  <a:srgbClr val="CC0000"/>
                </a:solidFill>
              </a:rPr>
              <a:t>2</a:t>
            </a:r>
            <a:r>
              <a:rPr lang="zh-CN" altLang="en-US">
                <a:solidFill>
                  <a:srgbClr val="CC0000"/>
                </a:solidFill>
              </a:rPr>
              <a:t>：</a:t>
            </a:r>
          </a:p>
        </p:txBody>
      </p:sp>
      <p:graphicFrame>
        <p:nvGraphicFramePr>
          <p:cNvPr id="73731" name="Object 3"/>
          <p:cNvGraphicFramePr>
            <a:graphicFrameLocks noChangeAspect="1"/>
          </p:cNvGraphicFramePr>
          <p:nvPr>
            <p:extLst/>
          </p:nvPr>
        </p:nvGraphicFramePr>
        <p:xfrm>
          <a:off x="430040" y="3260002"/>
          <a:ext cx="4829175" cy="1139825"/>
        </p:xfrm>
        <a:graphic>
          <a:graphicData uri="http://schemas.openxmlformats.org/presentationml/2006/ole">
            <mc:AlternateContent xmlns:mc="http://schemas.openxmlformats.org/markup-compatibility/2006">
              <mc:Choice xmlns:v="urn:schemas-microsoft-com:vml" Requires="v">
                <p:oleObj spid="_x0000_s8200" name="Equation" r:id="rId4" imgW="1988598" imgH="426615" progId="Equation.3">
                  <p:embed/>
                </p:oleObj>
              </mc:Choice>
              <mc:Fallback>
                <p:oleObj name="Equation" r:id="rId4" imgW="1988598" imgH="42661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040" y="3260002"/>
                        <a:ext cx="4829175"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6" name="Text Box 4"/>
          <p:cNvSpPr txBox="1">
            <a:spLocks noChangeArrowheads="1"/>
          </p:cNvSpPr>
          <p:nvPr/>
        </p:nvSpPr>
        <p:spPr bwMode="auto">
          <a:xfrm>
            <a:off x="1115840" y="5068165"/>
            <a:ext cx="396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b="0">
              <a:solidFill>
                <a:schemeClr val="tx1"/>
              </a:solidFill>
            </a:endParaRPr>
          </a:p>
        </p:txBody>
      </p:sp>
      <p:graphicFrame>
        <p:nvGraphicFramePr>
          <p:cNvPr id="73733" name="Object 5"/>
          <p:cNvGraphicFramePr>
            <a:graphicFrameLocks noChangeAspect="1"/>
          </p:cNvGraphicFramePr>
          <p:nvPr>
            <p:extLst/>
          </p:nvPr>
        </p:nvGraphicFramePr>
        <p:xfrm>
          <a:off x="687215" y="1007340"/>
          <a:ext cx="2562225" cy="1109662"/>
        </p:xfrm>
        <a:graphic>
          <a:graphicData uri="http://schemas.openxmlformats.org/presentationml/2006/ole">
            <mc:AlternateContent xmlns:mc="http://schemas.openxmlformats.org/markup-compatibility/2006">
              <mc:Choice xmlns:v="urn:schemas-microsoft-com:vml" Requires="v">
                <p:oleObj spid="_x0000_s8201" name="Equation" r:id="rId6" imgW="982936" imgH="426615" progId="Equation.3">
                  <p:embed/>
                </p:oleObj>
              </mc:Choice>
              <mc:Fallback>
                <p:oleObj name="Equation" r:id="rId6" imgW="982936" imgH="42661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215" y="1007340"/>
                        <a:ext cx="2562225" cy="1109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4" name="Text Box 6"/>
          <p:cNvSpPr txBox="1">
            <a:spLocks noChangeArrowheads="1"/>
          </p:cNvSpPr>
          <p:nvPr/>
        </p:nvSpPr>
        <p:spPr bwMode="auto">
          <a:xfrm>
            <a:off x="5840240" y="3490190"/>
            <a:ext cx="3124200" cy="997196"/>
          </a:xfrm>
          <a:prstGeom prst="rect">
            <a:avLst/>
          </a:prstGeom>
          <a:noFill/>
          <a:ln w="9525">
            <a:noFill/>
            <a:miter lim="800000"/>
            <a:headEnd/>
            <a:tailEnd/>
          </a:ln>
        </p:spPr>
        <p:txBody>
          <a:bodyPr>
            <a:spAutoFit/>
          </a:bodyPr>
          <a:lstStyle/>
          <a:p>
            <a:pPr eaLnBrk="1" hangingPunct="1">
              <a:spcBef>
                <a:spcPct val="10000"/>
              </a:spcBef>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平衡电阻：</a:t>
            </a:r>
          </a:p>
          <a:p>
            <a:pPr eaLnBrk="1" hangingPunct="1">
              <a:spcBef>
                <a:spcPct val="10000"/>
              </a:spcBef>
              <a:defRPr/>
            </a:pPr>
            <a:r>
              <a:rPr lang="zh-CN" altLang="en-US" sz="2800" b="1">
                <a:solidFill>
                  <a:srgbClr val="CC0000"/>
                </a:solidFill>
                <a:latin typeface="Times New Roman" panose="02020603050405020304" pitchFamily="18" charset="0"/>
                <a:cs typeface="Times New Roman" panose="02020603050405020304" pitchFamily="18" charset="0"/>
              </a:rPr>
              <a:t> </a:t>
            </a:r>
            <a:r>
              <a:rPr lang="en-US" altLang="zh-CN" sz="2800" b="1" i="1">
                <a:solidFill>
                  <a:srgbClr val="CC0000"/>
                </a:solidFill>
                <a:latin typeface="Times New Roman" panose="02020603050405020304" pitchFamily="18" charset="0"/>
                <a:cs typeface="Times New Roman" panose="02020603050405020304" pitchFamily="18" charset="0"/>
              </a:rPr>
              <a:t>R</a:t>
            </a:r>
            <a:r>
              <a:rPr lang="en-US" altLang="zh-CN" sz="2800" b="1" baseline="-25000">
                <a:solidFill>
                  <a:srgbClr val="CC0000"/>
                </a:solidFill>
                <a:latin typeface="Times New Roman" panose="02020603050405020304" pitchFamily="18" charset="0"/>
                <a:cs typeface="Times New Roman" panose="02020603050405020304" pitchFamily="18" charset="0"/>
              </a:rPr>
              <a:t>i1 </a:t>
            </a:r>
            <a:r>
              <a:rPr lang="en-US" altLang="zh-CN" sz="2800" b="1" i="1">
                <a:solidFill>
                  <a:srgbClr val="CC0000"/>
                </a:solidFill>
                <a:latin typeface="Times New Roman" panose="02020603050405020304" pitchFamily="18" charset="0"/>
                <a:cs typeface="Times New Roman" panose="02020603050405020304" pitchFamily="18" charset="0"/>
              </a:rPr>
              <a:t>// R</a:t>
            </a:r>
            <a:r>
              <a:rPr lang="en-US" altLang="zh-CN" sz="2800" b="1" baseline="-25000">
                <a:solidFill>
                  <a:srgbClr val="CC0000"/>
                </a:solidFill>
                <a:latin typeface="Times New Roman" panose="02020603050405020304" pitchFamily="18" charset="0"/>
                <a:cs typeface="Times New Roman" panose="02020603050405020304" pitchFamily="18" charset="0"/>
              </a:rPr>
              <a:t>i2</a:t>
            </a:r>
            <a:r>
              <a:rPr lang="en-US" altLang="zh-CN" sz="2800" b="1" i="1" baseline="-25000">
                <a:solidFill>
                  <a:srgbClr val="CC0000"/>
                </a:solidFill>
                <a:latin typeface="Times New Roman" panose="02020603050405020304" pitchFamily="18" charset="0"/>
                <a:cs typeface="Times New Roman" panose="02020603050405020304" pitchFamily="18" charset="0"/>
              </a:rPr>
              <a:t> </a:t>
            </a:r>
            <a:r>
              <a:rPr lang="en-US" altLang="zh-CN" sz="2800" b="1" i="1">
                <a:solidFill>
                  <a:srgbClr val="CC0000"/>
                </a:solidFill>
                <a:latin typeface="Times New Roman" panose="02020603050405020304" pitchFamily="18" charset="0"/>
                <a:cs typeface="Times New Roman" panose="02020603050405020304" pitchFamily="18" charset="0"/>
              </a:rPr>
              <a:t>= R</a:t>
            </a:r>
            <a:r>
              <a:rPr lang="en-US" altLang="zh-CN" sz="2800" b="1" baseline="-25000">
                <a:solidFill>
                  <a:srgbClr val="CC0000"/>
                </a:solidFill>
                <a:latin typeface="Times New Roman" panose="02020603050405020304" pitchFamily="18" charset="0"/>
                <a:cs typeface="Times New Roman" panose="02020603050405020304" pitchFamily="18" charset="0"/>
              </a:rPr>
              <a:t>1</a:t>
            </a:r>
            <a:r>
              <a:rPr lang="en-US" altLang="zh-CN" sz="2800" b="1" i="1" baseline="-25000">
                <a:solidFill>
                  <a:srgbClr val="CC0000"/>
                </a:solidFill>
                <a:latin typeface="Times New Roman" panose="02020603050405020304" pitchFamily="18" charset="0"/>
                <a:cs typeface="Times New Roman" panose="02020603050405020304" pitchFamily="18" charset="0"/>
              </a:rPr>
              <a:t> </a:t>
            </a:r>
            <a:r>
              <a:rPr lang="en-US" altLang="zh-CN" sz="2800" b="1" i="1">
                <a:solidFill>
                  <a:srgbClr val="CC0000"/>
                </a:solidFill>
                <a:latin typeface="Times New Roman" panose="02020603050405020304" pitchFamily="18" charset="0"/>
                <a:cs typeface="Times New Roman" panose="02020603050405020304" pitchFamily="18" charset="0"/>
              </a:rPr>
              <a:t>// R</a:t>
            </a:r>
            <a:r>
              <a:rPr lang="en-US" altLang="zh-CN" sz="2800" b="1" baseline="-25000">
                <a:solidFill>
                  <a:srgbClr val="CC0000"/>
                </a:solidFill>
                <a:latin typeface="Times New Roman" panose="02020603050405020304" pitchFamily="18" charset="0"/>
                <a:cs typeface="Times New Roman" panose="02020603050405020304" pitchFamily="18" charset="0"/>
              </a:rPr>
              <a:t>F</a:t>
            </a:r>
            <a:endParaRPr lang="en-US" altLang="zh-CN" sz="2800" b="1" i="1" baseline="-25000">
              <a:solidFill>
                <a:srgbClr val="CC0000"/>
              </a:solidFill>
              <a:latin typeface="Times New Roman" panose="02020603050405020304" pitchFamily="18" charset="0"/>
              <a:cs typeface="Times New Roman" panose="02020603050405020304" pitchFamily="18" charset="0"/>
            </a:endParaRPr>
          </a:p>
        </p:txBody>
      </p:sp>
      <p:sp>
        <p:nvSpPr>
          <p:cNvPr id="49159" name="Text Box 7"/>
          <p:cNvSpPr txBox="1">
            <a:spLocks noChangeArrowheads="1"/>
          </p:cNvSpPr>
          <p:nvPr/>
        </p:nvSpPr>
        <p:spPr bwMode="auto">
          <a:xfrm>
            <a:off x="6413328" y="1810615"/>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3300"/>
                </a:solidFill>
              </a:rPr>
              <a:t>u</a:t>
            </a:r>
            <a:r>
              <a:rPr lang="en-US" altLang="zh-CN" i="1" baseline="-25000">
                <a:solidFill>
                  <a:srgbClr val="FF3300"/>
                </a:solidFill>
              </a:rPr>
              <a:t>+</a:t>
            </a:r>
            <a:endParaRPr lang="en-US" altLang="zh-CN" b="0" baseline="-25000">
              <a:solidFill>
                <a:srgbClr val="FF3300"/>
              </a:solidFill>
            </a:endParaRPr>
          </a:p>
        </p:txBody>
      </p:sp>
      <p:graphicFrame>
        <p:nvGraphicFramePr>
          <p:cNvPr id="73737" name="Object 9"/>
          <p:cNvGraphicFramePr>
            <a:graphicFrameLocks noChangeAspect="1"/>
          </p:cNvGraphicFramePr>
          <p:nvPr>
            <p:extLst/>
          </p:nvPr>
        </p:nvGraphicFramePr>
        <p:xfrm>
          <a:off x="453853" y="4499840"/>
          <a:ext cx="6453187" cy="1065212"/>
        </p:xfrm>
        <a:graphic>
          <a:graphicData uri="http://schemas.openxmlformats.org/presentationml/2006/ole">
            <mc:AlternateContent xmlns:mc="http://schemas.openxmlformats.org/markup-compatibility/2006">
              <mc:Choice xmlns:v="urn:schemas-microsoft-com:vml" Requires="v">
                <p:oleObj spid="_x0000_s8202" name="Equation" r:id="rId8" imgW="2606010" imgH="426615" progId="Equation.3">
                  <p:embed/>
                </p:oleObj>
              </mc:Choice>
              <mc:Fallback>
                <p:oleObj name="Equation" r:id="rId8" imgW="2606010" imgH="42661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853" y="4499840"/>
                        <a:ext cx="6453187" cy="1065212"/>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8"/>
          <p:cNvGrpSpPr>
            <a:grpSpLocks/>
          </p:cNvGrpSpPr>
          <p:nvPr/>
        </p:nvGrpSpPr>
        <p:grpSpPr bwMode="auto">
          <a:xfrm>
            <a:off x="371303" y="2040802"/>
            <a:ext cx="2133600" cy="990600"/>
            <a:chOff x="251" y="1200"/>
            <a:chExt cx="1344" cy="624"/>
          </a:xfrm>
        </p:grpSpPr>
        <p:sp>
          <p:nvSpPr>
            <p:cNvPr id="49173" name="AutoShape 59" descr="90%"/>
            <p:cNvSpPr>
              <a:spLocks noChangeArrowheads="1"/>
            </p:cNvSpPr>
            <p:nvPr/>
          </p:nvSpPr>
          <p:spPr bwMode="auto">
            <a:xfrm rot="-611553">
              <a:off x="251" y="1200"/>
              <a:ext cx="1344" cy="624"/>
            </a:xfrm>
            <a:prstGeom prst="irregularSeal1">
              <a:avLst/>
            </a:prstGeom>
            <a:pattFill prst="pct90">
              <a:fgClr>
                <a:srgbClr val="CCFF33"/>
              </a:fgClr>
              <a:bgClr>
                <a:schemeClr val="bg1"/>
              </a:bgClr>
            </a:pattFill>
            <a:ln w="38100">
              <a:solidFill>
                <a:srgbClr val="0066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74" name="Text Box 60" descr="90%"/>
            <p:cNvSpPr txBox="1">
              <a:spLocks noChangeArrowheads="1"/>
            </p:cNvSpPr>
            <p:nvPr/>
          </p:nvSpPr>
          <p:spPr bwMode="auto">
            <a:xfrm rot="-611553">
              <a:off x="589" y="1341"/>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i="1">
                  <a:solidFill>
                    <a:srgbClr val="CC0000"/>
                  </a:solidFill>
                  <a:ea typeface="楷体_GB2312" pitchFamily="49" charset="-122"/>
                </a:rPr>
                <a:t>思考</a:t>
              </a:r>
              <a:endParaRPr lang="zh-CN" altLang="en-US">
                <a:solidFill>
                  <a:srgbClr val="CC0000"/>
                </a:solidFill>
                <a:ea typeface="楷体_GB2312" pitchFamily="49" charset="-122"/>
              </a:endParaRPr>
            </a:p>
          </p:txBody>
        </p:sp>
      </p:grpSp>
      <p:grpSp>
        <p:nvGrpSpPr>
          <p:cNvPr id="3" name="Group 61"/>
          <p:cNvGrpSpPr>
            <a:grpSpLocks/>
          </p:cNvGrpSpPr>
          <p:nvPr/>
        </p:nvGrpSpPr>
        <p:grpSpPr bwMode="auto">
          <a:xfrm>
            <a:off x="3401840" y="1736002"/>
            <a:ext cx="1219200" cy="1447800"/>
            <a:chOff x="2856" y="918"/>
            <a:chExt cx="1290" cy="2452"/>
          </a:xfrm>
        </p:grpSpPr>
        <p:sp>
          <p:nvSpPr>
            <p:cNvPr id="49167" name="Freeform 62"/>
            <p:cNvSpPr>
              <a:spLocks/>
            </p:cNvSpPr>
            <p:nvPr/>
          </p:nvSpPr>
          <p:spPr bwMode="auto">
            <a:xfrm>
              <a:off x="2856" y="1669"/>
              <a:ext cx="505" cy="835"/>
            </a:xfrm>
            <a:custGeom>
              <a:avLst/>
              <a:gdLst>
                <a:gd name="T0" fmla="*/ 267 w 505"/>
                <a:gd name="T1" fmla="*/ 124 h 835"/>
                <a:gd name="T2" fmla="*/ 319 w 505"/>
                <a:gd name="T3" fmla="*/ 72 h 835"/>
                <a:gd name="T4" fmla="*/ 392 w 505"/>
                <a:gd name="T5" fmla="*/ 21 h 835"/>
                <a:gd name="T6" fmla="*/ 443 w 505"/>
                <a:gd name="T7" fmla="*/ 0 h 835"/>
                <a:gd name="T8" fmla="*/ 505 w 505"/>
                <a:gd name="T9" fmla="*/ 4 h 835"/>
                <a:gd name="T10" fmla="*/ 505 w 505"/>
                <a:gd name="T11" fmla="*/ 52 h 835"/>
                <a:gd name="T12" fmla="*/ 474 w 505"/>
                <a:gd name="T13" fmla="*/ 93 h 835"/>
                <a:gd name="T14" fmla="*/ 416 w 505"/>
                <a:gd name="T15" fmla="*/ 124 h 835"/>
                <a:gd name="T16" fmla="*/ 271 w 505"/>
                <a:gd name="T17" fmla="*/ 190 h 835"/>
                <a:gd name="T18" fmla="*/ 133 w 505"/>
                <a:gd name="T19" fmla="*/ 269 h 835"/>
                <a:gd name="T20" fmla="*/ 75 w 505"/>
                <a:gd name="T21" fmla="*/ 289 h 835"/>
                <a:gd name="T22" fmla="*/ 55 w 505"/>
                <a:gd name="T23" fmla="*/ 320 h 835"/>
                <a:gd name="T24" fmla="*/ 75 w 505"/>
                <a:gd name="T25" fmla="*/ 351 h 835"/>
                <a:gd name="T26" fmla="*/ 195 w 505"/>
                <a:gd name="T27" fmla="*/ 467 h 835"/>
                <a:gd name="T28" fmla="*/ 250 w 505"/>
                <a:gd name="T29" fmla="*/ 505 h 835"/>
                <a:gd name="T30" fmla="*/ 332 w 505"/>
                <a:gd name="T31" fmla="*/ 570 h 835"/>
                <a:gd name="T32" fmla="*/ 416 w 505"/>
                <a:gd name="T33" fmla="*/ 632 h 835"/>
                <a:gd name="T34" fmla="*/ 412 w 505"/>
                <a:gd name="T35" fmla="*/ 663 h 835"/>
                <a:gd name="T36" fmla="*/ 350 w 505"/>
                <a:gd name="T37" fmla="*/ 673 h 835"/>
                <a:gd name="T38" fmla="*/ 257 w 505"/>
                <a:gd name="T39" fmla="*/ 673 h 835"/>
                <a:gd name="T40" fmla="*/ 199 w 505"/>
                <a:gd name="T41" fmla="*/ 704 h 835"/>
                <a:gd name="T42" fmla="*/ 178 w 505"/>
                <a:gd name="T43" fmla="*/ 783 h 835"/>
                <a:gd name="T44" fmla="*/ 178 w 505"/>
                <a:gd name="T45" fmla="*/ 825 h 835"/>
                <a:gd name="T46" fmla="*/ 154 w 505"/>
                <a:gd name="T47" fmla="*/ 835 h 835"/>
                <a:gd name="T48" fmla="*/ 116 w 505"/>
                <a:gd name="T49" fmla="*/ 797 h 835"/>
                <a:gd name="T50" fmla="*/ 123 w 505"/>
                <a:gd name="T51" fmla="*/ 731 h 835"/>
                <a:gd name="T52" fmla="*/ 157 w 505"/>
                <a:gd name="T53" fmla="*/ 683 h 835"/>
                <a:gd name="T54" fmla="*/ 226 w 505"/>
                <a:gd name="T55" fmla="*/ 642 h 835"/>
                <a:gd name="T56" fmla="*/ 301 w 505"/>
                <a:gd name="T57" fmla="*/ 622 h 835"/>
                <a:gd name="T58" fmla="*/ 308 w 505"/>
                <a:gd name="T59" fmla="*/ 601 h 835"/>
                <a:gd name="T60" fmla="*/ 271 w 505"/>
                <a:gd name="T61" fmla="*/ 560 h 835"/>
                <a:gd name="T62" fmla="*/ 113 w 505"/>
                <a:gd name="T63" fmla="*/ 457 h 835"/>
                <a:gd name="T64" fmla="*/ 65 w 505"/>
                <a:gd name="T65" fmla="*/ 416 h 835"/>
                <a:gd name="T66" fmla="*/ 20 w 505"/>
                <a:gd name="T67" fmla="*/ 361 h 835"/>
                <a:gd name="T68" fmla="*/ 0 w 505"/>
                <a:gd name="T69" fmla="*/ 299 h 835"/>
                <a:gd name="T70" fmla="*/ 13 w 505"/>
                <a:gd name="T71" fmla="*/ 262 h 835"/>
                <a:gd name="T72" fmla="*/ 92 w 505"/>
                <a:gd name="T73" fmla="*/ 238 h 835"/>
                <a:gd name="T74" fmla="*/ 188 w 505"/>
                <a:gd name="T75" fmla="*/ 197 h 835"/>
                <a:gd name="T76" fmla="*/ 250 w 505"/>
                <a:gd name="T77" fmla="*/ 154 h 835"/>
                <a:gd name="T78" fmla="*/ 267 w 505"/>
                <a:gd name="T79" fmla="*/ 124 h 8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5"/>
                <a:gd name="T121" fmla="*/ 0 h 835"/>
                <a:gd name="T122" fmla="*/ 505 w 505"/>
                <a:gd name="T123" fmla="*/ 835 h 8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5" h="835">
                  <a:moveTo>
                    <a:pt x="267" y="124"/>
                  </a:moveTo>
                  <a:lnTo>
                    <a:pt x="319" y="72"/>
                  </a:lnTo>
                  <a:lnTo>
                    <a:pt x="392" y="21"/>
                  </a:lnTo>
                  <a:lnTo>
                    <a:pt x="443" y="0"/>
                  </a:lnTo>
                  <a:lnTo>
                    <a:pt x="505" y="4"/>
                  </a:lnTo>
                  <a:lnTo>
                    <a:pt x="505" y="52"/>
                  </a:lnTo>
                  <a:lnTo>
                    <a:pt x="474" y="93"/>
                  </a:lnTo>
                  <a:lnTo>
                    <a:pt x="416" y="124"/>
                  </a:lnTo>
                  <a:lnTo>
                    <a:pt x="271" y="190"/>
                  </a:lnTo>
                  <a:lnTo>
                    <a:pt x="133" y="269"/>
                  </a:lnTo>
                  <a:lnTo>
                    <a:pt x="75" y="289"/>
                  </a:lnTo>
                  <a:lnTo>
                    <a:pt x="55" y="320"/>
                  </a:lnTo>
                  <a:lnTo>
                    <a:pt x="75" y="351"/>
                  </a:lnTo>
                  <a:lnTo>
                    <a:pt x="195" y="467"/>
                  </a:lnTo>
                  <a:lnTo>
                    <a:pt x="250" y="505"/>
                  </a:lnTo>
                  <a:lnTo>
                    <a:pt x="332" y="570"/>
                  </a:lnTo>
                  <a:lnTo>
                    <a:pt x="416" y="632"/>
                  </a:lnTo>
                  <a:lnTo>
                    <a:pt x="412" y="663"/>
                  </a:lnTo>
                  <a:lnTo>
                    <a:pt x="350" y="673"/>
                  </a:lnTo>
                  <a:lnTo>
                    <a:pt x="257" y="673"/>
                  </a:lnTo>
                  <a:lnTo>
                    <a:pt x="199" y="704"/>
                  </a:lnTo>
                  <a:lnTo>
                    <a:pt x="178" y="783"/>
                  </a:lnTo>
                  <a:lnTo>
                    <a:pt x="178" y="825"/>
                  </a:lnTo>
                  <a:lnTo>
                    <a:pt x="154" y="835"/>
                  </a:lnTo>
                  <a:lnTo>
                    <a:pt x="116" y="797"/>
                  </a:lnTo>
                  <a:lnTo>
                    <a:pt x="123" y="731"/>
                  </a:lnTo>
                  <a:lnTo>
                    <a:pt x="157" y="683"/>
                  </a:lnTo>
                  <a:lnTo>
                    <a:pt x="226" y="642"/>
                  </a:lnTo>
                  <a:lnTo>
                    <a:pt x="301" y="622"/>
                  </a:lnTo>
                  <a:lnTo>
                    <a:pt x="308" y="601"/>
                  </a:lnTo>
                  <a:lnTo>
                    <a:pt x="271" y="560"/>
                  </a:lnTo>
                  <a:lnTo>
                    <a:pt x="113" y="457"/>
                  </a:lnTo>
                  <a:lnTo>
                    <a:pt x="65" y="416"/>
                  </a:lnTo>
                  <a:lnTo>
                    <a:pt x="20" y="361"/>
                  </a:lnTo>
                  <a:lnTo>
                    <a:pt x="0" y="299"/>
                  </a:lnTo>
                  <a:lnTo>
                    <a:pt x="13" y="262"/>
                  </a:lnTo>
                  <a:lnTo>
                    <a:pt x="92" y="238"/>
                  </a:lnTo>
                  <a:lnTo>
                    <a:pt x="188" y="197"/>
                  </a:lnTo>
                  <a:lnTo>
                    <a:pt x="250" y="154"/>
                  </a:lnTo>
                  <a:lnTo>
                    <a:pt x="267" y="124"/>
                  </a:lnTo>
                  <a:close/>
                </a:path>
              </a:pathLst>
            </a:custGeom>
            <a:solidFill>
              <a:schemeClr val="tx1"/>
            </a:solidFill>
            <a:ln w="9525">
              <a:solidFill>
                <a:srgbClr val="006600"/>
              </a:solidFill>
              <a:round/>
              <a:headEnd/>
              <a:tailEnd/>
            </a:ln>
          </p:spPr>
          <p:txBody>
            <a:bodyPr/>
            <a:lstStyle/>
            <a:p>
              <a:endParaRPr lang="zh-CN" altLang="en-US"/>
            </a:p>
          </p:txBody>
        </p:sp>
        <p:sp>
          <p:nvSpPr>
            <p:cNvPr id="49168" name="Freeform 63"/>
            <p:cNvSpPr>
              <a:spLocks/>
            </p:cNvSpPr>
            <p:nvPr/>
          </p:nvSpPr>
          <p:spPr bwMode="auto">
            <a:xfrm>
              <a:off x="3306" y="1632"/>
              <a:ext cx="351" cy="799"/>
            </a:xfrm>
            <a:custGeom>
              <a:avLst/>
              <a:gdLst>
                <a:gd name="T0" fmla="*/ 75 w 351"/>
                <a:gd name="T1" fmla="*/ 61 h 799"/>
                <a:gd name="T2" fmla="*/ 106 w 351"/>
                <a:gd name="T3" fmla="*/ 10 h 799"/>
                <a:gd name="T4" fmla="*/ 144 w 351"/>
                <a:gd name="T5" fmla="*/ 0 h 799"/>
                <a:gd name="T6" fmla="*/ 196 w 351"/>
                <a:gd name="T7" fmla="*/ 0 h 799"/>
                <a:gd name="T8" fmla="*/ 261 w 351"/>
                <a:gd name="T9" fmla="*/ 37 h 799"/>
                <a:gd name="T10" fmla="*/ 302 w 351"/>
                <a:gd name="T11" fmla="*/ 120 h 799"/>
                <a:gd name="T12" fmla="*/ 333 w 351"/>
                <a:gd name="T13" fmla="*/ 227 h 799"/>
                <a:gd name="T14" fmla="*/ 351 w 351"/>
                <a:gd name="T15" fmla="*/ 336 h 799"/>
                <a:gd name="T16" fmla="*/ 351 w 351"/>
                <a:gd name="T17" fmla="*/ 484 h 799"/>
                <a:gd name="T18" fmla="*/ 313 w 351"/>
                <a:gd name="T19" fmla="*/ 645 h 799"/>
                <a:gd name="T20" fmla="*/ 258 w 351"/>
                <a:gd name="T21" fmla="*/ 740 h 799"/>
                <a:gd name="T22" fmla="*/ 185 w 351"/>
                <a:gd name="T23" fmla="*/ 788 h 799"/>
                <a:gd name="T24" fmla="*/ 117 w 351"/>
                <a:gd name="T25" fmla="*/ 799 h 799"/>
                <a:gd name="T26" fmla="*/ 65 w 351"/>
                <a:gd name="T27" fmla="*/ 768 h 799"/>
                <a:gd name="T28" fmla="*/ 24 w 351"/>
                <a:gd name="T29" fmla="*/ 730 h 799"/>
                <a:gd name="T30" fmla="*/ 13 w 351"/>
                <a:gd name="T31" fmla="*/ 669 h 799"/>
                <a:gd name="T32" fmla="*/ 0 w 351"/>
                <a:gd name="T33" fmla="*/ 552 h 799"/>
                <a:gd name="T34" fmla="*/ 10 w 351"/>
                <a:gd name="T35" fmla="*/ 408 h 799"/>
                <a:gd name="T36" fmla="*/ 41 w 351"/>
                <a:gd name="T37" fmla="*/ 258 h 799"/>
                <a:gd name="T38" fmla="*/ 61 w 351"/>
                <a:gd name="T39" fmla="*/ 150 h 799"/>
                <a:gd name="T40" fmla="*/ 75 w 351"/>
                <a:gd name="T41" fmla="*/ 61 h 7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1"/>
                <a:gd name="T64" fmla="*/ 0 h 799"/>
                <a:gd name="T65" fmla="*/ 351 w 351"/>
                <a:gd name="T66" fmla="*/ 799 h 7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1" h="799">
                  <a:moveTo>
                    <a:pt x="75" y="61"/>
                  </a:moveTo>
                  <a:lnTo>
                    <a:pt x="106" y="10"/>
                  </a:lnTo>
                  <a:lnTo>
                    <a:pt x="144" y="0"/>
                  </a:lnTo>
                  <a:lnTo>
                    <a:pt x="196" y="0"/>
                  </a:lnTo>
                  <a:lnTo>
                    <a:pt x="261" y="37"/>
                  </a:lnTo>
                  <a:lnTo>
                    <a:pt x="302" y="120"/>
                  </a:lnTo>
                  <a:lnTo>
                    <a:pt x="333" y="227"/>
                  </a:lnTo>
                  <a:lnTo>
                    <a:pt x="351" y="336"/>
                  </a:lnTo>
                  <a:lnTo>
                    <a:pt x="351" y="484"/>
                  </a:lnTo>
                  <a:lnTo>
                    <a:pt x="313" y="645"/>
                  </a:lnTo>
                  <a:lnTo>
                    <a:pt x="258" y="740"/>
                  </a:lnTo>
                  <a:lnTo>
                    <a:pt x="185" y="788"/>
                  </a:lnTo>
                  <a:lnTo>
                    <a:pt x="117" y="799"/>
                  </a:lnTo>
                  <a:lnTo>
                    <a:pt x="65" y="768"/>
                  </a:lnTo>
                  <a:lnTo>
                    <a:pt x="24" y="730"/>
                  </a:lnTo>
                  <a:lnTo>
                    <a:pt x="13" y="669"/>
                  </a:lnTo>
                  <a:lnTo>
                    <a:pt x="0" y="552"/>
                  </a:lnTo>
                  <a:lnTo>
                    <a:pt x="10" y="408"/>
                  </a:lnTo>
                  <a:lnTo>
                    <a:pt x="41" y="258"/>
                  </a:lnTo>
                  <a:lnTo>
                    <a:pt x="61" y="150"/>
                  </a:lnTo>
                  <a:lnTo>
                    <a:pt x="75" y="61"/>
                  </a:lnTo>
                  <a:close/>
                </a:path>
              </a:pathLst>
            </a:custGeom>
            <a:solidFill>
              <a:schemeClr val="tx1"/>
            </a:solidFill>
            <a:ln w="9525">
              <a:solidFill>
                <a:srgbClr val="006600"/>
              </a:solidFill>
              <a:round/>
              <a:headEnd/>
              <a:tailEnd/>
            </a:ln>
          </p:spPr>
          <p:txBody>
            <a:bodyPr/>
            <a:lstStyle/>
            <a:p>
              <a:endParaRPr lang="zh-CN" altLang="en-US"/>
            </a:p>
          </p:txBody>
        </p:sp>
        <p:sp>
          <p:nvSpPr>
            <p:cNvPr id="49169" name="Freeform 64"/>
            <p:cNvSpPr>
              <a:spLocks/>
            </p:cNvSpPr>
            <p:nvPr/>
          </p:nvSpPr>
          <p:spPr bwMode="auto">
            <a:xfrm>
              <a:off x="3403" y="2327"/>
              <a:ext cx="205" cy="1043"/>
            </a:xfrm>
            <a:custGeom>
              <a:avLst/>
              <a:gdLst>
                <a:gd name="T0" fmla="*/ 99 w 205"/>
                <a:gd name="T1" fmla="*/ 185 h 1043"/>
                <a:gd name="T2" fmla="*/ 71 w 205"/>
                <a:gd name="T3" fmla="*/ 116 h 1043"/>
                <a:gd name="T4" fmla="*/ 71 w 205"/>
                <a:gd name="T5" fmla="*/ 41 h 1043"/>
                <a:gd name="T6" fmla="*/ 109 w 205"/>
                <a:gd name="T7" fmla="*/ 0 h 1043"/>
                <a:gd name="T8" fmla="*/ 153 w 205"/>
                <a:gd name="T9" fmla="*/ 20 h 1043"/>
                <a:gd name="T10" fmla="*/ 184 w 205"/>
                <a:gd name="T11" fmla="*/ 92 h 1043"/>
                <a:gd name="T12" fmla="*/ 201 w 205"/>
                <a:gd name="T13" fmla="*/ 216 h 1043"/>
                <a:gd name="T14" fmla="*/ 205 w 205"/>
                <a:gd name="T15" fmla="*/ 370 h 1043"/>
                <a:gd name="T16" fmla="*/ 194 w 205"/>
                <a:gd name="T17" fmla="*/ 504 h 1043"/>
                <a:gd name="T18" fmla="*/ 174 w 205"/>
                <a:gd name="T19" fmla="*/ 648 h 1043"/>
                <a:gd name="T20" fmla="*/ 174 w 205"/>
                <a:gd name="T21" fmla="*/ 823 h 1043"/>
                <a:gd name="T22" fmla="*/ 201 w 205"/>
                <a:gd name="T23" fmla="*/ 895 h 1043"/>
                <a:gd name="T24" fmla="*/ 191 w 205"/>
                <a:gd name="T25" fmla="*/ 929 h 1043"/>
                <a:gd name="T26" fmla="*/ 143 w 205"/>
                <a:gd name="T27" fmla="*/ 940 h 1043"/>
                <a:gd name="T28" fmla="*/ 92 w 205"/>
                <a:gd name="T29" fmla="*/ 988 h 1043"/>
                <a:gd name="T30" fmla="*/ 68 w 205"/>
                <a:gd name="T31" fmla="*/ 1029 h 1043"/>
                <a:gd name="T32" fmla="*/ 10 w 205"/>
                <a:gd name="T33" fmla="*/ 1043 h 1043"/>
                <a:gd name="T34" fmla="*/ 0 w 205"/>
                <a:gd name="T35" fmla="*/ 998 h 1043"/>
                <a:gd name="T36" fmla="*/ 20 w 205"/>
                <a:gd name="T37" fmla="*/ 960 h 1043"/>
                <a:gd name="T38" fmla="*/ 92 w 205"/>
                <a:gd name="T39" fmla="*/ 929 h 1043"/>
                <a:gd name="T40" fmla="*/ 143 w 205"/>
                <a:gd name="T41" fmla="*/ 906 h 1043"/>
                <a:gd name="T42" fmla="*/ 160 w 205"/>
                <a:gd name="T43" fmla="*/ 885 h 1043"/>
                <a:gd name="T44" fmla="*/ 140 w 205"/>
                <a:gd name="T45" fmla="*/ 827 h 1043"/>
                <a:gd name="T46" fmla="*/ 123 w 205"/>
                <a:gd name="T47" fmla="*/ 709 h 1043"/>
                <a:gd name="T48" fmla="*/ 119 w 205"/>
                <a:gd name="T49" fmla="*/ 569 h 1043"/>
                <a:gd name="T50" fmla="*/ 123 w 205"/>
                <a:gd name="T51" fmla="*/ 476 h 1043"/>
                <a:gd name="T52" fmla="*/ 129 w 205"/>
                <a:gd name="T53" fmla="*/ 350 h 1043"/>
                <a:gd name="T54" fmla="*/ 119 w 205"/>
                <a:gd name="T55" fmla="*/ 237 h 1043"/>
                <a:gd name="T56" fmla="*/ 99 w 205"/>
                <a:gd name="T57" fmla="*/ 185 h 10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5"/>
                <a:gd name="T88" fmla="*/ 0 h 1043"/>
                <a:gd name="T89" fmla="*/ 205 w 205"/>
                <a:gd name="T90" fmla="*/ 1043 h 10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5" h="1043">
                  <a:moveTo>
                    <a:pt x="99" y="185"/>
                  </a:moveTo>
                  <a:lnTo>
                    <a:pt x="71" y="116"/>
                  </a:lnTo>
                  <a:lnTo>
                    <a:pt x="71" y="41"/>
                  </a:lnTo>
                  <a:lnTo>
                    <a:pt x="109" y="0"/>
                  </a:lnTo>
                  <a:lnTo>
                    <a:pt x="153" y="20"/>
                  </a:lnTo>
                  <a:lnTo>
                    <a:pt x="184" y="92"/>
                  </a:lnTo>
                  <a:lnTo>
                    <a:pt x="201" y="216"/>
                  </a:lnTo>
                  <a:lnTo>
                    <a:pt x="205" y="370"/>
                  </a:lnTo>
                  <a:lnTo>
                    <a:pt x="194" y="504"/>
                  </a:lnTo>
                  <a:lnTo>
                    <a:pt x="174" y="648"/>
                  </a:lnTo>
                  <a:lnTo>
                    <a:pt x="174" y="823"/>
                  </a:lnTo>
                  <a:lnTo>
                    <a:pt x="201" y="895"/>
                  </a:lnTo>
                  <a:lnTo>
                    <a:pt x="191" y="929"/>
                  </a:lnTo>
                  <a:lnTo>
                    <a:pt x="143" y="940"/>
                  </a:lnTo>
                  <a:lnTo>
                    <a:pt x="92" y="988"/>
                  </a:lnTo>
                  <a:lnTo>
                    <a:pt x="68" y="1029"/>
                  </a:lnTo>
                  <a:lnTo>
                    <a:pt x="10" y="1043"/>
                  </a:lnTo>
                  <a:lnTo>
                    <a:pt x="0" y="998"/>
                  </a:lnTo>
                  <a:lnTo>
                    <a:pt x="20" y="960"/>
                  </a:lnTo>
                  <a:lnTo>
                    <a:pt x="92" y="929"/>
                  </a:lnTo>
                  <a:lnTo>
                    <a:pt x="143" y="906"/>
                  </a:lnTo>
                  <a:lnTo>
                    <a:pt x="160" y="885"/>
                  </a:lnTo>
                  <a:lnTo>
                    <a:pt x="140" y="827"/>
                  </a:lnTo>
                  <a:lnTo>
                    <a:pt x="123" y="709"/>
                  </a:lnTo>
                  <a:lnTo>
                    <a:pt x="119" y="569"/>
                  </a:lnTo>
                  <a:lnTo>
                    <a:pt x="123" y="476"/>
                  </a:lnTo>
                  <a:lnTo>
                    <a:pt x="129" y="350"/>
                  </a:lnTo>
                  <a:lnTo>
                    <a:pt x="119" y="237"/>
                  </a:lnTo>
                  <a:lnTo>
                    <a:pt x="99" y="185"/>
                  </a:lnTo>
                  <a:close/>
                </a:path>
              </a:pathLst>
            </a:custGeom>
            <a:solidFill>
              <a:schemeClr val="tx1"/>
            </a:solidFill>
            <a:ln w="9525">
              <a:solidFill>
                <a:srgbClr val="006600"/>
              </a:solidFill>
              <a:round/>
              <a:headEnd/>
              <a:tailEnd/>
            </a:ln>
          </p:spPr>
          <p:txBody>
            <a:bodyPr/>
            <a:lstStyle/>
            <a:p>
              <a:endParaRPr lang="zh-CN" altLang="en-US"/>
            </a:p>
          </p:txBody>
        </p:sp>
        <p:sp>
          <p:nvSpPr>
            <p:cNvPr id="49170" name="Freeform 65"/>
            <p:cNvSpPr>
              <a:spLocks/>
            </p:cNvSpPr>
            <p:nvPr/>
          </p:nvSpPr>
          <p:spPr bwMode="auto">
            <a:xfrm>
              <a:off x="3115" y="2329"/>
              <a:ext cx="320" cy="1040"/>
            </a:xfrm>
            <a:custGeom>
              <a:avLst/>
              <a:gdLst>
                <a:gd name="T0" fmla="*/ 197 w 320"/>
                <a:gd name="T1" fmla="*/ 96 h 1040"/>
                <a:gd name="T2" fmla="*/ 231 w 320"/>
                <a:gd name="T3" fmla="*/ 31 h 1040"/>
                <a:gd name="T4" fmla="*/ 272 w 320"/>
                <a:gd name="T5" fmla="*/ 0 h 1040"/>
                <a:gd name="T6" fmla="*/ 320 w 320"/>
                <a:gd name="T7" fmla="*/ 20 h 1040"/>
                <a:gd name="T8" fmla="*/ 313 w 320"/>
                <a:gd name="T9" fmla="*/ 82 h 1040"/>
                <a:gd name="T10" fmla="*/ 282 w 320"/>
                <a:gd name="T11" fmla="*/ 126 h 1040"/>
                <a:gd name="T12" fmla="*/ 221 w 320"/>
                <a:gd name="T13" fmla="*/ 237 h 1040"/>
                <a:gd name="T14" fmla="*/ 180 w 320"/>
                <a:gd name="T15" fmla="*/ 343 h 1040"/>
                <a:gd name="T16" fmla="*/ 156 w 320"/>
                <a:gd name="T17" fmla="*/ 456 h 1040"/>
                <a:gd name="T18" fmla="*/ 159 w 320"/>
                <a:gd name="T19" fmla="*/ 566 h 1040"/>
                <a:gd name="T20" fmla="*/ 197 w 320"/>
                <a:gd name="T21" fmla="*/ 713 h 1040"/>
                <a:gd name="T22" fmla="*/ 228 w 320"/>
                <a:gd name="T23" fmla="*/ 855 h 1040"/>
                <a:gd name="T24" fmla="*/ 272 w 320"/>
                <a:gd name="T25" fmla="*/ 916 h 1040"/>
                <a:gd name="T26" fmla="*/ 269 w 320"/>
                <a:gd name="T27" fmla="*/ 951 h 1040"/>
                <a:gd name="T28" fmla="*/ 231 w 320"/>
                <a:gd name="T29" fmla="*/ 968 h 1040"/>
                <a:gd name="T30" fmla="*/ 145 w 320"/>
                <a:gd name="T31" fmla="*/ 981 h 1040"/>
                <a:gd name="T32" fmla="*/ 84 w 320"/>
                <a:gd name="T33" fmla="*/ 1019 h 1040"/>
                <a:gd name="T34" fmla="*/ 52 w 320"/>
                <a:gd name="T35" fmla="*/ 1040 h 1040"/>
                <a:gd name="T36" fmla="*/ 0 w 320"/>
                <a:gd name="T37" fmla="*/ 992 h 1040"/>
                <a:gd name="T38" fmla="*/ 11 w 320"/>
                <a:gd name="T39" fmla="*/ 961 h 1040"/>
                <a:gd name="T40" fmla="*/ 62 w 320"/>
                <a:gd name="T41" fmla="*/ 940 h 1040"/>
                <a:gd name="T42" fmla="*/ 128 w 320"/>
                <a:gd name="T43" fmla="*/ 930 h 1040"/>
                <a:gd name="T44" fmla="*/ 190 w 320"/>
                <a:gd name="T45" fmla="*/ 930 h 1040"/>
                <a:gd name="T46" fmla="*/ 200 w 320"/>
                <a:gd name="T47" fmla="*/ 910 h 1040"/>
                <a:gd name="T48" fmla="*/ 190 w 320"/>
                <a:gd name="T49" fmla="*/ 875 h 1040"/>
                <a:gd name="T50" fmla="*/ 138 w 320"/>
                <a:gd name="T51" fmla="*/ 741 h 1040"/>
                <a:gd name="T52" fmla="*/ 104 w 320"/>
                <a:gd name="T53" fmla="*/ 610 h 1040"/>
                <a:gd name="T54" fmla="*/ 87 w 320"/>
                <a:gd name="T55" fmla="*/ 515 h 1040"/>
                <a:gd name="T56" fmla="*/ 84 w 320"/>
                <a:gd name="T57" fmla="*/ 426 h 1040"/>
                <a:gd name="T58" fmla="*/ 97 w 320"/>
                <a:gd name="T59" fmla="*/ 340 h 1040"/>
                <a:gd name="T60" fmla="*/ 128 w 320"/>
                <a:gd name="T61" fmla="*/ 251 h 1040"/>
                <a:gd name="T62" fmla="*/ 176 w 320"/>
                <a:gd name="T63" fmla="*/ 133 h 1040"/>
                <a:gd name="T64" fmla="*/ 197 w 320"/>
                <a:gd name="T65" fmla="*/ 96 h 10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0"/>
                <a:gd name="T100" fmla="*/ 0 h 1040"/>
                <a:gd name="T101" fmla="*/ 320 w 320"/>
                <a:gd name="T102" fmla="*/ 1040 h 10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0" h="1040">
                  <a:moveTo>
                    <a:pt x="197" y="96"/>
                  </a:moveTo>
                  <a:lnTo>
                    <a:pt x="231" y="31"/>
                  </a:lnTo>
                  <a:lnTo>
                    <a:pt x="272" y="0"/>
                  </a:lnTo>
                  <a:lnTo>
                    <a:pt x="320" y="20"/>
                  </a:lnTo>
                  <a:lnTo>
                    <a:pt x="313" y="82"/>
                  </a:lnTo>
                  <a:lnTo>
                    <a:pt x="282" y="126"/>
                  </a:lnTo>
                  <a:lnTo>
                    <a:pt x="221" y="237"/>
                  </a:lnTo>
                  <a:lnTo>
                    <a:pt x="180" y="343"/>
                  </a:lnTo>
                  <a:lnTo>
                    <a:pt x="156" y="456"/>
                  </a:lnTo>
                  <a:lnTo>
                    <a:pt x="159" y="566"/>
                  </a:lnTo>
                  <a:lnTo>
                    <a:pt x="197" y="713"/>
                  </a:lnTo>
                  <a:lnTo>
                    <a:pt x="228" y="855"/>
                  </a:lnTo>
                  <a:lnTo>
                    <a:pt x="272" y="916"/>
                  </a:lnTo>
                  <a:lnTo>
                    <a:pt x="269" y="951"/>
                  </a:lnTo>
                  <a:lnTo>
                    <a:pt x="231" y="968"/>
                  </a:lnTo>
                  <a:lnTo>
                    <a:pt x="145" y="981"/>
                  </a:lnTo>
                  <a:lnTo>
                    <a:pt x="84" y="1019"/>
                  </a:lnTo>
                  <a:lnTo>
                    <a:pt x="52" y="1040"/>
                  </a:lnTo>
                  <a:lnTo>
                    <a:pt x="0" y="992"/>
                  </a:lnTo>
                  <a:lnTo>
                    <a:pt x="11" y="961"/>
                  </a:lnTo>
                  <a:lnTo>
                    <a:pt x="62" y="940"/>
                  </a:lnTo>
                  <a:lnTo>
                    <a:pt x="128" y="930"/>
                  </a:lnTo>
                  <a:lnTo>
                    <a:pt x="190" y="930"/>
                  </a:lnTo>
                  <a:lnTo>
                    <a:pt x="200" y="910"/>
                  </a:lnTo>
                  <a:lnTo>
                    <a:pt x="190" y="875"/>
                  </a:lnTo>
                  <a:lnTo>
                    <a:pt x="138" y="741"/>
                  </a:lnTo>
                  <a:lnTo>
                    <a:pt x="104" y="610"/>
                  </a:lnTo>
                  <a:lnTo>
                    <a:pt x="87" y="515"/>
                  </a:lnTo>
                  <a:lnTo>
                    <a:pt x="84" y="426"/>
                  </a:lnTo>
                  <a:lnTo>
                    <a:pt x="97" y="340"/>
                  </a:lnTo>
                  <a:lnTo>
                    <a:pt x="128" y="251"/>
                  </a:lnTo>
                  <a:lnTo>
                    <a:pt x="176" y="133"/>
                  </a:lnTo>
                  <a:lnTo>
                    <a:pt x="197" y="96"/>
                  </a:lnTo>
                  <a:close/>
                </a:path>
              </a:pathLst>
            </a:custGeom>
            <a:solidFill>
              <a:schemeClr val="tx1"/>
            </a:solidFill>
            <a:ln w="9525">
              <a:solidFill>
                <a:srgbClr val="006600"/>
              </a:solidFill>
              <a:round/>
              <a:headEnd/>
              <a:tailEnd/>
            </a:ln>
          </p:spPr>
          <p:txBody>
            <a:bodyPr/>
            <a:lstStyle/>
            <a:p>
              <a:endParaRPr lang="zh-CN" altLang="en-US"/>
            </a:p>
          </p:txBody>
        </p:sp>
        <p:sp>
          <p:nvSpPr>
            <p:cNvPr id="49171" name="Freeform 66"/>
            <p:cNvSpPr>
              <a:spLocks/>
            </p:cNvSpPr>
            <p:nvPr/>
          </p:nvSpPr>
          <p:spPr bwMode="auto">
            <a:xfrm>
              <a:off x="3176" y="1033"/>
              <a:ext cx="412" cy="543"/>
            </a:xfrm>
            <a:custGeom>
              <a:avLst/>
              <a:gdLst>
                <a:gd name="T0" fmla="*/ 151 w 412"/>
                <a:gd name="T1" fmla="*/ 454 h 543"/>
                <a:gd name="T2" fmla="*/ 182 w 412"/>
                <a:gd name="T3" fmla="*/ 522 h 543"/>
                <a:gd name="T4" fmla="*/ 254 w 412"/>
                <a:gd name="T5" fmla="*/ 543 h 543"/>
                <a:gd name="T6" fmla="*/ 316 w 412"/>
                <a:gd name="T7" fmla="*/ 536 h 543"/>
                <a:gd name="T8" fmla="*/ 367 w 412"/>
                <a:gd name="T9" fmla="*/ 492 h 543"/>
                <a:gd name="T10" fmla="*/ 408 w 412"/>
                <a:gd name="T11" fmla="*/ 402 h 543"/>
                <a:gd name="T12" fmla="*/ 412 w 412"/>
                <a:gd name="T13" fmla="*/ 296 h 543"/>
                <a:gd name="T14" fmla="*/ 398 w 412"/>
                <a:gd name="T15" fmla="*/ 203 h 543"/>
                <a:gd name="T16" fmla="*/ 340 w 412"/>
                <a:gd name="T17" fmla="*/ 99 h 543"/>
                <a:gd name="T18" fmla="*/ 298 w 412"/>
                <a:gd name="T19" fmla="*/ 51 h 543"/>
                <a:gd name="T20" fmla="*/ 254 w 412"/>
                <a:gd name="T21" fmla="*/ 21 h 543"/>
                <a:gd name="T22" fmla="*/ 213 w 412"/>
                <a:gd name="T23" fmla="*/ 0 h 543"/>
                <a:gd name="T24" fmla="*/ 141 w 412"/>
                <a:gd name="T25" fmla="*/ 7 h 543"/>
                <a:gd name="T26" fmla="*/ 103 w 412"/>
                <a:gd name="T27" fmla="*/ 69 h 543"/>
                <a:gd name="T28" fmla="*/ 83 w 412"/>
                <a:gd name="T29" fmla="*/ 134 h 543"/>
                <a:gd name="T30" fmla="*/ 83 w 412"/>
                <a:gd name="T31" fmla="*/ 238 h 543"/>
                <a:gd name="T32" fmla="*/ 100 w 412"/>
                <a:gd name="T33" fmla="*/ 337 h 543"/>
                <a:gd name="T34" fmla="*/ 120 w 412"/>
                <a:gd name="T35" fmla="*/ 392 h 543"/>
                <a:gd name="T36" fmla="*/ 6 w 412"/>
                <a:gd name="T37" fmla="*/ 474 h 543"/>
                <a:gd name="T38" fmla="*/ 0 w 412"/>
                <a:gd name="T39" fmla="*/ 505 h 543"/>
                <a:gd name="T40" fmla="*/ 17 w 412"/>
                <a:gd name="T41" fmla="*/ 522 h 543"/>
                <a:gd name="T42" fmla="*/ 141 w 412"/>
                <a:gd name="T43" fmla="*/ 430 h 543"/>
                <a:gd name="T44" fmla="*/ 151 w 412"/>
                <a:gd name="T45" fmla="*/ 454 h 5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12"/>
                <a:gd name="T70" fmla="*/ 0 h 543"/>
                <a:gd name="T71" fmla="*/ 412 w 412"/>
                <a:gd name="T72" fmla="*/ 543 h 54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12" h="543">
                  <a:moveTo>
                    <a:pt x="151" y="454"/>
                  </a:moveTo>
                  <a:lnTo>
                    <a:pt x="182" y="522"/>
                  </a:lnTo>
                  <a:lnTo>
                    <a:pt x="254" y="543"/>
                  </a:lnTo>
                  <a:lnTo>
                    <a:pt x="316" y="536"/>
                  </a:lnTo>
                  <a:lnTo>
                    <a:pt x="367" y="492"/>
                  </a:lnTo>
                  <a:lnTo>
                    <a:pt x="408" y="402"/>
                  </a:lnTo>
                  <a:lnTo>
                    <a:pt x="412" y="296"/>
                  </a:lnTo>
                  <a:lnTo>
                    <a:pt x="398" y="203"/>
                  </a:lnTo>
                  <a:lnTo>
                    <a:pt x="340" y="99"/>
                  </a:lnTo>
                  <a:lnTo>
                    <a:pt x="298" y="51"/>
                  </a:lnTo>
                  <a:lnTo>
                    <a:pt x="254" y="21"/>
                  </a:lnTo>
                  <a:lnTo>
                    <a:pt x="213" y="0"/>
                  </a:lnTo>
                  <a:lnTo>
                    <a:pt x="141" y="7"/>
                  </a:lnTo>
                  <a:lnTo>
                    <a:pt x="103" y="69"/>
                  </a:lnTo>
                  <a:lnTo>
                    <a:pt x="83" y="134"/>
                  </a:lnTo>
                  <a:lnTo>
                    <a:pt x="83" y="238"/>
                  </a:lnTo>
                  <a:lnTo>
                    <a:pt x="100" y="337"/>
                  </a:lnTo>
                  <a:lnTo>
                    <a:pt x="120" y="392"/>
                  </a:lnTo>
                  <a:lnTo>
                    <a:pt x="6" y="474"/>
                  </a:lnTo>
                  <a:lnTo>
                    <a:pt x="0" y="505"/>
                  </a:lnTo>
                  <a:lnTo>
                    <a:pt x="17" y="522"/>
                  </a:lnTo>
                  <a:lnTo>
                    <a:pt x="141" y="430"/>
                  </a:lnTo>
                  <a:lnTo>
                    <a:pt x="151" y="454"/>
                  </a:lnTo>
                  <a:close/>
                </a:path>
              </a:pathLst>
            </a:custGeom>
            <a:solidFill>
              <a:schemeClr val="tx1"/>
            </a:solidFill>
            <a:ln w="9525">
              <a:solidFill>
                <a:srgbClr val="006600"/>
              </a:solidFill>
              <a:round/>
              <a:headEnd/>
              <a:tailEnd/>
            </a:ln>
          </p:spPr>
          <p:txBody>
            <a:bodyPr/>
            <a:lstStyle/>
            <a:p>
              <a:endParaRPr lang="zh-CN" altLang="en-US"/>
            </a:p>
          </p:txBody>
        </p:sp>
        <p:sp>
          <p:nvSpPr>
            <p:cNvPr id="49172" name="Freeform 67"/>
            <p:cNvSpPr>
              <a:spLocks/>
            </p:cNvSpPr>
            <p:nvPr/>
          </p:nvSpPr>
          <p:spPr bwMode="auto">
            <a:xfrm>
              <a:off x="3327" y="918"/>
              <a:ext cx="819" cy="908"/>
            </a:xfrm>
            <a:custGeom>
              <a:avLst/>
              <a:gdLst>
                <a:gd name="T0" fmla="*/ 545 w 819"/>
                <a:gd name="T1" fmla="*/ 628 h 908"/>
                <a:gd name="T2" fmla="*/ 504 w 819"/>
                <a:gd name="T3" fmla="*/ 669 h 908"/>
                <a:gd name="T4" fmla="*/ 417 w 819"/>
                <a:gd name="T5" fmla="*/ 720 h 908"/>
                <a:gd name="T6" fmla="*/ 339 w 819"/>
                <a:gd name="T7" fmla="*/ 751 h 908"/>
                <a:gd name="T8" fmla="*/ 284 w 819"/>
                <a:gd name="T9" fmla="*/ 782 h 908"/>
                <a:gd name="T10" fmla="*/ 232 w 819"/>
                <a:gd name="T11" fmla="*/ 823 h 908"/>
                <a:gd name="T12" fmla="*/ 226 w 819"/>
                <a:gd name="T13" fmla="*/ 895 h 908"/>
                <a:gd name="T14" fmla="*/ 277 w 819"/>
                <a:gd name="T15" fmla="*/ 908 h 908"/>
                <a:gd name="T16" fmla="*/ 407 w 819"/>
                <a:gd name="T17" fmla="*/ 833 h 908"/>
                <a:gd name="T18" fmla="*/ 504 w 819"/>
                <a:gd name="T19" fmla="*/ 744 h 908"/>
                <a:gd name="T20" fmla="*/ 617 w 819"/>
                <a:gd name="T21" fmla="*/ 631 h 908"/>
                <a:gd name="T22" fmla="*/ 709 w 819"/>
                <a:gd name="T23" fmla="*/ 559 h 908"/>
                <a:gd name="T24" fmla="*/ 788 w 819"/>
                <a:gd name="T25" fmla="*/ 504 h 908"/>
                <a:gd name="T26" fmla="*/ 819 w 819"/>
                <a:gd name="T27" fmla="*/ 477 h 908"/>
                <a:gd name="T28" fmla="*/ 808 w 819"/>
                <a:gd name="T29" fmla="*/ 443 h 908"/>
                <a:gd name="T30" fmla="*/ 771 w 819"/>
                <a:gd name="T31" fmla="*/ 395 h 908"/>
                <a:gd name="T32" fmla="*/ 634 w 819"/>
                <a:gd name="T33" fmla="*/ 320 h 908"/>
                <a:gd name="T34" fmla="*/ 504 w 819"/>
                <a:gd name="T35" fmla="*/ 250 h 908"/>
                <a:gd name="T36" fmla="*/ 345 w 819"/>
                <a:gd name="T37" fmla="*/ 178 h 908"/>
                <a:gd name="T38" fmla="*/ 287 w 819"/>
                <a:gd name="T39" fmla="*/ 137 h 908"/>
                <a:gd name="T40" fmla="*/ 226 w 819"/>
                <a:gd name="T41" fmla="*/ 82 h 908"/>
                <a:gd name="T42" fmla="*/ 164 w 819"/>
                <a:gd name="T43" fmla="*/ 21 h 908"/>
                <a:gd name="T44" fmla="*/ 109 w 819"/>
                <a:gd name="T45" fmla="*/ 0 h 908"/>
                <a:gd name="T46" fmla="*/ 0 w 819"/>
                <a:gd name="T47" fmla="*/ 76 h 908"/>
                <a:gd name="T48" fmla="*/ 7 w 819"/>
                <a:gd name="T49" fmla="*/ 147 h 908"/>
                <a:gd name="T50" fmla="*/ 27 w 819"/>
                <a:gd name="T51" fmla="*/ 175 h 908"/>
                <a:gd name="T52" fmla="*/ 82 w 819"/>
                <a:gd name="T53" fmla="*/ 164 h 908"/>
                <a:gd name="T54" fmla="*/ 72 w 819"/>
                <a:gd name="T55" fmla="*/ 134 h 908"/>
                <a:gd name="T56" fmla="*/ 51 w 819"/>
                <a:gd name="T57" fmla="*/ 123 h 908"/>
                <a:gd name="T58" fmla="*/ 41 w 819"/>
                <a:gd name="T59" fmla="*/ 86 h 908"/>
                <a:gd name="T60" fmla="*/ 102 w 819"/>
                <a:gd name="T61" fmla="*/ 45 h 908"/>
                <a:gd name="T62" fmla="*/ 154 w 819"/>
                <a:gd name="T63" fmla="*/ 86 h 908"/>
                <a:gd name="T64" fmla="*/ 154 w 819"/>
                <a:gd name="T65" fmla="*/ 123 h 908"/>
                <a:gd name="T66" fmla="*/ 133 w 819"/>
                <a:gd name="T67" fmla="*/ 168 h 908"/>
                <a:gd name="T68" fmla="*/ 150 w 819"/>
                <a:gd name="T69" fmla="*/ 199 h 908"/>
                <a:gd name="T70" fmla="*/ 253 w 819"/>
                <a:gd name="T71" fmla="*/ 226 h 908"/>
                <a:gd name="T72" fmla="*/ 294 w 819"/>
                <a:gd name="T73" fmla="*/ 188 h 908"/>
                <a:gd name="T74" fmla="*/ 431 w 819"/>
                <a:gd name="T75" fmla="*/ 271 h 908"/>
                <a:gd name="T76" fmla="*/ 545 w 819"/>
                <a:gd name="T77" fmla="*/ 323 h 908"/>
                <a:gd name="T78" fmla="*/ 607 w 819"/>
                <a:gd name="T79" fmla="*/ 354 h 908"/>
                <a:gd name="T80" fmla="*/ 668 w 819"/>
                <a:gd name="T81" fmla="*/ 385 h 908"/>
                <a:gd name="T82" fmla="*/ 716 w 819"/>
                <a:gd name="T83" fmla="*/ 426 h 908"/>
                <a:gd name="T84" fmla="*/ 747 w 819"/>
                <a:gd name="T85" fmla="*/ 467 h 908"/>
                <a:gd name="T86" fmla="*/ 719 w 819"/>
                <a:gd name="T87" fmla="*/ 497 h 908"/>
                <a:gd name="T88" fmla="*/ 654 w 819"/>
                <a:gd name="T89" fmla="*/ 539 h 908"/>
                <a:gd name="T90" fmla="*/ 586 w 819"/>
                <a:gd name="T91" fmla="*/ 586 h 908"/>
                <a:gd name="T92" fmla="*/ 545 w 819"/>
                <a:gd name="T93" fmla="*/ 628 h 9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19"/>
                <a:gd name="T142" fmla="*/ 0 h 908"/>
                <a:gd name="T143" fmla="*/ 819 w 819"/>
                <a:gd name="T144" fmla="*/ 908 h 90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19" h="908">
                  <a:moveTo>
                    <a:pt x="545" y="628"/>
                  </a:moveTo>
                  <a:lnTo>
                    <a:pt x="504" y="669"/>
                  </a:lnTo>
                  <a:lnTo>
                    <a:pt x="417" y="720"/>
                  </a:lnTo>
                  <a:lnTo>
                    <a:pt x="339" y="751"/>
                  </a:lnTo>
                  <a:lnTo>
                    <a:pt x="284" y="782"/>
                  </a:lnTo>
                  <a:lnTo>
                    <a:pt x="232" y="823"/>
                  </a:lnTo>
                  <a:lnTo>
                    <a:pt x="226" y="895"/>
                  </a:lnTo>
                  <a:lnTo>
                    <a:pt x="277" y="908"/>
                  </a:lnTo>
                  <a:lnTo>
                    <a:pt x="407" y="833"/>
                  </a:lnTo>
                  <a:lnTo>
                    <a:pt x="504" y="744"/>
                  </a:lnTo>
                  <a:lnTo>
                    <a:pt x="617" y="631"/>
                  </a:lnTo>
                  <a:lnTo>
                    <a:pt x="709" y="559"/>
                  </a:lnTo>
                  <a:lnTo>
                    <a:pt x="788" y="504"/>
                  </a:lnTo>
                  <a:lnTo>
                    <a:pt x="819" y="477"/>
                  </a:lnTo>
                  <a:lnTo>
                    <a:pt x="808" y="443"/>
                  </a:lnTo>
                  <a:lnTo>
                    <a:pt x="771" y="395"/>
                  </a:lnTo>
                  <a:lnTo>
                    <a:pt x="634" y="320"/>
                  </a:lnTo>
                  <a:lnTo>
                    <a:pt x="504" y="250"/>
                  </a:lnTo>
                  <a:lnTo>
                    <a:pt x="345" y="178"/>
                  </a:lnTo>
                  <a:lnTo>
                    <a:pt x="287" y="137"/>
                  </a:lnTo>
                  <a:lnTo>
                    <a:pt x="226" y="82"/>
                  </a:lnTo>
                  <a:lnTo>
                    <a:pt x="164" y="21"/>
                  </a:lnTo>
                  <a:lnTo>
                    <a:pt x="109" y="0"/>
                  </a:lnTo>
                  <a:lnTo>
                    <a:pt x="0" y="76"/>
                  </a:lnTo>
                  <a:lnTo>
                    <a:pt x="7" y="147"/>
                  </a:lnTo>
                  <a:lnTo>
                    <a:pt x="27" y="175"/>
                  </a:lnTo>
                  <a:lnTo>
                    <a:pt x="82" y="164"/>
                  </a:lnTo>
                  <a:lnTo>
                    <a:pt x="72" y="134"/>
                  </a:lnTo>
                  <a:lnTo>
                    <a:pt x="51" y="123"/>
                  </a:lnTo>
                  <a:lnTo>
                    <a:pt x="41" y="86"/>
                  </a:lnTo>
                  <a:lnTo>
                    <a:pt x="102" y="45"/>
                  </a:lnTo>
                  <a:lnTo>
                    <a:pt x="154" y="86"/>
                  </a:lnTo>
                  <a:lnTo>
                    <a:pt x="154" y="123"/>
                  </a:lnTo>
                  <a:lnTo>
                    <a:pt x="133" y="168"/>
                  </a:lnTo>
                  <a:lnTo>
                    <a:pt x="150" y="199"/>
                  </a:lnTo>
                  <a:lnTo>
                    <a:pt x="253" y="226"/>
                  </a:lnTo>
                  <a:lnTo>
                    <a:pt x="294" y="188"/>
                  </a:lnTo>
                  <a:lnTo>
                    <a:pt x="431" y="271"/>
                  </a:lnTo>
                  <a:lnTo>
                    <a:pt x="545" y="323"/>
                  </a:lnTo>
                  <a:lnTo>
                    <a:pt x="607" y="354"/>
                  </a:lnTo>
                  <a:lnTo>
                    <a:pt x="668" y="385"/>
                  </a:lnTo>
                  <a:lnTo>
                    <a:pt x="716" y="426"/>
                  </a:lnTo>
                  <a:lnTo>
                    <a:pt x="747" y="467"/>
                  </a:lnTo>
                  <a:lnTo>
                    <a:pt x="719" y="497"/>
                  </a:lnTo>
                  <a:lnTo>
                    <a:pt x="654" y="539"/>
                  </a:lnTo>
                  <a:lnTo>
                    <a:pt x="586" y="586"/>
                  </a:lnTo>
                  <a:lnTo>
                    <a:pt x="545" y="628"/>
                  </a:lnTo>
                  <a:close/>
                </a:path>
              </a:pathLst>
            </a:custGeom>
            <a:solidFill>
              <a:schemeClr val="tx1"/>
            </a:solidFill>
            <a:ln w="9525">
              <a:solidFill>
                <a:srgbClr val="006600"/>
              </a:solidFill>
              <a:round/>
              <a:headEnd/>
              <a:tailEnd/>
            </a:ln>
          </p:spPr>
          <p:txBody>
            <a:bodyPr/>
            <a:lstStyle/>
            <a:p>
              <a:endParaRPr lang="zh-CN" altLang="en-US"/>
            </a:p>
          </p:txBody>
        </p:sp>
      </p:grpSp>
      <p:sp>
        <p:nvSpPr>
          <p:cNvPr id="73796" name="Rectangle 68"/>
          <p:cNvSpPr>
            <a:spLocks noChangeArrowheads="1"/>
          </p:cNvSpPr>
          <p:nvPr/>
        </p:nvSpPr>
        <p:spPr bwMode="auto">
          <a:xfrm>
            <a:off x="2404890" y="2193202"/>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CC0000"/>
                </a:solidFill>
              </a:rPr>
              <a:t>u</a:t>
            </a:r>
            <a:r>
              <a:rPr lang="en-US" altLang="zh-CN" sz="3200" i="1" baseline="-25000">
                <a:solidFill>
                  <a:srgbClr val="CC0000"/>
                </a:solidFill>
              </a:rPr>
              <a:t>+</a:t>
            </a:r>
            <a:r>
              <a:rPr lang="en-US" altLang="zh-CN" sz="3200">
                <a:solidFill>
                  <a:srgbClr val="CC0000"/>
                </a:solidFill>
              </a:rPr>
              <a:t>=?</a:t>
            </a:r>
            <a:endParaRPr lang="en-US" altLang="zh-CN" sz="3200" i="1" baseline="-25000">
              <a:solidFill>
                <a:srgbClr val="CC0000"/>
              </a:solidFill>
            </a:endParaRPr>
          </a:p>
        </p:txBody>
      </p:sp>
      <p:sp>
        <p:nvSpPr>
          <p:cNvPr id="73797" name="Text Box 69"/>
          <p:cNvSpPr txBox="1">
            <a:spLocks noChangeArrowheads="1"/>
          </p:cNvSpPr>
          <p:nvPr/>
        </p:nvSpPr>
        <p:spPr bwMode="auto">
          <a:xfrm>
            <a:off x="353840" y="5622202"/>
            <a:ext cx="8610600" cy="523220"/>
          </a:xfrm>
          <a:prstGeom prst="rect">
            <a:avLst/>
          </a:prstGeom>
          <a:noFill/>
          <a:ln w="9525">
            <a:noFill/>
            <a:miter lim="800000"/>
            <a:headEnd/>
            <a:tailEnd/>
          </a:ln>
          <a:effectLst/>
        </p:spPr>
        <p:txBody>
          <a:bodyPr>
            <a:spAutoFit/>
          </a:bodyPr>
          <a:lstStyle/>
          <a:p>
            <a:pPr>
              <a:spcBef>
                <a:spcPct val="20000"/>
              </a:spcBef>
              <a:defRPr/>
            </a:pPr>
            <a:r>
              <a:rPr lang="zh-CN" altLang="en-US" sz="2800" b="1">
                <a:solidFill>
                  <a:srgbClr val="000099"/>
                </a:solidFill>
                <a:latin typeface="Times New Roman" panose="02020603050405020304" pitchFamily="18" charset="0"/>
                <a:cs typeface="Times New Roman" panose="02020603050405020304" pitchFamily="18" charset="0"/>
              </a:rPr>
              <a:t>也可写出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i="1" baseline="-25000">
                <a:solidFill>
                  <a:srgbClr val="000099"/>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和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i="1" baseline="-25000">
                <a:solidFill>
                  <a:srgbClr val="000099"/>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的表达式，利用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i="1" baseline="-25000">
                <a:solidFill>
                  <a:srgbClr val="000099"/>
                </a:solidFill>
                <a:latin typeface="Times New Roman" panose="02020603050405020304" pitchFamily="18" charset="0"/>
                <a:cs typeface="Times New Roman" panose="02020603050405020304" pitchFamily="18" charset="0"/>
              </a:rPr>
              <a:t>–</a:t>
            </a:r>
            <a:r>
              <a:rPr lang="en-US" altLang="zh-CN" sz="2800" b="1">
                <a:solidFill>
                  <a:srgbClr val="000099"/>
                </a:solidFill>
                <a:latin typeface="Times New Roman" panose="02020603050405020304" pitchFamily="18" charset="0"/>
                <a:cs typeface="Times New Roman" panose="02020603050405020304" pitchFamily="18" charset="0"/>
              </a:rPr>
              <a:t>=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i="1" baseline="-25000">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的性质求解。</a:t>
            </a:r>
          </a:p>
        </p:txBody>
      </p:sp>
      <p:sp>
        <p:nvSpPr>
          <p:cNvPr id="73736" name="Line 8"/>
          <p:cNvSpPr>
            <a:spLocks noChangeShapeType="1"/>
          </p:cNvSpPr>
          <p:nvPr/>
        </p:nvSpPr>
        <p:spPr bwMode="auto">
          <a:xfrm flipH="1" flipV="1">
            <a:off x="6654628" y="2331315"/>
            <a:ext cx="528637" cy="704850"/>
          </a:xfrm>
          <a:prstGeom prst="line">
            <a:avLst/>
          </a:prstGeom>
          <a:noFill/>
          <a:ln w="57150">
            <a:solidFill>
              <a:srgbClr val="FF33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9166" name="Picture 114" descr="图片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565" y="504102"/>
            <a:ext cx="4124325"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92379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wipe(left)">
                                      <p:cBhvr>
                                        <p:cTn id="7" dur="500"/>
                                        <p:tgtEl>
                                          <p:spTgt spid="73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733"/>
                                        </p:tgtEl>
                                        <p:attrNameLst>
                                          <p:attrName>style.visibility</p:attrName>
                                        </p:attrNameLst>
                                      </p:cBhvr>
                                      <p:to>
                                        <p:strVal val="visible"/>
                                      </p:to>
                                    </p:set>
                                    <p:animEffect transition="in" filter="wipe(left)">
                                      <p:cBhvr>
                                        <p:cTn id="12" dur="500"/>
                                        <p:tgtEl>
                                          <p:spTgt spid="737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3736"/>
                                        </p:tgtEl>
                                        <p:attrNameLst>
                                          <p:attrName>style.visibility</p:attrName>
                                        </p:attrNameLst>
                                      </p:cBhvr>
                                      <p:to>
                                        <p:strVal val="visible"/>
                                      </p:to>
                                    </p:set>
                                    <p:animEffect transition="in" filter="wipe(right)">
                                      <p:cBhvr>
                                        <p:cTn id="17" dur="500"/>
                                        <p:tgtEl>
                                          <p:spTgt spid="73736"/>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73796"/>
                                        </p:tgtEl>
                                        <p:attrNameLst>
                                          <p:attrName>style.visibility</p:attrName>
                                        </p:attrNameLst>
                                      </p:cBhvr>
                                      <p:to>
                                        <p:strVal val="visible"/>
                                      </p:to>
                                    </p:set>
                                    <p:animEffect transition="in" filter="wipe(left)">
                                      <p:cBhvr>
                                        <p:cTn id="21" dur="500"/>
                                        <p:tgtEl>
                                          <p:spTgt spid="73796"/>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CC0000"/>
                                      </p:to>
                                    </p:animClr>
                                  </p:subTnLst>
                                </p:cTn>
                              </p:par>
                            </p:childTnLst>
                          </p:cTn>
                        </p:par>
                        <p:par>
                          <p:cTn id="26" fill="hold" nodeType="afterGroup">
                            <p:stCondLst>
                              <p:cond delay="1500"/>
                            </p:stCondLst>
                            <p:childTnLst>
                              <p:par>
                                <p:cTn id="27" presetID="19" presetClass="entr" presetSubtype="1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0" fill="hold"/>
                                        <p:tgtEl>
                                          <p:spTgt spid="2"/>
                                        </p:tgtEl>
                                        <p:attrNameLst>
                                          <p:attrName>ppt_w</p:attrName>
                                        </p:attrNameLst>
                                      </p:cBhvr>
                                      <p:tavLst>
                                        <p:tav tm="0" fmla="#ppt_w*sin(2.5*pi*$)">
                                          <p:val>
                                            <p:fltVal val="0"/>
                                          </p:val>
                                        </p:tav>
                                        <p:tav tm="100000">
                                          <p:val>
                                            <p:fltVal val="1"/>
                                          </p:val>
                                        </p:tav>
                                      </p:tavLst>
                                    </p:anim>
                                    <p:anim calcmode="lin" valueType="num">
                                      <p:cBhvr>
                                        <p:cTn id="30"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73731"/>
                                        </p:tgtEl>
                                        <p:attrNameLst>
                                          <p:attrName>style.visibility</p:attrName>
                                        </p:attrNameLst>
                                      </p:cBhvr>
                                      <p:to>
                                        <p:strVal val="visible"/>
                                      </p:to>
                                    </p:set>
                                    <p:animEffect transition="in" filter="wipe(left)">
                                      <p:cBhvr>
                                        <p:cTn id="35" dur="500"/>
                                        <p:tgtEl>
                                          <p:spTgt spid="7373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73737"/>
                                        </p:tgtEl>
                                        <p:attrNameLst>
                                          <p:attrName>style.visibility</p:attrName>
                                        </p:attrNameLst>
                                      </p:cBhvr>
                                      <p:to>
                                        <p:strVal val="visible"/>
                                      </p:to>
                                    </p:set>
                                    <p:animEffect transition="in" filter="wipe(left)">
                                      <p:cBhvr>
                                        <p:cTn id="40" dur="500"/>
                                        <p:tgtEl>
                                          <p:spTgt spid="7373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3797"/>
                                        </p:tgtEl>
                                        <p:attrNameLst>
                                          <p:attrName>style.visibility</p:attrName>
                                        </p:attrNameLst>
                                      </p:cBhvr>
                                      <p:to>
                                        <p:strVal val="visible"/>
                                      </p:to>
                                    </p:set>
                                    <p:animEffect transition="in" filter="wipe(left)">
                                      <p:cBhvr>
                                        <p:cTn id="45" dur="500"/>
                                        <p:tgtEl>
                                          <p:spTgt spid="7379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3734"/>
                                        </p:tgtEl>
                                        <p:attrNameLst>
                                          <p:attrName>style.visibility</p:attrName>
                                        </p:attrNameLst>
                                      </p:cBhvr>
                                      <p:to>
                                        <p:strVal val="visible"/>
                                      </p:to>
                                    </p:set>
                                    <p:animEffect transition="in" filter="wipe(left)">
                                      <p:cBhvr>
                                        <p:cTn id="50" dur="500"/>
                                        <p:tgtEl>
                                          <p:spTgt spid="73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4" grpId="0" autoUpdateAnimBg="0"/>
      <p:bldP spid="73796" grpId="0" autoUpdateAnimBg="0"/>
      <p:bldP spid="73797" grpId="0" autoUpdateAnimBg="0"/>
      <p:bldP spid="737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463550" y="951643"/>
            <a:ext cx="4876800" cy="1680460"/>
          </a:xfrm>
          <a:prstGeom prst="rect">
            <a:avLst/>
          </a:prstGeom>
          <a:noFill/>
          <a:ln w="9525">
            <a:noFill/>
            <a:miter lim="800000"/>
            <a:headEnd/>
            <a:tailEnd/>
          </a:ln>
          <a:effectLst/>
        </p:spPr>
        <p:txBody>
          <a:bodyPr>
            <a:spAutoFit/>
          </a:bodyPr>
          <a:lstStyle/>
          <a:p>
            <a:pPr eaLnBrk="1" hangingPunct="1">
              <a:spcBef>
                <a:spcPct val="10000"/>
              </a:spcBef>
              <a:defRPr/>
            </a:pPr>
            <a:r>
              <a:rPr lang="en-US" altLang="zh-CN" sz="2400" b="1">
                <a:solidFill>
                  <a:schemeClr val="tx1"/>
                </a:solidFill>
                <a:latin typeface="Times New Roman" panose="02020603050405020304" pitchFamily="18" charset="0"/>
                <a:cs typeface="Times New Roman" panose="02020603050405020304" pitchFamily="18" charset="0"/>
              </a:rPr>
              <a:t>1.  </a:t>
            </a:r>
            <a:r>
              <a:rPr lang="zh-CN" altLang="en-US" sz="2400" b="1">
                <a:solidFill>
                  <a:schemeClr val="tx1"/>
                </a:solidFill>
                <a:latin typeface="Times New Roman" panose="02020603050405020304" pitchFamily="18" charset="0"/>
                <a:cs typeface="Times New Roman" panose="02020603050405020304" pitchFamily="18" charset="0"/>
              </a:rPr>
              <a:t>输入电阻低；</a:t>
            </a:r>
          </a:p>
          <a:p>
            <a:pPr eaLnBrk="1" hangingPunct="1">
              <a:spcBef>
                <a:spcPct val="10000"/>
              </a:spcBef>
              <a:defRPr/>
            </a:pPr>
            <a:r>
              <a:rPr lang="en-US" altLang="zh-CN" sz="2400" b="1">
                <a:solidFill>
                  <a:schemeClr val="tx1"/>
                </a:solidFill>
                <a:latin typeface="Times New Roman" panose="02020603050405020304" pitchFamily="18" charset="0"/>
                <a:cs typeface="Times New Roman" panose="02020603050405020304" pitchFamily="18" charset="0"/>
              </a:rPr>
              <a:t>2.  </a:t>
            </a:r>
            <a:r>
              <a:rPr lang="zh-CN" altLang="en-US" sz="2400" b="1">
                <a:solidFill>
                  <a:schemeClr val="tx1"/>
                </a:solidFill>
                <a:latin typeface="Times New Roman" panose="02020603050405020304" pitchFamily="18" charset="0"/>
                <a:cs typeface="Times New Roman" panose="02020603050405020304" pitchFamily="18" charset="0"/>
              </a:rPr>
              <a:t>共模电压低；</a:t>
            </a:r>
          </a:p>
          <a:p>
            <a:pPr eaLnBrk="1" hangingPunct="1">
              <a:spcBef>
                <a:spcPct val="10000"/>
              </a:spcBef>
              <a:defRPr/>
            </a:pPr>
            <a:r>
              <a:rPr lang="en-US" altLang="zh-CN" sz="2400" b="1">
                <a:solidFill>
                  <a:schemeClr val="tx1"/>
                </a:solidFill>
                <a:latin typeface="Times New Roman" panose="02020603050405020304" pitchFamily="18" charset="0"/>
                <a:cs typeface="Times New Roman" panose="02020603050405020304" pitchFamily="18" charset="0"/>
              </a:rPr>
              <a:t>3.  </a:t>
            </a:r>
            <a:r>
              <a:rPr lang="zh-CN" altLang="en-US" sz="2400" b="1">
                <a:solidFill>
                  <a:schemeClr val="tx1"/>
                </a:solidFill>
                <a:latin typeface="Times New Roman" panose="02020603050405020304" pitchFamily="18" charset="0"/>
                <a:cs typeface="Times New Roman" panose="02020603050405020304" pitchFamily="18" charset="0"/>
              </a:rPr>
              <a:t>当改变某一路输入电阻时，</a:t>
            </a:r>
          </a:p>
          <a:p>
            <a:pPr eaLnBrk="1" hangingPunct="1">
              <a:spcBef>
                <a:spcPct val="10000"/>
              </a:spcBef>
              <a:defRPr/>
            </a:pPr>
            <a:r>
              <a:rPr lang="zh-CN" altLang="en-US" sz="2400" b="1">
                <a:solidFill>
                  <a:schemeClr val="tx1"/>
                </a:solidFill>
                <a:latin typeface="Times New Roman" panose="02020603050405020304" pitchFamily="18" charset="0"/>
                <a:cs typeface="Times New Roman" panose="02020603050405020304" pitchFamily="18" charset="0"/>
              </a:rPr>
              <a:t>     对其它路无影响；</a:t>
            </a:r>
          </a:p>
        </p:txBody>
      </p:sp>
      <p:sp>
        <p:nvSpPr>
          <p:cNvPr id="74756" name="Text Box 4"/>
          <p:cNvSpPr txBox="1">
            <a:spLocks noChangeArrowheads="1"/>
          </p:cNvSpPr>
          <p:nvPr/>
        </p:nvSpPr>
        <p:spPr bwMode="auto">
          <a:xfrm>
            <a:off x="457200" y="3478429"/>
            <a:ext cx="5029200" cy="2419124"/>
          </a:xfrm>
          <a:prstGeom prst="rect">
            <a:avLst/>
          </a:prstGeom>
          <a:noFill/>
          <a:ln w="9525">
            <a:noFill/>
            <a:miter lim="800000"/>
            <a:headEnd/>
            <a:tailEnd/>
          </a:ln>
          <a:effectLst/>
        </p:spPr>
        <p:txBody>
          <a:bodyPr>
            <a:spAutoFit/>
          </a:bodyPr>
          <a:lstStyle/>
          <a:p>
            <a:pPr eaLnBrk="1" hangingPunct="1">
              <a:spcBef>
                <a:spcPct val="10000"/>
              </a:spcBef>
              <a:defRPr/>
            </a:pPr>
            <a:r>
              <a:rPr lang="zh-CN" altLang="en-US" sz="2800" b="1" dirty="0">
                <a:solidFill>
                  <a:srgbClr val="CC0000"/>
                </a:solidFill>
                <a:latin typeface="Times New Roman" panose="02020603050405020304" pitchFamily="18" charset="0"/>
                <a:cs typeface="Times New Roman" panose="02020603050405020304" pitchFamily="18" charset="0"/>
              </a:rPr>
              <a:t>同相加法运算电路的特点：</a:t>
            </a:r>
          </a:p>
          <a:p>
            <a:pPr eaLnBrk="1" hangingPunct="1">
              <a:spcBef>
                <a:spcPct val="10000"/>
              </a:spcBef>
              <a:defRPr/>
            </a:pPr>
            <a:r>
              <a:rPr lang="en-US" altLang="zh-CN" sz="2800" b="1" dirty="0">
                <a:solidFill>
                  <a:schemeClr val="tx1"/>
                </a:solidFill>
                <a:latin typeface="Times New Roman" panose="02020603050405020304" pitchFamily="18" charset="0"/>
                <a:cs typeface="Times New Roman" panose="02020603050405020304" pitchFamily="18" charset="0"/>
              </a:rPr>
              <a:t>1.  </a:t>
            </a:r>
            <a:r>
              <a:rPr lang="zh-CN" altLang="en-US" sz="2800" b="1" dirty="0">
                <a:solidFill>
                  <a:schemeClr val="tx1"/>
                </a:solidFill>
                <a:latin typeface="Times New Roman" panose="02020603050405020304" pitchFamily="18" charset="0"/>
                <a:cs typeface="Times New Roman" panose="02020603050405020304" pitchFamily="18" charset="0"/>
              </a:rPr>
              <a:t>输入电阻高；</a:t>
            </a:r>
          </a:p>
          <a:p>
            <a:pPr eaLnBrk="1" hangingPunct="1">
              <a:spcBef>
                <a:spcPct val="10000"/>
              </a:spcBef>
              <a:defRPr/>
            </a:pPr>
            <a:r>
              <a:rPr lang="en-US" altLang="zh-CN" sz="2800" b="1" dirty="0">
                <a:solidFill>
                  <a:schemeClr val="tx1"/>
                </a:solidFill>
                <a:latin typeface="Times New Roman" panose="02020603050405020304" pitchFamily="18" charset="0"/>
                <a:cs typeface="Times New Roman" panose="02020603050405020304" pitchFamily="18" charset="0"/>
              </a:rPr>
              <a:t>2.  </a:t>
            </a:r>
            <a:r>
              <a:rPr lang="zh-CN" altLang="en-US" sz="2800" b="1" dirty="0">
                <a:solidFill>
                  <a:schemeClr val="tx1"/>
                </a:solidFill>
                <a:latin typeface="Times New Roman" panose="02020603050405020304" pitchFamily="18" charset="0"/>
                <a:cs typeface="Times New Roman" panose="02020603050405020304" pitchFamily="18" charset="0"/>
              </a:rPr>
              <a:t>共模电压高；</a:t>
            </a:r>
          </a:p>
          <a:p>
            <a:pPr eaLnBrk="1" hangingPunct="1">
              <a:spcBef>
                <a:spcPct val="10000"/>
              </a:spcBef>
              <a:defRPr/>
            </a:pPr>
            <a:r>
              <a:rPr lang="en-US" altLang="zh-CN" sz="2800" b="1" dirty="0">
                <a:solidFill>
                  <a:schemeClr val="tx1"/>
                </a:solidFill>
                <a:latin typeface="Times New Roman" panose="02020603050405020304" pitchFamily="18" charset="0"/>
                <a:cs typeface="Times New Roman" panose="02020603050405020304" pitchFamily="18" charset="0"/>
              </a:rPr>
              <a:t>3.  </a:t>
            </a:r>
            <a:r>
              <a:rPr lang="zh-CN" altLang="en-US" sz="2800" b="1" dirty="0">
                <a:solidFill>
                  <a:schemeClr val="tx1"/>
                </a:solidFill>
                <a:latin typeface="Times New Roman" panose="02020603050405020304" pitchFamily="18" charset="0"/>
                <a:cs typeface="Times New Roman" panose="02020603050405020304" pitchFamily="18" charset="0"/>
              </a:rPr>
              <a:t>当改变某一路输入电阻时，</a:t>
            </a:r>
          </a:p>
          <a:p>
            <a:pPr eaLnBrk="1" hangingPunct="1">
              <a:spcBef>
                <a:spcPct val="10000"/>
              </a:spcBef>
              <a:defRPr/>
            </a:pPr>
            <a:r>
              <a:rPr lang="zh-CN" altLang="en-US" sz="2800" b="1" dirty="0">
                <a:solidFill>
                  <a:schemeClr val="tx1"/>
                </a:solidFill>
                <a:latin typeface="Times New Roman" panose="02020603050405020304" pitchFamily="18" charset="0"/>
                <a:cs typeface="Times New Roman" panose="02020603050405020304" pitchFamily="18" charset="0"/>
              </a:rPr>
              <a:t>     对其它路有影响；</a:t>
            </a:r>
          </a:p>
        </p:txBody>
      </p:sp>
      <p:graphicFrame>
        <p:nvGraphicFramePr>
          <p:cNvPr id="74757" name="Object 5"/>
          <p:cNvGraphicFramePr>
            <a:graphicFrameLocks noChangeAspect="1"/>
          </p:cNvGraphicFramePr>
          <p:nvPr>
            <p:extLst/>
          </p:nvPr>
        </p:nvGraphicFramePr>
        <p:xfrm>
          <a:off x="685800" y="5747051"/>
          <a:ext cx="5791200" cy="1081088"/>
        </p:xfrm>
        <a:graphic>
          <a:graphicData uri="http://schemas.openxmlformats.org/presentationml/2006/ole">
            <mc:AlternateContent xmlns:mc="http://schemas.openxmlformats.org/markup-compatibility/2006">
              <mc:Choice xmlns:v="urn:schemas-microsoft-com:vml" Requires="v">
                <p:oleObj spid="_x0000_s9222" name="Equation" r:id="rId4" imgW="2606010" imgH="426615" progId="Equation.3">
                  <p:embed/>
                </p:oleObj>
              </mc:Choice>
              <mc:Fallback>
                <p:oleObj name="Equation" r:id="rId4" imgW="2606010" imgH="42661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747051"/>
                        <a:ext cx="5791200" cy="1081088"/>
                      </a:xfrm>
                      <a:prstGeom prst="rect">
                        <a:avLst/>
                      </a:prstGeom>
                      <a:noFill/>
                      <a:ln>
                        <a:noFill/>
                      </a:ln>
                      <a:effectLst/>
                      <a:extLst>
                        <a:ext uri="{909E8E84-426E-40DD-AFC4-6F175D3DCCD1}">
                          <a14:hiddenFill xmlns:a14="http://schemas.microsoft.com/office/drawing/2010/main">
                            <a:solidFill>
                              <a:srgbClr val="D4E7F8"/>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8" name="Rectangle 6"/>
          <p:cNvSpPr>
            <a:spLocks noChangeArrowheads="1"/>
          </p:cNvSpPr>
          <p:nvPr/>
        </p:nvSpPr>
        <p:spPr bwMode="auto">
          <a:xfrm>
            <a:off x="359812" y="442056"/>
            <a:ext cx="4512775" cy="523220"/>
          </a:xfrm>
          <a:prstGeom prst="rect">
            <a:avLst/>
          </a:prstGeom>
          <a:noFill/>
          <a:ln w="9525">
            <a:noFill/>
            <a:miter lim="800000"/>
            <a:headEnd/>
            <a:tailEnd/>
          </a:ln>
          <a:effectLst/>
        </p:spPr>
        <p:txBody>
          <a:bodyPr wrap="none">
            <a:spAutoFit/>
          </a:bodyPr>
          <a:lstStyle/>
          <a:p>
            <a:pPr algn="ctr" eaLnBrk="1" hangingPunct="1">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反相加法运算电路的特点：</a:t>
            </a:r>
          </a:p>
        </p:txBody>
      </p:sp>
      <p:graphicFrame>
        <p:nvGraphicFramePr>
          <p:cNvPr id="74934" name="Object 182"/>
          <p:cNvGraphicFramePr>
            <a:graphicFrameLocks noChangeAspect="1"/>
          </p:cNvGraphicFramePr>
          <p:nvPr>
            <p:extLst/>
          </p:nvPr>
        </p:nvGraphicFramePr>
        <p:xfrm>
          <a:off x="865188" y="2515331"/>
          <a:ext cx="3821112" cy="1114425"/>
        </p:xfrm>
        <a:graphic>
          <a:graphicData uri="http://schemas.openxmlformats.org/presentationml/2006/ole">
            <mc:AlternateContent xmlns:mc="http://schemas.openxmlformats.org/markup-compatibility/2006">
              <mc:Choice xmlns:v="urn:schemas-microsoft-com:vml" Requires="v">
                <p:oleObj spid="_x0000_s9223" name="公式" r:id="rId6" imgW="1516543" imgH="434182" progId="Equation.3">
                  <p:embed/>
                </p:oleObj>
              </mc:Choice>
              <mc:Fallback>
                <p:oleObj name="公式" r:id="rId6" imgW="1516543" imgH="43418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188" y="2515331"/>
                        <a:ext cx="3821112"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07" name="Picture 184" descr="图片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459518"/>
            <a:ext cx="409575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937" name="Picture 185" descr="图片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08550" y="2764568"/>
            <a:ext cx="412750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1238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934"/>
                                        </p:tgtEl>
                                        <p:attrNameLst>
                                          <p:attrName>style.visibility</p:attrName>
                                        </p:attrNameLst>
                                      </p:cBhvr>
                                      <p:to>
                                        <p:strVal val="visible"/>
                                      </p:to>
                                    </p:set>
                                    <p:animEffect transition="in" filter="wipe(left)">
                                      <p:cBhvr>
                                        <p:cTn id="7" dur="500"/>
                                        <p:tgtEl>
                                          <p:spTgt spid="749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4937"/>
                                        </p:tgtEl>
                                        <p:attrNameLst>
                                          <p:attrName>style.visibility</p:attrName>
                                        </p:attrNameLst>
                                      </p:cBhvr>
                                      <p:to>
                                        <p:strVal val="visible"/>
                                      </p:to>
                                    </p:set>
                                    <p:animEffect transition="in" filter="wipe(left)">
                                      <p:cBhvr>
                                        <p:cTn id="12" dur="500"/>
                                        <p:tgtEl>
                                          <p:spTgt spid="749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6"/>
                                        </p:tgtEl>
                                        <p:attrNameLst>
                                          <p:attrName>style.visibility</p:attrName>
                                        </p:attrNameLst>
                                      </p:cBhvr>
                                      <p:to>
                                        <p:strVal val="visible"/>
                                      </p:to>
                                    </p:set>
                                    <p:animEffect transition="in" filter="wipe(left)">
                                      <p:cBhvr>
                                        <p:cTn id="17" dur="500"/>
                                        <p:tgtEl>
                                          <p:spTgt spid="747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4757"/>
                                        </p:tgtEl>
                                        <p:attrNameLst>
                                          <p:attrName>style.visibility</p:attrName>
                                        </p:attrNameLst>
                                      </p:cBhvr>
                                      <p:to>
                                        <p:strVal val="visible"/>
                                      </p:to>
                                    </p:set>
                                    <p:animEffect transition="in" filter="wipe(left)">
                                      <p:cBhvr>
                                        <p:cTn id="22"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3250" name="Picture 85" descr="图片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 y="892317"/>
            <a:ext cx="3900488" cy="279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8" name="Rectangle 2"/>
          <p:cNvSpPr>
            <a:spLocks noGrp="1" noChangeArrowheads="1"/>
          </p:cNvSpPr>
          <p:nvPr>
            <p:ph type="ctrTitle"/>
          </p:nvPr>
        </p:nvSpPr>
        <p:spPr bwMode="auto">
          <a:xfrm>
            <a:off x="609600" y="500204"/>
            <a:ext cx="6248400" cy="4572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3200" b="1" smtClean="0">
                <a:solidFill>
                  <a:srgbClr val="000099"/>
                </a:solidFill>
                <a:latin typeface="Times New Roman" panose="02020603050405020304" pitchFamily="18" charset="0"/>
                <a:cs typeface="Times New Roman" panose="02020603050405020304" pitchFamily="18" charset="0"/>
              </a:rPr>
              <a:t>16.2.3   </a:t>
            </a:r>
            <a:r>
              <a:rPr lang="zh-CN" altLang="en-US" sz="3200" b="1" smtClean="0">
                <a:solidFill>
                  <a:srgbClr val="000099"/>
                </a:solidFill>
                <a:latin typeface="Times New Roman" panose="02020603050405020304" pitchFamily="18" charset="0"/>
                <a:cs typeface="Times New Roman" panose="02020603050405020304" pitchFamily="18" charset="0"/>
              </a:rPr>
              <a:t>减法运算电路</a:t>
            </a:r>
          </a:p>
        </p:txBody>
      </p:sp>
      <p:sp>
        <p:nvSpPr>
          <p:cNvPr id="75779" name="Text Box 3"/>
          <p:cNvSpPr txBox="1">
            <a:spLocks noChangeArrowheads="1"/>
          </p:cNvSpPr>
          <p:nvPr/>
        </p:nvSpPr>
        <p:spPr bwMode="auto">
          <a:xfrm>
            <a:off x="5257800" y="1413017"/>
            <a:ext cx="2590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00"/>
                </a:solidFill>
                <a:cs typeface="Times New Roman" panose="02020603050405020304" pitchFamily="18" charset="0"/>
              </a:rPr>
              <a:t>由虚断可得：</a:t>
            </a:r>
          </a:p>
        </p:txBody>
      </p:sp>
      <p:graphicFrame>
        <p:nvGraphicFramePr>
          <p:cNvPr id="75780" name="Object 4"/>
          <p:cNvGraphicFramePr>
            <a:graphicFrameLocks noChangeAspect="1"/>
          </p:cNvGraphicFramePr>
          <p:nvPr>
            <p:extLst/>
          </p:nvPr>
        </p:nvGraphicFramePr>
        <p:xfrm>
          <a:off x="5365750" y="1833704"/>
          <a:ext cx="2662238" cy="1089025"/>
        </p:xfrm>
        <a:graphic>
          <a:graphicData uri="http://schemas.openxmlformats.org/presentationml/2006/ole">
            <mc:AlternateContent xmlns:mc="http://schemas.openxmlformats.org/markup-compatibility/2006">
              <mc:Choice xmlns:v="urn:schemas-microsoft-com:vml" Requires="v">
                <p:oleObj spid="_x0000_s10258" name="Equation" r:id="rId5" imgW="1036438" imgH="434182" progId="Equation.3">
                  <p:embed/>
                </p:oleObj>
              </mc:Choice>
              <mc:Fallback>
                <p:oleObj name="Equation" r:id="rId5" imgW="1036438" imgH="43418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5750" y="1833704"/>
                        <a:ext cx="2662238"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5086350" y="4462604"/>
            <a:ext cx="3524250" cy="611188"/>
            <a:chOff x="324" y="2702"/>
            <a:chExt cx="2604" cy="385"/>
          </a:xfrm>
        </p:grpSpPr>
        <p:sp>
          <p:nvSpPr>
            <p:cNvPr id="53270" name="Text Box 6"/>
            <p:cNvSpPr txBox="1">
              <a:spLocks noChangeArrowheads="1"/>
            </p:cNvSpPr>
            <p:nvPr/>
          </p:nvSpPr>
          <p:spPr bwMode="auto">
            <a:xfrm>
              <a:off x="324" y="2736"/>
              <a:ext cx="2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00"/>
                  </a:solidFill>
                  <a:cs typeface="Times New Roman" panose="02020603050405020304" pitchFamily="18" charset="0"/>
                </a:rPr>
                <a:t>由虚短可得：</a:t>
              </a:r>
            </a:p>
          </p:txBody>
        </p:sp>
        <p:graphicFrame>
          <p:nvGraphicFramePr>
            <p:cNvPr id="53271" name="Object 7"/>
            <p:cNvGraphicFramePr>
              <a:graphicFrameLocks noChangeAspect="1"/>
            </p:cNvGraphicFramePr>
            <p:nvPr/>
          </p:nvGraphicFramePr>
          <p:xfrm>
            <a:off x="2041" y="2702"/>
            <a:ext cx="887" cy="385"/>
          </p:xfrm>
          <a:graphic>
            <a:graphicData uri="http://schemas.openxmlformats.org/presentationml/2006/ole">
              <mc:AlternateContent xmlns:mc="http://schemas.openxmlformats.org/markup-compatibility/2006">
                <mc:Choice xmlns:v="urn:schemas-microsoft-com:vml" Requires="v">
                  <p:oleObj spid="_x0000_s10259" name="公式" r:id="rId7" imgW="487680" imgH="205740" progId="Equation.3">
                    <p:embed/>
                  </p:oleObj>
                </mc:Choice>
                <mc:Fallback>
                  <p:oleObj name="公式" r:id="rId7" imgW="487680" imgH="2057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1" y="2702"/>
                          <a:ext cx="887"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5784" name="Text Box 8"/>
          <p:cNvSpPr txBox="1">
            <a:spLocks noChangeArrowheads="1"/>
          </p:cNvSpPr>
          <p:nvPr/>
        </p:nvSpPr>
        <p:spPr bwMode="auto">
          <a:xfrm>
            <a:off x="5257800" y="879617"/>
            <a:ext cx="2438400" cy="523220"/>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dirty="0">
                <a:solidFill>
                  <a:srgbClr val="006600"/>
                </a:solidFill>
                <a:latin typeface="Times New Roman" panose="02020603050405020304" pitchFamily="18" charset="0"/>
                <a:cs typeface="Times New Roman" panose="02020603050405020304" pitchFamily="18" charset="0"/>
              </a:rPr>
              <a:t>分析方法</a:t>
            </a:r>
            <a:r>
              <a:rPr lang="en-US" altLang="zh-CN" sz="2800" b="1" dirty="0">
                <a:solidFill>
                  <a:srgbClr val="006600"/>
                </a:solidFill>
                <a:latin typeface="Times New Roman" panose="02020603050405020304" pitchFamily="18" charset="0"/>
                <a:cs typeface="Times New Roman" panose="02020603050405020304" pitchFamily="18" charset="0"/>
              </a:rPr>
              <a:t>1</a:t>
            </a:r>
            <a:r>
              <a:rPr lang="zh-CN" altLang="en-US" sz="2800" b="1" dirty="0">
                <a:solidFill>
                  <a:srgbClr val="006600"/>
                </a:solidFill>
                <a:latin typeface="Times New Roman" panose="02020603050405020304" pitchFamily="18" charset="0"/>
                <a:cs typeface="Times New Roman" panose="02020603050405020304" pitchFamily="18" charset="0"/>
              </a:rPr>
              <a:t>：</a:t>
            </a:r>
          </a:p>
        </p:txBody>
      </p:sp>
      <p:sp>
        <p:nvSpPr>
          <p:cNvPr id="75845" name="Text Box 69"/>
          <p:cNvSpPr txBox="1">
            <a:spLocks noChangeArrowheads="1"/>
          </p:cNvSpPr>
          <p:nvPr/>
        </p:nvSpPr>
        <p:spPr bwMode="auto">
          <a:xfrm>
            <a:off x="228600" y="3791092"/>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a:cs typeface="Times New Roman" panose="02020603050405020304" pitchFamily="18" charset="0"/>
              </a:rPr>
              <a:t>  </a:t>
            </a:r>
            <a:r>
              <a:rPr lang="zh-CN" altLang="en-US">
                <a:cs typeface="Times New Roman" panose="02020603050405020304" pitchFamily="18" charset="0"/>
              </a:rPr>
              <a:t>如果取  </a:t>
            </a:r>
            <a:r>
              <a:rPr lang="en-US" altLang="zh-CN" i="1">
                <a:cs typeface="Times New Roman" panose="02020603050405020304" pitchFamily="18" charset="0"/>
              </a:rPr>
              <a:t>R</a:t>
            </a:r>
            <a:r>
              <a:rPr lang="en-US" altLang="zh-CN" baseline="-25000">
                <a:cs typeface="Times New Roman" panose="02020603050405020304" pitchFamily="18" charset="0"/>
              </a:rPr>
              <a:t>1</a:t>
            </a:r>
            <a:r>
              <a:rPr lang="en-US" altLang="zh-CN" i="1" baseline="-25000">
                <a:cs typeface="Times New Roman" panose="02020603050405020304" pitchFamily="18" charset="0"/>
              </a:rPr>
              <a:t> </a:t>
            </a:r>
            <a:r>
              <a:rPr lang="en-US" altLang="zh-CN" i="1">
                <a:cs typeface="Times New Roman" panose="02020603050405020304" pitchFamily="18" charset="0"/>
              </a:rPr>
              <a:t>= R</a:t>
            </a:r>
            <a:r>
              <a:rPr lang="en-US" altLang="zh-CN" baseline="-25000">
                <a:cs typeface="Times New Roman" panose="02020603050405020304" pitchFamily="18" charset="0"/>
              </a:rPr>
              <a:t>2</a:t>
            </a:r>
            <a:r>
              <a:rPr lang="en-US" altLang="zh-CN" i="1">
                <a:cs typeface="Times New Roman" panose="02020603050405020304" pitchFamily="18" charset="0"/>
              </a:rPr>
              <a:t> </a:t>
            </a:r>
            <a:r>
              <a:rPr lang="zh-CN" altLang="en-US">
                <a:cs typeface="Times New Roman" panose="02020603050405020304" pitchFamily="18" charset="0"/>
              </a:rPr>
              <a:t>，</a:t>
            </a:r>
            <a:r>
              <a:rPr lang="en-US" altLang="zh-CN" i="1">
                <a:cs typeface="Times New Roman" panose="02020603050405020304" pitchFamily="18" charset="0"/>
              </a:rPr>
              <a:t>R</a:t>
            </a:r>
            <a:r>
              <a:rPr lang="en-US" altLang="zh-CN" baseline="-25000">
                <a:cs typeface="Times New Roman" panose="02020603050405020304" pitchFamily="18" charset="0"/>
              </a:rPr>
              <a:t>3</a:t>
            </a:r>
            <a:r>
              <a:rPr lang="en-US" altLang="zh-CN" i="1" baseline="-25000">
                <a:cs typeface="Times New Roman" panose="02020603050405020304" pitchFamily="18" charset="0"/>
              </a:rPr>
              <a:t> </a:t>
            </a:r>
            <a:r>
              <a:rPr lang="en-US" altLang="zh-CN" i="1">
                <a:cs typeface="Times New Roman" panose="02020603050405020304" pitchFamily="18" charset="0"/>
              </a:rPr>
              <a:t>= R</a:t>
            </a:r>
            <a:r>
              <a:rPr lang="en-US" altLang="zh-CN" baseline="-25000">
                <a:cs typeface="Times New Roman" panose="02020603050405020304" pitchFamily="18" charset="0"/>
              </a:rPr>
              <a:t>F</a:t>
            </a:r>
            <a:r>
              <a:rPr lang="en-US" altLang="zh-CN" i="1">
                <a:cs typeface="Times New Roman" panose="02020603050405020304" pitchFamily="18" charset="0"/>
              </a:rPr>
              <a:t> </a:t>
            </a:r>
          </a:p>
        </p:txBody>
      </p:sp>
      <p:graphicFrame>
        <p:nvGraphicFramePr>
          <p:cNvPr id="75846" name="Object 70"/>
          <p:cNvGraphicFramePr>
            <a:graphicFrameLocks noChangeAspect="1"/>
          </p:cNvGraphicFramePr>
          <p:nvPr>
            <p:extLst/>
          </p:nvPr>
        </p:nvGraphicFramePr>
        <p:xfrm>
          <a:off x="685800" y="4234004"/>
          <a:ext cx="3457575" cy="1020763"/>
        </p:xfrm>
        <a:graphic>
          <a:graphicData uri="http://schemas.openxmlformats.org/presentationml/2006/ole">
            <mc:AlternateContent xmlns:mc="http://schemas.openxmlformats.org/markup-compatibility/2006">
              <mc:Choice xmlns:v="urn:schemas-microsoft-com:vml" Requires="v">
                <p:oleObj spid="_x0000_s10260" name="Equation" r:id="rId9" imgW="1455464" imgH="426615" progId="Equation.3">
                  <p:embed/>
                </p:oleObj>
              </mc:Choice>
              <mc:Fallback>
                <p:oleObj name="Equation" r:id="rId9" imgW="1455464" imgH="42661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4234004"/>
                        <a:ext cx="3457575" cy="1020763"/>
                      </a:xfrm>
                      <a:prstGeom prst="rect">
                        <a:avLst/>
                      </a:prstGeom>
                      <a:noFill/>
                      <a:ln>
                        <a:noFill/>
                      </a:ln>
                      <a:effectLst/>
                      <a:extLst>
                        <a:ext uri="{909E8E84-426E-40DD-AFC4-6F175D3DCCD1}">
                          <a14:hiddenFill xmlns:a14="http://schemas.microsoft.com/office/drawing/2010/main">
                            <a:solidFill>
                              <a:srgbClr val="69E2FF"/>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847" name="Text Box 71"/>
          <p:cNvSpPr txBox="1">
            <a:spLocks noChangeArrowheads="1"/>
          </p:cNvSpPr>
          <p:nvPr/>
        </p:nvSpPr>
        <p:spPr bwMode="auto">
          <a:xfrm>
            <a:off x="304800" y="4996004"/>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a:cs typeface="Times New Roman" panose="02020603050405020304" pitchFamily="18" charset="0"/>
              </a:rPr>
              <a:t>  </a:t>
            </a:r>
            <a:r>
              <a:rPr lang="zh-CN" altLang="en-US">
                <a:cs typeface="Times New Roman" panose="02020603050405020304" pitchFamily="18" charset="0"/>
              </a:rPr>
              <a:t>如  </a:t>
            </a:r>
            <a:r>
              <a:rPr lang="en-US" altLang="zh-CN" i="1">
                <a:cs typeface="Times New Roman" panose="02020603050405020304" pitchFamily="18" charset="0"/>
              </a:rPr>
              <a:t>R</a:t>
            </a:r>
            <a:r>
              <a:rPr lang="en-US" altLang="zh-CN" baseline="-25000">
                <a:cs typeface="Times New Roman" panose="02020603050405020304" pitchFamily="18" charset="0"/>
              </a:rPr>
              <a:t>1</a:t>
            </a:r>
            <a:r>
              <a:rPr lang="en-US" altLang="zh-CN" i="1" baseline="-25000">
                <a:cs typeface="Times New Roman" panose="02020603050405020304" pitchFamily="18" charset="0"/>
              </a:rPr>
              <a:t> </a:t>
            </a:r>
            <a:r>
              <a:rPr lang="en-US" altLang="zh-CN" i="1">
                <a:cs typeface="Times New Roman" panose="02020603050405020304" pitchFamily="18" charset="0"/>
              </a:rPr>
              <a:t>= R</a:t>
            </a:r>
            <a:r>
              <a:rPr lang="en-US" altLang="zh-CN" baseline="-25000">
                <a:cs typeface="Times New Roman" panose="02020603050405020304" pitchFamily="18" charset="0"/>
              </a:rPr>
              <a:t>2</a:t>
            </a:r>
            <a:r>
              <a:rPr lang="en-US" altLang="zh-CN" i="1">
                <a:cs typeface="Times New Roman" panose="02020603050405020304" pitchFamily="18" charset="0"/>
              </a:rPr>
              <a:t> </a:t>
            </a:r>
            <a:r>
              <a:rPr lang="en-US" altLang="zh-CN">
                <a:cs typeface="Times New Roman" panose="02020603050405020304" pitchFamily="18" charset="0"/>
              </a:rPr>
              <a:t>= </a:t>
            </a:r>
            <a:r>
              <a:rPr lang="en-US" altLang="zh-CN" i="1">
                <a:cs typeface="Times New Roman" panose="02020603050405020304" pitchFamily="18" charset="0"/>
              </a:rPr>
              <a:t>R</a:t>
            </a:r>
            <a:r>
              <a:rPr lang="en-US" altLang="zh-CN" baseline="-25000">
                <a:cs typeface="Times New Roman" panose="02020603050405020304" pitchFamily="18" charset="0"/>
              </a:rPr>
              <a:t>3</a:t>
            </a:r>
            <a:r>
              <a:rPr lang="en-US" altLang="zh-CN" i="1" baseline="-25000">
                <a:cs typeface="Times New Roman" panose="02020603050405020304" pitchFamily="18" charset="0"/>
              </a:rPr>
              <a:t> </a:t>
            </a:r>
            <a:r>
              <a:rPr lang="en-US" altLang="zh-CN" i="1">
                <a:cs typeface="Times New Roman" panose="02020603050405020304" pitchFamily="18" charset="0"/>
              </a:rPr>
              <a:t>= R</a:t>
            </a:r>
            <a:r>
              <a:rPr lang="en-US" altLang="zh-CN" baseline="-25000">
                <a:cs typeface="Times New Roman" panose="02020603050405020304" pitchFamily="18" charset="0"/>
              </a:rPr>
              <a:t>F</a:t>
            </a:r>
            <a:r>
              <a:rPr lang="en-US" altLang="zh-CN" i="1">
                <a:cs typeface="Times New Roman" panose="02020603050405020304" pitchFamily="18" charset="0"/>
              </a:rPr>
              <a:t> </a:t>
            </a:r>
          </a:p>
        </p:txBody>
      </p:sp>
      <p:graphicFrame>
        <p:nvGraphicFramePr>
          <p:cNvPr id="75848" name="Object 72" descr="75%"/>
          <p:cNvGraphicFramePr>
            <a:graphicFrameLocks noChangeAspect="1"/>
          </p:cNvGraphicFramePr>
          <p:nvPr>
            <p:extLst/>
          </p:nvPr>
        </p:nvGraphicFramePr>
        <p:xfrm>
          <a:off x="835025" y="5575442"/>
          <a:ext cx="2746375" cy="560387"/>
        </p:xfrm>
        <a:graphic>
          <a:graphicData uri="http://schemas.openxmlformats.org/presentationml/2006/ole">
            <mc:AlternateContent xmlns:mc="http://schemas.openxmlformats.org/markup-compatibility/2006">
              <mc:Choice xmlns:v="urn:schemas-microsoft-com:vml" Requires="v">
                <p:oleObj spid="_x0000_s10261" name="Equation" r:id="rId11" imgW="1112668" imgH="220875" progId="Equation.3">
                  <p:embed/>
                </p:oleObj>
              </mc:Choice>
              <mc:Fallback>
                <p:oleObj name="Equation" r:id="rId11" imgW="1112668" imgH="22087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5025" y="5575442"/>
                        <a:ext cx="2746375" cy="560387"/>
                      </a:xfrm>
                      <a:prstGeom prst="rect">
                        <a:avLst/>
                      </a:prstGeom>
                      <a:noFill/>
                      <a:ln w="28575">
                        <a:solidFill>
                          <a:srgbClr val="006600"/>
                        </a:solidFill>
                        <a:miter lim="800000"/>
                        <a:headEnd/>
                        <a:tailEnd/>
                      </a:ln>
                      <a:effectLst/>
                      <a:extLst>
                        <a:ext uri="{909E8E84-426E-40DD-AFC4-6F175D3DCCD1}">
                          <a14:hiddenFill xmlns:a14="http://schemas.microsoft.com/office/drawing/2010/main">
                            <a:pattFill prst="pct75">
                              <a:fgClr>
                                <a:srgbClr val="00FF00"/>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849" name="Rectangle 73"/>
          <p:cNvSpPr>
            <a:spLocks noChangeArrowheads="1"/>
          </p:cNvSpPr>
          <p:nvPr/>
        </p:nvSpPr>
        <p:spPr bwMode="auto">
          <a:xfrm>
            <a:off x="2392363" y="3319604"/>
            <a:ext cx="2713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spcBef>
                <a:spcPct val="50000"/>
              </a:spcBef>
            </a:pPr>
            <a:r>
              <a:rPr lang="en-US" altLang="zh-CN" i="1">
                <a:solidFill>
                  <a:srgbClr val="CC0000"/>
                </a:solidFill>
                <a:cs typeface="Times New Roman" panose="02020603050405020304" pitchFamily="18" charset="0"/>
              </a:rPr>
              <a:t>R</a:t>
            </a:r>
            <a:r>
              <a:rPr lang="en-US" altLang="zh-CN" baseline="-25000">
                <a:solidFill>
                  <a:srgbClr val="CC0000"/>
                </a:solidFill>
                <a:cs typeface="Times New Roman" panose="02020603050405020304" pitchFamily="18" charset="0"/>
              </a:rPr>
              <a:t>2</a:t>
            </a:r>
            <a:r>
              <a:rPr lang="en-US" altLang="zh-CN" i="1">
                <a:solidFill>
                  <a:srgbClr val="CC0000"/>
                </a:solidFill>
                <a:cs typeface="Times New Roman" panose="02020603050405020304" pitchFamily="18" charset="0"/>
              </a:rPr>
              <a:t> // R</a:t>
            </a:r>
            <a:r>
              <a:rPr lang="en-US" altLang="zh-CN" baseline="-25000">
                <a:solidFill>
                  <a:srgbClr val="CC0000"/>
                </a:solidFill>
                <a:cs typeface="Times New Roman" panose="02020603050405020304" pitchFamily="18" charset="0"/>
              </a:rPr>
              <a:t>3</a:t>
            </a:r>
            <a:r>
              <a:rPr lang="en-US" altLang="zh-CN" i="1" baseline="-25000">
                <a:solidFill>
                  <a:srgbClr val="CC0000"/>
                </a:solidFill>
                <a:cs typeface="Times New Roman" panose="02020603050405020304" pitchFamily="18" charset="0"/>
              </a:rPr>
              <a:t> </a:t>
            </a:r>
            <a:r>
              <a:rPr lang="en-US" altLang="zh-CN" i="1">
                <a:solidFill>
                  <a:srgbClr val="CC0000"/>
                </a:solidFill>
                <a:cs typeface="Times New Roman" panose="02020603050405020304" pitchFamily="18" charset="0"/>
              </a:rPr>
              <a:t>= R</a:t>
            </a:r>
            <a:r>
              <a:rPr lang="en-US" altLang="zh-CN" baseline="-25000">
                <a:solidFill>
                  <a:srgbClr val="CC0000"/>
                </a:solidFill>
                <a:cs typeface="Times New Roman" panose="02020603050405020304" pitchFamily="18" charset="0"/>
              </a:rPr>
              <a:t>1</a:t>
            </a:r>
            <a:r>
              <a:rPr lang="en-US" altLang="zh-CN" i="1" baseline="-25000">
                <a:solidFill>
                  <a:srgbClr val="CC0000"/>
                </a:solidFill>
                <a:cs typeface="Times New Roman" panose="02020603050405020304" pitchFamily="18" charset="0"/>
              </a:rPr>
              <a:t> </a:t>
            </a:r>
            <a:r>
              <a:rPr lang="en-US" altLang="zh-CN" i="1">
                <a:solidFill>
                  <a:srgbClr val="CC0000"/>
                </a:solidFill>
                <a:cs typeface="Times New Roman" panose="02020603050405020304" pitchFamily="18" charset="0"/>
              </a:rPr>
              <a:t>// R</a:t>
            </a:r>
            <a:r>
              <a:rPr lang="en-US" altLang="zh-CN" baseline="-25000">
                <a:solidFill>
                  <a:srgbClr val="CC0000"/>
                </a:solidFill>
                <a:cs typeface="Times New Roman" panose="02020603050405020304" pitchFamily="18" charset="0"/>
              </a:rPr>
              <a:t>F</a:t>
            </a:r>
            <a:endParaRPr lang="en-US" altLang="zh-CN" i="1" baseline="-25000">
              <a:solidFill>
                <a:srgbClr val="CC0000"/>
              </a:solidFill>
              <a:cs typeface="Times New Roman" panose="02020603050405020304" pitchFamily="18" charset="0"/>
            </a:endParaRPr>
          </a:p>
        </p:txBody>
      </p:sp>
      <p:sp>
        <p:nvSpPr>
          <p:cNvPr id="75850" name="Rectangle 74" descr="40%"/>
          <p:cNvSpPr>
            <a:spLocks noChangeArrowheads="1"/>
          </p:cNvSpPr>
          <p:nvPr/>
        </p:nvSpPr>
        <p:spPr bwMode="auto">
          <a:xfrm>
            <a:off x="501650" y="6229492"/>
            <a:ext cx="589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CC0000"/>
                </a:solidFill>
                <a:cs typeface="Times New Roman" panose="02020603050405020304" pitchFamily="18" charset="0"/>
              </a:rPr>
              <a:t>输出与两个输入信号的差值成正比。</a:t>
            </a:r>
          </a:p>
        </p:txBody>
      </p:sp>
      <p:sp>
        <p:nvSpPr>
          <p:cNvPr id="75851" name="AutoShape 75" descr="40%"/>
          <p:cNvSpPr>
            <a:spLocks noChangeArrowheads="1"/>
          </p:cNvSpPr>
          <p:nvPr/>
        </p:nvSpPr>
        <p:spPr bwMode="auto">
          <a:xfrm>
            <a:off x="3429000" y="892317"/>
            <a:ext cx="2079625" cy="1055687"/>
          </a:xfrm>
          <a:prstGeom prst="wedgeEllipseCallout">
            <a:avLst>
              <a:gd name="adj1" fmla="val -69773"/>
              <a:gd name="adj2" fmla="val 49852"/>
            </a:avLst>
          </a:prstGeom>
          <a:pattFill prst="pct40">
            <a:fgClr>
              <a:srgbClr val="CCFF66"/>
            </a:fgClr>
            <a:bgClr>
              <a:srgbClr val="FFFFFF"/>
            </a:bgClr>
          </a:pattFill>
          <a:ln w="28575">
            <a:solidFill>
              <a:srgbClr val="0066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2400">
                <a:solidFill>
                  <a:srgbClr val="FF3300"/>
                </a:solidFill>
                <a:cs typeface="Times New Roman" panose="02020603050405020304" pitchFamily="18" charset="0"/>
              </a:rPr>
              <a:t>常用做测量</a:t>
            </a:r>
          </a:p>
          <a:p>
            <a:pPr algn="ctr" eaLnBrk="1" hangingPunct="1">
              <a:lnSpc>
                <a:spcPct val="110000"/>
              </a:lnSpc>
            </a:pPr>
            <a:r>
              <a:rPr lang="zh-CN" altLang="en-US" sz="2400">
                <a:solidFill>
                  <a:srgbClr val="FF3300"/>
                </a:solidFill>
                <a:cs typeface="Times New Roman" panose="02020603050405020304" pitchFamily="18" charset="0"/>
              </a:rPr>
              <a:t>放大电路</a:t>
            </a:r>
          </a:p>
        </p:txBody>
      </p:sp>
      <p:graphicFrame>
        <p:nvGraphicFramePr>
          <p:cNvPr id="53263" name="Object 76"/>
          <p:cNvGraphicFramePr>
            <a:graphicFrameLocks noChangeAspect="1"/>
          </p:cNvGraphicFramePr>
          <p:nvPr>
            <p:extLst/>
          </p:nvPr>
        </p:nvGraphicFramePr>
        <p:xfrm>
          <a:off x="4514850" y="3592654"/>
          <a:ext cx="114300" cy="215900"/>
        </p:xfrm>
        <a:graphic>
          <a:graphicData uri="http://schemas.openxmlformats.org/presentationml/2006/ole">
            <mc:AlternateContent xmlns:mc="http://schemas.openxmlformats.org/markup-compatibility/2006">
              <mc:Choice xmlns:v="urn:schemas-microsoft-com:vml" Requires="v">
                <p:oleObj spid="_x0000_s10262" name="Equation" r:id="rId13" imgW="114151" imgH="215619" progId="Equation.3">
                  <p:embed/>
                </p:oleObj>
              </mc:Choice>
              <mc:Fallback>
                <p:oleObj name="Equation" r:id="rId13" imgW="114151" imgH="2156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4850" y="3592654"/>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77"/>
          <p:cNvGrpSpPr>
            <a:grpSpLocks/>
          </p:cNvGrpSpPr>
          <p:nvPr/>
        </p:nvGrpSpPr>
        <p:grpSpPr bwMode="auto">
          <a:xfrm>
            <a:off x="3810000" y="5148404"/>
            <a:ext cx="5111750" cy="1066800"/>
            <a:chOff x="2400" y="3165"/>
            <a:chExt cx="3220" cy="675"/>
          </a:xfrm>
        </p:grpSpPr>
        <p:sp>
          <p:nvSpPr>
            <p:cNvPr id="53268" name="Rectangle 78"/>
            <p:cNvSpPr>
              <a:spLocks noChangeArrowheads="1"/>
            </p:cNvSpPr>
            <p:nvPr/>
          </p:nvSpPr>
          <p:spPr bwMode="auto">
            <a:xfrm>
              <a:off x="2400" y="3165"/>
              <a:ext cx="3216" cy="675"/>
            </a:xfrm>
            <a:prstGeom prst="rect">
              <a:avLst/>
            </a:prstGeom>
            <a:noFill/>
            <a:ln w="2857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aphicFrame>
          <p:nvGraphicFramePr>
            <p:cNvPr id="53269" name="Object 79"/>
            <p:cNvGraphicFramePr>
              <a:graphicFrameLocks noChangeAspect="1"/>
            </p:cNvGraphicFramePr>
            <p:nvPr/>
          </p:nvGraphicFramePr>
          <p:xfrm>
            <a:off x="2400" y="3168"/>
            <a:ext cx="3220" cy="643"/>
          </p:xfrm>
          <a:graphic>
            <a:graphicData uri="http://schemas.openxmlformats.org/presentationml/2006/ole">
              <mc:AlternateContent xmlns:mc="http://schemas.openxmlformats.org/markup-compatibility/2006">
                <mc:Choice xmlns:v="urn:schemas-microsoft-com:vml" Requires="v">
                  <p:oleObj spid="_x0000_s10263" name="Equation" r:id="rId15" imgW="2148633" imgH="426615" progId="Equation.3">
                    <p:embed/>
                  </p:oleObj>
                </mc:Choice>
                <mc:Fallback>
                  <p:oleObj name="Equation" r:id="rId15" imgW="2148633" imgH="42661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0" y="3168"/>
                          <a:ext cx="3220" cy="643"/>
                        </a:xfrm>
                        <a:prstGeom prst="rect">
                          <a:avLst/>
                        </a:prstGeom>
                        <a:noFill/>
                        <a:ln>
                          <a:noFill/>
                        </a:ln>
                        <a:effectLst/>
                        <a:extLst>
                          <a:ext uri="{909E8E84-426E-40DD-AFC4-6F175D3DCCD1}">
                            <a14:hiddenFill xmlns:a14="http://schemas.microsoft.com/office/drawing/2010/main">
                              <a:solidFill>
                                <a:srgbClr val="69E2FF"/>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80"/>
          <p:cNvGrpSpPr>
            <a:grpSpLocks/>
          </p:cNvGrpSpPr>
          <p:nvPr/>
        </p:nvGrpSpPr>
        <p:grpSpPr bwMode="auto">
          <a:xfrm>
            <a:off x="5257800" y="2938604"/>
            <a:ext cx="3444875" cy="1616075"/>
            <a:chOff x="3312" y="1680"/>
            <a:chExt cx="2170" cy="1018"/>
          </a:xfrm>
        </p:grpSpPr>
        <p:graphicFrame>
          <p:nvGraphicFramePr>
            <p:cNvPr id="53266" name="Object 81"/>
            <p:cNvGraphicFramePr>
              <a:graphicFrameLocks noChangeAspect="1"/>
            </p:cNvGraphicFramePr>
            <p:nvPr/>
          </p:nvGraphicFramePr>
          <p:xfrm>
            <a:off x="3624" y="1987"/>
            <a:ext cx="1858" cy="711"/>
          </p:xfrm>
          <a:graphic>
            <a:graphicData uri="http://schemas.openxmlformats.org/presentationml/2006/ole">
              <mc:AlternateContent xmlns:mc="http://schemas.openxmlformats.org/markup-compatibility/2006">
                <mc:Choice xmlns:v="urn:schemas-microsoft-com:vml" Requires="v">
                  <p:oleObj spid="_x0000_s10264" name="Equation" r:id="rId17" imgW="1188898" imgH="434182" progId="Equation.3">
                    <p:embed/>
                  </p:oleObj>
                </mc:Choice>
                <mc:Fallback>
                  <p:oleObj name="Equation" r:id="rId17" imgW="1188898" imgH="43418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24" y="1987"/>
                          <a:ext cx="1858" cy="7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7" name="Object 82"/>
            <p:cNvGraphicFramePr>
              <a:graphicFrameLocks noChangeAspect="1"/>
            </p:cNvGraphicFramePr>
            <p:nvPr/>
          </p:nvGraphicFramePr>
          <p:xfrm>
            <a:off x="3312" y="1680"/>
            <a:ext cx="1425" cy="351"/>
          </p:xfrm>
          <a:graphic>
            <a:graphicData uri="http://schemas.openxmlformats.org/presentationml/2006/ole">
              <mc:AlternateContent xmlns:mc="http://schemas.openxmlformats.org/markup-compatibility/2006">
                <mc:Choice xmlns:v="urn:schemas-microsoft-com:vml" Requires="v">
                  <p:oleObj spid="_x0000_s10265" name="Equation" r:id="rId19" imgW="891555" imgH="205740" progId="Equation.3">
                    <p:embed/>
                  </p:oleObj>
                </mc:Choice>
                <mc:Fallback>
                  <p:oleObj name="Equation" r:id="rId19" imgW="891555" imgH="2057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12" y="1680"/>
                          <a:ext cx="1425"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447891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84"/>
                                        </p:tgtEl>
                                        <p:attrNameLst>
                                          <p:attrName>style.visibility</p:attrName>
                                        </p:attrNameLst>
                                      </p:cBhvr>
                                      <p:to>
                                        <p:strVal val="visible"/>
                                      </p:to>
                                    </p:set>
                                    <p:animEffect transition="in" filter="wipe(left)">
                                      <p:cBhvr>
                                        <p:cTn id="7" dur="500"/>
                                        <p:tgtEl>
                                          <p:spTgt spid="757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9"/>
                                        </p:tgtEl>
                                        <p:attrNameLst>
                                          <p:attrName>style.visibility</p:attrName>
                                        </p:attrNameLst>
                                      </p:cBhvr>
                                      <p:to>
                                        <p:strVal val="visible"/>
                                      </p:to>
                                    </p:set>
                                    <p:animEffect transition="in" filter="wipe(left)">
                                      <p:cBhvr>
                                        <p:cTn id="12" dur="500"/>
                                        <p:tgtEl>
                                          <p:spTgt spid="7577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5780"/>
                                        </p:tgtEl>
                                        <p:attrNameLst>
                                          <p:attrName>style.visibility</p:attrName>
                                        </p:attrNameLst>
                                      </p:cBhvr>
                                      <p:to>
                                        <p:strVal val="visible"/>
                                      </p:to>
                                    </p:set>
                                    <p:animEffect transition="in" filter="wipe(left)">
                                      <p:cBhvr>
                                        <p:cTn id="16" dur="500"/>
                                        <p:tgtEl>
                                          <p:spTgt spid="757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5849"/>
                                        </p:tgtEl>
                                        <p:attrNameLst>
                                          <p:attrName>style.visibility</p:attrName>
                                        </p:attrNameLst>
                                      </p:cBhvr>
                                      <p:to>
                                        <p:strVal val="visible"/>
                                      </p:to>
                                    </p:set>
                                    <p:animEffect transition="in" filter="wipe(left)">
                                      <p:cBhvr>
                                        <p:cTn id="36" dur="500"/>
                                        <p:tgtEl>
                                          <p:spTgt spid="7584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5845"/>
                                        </p:tgtEl>
                                        <p:attrNameLst>
                                          <p:attrName>style.visibility</p:attrName>
                                        </p:attrNameLst>
                                      </p:cBhvr>
                                      <p:to>
                                        <p:strVal val="visible"/>
                                      </p:to>
                                    </p:set>
                                    <p:animEffect transition="in" filter="wipe(left)">
                                      <p:cBhvr>
                                        <p:cTn id="41" dur="500"/>
                                        <p:tgtEl>
                                          <p:spTgt spid="7584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75846"/>
                                        </p:tgtEl>
                                        <p:attrNameLst>
                                          <p:attrName>style.visibility</p:attrName>
                                        </p:attrNameLst>
                                      </p:cBhvr>
                                      <p:to>
                                        <p:strVal val="visible"/>
                                      </p:to>
                                    </p:set>
                                    <p:animEffect transition="in" filter="wipe(left)">
                                      <p:cBhvr>
                                        <p:cTn id="46" dur="500"/>
                                        <p:tgtEl>
                                          <p:spTgt spid="7584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5847"/>
                                        </p:tgtEl>
                                        <p:attrNameLst>
                                          <p:attrName>style.visibility</p:attrName>
                                        </p:attrNameLst>
                                      </p:cBhvr>
                                      <p:to>
                                        <p:strVal val="visible"/>
                                      </p:to>
                                    </p:set>
                                    <p:animEffect transition="in" filter="wipe(left)">
                                      <p:cBhvr>
                                        <p:cTn id="51" dur="500"/>
                                        <p:tgtEl>
                                          <p:spTgt spid="7584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75848"/>
                                        </p:tgtEl>
                                        <p:attrNameLst>
                                          <p:attrName>style.visibility</p:attrName>
                                        </p:attrNameLst>
                                      </p:cBhvr>
                                      <p:to>
                                        <p:strVal val="visible"/>
                                      </p:to>
                                    </p:set>
                                    <p:animEffect transition="in" filter="wipe(left)">
                                      <p:cBhvr>
                                        <p:cTn id="56" dur="500"/>
                                        <p:tgtEl>
                                          <p:spTgt spid="7584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5850"/>
                                        </p:tgtEl>
                                        <p:attrNameLst>
                                          <p:attrName>style.visibility</p:attrName>
                                        </p:attrNameLst>
                                      </p:cBhvr>
                                      <p:to>
                                        <p:strVal val="visible"/>
                                      </p:to>
                                    </p:set>
                                    <p:animEffect transition="in" filter="wipe(left)">
                                      <p:cBhvr>
                                        <p:cTn id="61" dur="500"/>
                                        <p:tgtEl>
                                          <p:spTgt spid="7585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2" fill="hold" grpId="0" nodeType="clickEffect">
                                  <p:stCondLst>
                                    <p:cond delay="0"/>
                                  </p:stCondLst>
                                  <p:childTnLst>
                                    <p:set>
                                      <p:cBhvr>
                                        <p:cTn id="65" dur="1" fill="hold">
                                          <p:stCondLst>
                                            <p:cond delay="0"/>
                                          </p:stCondLst>
                                        </p:cTn>
                                        <p:tgtEl>
                                          <p:spTgt spid="75851"/>
                                        </p:tgtEl>
                                        <p:attrNameLst>
                                          <p:attrName>style.visibility</p:attrName>
                                        </p:attrNameLst>
                                      </p:cBhvr>
                                      <p:to>
                                        <p:strVal val="visible"/>
                                      </p:to>
                                    </p:set>
                                    <p:animEffect transition="in" filter="wipe(right)">
                                      <p:cBhvr>
                                        <p:cTn id="66" dur="500"/>
                                        <p:tgtEl>
                                          <p:spTgt spid="75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P spid="75784" grpId="0" autoUpdateAnimBg="0"/>
      <p:bldP spid="75845" grpId="0" autoUpdateAnimBg="0"/>
      <p:bldP spid="75847" grpId="0" autoUpdateAnimBg="0"/>
      <p:bldP spid="75849" grpId="0" autoUpdateAnimBg="0"/>
      <p:bldP spid="75850" grpId="0" autoUpdateAnimBg="0"/>
      <p:bldP spid="7585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417214" y="404388"/>
            <a:ext cx="8458200" cy="1501775"/>
          </a:xfrm>
          <a:prstGeom prst="rect">
            <a:avLst/>
          </a:prstGeom>
          <a:noFill/>
          <a:ln w="9525">
            <a:noFill/>
            <a:miter lim="800000"/>
            <a:headEnd/>
            <a:tailEnd/>
          </a:ln>
          <a:effectLst/>
        </p:spPr>
        <p:txBody>
          <a:bodyPr>
            <a:spAutoFit/>
          </a:bodyPr>
          <a:lstStyle/>
          <a:p>
            <a:pPr eaLnBrk="1" hangingPunct="1">
              <a:lnSpc>
                <a:spcPct val="110000"/>
              </a:lnSpc>
              <a:defRPr/>
            </a:pPr>
            <a:r>
              <a:rPr lang="zh-CN" altLang="en-US" sz="2800" b="1">
                <a:solidFill>
                  <a:srgbClr val="CC0000"/>
                </a:solidFill>
                <a:latin typeface="Times New Roman" panose="02020603050405020304" pitchFamily="18" charset="0"/>
                <a:cs typeface="Times New Roman" panose="02020603050405020304" pitchFamily="18" charset="0"/>
              </a:rPr>
              <a:t>分析方法</a:t>
            </a:r>
            <a:r>
              <a:rPr lang="en-US" altLang="zh-CN" sz="2800" b="1">
                <a:solidFill>
                  <a:srgbClr val="CC0000"/>
                </a:solidFill>
                <a:latin typeface="Times New Roman" panose="02020603050405020304" pitchFamily="18" charset="0"/>
                <a:cs typeface="Times New Roman" panose="02020603050405020304" pitchFamily="18" charset="0"/>
              </a:rPr>
              <a:t>2</a:t>
            </a:r>
            <a:r>
              <a:rPr lang="zh-CN" altLang="en-US" sz="2800" b="1">
                <a:solidFill>
                  <a:srgbClr val="CC0000"/>
                </a:solidFill>
                <a:latin typeface="Times New Roman" panose="02020603050405020304" pitchFamily="18" charset="0"/>
                <a:cs typeface="Times New Roman" panose="02020603050405020304" pitchFamily="18" charset="0"/>
              </a:rPr>
              <a:t>：利用叠加原理</a:t>
            </a:r>
            <a:endParaRPr lang="zh-CN" altLang="en-US" sz="2800" b="1">
              <a:solidFill>
                <a:schemeClr val="hlink"/>
              </a:solidFill>
              <a:latin typeface="Times New Roman" panose="02020603050405020304" pitchFamily="18" charset="0"/>
              <a:cs typeface="Times New Roman" panose="02020603050405020304" pitchFamily="18" charset="0"/>
            </a:endParaRPr>
          </a:p>
          <a:p>
            <a:pPr eaLnBrk="1" hangingPunct="1">
              <a:lnSpc>
                <a:spcPct val="110000"/>
              </a:lnSpc>
              <a:defRPr/>
            </a:pPr>
            <a:r>
              <a:rPr lang="zh-CN" altLang="en-US" sz="2800" b="1">
                <a:solidFill>
                  <a:schemeClr val="tx1"/>
                </a:solidFill>
                <a:latin typeface="Times New Roman" panose="02020603050405020304" pitchFamily="18" charset="0"/>
                <a:cs typeface="Times New Roman" panose="02020603050405020304" pitchFamily="18" charset="0"/>
              </a:rPr>
              <a:t>        减法运算电路可看作是反相比例运算电路与同相比例运算电路的叠加。</a:t>
            </a:r>
          </a:p>
        </p:txBody>
      </p:sp>
      <p:graphicFrame>
        <p:nvGraphicFramePr>
          <p:cNvPr id="76803" name="Object 3"/>
          <p:cNvGraphicFramePr>
            <a:graphicFrameLocks noChangeAspect="1"/>
          </p:cNvGraphicFramePr>
          <p:nvPr>
            <p:extLst/>
          </p:nvPr>
        </p:nvGraphicFramePr>
        <p:xfrm>
          <a:off x="645814" y="2776113"/>
          <a:ext cx="2590800" cy="1046163"/>
        </p:xfrm>
        <a:graphic>
          <a:graphicData uri="http://schemas.openxmlformats.org/presentationml/2006/ole">
            <mc:AlternateContent xmlns:mc="http://schemas.openxmlformats.org/markup-compatibility/2006">
              <mc:Choice xmlns:v="urn:schemas-microsoft-com:vml" Requires="v">
                <p:oleObj spid="_x0000_s11276" name="Equation" r:id="rId4" imgW="1059165" imgH="426615" progId="Equation.3">
                  <p:embed/>
                </p:oleObj>
              </mc:Choice>
              <mc:Fallback>
                <p:oleObj name="Equation" r:id="rId4" imgW="1059165" imgH="42661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814" y="2776113"/>
                        <a:ext cx="2590800"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4" name="Object 4"/>
          <p:cNvGraphicFramePr>
            <a:graphicFrameLocks noChangeAspect="1"/>
          </p:cNvGraphicFramePr>
          <p:nvPr>
            <p:extLst/>
          </p:nvPr>
        </p:nvGraphicFramePr>
        <p:xfrm>
          <a:off x="1207789" y="3817513"/>
          <a:ext cx="3143250" cy="1006475"/>
        </p:xfrm>
        <a:graphic>
          <a:graphicData uri="http://schemas.openxmlformats.org/presentationml/2006/ole">
            <mc:AlternateContent xmlns:mc="http://schemas.openxmlformats.org/markup-compatibility/2006">
              <mc:Choice xmlns:v="urn:schemas-microsoft-com:vml" Requires="v">
                <p:oleObj spid="_x0000_s11277" name="Equation" r:id="rId6" imgW="1379235" imgH="434182" progId="Equation.3">
                  <p:embed/>
                </p:oleObj>
              </mc:Choice>
              <mc:Fallback>
                <p:oleObj name="Equation" r:id="rId6" imgW="1379235" imgH="43418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7789" y="3817513"/>
                        <a:ext cx="31432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5" name="Object 5" descr="40%"/>
          <p:cNvGraphicFramePr>
            <a:graphicFrameLocks noChangeAspect="1"/>
          </p:cNvGraphicFramePr>
          <p:nvPr>
            <p:extLst/>
          </p:nvPr>
        </p:nvGraphicFramePr>
        <p:xfrm>
          <a:off x="1226839" y="5378026"/>
          <a:ext cx="4549775" cy="1079500"/>
        </p:xfrm>
        <a:graphic>
          <a:graphicData uri="http://schemas.openxmlformats.org/presentationml/2006/ole">
            <mc:AlternateContent xmlns:mc="http://schemas.openxmlformats.org/markup-compatibility/2006">
              <mc:Choice xmlns:v="urn:schemas-microsoft-com:vml" Requires="v">
                <p:oleObj spid="_x0000_s11278" name="Equation" r:id="rId8" imgW="1912842" imgH="434182" progId="Equation.3">
                  <p:embed/>
                </p:oleObj>
              </mc:Choice>
              <mc:Fallback>
                <p:oleObj name="Equation" r:id="rId8" imgW="1912842" imgH="43418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6839" y="5378026"/>
                        <a:ext cx="4549775" cy="1079500"/>
                      </a:xfrm>
                      <a:prstGeom prst="rect">
                        <a:avLst/>
                      </a:prstGeom>
                      <a:noFill/>
                      <a:ln>
                        <a:noFill/>
                      </a:ln>
                      <a:effectLst/>
                      <a:extLst>
                        <a:ext uri="{909E8E84-426E-40DD-AFC4-6F175D3DCCD1}">
                          <a14:hiddenFill xmlns:a14="http://schemas.microsoft.com/office/drawing/2010/main">
                            <a:pattFill prst="pct40">
                              <a:fgClr>
                                <a:srgbClr val="FFFF00"/>
                              </a:fgClr>
                              <a:bgClr>
                                <a:srgbClr val="FFFFFF"/>
                              </a:bgClr>
                            </a:patt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67" name="Object 67"/>
          <p:cNvGraphicFramePr>
            <a:graphicFrameLocks noChangeAspect="1"/>
          </p:cNvGraphicFramePr>
          <p:nvPr>
            <p:extLst/>
          </p:nvPr>
        </p:nvGraphicFramePr>
        <p:xfrm>
          <a:off x="728364" y="1852188"/>
          <a:ext cx="2127250" cy="1031875"/>
        </p:xfrm>
        <a:graphic>
          <a:graphicData uri="http://schemas.openxmlformats.org/presentationml/2006/ole">
            <mc:AlternateContent xmlns:mc="http://schemas.openxmlformats.org/markup-compatibility/2006">
              <mc:Choice xmlns:v="urn:schemas-microsoft-com:vml" Requires="v">
                <p:oleObj spid="_x0000_s11279" name="Equation" r:id="rId10" imgW="883979" imgH="426615" progId="Equation.3">
                  <p:embed/>
                </p:oleObj>
              </mc:Choice>
              <mc:Fallback>
                <p:oleObj name="Equation" r:id="rId10" imgW="883979" imgH="42661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8364" y="1852188"/>
                        <a:ext cx="212725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68" name="Object 68"/>
          <p:cNvGraphicFramePr>
            <a:graphicFrameLocks noChangeAspect="1"/>
          </p:cNvGraphicFramePr>
          <p:nvPr>
            <p:extLst/>
          </p:nvPr>
        </p:nvGraphicFramePr>
        <p:xfrm>
          <a:off x="633114" y="4774776"/>
          <a:ext cx="2209800" cy="674687"/>
        </p:xfrm>
        <a:graphic>
          <a:graphicData uri="http://schemas.openxmlformats.org/presentationml/2006/ole">
            <mc:AlternateContent xmlns:mc="http://schemas.openxmlformats.org/markup-compatibility/2006">
              <mc:Choice xmlns:v="urn:schemas-microsoft-com:vml" Requires="v">
                <p:oleObj spid="_x0000_s11280" name="Equation" r:id="rId12" imgW="777447" imgH="236010" progId="Equation.3">
                  <p:embed/>
                </p:oleObj>
              </mc:Choice>
              <mc:Fallback>
                <p:oleObj name="Equation" r:id="rId12" imgW="777447" imgH="23601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3114" y="4774776"/>
                        <a:ext cx="2209800"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928" name="Rectangle 128"/>
          <p:cNvSpPr>
            <a:spLocks noChangeArrowheads="1"/>
          </p:cNvSpPr>
          <p:nvPr/>
        </p:nvSpPr>
        <p:spPr bwMode="auto">
          <a:xfrm>
            <a:off x="5932189" y="4420763"/>
            <a:ext cx="309562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a:solidFill>
                  <a:srgbClr val="000099"/>
                </a:solidFill>
                <a:cs typeface="Times New Roman" panose="02020603050405020304" pitchFamily="18" charset="0"/>
              </a:rPr>
              <a:t>平衡电阻：</a:t>
            </a:r>
          </a:p>
          <a:p>
            <a:pPr eaLnBrk="1" hangingPunct="1">
              <a:lnSpc>
                <a:spcPct val="110000"/>
              </a:lnSpc>
            </a:pPr>
            <a:r>
              <a:rPr lang="zh-CN" altLang="en-US" i="1">
                <a:solidFill>
                  <a:srgbClr val="000099"/>
                </a:solidFill>
                <a:cs typeface="Times New Roman" panose="02020603050405020304" pitchFamily="18" charset="0"/>
              </a:rPr>
              <a:t> </a:t>
            </a:r>
            <a:r>
              <a:rPr lang="en-US" altLang="zh-CN" i="1">
                <a:solidFill>
                  <a:srgbClr val="000099"/>
                </a:solidFill>
                <a:cs typeface="Times New Roman" panose="02020603050405020304" pitchFamily="18" charset="0"/>
              </a:rPr>
              <a:t>R</a:t>
            </a:r>
            <a:r>
              <a:rPr lang="en-US" altLang="zh-CN" baseline="-25000">
                <a:solidFill>
                  <a:srgbClr val="000099"/>
                </a:solidFill>
                <a:cs typeface="Times New Roman" panose="02020603050405020304" pitchFamily="18" charset="0"/>
              </a:rPr>
              <a:t>1 </a:t>
            </a:r>
            <a:r>
              <a:rPr lang="en-US" altLang="zh-CN">
                <a:solidFill>
                  <a:srgbClr val="000099"/>
                </a:solidFill>
                <a:cs typeface="Times New Roman" panose="02020603050405020304" pitchFamily="18" charset="0"/>
              </a:rPr>
              <a:t>= </a:t>
            </a:r>
            <a:r>
              <a:rPr lang="en-US" altLang="zh-CN" i="1">
                <a:solidFill>
                  <a:srgbClr val="000099"/>
                </a:solidFill>
                <a:cs typeface="Times New Roman" panose="02020603050405020304" pitchFamily="18" charset="0"/>
              </a:rPr>
              <a:t>R</a:t>
            </a:r>
            <a:r>
              <a:rPr lang="en-US" altLang="zh-CN" baseline="-25000">
                <a:solidFill>
                  <a:srgbClr val="000099"/>
                </a:solidFill>
                <a:cs typeface="Times New Roman" panose="02020603050405020304" pitchFamily="18" charset="0"/>
              </a:rPr>
              <a:t>2</a:t>
            </a:r>
            <a:r>
              <a:rPr lang="en-US" altLang="zh-CN">
                <a:solidFill>
                  <a:srgbClr val="000099"/>
                </a:solidFill>
                <a:cs typeface="Times New Roman" panose="02020603050405020304" pitchFamily="18" charset="0"/>
              </a:rPr>
              <a:t> </a:t>
            </a:r>
            <a:r>
              <a:rPr lang="zh-CN" altLang="en-US">
                <a:solidFill>
                  <a:srgbClr val="000099"/>
                </a:solidFill>
                <a:cs typeface="Times New Roman" panose="02020603050405020304" pitchFamily="18" charset="0"/>
              </a:rPr>
              <a:t>，</a:t>
            </a:r>
            <a:r>
              <a:rPr lang="en-US" altLang="zh-CN" i="1">
                <a:solidFill>
                  <a:srgbClr val="000099"/>
                </a:solidFill>
                <a:cs typeface="Times New Roman" panose="02020603050405020304" pitchFamily="18" charset="0"/>
              </a:rPr>
              <a:t>R</a:t>
            </a:r>
            <a:r>
              <a:rPr lang="en-US" altLang="zh-CN" baseline="-25000">
                <a:solidFill>
                  <a:srgbClr val="000099"/>
                </a:solidFill>
                <a:cs typeface="Times New Roman" panose="02020603050405020304" pitchFamily="18" charset="0"/>
              </a:rPr>
              <a:t>3 </a:t>
            </a:r>
            <a:r>
              <a:rPr lang="en-US" altLang="zh-CN">
                <a:solidFill>
                  <a:srgbClr val="000099"/>
                </a:solidFill>
                <a:cs typeface="Times New Roman" panose="02020603050405020304" pitchFamily="18" charset="0"/>
              </a:rPr>
              <a:t>= </a:t>
            </a:r>
            <a:r>
              <a:rPr lang="en-US" altLang="zh-CN" i="1">
                <a:solidFill>
                  <a:srgbClr val="000099"/>
                </a:solidFill>
                <a:cs typeface="Times New Roman" panose="02020603050405020304" pitchFamily="18" charset="0"/>
              </a:rPr>
              <a:t>R</a:t>
            </a:r>
            <a:r>
              <a:rPr lang="en-US" altLang="zh-CN" baseline="-25000">
                <a:solidFill>
                  <a:srgbClr val="000099"/>
                </a:solidFill>
                <a:cs typeface="Times New Roman" panose="02020603050405020304" pitchFamily="18" charset="0"/>
              </a:rPr>
              <a:t>F</a:t>
            </a:r>
          </a:p>
          <a:p>
            <a:pPr eaLnBrk="1" hangingPunct="1">
              <a:lnSpc>
                <a:spcPct val="110000"/>
              </a:lnSpc>
            </a:pPr>
            <a:r>
              <a:rPr lang="en-US" altLang="zh-CN">
                <a:solidFill>
                  <a:srgbClr val="CC0000"/>
                </a:solidFill>
                <a:cs typeface="Times New Roman" panose="02020603050405020304" pitchFamily="18" charset="0"/>
              </a:rPr>
              <a:t>    </a:t>
            </a:r>
            <a:r>
              <a:rPr lang="zh-CN" altLang="en-US">
                <a:solidFill>
                  <a:srgbClr val="CC0000"/>
                </a:solidFill>
                <a:cs typeface="Times New Roman" panose="02020603050405020304" pitchFamily="18" charset="0"/>
              </a:rPr>
              <a:t>缺点：比例系数调节不方便。</a:t>
            </a:r>
          </a:p>
        </p:txBody>
      </p:sp>
      <p:sp>
        <p:nvSpPr>
          <p:cNvPr id="76931" name="Rectangle 131"/>
          <p:cNvSpPr>
            <a:spLocks noChangeArrowheads="1"/>
          </p:cNvSpPr>
          <p:nvPr/>
        </p:nvSpPr>
        <p:spPr bwMode="auto">
          <a:xfrm>
            <a:off x="417214" y="4998613"/>
            <a:ext cx="8458200" cy="1501775"/>
          </a:xfrm>
          <a:prstGeom prst="rect">
            <a:avLst/>
          </a:prstGeom>
          <a:gradFill rotWithShape="0">
            <a:gsLst>
              <a:gs pos="0">
                <a:srgbClr val="FFFF00"/>
              </a:gs>
              <a:gs pos="50000">
                <a:schemeClr val="bg1"/>
              </a:gs>
              <a:gs pos="100000">
                <a:srgbClr val="FFFF00"/>
              </a:gs>
            </a:gsLst>
            <a:lin ang="5400000" scaled="1"/>
          </a:gradFill>
          <a:ln w="9525">
            <a:noFill/>
            <a:miter lim="800000"/>
            <a:headEnd/>
            <a:tailEnd/>
          </a:ln>
          <a:effectLst/>
        </p:spPr>
        <p:txBody>
          <a:bodyPr>
            <a:spAutoFit/>
          </a:bodyPr>
          <a:lstStyle/>
          <a:p>
            <a:pPr eaLnBrk="1" hangingPunct="1">
              <a:lnSpc>
                <a:spcPct val="110000"/>
              </a:lnSpc>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用差分输入方式构成的减法运算电路的输入电阻较低。为了提高减法运算电路的输入电阻，可采用双运算放大器同相输入减法运算电路。</a:t>
            </a:r>
          </a:p>
        </p:txBody>
      </p:sp>
      <p:grpSp>
        <p:nvGrpSpPr>
          <p:cNvPr id="55306" name="Group 135"/>
          <p:cNvGrpSpPr>
            <a:grpSpLocks/>
          </p:cNvGrpSpPr>
          <p:nvPr/>
        </p:nvGrpSpPr>
        <p:grpSpPr bwMode="auto">
          <a:xfrm>
            <a:off x="4752677" y="1385463"/>
            <a:ext cx="3989387" cy="2935288"/>
            <a:chOff x="3151" y="754"/>
            <a:chExt cx="2513" cy="1849"/>
          </a:xfrm>
        </p:grpSpPr>
        <p:sp>
          <p:nvSpPr>
            <p:cNvPr id="55307" name="Text Box 71"/>
            <p:cNvSpPr txBox="1">
              <a:spLocks noChangeArrowheads="1"/>
            </p:cNvSpPr>
            <p:nvPr/>
          </p:nvSpPr>
          <p:spPr bwMode="auto">
            <a:xfrm>
              <a:off x="5224" y="1737"/>
              <a:ext cx="4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99"/>
                  </a:solidFill>
                  <a:cs typeface="Times New Roman" panose="02020603050405020304" pitchFamily="18" charset="0"/>
                </a:rPr>
                <a:t>u</a:t>
              </a:r>
              <a:r>
                <a:rPr lang="en-US" altLang="zh-CN" baseline="-25000">
                  <a:solidFill>
                    <a:srgbClr val="000099"/>
                  </a:solidFill>
                  <a:cs typeface="Times New Roman" panose="02020603050405020304" pitchFamily="18" charset="0"/>
                </a:rPr>
                <a:t>o</a:t>
              </a:r>
              <a:endParaRPr lang="en-US" altLang="zh-CN">
                <a:solidFill>
                  <a:srgbClr val="000099"/>
                </a:solidFill>
                <a:cs typeface="Times New Roman" panose="02020603050405020304" pitchFamily="18" charset="0"/>
              </a:endParaRPr>
            </a:p>
          </p:txBody>
        </p:sp>
        <p:pic>
          <p:nvPicPr>
            <p:cNvPr id="55308" name="Picture 133" descr="图片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51" y="754"/>
              <a:ext cx="2405" cy="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828710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wipe(left)">
                                      <p:cBhvr>
                                        <p:cTn id="7" dur="500"/>
                                        <p:tgtEl>
                                          <p:spTgt spid="76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6867"/>
                                        </p:tgtEl>
                                        <p:attrNameLst>
                                          <p:attrName>style.visibility</p:attrName>
                                        </p:attrNameLst>
                                      </p:cBhvr>
                                      <p:to>
                                        <p:strVal val="visible"/>
                                      </p:to>
                                    </p:set>
                                    <p:animEffect transition="in" filter="wipe(left)">
                                      <p:cBhvr>
                                        <p:cTn id="12" dur="500"/>
                                        <p:tgtEl>
                                          <p:spTgt spid="76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6803"/>
                                        </p:tgtEl>
                                        <p:attrNameLst>
                                          <p:attrName>style.visibility</p:attrName>
                                        </p:attrNameLst>
                                      </p:cBhvr>
                                      <p:to>
                                        <p:strVal val="visible"/>
                                      </p:to>
                                    </p:set>
                                    <p:animEffect transition="in" filter="wipe(left)">
                                      <p:cBhvr>
                                        <p:cTn id="17" dur="500"/>
                                        <p:tgtEl>
                                          <p:spTgt spid="76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6804"/>
                                        </p:tgtEl>
                                        <p:attrNameLst>
                                          <p:attrName>style.visibility</p:attrName>
                                        </p:attrNameLst>
                                      </p:cBhvr>
                                      <p:to>
                                        <p:strVal val="visible"/>
                                      </p:to>
                                    </p:set>
                                    <p:animEffect transition="in" filter="wipe(left)">
                                      <p:cBhvr>
                                        <p:cTn id="22" dur="500"/>
                                        <p:tgtEl>
                                          <p:spTgt spid="768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6868"/>
                                        </p:tgtEl>
                                        <p:attrNameLst>
                                          <p:attrName>style.visibility</p:attrName>
                                        </p:attrNameLst>
                                      </p:cBhvr>
                                      <p:to>
                                        <p:strVal val="visible"/>
                                      </p:to>
                                    </p:set>
                                    <p:animEffect transition="in" filter="wipe(left)">
                                      <p:cBhvr>
                                        <p:cTn id="27" dur="500"/>
                                        <p:tgtEl>
                                          <p:spTgt spid="768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6805"/>
                                        </p:tgtEl>
                                        <p:attrNameLst>
                                          <p:attrName>style.visibility</p:attrName>
                                        </p:attrNameLst>
                                      </p:cBhvr>
                                      <p:to>
                                        <p:strVal val="visible"/>
                                      </p:to>
                                    </p:set>
                                    <p:animEffect transition="in" filter="wipe(left)">
                                      <p:cBhvr>
                                        <p:cTn id="32" dur="500"/>
                                        <p:tgtEl>
                                          <p:spTgt spid="768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928"/>
                                        </p:tgtEl>
                                        <p:attrNameLst>
                                          <p:attrName>style.visibility</p:attrName>
                                        </p:attrNameLst>
                                      </p:cBhvr>
                                      <p:to>
                                        <p:strVal val="visible"/>
                                      </p:to>
                                    </p:set>
                                    <p:animEffect transition="in" filter="wipe(left)">
                                      <p:cBhvr>
                                        <p:cTn id="37" dur="500"/>
                                        <p:tgtEl>
                                          <p:spTgt spid="769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931"/>
                                        </p:tgtEl>
                                        <p:attrNameLst>
                                          <p:attrName>style.visibility</p:attrName>
                                        </p:attrNameLst>
                                      </p:cBhvr>
                                      <p:to>
                                        <p:strVal val="visible"/>
                                      </p:to>
                                    </p:set>
                                    <p:animEffect transition="in" filter="wipe(left)">
                                      <p:cBhvr>
                                        <p:cTn id="42" dur="500"/>
                                        <p:tgtEl>
                                          <p:spTgt spid="76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928" grpId="0" autoUpdateAnimBg="0"/>
      <p:bldP spid="76931"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19" name="Text Box 91"/>
          <p:cNvSpPr txBox="1">
            <a:spLocks noChangeArrowheads="1"/>
          </p:cNvSpPr>
          <p:nvPr/>
        </p:nvSpPr>
        <p:spPr bwMode="auto">
          <a:xfrm>
            <a:off x="395288" y="458788"/>
            <a:ext cx="5562600" cy="535596"/>
          </a:xfrm>
          <a:prstGeom prst="rect">
            <a:avLst/>
          </a:prstGeom>
          <a:noFill/>
          <a:ln w="9525">
            <a:noFill/>
            <a:miter lim="800000"/>
            <a:headEnd/>
            <a:tailEnd/>
          </a:ln>
          <a:effectLst/>
        </p:spPr>
        <p:txBody>
          <a:bodyPr>
            <a:spAutoFit/>
          </a:bodyPr>
          <a:lstStyle/>
          <a:p>
            <a:pPr eaLnBrk="1" hangingPunct="1">
              <a:lnSpc>
                <a:spcPct val="110000"/>
              </a:lnSpc>
              <a:defRPr/>
            </a:pPr>
            <a:r>
              <a:rPr lang="zh-CN" altLang="en-US" sz="2800" b="1">
                <a:solidFill>
                  <a:srgbClr val="CC0000"/>
                </a:solidFill>
              </a:rPr>
              <a:t>例：同相串联的减法运算电路</a:t>
            </a:r>
          </a:p>
        </p:txBody>
      </p:sp>
      <p:sp>
        <p:nvSpPr>
          <p:cNvPr id="176328" name="Text Box 200"/>
          <p:cNvSpPr txBox="1">
            <a:spLocks noChangeArrowheads="1"/>
          </p:cNvSpPr>
          <p:nvPr/>
        </p:nvSpPr>
        <p:spPr bwMode="auto">
          <a:xfrm>
            <a:off x="6376988" y="3603625"/>
            <a:ext cx="2438400" cy="2441575"/>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b="1">
                <a:solidFill>
                  <a:srgbClr val="000099"/>
                </a:solidFill>
              </a:rPr>
              <a:t>    </a:t>
            </a:r>
            <a:r>
              <a:rPr lang="zh-CN" altLang="en-US" sz="2800" b="1">
                <a:solidFill>
                  <a:srgbClr val="000099"/>
                </a:solidFill>
              </a:rPr>
              <a:t>该电路具有</a:t>
            </a:r>
          </a:p>
          <a:p>
            <a:pPr eaLnBrk="1" hangingPunct="1">
              <a:lnSpc>
                <a:spcPct val="110000"/>
              </a:lnSpc>
              <a:defRPr/>
            </a:pPr>
            <a:r>
              <a:rPr lang="zh-CN" altLang="en-US" sz="2800" b="1">
                <a:solidFill>
                  <a:srgbClr val="000099"/>
                </a:solidFill>
              </a:rPr>
              <a:t>极高的输入电</a:t>
            </a:r>
          </a:p>
          <a:p>
            <a:pPr eaLnBrk="1" hangingPunct="1">
              <a:lnSpc>
                <a:spcPct val="110000"/>
              </a:lnSpc>
              <a:defRPr/>
            </a:pPr>
            <a:r>
              <a:rPr lang="zh-CN" altLang="en-US" sz="2800" b="1">
                <a:solidFill>
                  <a:srgbClr val="000099"/>
                </a:solidFill>
              </a:rPr>
              <a:t>阻，又可实现</a:t>
            </a:r>
          </a:p>
          <a:p>
            <a:pPr eaLnBrk="1" hangingPunct="1">
              <a:lnSpc>
                <a:spcPct val="110000"/>
              </a:lnSpc>
              <a:defRPr/>
            </a:pPr>
            <a:r>
              <a:rPr lang="zh-CN" altLang="en-US" sz="2800" b="1">
                <a:solidFill>
                  <a:srgbClr val="000099"/>
                </a:solidFill>
              </a:rPr>
              <a:t>两信号相减的</a:t>
            </a:r>
          </a:p>
          <a:p>
            <a:pPr eaLnBrk="1" hangingPunct="1">
              <a:lnSpc>
                <a:spcPct val="110000"/>
              </a:lnSpc>
              <a:defRPr/>
            </a:pPr>
            <a:r>
              <a:rPr lang="zh-CN" altLang="en-US" sz="2800" b="1">
                <a:solidFill>
                  <a:srgbClr val="000099"/>
                </a:solidFill>
              </a:rPr>
              <a:t>运算电路。</a:t>
            </a:r>
          </a:p>
        </p:txBody>
      </p:sp>
      <p:graphicFrame>
        <p:nvGraphicFramePr>
          <p:cNvPr id="176329" name="Object 201"/>
          <p:cNvGraphicFramePr>
            <a:graphicFrameLocks noChangeAspect="1"/>
          </p:cNvGraphicFramePr>
          <p:nvPr>
            <p:extLst/>
          </p:nvPr>
        </p:nvGraphicFramePr>
        <p:xfrm>
          <a:off x="598488" y="3197225"/>
          <a:ext cx="2716212" cy="1104900"/>
        </p:xfrm>
        <a:graphic>
          <a:graphicData uri="http://schemas.openxmlformats.org/presentationml/2006/ole">
            <mc:AlternateContent xmlns:mc="http://schemas.openxmlformats.org/markup-compatibility/2006">
              <mc:Choice xmlns:v="urn:schemas-microsoft-com:vml" Requires="v">
                <p:oleObj spid="_x0000_s12296" name="Equation" r:id="rId4" imgW="1091726" imgH="444307" progId="Equation.3">
                  <p:embed/>
                </p:oleObj>
              </mc:Choice>
              <mc:Fallback>
                <p:oleObj name="Equation" r:id="rId4" imgW="1091726" imgH="44430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488" y="3197225"/>
                        <a:ext cx="2716212"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330" name="Object 202"/>
          <p:cNvGraphicFramePr>
            <a:graphicFrameLocks noChangeAspect="1"/>
          </p:cNvGraphicFramePr>
          <p:nvPr>
            <p:extLst/>
          </p:nvPr>
        </p:nvGraphicFramePr>
        <p:xfrm>
          <a:off x="611188" y="4137025"/>
          <a:ext cx="4391025" cy="1106488"/>
        </p:xfrm>
        <a:graphic>
          <a:graphicData uri="http://schemas.openxmlformats.org/presentationml/2006/ole">
            <mc:AlternateContent xmlns:mc="http://schemas.openxmlformats.org/markup-compatibility/2006">
              <mc:Choice xmlns:v="urn:schemas-microsoft-com:vml" Requires="v">
                <p:oleObj spid="_x0000_s12297" name="Equation" r:id="rId6" imgW="1764534" imgH="444307" progId="Equation.3">
                  <p:embed/>
                </p:oleObj>
              </mc:Choice>
              <mc:Fallback>
                <p:oleObj name="Equation" r:id="rId6" imgW="1764534" imgH="44430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4137025"/>
                        <a:ext cx="4391025"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331" name="Object 203"/>
          <p:cNvGraphicFramePr>
            <a:graphicFrameLocks noChangeAspect="1"/>
          </p:cNvGraphicFramePr>
          <p:nvPr>
            <p:extLst/>
          </p:nvPr>
        </p:nvGraphicFramePr>
        <p:xfrm>
          <a:off x="1055688" y="5203825"/>
          <a:ext cx="5275262" cy="1104900"/>
        </p:xfrm>
        <a:graphic>
          <a:graphicData uri="http://schemas.openxmlformats.org/presentationml/2006/ole">
            <mc:AlternateContent xmlns:mc="http://schemas.openxmlformats.org/markup-compatibility/2006">
              <mc:Choice xmlns:v="urn:schemas-microsoft-com:vml" Requires="v">
                <p:oleObj spid="_x0000_s12298" name="Equation" r:id="rId8" imgW="2120900" imgH="444500" progId="Equation.3">
                  <p:embed/>
                </p:oleObj>
              </mc:Choice>
              <mc:Fallback>
                <p:oleObj name="Equation" r:id="rId8" imgW="2120900" imgH="4445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5688" y="5203825"/>
                        <a:ext cx="5275262"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332" name="Text Box 204"/>
          <p:cNvSpPr txBox="1">
            <a:spLocks noChangeArrowheads="1"/>
          </p:cNvSpPr>
          <p:nvPr/>
        </p:nvSpPr>
        <p:spPr bwMode="auto">
          <a:xfrm>
            <a:off x="468313" y="283527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a:solidFill>
                  <a:srgbClr val="CC0000"/>
                </a:solidFill>
              </a:rPr>
              <a:t>解：</a:t>
            </a:r>
          </a:p>
        </p:txBody>
      </p:sp>
      <p:pic>
        <p:nvPicPr>
          <p:cNvPr id="57352" name="Picture 206" descr="图片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0913" y="981075"/>
            <a:ext cx="674370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1468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332"/>
                                        </p:tgtEl>
                                        <p:attrNameLst>
                                          <p:attrName>style.visibility</p:attrName>
                                        </p:attrNameLst>
                                      </p:cBhvr>
                                      <p:to>
                                        <p:strVal val="visible"/>
                                      </p:to>
                                    </p:set>
                                    <p:animEffect transition="in" filter="wipe(left)">
                                      <p:cBhvr>
                                        <p:cTn id="7" dur="500"/>
                                        <p:tgtEl>
                                          <p:spTgt spid="17633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6329"/>
                                        </p:tgtEl>
                                        <p:attrNameLst>
                                          <p:attrName>style.visibility</p:attrName>
                                        </p:attrNameLst>
                                      </p:cBhvr>
                                      <p:to>
                                        <p:strVal val="visible"/>
                                      </p:to>
                                    </p:set>
                                    <p:animEffect transition="in" filter="wipe(left)">
                                      <p:cBhvr>
                                        <p:cTn id="11" dur="500"/>
                                        <p:tgtEl>
                                          <p:spTgt spid="1763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76330"/>
                                        </p:tgtEl>
                                        <p:attrNameLst>
                                          <p:attrName>style.visibility</p:attrName>
                                        </p:attrNameLst>
                                      </p:cBhvr>
                                      <p:to>
                                        <p:strVal val="visible"/>
                                      </p:to>
                                    </p:set>
                                    <p:animEffect transition="in" filter="wipe(left)">
                                      <p:cBhvr>
                                        <p:cTn id="16" dur="500"/>
                                        <p:tgtEl>
                                          <p:spTgt spid="1763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76331"/>
                                        </p:tgtEl>
                                        <p:attrNameLst>
                                          <p:attrName>style.visibility</p:attrName>
                                        </p:attrNameLst>
                                      </p:cBhvr>
                                      <p:to>
                                        <p:strVal val="visible"/>
                                      </p:to>
                                    </p:set>
                                    <p:animEffect transition="in" filter="wipe(left)">
                                      <p:cBhvr>
                                        <p:cTn id="21" dur="500"/>
                                        <p:tgtEl>
                                          <p:spTgt spid="1763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6328"/>
                                        </p:tgtEl>
                                        <p:attrNameLst>
                                          <p:attrName>style.visibility</p:attrName>
                                        </p:attrNameLst>
                                      </p:cBhvr>
                                      <p:to>
                                        <p:strVal val="visible"/>
                                      </p:to>
                                    </p:set>
                                    <p:animEffect transition="in" filter="wipe(left)">
                                      <p:cBhvr>
                                        <p:cTn id="26" dur="500"/>
                                        <p:tgtEl>
                                          <p:spTgt spid="176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328" grpId="0" autoUpdateAnimBg="0"/>
      <p:bldP spid="17633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bwMode="auto">
          <a:xfrm>
            <a:off x="558156" y="528434"/>
            <a:ext cx="4338637" cy="48895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000099"/>
                </a:solidFill>
                <a:latin typeface="Times New Roman" panose="02020603050405020304" pitchFamily="18" charset="0"/>
                <a:cs typeface="Times New Roman" panose="02020603050405020304" pitchFamily="18" charset="0"/>
              </a:rPr>
              <a:t>16.2.4   </a:t>
            </a:r>
            <a:r>
              <a:rPr lang="zh-CN" altLang="en-US" sz="2800" b="1" smtClean="0">
                <a:solidFill>
                  <a:srgbClr val="000099"/>
                </a:solidFill>
                <a:latin typeface="Times New Roman" panose="02020603050405020304" pitchFamily="18" charset="0"/>
                <a:cs typeface="Times New Roman" panose="02020603050405020304" pitchFamily="18" charset="0"/>
              </a:rPr>
              <a:t>积分运算电路</a:t>
            </a:r>
          </a:p>
        </p:txBody>
      </p:sp>
      <p:sp>
        <p:nvSpPr>
          <p:cNvPr id="77827" name="Text Box 3"/>
          <p:cNvSpPr txBox="1">
            <a:spLocks noChangeArrowheads="1"/>
          </p:cNvSpPr>
          <p:nvPr/>
        </p:nvSpPr>
        <p:spPr bwMode="auto">
          <a:xfrm>
            <a:off x="4625331" y="1436484"/>
            <a:ext cx="43434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a:solidFill>
                  <a:schemeClr val="tx1"/>
                </a:solidFill>
                <a:cs typeface="Times New Roman" panose="02020603050405020304" pitchFamily="18" charset="0"/>
              </a:rPr>
              <a:t>    </a:t>
            </a:r>
            <a:r>
              <a:rPr lang="zh-CN" altLang="en-US">
                <a:solidFill>
                  <a:schemeClr val="tx1"/>
                </a:solidFill>
                <a:cs typeface="Times New Roman" panose="02020603050405020304" pitchFamily="18" charset="0"/>
              </a:rPr>
              <a:t>由虚短及虚断性质可得</a:t>
            </a:r>
          </a:p>
          <a:p>
            <a:pPr eaLnBrk="1" hangingPunct="1">
              <a:spcBef>
                <a:spcPct val="10000"/>
              </a:spcBef>
            </a:pPr>
            <a:r>
              <a:rPr lang="zh-CN" altLang="en-US" i="1">
                <a:solidFill>
                  <a:schemeClr val="tx1"/>
                </a:solidFill>
                <a:cs typeface="Times New Roman" panose="02020603050405020304" pitchFamily="18" charset="0"/>
              </a:rPr>
              <a:t>     </a:t>
            </a:r>
            <a:r>
              <a:rPr lang="en-US" altLang="zh-CN" i="1">
                <a:solidFill>
                  <a:schemeClr val="tx1"/>
                </a:solidFill>
                <a:cs typeface="Times New Roman" panose="02020603050405020304" pitchFamily="18" charset="0"/>
              </a:rPr>
              <a:t>i</a:t>
            </a:r>
            <a:r>
              <a:rPr lang="en-US" altLang="zh-CN" baseline="-25000">
                <a:solidFill>
                  <a:schemeClr val="tx1"/>
                </a:solidFill>
                <a:cs typeface="Times New Roman" panose="02020603050405020304" pitchFamily="18" charset="0"/>
              </a:rPr>
              <a:t>1</a:t>
            </a:r>
            <a:r>
              <a:rPr lang="en-US" altLang="zh-CN" i="1">
                <a:solidFill>
                  <a:schemeClr val="tx1"/>
                </a:solidFill>
                <a:cs typeface="Times New Roman" panose="02020603050405020304" pitchFamily="18" charset="0"/>
              </a:rPr>
              <a:t> = i</a:t>
            </a:r>
            <a:r>
              <a:rPr lang="en-US" altLang="zh-CN" baseline="-25000">
                <a:solidFill>
                  <a:schemeClr val="tx1"/>
                </a:solidFill>
                <a:cs typeface="Times New Roman" panose="02020603050405020304" pitchFamily="18" charset="0"/>
              </a:rPr>
              <a:t>f</a:t>
            </a:r>
            <a:endParaRPr lang="en-US" altLang="zh-CN" i="1">
              <a:solidFill>
                <a:schemeClr val="tx1"/>
              </a:solidFill>
              <a:cs typeface="Times New Roman" panose="02020603050405020304" pitchFamily="18" charset="0"/>
            </a:endParaRPr>
          </a:p>
        </p:txBody>
      </p:sp>
      <p:graphicFrame>
        <p:nvGraphicFramePr>
          <p:cNvPr id="77828" name="Object 4"/>
          <p:cNvGraphicFramePr>
            <a:graphicFrameLocks noChangeAspect="1"/>
          </p:cNvGraphicFramePr>
          <p:nvPr>
            <p:extLst/>
          </p:nvPr>
        </p:nvGraphicFramePr>
        <p:xfrm>
          <a:off x="4987281" y="3427209"/>
          <a:ext cx="2152650" cy="1101725"/>
        </p:xfrm>
        <a:graphic>
          <a:graphicData uri="http://schemas.openxmlformats.org/presentationml/2006/ole">
            <mc:AlternateContent xmlns:mc="http://schemas.openxmlformats.org/markup-compatibility/2006">
              <mc:Choice xmlns:v="urn:schemas-microsoft-com:vml" Requires="v">
                <p:oleObj spid="_x0000_s13328" name="Equation" r:id="rId4" imgW="853677" imgH="434182" progId="Equation.3">
                  <p:embed/>
                </p:oleObj>
              </mc:Choice>
              <mc:Fallback>
                <p:oleObj name="Equation" r:id="rId4" imgW="853677" imgH="43418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281" y="3427209"/>
                        <a:ext cx="2152650"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29" name="Object 5"/>
          <p:cNvGraphicFramePr>
            <a:graphicFrameLocks noChangeAspect="1"/>
          </p:cNvGraphicFramePr>
          <p:nvPr>
            <p:extLst/>
          </p:nvPr>
        </p:nvGraphicFramePr>
        <p:xfrm>
          <a:off x="7063731" y="3446259"/>
          <a:ext cx="1600200" cy="966788"/>
        </p:xfrm>
        <a:graphic>
          <a:graphicData uri="http://schemas.openxmlformats.org/presentationml/2006/ole">
            <mc:AlternateContent xmlns:mc="http://schemas.openxmlformats.org/markup-compatibility/2006">
              <mc:Choice xmlns:v="urn:schemas-microsoft-com:vml" Requires="v">
                <p:oleObj spid="_x0000_s13329" name="Equation" r:id="rId6" imgW="701218" imgH="396345" progId="Equation.3">
                  <p:embed/>
                </p:oleObj>
              </mc:Choice>
              <mc:Fallback>
                <p:oleObj name="Equation" r:id="rId6" imgW="701218" imgH="39634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3731" y="3446259"/>
                        <a:ext cx="1600200"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Object 6" descr="40%"/>
          <p:cNvGraphicFramePr>
            <a:graphicFrameLocks noChangeAspect="1"/>
          </p:cNvGraphicFramePr>
          <p:nvPr>
            <p:extLst/>
          </p:nvPr>
        </p:nvGraphicFramePr>
        <p:xfrm>
          <a:off x="5590531" y="4636884"/>
          <a:ext cx="2616200" cy="1092200"/>
        </p:xfrm>
        <a:graphic>
          <a:graphicData uri="http://schemas.openxmlformats.org/presentationml/2006/ole">
            <mc:AlternateContent xmlns:mc="http://schemas.openxmlformats.org/markup-compatibility/2006">
              <mc:Choice xmlns:v="urn:schemas-microsoft-com:vml" Requires="v">
                <p:oleObj spid="_x0000_s13330" name="Equation" r:id="rId8" imgW="1173273" imgH="434182" progId="Equation.3">
                  <p:embed/>
                </p:oleObj>
              </mc:Choice>
              <mc:Fallback>
                <p:oleObj name="Equation" r:id="rId8" imgW="1173273" imgH="43418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90531" y="4636884"/>
                        <a:ext cx="2616200" cy="1092200"/>
                      </a:xfrm>
                      <a:prstGeom prst="rect">
                        <a:avLst/>
                      </a:prstGeom>
                      <a:pattFill prst="pct40">
                        <a:fgClr>
                          <a:srgbClr val="FFCCFF"/>
                        </a:fgClr>
                        <a:bgClr>
                          <a:srgbClr val="FFFFFF"/>
                        </a:bgClr>
                      </a:patt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1" name="Object 7" descr="40%"/>
          <p:cNvGraphicFramePr>
            <a:graphicFrameLocks noChangeAspect="1"/>
          </p:cNvGraphicFramePr>
          <p:nvPr>
            <p:extLst/>
          </p:nvPr>
        </p:nvGraphicFramePr>
        <p:xfrm>
          <a:off x="6619231" y="2388984"/>
          <a:ext cx="1930400" cy="974725"/>
        </p:xfrm>
        <a:graphic>
          <a:graphicData uri="http://schemas.openxmlformats.org/presentationml/2006/ole">
            <mc:AlternateContent xmlns:mc="http://schemas.openxmlformats.org/markup-compatibility/2006">
              <mc:Choice xmlns:v="urn:schemas-microsoft-com:vml" Requires="v">
                <p:oleObj spid="_x0000_s13331" name="Equation" r:id="rId10" imgW="792598" imgH="396345" progId="Equation.3">
                  <p:embed/>
                </p:oleObj>
              </mc:Choice>
              <mc:Fallback>
                <p:oleObj name="Equation" r:id="rId10" imgW="792598" imgH="39634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19231" y="2388984"/>
                        <a:ext cx="1930400" cy="974725"/>
                      </a:xfrm>
                      <a:prstGeom prst="rect">
                        <a:avLst/>
                      </a:prstGeom>
                      <a:noFill/>
                      <a:ln>
                        <a:noFill/>
                      </a:ln>
                      <a:effectLst/>
                      <a:extLst>
                        <a:ext uri="{909E8E84-426E-40DD-AFC4-6F175D3DCCD1}">
                          <a14:hiddenFill xmlns:a14="http://schemas.microsoft.com/office/drawing/2010/main">
                            <a:pattFill prst="pct40">
                              <a:fgClr>
                                <a:srgbClr val="FFCC99"/>
                              </a:fgClr>
                              <a:bgClr>
                                <a:srgbClr val="FFFFFF"/>
                              </a:bgClr>
                            </a:pattFill>
                          </a14:hiddenFill>
                        </a:ext>
                        <a:ext uri="{91240B29-F687-4F45-9708-019B960494DF}">
                          <a14:hiddenLine xmlns:a14="http://schemas.microsoft.com/office/drawing/2010/main" w="19050">
                            <a:solidFill>
                              <a:srgbClr val="FFCC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2" name="Object 8"/>
          <p:cNvGraphicFramePr>
            <a:graphicFrameLocks noChangeAspect="1"/>
          </p:cNvGraphicFramePr>
          <p:nvPr>
            <p:extLst/>
          </p:nvPr>
        </p:nvGraphicFramePr>
        <p:xfrm>
          <a:off x="5092056" y="2433434"/>
          <a:ext cx="1174750" cy="1047750"/>
        </p:xfrm>
        <a:graphic>
          <a:graphicData uri="http://schemas.openxmlformats.org/presentationml/2006/ole">
            <mc:AlternateContent xmlns:mc="http://schemas.openxmlformats.org/markup-compatibility/2006">
              <mc:Choice xmlns:v="urn:schemas-microsoft-com:vml" Requires="v">
                <p:oleObj spid="_x0000_s13332" name="Equation" r:id="rId12" imgW="472529" imgH="426615" progId="Equation.3">
                  <p:embed/>
                </p:oleObj>
              </mc:Choice>
              <mc:Fallback>
                <p:oleObj name="Equation" r:id="rId12" imgW="472529" imgH="42661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92056" y="2433434"/>
                        <a:ext cx="117475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3" name="AutoShape 9" descr="90%"/>
          <p:cNvSpPr>
            <a:spLocks noChangeArrowheads="1"/>
          </p:cNvSpPr>
          <p:nvPr/>
        </p:nvSpPr>
        <p:spPr bwMode="auto">
          <a:xfrm>
            <a:off x="972493" y="979284"/>
            <a:ext cx="1071563" cy="609600"/>
          </a:xfrm>
          <a:prstGeom prst="wedgeEllipseCallout">
            <a:avLst>
              <a:gd name="adj1" fmla="val 81111"/>
              <a:gd name="adj2" fmla="val -9116"/>
            </a:avLst>
          </a:prstGeom>
          <a:pattFill prst="pct90">
            <a:fgClr>
              <a:srgbClr val="CCFF33"/>
            </a:fgClr>
            <a:bgClr>
              <a:schemeClr val="bg1"/>
            </a:bgClr>
          </a:pattFill>
          <a:ln w="28575">
            <a:solidFill>
              <a:srgbClr val="006600"/>
            </a:solidFill>
            <a:miter lim="800000"/>
            <a:headEnd/>
            <a:tailEnd/>
          </a:ln>
        </p:spPr>
        <p:txBody>
          <a:bodyPr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i="1">
                <a:solidFill>
                  <a:schemeClr val="tx1"/>
                </a:solidFill>
                <a:ea typeface="楷体_GB2312" pitchFamily="49" charset="-122"/>
                <a:cs typeface="Times New Roman" panose="02020603050405020304" pitchFamily="18" charset="0"/>
              </a:rPr>
              <a:t>i</a:t>
            </a:r>
            <a:r>
              <a:rPr lang="en-US" altLang="zh-CN" baseline="-25000">
                <a:solidFill>
                  <a:schemeClr val="tx1"/>
                </a:solidFill>
                <a:ea typeface="楷体_GB2312" pitchFamily="49" charset="-122"/>
                <a:cs typeface="Times New Roman" panose="02020603050405020304" pitchFamily="18" charset="0"/>
              </a:rPr>
              <a:t>f </a:t>
            </a:r>
            <a:r>
              <a:rPr lang="en-US" altLang="zh-CN">
                <a:solidFill>
                  <a:schemeClr val="tx1"/>
                </a:solidFill>
                <a:ea typeface="楷体_GB2312" pitchFamily="49" charset="-122"/>
                <a:cs typeface="Times New Roman" panose="02020603050405020304" pitchFamily="18" charset="0"/>
              </a:rPr>
              <a:t>=?</a:t>
            </a:r>
          </a:p>
        </p:txBody>
      </p:sp>
      <p:grpSp>
        <p:nvGrpSpPr>
          <p:cNvPr id="2" name="Group 13"/>
          <p:cNvGrpSpPr>
            <a:grpSpLocks/>
          </p:cNvGrpSpPr>
          <p:nvPr/>
        </p:nvGrpSpPr>
        <p:grpSpPr bwMode="auto">
          <a:xfrm>
            <a:off x="1267768" y="953884"/>
            <a:ext cx="1533525" cy="1295400"/>
            <a:chOff x="1008" y="2265"/>
            <a:chExt cx="966" cy="720"/>
          </a:xfrm>
        </p:grpSpPr>
        <p:sp>
          <p:nvSpPr>
            <p:cNvPr id="59411" name="Text Box 14"/>
            <p:cNvSpPr txBox="1">
              <a:spLocks noChangeArrowheads="1"/>
            </p:cNvSpPr>
            <p:nvPr/>
          </p:nvSpPr>
          <p:spPr bwMode="auto">
            <a:xfrm>
              <a:off x="1628" y="2265"/>
              <a:ext cx="34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cs typeface="Times New Roman" panose="02020603050405020304" pitchFamily="18" charset="0"/>
                </a:rPr>
                <a:t>i</a:t>
              </a:r>
              <a:r>
                <a:rPr lang="en-US" altLang="zh-CN" baseline="-25000">
                  <a:solidFill>
                    <a:schemeClr val="accent2"/>
                  </a:solidFill>
                  <a:cs typeface="Times New Roman" panose="02020603050405020304" pitchFamily="18" charset="0"/>
                </a:rPr>
                <a:t>f</a:t>
              </a:r>
              <a:endParaRPr lang="en-US" altLang="zh-CN">
                <a:solidFill>
                  <a:schemeClr val="accent2"/>
                </a:solidFill>
                <a:cs typeface="Times New Roman" panose="02020603050405020304" pitchFamily="18" charset="0"/>
              </a:endParaRPr>
            </a:p>
          </p:txBody>
        </p:sp>
        <p:sp>
          <p:nvSpPr>
            <p:cNvPr id="59412" name="Text Box 15"/>
            <p:cNvSpPr txBox="1">
              <a:spLocks noChangeArrowheads="1"/>
            </p:cNvSpPr>
            <p:nvPr/>
          </p:nvSpPr>
          <p:spPr bwMode="auto">
            <a:xfrm>
              <a:off x="1008" y="2658"/>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cs typeface="Times New Roman" panose="02020603050405020304" pitchFamily="18" charset="0"/>
                </a:rPr>
                <a:t>i</a:t>
              </a:r>
              <a:r>
                <a:rPr lang="en-US" altLang="zh-CN" baseline="-25000">
                  <a:solidFill>
                    <a:schemeClr val="accent2"/>
                  </a:solidFill>
                  <a:cs typeface="Times New Roman" panose="02020603050405020304" pitchFamily="18" charset="0"/>
                </a:rPr>
                <a:t>1</a:t>
              </a:r>
              <a:endParaRPr lang="en-US" altLang="zh-CN">
                <a:solidFill>
                  <a:schemeClr val="accent2"/>
                </a:solidFill>
                <a:cs typeface="Times New Roman" panose="02020603050405020304" pitchFamily="18" charset="0"/>
              </a:endParaRPr>
            </a:p>
          </p:txBody>
        </p:sp>
        <p:sp>
          <p:nvSpPr>
            <p:cNvPr id="59413" name="Line 16"/>
            <p:cNvSpPr>
              <a:spLocks noChangeShapeType="1"/>
            </p:cNvSpPr>
            <p:nvPr/>
          </p:nvSpPr>
          <p:spPr bwMode="auto">
            <a:xfrm>
              <a:off x="1709" y="2575"/>
              <a:ext cx="192" cy="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59414" name="Line 17"/>
            <p:cNvSpPr>
              <a:spLocks noChangeShapeType="1"/>
            </p:cNvSpPr>
            <p:nvPr/>
          </p:nvSpPr>
          <p:spPr bwMode="auto">
            <a:xfrm>
              <a:off x="1037" y="2985"/>
              <a:ext cx="230" cy="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pSp>
        <p:nvGrpSpPr>
          <p:cNvPr id="3" name="Group 62"/>
          <p:cNvGrpSpPr>
            <a:grpSpLocks/>
          </p:cNvGrpSpPr>
          <p:nvPr/>
        </p:nvGrpSpPr>
        <p:grpSpPr bwMode="auto">
          <a:xfrm>
            <a:off x="2648893" y="826884"/>
            <a:ext cx="777875" cy="866775"/>
            <a:chOff x="1488" y="528"/>
            <a:chExt cx="448" cy="500"/>
          </a:xfrm>
        </p:grpSpPr>
        <p:sp>
          <p:nvSpPr>
            <p:cNvPr id="59408" name="Rectangle 63"/>
            <p:cNvSpPr>
              <a:spLocks noChangeArrowheads="1"/>
            </p:cNvSpPr>
            <p:nvPr/>
          </p:nvSpPr>
          <p:spPr bwMode="auto">
            <a:xfrm>
              <a:off x="1584" y="528"/>
              <a:ext cx="3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99"/>
                  </a:solidFill>
                  <a:cs typeface="Times New Roman" panose="02020603050405020304" pitchFamily="18" charset="0"/>
                </a:rPr>
                <a:t>u</a:t>
              </a:r>
              <a:r>
                <a:rPr lang="en-US" altLang="zh-CN" i="1" baseline="-25000">
                  <a:solidFill>
                    <a:srgbClr val="000099"/>
                  </a:solidFill>
                  <a:cs typeface="Times New Roman" panose="02020603050405020304" pitchFamily="18" charset="0"/>
                </a:rPr>
                <a:t>C</a:t>
              </a:r>
            </a:p>
          </p:txBody>
        </p:sp>
        <p:sp>
          <p:nvSpPr>
            <p:cNvPr id="59409" name="Rectangle 64"/>
            <p:cNvSpPr>
              <a:spLocks noChangeArrowheads="1"/>
            </p:cNvSpPr>
            <p:nvPr/>
          </p:nvSpPr>
          <p:spPr bwMode="auto">
            <a:xfrm>
              <a:off x="1488" y="720"/>
              <a:ext cx="22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3399"/>
                  </a:solidFill>
                  <a:cs typeface="Times New Roman" panose="02020603050405020304" pitchFamily="18" charset="0"/>
                </a:rPr>
                <a:t>+</a:t>
              </a:r>
            </a:p>
          </p:txBody>
        </p:sp>
        <p:sp>
          <p:nvSpPr>
            <p:cNvPr id="59410" name="Rectangle 65"/>
            <p:cNvSpPr>
              <a:spLocks noChangeArrowheads="1"/>
            </p:cNvSpPr>
            <p:nvPr/>
          </p:nvSpPr>
          <p:spPr bwMode="auto">
            <a:xfrm>
              <a:off x="1728" y="729"/>
              <a:ext cx="20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3399"/>
                  </a:solidFill>
                  <a:cs typeface="Times New Roman" panose="02020603050405020304" pitchFamily="18" charset="0"/>
                </a:rPr>
                <a:t>–</a:t>
              </a:r>
            </a:p>
          </p:txBody>
        </p:sp>
      </p:grpSp>
      <p:sp>
        <p:nvSpPr>
          <p:cNvPr id="77890" name="Text Box 66"/>
          <p:cNvSpPr txBox="1">
            <a:spLocks noChangeArrowheads="1"/>
          </p:cNvSpPr>
          <p:nvPr/>
        </p:nvSpPr>
        <p:spPr bwMode="auto">
          <a:xfrm>
            <a:off x="515293" y="3563734"/>
            <a:ext cx="4043363" cy="946150"/>
          </a:xfrm>
          <a:prstGeom prst="rect">
            <a:avLst/>
          </a:prstGeom>
          <a:noFill/>
          <a:ln w="9525">
            <a:noFill/>
            <a:miter lim="800000"/>
            <a:headEnd/>
            <a:tailEnd/>
          </a:ln>
          <a:effectLst/>
        </p:spPr>
        <p:txBody>
          <a:bodyPr>
            <a:spAutoFit/>
          </a:bodyPr>
          <a:lstStyle/>
          <a:p>
            <a:pPr eaLnBrk="1" hangingPunct="1">
              <a:spcBef>
                <a:spcPct val="50000"/>
              </a:spcBef>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当电容 </a:t>
            </a:r>
            <a:r>
              <a:rPr lang="en-US" altLang="zh-CN" sz="2800" b="1" i="1">
                <a:solidFill>
                  <a:srgbClr val="CC0000"/>
                </a:solidFill>
                <a:latin typeface="Times New Roman" panose="02020603050405020304" pitchFamily="18" charset="0"/>
                <a:cs typeface="Times New Roman" panose="02020603050405020304" pitchFamily="18" charset="0"/>
              </a:rPr>
              <a:t>C</a:t>
            </a:r>
            <a:r>
              <a:rPr lang="en-US" altLang="zh-CN" sz="2800" b="1" baseline="-25000">
                <a:solidFill>
                  <a:srgbClr val="CC0000"/>
                </a:solidFill>
                <a:latin typeface="Times New Roman" panose="02020603050405020304" pitchFamily="18" charset="0"/>
                <a:cs typeface="Times New Roman" panose="02020603050405020304" pitchFamily="18" charset="0"/>
              </a:rPr>
              <a:t>F </a:t>
            </a:r>
            <a:r>
              <a:rPr lang="zh-CN" altLang="en-US" sz="2800" b="1">
                <a:solidFill>
                  <a:srgbClr val="CC0000"/>
                </a:solidFill>
                <a:latin typeface="Times New Roman" panose="02020603050405020304" pitchFamily="18" charset="0"/>
                <a:cs typeface="Times New Roman" panose="02020603050405020304" pitchFamily="18" charset="0"/>
              </a:rPr>
              <a:t>的初始电压为 </a:t>
            </a:r>
            <a:r>
              <a:rPr lang="en-US" altLang="zh-CN" sz="2800" b="1" i="1">
                <a:solidFill>
                  <a:srgbClr val="CC0000"/>
                </a:solidFill>
                <a:latin typeface="Times New Roman" panose="02020603050405020304" pitchFamily="18" charset="0"/>
                <a:cs typeface="Times New Roman" panose="02020603050405020304" pitchFamily="18" charset="0"/>
              </a:rPr>
              <a:t>u</a:t>
            </a:r>
            <a:r>
              <a:rPr lang="en-US" altLang="zh-CN" sz="2800" b="1" i="1" baseline="-25000">
                <a:solidFill>
                  <a:srgbClr val="CC0000"/>
                </a:solidFill>
                <a:latin typeface="Times New Roman" panose="02020603050405020304" pitchFamily="18" charset="0"/>
                <a:cs typeface="Times New Roman" panose="02020603050405020304" pitchFamily="18" charset="0"/>
              </a:rPr>
              <a:t>C </a:t>
            </a:r>
            <a:r>
              <a:rPr lang="en-US" altLang="zh-CN" sz="2800" b="1">
                <a:solidFill>
                  <a:srgbClr val="CC0000"/>
                </a:solidFill>
                <a:latin typeface="Times New Roman" panose="02020603050405020304" pitchFamily="18" charset="0"/>
                <a:cs typeface="Times New Roman" panose="02020603050405020304" pitchFamily="18" charset="0"/>
              </a:rPr>
              <a:t>( </a:t>
            </a:r>
            <a:r>
              <a:rPr lang="en-US" altLang="zh-CN" sz="2800" b="1" i="1">
                <a:solidFill>
                  <a:srgbClr val="CC0000"/>
                </a:solidFill>
                <a:latin typeface="Times New Roman" panose="02020603050405020304" pitchFamily="18" charset="0"/>
                <a:cs typeface="Times New Roman" panose="02020603050405020304" pitchFamily="18" charset="0"/>
              </a:rPr>
              <a:t>t</a:t>
            </a:r>
            <a:r>
              <a:rPr lang="en-US" altLang="zh-CN" sz="2800" b="1" baseline="-25000">
                <a:solidFill>
                  <a:srgbClr val="CC0000"/>
                </a:solidFill>
                <a:latin typeface="Times New Roman" panose="02020603050405020304" pitchFamily="18" charset="0"/>
                <a:cs typeface="Times New Roman" panose="02020603050405020304" pitchFamily="18" charset="0"/>
              </a:rPr>
              <a:t>0 </a:t>
            </a: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时</a:t>
            </a:r>
            <a:r>
              <a:rPr lang="zh-CN" altLang="en-US" sz="2800" b="1">
                <a:solidFill>
                  <a:srgbClr val="000099"/>
                </a:solidFill>
                <a:latin typeface="Times New Roman" panose="02020603050405020304" pitchFamily="18" charset="0"/>
                <a:cs typeface="Times New Roman" panose="02020603050405020304" pitchFamily="18" charset="0"/>
              </a:rPr>
              <a:t>，则有</a:t>
            </a:r>
          </a:p>
        </p:txBody>
      </p:sp>
      <p:graphicFrame>
        <p:nvGraphicFramePr>
          <p:cNvPr id="77891" name="Object 67" descr="40%"/>
          <p:cNvGraphicFramePr>
            <a:graphicFrameLocks noChangeAspect="1"/>
          </p:cNvGraphicFramePr>
          <p:nvPr>
            <p:extLst/>
          </p:nvPr>
        </p:nvGraphicFramePr>
        <p:xfrm>
          <a:off x="647056" y="4517822"/>
          <a:ext cx="4122737" cy="1177925"/>
        </p:xfrm>
        <a:graphic>
          <a:graphicData uri="http://schemas.openxmlformats.org/presentationml/2006/ole">
            <mc:AlternateContent xmlns:mc="http://schemas.openxmlformats.org/markup-compatibility/2006">
              <mc:Choice xmlns:v="urn:schemas-microsoft-com:vml" Requires="v">
                <p:oleObj spid="_x0000_s13333" name="Equation" r:id="rId14" imgW="1859339" imgH="472493" progId="Equation.3">
                  <p:embed/>
                </p:oleObj>
              </mc:Choice>
              <mc:Fallback>
                <p:oleObj name="Equation" r:id="rId14" imgW="1859339" imgH="472493"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7056" y="4517822"/>
                        <a:ext cx="4122737" cy="1177925"/>
                      </a:xfrm>
                      <a:prstGeom prst="rect">
                        <a:avLst/>
                      </a:prstGeom>
                      <a:noFill/>
                      <a:ln>
                        <a:noFill/>
                      </a:ln>
                      <a:effectLst/>
                      <a:extLst>
                        <a:ext uri="{909E8E84-426E-40DD-AFC4-6F175D3DCCD1}">
                          <a14:hiddenFill xmlns:a14="http://schemas.microsoft.com/office/drawing/2010/main">
                            <a:pattFill prst="pct40">
                              <a:fgClr>
                                <a:srgbClr val="FFCC99"/>
                              </a:fgClr>
                              <a:bgClr>
                                <a:srgbClr val="FFFFFF"/>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92" name="Object 68" descr="40%"/>
          <p:cNvGraphicFramePr>
            <a:graphicFrameLocks noChangeAspect="1"/>
          </p:cNvGraphicFramePr>
          <p:nvPr>
            <p:extLst/>
          </p:nvPr>
        </p:nvGraphicFramePr>
        <p:xfrm>
          <a:off x="558156" y="5533822"/>
          <a:ext cx="4394200" cy="1106487"/>
        </p:xfrm>
        <a:graphic>
          <a:graphicData uri="http://schemas.openxmlformats.org/presentationml/2006/ole">
            <mc:AlternateContent xmlns:mc="http://schemas.openxmlformats.org/markup-compatibility/2006">
              <mc:Choice xmlns:v="urn:schemas-microsoft-com:vml" Requires="v">
                <p:oleObj spid="_x0000_s13334" name="Equation" r:id="rId16" imgW="1844188" imgH="434182" progId="Equation.3">
                  <p:embed/>
                </p:oleObj>
              </mc:Choice>
              <mc:Fallback>
                <p:oleObj name="Equation" r:id="rId16" imgW="1844188" imgH="43418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8156" y="5533822"/>
                        <a:ext cx="4394200" cy="1106487"/>
                      </a:xfrm>
                      <a:prstGeom prst="rect">
                        <a:avLst/>
                      </a:prstGeom>
                      <a:noFill/>
                      <a:ln>
                        <a:noFill/>
                      </a:ln>
                      <a:effectLst/>
                      <a:extLst>
                        <a:ext uri="{909E8E84-426E-40DD-AFC4-6F175D3DCCD1}">
                          <a14:hiddenFill xmlns:a14="http://schemas.microsoft.com/office/drawing/2010/main">
                            <a:pattFill prst="pct40">
                              <a:fgClr>
                                <a:srgbClr val="FFCC99"/>
                              </a:fgClr>
                              <a:bgClr>
                                <a:srgbClr val="FFFFFF"/>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9407" name="Picture 157" descr="图片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3243" y="1130097"/>
            <a:ext cx="4037013"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63026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7"/>
                                        </p:tgtEl>
                                        <p:attrNameLst>
                                          <p:attrName>style.visibility</p:attrName>
                                        </p:attrNameLst>
                                      </p:cBhvr>
                                      <p:to>
                                        <p:strVal val="visible"/>
                                      </p:to>
                                    </p:set>
                                    <p:animEffect transition="in" filter="wipe(left)">
                                      <p:cBhvr>
                                        <p:cTn id="12" dur="500"/>
                                        <p:tgtEl>
                                          <p:spTgt spid="778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7832"/>
                                        </p:tgtEl>
                                        <p:attrNameLst>
                                          <p:attrName>style.visibility</p:attrName>
                                        </p:attrNameLst>
                                      </p:cBhvr>
                                      <p:to>
                                        <p:strVal val="visible"/>
                                      </p:to>
                                    </p:set>
                                    <p:animEffect transition="in" filter="wipe(left)">
                                      <p:cBhvr>
                                        <p:cTn id="17" dur="500"/>
                                        <p:tgtEl>
                                          <p:spTgt spid="778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33"/>
                                        </p:tgtEl>
                                        <p:attrNameLst>
                                          <p:attrName>style.visibility</p:attrName>
                                        </p:attrNameLst>
                                      </p:cBhvr>
                                      <p:to>
                                        <p:strVal val="visible"/>
                                      </p:to>
                                    </p:set>
                                    <p:animEffect transition="in" filter="wipe(left)">
                                      <p:cBhvr>
                                        <p:cTn id="22" dur="500"/>
                                        <p:tgtEl>
                                          <p:spTgt spid="778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vertic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7831"/>
                                        </p:tgtEl>
                                        <p:attrNameLst>
                                          <p:attrName>style.visibility</p:attrName>
                                        </p:attrNameLst>
                                      </p:cBhvr>
                                      <p:to>
                                        <p:strVal val="visible"/>
                                      </p:to>
                                    </p:set>
                                    <p:animEffect transition="in" filter="wipe(left)">
                                      <p:cBhvr>
                                        <p:cTn id="32" dur="500"/>
                                        <p:tgtEl>
                                          <p:spTgt spid="778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7828"/>
                                        </p:tgtEl>
                                        <p:attrNameLst>
                                          <p:attrName>style.visibility</p:attrName>
                                        </p:attrNameLst>
                                      </p:cBhvr>
                                      <p:to>
                                        <p:strVal val="visible"/>
                                      </p:to>
                                    </p:set>
                                    <p:animEffect transition="in" filter="wipe(left)">
                                      <p:cBhvr>
                                        <p:cTn id="37" dur="500"/>
                                        <p:tgtEl>
                                          <p:spTgt spid="778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7829"/>
                                        </p:tgtEl>
                                        <p:attrNameLst>
                                          <p:attrName>style.visibility</p:attrName>
                                        </p:attrNameLst>
                                      </p:cBhvr>
                                      <p:to>
                                        <p:strVal val="visible"/>
                                      </p:to>
                                    </p:set>
                                    <p:animEffect transition="in" filter="wipe(left)">
                                      <p:cBhvr>
                                        <p:cTn id="42" dur="500"/>
                                        <p:tgtEl>
                                          <p:spTgt spid="778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7830"/>
                                        </p:tgtEl>
                                        <p:attrNameLst>
                                          <p:attrName>style.visibility</p:attrName>
                                        </p:attrNameLst>
                                      </p:cBhvr>
                                      <p:to>
                                        <p:strVal val="visible"/>
                                      </p:to>
                                    </p:set>
                                    <p:animEffect transition="in" filter="wipe(left)">
                                      <p:cBhvr>
                                        <p:cTn id="47" dur="500"/>
                                        <p:tgtEl>
                                          <p:spTgt spid="778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7890"/>
                                        </p:tgtEl>
                                        <p:attrNameLst>
                                          <p:attrName>style.visibility</p:attrName>
                                        </p:attrNameLst>
                                      </p:cBhvr>
                                      <p:to>
                                        <p:strVal val="visible"/>
                                      </p:to>
                                    </p:set>
                                    <p:animEffect transition="in" filter="wipe(left)">
                                      <p:cBhvr>
                                        <p:cTn id="52" dur="500"/>
                                        <p:tgtEl>
                                          <p:spTgt spid="778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7891"/>
                                        </p:tgtEl>
                                        <p:attrNameLst>
                                          <p:attrName>style.visibility</p:attrName>
                                        </p:attrNameLst>
                                      </p:cBhvr>
                                      <p:to>
                                        <p:strVal val="visible"/>
                                      </p:to>
                                    </p:set>
                                    <p:animEffect transition="in" filter="wipe(left)">
                                      <p:cBhvr>
                                        <p:cTn id="57" dur="500"/>
                                        <p:tgtEl>
                                          <p:spTgt spid="7789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nodeType="clickEffect">
                                  <p:stCondLst>
                                    <p:cond delay="0"/>
                                  </p:stCondLst>
                                  <p:childTnLst>
                                    <p:set>
                                      <p:cBhvr>
                                        <p:cTn id="61" dur="1" fill="hold">
                                          <p:stCondLst>
                                            <p:cond delay="0"/>
                                          </p:stCondLst>
                                        </p:cTn>
                                        <p:tgtEl>
                                          <p:spTgt spid="77892"/>
                                        </p:tgtEl>
                                        <p:attrNameLst>
                                          <p:attrName>style.visibility</p:attrName>
                                        </p:attrNameLst>
                                      </p:cBhvr>
                                      <p:to>
                                        <p:strVal val="visible"/>
                                      </p:to>
                                    </p:set>
                                    <p:animEffect transition="in" filter="blinds(vertical)">
                                      <p:cBhvr>
                                        <p:cTn id="62" dur="500"/>
                                        <p:tgtEl>
                                          <p:spTgt spid="7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33" grpId="0" animBg="1" autoUpdateAnimBg="0"/>
      <p:bldP spid="7789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5" name="Rectangle 7"/>
          <p:cNvSpPr>
            <a:spLocks noChangeArrowheads="1"/>
          </p:cNvSpPr>
          <p:nvPr/>
        </p:nvSpPr>
        <p:spPr bwMode="auto">
          <a:xfrm>
            <a:off x="609600" y="623888"/>
            <a:ext cx="7848600" cy="685800"/>
          </a:xfrm>
          <a:prstGeom prst="rect">
            <a:avLst/>
          </a:prstGeom>
          <a:noFill/>
          <a:ln w="9525">
            <a:noFill/>
            <a:miter lim="800000"/>
            <a:headEnd/>
            <a:tailEnd/>
          </a:ln>
        </p:spPr>
        <p:txBody>
          <a:bodyPr/>
          <a:lstStyle/>
          <a:p>
            <a:pPr algn="ctr" eaLnBrk="1" hangingPunct="1">
              <a:defRPr/>
            </a:pPr>
            <a:r>
              <a:rPr lang="zh-CN" altLang="en-US" sz="4000" b="1">
                <a:solidFill>
                  <a:srgbClr val="CC0000"/>
                </a:solidFill>
                <a:latin typeface="Times New Roman" panose="02020603050405020304" pitchFamily="18" charset="0"/>
                <a:cs typeface="Times New Roman" panose="02020603050405020304" pitchFamily="18" charset="0"/>
              </a:rPr>
              <a:t>第</a:t>
            </a:r>
            <a:r>
              <a:rPr lang="en-US" altLang="zh-CN" sz="4000" b="1">
                <a:solidFill>
                  <a:srgbClr val="CC0000"/>
                </a:solidFill>
                <a:latin typeface="Times New Roman" panose="02020603050405020304" pitchFamily="18" charset="0"/>
                <a:cs typeface="Times New Roman" panose="02020603050405020304" pitchFamily="18" charset="0"/>
              </a:rPr>
              <a:t>16</a:t>
            </a:r>
            <a:r>
              <a:rPr lang="zh-CN" altLang="en-US" sz="4000" b="1">
                <a:solidFill>
                  <a:srgbClr val="CC0000"/>
                </a:solidFill>
                <a:latin typeface="Times New Roman" panose="02020603050405020304" pitchFamily="18" charset="0"/>
                <a:cs typeface="Times New Roman" panose="02020603050405020304" pitchFamily="18" charset="0"/>
              </a:rPr>
              <a:t>章  集成运算放大器</a:t>
            </a:r>
          </a:p>
        </p:txBody>
      </p:sp>
      <p:sp>
        <p:nvSpPr>
          <p:cNvPr id="53261" name="Text Box 13"/>
          <p:cNvSpPr txBox="1">
            <a:spLocks noChangeArrowheads="1"/>
          </p:cNvSpPr>
          <p:nvPr/>
        </p:nvSpPr>
        <p:spPr bwMode="auto">
          <a:xfrm>
            <a:off x="323850" y="1952625"/>
            <a:ext cx="8820150" cy="3884140"/>
          </a:xfrm>
          <a:prstGeom prst="rect">
            <a:avLst/>
          </a:prstGeom>
          <a:noFill/>
          <a:ln w="9525">
            <a:noFill/>
            <a:miter lim="800000"/>
            <a:headEnd/>
            <a:tailEnd/>
          </a:ln>
          <a:effectLst/>
        </p:spPr>
        <p:txBody>
          <a:bodyPr>
            <a:spAutoFit/>
          </a:bodyPr>
          <a:lstStyle/>
          <a:p>
            <a:pPr eaLnBrk="1" hangingPunct="1">
              <a:spcBef>
                <a:spcPct val="30000"/>
              </a:spcBef>
              <a:defRPr/>
            </a:pPr>
            <a:r>
              <a:rPr lang="en-US" altLang="zh-CN" sz="2800" b="1">
                <a:latin typeface="Times New Roman" panose="02020603050405020304" pitchFamily="18" charset="0"/>
                <a:cs typeface="Times New Roman" panose="02020603050405020304" pitchFamily="18" charset="0"/>
              </a:rPr>
              <a:t>1. </a:t>
            </a:r>
            <a:r>
              <a:rPr lang="zh-CN" altLang="en-US" sz="2800" b="1">
                <a:latin typeface="Times New Roman" panose="02020603050405020304" pitchFamily="18" charset="0"/>
                <a:cs typeface="Times New Roman" panose="02020603050405020304" pitchFamily="18" charset="0"/>
              </a:rPr>
              <a:t>了解集成运算放大器的基本组成及主要参数的意义；</a:t>
            </a:r>
          </a:p>
          <a:p>
            <a:pPr eaLnBrk="1" hangingPunct="1">
              <a:spcBef>
                <a:spcPct val="30000"/>
              </a:spcBef>
              <a:defRPr/>
            </a:pPr>
            <a:r>
              <a:rPr lang="en-US" altLang="zh-CN" sz="2800" b="1">
                <a:latin typeface="Times New Roman" panose="02020603050405020304" pitchFamily="18" charset="0"/>
                <a:cs typeface="Times New Roman" panose="02020603050405020304" pitchFamily="18" charset="0"/>
              </a:rPr>
              <a:t>2. </a:t>
            </a:r>
            <a:r>
              <a:rPr lang="zh-CN" altLang="en-US" sz="2800" b="1">
                <a:latin typeface="Times New Roman" panose="02020603050405020304" pitchFamily="18" charset="0"/>
                <a:cs typeface="Times New Roman" panose="02020603050405020304" pitchFamily="18" charset="0"/>
              </a:rPr>
              <a:t>理解运算放大器的电压传输特性，理解理想运算放</a:t>
            </a:r>
          </a:p>
          <a:p>
            <a:pPr eaLnBrk="1" hangingPunct="1">
              <a:spcBef>
                <a:spcPct val="30000"/>
              </a:spcBef>
              <a:defRPr/>
            </a:pPr>
            <a:r>
              <a:rPr lang="zh-CN" altLang="en-US" sz="2800" b="1">
                <a:latin typeface="Times New Roman" panose="02020603050405020304" pitchFamily="18" charset="0"/>
                <a:cs typeface="Times New Roman" panose="02020603050405020304" pitchFamily="18" charset="0"/>
              </a:rPr>
              <a:t>  大器</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并掌握其基本分析方法；</a:t>
            </a:r>
          </a:p>
          <a:p>
            <a:pPr eaLnBrk="1" hangingPunct="1">
              <a:spcBef>
                <a:spcPct val="30000"/>
              </a:spcBef>
              <a:defRPr/>
            </a:pPr>
            <a:r>
              <a:rPr lang="en-US" altLang="zh-CN" sz="2800" b="1">
                <a:latin typeface="Times New Roman" panose="02020603050405020304" pitchFamily="18" charset="0"/>
                <a:cs typeface="Times New Roman" panose="02020603050405020304" pitchFamily="18" charset="0"/>
              </a:rPr>
              <a:t>3. </a:t>
            </a:r>
            <a:r>
              <a:rPr lang="zh-CN" altLang="en-US" sz="2800" b="1">
                <a:latin typeface="Times New Roman" panose="02020603050405020304" pitchFamily="18" charset="0"/>
                <a:cs typeface="Times New Roman" panose="02020603050405020304" pitchFamily="18" charset="0"/>
              </a:rPr>
              <a:t>理解用集成运算放大器组成的比例、加减、微分和</a:t>
            </a:r>
          </a:p>
          <a:p>
            <a:pPr eaLnBrk="1" hangingPunct="1">
              <a:spcBef>
                <a:spcPct val="30000"/>
              </a:spcBef>
              <a:defRPr/>
            </a:pPr>
            <a:r>
              <a:rPr lang="zh-CN" altLang="en-US" sz="2800" b="1">
                <a:latin typeface="Times New Roman" panose="02020603050405020304" pitchFamily="18" charset="0"/>
                <a:cs typeface="Times New Roman" panose="02020603050405020304" pitchFamily="18" charset="0"/>
              </a:rPr>
              <a:t>  积分运算电路的工作原理，了解有源滤波器的工作</a:t>
            </a:r>
          </a:p>
          <a:p>
            <a:pPr eaLnBrk="1" hangingPunct="1">
              <a:spcBef>
                <a:spcPct val="30000"/>
              </a:spcBef>
              <a:defRPr/>
            </a:pPr>
            <a:r>
              <a:rPr lang="zh-CN" altLang="en-US" sz="2800" b="1">
                <a:latin typeface="Times New Roman" panose="02020603050405020304" pitchFamily="18" charset="0"/>
                <a:cs typeface="Times New Roman" panose="02020603050405020304" pitchFamily="18" charset="0"/>
              </a:rPr>
              <a:t>  原理；</a:t>
            </a:r>
          </a:p>
          <a:p>
            <a:pPr eaLnBrk="1" hangingPunct="1">
              <a:spcBef>
                <a:spcPct val="30000"/>
              </a:spcBef>
              <a:defRPr/>
            </a:pPr>
            <a:r>
              <a:rPr lang="en-US" altLang="zh-CN" sz="2800" b="1">
                <a:latin typeface="Times New Roman" panose="02020603050405020304" pitchFamily="18" charset="0"/>
                <a:cs typeface="Times New Roman" panose="02020603050405020304" pitchFamily="18" charset="0"/>
              </a:rPr>
              <a:t>4. </a:t>
            </a:r>
            <a:r>
              <a:rPr lang="zh-CN" altLang="en-US" sz="2800" b="1">
                <a:latin typeface="Times New Roman" panose="02020603050405020304" pitchFamily="18" charset="0"/>
                <a:cs typeface="Times New Roman" panose="02020603050405020304" pitchFamily="18" charset="0"/>
              </a:rPr>
              <a:t>理解电压比较器的工作原理和应用。</a:t>
            </a:r>
          </a:p>
        </p:txBody>
      </p:sp>
      <p:sp>
        <p:nvSpPr>
          <p:cNvPr id="53262" name="Rectangle 14"/>
          <p:cNvSpPr>
            <a:spLocks noChangeArrowheads="1"/>
          </p:cNvSpPr>
          <p:nvPr/>
        </p:nvSpPr>
        <p:spPr bwMode="auto">
          <a:xfrm>
            <a:off x="3259169" y="1320800"/>
            <a:ext cx="1816100" cy="579438"/>
          </a:xfrm>
          <a:prstGeom prst="rect">
            <a:avLst/>
          </a:prstGeom>
          <a:noFill/>
          <a:ln w="38100">
            <a:noFill/>
            <a:miter lim="800000"/>
            <a:headEnd/>
            <a:tailEnd/>
          </a:ln>
          <a:effectLst/>
        </p:spPr>
        <p:txBody>
          <a:bodyPr wrap="none">
            <a:spAutoFit/>
          </a:bodyPr>
          <a:lstStyle/>
          <a:p>
            <a:pPr eaLnBrk="1" hangingPunct="1">
              <a:spcBef>
                <a:spcPct val="50000"/>
              </a:spcBef>
              <a:defRPr/>
            </a:pPr>
            <a:r>
              <a:rPr lang="zh-CN" altLang="en-US" sz="3200" b="1" dirty="0">
                <a:solidFill>
                  <a:srgbClr val="000099"/>
                </a:solidFill>
                <a:latin typeface="Times New Roman" panose="02020603050405020304" pitchFamily="18" charset="0"/>
                <a:cs typeface="Times New Roman" panose="02020603050405020304" pitchFamily="18" charset="0"/>
              </a:rPr>
              <a:t>本章要求</a:t>
            </a:r>
          </a:p>
        </p:txBody>
      </p:sp>
      <p:sp>
        <p:nvSpPr>
          <p:cNvPr id="53264" name="Line 16"/>
          <p:cNvSpPr>
            <a:spLocks noChangeShapeType="1"/>
          </p:cNvSpPr>
          <p:nvPr/>
        </p:nvSpPr>
        <p:spPr bwMode="auto">
          <a:xfrm>
            <a:off x="704850" y="4129088"/>
            <a:ext cx="7970838" cy="15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3265" name="Line 17"/>
          <p:cNvSpPr>
            <a:spLocks noChangeShapeType="1"/>
          </p:cNvSpPr>
          <p:nvPr/>
        </p:nvSpPr>
        <p:spPr bwMode="auto">
          <a:xfrm>
            <a:off x="704850" y="4662488"/>
            <a:ext cx="4083050" cy="15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3266" name="Line 18"/>
          <p:cNvSpPr>
            <a:spLocks noChangeShapeType="1"/>
          </p:cNvSpPr>
          <p:nvPr/>
        </p:nvSpPr>
        <p:spPr bwMode="auto">
          <a:xfrm>
            <a:off x="704850" y="5805488"/>
            <a:ext cx="5738813" cy="15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3267" name="Line 19"/>
          <p:cNvSpPr>
            <a:spLocks noChangeShapeType="1"/>
          </p:cNvSpPr>
          <p:nvPr/>
        </p:nvSpPr>
        <p:spPr bwMode="auto">
          <a:xfrm>
            <a:off x="755650" y="3011488"/>
            <a:ext cx="7920038" cy="15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3268" name="Line 20"/>
          <p:cNvSpPr>
            <a:spLocks noChangeShapeType="1"/>
          </p:cNvSpPr>
          <p:nvPr/>
        </p:nvSpPr>
        <p:spPr bwMode="auto">
          <a:xfrm>
            <a:off x="704850" y="3595688"/>
            <a:ext cx="4802188" cy="15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65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67"/>
                                        </p:tgtEl>
                                        <p:attrNameLst>
                                          <p:attrName>style.visibility</p:attrName>
                                        </p:attrNameLst>
                                      </p:cBhvr>
                                      <p:to>
                                        <p:strVal val="visible"/>
                                      </p:to>
                                    </p:set>
                                    <p:animEffect transition="in" filter="wipe(left)">
                                      <p:cBhvr>
                                        <p:cTn id="7" dur="500"/>
                                        <p:tgtEl>
                                          <p:spTgt spid="5326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3268"/>
                                        </p:tgtEl>
                                        <p:attrNameLst>
                                          <p:attrName>style.visibility</p:attrName>
                                        </p:attrNameLst>
                                      </p:cBhvr>
                                      <p:to>
                                        <p:strVal val="visible"/>
                                      </p:to>
                                    </p:set>
                                    <p:animEffect transition="in" filter="wipe(left)">
                                      <p:cBhvr>
                                        <p:cTn id="11" dur="500"/>
                                        <p:tgtEl>
                                          <p:spTgt spid="532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3264"/>
                                        </p:tgtEl>
                                        <p:attrNameLst>
                                          <p:attrName>style.visibility</p:attrName>
                                        </p:attrNameLst>
                                      </p:cBhvr>
                                      <p:to>
                                        <p:strVal val="visible"/>
                                      </p:to>
                                    </p:set>
                                    <p:animEffect transition="in" filter="wipe(left)">
                                      <p:cBhvr>
                                        <p:cTn id="16" dur="500"/>
                                        <p:tgtEl>
                                          <p:spTgt spid="53264"/>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3265"/>
                                        </p:tgtEl>
                                        <p:attrNameLst>
                                          <p:attrName>style.visibility</p:attrName>
                                        </p:attrNameLst>
                                      </p:cBhvr>
                                      <p:to>
                                        <p:strVal val="visible"/>
                                      </p:to>
                                    </p:set>
                                    <p:animEffect transition="in" filter="wipe(left)">
                                      <p:cBhvr>
                                        <p:cTn id="20" dur="500"/>
                                        <p:tgtEl>
                                          <p:spTgt spid="5326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3266"/>
                                        </p:tgtEl>
                                        <p:attrNameLst>
                                          <p:attrName>style.visibility</p:attrName>
                                        </p:attrNameLst>
                                      </p:cBhvr>
                                      <p:to>
                                        <p:strVal val="visible"/>
                                      </p:to>
                                    </p:set>
                                    <p:animEffect transition="in" filter="wipe(left)">
                                      <p:cBhvr>
                                        <p:cTn id="25" dur="500"/>
                                        <p:tgtEl>
                                          <p:spTgt spid="53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4" grpId="0" animBg="1"/>
      <p:bldP spid="53265" grpId="0" animBg="1"/>
      <p:bldP spid="53266" grpId="0" animBg="1"/>
      <p:bldP spid="53267" grpId="0" animBg="1"/>
      <p:bldP spid="5326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448147" y="643378"/>
            <a:ext cx="8001000" cy="523220"/>
          </a:xfrm>
          <a:prstGeom prst="rect">
            <a:avLst/>
          </a:prstGeom>
          <a:noFill/>
          <a:ln w="9525">
            <a:noFill/>
            <a:miter lim="800000"/>
            <a:headEnd/>
            <a:tailEnd/>
          </a:ln>
          <a:effectLst/>
        </p:spPr>
        <p:txBody>
          <a:bodyPr>
            <a:spAutoFit/>
          </a:bodyPr>
          <a:lstStyle/>
          <a:p>
            <a:pPr eaLnBrk="1" hangingPunct="1">
              <a:spcBef>
                <a:spcPct val="30000"/>
              </a:spcBef>
              <a:defRPr/>
            </a:pPr>
            <a:r>
              <a:rPr lang="zh-CN" altLang="en-US" sz="2800" b="1">
                <a:solidFill>
                  <a:schemeClr val="tx1"/>
                </a:solidFill>
                <a:latin typeface="Times New Roman" panose="02020603050405020304" pitchFamily="18" charset="0"/>
                <a:cs typeface="Times New Roman" panose="02020603050405020304" pitchFamily="18" charset="0"/>
              </a:rPr>
              <a:t>若输入信号电压为恒定直流量，即 </a:t>
            </a:r>
            <a:r>
              <a:rPr lang="en-US" altLang="zh-CN" sz="2800" b="1" i="1">
                <a:solidFill>
                  <a:srgbClr val="CC0000"/>
                </a:solidFill>
                <a:latin typeface="Times New Roman" panose="02020603050405020304" pitchFamily="18" charset="0"/>
                <a:cs typeface="Times New Roman" panose="02020603050405020304" pitchFamily="18" charset="0"/>
              </a:rPr>
              <a:t>u</a:t>
            </a:r>
            <a:r>
              <a:rPr lang="en-US" altLang="zh-CN" sz="2800" b="1" baseline="-25000">
                <a:solidFill>
                  <a:srgbClr val="CC0000"/>
                </a:solidFill>
                <a:latin typeface="Times New Roman" panose="02020603050405020304" pitchFamily="18" charset="0"/>
                <a:cs typeface="Times New Roman" panose="02020603050405020304" pitchFamily="18" charset="0"/>
              </a:rPr>
              <a:t>i</a:t>
            </a:r>
            <a:r>
              <a:rPr lang="en-US" altLang="zh-CN" sz="2800" b="1" i="1">
                <a:solidFill>
                  <a:srgbClr val="CC0000"/>
                </a:solidFill>
                <a:latin typeface="Times New Roman" panose="02020603050405020304" pitchFamily="18" charset="0"/>
                <a:cs typeface="Times New Roman" panose="02020603050405020304" pitchFamily="18" charset="0"/>
              </a:rPr>
              <a:t>= U</a:t>
            </a:r>
            <a:r>
              <a:rPr lang="en-US" altLang="zh-CN" sz="2800" b="1" baseline="-25000">
                <a:solidFill>
                  <a:srgbClr val="CC0000"/>
                </a:solidFill>
                <a:latin typeface="Times New Roman" panose="02020603050405020304" pitchFamily="18" charset="0"/>
                <a:cs typeface="Times New Roman" panose="02020603050405020304" pitchFamily="18" charset="0"/>
              </a:rPr>
              <a:t>i</a:t>
            </a:r>
            <a:r>
              <a:rPr lang="en-US" altLang="zh-CN" sz="2800" b="1" i="1" baseline="-25000">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时</a:t>
            </a:r>
            <a:r>
              <a:rPr lang="zh-CN" altLang="en-US" sz="2800" b="1">
                <a:solidFill>
                  <a:schemeClr val="tx1"/>
                </a:solidFill>
                <a:latin typeface="Times New Roman" panose="02020603050405020304" pitchFamily="18" charset="0"/>
                <a:cs typeface="Times New Roman" panose="02020603050405020304" pitchFamily="18" charset="0"/>
              </a:rPr>
              <a:t>，则</a:t>
            </a:r>
          </a:p>
        </p:txBody>
      </p:sp>
      <p:graphicFrame>
        <p:nvGraphicFramePr>
          <p:cNvPr id="78851" name="Object 3"/>
          <p:cNvGraphicFramePr>
            <a:graphicFrameLocks noChangeAspect="1"/>
          </p:cNvGraphicFramePr>
          <p:nvPr>
            <p:extLst/>
          </p:nvPr>
        </p:nvGraphicFramePr>
        <p:xfrm>
          <a:off x="905347" y="1121215"/>
          <a:ext cx="2473325" cy="1004888"/>
        </p:xfrm>
        <a:graphic>
          <a:graphicData uri="http://schemas.openxmlformats.org/presentationml/2006/ole">
            <mc:AlternateContent xmlns:mc="http://schemas.openxmlformats.org/markup-compatibility/2006">
              <mc:Choice xmlns:v="urn:schemas-microsoft-com:vml" Requires="v">
                <p:oleObj spid="_x0000_s14344" name="Equation" r:id="rId4" imgW="1196473" imgH="434182" progId="Equation.3">
                  <p:embed/>
                </p:oleObj>
              </mc:Choice>
              <mc:Fallback>
                <p:oleObj name="Equation" r:id="rId4" imgW="1196473" imgH="43418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347" y="1121215"/>
                        <a:ext cx="2473325"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3" name="Line 5"/>
          <p:cNvSpPr>
            <a:spLocks noChangeShapeType="1"/>
          </p:cNvSpPr>
          <p:nvPr/>
        </p:nvSpPr>
        <p:spPr bwMode="auto">
          <a:xfrm flipV="1">
            <a:off x="5020147" y="2865878"/>
            <a:ext cx="838200" cy="8382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8854" name="Line 6"/>
          <p:cNvSpPr>
            <a:spLocks noChangeShapeType="1"/>
          </p:cNvSpPr>
          <p:nvPr/>
        </p:nvSpPr>
        <p:spPr bwMode="auto">
          <a:xfrm>
            <a:off x="5858347" y="2865878"/>
            <a:ext cx="1447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8855" name="Line 7"/>
          <p:cNvSpPr>
            <a:spLocks noChangeShapeType="1"/>
          </p:cNvSpPr>
          <p:nvPr/>
        </p:nvSpPr>
        <p:spPr bwMode="auto">
          <a:xfrm rot="16156646" flipV="1">
            <a:off x="5019354" y="3703283"/>
            <a:ext cx="838200" cy="836613"/>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8856" name="Line 8"/>
          <p:cNvSpPr>
            <a:spLocks noChangeShapeType="1"/>
          </p:cNvSpPr>
          <p:nvPr/>
        </p:nvSpPr>
        <p:spPr bwMode="auto">
          <a:xfrm rot="10800000">
            <a:off x="5858347" y="4542278"/>
            <a:ext cx="1447800" cy="0"/>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8857" name="Line 9"/>
          <p:cNvSpPr>
            <a:spLocks noChangeShapeType="1"/>
          </p:cNvSpPr>
          <p:nvPr/>
        </p:nvSpPr>
        <p:spPr bwMode="auto">
          <a:xfrm>
            <a:off x="5020147" y="2865878"/>
            <a:ext cx="838200" cy="0"/>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8858" name="Line 10"/>
          <p:cNvSpPr>
            <a:spLocks noChangeShapeType="1"/>
          </p:cNvSpPr>
          <p:nvPr/>
        </p:nvSpPr>
        <p:spPr bwMode="auto">
          <a:xfrm flipH="1">
            <a:off x="5020147" y="4542278"/>
            <a:ext cx="838200" cy="0"/>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nvGrpSpPr>
          <p:cNvPr id="2" name="Group 42"/>
          <p:cNvGrpSpPr>
            <a:grpSpLocks/>
          </p:cNvGrpSpPr>
          <p:nvPr/>
        </p:nvGrpSpPr>
        <p:grpSpPr bwMode="auto">
          <a:xfrm>
            <a:off x="905347" y="2116578"/>
            <a:ext cx="2971800" cy="2500312"/>
            <a:chOff x="336" y="1161"/>
            <a:chExt cx="1872" cy="1575"/>
          </a:xfrm>
        </p:grpSpPr>
        <p:sp>
          <p:nvSpPr>
            <p:cNvPr id="61475" name="Text Box 12"/>
            <p:cNvSpPr txBox="1">
              <a:spLocks noChangeArrowheads="1"/>
            </p:cNvSpPr>
            <p:nvPr/>
          </p:nvSpPr>
          <p:spPr bwMode="auto">
            <a:xfrm>
              <a:off x="576" y="1161"/>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i</a:t>
              </a:r>
              <a:endParaRPr lang="en-US" altLang="zh-CN">
                <a:solidFill>
                  <a:schemeClr val="tx1"/>
                </a:solidFill>
                <a:cs typeface="Times New Roman" panose="02020603050405020304" pitchFamily="18" charset="0"/>
              </a:endParaRPr>
            </a:p>
          </p:txBody>
        </p:sp>
        <p:sp>
          <p:nvSpPr>
            <p:cNvPr id="61476" name="Line 13"/>
            <p:cNvSpPr>
              <a:spLocks noChangeShapeType="1"/>
            </p:cNvSpPr>
            <p:nvPr/>
          </p:nvSpPr>
          <p:spPr bwMode="auto">
            <a:xfrm flipV="1">
              <a:off x="528" y="1296"/>
              <a:ext cx="0" cy="144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61477" name="Line 14"/>
            <p:cNvSpPr>
              <a:spLocks noChangeShapeType="1"/>
            </p:cNvSpPr>
            <p:nvPr/>
          </p:nvSpPr>
          <p:spPr bwMode="auto">
            <a:xfrm>
              <a:off x="528" y="2016"/>
              <a:ext cx="1584"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61478" name="Text Box 15"/>
            <p:cNvSpPr txBox="1">
              <a:spLocks noChangeArrowheads="1"/>
            </p:cNvSpPr>
            <p:nvPr/>
          </p:nvSpPr>
          <p:spPr bwMode="auto">
            <a:xfrm>
              <a:off x="1968" y="1977"/>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rPr>
                <a:t>t</a:t>
              </a:r>
              <a:endParaRPr lang="en-US" altLang="zh-CN">
                <a:solidFill>
                  <a:schemeClr val="tx1"/>
                </a:solidFill>
                <a:cs typeface="Times New Roman" panose="02020603050405020304" pitchFamily="18" charset="0"/>
              </a:endParaRPr>
            </a:p>
          </p:txBody>
        </p:sp>
        <p:sp>
          <p:nvSpPr>
            <p:cNvPr id="61479" name="Text Box 16"/>
            <p:cNvSpPr txBox="1">
              <a:spLocks noChangeArrowheads="1"/>
            </p:cNvSpPr>
            <p:nvPr/>
          </p:nvSpPr>
          <p:spPr bwMode="auto">
            <a:xfrm>
              <a:off x="336" y="1910"/>
              <a:ext cx="2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rPr>
                <a:t>O</a:t>
              </a:r>
            </a:p>
          </p:txBody>
        </p:sp>
      </p:grpSp>
      <p:sp>
        <p:nvSpPr>
          <p:cNvPr id="78865" name="Line 17"/>
          <p:cNvSpPr>
            <a:spLocks noChangeShapeType="1"/>
          </p:cNvSpPr>
          <p:nvPr/>
        </p:nvSpPr>
        <p:spPr bwMode="auto">
          <a:xfrm>
            <a:off x="1210147" y="3016690"/>
            <a:ext cx="1676400"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8866" name="Line 18"/>
          <p:cNvSpPr>
            <a:spLocks noChangeShapeType="1"/>
          </p:cNvSpPr>
          <p:nvPr/>
        </p:nvSpPr>
        <p:spPr bwMode="auto">
          <a:xfrm>
            <a:off x="1210147" y="3931090"/>
            <a:ext cx="16764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8868" name="AutoShape 20" descr="60%"/>
          <p:cNvSpPr>
            <a:spLocks noChangeArrowheads="1"/>
          </p:cNvSpPr>
          <p:nvPr/>
        </p:nvSpPr>
        <p:spPr bwMode="auto">
          <a:xfrm>
            <a:off x="6493347" y="3804090"/>
            <a:ext cx="1447800" cy="547688"/>
          </a:xfrm>
          <a:prstGeom prst="wedgeRoundRectCallout">
            <a:avLst>
              <a:gd name="adj1" fmla="val -72477"/>
              <a:gd name="adj2" fmla="val 83625"/>
              <a:gd name="adj3" fmla="val 16667"/>
            </a:avLst>
          </a:prstGeom>
          <a:pattFill prst="pct60">
            <a:fgClr>
              <a:srgbClr val="FFFF00"/>
            </a:fgClr>
            <a:bgClr>
              <a:srgbClr val="FFFFFF"/>
            </a:bgClr>
          </a:pattFill>
          <a:ln w="28575">
            <a:solidFill>
              <a:srgbClr val="0066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a:solidFill>
                  <a:schemeClr val="tx1"/>
                </a:solidFill>
                <a:cs typeface="Times New Roman" panose="02020603050405020304" pitchFamily="18" charset="0"/>
              </a:rPr>
              <a:t>积分饱和</a:t>
            </a:r>
          </a:p>
        </p:txBody>
      </p:sp>
      <p:sp>
        <p:nvSpPr>
          <p:cNvPr id="78870" name="AutoShape 22" descr="60%"/>
          <p:cNvSpPr>
            <a:spLocks noChangeArrowheads="1"/>
          </p:cNvSpPr>
          <p:nvPr/>
        </p:nvSpPr>
        <p:spPr bwMode="auto">
          <a:xfrm>
            <a:off x="6531447" y="2940490"/>
            <a:ext cx="1981200" cy="585788"/>
          </a:xfrm>
          <a:prstGeom prst="wedgeRoundRectCallout">
            <a:avLst>
              <a:gd name="adj1" fmla="val -84296"/>
              <a:gd name="adj2" fmla="val 58944"/>
              <a:gd name="adj3" fmla="val 16667"/>
            </a:avLst>
          </a:prstGeom>
          <a:pattFill prst="pct60">
            <a:fgClr>
              <a:srgbClr val="FFFF00"/>
            </a:fgClr>
            <a:bgClr>
              <a:srgbClr val="FFFFFF"/>
            </a:bgClr>
          </a:pattFill>
          <a:ln w="28575">
            <a:solidFill>
              <a:srgbClr val="0066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a:solidFill>
                  <a:schemeClr val="tx1"/>
                </a:solidFill>
                <a:cs typeface="Times New Roman" panose="02020603050405020304" pitchFamily="18" charset="0"/>
              </a:rPr>
              <a:t>线性积分时间</a:t>
            </a:r>
          </a:p>
        </p:txBody>
      </p:sp>
      <p:sp>
        <p:nvSpPr>
          <p:cNvPr id="78871" name="Line 23"/>
          <p:cNvSpPr>
            <a:spLocks noChangeShapeType="1"/>
          </p:cNvSpPr>
          <p:nvPr/>
        </p:nvSpPr>
        <p:spPr bwMode="auto">
          <a:xfrm>
            <a:off x="5858347" y="2878578"/>
            <a:ext cx="0" cy="1600200"/>
          </a:xfrm>
          <a:prstGeom prst="line">
            <a:avLst/>
          </a:prstGeom>
          <a:noFill/>
          <a:ln w="28575">
            <a:solidFill>
              <a:srgbClr val="9900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8872" name="Text Box 24"/>
          <p:cNvSpPr txBox="1">
            <a:spLocks noChangeArrowheads="1"/>
          </p:cNvSpPr>
          <p:nvPr/>
        </p:nvSpPr>
        <p:spPr bwMode="auto">
          <a:xfrm>
            <a:off x="4029547" y="4250178"/>
            <a:ext cx="990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cs typeface="Times New Roman" panose="02020603050405020304" pitchFamily="18" charset="0"/>
              </a:rPr>
              <a:t>–</a:t>
            </a: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o(sat)</a:t>
            </a:r>
            <a:endParaRPr lang="en-US" altLang="zh-CN">
              <a:solidFill>
                <a:schemeClr val="tx1"/>
              </a:solidFill>
              <a:cs typeface="Times New Roman" panose="02020603050405020304" pitchFamily="18" charset="0"/>
            </a:endParaRPr>
          </a:p>
        </p:txBody>
      </p:sp>
      <p:grpSp>
        <p:nvGrpSpPr>
          <p:cNvPr id="3" name="Group 41"/>
          <p:cNvGrpSpPr>
            <a:grpSpLocks/>
          </p:cNvGrpSpPr>
          <p:nvPr/>
        </p:nvGrpSpPr>
        <p:grpSpPr bwMode="auto">
          <a:xfrm>
            <a:off x="3953347" y="2130865"/>
            <a:ext cx="4648200" cy="2805113"/>
            <a:chOff x="2304" y="1161"/>
            <a:chExt cx="2928" cy="1767"/>
          </a:xfrm>
        </p:grpSpPr>
        <p:grpSp>
          <p:nvGrpSpPr>
            <p:cNvPr id="61468" name="Group 40"/>
            <p:cNvGrpSpPr>
              <a:grpSpLocks/>
            </p:cNvGrpSpPr>
            <p:nvPr/>
          </p:nvGrpSpPr>
          <p:grpSpPr bwMode="auto">
            <a:xfrm>
              <a:off x="2976" y="1344"/>
              <a:ext cx="2016" cy="1584"/>
              <a:chOff x="2976" y="1344"/>
              <a:chExt cx="2016" cy="1584"/>
            </a:xfrm>
          </p:grpSpPr>
          <p:sp>
            <p:nvSpPr>
              <p:cNvPr id="61473" name="Line 27"/>
              <p:cNvSpPr>
                <a:spLocks noChangeShapeType="1"/>
              </p:cNvSpPr>
              <p:nvPr/>
            </p:nvSpPr>
            <p:spPr bwMode="auto">
              <a:xfrm flipV="1">
                <a:off x="2976" y="1344"/>
                <a:ext cx="0" cy="158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61474" name="Line 28"/>
              <p:cNvSpPr>
                <a:spLocks noChangeShapeType="1"/>
              </p:cNvSpPr>
              <p:nvPr/>
            </p:nvSpPr>
            <p:spPr bwMode="auto">
              <a:xfrm>
                <a:off x="2976" y="2160"/>
                <a:ext cx="2016"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61469" name="Text Box 29"/>
            <p:cNvSpPr txBox="1">
              <a:spLocks noChangeArrowheads="1"/>
            </p:cNvSpPr>
            <p:nvPr/>
          </p:nvSpPr>
          <p:spPr bwMode="auto">
            <a:xfrm>
              <a:off x="3014" y="1161"/>
              <a:ext cx="3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o</a:t>
              </a:r>
              <a:endParaRPr lang="en-US" altLang="zh-CN">
                <a:solidFill>
                  <a:schemeClr val="tx1"/>
                </a:solidFill>
                <a:cs typeface="Times New Roman" panose="02020603050405020304" pitchFamily="18" charset="0"/>
              </a:endParaRPr>
            </a:p>
          </p:txBody>
        </p:sp>
        <p:sp>
          <p:nvSpPr>
            <p:cNvPr id="61470" name="Text Box 30"/>
            <p:cNvSpPr txBox="1">
              <a:spLocks noChangeArrowheads="1"/>
            </p:cNvSpPr>
            <p:nvPr/>
          </p:nvSpPr>
          <p:spPr bwMode="auto">
            <a:xfrm>
              <a:off x="4896" y="2121"/>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cs typeface="Times New Roman" panose="02020603050405020304" pitchFamily="18" charset="0"/>
                </a:rPr>
                <a:t>t</a:t>
              </a:r>
              <a:endParaRPr lang="en-US" altLang="zh-CN">
                <a:solidFill>
                  <a:schemeClr val="tx1"/>
                </a:solidFill>
                <a:cs typeface="Times New Roman" panose="02020603050405020304" pitchFamily="18" charset="0"/>
              </a:endParaRPr>
            </a:p>
          </p:txBody>
        </p:sp>
        <p:sp>
          <p:nvSpPr>
            <p:cNvPr id="61471" name="Text Box 31"/>
            <p:cNvSpPr txBox="1">
              <a:spLocks noChangeArrowheads="1"/>
            </p:cNvSpPr>
            <p:nvPr/>
          </p:nvSpPr>
          <p:spPr bwMode="auto">
            <a:xfrm>
              <a:off x="2784" y="2054"/>
              <a:ext cx="2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rPr>
                <a:t>O</a:t>
              </a:r>
            </a:p>
          </p:txBody>
        </p:sp>
        <p:sp>
          <p:nvSpPr>
            <p:cNvPr id="61472" name="Text Box 32"/>
            <p:cNvSpPr txBox="1">
              <a:spLocks noChangeArrowheads="1"/>
            </p:cNvSpPr>
            <p:nvPr/>
          </p:nvSpPr>
          <p:spPr bwMode="auto">
            <a:xfrm>
              <a:off x="2304" y="1488"/>
              <a:ext cx="72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cs typeface="Times New Roman" panose="02020603050405020304" pitchFamily="18" charset="0"/>
                </a:rPr>
                <a:t>+ </a:t>
              </a: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o(sat)</a:t>
              </a:r>
            </a:p>
          </p:txBody>
        </p:sp>
      </p:grpSp>
      <p:sp>
        <p:nvSpPr>
          <p:cNvPr id="78884" name="Text Box 36"/>
          <p:cNvSpPr txBox="1">
            <a:spLocks noChangeArrowheads="1"/>
          </p:cNvSpPr>
          <p:nvPr/>
        </p:nvSpPr>
        <p:spPr bwMode="auto">
          <a:xfrm>
            <a:off x="5731347" y="4516878"/>
            <a:ext cx="182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i</a:t>
            </a:r>
            <a:r>
              <a:rPr lang="en-US" altLang="zh-CN" i="1">
                <a:solidFill>
                  <a:schemeClr val="tx1"/>
                </a:solidFill>
                <a:cs typeface="Times New Roman" panose="02020603050405020304" pitchFamily="18" charset="0"/>
              </a:rPr>
              <a:t> = U</a:t>
            </a:r>
            <a:r>
              <a:rPr lang="en-US" altLang="zh-CN" baseline="-25000">
                <a:solidFill>
                  <a:schemeClr val="tx1"/>
                </a:solidFill>
                <a:cs typeface="Times New Roman" panose="02020603050405020304" pitchFamily="18" charset="0"/>
              </a:rPr>
              <a:t>i  </a:t>
            </a:r>
            <a:r>
              <a:rPr lang="en-US" altLang="zh-CN">
                <a:solidFill>
                  <a:schemeClr val="tx1"/>
                </a:solidFill>
                <a:cs typeface="Times New Roman" panose="02020603050405020304" pitchFamily="18" charset="0"/>
              </a:rPr>
              <a:t>&gt; 0</a:t>
            </a:r>
            <a:r>
              <a:rPr lang="en-US" altLang="zh-CN" i="1">
                <a:solidFill>
                  <a:schemeClr val="tx1"/>
                </a:solidFill>
                <a:cs typeface="Times New Roman" panose="02020603050405020304" pitchFamily="18" charset="0"/>
              </a:rPr>
              <a:t> </a:t>
            </a:r>
          </a:p>
        </p:txBody>
      </p:sp>
      <p:sp>
        <p:nvSpPr>
          <p:cNvPr id="78885" name="Text Box 37"/>
          <p:cNvSpPr txBox="1">
            <a:spLocks noChangeArrowheads="1"/>
          </p:cNvSpPr>
          <p:nvPr/>
        </p:nvSpPr>
        <p:spPr bwMode="auto">
          <a:xfrm>
            <a:off x="5667847" y="2307078"/>
            <a:ext cx="1981200" cy="523220"/>
          </a:xfrm>
          <a:prstGeom prst="rect">
            <a:avLst/>
          </a:prstGeom>
          <a:noFill/>
          <a:ln w="9525">
            <a:noFill/>
            <a:miter lim="800000"/>
            <a:headEnd/>
            <a:tailEnd/>
          </a:ln>
          <a:effectLst/>
        </p:spPr>
        <p:txBody>
          <a:bodyPr>
            <a:spAutoFit/>
          </a:bodyPr>
          <a:lstStyle/>
          <a:p>
            <a:pPr eaLnBrk="1" hangingPunct="1">
              <a:spcBef>
                <a:spcPct val="10000"/>
              </a:spcBef>
              <a:defRPr/>
            </a:pP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i</a:t>
            </a:r>
            <a:r>
              <a:rPr lang="en-US" altLang="zh-CN" sz="2800" b="1" i="1">
                <a:solidFill>
                  <a:schemeClr val="tx1"/>
                </a:solidFill>
                <a:latin typeface="Times New Roman" panose="02020603050405020304" pitchFamily="18" charset="0"/>
                <a:cs typeface="Times New Roman" panose="02020603050405020304" pitchFamily="18" charset="0"/>
              </a:rPr>
              <a:t> = –U</a:t>
            </a:r>
            <a:r>
              <a:rPr lang="en-US" altLang="zh-CN" sz="2800" b="1" baseline="-25000">
                <a:solidFill>
                  <a:schemeClr val="tx1"/>
                </a:solidFill>
                <a:latin typeface="Times New Roman" panose="02020603050405020304" pitchFamily="18" charset="0"/>
                <a:cs typeface="Times New Roman" panose="02020603050405020304" pitchFamily="18" charset="0"/>
              </a:rPr>
              <a:t>i </a:t>
            </a:r>
            <a:r>
              <a:rPr lang="en-US" altLang="zh-CN" sz="2800" b="1">
                <a:solidFill>
                  <a:schemeClr val="tx1"/>
                </a:solidFill>
                <a:latin typeface="Times New Roman" panose="02020603050405020304" pitchFamily="18" charset="0"/>
                <a:cs typeface="Times New Roman" panose="02020603050405020304" pitchFamily="18" charset="0"/>
              </a:rPr>
              <a:t>&lt; 0</a:t>
            </a:r>
            <a:r>
              <a:rPr lang="en-US" altLang="zh-CN" sz="2800" b="1" i="1">
                <a:solidFill>
                  <a:schemeClr val="tx1"/>
                </a:solidFill>
                <a:latin typeface="Times New Roman" panose="02020603050405020304" pitchFamily="18" charset="0"/>
                <a:cs typeface="Times New Roman" panose="02020603050405020304" pitchFamily="18" charset="0"/>
              </a:rPr>
              <a:t> </a:t>
            </a:r>
          </a:p>
        </p:txBody>
      </p:sp>
      <p:sp>
        <p:nvSpPr>
          <p:cNvPr id="78887" name="AutoShape 39" descr="40%"/>
          <p:cNvSpPr>
            <a:spLocks noChangeArrowheads="1"/>
          </p:cNvSpPr>
          <p:nvPr/>
        </p:nvSpPr>
        <p:spPr bwMode="auto">
          <a:xfrm>
            <a:off x="1683222" y="3919978"/>
            <a:ext cx="2587625" cy="1077912"/>
          </a:xfrm>
          <a:prstGeom prst="wedgeEllipseCallout">
            <a:avLst>
              <a:gd name="adj1" fmla="val 88097"/>
              <a:gd name="adj2" fmla="val -43227"/>
            </a:avLst>
          </a:prstGeom>
          <a:pattFill prst="pct40">
            <a:fgClr>
              <a:srgbClr val="CCFF66"/>
            </a:fgClr>
            <a:bgClr>
              <a:srgbClr val="FFFFFF"/>
            </a:bgClr>
          </a:pattFill>
          <a:ln w="28575">
            <a:solidFill>
              <a:srgbClr val="0066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a:solidFill>
                  <a:schemeClr val="tx1"/>
                </a:solidFill>
                <a:cs typeface="Times New Roman" panose="02020603050405020304" pitchFamily="18" charset="0"/>
              </a:rPr>
              <a:t>输出电压随时</a:t>
            </a:r>
          </a:p>
          <a:p>
            <a:pPr algn="ctr" eaLnBrk="1" hangingPunct="1">
              <a:lnSpc>
                <a:spcPct val="120000"/>
              </a:lnSpc>
            </a:pPr>
            <a:r>
              <a:rPr lang="zh-CN" altLang="en-US">
                <a:solidFill>
                  <a:schemeClr val="tx1"/>
                </a:solidFill>
                <a:cs typeface="Times New Roman" panose="02020603050405020304" pitchFamily="18" charset="0"/>
              </a:rPr>
              <a:t>间线性变化</a:t>
            </a:r>
          </a:p>
        </p:txBody>
      </p:sp>
      <p:sp>
        <p:nvSpPr>
          <p:cNvPr id="78891" name="Rectangle 43"/>
          <p:cNvSpPr>
            <a:spLocks noChangeArrowheads="1"/>
          </p:cNvSpPr>
          <p:nvPr/>
        </p:nvSpPr>
        <p:spPr bwMode="auto">
          <a:xfrm>
            <a:off x="702147" y="2711890"/>
            <a:ext cx="510076" cy="523220"/>
          </a:xfrm>
          <a:prstGeom prst="rect">
            <a:avLst/>
          </a:prstGeom>
          <a:noFill/>
          <a:ln w="9525">
            <a:noFill/>
            <a:miter lim="800000"/>
            <a:headEnd/>
            <a:tailEnd/>
          </a:ln>
          <a:effectLst/>
        </p:spPr>
        <p:txBody>
          <a:bodyPr wrap="none">
            <a:spAutoFit/>
          </a:bodyPr>
          <a:lstStyle/>
          <a:p>
            <a:pPr eaLnBrk="1" hangingPunct="1">
              <a:defRPr/>
            </a:pP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i</a:t>
            </a:r>
          </a:p>
        </p:txBody>
      </p:sp>
      <p:sp>
        <p:nvSpPr>
          <p:cNvPr id="78893" name="Rectangle 45"/>
          <p:cNvSpPr>
            <a:spLocks noChangeArrowheads="1"/>
          </p:cNvSpPr>
          <p:nvPr/>
        </p:nvSpPr>
        <p:spPr bwMode="auto">
          <a:xfrm>
            <a:off x="524347" y="3626290"/>
            <a:ext cx="689612" cy="523220"/>
          </a:xfrm>
          <a:prstGeom prst="rect">
            <a:avLst/>
          </a:prstGeom>
          <a:noFill/>
          <a:ln w="9525">
            <a:noFill/>
            <a:miter lim="800000"/>
            <a:headEnd/>
            <a:tailEnd/>
          </a:ln>
          <a:effectLst/>
        </p:spPr>
        <p:txBody>
          <a:bodyPr wrap="none">
            <a:spAutoFit/>
          </a:bodyPr>
          <a:lstStyle/>
          <a:p>
            <a:pPr eaLnBrk="1" hangingPunct="1">
              <a:defRPr/>
            </a:pP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i</a:t>
            </a:r>
          </a:p>
        </p:txBody>
      </p:sp>
      <p:graphicFrame>
        <p:nvGraphicFramePr>
          <p:cNvPr id="78900" name="Object 52"/>
          <p:cNvGraphicFramePr>
            <a:graphicFrameLocks noChangeAspect="1"/>
          </p:cNvGraphicFramePr>
          <p:nvPr>
            <p:extLst/>
          </p:nvPr>
        </p:nvGraphicFramePr>
        <p:xfrm>
          <a:off x="5451947" y="1060890"/>
          <a:ext cx="2844800" cy="1079500"/>
        </p:xfrm>
        <a:graphic>
          <a:graphicData uri="http://schemas.openxmlformats.org/presentationml/2006/ole">
            <mc:AlternateContent xmlns:mc="http://schemas.openxmlformats.org/markup-compatibility/2006">
              <mc:Choice xmlns:v="urn:schemas-microsoft-com:vml" Requires="v">
                <p:oleObj spid="_x0000_s14345" name="Equation" r:id="rId6" imgW="1265127" imgH="472493" progId="Equation.3">
                  <p:embed/>
                </p:oleObj>
              </mc:Choice>
              <mc:Fallback>
                <p:oleObj name="Equation" r:id="rId6" imgW="1265127" imgH="47249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1947" y="1060890"/>
                        <a:ext cx="28448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901" name="AutoShape 53" descr="90%"/>
          <p:cNvSpPr>
            <a:spLocks noChangeArrowheads="1"/>
          </p:cNvSpPr>
          <p:nvPr/>
        </p:nvSpPr>
        <p:spPr bwMode="auto">
          <a:xfrm>
            <a:off x="6848947" y="2127690"/>
            <a:ext cx="1981200" cy="482600"/>
          </a:xfrm>
          <a:prstGeom prst="wedgeRoundRectCallout">
            <a:avLst>
              <a:gd name="adj1" fmla="val -34856"/>
              <a:gd name="adj2" fmla="val -102958"/>
              <a:gd name="adj3" fmla="val 16667"/>
            </a:avLst>
          </a:prstGeom>
          <a:pattFill prst="pct90">
            <a:fgClr>
              <a:srgbClr val="CCFF33"/>
            </a:fgClr>
            <a:bgClr>
              <a:srgbClr val="FFFFFF"/>
            </a:bgClr>
          </a:pattFill>
          <a:ln w="28575">
            <a:solidFill>
              <a:srgbClr val="339933"/>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a:solidFill>
                  <a:srgbClr val="FF0000"/>
                </a:solidFill>
                <a:cs typeface="Times New Roman" panose="02020603050405020304" pitchFamily="18" charset="0"/>
              </a:rPr>
              <a:t>线性积分时间</a:t>
            </a:r>
          </a:p>
        </p:txBody>
      </p:sp>
      <p:sp>
        <p:nvSpPr>
          <p:cNvPr id="78902" name="AutoShape 54" descr="60%"/>
          <p:cNvSpPr>
            <a:spLocks noChangeArrowheads="1"/>
          </p:cNvSpPr>
          <p:nvPr/>
        </p:nvSpPr>
        <p:spPr bwMode="auto">
          <a:xfrm>
            <a:off x="6531447" y="2940490"/>
            <a:ext cx="1981200" cy="585788"/>
          </a:xfrm>
          <a:prstGeom prst="wedgeRoundRectCallout">
            <a:avLst>
              <a:gd name="adj1" fmla="val -84296"/>
              <a:gd name="adj2" fmla="val 58944"/>
              <a:gd name="adj3" fmla="val 16667"/>
            </a:avLst>
          </a:prstGeom>
          <a:pattFill prst="pct60">
            <a:fgClr>
              <a:srgbClr val="FFFF00"/>
            </a:fgClr>
            <a:bgClr>
              <a:srgbClr val="FFFFFF"/>
            </a:bgClr>
          </a:pattFill>
          <a:ln w="28575">
            <a:solidFill>
              <a:srgbClr val="0066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a:solidFill>
                  <a:schemeClr val="tx1"/>
                </a:solidFill>
                <a:cs typeface="Times New Roman" panose="02020603050405020304" pitchFamily="18" charset="0"/>
              </a:rPr>
              <a:t>线性积分时间</a:t>
            </a:r>
          </a:p>
        </p:txBody>
      </p:sp>
      <p:graphicFrame>
        <p:nvGraphicFramePr>
          <p:cNvPr id="78904" name="Object 56"/>
          <p:cNvGraphicFramePr>
            <a:graphicFrameLocks noChangeAspect="1"/>
          </p:cNvGraphicFramePr>
          <p:nvPr>
            <p:extLst/>
          </p:nvPr>
        </p:nvGraphicFramePr>
        <p:xfrm>
          <a:off x="3367560" y="1111690"/>
          <a:ext cx="1800225" cy="1104900"/>
        </p:xfrm>
        <a:graphic>
          <a:graphicData uri="http://schemas.openxmlformats.org/presentationml/2006/ole">
            <mc:AlternateContent xmlns:mc="http://schemas.openxmlformats.org/markup-compatibility/2006">
              <mc:Choice xmlns:v="urn:schemas-microsoft-com:vml" Requires="v">
                <p:oleObj spid="_x0000_s14346" name="公式" r:id="rId8" imgW="716369" imgH="434182" progId="Equation.3">
                  <p:embed/>
                </p:oleObj>
              </mc:Choice>
              <mc:Fallback>
                <p:oleObj name="公式" r:id="rId8" imgW="716369" imgH="43418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7560" y="1111690"/>
                        <a:ext cx="1800225"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906" name="Text Box 58"/>
          <p:cNvSpPr txBox="1">
            <a:spLocks noChangeArrowheads="1"/>
          </p:cNvSpPr>
          <p:nvPr/>
        </p:nvSpPr>
        <p:spPr bwMode="auto">
          <a:xfrm>
            <a:off x="448147" y="5104253"/>
            <a:ext cx="84359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a:solidFill>
                  <a:schemeClr val="tx1"/>
                </a:solidFill>
                <a:cs typeface="Times New Roman" panose="02020603050405020304" pitchFamily="18" charset="0"/>
              </a:rPr>
              <a:t>    </a:t>
            </a:r>
            <a:r>
              <a:rPr lang="en-US" altLang="zh-CN">
                <a:solidFill>
                  <a:schemeClr val="tx1"/>
                </a:solidFill>
                <a:cs typeface="Times New Roman" panose="02020603050405020304" pitchFamily="18" charset="0"/>
              </a:rPr>
              <a:t>    </a:t>
            </a:r>
            <a:r>
              <a:rPr lang="zh-CN" altLang="zh-CN">
                <a:solidFill>
                  <a:schemeClr val="tx1"/>
                </a:solidFill>
                <a:cs typeface="Times New Roman" panose="02020603050405020304" pitchFamily="18" charset="0"/>
              </a:rPr>
              <a:t>采用集成运算放大器组成的积分电路</a:t>
            </a:r>
            <a:r>
              <a:rPr lang="en-US" altLang="zh-CN">
                <a:solidFill>
                  <a:schemeClr val="tx1"/>
                </a:solidFill>
                <a:cs typeface="Times New Roman" panose="02020603050405020304" pitchFamily="18" charset="0"/>
              </a:rPr>
              <a:t>, </a:t>
            </a:r>
            <a:r>
              <a:rPr lang="zh-CN" altLang="en-US">
                <a:solidFill>
                  <a:schemeClr val="tx1"/>
                </a:solidFill>
                <a:cs typeface="Times New Roman" panose="02020603050405020304" pitchFamily="18" charset="0"/>
              </a:rPr>
              <a:t>由于电路的</a:t>
            </a: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o </a:t>
            </a:r>
            <a:r>
              <a:rPr lang="en-US" altLang="zh-CN">
                <a:solidFill>
                  <a:schemeClr val="tx1"/>
                </a:solidFill>
                <a:cs typeface="Times New Roman" panose="02020603050405020304" pitchFamily="18" charset="0"/>
              </a:rPr>
              <a:t>= </a:t>
            </a:r>
            <a:r>
              <a:rPr lang="en-US" altLang="zh-CN">
                <a:solidFill>
                  <a:schemeClr val="tx1"/>
                </a:solidFill>
                <a:cs typeface="Times New Roman" panose="02020603050405020304" pitchFamily="18" charset="0"/>
                <a:sym typeface="Symbol" panose="05050102010706020507" pitchFamily="18" charset="2"/>
              </a:rPr>
              <a:t></a:t>
            </a:r>
            <a:r>
              <a:rPr lang="en-US" altLang="zh-CN">
                <a:solidFill>
                  <a:schemeClr val="tx1"/>
                </a:solidFill>
                <a:cs typeface="Times New Roman" panose="02020603050405020304" pitchFamily="18" charset="0"/>
              </a:rPr>
              <a:t> </a:t>
            </a: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c</a:t>
            </a:r>
            <a:r>
              <a:rPr lang="zh-CN" altLang="zh-CN">
                <a:solidFill>
                  <a:schemeClr val="tx1"/>
                </a:solidFill>
                <a:cs typeface="Times New Roman" panose="02020603050405020304" pitchFamily="18" charset="0"/>
              </a:rPr>
              <a:t>，而电容的充电电流基本上是恒定的，故 </a:t>
            </a: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o </a:t>
            </a:r>
            <a:r>
              <a:rPr lang="zh-CN" altLang="zh-CN">
                <a:solidFill>
                  <a:schemeClr val="tx1"/>
                </a:solidFill>
                <a:cs typeface="Times New Roman" panose="02020603050405020304" pitchFamily="18" charset="0"/>
              </a:rPr>
              <a:t>是时间 </a:t>
            </a:r>
            <a:r>
              <a:rPr lang="en-US" altLang="zh-CN" i="1">
                <a:solidFill>
                  <a:schemeClr val="tx1"/>
                </a:solidFill>
                <a:cs typeface="Times New Roman" panose="02020603050405020304" pitchFamily="18" charset="0"/>
              </a:rPr>
              <a:t>t </a:t>
            </a:r>
            <a:r>
              <a:rPr lang="zh-CN" altLang="zh-CN">
                <a:solidFill>
                  <a:schemeClr val="tx1"/>
                </a:solidFill>
                <a:cs typeface="Times New Roman" panose="02020603050405020304" pitchFamily="18" charset="0"/>
              </a:rPr>
              <a:t>的一次函数，从而提高了它的线性度。</a:t>
            </a:r>
            <a:endParaRPr lang="zh-CN" altLang="en-US">
              <a:solidFill>
                <a:schemeClr val="tx1"/>
              </a:solidFill>
              <a:cs typeface="Times New Roman" panose="02020603050405020304" pitchFamily="18" charset="0"/>
            </a:endParaRPr>
          </a:p>
        </p:txBody>
      </p:sp>
    </p:spTree>
    <p:extLst>
      <p:ext uri="{BB962C8B-B14F-4D97-AF65-F5344CB8AC3E}">
        <p14:creationId xmlns:p14="http://schemas.microsoft.com/office/powerpoint/2010/main" val="34477931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blinds(vertical)">
                                      <p:cBhvr>
                                        <p:cTn id="7" dur="500"/>
                                        <p:tgtEl>
                                          <p:spTgt spid="78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8904"/>
                                        </p:tgtEl>
                                        <p:attrNameLst>
                                          <p:attrName>style.visibility</p:attrName>
                                        </p:attrNameLst>
                                      </p:cBhvr>
                                      <p:to>
                                        <p:strVal val="visible"/>
                                      </p:to>
                                    </p:set>
                                    <p:animEffect transition="in" filter="wipe(left)">
                                      <p:cBhvr>
                                        <p:cTn id="12" dur="500"/>
                                        <p:tgtEl>
                                          <p:spTgt spid="789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78865"/>
                                        </p:tgtEl>
                                        <p:attrNameLst>
                                          <p:attrName>style.visibility</p:attrName>
                                        </p:attrNameLst>
                                      </p:cBhvr>
                                      <p:to>
                                        <p:strVal val="visible"/>
                                      </p:to>
                                    </p:set>
                                    <p:anim calcmode="lin" valueType="num">
                                      <p:cBhvr>
                                        <p:cTn id="22" dur="500" fill="hold"/>
                                        <p:tgtEl>
                                          <p:spTgt spid="78865"/>
                                        </p:tgtEl>
                                        <p:attrNameLst>
                                          <p:attrName>ppt_x</p:attrName>
                                        </p:attrNameLst>
                                      </p:cBhvr>
                                      <p:tavLst>
                                        <p:tav tm="0">
                                          <p:val>
                                            <p:strVal val="#ppt_x-#ppt_w/2"/>
                                          </p:val>
                                        </p:tav>
                                        <p:tav tm="100000">
                                          <p:val>
                                            <p:strVal val="#ppt_x"/>
                                          </p:val>
                                        </p:tav>
                                      </p:tavLst>
                                    </p:anim>
                                    <p:anim calcmode="lin" valueType="num">
                                      <p:cBhvr>
                                        <p:cTn id="23" dur="500" fill="hold"/>
                                        <p:tgtEl>
                                          <p:spTgt spid="78865"/>
                                        </p:tgtEl>
                                        <p:attrNameLst>
                                          <p:attrName>ppt_y</p:attrName>
                                        </p:attrNameLst>
                                      </p:cBhvr>
                                      <p:tavLst>
                                        <p:tav tm="0">
                                          <p:val>
                                            <p:strVal val="#ppt_y"/>
                                          </p:val>
                                        </p:tav>
                                        <p:tav tm="100000">
                                          <p:val>
                                            <p:strVal val="#ppt_y"/>
                                          </p:val>
                                        </p:tav>
                                      </p:tavLst>
                                    </p:anim>
                                    <p:anim calcmode="lin" valueType="num">
                                      <p:cBhvr>
                                        <p:cTn id="24" dur="500" fill="hold"/>
                                        <p:tgtEl>
                                          <p:spTgt spid="78865"/>
                                        </p:tgtEl>
                                        <p:attrNameLst>
                                          <p:attrName>ppt_w</p:attrName>
                                        </p:attrNameLst>
                                      </p:cBhvr>
                                      <p:tavLst>
                                        <p:tav tm="0">
                                          <p:val>
                                            <p:fltVal val="0"/>
                                          </p:val>
                                        </p:tav>
                                        <p:tav tm="100000">
                                          <p:val>
                                            <p:strVal val="#ppt_w"/>
                                          </p:val>
                                        </p:tav>
                                      </p:tavLst>
                                    </p:anim>
                                    <p:anim calcmode="lin" valueType="num">
                                      <p:cBhvr>
                                        <p:cTn id="25" dur="500" fill="hold"/>
                                        <p:tgtEl>
                                          <p:spTgt spid="78865"/>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7889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7887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8884"/>
                                        </p:tgtEl>
                                        <p:attrNameLst>
                                          <p:attrName>style.visibility</p:attrName>
                                        </p:attrNameLst>
                                      </p:cBhvr>
                                      <p:to>
                                        <p:strVal val="visible"/>
                                      </p:to>
                                    </p:set>
                                    <p:animEffect transition="in" filter="blinds(horizontal)">
                                      <p:cBhvr>
                                        <p:cTn id="41" dur="500"/>
                                        <p:tgtEl>
                                          <p:spTgt spid="7888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78855"/>
                                        </p:tgtEl>
                                        <p:attrNameLst>
                                          <p:attrName>style.visibility</p:attrName>
                                        </p:attrNameLst>
                                      </p:cBhvr>
                                      <p:to>
                                        <p:strVal val="visible"/>
                                      </p:to>
                                    </p:set>
                                    <p:animEffect transition="in" filter="strips(downRight)">
                                      <p:cBhvr>
                                        <p:cTn id="46" dur="500"/>
                                        <p:tgtEl>
                                          <p:spTgt spid="78855"/>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78887"/>
                                        </p:tgtEl>
                                        <p:attrNameLst>
                                          <p:attrName>style.visibility</p:attrName>
                                        </p:attrNameLst>
                                      </p:cBhvr>
                                      <p:to>
                                        <p:strVal val="visible"/>
                                      </p:to>
                                    </p:set>
                                    <p:animEffect transition="in" filter="wipe(left)">
                                      <p:cBhvr>
                                        <p:cTn id="50" dur="500"/>
                                        <p:tgtEl>
                                          <p:spTgt spid="7888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78858"/>
                                        </p:tgtEl>
                                        <p:attrNameLst>
                                          <p:attrName>style.visibility</p:attrName>
                                        </p:attrNameLst>
                                      </p:cBhvr>
                                      <p:to>
                                        <p:strVal val="visible"/>
                                      </p:to>
                                    </p:set>
                                    <p:anim calcmode="lin" valueType="num">
                                      <p:cBhvr>
                                        <p:cTn id="55" dur="500" fill="hold"/>
                                        <p:tgtEl>
                                          <p:spTgt spid="78858"/>
                                        </p:tgtEl>
                                        <p:attrNameLst>
                                          <p:attrName>ppt_x</p:attrName>
                                        </p:attrNameLst>
                                      </p:cBhvr>
                                      <p:tavLst>
                                        <p:tav tm="0">
                                          <p:val>
                                            <p:strVal val="#ppt_x-#ppt_w/2"/>
                                          </p:val>
                                        </p:tav>
                                        <p:tav tm="100000">
                                          <p:val>
                                            <p:strVal val="#ppt_x"/>
                                          </p:val>
                                        </p:tav>
                                      </p:tavLst>
                                    </p:anim>
                                    <p:anim calcmode="lin" valueType="num">
                                      <p:cBhvr>
                                        <p:cTn id="56" dur="500" fill="hold"/>
                                        <p:tgtEl>
                                          <p:spTgt spid="78858"/>
                                        </p:tgtEl>
                                        <p:attrNameLst>
                                          <p:attrName>ppt_y</p:attrName>
                                        </p:attrNameLst>
                                      </p:cBhvr>
                                      <p:tavLst>
                                        <p:tav tm="0">
                                          <p:val>
                                            <p:strVal val="#ppt_y"/>
                                          </p:val>
                                        </p:tav>
                                        <p:tav tm="100000">
                                          <p:val>
                                            <p:strVal val="#ppt_y"/>
                                          </p:val>
                                        </p:tav>
                                      </p:tavLst>
                                    </p:anim>
                                    <p:anim calcmode="lin" valueType="num">
                                      <p:cBhvr>
                                        <p:cTn id="57" dur="500" fill="hold"/>
                                        <p:tgtEl>
                                          <p:spTgt spid="78858"/>
                                        </p:tgtEl>
                                        <p:attrNameLst>
                                          <p:attrName>ppt_w</p:attrName>
                                        </p:attrNameLst>
                                      </p:cBhvr>
                                      <p:tavLst>
                                        <p:tav tm="0">
                                          <p:val>
                                            <p:fltVal val="0"/>
                                          </p:val>
                                        </p:tav>
                                        <p:tav tm="100000">
                                          <p:val>
                                            <p:strVal val="#ppt_w"/>
                                          </p:val>
                                        </p:tav>
                                      </p:tavLst>
                                    </p:anim>
                                    <p:anim calcmode="lin" valueType="num">
                                      <p:cBhvr>
                                        <p:cTn id="58" dur="500" fill="hold"/>
                                        <p:tgtEl>
                                          <p:spTgt spid="78858"/>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78856"/>
                                        </p:tgtEl>
                                        <p:attrNameLst>
                                          <p:attrName>style.visibility</p:attrName>
                                        </p:attrNameLst>
                                      </p:cBhvr>
                                      <p:to>
                                        <p:strVal val="visible"/>
                                      </p:to>
                                    </p:set>
                                    <p:anim calcmode="lin" valueType="num">
                                      <p:cBhvr>
                                        <p:cTn id="63" dur="500" fill="hold"/>
                                        <p:tgtEl>
                                          <p:spTgt spid="78856"/>
                                        </p:tgtEl>
                                        <p:attrNameLst>
                                          <p:attrName>ppt_x</p:attrName>
                                        </p:attrNameLst>
                                      </p:cBhvr>
                                      <p:tavLst>
                                        <p:tav tm="0">
                                          <p:val>
                                            <p:strVal val="#ppt_x-#ppt_w/2"/>
                                          </p:val>
                                        </p:tav>
                                        <p:tav tm="100000">
                                          <p:val>
                                            <p:strVal val="#ppt_x"/>
                                          </p:val>
                                        </p:tav>
                                      </p:tavLst>
                                    </p:anim>
                                    <p:anim calcmode="lin" valueType="num">
                                      <p:cBhvr>
                                        <p:cTn id="64" dur="500" fill="hold"/>
                                        <p:tgtEl>
                                          <p:spTgt spid="78856"/>
                                        </p:tgtEl>
                                        <p:attrNameLst>
                                          <p:attrName>ppt_y</p:attrName>
                                        </p:attrNameLst>
                                      </p:cBhvr>
                                      <p:tavLst>
                                        <p:tav tm="0">
                                          <p:val>
                                            <p:strVal val="#ppt_y"/>
                                          </p:val>
                                        </p:tav>
                                        <p:tav tm="100000">
                                          <p:val>
                                            <p:strVal val="#ppt_y"/>
                                          </p:val>
                                        </p:tav>
                                      </p:tavLst>
                                    </p:anim>
                                    <p:anim calcmode="lin" valueType="num">
                                      <p:cBhvr>
                                        <p:cTn id="65" dur="500" fill="hold"/>
                                        <p:tgtEl>
                                          <p:spTgt spid="78856"/>
                                        </p:tgtEl>
                                        <p:attrNameLst>
                                          <p:attrName>ppt_w</p:attrName>
                                        </p:attrNameLst>
                                      </p:cBhvr>
                                      <p:tavLst>
                                        <p:tav tm="0">
                                          <p:val>
                                            <p:fltVal val="0"/>
                                          </p:val>
                                        </p:tav>
                                        <p:tav tm="100000">
                                          <p:val>
                                            <p:strVal val="#ppt_w"/>
                                          </p:val>
                                        </p:tav>
                                      </p:tavLst>
                                    </p:anim>
                                    <p:anim calcmode="lin" valueType="num">
                                      <p:cBhvr>
                                        <p:cTn id="66" dur="500" fill="hold"/>
                                        <p:tgtEl>
                                          <p:spTgt spid="78856"/>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78868"/>
                                        </p:tgtEl>
                                        <p:attrNameLst>
                                          <p:attrName>style.visibility</p:attrName>
                                        </p:attrNameLst>
                                      </p:cBhvr>
                                      <p:to>
                                        <p:strVal val="visible"/>
                                      </p:to>
                                    </p:set>
                                    <p:animEffect transition="in" filter="wipe(up)">
                                      <p:cBhvr>
                                        <p:cTn id="71" dur="500"/>
                                        <p:tgtEl>
                                          <p:spTgt spid="7886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8" fill="hold" grpId="0" nodeType="clickEffect">
                                  <p:stCondLst>
                                    <p:cond delay="0"/>
                                  </p:stCondLst>
                                  <p:childTnLst>
                                    <p:set>
                                      <p:cBhvr>
                                        <p:cTn id="75" dur="1" fill="hold">
                                          <p:stCondLst>
                                            <p:cond delay="0"/>
                                          </p:stCondLst>
                                        </p:cTn>
                                        <p:tgtEl>
                                          <p:spTgt spid="78866"/>
                                        </p:tgtEl>
                                        <p:attrNameLst>
                                          <p:attrName>style.visibility</p:attrName>
                                        </p:attrNameLst>
                                      </p:cBhvr>
                                      <p:to>
                                        <p:strVal val="visible"/>
                                      </p:to>
                                    </p:set>
                                    <p:anim calcmode="lin" valueType="num">
                                      <p:cBhvr>
                                        <p:cTn id="76" dur="500" fill="hold"/>
                                        <p:tgtEl>
                                          <p:spTgt spid="78866"/>
                                        </p:tgtEl>
                                        <p:attrNameLst>
                                          <p:attrName>ppt_x</p:attrName>
                                        </p:attrNameLst>
                                      </p:cBhvr>
                                      <p:tavLst>
                                        <p:tav tm="0">
                                          <p:val>
                                            <p:strVal val="#ppt_x-#ppt_w/2"/>
                                          </p:val>
                                        </p:tav>
                                        <p:tav tm="100000">
                                          <p:val>
                                            <p:strVal val="#ppt_x"/>
                                          </p:val>
                                        </p:tav>
                                      </p:tavLst>
                                    </p:anim>
                                    <p:anim calcmode="lin" valueType="num">
                                      <p:cBhvr>
                                        <p:cTn id="77" dur="500" fill="hold"/>
                                        <p:tgtEl>
                                          <p:spTgt spid="78866"/>
                                        </p:tgtEl>
                                        <p:attrNameLst>
                                          <p:attrName>ppt_y</p:attrName>
                                        </p:attrNameLst>
                                      </p:cBhvr>
                                      <p:tavLst>
                                        <p:tav tm="0">
                                          <p:val>
                                            <p:strVal val="#ppt_y"/>
                                          </p:val>
                                        </p:tav>
                                        <p:tav tm="100000">
                                          <p:val>
                                            <p:strVal val="#ppt_y"/>
                                          </p:val>
                                        </p:tav>
                                      </p:tavLst>
                                    </p:anim>
                                    <p:anim calcmode="lin" valueType="num">
                                      <p:cBhvr>
                                        <p:cTn id="78" dur="500" fill="hold"/>
                                        <p:tgtEl>
                                          <p:spTgt spid="78866"/>
                                        </p:tgtEl>
                                        <p:attrNameLst>
                                          <p:attrName>ppt_w</p:attrName>
                                        </p:attrNameLst>
                                      </p:cBhvr>
                                      <p:tavLst>
                                        <p:tav tm="0">
                                          <p:val>
                                            <p:fltVal val="0"/>
                                          </p:val>
                                        </p:tav>
                                        <p:tav tm="100000">
                                          <p:val>
                                            <p:strVal val="#ppt_w"/>
                                          </p:val>
                                        </p:tav>
                                      </p:tavLst>
                                    </p:anim>
                                    <p:anim calcmode="lin" valueType="num">
                                      <p:cBhvr>
                                        <p:cTn id="79" dur="500" fill="hold"/>
                                        <p:tgtEl>
                                          <p:spTgt spid="78866"/>
                                        </p:tgtEl>
                                        <p:attrNameLst>
                                          <p:attrName>ppt_h</p:attrName>
                                        </p:attrNameLst>
                                      </p:cBhvr>
                                      <p:tavLst>
                                        <p:tav tm="0">
                                          <p:val>
                                            <p:strVal val="#ppt_h"/>
                                          </p:val>
                                        </p:tav>
                                        <p:tav tm="100000">
                                          <p:val>
                                            <p:strVal val="#ppt_h"/>
                                          </p:val>
                                        </p:tav>
                                      </p:tavLst>
                                    </p:anim>
                                  </p:childTnLst>
                                </p:cTn>
                              </p:par>
                            </p:childTnLst>
                          </p:cTn>
                        </p:par>
                        <p:par>
                          <p:cTn id="80" fill="hold" nodeType="afterGroup">
                            <p:stCondLst>
                              <p:cond delay="500"/>
                            </p:stCondLst>
                            <p:childTnLst>
                              <p:par>
                                <p:cTn id="81" presetID="1" presetClass="entr" presetSubtype="0" fill="hold" grpId="0" nodeType="afterEffect">
                                  <p:stCondLst>
                                    <p:cond delay="0"/>
                                  </p:stCondLst>
                                  <p:childTnLst>
                                    <p:set>
                                      <p:cBhvr>
                                        <p:cTn id="82" dur="1" fill="hold">
                                          <p:stCondLst>
                                            <p:cond delay="499"/>
                                          </p:stCondLst>
                                        </p:cTn>
                                        <p:tgtEl>
                                          <p:spTgt spid="7889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8885"/>
                                        </p:tgtEl>
                                        <p:attrNameLst>
                                          <p:attrName>style.visibility</p:attrName>
                                        </p:attrNameLst>
                                      </p:cBhvr>
                                      <p:to>
                                        <p:strVal val="visible"/>
                                      </p:to>
                                    </p:set>
                                    <p:animEffect transition="in" filter="blinds(horizontal)">
                                      <p:cBhvr>
                                        <p:cTn id="87" dur="500"/>
                                        <p:tgtEl>
                                          <p:spTgt spid="7888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8" presetClass="entr" presetSubtype="3" fill="hold" grpId="0" nodeType="clickEffect">
                                  <p:stCondLst>
                                    <p:cond delay="0"/>
                                  </p:stCondLst>
                                  <p:childTnLst>
                                    <p:set>
                                      <p:cBhvr>
                                        <p:cTn id="91" dur="1" fill="hold">
                                          <p:stCondLst>
                                            <p:cond delay="0"/>
                                          </p:stCondLst>
                                        </p:cTn>
                                        <p:tgtEl>
                                          <p:spTgt spid="78853"/>
                                        </p:tgtEl>
                                        <p:attrNameLst>
                                          <p:attrName>style.visibility</p:attrName>
                                        </p:attrNameLst>
                                      </p:cBhvr>
                                      <p:to>
                                        <p:strVal val="visible"/>
                                      </p:to>
                                    </p:set>
                                    <p:animEffect transition="in" filter="strips(upRight)">
                                      <p:cBhvr>
                                        <p:cTn id="92" dur="500"/>
                                        <p:tgtEl>
                                          <p:spTgt spid="7885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8" fill="hold" grpId="0" nodeType="clickEffect">
                                  <p:stCondLst>
                                    <p:cond delay="0"/>
                                  </p:stCondLst>
                                  <p:childTnLst>
                                    <p:set>
                                      <p:cBhvr>
                                        <p:cTn id="96" dur="1" fill="hold">
                                          <p:stCondLst>
                                            <p:cond delay="0"/>
                                          </p:stCondLst>
                                        </p:cTn>
                                        <p:tgtEl>
                                          <p:spTgt spid="78857"/>
                                        </p:tgtEl>
                                        <p:attrNameLst>
                                          <p:attrName>style.visibility</p:attrName>
                                        </p:attrNameLst>
                                      </p:cBhvr>
                                      <p:to>
                                        <p:strVal val="visible"/>
                                      </p:to>
                                    </p:set>
                                    <p:anim calcmode="lin" valueType="num">
                                      <p:cBhvr>
                                        <p:cTn id="97" dur="500" fill="hold"/>
                                        <p:tgtEl>
                                          <p:spTgt spid="78857"/>
                                        </p:tgtEl>
                                        <p:attrNameLst>
                                          <p:attrName>ppt_x</p:attrName>
                                        </p:attrNameLst>
                                      </p:cBhvr>
                                      <p:tavLst>
                                        <p:tav tm="0">
                                          <p:val>
                                            <p:strVal val="#ppt_x-#ppt_w/2"/>
                                          </p:val>
                                        </p:tav>
                                        <p:tav tm="100000">
                                          <p:val>
                                            <p:strVal val="#ppt_x"/>
                                          </p:val>
                                        </p:tav>
                                      </p:tavLst>
                                    </p:anim>
                                    <p:anim calcmode="lin" valueType="num">
                                      <p:cBhvr>
                                        <p:cTn id="98" dur="500" fill="hold"/>
                                        <p:tgtEl>
                                          <p:spTgt spid="78857"/>
                                        </p:tgtEl>
                                        <p:attrNameLst>
                                          <p:attrName>ppt_y</p:attrName>
                                        </p:attrNameLst>
                                      </p:cBhvr>
                                      <p:tavLst>
                                        <p:tav tm="0">
                                          <p:val>
                                            <p:strVal val="#ppt_y"/>
                                          </p:val>
                                        </p:tav>
                                        <p:tav tm="100000">
                                          <p:val>
                                            <p:strVal val="#ppt_y"/>
                                          </p:val>
                                        </p:tav>
                                      </p:tavLst>
                                    </p:anim>
                                    <p:anim calcmode="lin" valueType="num">
                                      <p:cBhvr>
                                        <p:cTn id="99" dur="500" fill="hold"/>
                                        <p:tgtEl>
                                          <p:spTgt spid="78857"/>
                                        </p:tgtEl>
                                        <p:attrNameLst>
                                          <p:attrName>ppt_w</p:attrName>
                                        </p:attrNameLst>
                                      </p:cBhvr>
                                      <p:tavLst>
                                        <p:tav tm="0">
                                          <p:val>
                                            <p:fltVal val="0"/>
                                          </p:val>
                                        </p:tav>
                                        <p:tav tm="100000">
                                          <p:val>
                                            <p:strVal val="#ppt_w"/>
                                          </p:val>
                                        </p:tav>
                                      </p:tavLst>
                                    </p:anim>
                                    <p:anim calcmode="lin" valueType="num">
                                      <p:cBhvr>
                                        <p:cTn id="100" dur="500" fill="hold"/>
                                        <p:tgtEl>
                                          <p:spTgt spid="78857"/>
                                        </p:tgtEl>
                                        <p:attrNameLst>
                                          <p:attrName>ppt_h</p:attrName>
                                        </p:attrNameLst>
                                      </p:cBhvr>
                                      <p:tavLst>
                                        <p:tav tm="0">
                                          <p:val>
                                            <p:strVal val="#ppt_h"/>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8" fill="hold" grpId="0" nodeType="clickEffect">
                                  <p:stCondLst>
                                    <p:cond delay="0"/>
                                  </p:stCondLst>
                                  <p:childTnLst>
                                    <p:set>
                                      <p:cBhvr>
                                        <p:cTn id="104" dur="1" fill="hold">
                                          <p:stCondLst>
                                            <p:cond delay="0"/>
                                          </p:stCondLst>
                                        </p:cTn>
                                        <p:tgtEl>
                                          <p:spTgt spid="78854"/>
                                        </p:tgtEl>
                                        <p:attrNameLst>
                                          <p:attrName>style.visibility</p:attrName>
                                        </p:attrNameLst>
                                      </p:cBhvr>
                                      <p:to>
                                        <p:strVal val="visible"/>
                                      </p:to>
                                    </p:set>
                                    <p:anim calcmode="lin" valueType="num">
                                      <p:cBhvr>
                                        <p:cTn id="105" dur="500" fill="hold"/>
                                        <p:tgtEl>
                                          <p:spTgt spid="78854"/>
                                        </p:tgtEl>
                                        <p:attrNameLst>
                                          <p:attrName>ppt_x</p:attrName>
                                        </p:attrNameLst>
                                      </p:cBhvr>
                                      <p:tavLst>
                                        <p:tav tm="0">
                                          <p:val>
                                            <p:strVal val="#ppt_x-#ppt_w/2"/>
                                          </p:val>
                                        </p:tav>
                                        <p:tav tm="100000">
                                          <p:val>
                                            <p:strVal val="#ppt_x"/>
                                          </p:val>
                                        </p:tav>
                                      </p:tavLst>
                                    </p:anim>
                                    <p:anim calcmode="lin" valueType="num">
                                      <p:cBhvr>
                                        <p:cTn id="106" dur="500" fill="hold"/>
                                        <p:tgtEl>
                                          <p:spTgt spid="78854"/>
                                        </p:tgtEl>
                                        <p:attrNameLst>
                                          <p:attrName>ppt_y</p:attrName>
                                        </p:attrNameLst>
                                      </p:cBhvr>
                                      <p:tavLst>
                                        <p:tav tm="0">
                                          <p:val>
                                            <p:strVal val="#ppt_y"/>
                                          </p:val>
                                        </p:tav>
                                        <p:tav tm="100000">
                                          <p:val>
                                            <p:strVal val="#ppt_y"/>
                                          </p:val>
                                        </p:tav>
                                      </p:tavLst>
                                    </p:anim>
                                    <p:anim calcmode="lin" valueType="num">
                                      <p:cBhvr>
                                        <p:cTn id="107" dur="500" fill="hold"/>
                                        <p:tgtEl>
                                          <p:spTgt spid="78854"/>
                                        </p:tgtEl>
                                        <p:attrNameLst>
                                          <p:attrName>ppt_w</p:attrName>
                                        </p:attrNameLst>
                                      </p:cBhvr>
                                      <p:tavLst>
                                        <p:tav tm="0">
                                          <p:val>
                                            <p:fltVal val="0"/>
                                          </p:val>
                                        </p:tav>
                                        <p:tav tm="100000">
                                          <p:val>
                                            <p:strVal val="#ppt_w"/>
                                          </p:val>
                                        </p:tav>
                                      </p:tavLst>
                                    </p:anim>
                                    <p:anim calcmode="lin" valueType="num">
                                      <p:cBhvr>
                                        <p:cTn id="108" dur="500" fill="hold"/>
                                        <p:tgtEl>
                                          <p:spTgt spid="78854"/>
                                        </p:tgtEl>
                                        <p:attrNameLst>
                                          <p:attrName>ppt_h</p:attrName>
                                        </p:attrNameLst>
                                      </p:cBhvr>
                                      <p:tavLst>
                                        <p:tav tm="0">
                                          <p:val>
                                            <p:strVal val="#ppt_h"/>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78871"/>
                                        </p:tgtEl>
                                        <p:attrNameLst>
                                          <p:attrName>style.visibility</p:attrName>
                                        </p:attrNameLst>
                                      </p:cBhvr>
                                      <p:to>
                                        <p:strVal val="visible"/>
                                      </p:to>
                                    </p:set>
                                    <p:animEffect transition="in" filter="blinds(horizontal)">
                                      <p:cBhvr>
                                        <p:cTn id="113" dur="500"/>
                                        <p:tgtEl>
                                          <p:spTgt spid="7887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78870"/>
                                        </p:tgtEl>
                                        <p:attrNameLst>
                                          <p:attrName>style.visibility</p:attrName>
                                        </p:attrNameLst>
                                      </p:cBhvr>
                                      <p:to>
                                        <p:strVal val="visible"/>
                                      </p:to>
                                    </p:set>
                                    <p:animEffect transition="in" filter="wipe(up)">
                                      <p:cBhvr>
                                        <p:cTn id="118" dur="500"/>
                                        <p:tgtEl>
                                          <p:spTgt spid="78870"/>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78902"/>
                                        </p:tgtEl>
                                        <p:attrNameLst>
                                          <p:attrName>style.visibility</p:attrName>
                                        </p:attrNameLst>
                                      </p:cBhvr>
                                      <p:to>
                                        <p:strVal val="visible"/>
                                      </p:to>
                                    </p:set>
                                    <p:animEffect transition="in" filter="wipe(up)">
                                      <p:cBhvr>
                                        <p:cTn id="123" dur="500"/>
                                        <p:tgtEl>
                                          <p:spTgt spid="78902"/>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78900"/>
                                        </p:tgtEl>
                                        <p:attrNameLst>
                                          <p:attrName>style.visibility</p:attrName>
                                        </p:attrNameLst>
                                      </p:cBhvr>
                                      <p:to>
                                        <p:strVal val="visible"/>
                                      </p:to>
                                    </p:set>
                                    <p:animEffect transition="in" filter="wipe(left)">
                                      <p:cBhvr>
                                        <p:cTn id="128" dur="500"/>
                                        <p:tgtEl>
                                          <p:spTgt spid="7890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78901"/>
                                        </p:tgtEl>
                                        <p:attrNameLst>
                                          <p:attrName>style.visibility</p:attrName>
                                        </p:attrNameLst>
                                      </p:cBhvr>
                                      <p:to>
                                        <p:strVal val="visible"/>
                                      </p:to>
                                    </p:set>
                                    <p:animEffect transition="in" filter="wipe(down)">
                                      <p:cBhvr>
                                        <p:cTn id="133" dur="500"/>
                                        <p:tgtEl>
                                          <p:spTgt spid="78901"/>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78906"/>
                                        </p:tgtEl>
                                        <p:attrNameLst>
                                          <p:attrName>style.visibility</p:attrName>
                                        </p:attrNameLst>
                                      </p:cBhvr>
                                      <p:to>
                                        <p:strVal val="visible"/>
                                      </p:to>
                                    </p:set>
                                    <p:animEffect transition="in" filter="wipe(left)">
                                      <p:cBhvr>
                                        <p:cTn id="138" dur="500"/>
                                        <p:tgtEl>
                                          <p:spTgt spid="78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animBg="1"/>
      <p:bldP spid="78854" grpId="0" animBg="1"/>
      <p:bldP spid="78855" grpId="0" animBg="1"/>
      <p:bldP spid="78856" grpId="0" animBg="1"/>
      <p:bldP spid="78857" grpId="0" animBg="1"/>
      <p:bldP spid="78858" grpId="0" animBg="1"/>
      <p:bldP spid="78865" grpId="0" animBg="1"/>
      <p:bldP spid="78866" grpId="0" animBg="1"/>
      <p:bldP spid="78868" grpId="0" animBg="1" autoUpdateAnimBg="0"/>
      <p:bldP spid="78870" grpId="0" animBg="1" autoUpdateAnimBg="0"/>
      <p:bldP spid="78871" grpId="0" animBg="1"/>
      <p:bldP spid="78872" grpId="0" autoUpdateAnimBg="0"/>
      <p:bldP spid="78884" grpId="0" autoUpdateAnimBg="0"/>
      <p:bldP spid="78885" grpId="0" autoUpdateAnimBg="0"/>
      <p:bldP spid="78887" grpId="0" animBg="1" autoUpdateAnimBg="0"/>
      <p:bldP spid="78891" grpId="0" autoUpdateAnimBg="0"/>
      <p:bldP spid="78893" grpId="0" autoUpdateAnimBg="0"/>
      <p:bldP spid="78901" grpId="0" animBg="1" autoUpdateAnimBg="0"/>
      <p:bldP spid="78902" grpId="0" animBg="1" autoUpdateAnimBg="0"/>
      <p:bldP spid="7890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533400" y="554776"/>
            <a:ext cx="7854950" cy="1040285"/>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b="1" dirty="0">
                <a:solidFill>
                  <a:schemeClr val="bg1"/>
                </a:solidFill>
              </a:rPr>
              <a:t>    </a:t>
            </a:r>
            <a:r>
              <a:rPr lang="zh-CN" altLang="en-US" sz="2800" b="1" dirty="0">
                <a:solidFill>
                  <a:schemeClr val="tx1"/>
                </a:solidFill>
              </a:rPr>
              <a:t>将比例运算和积分运算结合在一起，就组成</a:t>
            </a:r>
          </a:p>
          <a:p>
            <a:pPr eaLnBrk="1" hangingPunct="1">
              <a:lnSpc>
                <a:spcPct val="110000"/>
              </a:lnSpc>
              <a:defRPr/>
            </a:pPr>
            <a:r>
              <a:rPr lang="zh-CN" altLang="en-US" sz="2800" b="1" dirty="0">
                <a:solidFill>
                  <a:srgbClr val="CC0000"/>
                </a:solidFill>
              </a:rPr>
              <a:t>比例</a:t>
            </a:r>
            <a:r>
              <a:rPr lang="en-US" altLang="zh-CN" sz="2800" b="1" dirty="0">
                <a:solidFill>
                  <a:srgbClr val="CC0000"/>
                </a:solidFill>
              </a:rPr>
              <a:t>-</a:t>
            </a:r>
            <a:r>
              <a:rPr lang="zh-CN" altLang="en-US" sz="2800" b="1" dirty="0">
                <a:solidFill>
                  <a:srgbClr val="CC0000"/>
                </a:solidFill>
              </a:rPr>
              <a:t>积分运算电路。</a:t>
            </a:r>
            <a:endParaRPr lang="zh-CN" altLang="en-US" sz="2800" b="1" dirty="0">
              <a:solidFill>
                <a:schemeClr val="tx1"/>
              </a:solidFill>
            </a:endParaRPr>
          </a:p>
        </p:txBody>
      </p:sp>
      <p:grpSp>
        <p:nvGrpSpPr>
          <p:cNvPr id="2" name="Group 113"/>
          <p:cNvGrpSpPr>
            <a:grpSpLocks/>
          </p:cNvGrpSpPr>
          <p:nvPr/>
        </p:nvGrpSpPr>
        <p:grpSpPr bwMode="auto">
          <a:xfrm>
            <a:off x="1109663" y="1502514"/>
            <a:ext cx="1633537" cy="1335087"/>
            <a:chOff x="699" y="807"/>
            <a:chExt cx="1029" cy="841"/>
          </a:xfrm>
        </p:grpSpPr>
        <p:sp>
          <p:nvSpPr>
            <p:cNvPr id="63499" name="Line 57"/>
            <p:cNvSpPr>
              <a:spLocks noChangeShapeType="1"/>
            </p:cNvSpPr>
            <p:nvPr/>
          </p:nvSpPr>
          <p:spPr bwMode="auto">
            <a:xfrm>
              <a:off x="1384" y="1164"/>
              <a:ext cx="210" cy="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3500" name="Group 112"/>
            <p:cNvGrpSpPr>
              <a:grpSpLocks/>
            </p:cNvGrpSpPr>
            <p:nvPr/>
          </p:nvGrpSpPr>
          <p:grpSpPr bwMode="auto">
            <a:xfrm>
              <a:off x="699" y="807"/>
              <a:ext cx="1029" cy="841"/>
              <a:chOff x="699" y="807"/>
              <a:chExt cx="1029" cy="841"/>
            </a:xfrm>
          </p:grpSpPr>
          <p:sp>
            <p:nvSpPr>
              <p:cNvPr id="63501" name="Text Box 55"/>
              <p:cNvSpPr txBox="1">
                <a:spLocks noChangeArrowheads="1"/>
              </p:cNvSpPr>
              <p:nvPr/>
            </p:nvSpPr>
            <p:spPr bwMode="auto">
              <a:xfrm>
                <a:off x="1350" y="807"/>
                <a:ext cx="3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rPr>
                  <a:t>i</a:t>
                </a:r>
                <a:r>
                  <a:rPr lang="en-US" altLang="zh-CN" baseline="-25000">
                    <a:solidFill>
                      <a:schemeClr val="accent2"/>
                    </a:solidFill>
                  </a:rPr>
                  <a:t>f</a:t>
                </a:r>
                <a:endParaRPr lang="en-US" altLang="zh-CN">
                  <a:solidFill>
                    <a:schemeClr val="accent2"/>
                  </a:solidFill>
                </a:endParaRPr>
              </a:p>
            </p:txBody>
          </p:sp>
          <p:sp>
            <p:nvSpPr>
              <p:cNvPr id="63502" name="Text Box 56"/>
              <p:cNvSpPr txBox="1">
                <a:spLocks noChangeArrowheads="1"/>
              </p:cNvSpPr>
              <p:nvPr/>
            </p:nvSpPr>
            <p:spPr bwMode="auto">
              <a:xfrm>
                <a:off x="699" y="1291"/>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rPr>
                  <a:t>i</a:t>
                </a:r>
                <a:r>
                  <a:rPr lang="en-US" altLang="zh-CN" baseline="-25000">
                    <a:solidFill>
                      <a:schemeClr val="accent2"/>
                    </a:solidFill>
                  </a:rPr>
                  <a:t>1</a:t>
                </a:r>
                <a:endParaRPr lang="en-US" altLang="zh-CN">
                  <a:solidFill>
                    <a:schemeClr val="accent2"/>
                  </a:solidFill>
                </a:endParaRPr>
              </a:p>
            </p:txBody>
          </p:sp>
          <p:sp>
            <p:nvSpPr>
              <p:cNvPr id="63503" name="Line 58"/>
              <p:cNvSpPr>
                <a:spLocks noChangeShapeType="1"/>
              </p:cNvSpPr>
              <p:nvPr/>
            </p:nvSpPr>
            <p:spPr bwMode="auto">
              <a:xfrm>
                <a:off x="731" y="1648"/>
                <a:ext cx="251" cy="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79931" name="Text Box 59"/>
          <p:cNvSpPr txBox="1">
            <a:spLocks noChangeArrowheads="1"/>
          </p:cNvSpPr>
          <p:nvPr/>
        </p:nvSpPr>
        <p:spPr bwMode="auto">
          <a:xfrm>
            <a:off x="4551363" y="1164376"/>
            <a:ext cx="3260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99"/>
                </a:solidFill>
              </a:rPr>
              <a:t>电路的输出电压</a:t>
            </a:r>
          </a:p>
        </p:txBody>
      </p:sp>
      <p:graphicFrame>
        <p:nvGraphicFramePr>
          <p:cNvPr id="79932" name="Object 60"/>
          <p:cNvGraphicFramePr>
            <a:graphicFrameLocks noChangeAspect="1"/>
          </p:cNvGraphicFramePr>
          <p:nvPr>
            <p:extLst/>
          </p:nvPr>
        </p:nvGraphicFramePr>
        <p:xfrm>
          <a:off x="5105400" y="2245464"/>
          <a:ext cx="2901950" cy="973137"/>
        </p:xfrm>
        <a:graphic>
          <a:graphicData uri="http://schemas.openxmlformats.org/presentationml/2006/ole">
            <mc:AlternateContent xmlns:mc="http://schemas.openxmlformats.org/markup-compatibility/2006">
              <mc:Choice xmlns:v="urn:schemas-microsoft-com:vml" Requires="v">
                <p:oleObj spid="_x0000_s15368" name="Equation" r:id="rId4" imgW="1310581" imgH="434182" progId="Equation.3">
                  <p:embed/>
                </p:oleObj>
              </mc:Choice>
              <mc:Fallback>
                <p:oleObj name="Equation" r:id="rId4" imgW="1310581" imgH="43418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245464"/>
                        <a:ext cx="2901950"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933" name="Object 61"/>
          <p:cNvGraphicFramePr>
            <a:graphicFrameLocks noChangeAspect="1"/>
          </p:cNvGraphicFramePr>
          <p:nvPr>
            <p:extLst/>
          </p:nvPr>
        </p:nvGraphicFramePr>
        <p:xfrm>
          <a:off x="4962525" y="3118589"/>
          <a:ext cx="3600450" cy="998537"/>
        </p:xfrm>
        <a:graphic>
          <a:graphicData uri="http://schemas.openxmlformats.org/presentationml/2006/ole">
            <mc:AlternateContent xmlns:mc="http://schemas.openxmlformats.org/markup-compatibility/2006">
              <mc:Choice xmlns:v="urn:schemas-microsoft-com:vml" Requires="v">
                <p:oleObj spid="_x0000_s15369" name="Equation" r:id="rId6" imgW="1592772" imgH="434182" progId="Equation.3">
                  <p:embed/>
                </p:oleObj>
              </mc:Choice>
              <mc:Fallback>
                <p:oleObj name="Equation" r:id="rId6" imgW="1592772" imgH="43418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2525" y="3118589"/>
                        <a:ext cx="3600450"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934" name="Object 62"/>
          <p:cNvGraphicFramePr>
            <a:graphicFrameLocks noChangeAspect="1"/>
          </p:cNvGraphicFramePr>
          <p:nvPr>
            <p:extLst/>
          </p:nvPr>
        </p:nvGraphicFramePr>
        <p:xfrm>
          <a:off x="4630738" y="1740639"/>
          <a:ext cx="2836862" cy="568325"/>
        </p:xfrm>
        <a:graphic>
          <a:graphicData uri="http://schemas.openxmlformats.org/presentationml/2006/ole">
            <mc:AlternateContent xmlns:mc="http://schemas.openxmlformats.org/markup-compatibility/2006">
              <mc:Choice xmlns:v="urn:schemas-microsoft-com:vml" Requires="v">
                <p:oleObj spid="_x0000_s15370" name="Equation" r:id="rId8" imgW="1120244" imgH="220875" progId="Equation.3">
                  <p:embed/>
                </p:oleObj>
              </mc:Choice>
              <mc:Fallback>
                <p:oleObj name="Equation" r:id="rId8" imgW="1120244" imgH="22087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0738" y="1740639"/>
                        <a:ext cx="2836862"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35" name="Text Box 63" descr="40%"/>
          <p:cNvSpPr txBox="1">
            <a:spLocks noChangeArrowheads="1"/>
          </p:cNvSpPr>
          <p:nvPr/>
        </p:nvSpPr>
        <p:spPr bwMode="auto">
          <a:xfrm>
            <a:off x="901700" y="4301276"/>
            <a:ext cx="7475538" cy="590550"/>
          </a:xfrm>
          <a:prstGeom prst="rect">
            <a:avLst/>
          </a:prstGeom>
          <a:pattFill prst="pct40">
            <a:fgClr>
              <a:srgbClr val="FFCC99"/>
            </a:fgClr>
            <a:bgClr>
              <a:srgbClr val="FFFFFF"/>
            </a:bgClr>
          </a:pattFill>
          <a:ln w="28575">
            <a:solidFill>
              <a:srgbClr val="005200"/>
            </a:solidFill>
            <a:miter lim="800000"/>
            <a:headEnd/>
            <a:tailEnd/>
          </a:ln>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pPr>
            <a:r>
              <a:rPr lang="zh-CN" altLang="en-US">
                <a:solidFill>
                  <a:srgbClr val="CC0000"/>
                </a:solidFill>
              </a:rPr>
              <a:t>上式表明：输出电压是对输入电压的比例</a:t>
            </a:r>
            <a:r>
              <a:rPr lang="en-US" altLang="zh-CN">
                <a:solidFill>
                  <a:srgbClr val="CC0000"/>
                </a:solidFill>
              </a:rPr>
              <a:t>-</a:t>
            </a:r>
            <a:r>
              <a:rPr lang="zh-CN" altLang="en-US">
                <a:solidFill>
                  <a:srgbClr val="CC0000"/>
                </a:solidFill>
              </a:rPr>
              <a:t>积分</a:t>
            </a:r>
          </a:p>
        </p:txBody>
      </p:sp>
      <p:sp>
        <p:nvSpPr>
          <p:cNvPr id="79936" name="Text Box 64" descr="40%"/>
          <p:cNvSpPr txBox="1">
            <a:spLocks noChangeArrowheads="1"/>
          </p:cNvSpPr>
          <p:nvPr/>
        </p:nvSpPr>
        <p:spPr bwMode="auto">
          <a:xfrm>
            <a:off x="225425" y="4934689"/>
            <a:ext cx="858837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chemeClr val="tx1"/>
                </a:solidFill>
              </a:rPr>
              <a:t>        </a:t>
            </a:r>
            <a:r>
              <a:rPr lang="zh-CN" altLang="en-US">
                <a:solidFill>
                  <a:schemeClr val="tx1"/>
                </a:solidFill>
              </a:rPr>
              <a:t>这种运算器又称 </a:t>
            </a:r>
            <a:r>
              <a:rPr lang="en-US" altLang="zh-CN">
                <a:solidFill>
                  <a:schemeClr val="tx1"/>
                </a:solidFill>
              </a:rPr>
              <a:t>PI </a:t>
            </a:r>
            <a:r>
              <a:rPr lang="zh-CN" altLang="en-US">
                <a:solidFill>
                  <a:schemeClr val="tx1"/>
                </a:solidFill>
              </a:rPr>
              <a:t>调节器</a:t>
            </a:r>
            <a:r>
              <a:rPr lang="en-US" altLang="zh-CN">
                <a:solidFill>
                  <a:schemeClr val="tx1"/>
                </a:solidFill>
              </a:rPr>
              <a:t>, </a:t>
            </a:r>
            <a:r>
              <a:rPr lang="zh-CN" altLang="en-US">
                <a:solidFill>
                  <a:schemeClr val="tx1"/>
                </a:solidFill>
              </a:rPr>
              <a:t>常用于控制系统中</a:t>
            </a:r>
            <a:r>
              <a:rPr lang="en-US" altLang="zh-CN">
                <a:solidFill>
                  <a:schemeClr val="tx1"/>
                </a:solidFill>
              </a:rPr>
              <a:t>, </a:t>
            </a:r>
            <a:r>
              <a:rPr lang="zh-CN" altLang="en-US">
                <a:solidFill>
                  <a:schemeClr val="tx1"/>
                </a:solidFill>
              </a:rPr>
              <a:t>以保证自控系统的稳定性和控制精度。改变 </a:t>
            </a:r>
            <a:r>
              <a:rPr lang="en-US" altLang="zh-CN" i="1">
                <a:solidFill>
                  <a:schemeClr val="tx1"/>
                </a:solidFill>
              </a:rPr>
              <a:t>R</a:t>
            </a:r>
            <a:r>
              <a:rPr lang="en-US" altLang="zh-CN" baseline="-25000">
                <a:solidFill>
                  <a:schemeClr val="tx1"/>
                </a:solidFill>
              </a:rPr>
              <a:t>F </a:t>
            </a:r>
            <a:r>
              <a:rPr lang="zh-CN" altLang="en-US">
                <a:solidFill>
                  <a:schemeClr val="tx1"/>
                </a:solidFill>
              </a:rPr>
              <a:t>和</a:t>
            </a:r>
            <a:r>
              <a:rPr lang="en-US" altLang="zh-CN" i="1">
                <a:solidFill>
                  <a:schemeClr val="tx1"/>
                </a:solidFill>
              </a:rPr>
              <a:t>C</a:t>
            </a:r>
            <a:r>
              <a:rPr lang="en-US" altLang="zh-CN" baseline="-25000">
                <a:solidFill>
                  <a:schemeClr val="tx1"/>
                </a:solidFill>
              </a:rPr>
              <a:t>F </a:t>
            </a:r>
            <a:r>
              <a:rPr lang="en-US" altLang="zh-CN">
                <a:solidFill>
                  <a:schemeClr val="tx1"/>
                </a:solidFill>
              </a:rPr>
              <a:t>,  </a:t>
            </a:r>
            <a:r>
              <a:rPr lang="zh-CN" altLang="en-US">
                <a:solidFill>
                  <a:schemeClr val="tx1"/>
                </a:solidFill>
              </a:rPr>
              <a:t>可调整比例系数和积分时间常数</a:t>
            </a:r>
            <a:r>
              <a:rPr lang="en-US" altLang="zh-CN">
                <a:solidFill>
                  <a:schemeClr val="tx1"/>
                </a:solidFill>
              </a:rPr>
              <a:t>, </a:t>
            </a:r>
            <a:r>
              <a:rPr lang="zh-CN" altLang="en-US">
                <a:solidFill>
                  <a:schemeClr val="tx1"/>
                </a:solidFill>
              </a:rPr>
              <a:t>以满足控制系统的要求。</a:t>
            </a:r>
          </a:p>
        </p:txBody>
      </p:sp>
      <p:pic>
        <p:nvPicPr>
          <p:cNvPr id="80033" name="Picture 161" descr="图片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1025" y="1540614"/>
            <a:ext cx="4278313"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1736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wipe(left)">
                                      <p:cBhvr>
                                        <p:cTn id="7" dur="500"/>
                                        <p:tgtEl>
                                          <p:spTgt spid="79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0033"/>
                                        </p:tgtEl>
                                        <p:attrNameLst>
                                          <p:attrName>style.visibility</p:attrName>
                                        </p:attrNameLst>
                                      </p:cBhvr>
                                      <p:to>
                                        <p:strVal val="visible"/>
                                      </p:to>
                                    </p:set>
                                    <p:animEffect transition="in" filter="wipe(left)">
                                      <p:cBhvr>
                                        <p:cTn id="12" dur="500"/>
                                        <p:tgtEl>
                                          <p:spTgt spid="8003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9931"/>
                                        </p:tgtEl>
                                        <p:attrNameLst>
                                          <p:attrName>style.visibility</p:attrName>
                                        </p:attrNameLst>
                                      </p:cBhvr>
                                      <p:to>
                                        <p:strVal val="visible"/>
                                      </p:to>
                                    </p:set>
                                    <p:animEffect transition="in" filter="wipe(left)">
                                      <p:cBhvr>
                                        <p:cTn id="21" dur="500"/>
                                        <p:tgtEl>
                                          <p:spTgt spid="799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nodeType="clickEffect">
                                  <p:stCondLst>
                                    <p:cond delay="0"/>
                                  </p:stCondLst>
                                  <p:childTnLst>
                                    <p:set>
                                      <p:cBhvr>
                                        <p:cTn id="25" dur="1" fill="hold">
                                          <p:stCondLst>
                                            <p:cond delay="0"/>
                                          </p:stCondLst>
                                        </p:cTn>
                                        <p:tgtEl>
                                          <p:spTgt spid="79934"/>
                                        </p:tgtEl>
                                        <p:attrNameLst>
                                          <p:attrName>style.visibility</p:attrName>
                                        </p:attrNameLst>
                                      </p:cBhvr>
                                      <p:to>
                                        <p:strVal val="visible"/>
                                      </p:to>
                                    </p:set>
                                    <p:animEffect transition="in" filter="blinds(vertical)">
                                      <p:cBhvr>
                                        <p:cTn id="26" dur="500"/>
                                        <p:tgtEl>
                                          <p:spTgt spid="799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nodeType="clickEffect">
                                  <p:stCondLst>
                                    <p:cond delay="0"/>
                                  </p:stCondLst>
                                  <p:childTnLst>
                                    <p:set>
                                      <p:cBhvr>
                                        <p:cTn id="30" dur="1" fill="hold">
                                          <p:stCondLst>
                                            <p:cond delay="0"/>
                                          </p:stCondLst>
                                        </p:cTn>
                                        <p:tgtEl>
                                          <p:spTgt spid="79932"/>
                                        </p:tgtEl>
                                        <p:attrNameLst>
                                          <p:attrName>style.visibility</p:attrName>
                                        </p:attrNameLst>
                                      </p:cBhvr>
                                      <p:to>
                                        <p:strVal val="visible"/>
                                      </p:to>
                                    </p:set>
                                    <p:animEffect transition="in" filter="blinds(vertical)">
                                      <p:cBhvr>
                                        <p:cTn id="31" dur="500"/>
                                        <p:tgtEl>
                                          <p:spTgt spid="7993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nodeType="clickEffect">
                                  <p:stCondLst>
                                    <p:cond delay="0"/>
                                  </p:stCondLst>
                                  <p:childTnLst>
                                    <p:set>
                                      <p:cBhvr>
                                        <p:cTn id="35" dur="1" fill="hold">
                                          <p:stCondLst>
                                            <p:cond delay="0"/>
                                          </p:stCondLst>
                                        </p:cTn>
                                        <p:tgtEl>
                                          <p:spTgt spid="79933"/>
                                        </p:tgtEl>
                                        <p:attrNameLst>
                                          <p:attrName>style.visibility</p:attrName>
                                        </p:attrNameLst>
                                      </p:cBhvr>
                                      <p:to>
                                        <p:strVal val="visible"/>
                                      </p:to>
                                    </p:set>
                                    <p:animEffect transition="in" filter="blinds(vertical)">
                                      <p:cBhvr>
                                        <p:cTn id="36" dur="500"/>
                                        <p:tgtEl>
                                          <p:spTgt spid="799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9935"/>
                                        </p:tgtEl>
                                        <p:attrNameLst>
                                          <p:attrName>style.visibility</p:attrName>
                                        </p:attrNameLst>
                                      </p:cBhvr>
                                      <p:to>
                                        <p:strVal val="visible"/>
                                      </p:to>
                                    </p:set>
                                    <p:animEffect transition="in" filter="wipe(left)">
                                      <p:cBhvr>
                                        <p:cTn id="41" dur="500"/>
                                        <p:tgtEl>
                                          <p:spTgt spid="7993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9936"/>
                                        </p:tgtEl>
                                        <p:attrNameLst>
                                          <p:attrName>style.visibility</p:attrName>
                                        </p:attrNameLst>
                                      </p:cBhvr>
                                      <p:to>
                                        <p:strVal val="visible"/>
                                      </p:to>
                                    </p:set>
                                    <p:animEffect transition="in" filter="wipe(left)">
                                      <p:cBhvr>
                                        <p:cTn id="46" dur="500"/>
                                        <p:tgtEl>
                                          <p:spTgt spid="79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931" grpId="0" autoUpdateAnimBg="0"/>
      <p:bldP spid="79935" grpId="0" animBg="1" autoUpdateAnimBg="0"/>
      <p:bldP spid="7993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ctrTitle"/>
          </p:nvPr>
        </p:nvSpPr>
        <p:spPr bwMode="auto">
          <a:xfrm>
            <a:off x="413395" y="522508"/>
            <a:ext cx="4419600" cy="5969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3200" b="1" smtClean="0">
                <a:solidFill>
                  <a:srgbClr val="000099"/>
                </a:solidFill>
                <a:latin typeface="Times New Roman" panose="02020603050405020304" pitchFamily="18" charset="0"/>
                <a:cs typeface="Times New Roman" panose="02020603050405020304" pitchFamily="18" charset="0"/>
              </a:rPr>
              <a:t>16.2.5   </a:t>
            </a:r>
            <a:r>
              <a:rPr lang="zh-CN" altLang="en-US" sz="3200" b="1" smtClean="0">
                <a:solidFill>
                  <a:srgbClr val="000099"/>
                </a:solidFill>
                <a:latin typeface="Times New Roman" panose="02020603050405020304" pitchFamily="18" charset="0"/>
                <a:cs typeface="Times New Roman" panose="02020603050405020304" pitchFamily="18" charset="0"/>
              </a:rPr>
              <a:t>微分运算电路</a:t>
            </a:r>
            <a:endParaRPr lang="zh-CN" altLang="en-US" sz="3200" smtClean="0">
              <a:solidFill>
                <a:srgbClr val="000099"/>
              </a:solidFill>
              <a:latin typeface="Times New Roman" panose="02020603050405020304" pitchFamily="18" charset="0"/>
              <a:cs typeface="Times New Roman" panose="02020603050405020304" pitchFamily="18" charset="0"/>
            </a:endParaRPr>
          </a:p>
        </p:txBody>
      </p:sp>
      <p:graphicFrame>
        <p:nvGraphicFramePr>
          <p:cNvPr id="80899" name="Object 3"/>
          <p:cNvGraphicFramePr>
            <a:graphicFrameLocks noChangeAspect="1"/>
          </p:cNvGraphicFramePr>
          <p:nvPr>
            <p:extLst/>
          </p:nvPr>
        </p:nvGraphicFramePr>
        <p:xfrm>
          <a:off x="5785495" y="2083020"/>
          <a:ext cx="2117725" cy="1012825"/>
        </p:xfrm>
        <a:graphic>
          <a:graphicData uri="http://schemas.openxmlformats.org/presentationml/2006/ole">
            <mc:AlternateContent xmlns:mc="http://schemas.openxmlformats.org/markup-compatibility/2006">
              <mc:Choice xmlns:v="urn:schemas-microsoft-com:vml" Requires="v">
                <p:oleObj spid="_x0000_s16390" name="Equation" r:id="rId4" imgW="921857" imgH="434182" progId="Equation.3">
                  <p:embed/>
                </p:oleObj>
              </mc:Choice>
              <mc:Fallback>
                <p:oleObj name="Equation" r:id="rId4" imgW="921857" imgH="43418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5495" y="2083020"/>
                        <a:ext cx="211772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0" name="Object 4" descr="40%"/>
          <p:cNvGraphicFramePr>
            <a:graphicFrameLocks noChangeAspect="1"/>
          </p:cNvGraphicFramePr>
          <p:nvPr>
            <p:extLst/>
          </p:nvPr>
        </p:nvGraphicFramePr>
        <p:xfrm>
          <a:off x="5734695" y="3189508"/>
          <a:ext cx="2527300" cy="1004887"/>
        </p:xfrm>
        <a:graphic>
          <a:graphicData uri="http://schemas.openxmlformats.org/presentationml/2006/ole">
            <mc:AlternateContent xmlns:mc="http://schemas.openxmlformats.org/markup-compatibility/2006">
              <mc:Choice xmlns:v="urn:schemas-microsoft-com:vml" Requires="v">
                <p:oleObj spid="_x0000_s16391" name="Equation" r:id="rId6" imgW="1005662" imgH="396345" progId="Equation.3">
                  <p:embed/>
                </p:oleObj>
              </mc:Choice>
              <mc:Fallback>
                <p:oleObj name="Equation" r:id="rId6" imgW="1005662" imgH="39634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4695" y="3189508"/>
                        <a:ext cx="2527300" cy="1004887"/>
                      </a:xfrm>
                      <a:prstGeom prst="rect">
                        <a:avLst/>
                      </a:prstGeom>
                      <a:pattFill prst="pct40">
                        <a:fgClr>
                          <a:srgbClr val="FFCCFF"/>
                        </a:fgClr>
                        <a:bgClr>
                          <a:srgbClr val="FFFFFF"/>
                        </a:bgClr>
                      </a:patt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3" name="Line 17"/>
          <p:cNvSpPr>
            <a:spLocks noChangeShapeType="1"/>
          </p:cNvSpPr>
          <p:nvPr/>
        </p:nvSpPr>
        <p:spPr bwMode="auto">
          <a:xfrm>
            <a:off x="1237307" y="4459508"/>
            <a:ext cx="17526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0914" name="Line 18"/>
          <p:cNvSpPr>
            <a:spLocks noChangeShapeType="1"/>
          </p:cNvSpPr>
          <p:nvPr/>
        </p:nvSpPr>
        <p:spPr bwMode="auto">
          <a:xfrm>
            <a:off x="1237307" y="5602508"/>
            <a:ext cx="1752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 name="Group 52"/>
          <p:cNvGrpSpPr>
            <a:grpSpLocks/>
          </p:cNvGrpSpPr>
          <p:nvPr/>
        </p:nvGrpSpPr>
        <p:grpSpPr bwMode="auto">
          <a:xfrm>
            <a:off x="1313507" y="1030508"/>
            <a:ext cx="1762125" cy="1390650"/>
            <a:chOff x="1008" y="2265"/>
            <a:chExt cx="966" cy="720"/>
          </a:xfrm>
        </p:grpSpPr>
        <p:sp>
          <p:nvSpPr>
            <p:cNvPr id="65564" name="Text Box 53"/>
            <p:cNvSpPr txBox="1">
              <a:spLocks noChangeArrowheads="1"/>
            </p:cNvSpPr>
            <p:nvPr/>
          </p:nvSpPr>
          <p:spPr bwMode="auto">
            <a:xfrm>
              <a:off x="1628" y="2265"/>
              <a:ext cx="34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cs typeface="Times New Roman" panose="02020603050405020304" pitchFamily="18" charset="0"/>
                </a:rPr>
                <a:t>i</a:t>
              </a:r>
              <a:r>
                <a:rPr lang="en-US" altLang="zh-CN" baseline="-25000">
                  <a:solidFill>
                    <a:schemeClr val="accent2"/>
                  </a:solidFill>
                  <a:cs typeface="Times New Roman" panose="02020603050405020304" pitchFamily="18" charset="0"/>
                </a:rPr>
                <a:t>f</a:t>
              </a:r>
              <a:endParaRPr lang="en-US" altLang="zh-CN">
                <a:solidFill>
                  <a:schemeClr val="accent2"/>
                </a:solidFill>
                <a:cs typeface="Times New Roman" panose="02020603050405020304" pitchFamily="18" charset="0"/>
              </a:endParaRPr>
            </a:p>
          </p:txBody>
        </p:sp>
        <p:sp>
          <p:nvSpPr>
            <p:cNvPr id="65565" name="Text Box 54"/>
            <p:cNvSpPr txBox="1">
              <a:spLocks noChangeArrowheads="1"/>
            </p:cNvSpPr>
            <p:nvPr/>
          </p:nvSpPr>
          <p:spPr bwMode="auto">
            <a:xfrm>
              <a:off x="1008" y="2658"/>
              <a:ext cx="2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cs typeface="Times New Roman" panose="02020603050405020304" pitchFamily="18" charset="0"/>
                </a:rPr>
                <a:t>i</a:t>
              </a:r>
              <a:r>
                <a:rPr lang="en-US" altLang="zh-CN" baseline="-25000">
                  <a:solidFill>
                    <a:schemeClr val="accent2"/>
                  </a:solidFill>
                  <a:cs typeface="Times New Roman" panose="02020603050405020304" pitchFamily="18" charset="0"/>
                </a:rPr>
                <a:t>1</a:t>
              </a:r>
              <a:endParaRPr lang="en-US" altLang="zh-CN">
                <a:solidFill>
                  <a:schemeClr val="accent2"/>
                </a:solidFill>
                <a:cs typeface="Times New Roman" panose="02020603050405020304" pitchFamily="18" charset="0"/>
              </a:endParaRPr>
            </a:p>
          </p:txBody>
        </p:sp>
        <p:sp>
          <p:nvSpPr>
            <p:cNvPr id="65566" name="Line 55"/>
            <p:cNvSpPr>
              <a:spLocks noChangeShapeType="1"/>
            </p:cNvSpPr>
            <p:nvPr/>
          </p:nvSpPr>
          <p:spPr bwMode="auto">
            <a:xfrm>
              <a:off x="1709" y="2575"/>
              <a:ext cx="192" cy="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5567" name="Line 56"/>
            <p:cNvSpPr>
              <a:spLocks noChangeShapeType="1"/>
            </p:cNvSpPr>
            <p:nvPr/>
          </p:nvSpPr>
          <p:spPr bwMode="auto">
            <a:xfrm>
              <a:off x="1037" y="2985"/>
              <a:ext cx="230" cy="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80953" name="Text Box 57"/>
          <p:cNvSpPr txBox="1">
            <a:spLocks noChangeArrowheads="1"/>
          </p:cNvSpPr>
          <p:nvPr/>
        </p:nvSpPr>
        <p:spPr bwMode="auto">
          <a:xfrm>
            <a:off x="4998095" y="1106708"/>
            <a:ext cx="4056062"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10000"/>
              </a:spcBef>
            </a:pPr>
            <a:r>
              <a:rPr lang="zh-CN" altLang="en-US">
                <a:solidFill>
                  <a:schemeClr val="tx1"/>
                </a:solidFill>
                <a:cs typeface="Times New Roman" panose="02020603050405020304" pitchFamily="18" charset="0"/>
              </a:rPr>
              <a:t>由虚短及虚断性质可得</a:t>
            </a:r>
          </a:p>
          <a:p>
            <a:pPr eaLnBrk="1" hangingPunct="1">
              <a:spcBef>
                <a:spcPct val="10000"/>
              </a:spcBef>
            </a:pPr>
            <a:r>
              <a:rPr lang="zh-CN" altLang="en-US" i="1">
                <a:solidFill>
                  <a:schemeClr val="tx1"/>
                </a:solidFill>
                <a:cs typeface="Times New Roman" panose="02020603050405020304" pitchFamily="18" charset="0"/>
              </a:rPr>
              <a:t>         </a:t>
            </a:r>
            <a:r>
              <a:rPr lang="en-US" altLang="zh-CN" i="1">
                <a:solidFill>
                  <a:schemeClr val="tx1"/>
                </a:solidFill>
                <a:cs typeface="Times New Roman" panose="02020603050405020304" pitchFamily="18" charset="0"/>
              </a:rPr>
              <a:t>i</a:t>
            </a:r>
            <a:r>
              <a:rPr lang="en-US" altLang="zh-CN" baseline="-25000">
                <a:solidFill>
                  <a:schemeClr val="tx1"/>
                </a:solidFill>
                <a:cs typeface="Times New Roman" panose="02020603050405020304" pitchFamily="18" charset="0"/>
              </a:rPr>
              <a:t>1</a:t>
            </a:r>
            <a:r>
              <a:rPr lang="en-US" altLang="zh-CN" i="1">
                <a:solidFill>
                  <a:schemeClr val="tx1"/>
                </a:solidFill>
                <a:cs typeface="Times New Roman" panose="02020603050405020304" pitchFamily="18" charset="0"/>
              </a:rPr>
              <a:t> = i</a:t>
            </a:r>
            <a:r>
              <a:rPr lang="en-US" altLang="zh-CN" baseline="-25000">
                <a:solidFill>
                  <a:schemeClr val="tx1"/>
                </a:solidFill>
                <a:cs typeface="Times New Roman" panose="02020603050405020304" pitchFamily="18" charset="0"/>
              </a:rPr>
              <a:t>f</a:t>
            </a:r>
            <a:endParaRPr lang="en-US" altLang="zh-CN" i="1">
              <a:solidFill>
                <a:schemeClr val="tx1"/>
              </a:solidFill>
              <a:cs typeface="Times New Roman" panose="02020603050405020304" pitchFamily="18" charset="0"/>
            </a:endParaRPr>
          </a:p>
        </p:txBody>
      </p:sp>
      <p:grpSp>
        <p:nvGrpSpPr>
          <p:cNvPr id="3" name="Group 103"/>
          <p:cNvGrpSpPr>
            <a:grpSpLocks/>
          </p:cNvGrpSpPr>
          <p:nvPr/>
        </p:nvGrpSpPr>
        <p:grpSpPr bwMode="auto">
          <a:xfrm>
            <a:off x="932507" y="3711795"/>
            <a:ext cx="2971800" cy="2500313"/>
            <a:chOff x="336" y="1161"/>
            <a:chExt cx="1872" cy="1575"/>
          </a:xfrm>
        </p:grpSpPr>
        <p:sp>
          <p:nvSpPr>
            <p:cNvPr id="65559" name="Text Box 104"/>
            <p:cNvSpPr txBox="1">
              <a:spLocks noChangeArrowheads="1"/>
            </p:cNvSpPr>
            <p:nvPr/>
          </p:nvSpPr>
          <p:spPr bwMode="auto">
            <a:xfrm>
              <a:off x="576" y="1161"/>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i</a:t>
              </a:r>
              <a:endParaRPr lang="en-US" altLang="zh-CN">
                <a:solidFill>
                  <a:schemeClr val="tx1"/>
                </a:solidFill>
                <a:cs typeface="Times New Roman" panose="02020603050405020304" pitchFamily="18" charset="0"/>
              </a:endParaRPr>
            </a:p>
          </p:txBody>
        </p:sp>
        <p:sp>
          <p:nvSpPr>
            <p:cNvPr id="65560" name="Line 105"/>
            <p:cNvSpPr>
              <a:spLocks noChangeShapeType="1"/>
            </p:cNvSpPr>
            <p:nvPr/>
          </p:nvSpPr>
          <p:spPr bwMode="auto">
            <a:xfrm flipV="1">
              <a:off x="528" y="1296"/>
              <a:ext cx="0" cy="144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5561" name="Line 106"/>
            <p:cNvSpPr>
              <a:spLocks noChangeShapeType="1"/>
            </p:cNvSpPr>
            <p:nvPr/>
          </p:nvSpPr>
          <p:spPr bwMode="auto">
            <a:xfrm>
              <a:off x="528" y="2016"/>
              <a:ext cx="1584"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5562" name="Text Box 107"/>
            <p:cNvSpPr txBox="1">
              <a:spLocks noChangeArrowheads="1"/>
            </p:cNvSpPr>
            <p:nvPr/>
          </p:nvSpPr>
          <p:spPr bwMode="auto">
            <a:xfrm>
              <a:off x="1968" y="1977"/>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rPr>
                <a:t>t</a:t>
              </a:r>
              <a:endParaRPr lang="en-US" altLang="zh-CN" b="0">
                <a:solidFill>
                  <a:schemeClr val="tx1"/>
                </a:solidFill>
                <a:cs typeface="Times New Roman" panose="02020603050405020304" pitchFamily="18" charset="0"/>
              </a:endParaRPr>
            </a:p>
          </p:txBody>
        </p:sp>
        <p:sp>
          <p:nvSpPr>
            <p:cNvPr id="65563" name="Text Box 108"/>
            <p:cNvSpPr txBox="1">
              <a:spLocks noChangeArrowheads="1"/>
            </p:cNvSpPr>
            <p:nvPr/>
          </p:nvSpPr>
          <p:spPr bwMode="auto">
            <a:xfrm>
              <a:off x="336" y="191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chemeClr val="tx1"/>
                  </a:solidFill>
                  <a:cs typeface="Times New Roman" panose="02020603050405020304" pitchFamily="18" charset="0"/>
                </a:rPr>
                <a:t>O</a:t>
              </a:r>
              <a:endParaRPr lang="en-US" altLang="zh-CN" sz="2000" b="0" i="1">
                <a:solidFill>
                  <a:schemeClr val="tx1"/>
                </a:solidFill>
                <a:cs typeface="Times New Roman" panose="02020603050405020304" pitchFamily="18" charset="0"/>
              </a:endParaRPr>
            </a:p>
          </p:txBody>
        </p:sp>
      </p:grpSp>
      <p:grpSp>
        <p:nvGrpSpPr>
          <p:cNvPr id="4" name="Group 120"/>
          <p:cNvGrpSpPr>
            <a:grpSpLocks/>
          </p:cNvGrpSpPr>
          <p:nvPr/>
        </p:nvGrpSpPr>
        <p:grpSpPr bwMode="auto">
          <a:xfrm>
            <a:off x="4666307" y="3621308"/>
            <a:ext cx="2743200" cy="2805112"/>
            <a:chOff x="2928" y="2208"/>
            <a:chExt cx="1728" cy="1767"/>
          </a:xfrm>
        </p:grpSpPr>
        <p:grpSp>
          <p:nvGrpSpPr>
            <p:cNvPr id="65553" name="Group 119"/>
            <p:cNvGrpSpPr>
              <a:grpSpLocks/>
            </p:cNvGrpSpPr>
            <p:nvPr/>
          </p:nvGrpSpPr>
          <p:grpSpPr bwMode="auto">
            <a:xfrm>
              <a:off x="3120" y="2391"/>
              <a:ext cx="1335" cy="1584"/>
              <a:chOff x="3120" y="2391"/>
              <a:chExt cx="1335" cy="1584"/>
            </a:xfrm>
          </p:grpSpPr>
          <p:sp>
            <p:nvSpPr>
              <p:cNvPr id="65557" name="Line 111"/>
              <p:cNvSpPr>
                <a:spLocks noChangeShapeType="1"/>
              </p:cNvSpPr>
              <p:nvPr/>
            </p:nvSpPr>
            <p:spPr bwMode="auto">
              <a:xfrm flipV="1">
                <a:off x="3120" y="2391"/>
                <a:ext cx="0" cy="158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5558" name="Line 112"/>
              <p:cNvSpPr>
                <a:spLocks noChangeShapeType="1"/>
              </p:cNvSpPr>
              <p:nvPr/>
            </p:nvSpPr>
            <p:spPr bwMode="auto">
              <a:xfrm>
                <a:off x="3120" y="3207"/>
                <a:ext cx="1335"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65554" name="Text Box 113"/>
            <p:cNvSpPr txBox="1">
              <a:spLocks noChangeArrowheads="1"/>
            </p:cNvSpPr>
            <p:nvPr/>
          </p:nvSpPr>
          <p:spPr bwMode="auto">
            <a:xfrm>
              <a:off x="3158" y="2208"/>
              <a:ext cx="3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o</a:t>
              </a:r>
              <a:endParaRPr lang="en-US" altLang="zh-CN" b="0">
                <a:solidFill>
                  <a:schemeClr val="tx1"/>
                </a:solidFill>
                <a:cs typeface="Times New Roman" panose="02020603050405020304" pitchFamily="18" charset="0"/>
              </a:endParaRPr>
            </a:p>
          </p:txBody>
        </p:sp>
        <p:sp>
          <p:nvSpPr>
            <p:cNvPr id="65555" name="Text Box 114"/>
            <p:cNvSpPr txBox="1">
              <a:spLocks noChangeArrowheads="1"/>
            </p:cNvSpPr>
            <p:nvPr/>
          </p:nvSpPr>
          <p:spPr bwMode="auto">
            <a:xfrm>
              <a:off x="4320" y="316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cs typeface="Times New Roman" panose="02020603050405020304" pitchFamily="18" charset="0"/>
                </a:rPr>
                <a:t>t</a:t>
              </a:r>
              <a:endParaRPr lang="en-US" altLang="zh-CN" b="0">
                <a:solidFill>
                  <a:schemeClr val="tx1"/>
                </a:solidFill>
                <a:cs typeface="Times New Roman" panose="02020603050405020304" pitchFamily="18" charset="0"/>
              </a:endParaRPr>
            </a:p>
          </p:txBody>
        </p:sp>
        <p:sp>
          <p:nvSpPr>
            <p:cNvPr id="65556" name="Text Box 115"/>
            <p:cNvSpPr txBox="1">
              <a:spLocks noChangeArrowheads="1"/>
            </p:cNvSpPr>
            <p:nvPr/>
          </p:nvSpPr>
          <p:spPr bwMode="auto">
            <a:xfrm>
              <a:off x="2928" y="310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chemeClr val="tx1"/>
                  </a:solidFill>
                  <a:cs typeface="Times New Roman" panose="02020603050405020304" pitchFamily="18" charset="0"/>
                </a:rPr>
                <a:t>O</a:t>
              </a:r>
              <a:endParaRPr lang="en-US" altLang="zh-CN" sz="2000" b="0" i="1">
                <a:solidFill>
                  <a:schemeClr val="tx1"/>
                </a:solidFill>
                <a:cs typeface="Times New Roman" panose="02020603050405020304" pitchFamily="18" charset="0"/>
              </a:endParaRPr>
            </a:p>
          </p:txBody>
        </p:sp>
      </p:grpSp>
      <p:sp>
        <p:nvSpPr>
          <p:cNvPr id="81013" name="Rectangle 117"/>
          <p:cNvSpPr>
            <a:spLocks noChangeArrowheads="1"/>
          </p:cNvSpPr>
          <p:nvPr/>
        </p:nvSpPr>
        <p:spPr bwMode="auto">
          <a:xfrm>
            <a:off x="729307" y="4205508"/>
            <a:ext cx="465192" cy="461665"/>
          </a:xfrm>
          <a:prstGeom prst="rect">
            <a:avLst/>
          </a:prstGeom>
          <a:noFill/>
          <a:ln w="9525">
            <a:noFill/>
            <a:miter lim="800000"/>
            <a:headEnd/>
            <a:tailEnd/>
          </a:ln>
          <a:effectLst/>
        </p:spPr>
        <p:txBody>
          <a:bodyPr wrap="none">
            <a:spAutoFit/>
          </a:bodyPr>
          <a:lstStyle/>
          <a:p>
            <a:pPr eaLnBrk="1" hangingPunct="1">
              <a:defRPr/>
            </a:pPr>
            <a:r>
              <a:rPr lang="en-US" altLang="zh-CN" sz="2400" i="1">
                <a:solidFill>
                  <a:schemeClr val="tx1"/>
                </a:solidFill>
                <a:latin typeface="Times New Roman" panose="02020603050405020304" pitchFamily="18" charset="0"/>
                <a:cs typeface="Times New Roman" panose="02020603050405020304" pitchFamily="18" charset="0"/>
              </a:rPr>
              <a:t>U</a:t>
            </a:r>
            <a:r>
              <a:rPr lang="en-US" altLang="zh-CN" sz="2400" baseline="-25000">
                <a:solidFill>
                  <a:schemeClr val="tx1"/>
                </a:solidFill>
                <a:latin typeface="Times New Roman" panose="02020603050405020304" pitchFamily="18" charset="0"/>
                <a:cs typeface="Times New Roman" panose="02020603050405020304" pitchFamily="18" charset="0"/>
              </a:rPr>
              <a:t>i</a:t>
            </a:r>
          </a:p>
        </p:txBody>
      </p:sp>
      <p:sp>
        <p:nvSpPr>
          <p:cNvPr id="81014" name="Rectangle 118"/>
          <p:cNvSpPr>
            <a:spLocks noChangeArrowheads="1"/>
          </p:cNvSpPr>
          <p:nvPr/>
        </p:nvSpPr>
        <p:spPr bwMode="auto">
          <a:xfrm>
            <a:off x="551507" y="5362795"/>
            <a:ext cx="619080" cy="461665"/>
          </a:xfrm>
          <a:prstGeom prst="rect">
            <a:avLst/>
          </a:prstGeom>
          <a:noFill/>
          <a:ln w="9525">
            <a:noFill/>
            <a:miter lim="800000"/>
            <a:headEnd/>
            <a:tailEnd/>
          </a:ln>
          <a:effectLst/>
        </p:spPr>
        <p:txBody>
          <a:bodyPr wrap="none">
            <a:spAutoFit/>
          </a:bodyPr>
          <a:lstStyle/>
          <a:p>
            <a:pPr eaLnBrk="1" hangingPunct="1">
              <a:defRPr/>
            </a:pPr>
            <a:r>
              <a:rPr lang="en-US" altLang="zh-CN" sz="2400" i="1">
                <a:solidFill>
                  <a:schemeClr val="tx1"/>
                </a:solidFill>
                <a:latin typeface="Times New Roman" panose="02020603050405020304" pitchFamily="18" charset="0"/>
                <a:cs typeface="Times New Roman" panose="02020603050405020304" pitchFamily="18" charset="0"/>
              </a:rPr>
              <a:t>–U</a:t>
            </a:r>
            <a:r>
              <a:rPr lang="en-US" altLang="zh-CN" sz="2400" baseline="-25000">
                <a:solidFill>
                  <a:schemeClr val="tx1"/>
                </a:solidFill>
                <a:latin typeface="Times New Roman" panose="02020603050405020304" pitchFamily="18" charset="0"/>
                <a:cs typeface="Times New Roman" panose="02020603050405020304" pitchFamily="18" charset="0"/>
              </a:rPr>
              <a:t>i</a:t>
            </a:r>
          </a:p>
        </p:txBody>
      </p:sp>
      <p:sp>
        <p:nvSpPr>
          <p:cNvPr id="81063" name="Freeform 167"/>
          <p:cNvSpPr>
            <a:spLocks/>
          </p:cNvSpPr>
          <p:nvPr/>
        </p:nvSpPr>
        <p:spPr bwMode="auto">
          <a:xfrm>
            <a:off x="4983807" y="4383308"/>
            <a:ext cx="609600" cy="838200"/>
          </a:xfrm>
          <a:custGeom>
            <a:avLst/>
            <a:gdLst>
              <a:gd name="T0" fmla="*/ 0 w 384"/>
              <a:gd name="T1" fmla="*/ 0 h 528"/>
              <a:gd name="T2" fmla="*/ 2147483646 w 384"/>
              <a:gd name="T3" fmla="*/ 2147483646 h 528"/>
              <a:gd name="T4" fmla="*/ 2147483646 w 384"/>
              <a:gd name="T5" fmla="*/ 2147483646 h 528"/>
              <a:gd name="T6" fmla="*/ 2147483646 w 384"/>
              <a:gd name="T7" fmla="*/ 2147483646 h 528"/>
              <a:gd name="T8" fmla="*/ 0 60000 65536"/>
              <a:gd name="T9" fmla="*/ 0 60000 65536"/>
              <a:gd name="T10" fmla="*/ 0 60000 65536"/>
              <a:gd name="T11" fmla="*/ 0 60000 65536"/>
              <a:gd name="T12" fmla="*/ 0 w 384"/>
              <a:gd name="T13" fmla="*/ 0 h 528"/>
              <a:gd name="T14" fmla="*/ 384 w 384"/>
              <a:gd name="T15" fmla="*/ 528 h 528"/>
            </a:gdLst>
            <a:ahLst/>
            <a:cxnLst>
              <a:cxn ang="T8">
                <a:pos x="T0" y="T1"/>
              </a:cxn>
              <a:cxn ang="T9">
                <a:pos x="T2" y="T3"/>
              </a:cxn>
              <a:cxn ang="T10">
                <a:pos x="T4" y="T5"/>
              </a:cxn>
              <a:cxn ang="T11">
                <a:pos x="T6" y="T7"/>
              </a:cxn>
            </a:cxnLst>
            <a:rect l="T12" t="T13" r="T14" b="T15"/>
            <a:pathLst>
              <a:path w="384" h="528">
                <a:moveTo>
                  <a:pt x="0" y="0"/>
                </a:moveTo>
                <a:cubicBezTo>
                  <a:pt x="4" y="36"/>
                  <a:pt x="8" y="72"/>
                  <a:pt x="48" y="144"/>
                </a:cubicBezTo>
                <a:cubicBezTo>
                  <a:pt x="88" y="216"/>
                  <a:pt x="184" y="368"/>
                  <a:pt x="240" y="432"/>
                </a:cubicBezTo>
                <a:cubicBezTo>
                  <a:pt x="296" y="496"/>
                  <a:pt x="360" y="512"/>
                  <a:pt x="384" y="52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1064" name="Freeform 168"/>
          <p:cNvSpPr>
            <a:spLocks/>
          </p:cNvSpPr>
          <p:nvPr/>
        </p:nvSpPr>
        <p:spPr bwMode="auto">
          <a:xfrm flipV="1">
            <a:off x="4983807" y="5208808"/>
            <a:ext cx="609600" cy="838200"/>
          </a:xfrm>
          <a:custGeom>
            <a:avLst/>
            <a:gdLst>
              <a:gd name="T0" fmla="*/ 0 w 384"/>
              <a:gd name="T1" fmla="*/ 0 h 528"/>
              <a:gd name="T2" fmla="*/ 2147483646 w 384"/>
              <a:gd name="T3" fmla="*/ 2147483646 h 528"/>
              <a:gd name="T4" fmla="*/ 2147483646 w 384"/>
              <a:gd name="T5" fmla="*/ 2147483646 h 528"/>
              <a:gd name="T6" fmla="*/ 2147483646 w 384"/>
              <a:gd name="T7" fmla="*/ 2147483646 h 528"/>
              <a:gd name="T8" fmla="*/ 0 60000 65536"/>
              <a:gd name="T9" fmla="*/ 0 60000 65536"/>
              <a:gd name="T10" fmla="*/ 0 60000 65536"/>
              <a:gd name="T11" fmla="*/ 0 60000 65536"/>
              <a:gd name="T12" fmla="*/ 0 w 384"/>
              <a:gd name="T13" fmla="*/ 0 h 528"/>
              <a:gd name="T14" fmla="*/ 384 w 384"/>
              <a:gd name="T15" fmla="*/ 528 h 528"/>
            </a:gdLst>
            <a:ahLst/>
            <a:cxnLst>
              <a:cxn ang="T8">
                <a:pos x="T0" y="T1"/>
              </a:cxn>
              <a:cxn ang="T9">
                <a:pos x="T2" y="T3"/>
              </a:cxn>
              <a:cxn ang="T10">
                <a:pos x="T4" y="T5"/>
              </a:cxn>
              <a:cxn ang="T11">
                <a:pos x="T6" y="T7"/>
              </a:cxn>
            </a:cxnLst>
            <a:rect l="T12" t="T13" r="T14" b="T15"/>
            <a:pathLst>
              <a:path w="384" h="528">
                <a:moveTo>
                  <a:pt x="0" y="0"/>
                </a:moveTo>
                <a:cubicBezTo>
                  <a:pt x="4" y="36"/>
                  <a:pt x="8" y="72"/>
                  <a:pt x="48" y="144"/>
                </a:cubicBezTo>
                <a:cubicBezTo>
                  <a:pt x="88" y="216"/>
                  <a:pt x="184" y="368"/>
                  <a:pt x="240" y="432"/>
                </a:cubicBezTo>
                <a:cubicBezTo>
                  <a:pt x="296" y="496"/>
                  <a:pt x="360" y="512"/>
                  <a:pt x="384" y="528"/>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1065" name="Text Box 169" descr="40%"/>
          <p:cNvSpPr txBox="1">
            <a:spLocks noChangeArrowheads="1"/>
          </p:cNvSpPr>
          <p:nvPr/>
        </p:nvSpPr>
        <p:spPr bwMode="auto">
          <a:xfrm>
            <a:off x="341957" y="4986558"/>
            <a:ext cx="8532813" cy="1401762"/>
          </a:xfrm>
          <a:prstGeom prst="rect">
            <a:avLst/>
          </a:prstGeom>
          <a:pattFill prst="pct40">
            <a:fgClr>
              <a:srgbClr val="FFCC99"/>
            </a:fgClr>
            <a:bgClr>
              <a:srgbClr val="FFFFFF"/>
            </a:bgClr>
          </a:pattFill>
          <a:ln w="28575">
            <a:solidFill>
              <a:srgbClr val="339933"/>
            </a:solidFill>
            <a:miter lim="800000"/>
            <a:headEnd/>
            <a:tailEnd/>
          </a:ln>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cs typeface="Times New Roman" panose="02020603050405020304" pitchFamily="18" charset="0"/>
              </a:rPr>
              <a:t>由于微分电路的输出电压与输入电压的变化率成比例</a:t>
            </a:r>
            <a:r>
              <a:rPr lang="en-US" altLang="zh-CN">
                <a:cs typeface="Times New Roman" panose="02020603050405020304" pitchFamily="18" charset="0"/>
              </a:rPr>
              <a:t>,</a:t>
            </a:r>
            <a:r>
              <a:rPr lang="zh-CN" altLang="en-US">
                <a:cs typeface="Times New Roman" panose="02020603050405020304" pitchFamily="18" charset="0"/>
              </a:rPr>
              <a:t>而电路中的干扰信号都是迅速变化的高频信号，因此微分器抗干扰能力差。</a:t>
            </a:r>
          </a:p>
        </p:txBody>
      </p:sp>
      <p:pic>
        <p:nvPicPr>
          <p:cNvPr id="81066" name="Picture 170" descr="图片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132" y="1198783"/>
            <a:ext cx="4810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4171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066"/>
                                        </p:tgtEl>
                                        <p:attrNameLst>
                                          <p:attrName>style.visibility</p:attrName>
                                        </p:attrNameLst>
                                      </p:cBhvr>
                                      <p:to>
                                        <p:strVal val="visible"/>
                                      </p:to>
                                    </p:set>
                                    <p:animEffect transition="in" filter="wipe(left)">
                                      <p:cBhvr>
                                        <p:cTn id="7" dur="1000"/>
                                        <p:tgtEl>
                                          <p:spTgt spid="81066"/>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0953"/>
                                        </p:tgtEl>
                                        <p:attrNameLst>
                                          <p:attrName>style.visibility</p:attrName>
                                        </p:attrNameLst>
                                      </p:cBhvr>
                                      <p:to>
                                        <p:strVal val="visible"/>
                                      </p:to>
                                    </p:set>
                                    <p:animEffect transition="in" filter="wipe(left)">
                                      <p:cBhvr>
                                        <p:cTn id="16" dur="500"/>
                                        <p:tgtEl>
                                          <p:spTgt spid="809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0899"/>
                                        </p:tgtEl>
                                        <p:attrNameLst>
                                          <p:attrName>style.visibility</p:attrName>
                                        </p:attrNameLst>
                                      </p:cBhvr>
                                      <p:to>
                                        <p:strVal val="visible"/>
                                      </p:to>
                                    </p:set>
                                    <p:animEffect transition="in" filter="wipe(left)">
                                      <p:cBhvr>
                                        <p:cTn id="21" dur="500"/>
                                        <p:tgtEl>
                                          <p:spTgt spid="8089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0900"/>
                                        </p:tgtEl>
                                        <p:attrNameLst>
                                          <p:attrName>style.visibility</p:attrName>
                                        </p:attrNameLst>
                                      </p:cBhvr>
                                      <p:to>
                                        <p:strVal val="visible"/>
                                      </p:to>
                                    </p:set>
                                    <p:animEffect transition="in" filter="wipe(left)">
                                      <p:cBhvr>
                                        <p:cTn id="26" dur="500"/>
                                        <p:tgtEl>
                                          <p:spTgt spid="8090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80913"/>
                                        </p:tgtEl>
                                        <p:attrNameLst>
                                          <p:attrName>style.visibility</p:attrName>
                                        </p:attrNameLst>
                                      </p:cBhvr>
                                      <p:to>
                                        <p:strVal val="visible"/>
                                      </p:to>
                                    </p:set>
                                    <p:anim calcmode="lin" valueType="num">
                                      <p:cBhvr>
                                        <p:cTn id="36" dur="500" fill="hold"/>
                                        <p:tgtEl>
                                          <p:spTgt spid="80913"/>
                                        </p:tgtEl>
                                        <p:attrNameLst>
                                          <p:attrName>ppt_x</p:attrName>
                                        </p:attrNameLst>
                                      </p:cBhvr>
                                      <p:tavLst>
                                        <p:tav tm="0">
                                          <p:val>
                                            <p:strVal val="#ppt_x-#ppt_w/2"/>
                                          </p:val>
                                        </p:tav>
                                        <p:tav tm="100000">
                                          <p:val>
                                            <p:strVal val="#ppt_x"/>
                                          </p:val>
                                        </p:tav>
                                      </p:tavLst>
                                    </p:anim>
                                    <p:anim calcmode="lin" valueType="num">
                                      <p:cBhvr>
                                        <p:cTn id="37" dur="500" fill="hold"/>
                                        <p:tgtEl>
                                          <p:spTgt spid="80913"/>
                                        </p:tgtEl>
                                        <p:attrNameLst>
                                          <p:attrName>ppt_y</p:attrName>
                                        </p:attrNameLst>
                                      </p:cBhvr>
                                      <p:tavLst>
                                        <p:tav tm="0">
                                          <p:val>
                                            <p:strVal val="#ppt_y"/>
                                          </p:val>
                                        </p:tav>
                                        <p:tav tm="100000">
                                          <p:val>
                                            <p:strVal val="#ppt_y"/>
                                          </p:val>
                                        </p:tav>
                                      </p:tavLst>
                                    </p:anim>
                                    <p:anim calcmode="lin" valueType="num">
                                      <p:cBhvr>
                                        <p:cTn id="38" dur="500" fill="hold"/>
                                        <p:tgtEl>
                                          <p:spTgt spid="80913"/>
                                        </p:tgtEl>
                                        <p:attrNameLst>
                                          <p:attrName>ppt_w</p:attrName>
                                        </p:attrNameLst>
                                      </p:cBhvr>
                                      <p:tavLst>
                                        <p:tav tm="0">
                                          <p:val>
                                            <p:fltVal val="0"/>
                                          </p:val>
                                        </p:tav>
                                        <p:tav tm="100000">
                                          <p:val>
                                            <p:strVal val="#ppt_w"/>
                                          </p:val>
                                        </p:tav>
                                      </p:tavLst>
                                    </p:anim>
                                    <p:anim calcmode="lin" valueType="num">
                                      <p:cBhvr>
                                        <p:cTn id="39" dur="500" fill="hold"/>
                                        <p:tgtEl>
                                          <p:spTgt spid="80913"/>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8101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3" fill="hold" grpId="0" nodeType="clickEffect">
                                  <p:stCondLst>
                                    <p:cond delay="0"/>
                                  </p:stCondLst>
                                  <p:childTnLst>
                                    <p:set>
                                      <p:cBhvr>
                                        <p:cTn id="51" dur="1" fill="hold">
                                          <p:stCondLst>
                                            <p:cond delay="0"/>
                                          </p:stCondLst>
                                        </p:cTn>
                                        <p:tgtEl>
                                          <p:spTgt spid="81064"/>
                                        </p:tgtEl>
                                        <p:attrNameLst>
                                          <p:attrName>style.visibility</p:attrName>
                                        </p:attrNameLst>
                                      </p:cBhvr>
                                      <p:to>
                                        <p:strVal val="visible"/>
                                      </p:to>
                                    </p:set>
                                    <p:animEffect transition="in" filter="strips(upRight)">
                                      <p:cBhvr>
                                        <p:cTn id="52" dur="500"/>
                                        <p:tgtEl>
                                          <p:spTgt spid="810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80914"/>
                                        </p:tgtEl>
                                        <p:attrNameLst>
                                          <p:attrName>style.visibility</p:attrName>
                                        </p:attrNameLst>
                                      </p:cBhvr>
                                      <p:to>
                                        <p:strVal val="visible"/>
                                      </p:to>
                                    </p:set>
                                    <p:anim calcmode="lin" valueType="num">
                                      <p:cBhvr>
                                        <p:cTn id="57" dur="500" fill="hold"/>
                                        <p:tgtEl>
                                          <p:spTgt spid="80914"/>
                                        </p:tgtEl>
                                        <p:attrNameLst>
                                          <p:attrName>ppt_x</p:attrName>
                                        </p:attrNameLst>
                                      </p:cBhvr>
                                      <p:tavLst>
                                        <p:tav tm="0">
                                          <p:val>
                                            <p:strVal val="#ppt_x-#ppt_w/2"/>
                                          </p:val>
                                        </p:tav>
                                        <p:tav tm="100000">
                                          <p:val>
                                            <p:strVal val="#ppt_x"/>
                                          </p:val>
                                        </p:tav>
                                      </p:tavLst>
                                    </p:anim>
                                    <p:anim calcmode="lin" valueType="num">
                                      <p:cBhvr>
                                        <p:cTn id="58" dur="500" fill="hold"/>
                                        <p:tgtEl>
                                          <p:spTgt spid="80914"/>
                                        </p:tgtEl>
                                        <p:attrNameLst>
                                          <p:attrName>ppt_y</p:attrName>
                                        </p:attrNameLst>
                                      </p:cBhvr>
                                      <p:tavLst>
                                        <p:tav tm="0">
                                          <p:val>
                                            <p:strVal val="#ppt_y"/>
                                          </p:val>
                                        </p:tav>
                                        <p:tav tm="100000">
                                          <p:val>
                                            <p:strVal val="#ppt_y"/>
                                          </p:val>
                                        </p:tav>
                                      </p:tavLst>
                                    </p:anim>
                                    <p:anim calcmode="lin" valueType="num">
                                      <p:cBhvr>
                                        <p:cTn id="59" dur="500" fill="hold"/>
                                        <p:tgtEl>
                                          <p:spTgt spid="80914"/>
                                        </p:tgtEl>
                                        <p:attrNameLst>
                                          <p:attrName>ppt_w</p:attrName>
                                        </p:attrNameLst>
                                      </p:cBhvr>
                                      <p:tavLst>
                                        <p:tav tm="0">
                                          <p:val>
                                            <p:fltVal val="0"/>
                                          </p:val>
                                        </p:tav>
                                        <p:tav tm="100000">
                                          <p:val>
                                            <p:strVal val="#ppt_w"/>
                                          </p:val>
                                        </p:tav>
                                      </p:tavLst>
                                    </p:anim>
                                    <p:anim calcmode="lin" valueType="num">
                                      <p:cBhvr>
                                        <p:cTn id="60" dur="500" fill="hold"/>
                                        <p:tgtEl>
                                          <p:spTgt spid="80914"/>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81014"/>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81063"/>
                                        </p:tgtEl>
                                        <p:attrNameLst>
                                          <p:attrName>style.visibility</p:attrName>
                                        </p:attrNameLst>
                                      </p:cBhvr>
                                      <p:to>
                                        <p:strVal val="visible"/>
                                      </p:to>
                                    </p:set>
                                    <p:animEffect transition="in" filter="strips(downRight)">
                                      <p:cBhvr>
                                        <p:cTn id="68" dur="500"/>
                                        <p:tgtEl>
                                          <p:spTgt spid="8106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1065"/>
                                        </p:tgtEl>
                                        <p:attrNameLst>
                                          <p:attrName>style.visibility</p:attrName>
                                        </p:attrNameLst>
                                      </p:cBhvr>
                                      <p:to>
                                        <p:strVal val="visible"/>
                                      </p:to>
                                    </p:set>
                                    <p:animEffect transition="in" filter="wipe(left)">
                                      <p:cBhvr>
                                        <p:cTn id="73" dur="500"/>
                                        <p:tgtEl>
                                          <p:spTgt spid="81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3" grpId="0" animBg="1"/>
      <p:bldP spid="80914" grpId="0" animBg="1"/>
      <p:bldP spid="80953" grpId="0" autoUpdateAnimBg="0"/>
      <p:bldP spid="81013" grpId="0" autoUpdateAnimBg="0"/>
      <p:bldP spid="81014" grpId="0" autoUpdateAnimBg="0"/>
      <p:bldP spid="81063" grpId="0" animBg="1"/>
      <p:bldP spid="81064" grpId="0" animBg="1"/>
      <p:bldP spid="8106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457200" y="506413"/>
            <a:ext cx="4191000" cy="7620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zh-CN" altLang="en-US" sz="2800" b="1" dirty="0" smtClean="0">
                <a:solidFill>
                  <a:srgbClr val="CC0000"/>
                </a:solidFill>
                <a:latin typeface="Times New Roman" panose="02020603050405020304" pitchFamily="18" charset="0"/>
                <a:cs typeface="Times New Roman" panose="02020603050405020304" pitchFamily="18" charset="0"/>
              </a:rPr>
              <a:t>比例</a:t>
            </a:r>
            <a:r>
              <a:rPr lang="en-US" altLang="zh-CN" sz="2800" b="1" dirty="0" smtClean="0">
                <a:solidFill>
                  <a:srgbClr val="CC0000"/>
                </a:solidFill>
                <a:latin typeface="Times New Roman" panose="02020603050405020304" pitchFamily="18" charset="0"/>
                <a:cs typeface="Times New Roman" panose="02020603050405020304" pitchFamily="18" charset="0"/>
              </a:rPr>
              <a:t>-</a:t>
            </a:r>
            <a:r>
              <a:rPr lang="zh-CN" altLang="en-US" sz="2800" b="1" dirty="0" smtClean="0">
                <a:solidFill>
                  <a:srgbClr val="CC0000"/>
                </a:solidFill>
                <a:latin typeface="Times New Roman" panose="02020603050405020304" pitchFamily="18" charset="0"/>
                <a:cs typeface="Times New Roman" panose="02020603050405020304" pitchFamily="18" charset="0"/>
              </a:rPr>
              <a:t>微分运算电路</a:t>
            </a:r>
          </a:p>
        </p:txBody>
      </p:sp>
      <p:sp>
        <p:nvSpPr>
          <p:cNvPr id="82947" name="Text Box 3" descr="40%"/>
          <p:cNvSpPr txBox="1">
            <a:spLocks noChangeArrowheads="1"/>
          </p:cNvSpPr>
          <p:nvPr/>
        </p:nvSpPr>
        <p:spPr bwMode="auto">
          <a:xfrm>
            <a:off x="825500" y="4702175"/>
            <a:ext cx="7543800" cy="547688"/>
          </a:xfrm>
          <a:prstGeom prst="rect">
            <a:avLst/>
          </a:prstGeom>
          <a:pattFill prst="pct40">
            <a:fgClr>
              <a:srgbClr val="FFCC99"/>
            </a:fgClr>
            <a:bgClr>
              <a:srgbClr val="FFFFFF"/>
            </a:bgClr>
          </a:pattFill>
          <a:ln w="28575">
            <a:solidFill>
              <a:srgbClr val="339933"/>
            </a:solidFill>
            <a:miter lim="800000"/>
            <a:headEnd/>
            <a:tailEnd/>
          </a:ln>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上式表明：输出电压是对输入电压的比例</a:t>
            </a:r>
            <a:r>
              <a:rPr lang="en-US" altLang="zh-CN"/>
              <a:t>-</a:t>
            </a:r>
            <a:r>
              <a:rPr lang="zh-CN" altLang="en-US"/>
              <a:t>微分</a:t>
            </a:r>
          </a:p>
        </p:txBody>
      </p:sp>
      <p:sp>
        <p:nvSpPr>
          <p:cNvPr id="82948" name="Text Box 4" descr="40%"/>
          <p:cNvSpPr txBox="1">
            <a:spLocks noChangeArrowheads="1"/>
          </p:cNvSpPr>
          <p:nvPr/>
        </p:nvSpPr>
        <p:spPr bwMode="auto">
          <a:xfrm>
            <a:off x="609600" y="531495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a:t>    </a:t>
            </a:r>
            <a:r>
              <a:rPr lang="zh-CN" altLang="en-US"/>
              <a:t>控制系统中， </a:t>
            </a:r>
            <a:r>
              <a:rPr lang="en-US" altLang="zh-CN"/>
              <a:t>PD </a:t>
            </a:r>
            <a:r>
              <a:rPr lang="zh-CN" altLang="en-US"/>
              <a:t>调节器在调节过程中起加速作用，即使系统有较快的响应速度和工作稳定性。</a:t>
            </a:r>
          </a:p>
        </p:txBody>
      </p:sp>
      <p:graphicFrame>
        <p:nvGraphicFramePr>
          <p:cNvPr id="82977" name="Object 33"/>
          <p:cNvGraphicFramePr>
            <a:graphicFrameLocks noChangeAspect="1"/>
          </p:cNvGraphicFramePr>
          <p:nvPr/>
        </p:nvGraphicFramePr>
        <p:xfrm>
          <a:off x="955675" y="1052513"/>
          <a:ext cx="1749425" cy="571500"/>
        </p:xfrm>
        <a:graphic>
          <a:graphicData uri="http://schemas.openxmlformats.org/presentationml/2006/ole">
            <mc:AlternateContent xmlns:mc="http://schemas.openxmlformats.org/markup-compatibility/2006">
              <mc:Choice xmlns:v="urn:schemas-microsoft-com:vml" Requires="v">
                <p:oleObj spid="_x0000_s17418" name="Equation" r:id="rId4" imgW="693642" imgH="220875" progId="Equation.3">
                  <p:embed/>
                </p:oleObj>
              </mc:Choice>
              <mc:Fallback>
                <p:oleObj name="Equation" r:id="rId4" imgW="693642" imgH="22087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675" y="1052513"/>
                        <a:ext cx="17494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78" name="Object 34"/>
          <p:cNvGraphicFramePr>
            <a:graphicFrameLocks noChangeAspect="1"/>
          </p:cNvGraphicFramePr>
          <p:nvPr/>
        </p:nvGraphicFramePr>
        <p:xfrm>
          <a:off x="990600" y="1557338"/>
          <a:ext cx="1828800" cy="696912"/>
        </p:xfrm>
        <a:graphic>
          <a:graphicData uri="http://schemas.openxmlformats.org/presentationml/2006/ole">
            <mc:AlternateContent xmlns:mc="http://schemas.openxmlformats.org/markup-compatibility/2006">
              <mc:Choice xmlns:v="urn:schemas-microsoft-com:vml" Requires="v">
                <p:oleObj spid="_x0000_s17419" name="Equation" r:id="rId6" imgW="655290" imgH="220875" progId="Equation.3">
                  <p:embed/>
                </p:oleObj>
              </mc:Choice>
              <mc:Fallback>
                <p:oleObj name="Equation" r:id="rId6" imgW="655290" imgH="22087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557338"/>
                        <a:ext cx="1828800"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79" name="Object 35"/>
          <p:cNvGraphicFramePr>
            <a:graphicFrameLocks noChangeAspect="1"/>
          </p:cNvGraphicFramePr>
          <p:nvPr/>
        </p:nvGraphicFramePr>
        <p:xfrm>
          <a:off x="1343025" y="2133600"/>
          <a:ext cx="2292350" cy="1111250"/>
        </p:xfrm>
        <a:graphic>
          <a:graphicData uri="http://schemas.openxmlformats.org/presentationml/2006/ole">
            <mc:AlternateContent xmlns:mc="http://schemas.openxmlformats.org/markup-compatibility/2006">
              <mc:Choice xmlns:v="urn:schemas-microsoft-com:vml" Requires="v">
                <p:oleObj spid="_x0000_s17420" name="Equation" r:id="rId8" imgW="906706" imgH="434182" progId="Equation.3">
                  <p:embed/>
                </p:oleObj>
              </mc:Choice>
              <mc:Fallback>
                <p:oleObj name="Equation" r:id="rId8" imgW="906706" imgH="43418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3025" y="2133600"/>
                        <a:ext cx="22923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80" name="Object 36" descr="40%"/>
          <p:cNvGraphicFramePr>
            <a:graphicFrameLocks noChangeAspect="1"/>
          </p:cNvGraphicFramePr>
          <p:nvPr/>
        </p:nvGraphicFramePr>
        <p:xfrm>
          <a:off x="839788" y="3357563"/>
          <a:ext cx="3922712" cy="1069975"/>
        </p:xfrm>
        <a:graphic>
          <a:graphicData uri="http://schemas.openxmlformats.org/presentationml/2006/ole">
            <mc:AlternateContent xmlns:mc="http://schemas.openxmlformats.org/markup-compatibility/2006">
              <mc:Choice xmlns:v="urn:schemas-microsoft-com:vml" Requires="v">
                <p:oleObj spid="_x0000_s17421" name="Equation" r:id="rId10" imgW="1615499" imgH="434182" progId="Equation.3">
                  <p:embed/>
                </p:oleObj>
              </mc:Choice>
              <mc:Fallback>
                <p:oleObj name="Equation" r:id="rId10" imgW="1615499" imgH="43418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9788" y="3357563"/>
                        <a:ext cx="3922712" cy="1069975"/>
                      </a:xfrm>
                      <a:prstGeom prst="rect">
                        <a:avLst/>
                      </a:prstGeom>
                      <a:pattFill prst="pct40">
                        <a:fgClr>
                          <a:srgbClr val="CCFF66"/>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81" name="Rectangle 37" descr="40%"/>
          <p:cNvSpPr>
            <a:spLocks noChangeArrowheads="1"/>
          </p:cNvSpPr>
          <p:nvPr/>
        </p:nvSpPr>
        <p:spPr bwMode="auto">
          <a:xfrm>
            <a:off x="3505200" y="430213"/>
            <a:ext cx="2819400" cy="609398"/>
          </a:xfrm>
          <a:prstGeom prst="rect">
            <a:avLst/>
          </a:prstGeom>
          <a:noFill/>
          <a:ln w="9525">
            <a:noFill/>
            <a:miter lim="800000"/>
            <a:headEnd/>
            <a:tailEnd/>
          </a:ln>
          <a:effectLst/>
        </p:spPr>
        <p:txBody>
          <a:bodyPr>
            <a:spAutoFit/>
          </a:bodyPr>
          <a:lstStyle/>
          <a:p>
            <a:pPr eaLnBrk="1" hangingPunct="1">
              <a:lnSpc>
                <a:spcPct val="120000"/>
              </a:lnSpc>
              <a:defRPr/>
            </a:pPr>
            <a:r>
              <a:rPr lang="en-US" altLang="zh-CN" sz="2800" b="1" dirty="0">
                <a:solidFill>
                  <a:srgbClr val="CC0000"/>
                </a:solidFill>
                <a:latin typeface="Times New Roman" panose="02020603050405020304" pitchFamily="18" charset="0"/>
                <a:cs typeface="Times New Roman" panose="02020603050405020304" pitchFamily="18" charset="0"/>
              </a:rPr>
              <a:t>—</a:t>
            </a:r>
            <a:r>
              <a:rPr lang="en-US" altLang="zh-CN" sz="2800" b="1" dirty="0">
                <a:solidFill>
                  <a:srgbClr val="000099"/>
                </a:solidFill>
                <a:latin typeface="Times New Roman" panose="02020603050405020304" pitchFamily="18" charset="0"/>
                <a:cs typeface="Times New Roman" panose="02020603050405020304" pitchFamily="18" charset="0"/>
              </a:rPr>
              <a:t>PD</a:t>
            </a:r>
            <a:r>
              <a:rPr lang="zh-CN" altLang="en-US" sz="2800" b="1" dirty="0">
                <a:solidFill>
                  <a:srgbClr val="000099"/>
                </a:solidFill>
                <a:latin typeface="Times New Roman" panose="02020603050405020304" pitchFamily="18" charset="0"/>
                <a:cs typeface="Times New Roman" panose="02020603050405020304" pitchFamily="18" charset="0"/>
              </a:rPr>
              <a:t>调节器</a:t>
            </a:r>
          </a:p>
        </p:txBody>
      </p:sp>
      <p:sp>
        <p:nvSpPr>
          <p:cNvPr id="67594" name="Text Box 89"/>
          <p:cNvSpPr txBox="1">
            <a:spLocks noChangeArrowheads="1"/>
          </p:cNvSpPr>
          <p:nvPr/>
        </p:nvSpPr>
        <p:spPr bwMode="auto">
          <a:xfrm>
            <a:off x="6659563" y="852488"/>
            <a:ext cx="668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rPr>
              <a:t>i</a:t>
            </a:r>
            <a:r>
              <a:rPr lang="en-US" altLang="zh-CN" baseline="-25000">
                <a:solidFill>
                  <a:schemeClr val="accent2"/>
                </a:solidFill>
              </a:rPr>
              <a:t>f</a:t>
            </a:r>
            <a:endParaRPr lang="en-US" altLang="zh-CN">
              <a:solidFill>
                <a:schemeClr val="accent2"/>
              </a:solidFill>
            </a:endParaRPr>
          </a:p>
        </p:txBody>
      </p:sp>
      <p:grpSp>
        <p:nvGrpSpPr>
          <p:cNvPr id="67595" name="Group 96"/>
          <p:cNvGrpSpPr>
            <a:grpSpLocks/>
          </p:cNvGrpSpPr>
          <p:nvPr/>
        </p:nvGrpSpPr>
        <p:grpSpPr bwMode="auto">
          <a:xfrm>
            <a:off x="5581650" y="819150"/>
            <a:ext cx="1517650" cy="1390650"/>
            <a:chOff x="3460" y="420"/>
            <a:chExt cx="956" cy="876"/>
          </a:xfrm>
        </p:grpSpPr>
        <p:sp>
          <p:nvSpPr>
            <p:cNvPr id="67597" name="Text Box 91"/>
            <p:cNvSpPr txBox="1">
              <a:spLocks noChangeArrowheads="1"/>
            </p:cNvSpPr>
            <p:nvPr/>
          </p:nvSpPr>
          <p:spPr bwMode="auto">
            <a:xfrm>
              <a:off x="3465" y="969"/>
              <a:ext cx="4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rPr>
                <a:t>i</a:t>
              </a:r>
              <a:r>
                <a:rPr lang="en-US" altLang="zh-CN" baseline="-25000">
                  <a:solidFill>
                    <a:schemeClr val="accent2"/>
                  </a:solidFill>
                </a:rPr>
                <a:t>R</a:t>
              </a:r>
              <a:endParaRPr lang="en-US" altLang="zh-CN">
                <a:solidFill>
                  <a:schemeClr val="accent2"/>
                </a:solidFill>
              </a:endParaRPr>
            </a:p>
          </p:txBody>
        </p:sp>
        <p:sp>
          <p:nvSpPr>
            <p:cNvPr id="67598" name="Line 92"/>
            <p:cNvSpPr>
              <a:spLocks noChangeShapeType="1"/>
            </p:cNvSpPr>
            <p:nvPr/>
          </p:nvSpPr>
          <p:spPr bwMode="auto">
            <a:xfrm>
              <a:off x="4194" y="797"/>
              <a:ext cx="222" cy="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9" name="Line 93"/>
            <p:cNvSpPr>
              <a:spLocks noChangeShapeType="1"/>
            </p:cNvSpPr>
            <p:nvPr/>
          </p:nvSpPr>
          <p:spPr bwMode="auto">
            <a:xfrm>
              <a:off x="3498" y="1295"/>
              <a:ext cx="266" cy="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0" name="Text Box 94"/>
            <p:cNvSpPr txBox="1">
              <a:spLocks noChangeArrowheads="1"/>
            </p:cNvSpPr>
            <p:nvPr/>
          </p:nvSpPr>
          <p:spPr bwMode="auto">
            <a:xfrm>
              <a:off x="3460" y="420"/>
              <a:ext cx="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rPr>
                <a:t>i</a:t>
              </a:r>
              <a:r>
                <a:rPr lang="en-US" altLang="zh-CN" baseline="-25000">
                  <a:solidFill>
                    <a:schemeClr val="accent2"/>
                  </a:solidFill>
                </a:rPr>
                <a:t>C</a:t>
              </a:r>
              <a:endParaRPr lang="en-US" altLang="zh-CN">
                <a:solidFill>
                  <a:schemeClr val="accent2"/>
                </a:solidFill>
              </a:endParaRPr>
            </a:p>
          </p:txBody>
        </p:sp>
        <p:sp>
          <p:nvSpPr>
            <p:cNvPr id="67601" name="Line 95"/>
            <p:cNvSpPr>
              <a:spLocks noChangeShapeType="1"/>
            </p:cNvSpPr>
            <p:nvPr/>
          </p:nvSpPr>
          <p:spPr bwMode="auto">
            <a:xfrm>
              <a:off x="3516" y="797"/>
              <a:ext cx="222" cy="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7596" name="Picture 241" descr="图片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4875" y="995363"/>
            <a:ext cx="4379913"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18357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977"/>
                                        </p:tgtEl>
                                        <p:attrNameLst>
                                          <p:attrName>style.visibility</p:attrName>
                                        </p:attrNameLst>
                                      </p:cBhvr>
                                      <p:to>
                                        <p:strVal val="visible"/>
                                      </p:to>
                                    </p:set>
                                    <p:animEffect transition="in" filter="wipe(left)">
                                      <p:cBhvr>
                                        <p:cTn id="7" dur="500"/>
                                        <p:tgtEl>
                                          <p:spTgt spid="829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2978"/>
                                        </p:tgtEl>
                                        <p:attrNameLst>
                                          <p:attrName>style.visibility</p:attrName>
                                        </p:attrNameLst>
                                      </p:cBhvr>
                                      <p:to>
                                        <p:strVal val="visible"/>
                                      </p:to>
                                    </p:set>
                                    <p:animEffect transition="in" filter="wipe(left)">
                                      <p:cBhvr>
                                        <p:cTn id="12" dur="500"/>
                                        <p:tgtEl>
                                          <p:spTgt spid="829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2979"/>
                                        </p:tgtEl>
                                        <p:attrNameLst>
                                          <p:attrName>style.visibility</p:attrName>
                                        </p:attrNameLst>
                                      </p:cBhvr>
                                      <p:to>
                                        <p:strVal val="visible"/>
                                      </p:to>
                                    </p:set>
                                    <p:animEffect transition="in" filter="wipe(left)">
                                      <p:cBhvr>
                                        <p:cTn id="17" dur="500"/>
                                        <p:tgtEl>
                                          <p:spTgt spid="829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82980"/>
                                        </p:tgtEl>
                                        <p:attrNameLst>
                                          <p:attrName>style.visibility</p:attrName>
                                        </p:attrNameLst>
                                      </p:cBhvr>
                                      <p:to>
                                        <p:strVal val="visible"/>
                                      </p:to>
                                    </p:set>
                                    <p:animEffect transition="in" filter="blinds(vertical)">
                                      <p:cBhvr>
                                        <p:cTn id="22" dur="500"/>
                                        <p:tgtEl>
                                          <p:spTgt spid="829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947"/>
                                        </p:tgtEl>
                                        <p:attrNameLst>
                                          <p:attrName>style.visibility</p:attrName>
                                        </p:attrNameLst>
                                      </p:cBhvr>
                                      <p:to>
                                        <p:strVal val="visible"/>
                                      </p:to>
                                    </p:set>
                                    <p:animEffect transition="in" filter="wipe(left)">
                                      <p:cBhvr>
                                        <p:cTn id="27" dur="500"/>
                                        <p:tgtEl>
                                          <p:spTgt spid="829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948"/>
                                        </p:tgtEl>
                                        <p:attrNameLst>
                                          <p:attrName>style.visibility</p:attrName>
                                        </p:attrNameLst>
                                      </p:cBhvr>
                                      <p:to>
                                        <p:strVal val="visible"/>
                                      </p:to>
                                    </p:set>
                                    <p:animEffect transition="in" filter="wipe(left)">
                                      <p:cBhvr>
                                        <p:cTn id="32"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nimBg="1" autoUpdateAnimBg="0"/>
      <p:bldP spid="8294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66" name="Rectangle 50"/>
          <p:cNvSpPr>
            <a:spLocks noGrp="1" noChangeArrowheads="1"/>
          </p:cNvSpPr>
          <p:nvPr>
            <p:ph type="title"/>
          </p:nvPr>
        </p:nvSpPr>
        <p:spPr bwMode="auto">
          <a:xfrm>
            <a:off x="395288" y="579438"/>
            <a:ext cx="4191000" cy="7620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zh-CN" altLang="en-US" sz="2800" b="1" dirty="0" smtClean="0">
                <a:solidFill>
                  <a:srgbClr val="CC0000"/>
                </a:solidFill>
              </a:rPr>
              <a:t>比例</a:t>
            </a:r>
            <a:r>
              <a:rPr lang="en-US" altLang="zh-CN" sz="2800" b="1" dirty="0" smtClean="0">
                <a:solidFill>
                  <a:srgbClr val="CC0000"/>
                </a:solidFill>
              </a:rPr>
              <a:t>-</a:t>
            </a:r>
            <a:r>
              <a:rPr lang="zh-CN" altLang="en-US" sz="2800" b="1" dirty="0" smtClean="0">
                <a:solidFill>
                  <a:srgbClr val="CC0000"/>
                </a:solidFill>
              </a:rPr>
              <a:t>积分</a:t>
            </a:r>
            <a:r>
              <a:rPr lang="en-US" altLang="zh-CN" sz="2800" b="1" dirty="0" smtClean="0">
                <a:solidFill>
                  <a:srgbClr val="CC0000"/>
                </a:solidFill>
              </a:rPr>
              <a:t>-</a:t>
            </a:r>
            <a:r>
              <a:rPr lang="zh-CN" altLang="en-US" sz="2800" b="1" dirty="0" smtClean="0">
                <a:solidFill>
                  <a:srgbClr val="CC0000"/>
                </a:solidFill>
              </a:rPr>
              <a:t>微分运算电路</a:t>
            </a:r>
          </a:p>
        </p:txBody>
      </p:sp>
      <p:sp>
        <p:nvSpPr>
          <p:cNvPr id="162868" name="Text Box 52" descr="40%"/>
          <p:cNvSpPr txBox="1">
            <a:spLocks noChangeArrowheads="1"/>
          </p:cNvSpPr>
          <p:nvPr/>
        </p:nvSpPr>
        <p:spPr bwMode="auto">
          <a:xfrm>
            <a:off x="395288" y="4114800"/>
            <a:ext cx="856932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t>         </a:t>
            </a:r>
            <a:r>
              <a:rPr lang="en-US" altLang="zh-CN" dirty="0">
                <a:solidFill>
                  <a:schemeClr val="tx1"/>
                </a:solidFill>
              </a:rPr>
              <a:t>PID</a:t>
            </a:r>
            <a:r>
              <a:rPr lang="zh-CN" altLang="en-US" dirty="0">
                <a:solidFill>
                  <a:schemeClr val="tx1"/>
                </a:solidFill>
              </a:rPr>
              <a:t>调节器是一种常见的控制电路，调节器的任务是将一定物理量 </a:t>
            </a:r>
            <a:r>
              <a:rPr lang="en-US" altLang="zh-CN" dirty="0">
                <a:solidFill>
                  <a:schemeClr val="tx1"/>
                </a:solidFill>
              </a:rPr>
              <a:t>(</a:t>
            </a:r>
            <a:r>
              <a:rPr lang="zh-CN" altLang="en-US" dirty="0">
                <a:solidFill>
                  <a:schemeClr val="tx1"/>
                </a:solidFill>
              </a:rPr>
              <a:t>被调节参数</a:t>
            </a:r>
            <a:r>
              <a:rPr lang="en-US" altLang="zh-CN" dirty="0">
                <a:solidFill>
                  <a:schemeClr val="tx1"/>
                </a:solidFill>
              </a:rPr>
              <a:t>X) </a:t>
            </a:r>
            <a:r>
              <a:rPr lang="zh-CN" altLang="en-US" dirty="0">
                <a:solidFill>
                  <a:schemeClr val="tx1"/>
                </a:solidFill>
              </a:rPr>
              <a:t>调节到预先给定的理论值</a:t>
            </a:r>
            <a:r>
              <a:rPr lang="en-US" altLang="zh-CN" dirty="0">
                <a:solidFill>
                  <a:schemeClr val="tx1"/>
                </a:solidFill>
              </a:rPr>
              <a:t>(</a:t>
            </a:r>
            <a:r>
              <a:rPr lang="zh-CN" altLang="en-US" dirty="0" smtClean="0">
                <a:solidFill>
                  <a:schemeClr val="tx1"/>
                </a:solidFill>
              </a:rPr>
              <a:t>或整定量</a:t>
            </a:r>
            <a:r>
              <a:rPr lang="en-US" altLang="zh-CN" dirty="0" smtClean="0">
                <a:solidFill>
                  <a:schemeClr val="tx1"/>
                </a:solidFill>
              </a:rPr>
              <a:t>W</a:t>
            </a:r>
            <a:r>
              <a:rPr lang="en-US" altLang="zh-CN" dirty="0">
                <a:solidFill>
                  <a:schemeClr val="tx1"/>
                </a:solidFill>
              </a:rPr>
              <a:t>), </a:t>
            </a:r>
            <a:r>
              <a:rPr lang="zh-CN" altLang="en-US" dirty="0">
                <a:solidFill>
                  <a:schemeClr val="tx1"/>
                </a:solidFill>
              </a:rPr>
              <a:t>并克服干扰的影响保持这一值。</a:t>
            </a:r>
          </a:p>
        </p:txBody>
      </p:sp>
      <p:sp>
        <p:nvSpPr>
          <p:cNvPr id="162901" name="Rectangle 85" descr="40%"/>
          <p:cNvSpPr>
            <a:spLocks noChangeArrowheads="1"/>
          </p:cNvSpPr>
          <p:nvPr/>
        </p:nvSpPr>
        <p:spPr bwMode="auto">
          <a:xfrm>
            <a:off x="4281488" y="503238"/>
            <a:ext cx="2819400" cy="609398"/>
          </a:xfrm>
          <a:prstGeom prst="rect">
            <a:avLst/>
          </a:prstGeom>
          <a:noFill/>
          <a:ln w="9525">
            <a:noFill/>
            <a:miter lim="800000"/>
            <a:headEnd/>
            <a:tailEnd/>
          </a:ln>
          <a:effectLst/>
        </p:spPr>
        <p:txBody>
          <a:bodyPr>
            <a:spAutoFit/>
          </a:bodyPr>
          <a:lstStyle/>
          <a:p>
            <a:pPr eaLnBrk="1" hangingPunct="1">
              <a:lnSpc>
                <a:spcPct val="120000"/>
              </a:lnSpc>
              <a:defRPr/>
            </a:pPr>
            <a:r>
              <a:rPr lang="en-US" altLang="zh-CN" sz="2800" b="1" dirty="0">
                <a:solidFill>
                  <a:srgbClr val="CC0000"/>
                </a:solidFill>
                <a:latin typeface="Times New Roman" panose="02020603050405020304" pitchFamily="18" charset="0"/>
                <a:cs typeface="Times New Roman" panose="02020603050405020304" pitchFamily="18" charset="0"/>
              </a:rPr>
              <a:t>—</a:t>
            </a:r>
            <a:r>
              <a:rPr lang="en-US" altLang="zh-CN" sz="2800" b="1" dirty="0">
                <a:solidFill>
                  <a:srgbClr val="000099"/>
                </a:solidFill>
                <a:latin typeface="Times New Roman" panose="02020603050405020304" pitchFamily="18" charset="0"/>
                <a:cs typeface="Times New Roman" panose="02020603050405020304" pitchFamily="18" charset="0"/>
              </a:rPr>
              <a:t>PID</a:t>
            </a:r>
            <a:r>
              <a:rPr lang="zh-CN" altLang="en-US" sz="2800" b="1" dirty="0">
                <a:solidFill>
                  <a:srgbClr val="000099"/>
                </a:solidFill>
                <a:latin typeface="Times New Roman" panose="02020603050405020304" pitchFamily="18" charset="0"/>
                <a:cs typeface="Times New Roman" panose="02020603050405020304" pitchFamily="18" charset="0"/>
              </a:rPr>
              <a:t>调节器</a:t>
            </a:r>
          </a:p>
        </p:txBody>
      </p:sp>
      <p:pic>
        <p:nvPicPr>
          <p:cNvPr id="69637" name="Picture 149" descr="图片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196975"/>
            <a:ext cx="473710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3477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68"/>
                                        </p:tgtEl>
                                        <p:attrNameLst>
                                          <p:attrName>style.visibility</p:attrName>
                                        </p:attrNameLst>
                                      </p:cBhvr>
                                      <p:to>
                                        <p:strVal val="visible"/>
                                      </p:to>
                                    </p:set>
                                    <p:animEffect transition="in" filter="wipe(left)">
                                      <p:cBhvr>
                                        <p:cTn id="7" dur="500"/>
                                        <p:tgtEl>
                                          <p:spTgt spid="162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6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bwMode="auto">
          <a:xfrm>
            <a:off x="459260" y="484408"/>
            <a:ext cx="83820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zh-CN" sz="3600" b="1" dirty="0" smtClean="0">
                <a:solidFill>
                  <a:srgbClr val="CC0000"/>
                </a:solidFill>
                <a:latin typeface="Times New Roman" panose="02020603050405020304" pitchFamily="18" charset="0"/>
                <a:ea typeface="+mn-ea"/>
                <a:cs typeface="Times New Roman" panose="02020603050405020304" pitchFamily="18" charset="0"/>
              </a:rPr>
              <a:t>16.3  </a:t>
            </a:r>
            <a:r>
              <a:rPr lang="zh-CN" altLang="en-US" sz="3600" b="1" dirty="0" smtClean="0">
                <a:solidFill>
                  <a:srgbClr val="CC0000"/>
                </a:solidFill>
                <a:latin typeface="Times New Roman" panose="02020603050405020304" pitchFamily="18" charset="0"/>
                <a:ea typeface="+mn-ea"/>
                <a:cs typeface="Times New Roman" panose="02020603050405020304" pitchFamily="18" charset="0"/>
              </a:rPr>
              <a:t>运算放大器在信号处理方面的应用</a:t>
            </a:r>
          </a:p>
        </p:txBody>
      </p:sp>
      <p:sp>
        <p:nvSpPr>
          <p:cNvPr id="198659" name="Rectangle 3"/>
          <p:cNvSpPr>
            <a:spLocks noGrp="1" noChangeArrowheads="1"/>
          </p:cNvSpPr>
          <p:nvPr>
            <p:ph type="subTitle" idx="1"/>
          </p:nvPr>
        </p:nvSpPr>
        <p:spPr bwMode="auto">
          <a:xfrm>
            <a:off x="374747" y="1148636"/>
            <a:ext cx="4724400" cy="4572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dirty="0" smtClean="0">
                <a:solidFill>
                  <a:srgbClr val="000099"/>
                </a:solidFill>
                <a:latin typeface="Times New Roman" panose="02020603050405020304" pitchFamily="18" charset="0"/>
                <a:cs typeface="Times New Roman" panose="02020603050405020304" pitchFamily="18" charset="0"/>
              </a:rPr>
              <a:t>16.3.1   </a:t>
            </a:r>
            <a:r>
              <a:rPr lang="zh-CN" altLang="en-US" sz="2800" b="1" dirty="0" smtClean="0">
                <a:solidFill>
                  <a:srgbClr val="000099"/>
                </a:solidFill>
                <a:latin typeface="Times New Roman" panose="02020603050405020304" pitchFamily="18" charset="0"/>
                <a:cs typeface="Times New Roman" panose="02020603050405020304" pitchFamily="18" charset="0"/>
              </a:rPr>
              <a:t>有源滤波器</a:t>
            </a:r>
          </a:p>
        </p:txBody>
      </p:sp>
      <p:sp>
        <p:nvSpPr>
          <p:cNvPr id="198660" name="Rectangle 4"/>
          <p:cNvSpPr>
            <a:spLocks noChangeArrowheads="1"/>
          </p:cNvSpPr>
          <p:nvPr/>
        </p:nvSpPr>
        <p:spPr bwMode="auto">
          <a:xfrm>
            <a:off x="343372" y="1605836"/>
            <a:ext cx="8612188" cy="1449628"/>
          </a:xfrm>
          <a:prstGeom prst="rect">
            <a:avLst/>
          </a:prstGeom>
          <a:noFill/>
          <a:ln w="9525">
            <a:noFill/>
            <a:miter lim="800000"/>
            <a:headEnd/>
            <a:tailEnd/>
          </a:ln>
          <a:effectLst/>
        </p:spPr>
        <p:txBody>
          <a:bodyPr>
            <a:spAutoFit/>
          </a:bodyPr>
          <a:lstStyle/>
          <a:p>
            <a:pPr eaLnBrk="1" hangingPunct="1">
              <a:lnSpc>
                <a:spcPct val="105000"/>
              </a:lnSpc>
              <a:spcBef>
                <a:spcPct val="5000"/>
              </a:spcBef>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chemeClr val="tx1"/>
                </a:solidFill>
                <a:latin typeface="Times New Roman" panose="02020603050405020304" pitchFamily="18" charset="0"/>
                <a:cs typeface="Times New Roman" panose="02020603050405020304" pitchFamily="18" charset="0"/>
              </a:rPr>
              <a:t>滤波器是在无线电通信、测量和控制系统中常用到的一种选频电路。如传感器输出的电量信号，一般都需要经过滤波和放大再送给后续电路。</a:t>
            </a:r>
          </a:p>
        </p:txBody>
      </p:sp>
      <p:sp>
        <p:nvSpPr>
          <p:cNvPr id="198661" name="Rectangle 5"/>
          <p:cNvSpPr>
            <a:spLocks noChangeArrowheads="1"/>
          </p:cNvSpPr>
          <p:nvPr/>
        </p:nvSpPr>
        <p:spPr bwMode="auto">
          <a:xfrm>
            <a:off x="241772" y="4730036"/>
            <a:ext cx="8837676" cy="544765"/>
          </a:xfrm>
          <a:prstGeom prst="rect">
            <a:avLst/>
          </a:prstGeom>
          <a:noFill/>
          <a:ln w="9525">
            <a:noFill/>
            <a:miter lim="800000"/>
            <a:headEnd/>
            <a:tailEnd/>
          </a:ln>
          <a:effectLst/>
        </p:spPr>
        <p:txBody>
          <a:bodyPr wrap="none">
            <a:spAutoFit/>
          </a:bodyPr>
          <a:lstStyle/>
          <a:p>
            <a:pPr eaLnBrk="1" hangingPunct="1">
              <a:lnSpc>
                <a:spcPct val="105000"/>
              </a:lnSpc>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无源滤波器：</a:t>
            </a:r>
            <a:r>
              <a:rPr lang="zh-CN" altLang="en-US" sz="2800" b="1">
                <a:solidFill>
                  <a:schemeClr val="tx1"/>
                </a:solidFill>
                <a:latin typeface="Times New Roman" panose="02020603050405020304" pitchFamily="18" charset="0"/>
                <a:cs typeface="Times New Roman" panose="02020603050405020304" pitchFamily="18" charset="0"/>
              </a:rPr>
              <a:t>由电阻、电容和电感组成的滤波器。</a:t>
            </a:r>
          </a:p>
        </p:txBody>
      </p:sp>
      <p:sp>
        <p:nvSpPr>
          <p:cNvPr id="198662" name="Rectangle 6"/>
          <p:cNvSpPr>
            <a:spLocks noChangeArrowheads="1"/>
          </p:cNvSpPr>
          <p:nvPr/>
        </p:nvSpPr>
        <p:spPr bwMode="auto">
          <a:xfrm>
            <a:off x="241772" y="5546011"/>
            <a:ext cx="7594600" cy="609398"/>
          </a:xfrm>
          <a:prstGeom prst="rect">
            <a:avLst/>
          </a:prstGeom>
          <a:noFill/>
          <a:ln w="9525">
            <a:noFill/>
            <a:miter lim="800000"/>
            <a:headEnd/>
            <a:tailEnd/>
          </a:ln>
          <a:effectLst/>
        </p:spPr>
        <p:txBody>
          <a:bodyPr>
            <a:spAutoFit/>
          </a:bodyPr>
          <a:lstStyle/>
          <a:p>
            <a:pPr eaLnBrk="1" hangingPunct="1">
              <a:lnSpc>
                <a:spcPct val="120000"/>
              </a:lnSpc>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有源滤波器：</a:t>
            </a:r>
            <a:r>
              <a:rPr lang="zh-CN" altLang="en-US" sz="2800" b="1">
                <a:solidFill>
                  <a:schemeClr val="tx1"/>
                </a:solidFill>
                <a:latin typeface="Times New Roman" panose="02020603050405020304" pitchFamily="18" charset="0"/>
                <a:cs typeface="Times New Roman" panose="02020603050405020304" pitchFamily="18" charset="0"/>
              </a:rPr>
              <a:t>含有有源器件</a:t>
            </a:r>
            <a:r>
              <a:rPr lang="en-US" altLang="zh-CN" sz="2800" b="1">
                <a:solidFill>
                  <a:schemeClr val="tx1"/>
                </a:solidFill>
                <a:latin typeface="Times New Roman" panose="02020603050405020304" pitchFamily="18" charset="0"/>
                <a:cs typeface="Times New Roman" panose="02020603050405020304" pitchFamily="18" charset="0"/>
              </a:rPr>
              <a:t>(</a:t>
            </a:r>
            <a:r>
              <a:rPr lang="zh-CN" altLang="en-US" sz="2800" b="1">
                <a:solidFill>
                  <a:schemeClr val="tx1"/>
                </a:solidFill>
                <a:latin typeface="Times New Roman" panose="02020603050405020304" pitchFamily="18" charset="0"/>
                <a:cs typeface="Times New Roman" panose="02020603050405020304" pitchFamily="18" charset="0"/>
              </a:rPr>
              <a:t>运算放大器</a:t>
            </a:r>
            <a:r>
              <a:rPr lang="en-US" altLang="zh-CN" sz="2800" b="1">
                <a:solidFill>
                  <a:schemeClr val="tx1"/>
                </a:solidFill>
                <a:latin typeface="Times New Roman" panose="02020603050405020304" pitchFamily="18" charset="0"/>
                <a:cs typeface="Times New Roman" panose="02020603050405020304" pitchFamily="18" charset="0"/>
              </a:rPr>
              <a:t>)</a:t>
            </a:r>
          </a:p>
        </p:txBody>
      </p:sp>
      <p:sp>
        <p:nvSpPr>
          <p:cNvPr id="198663" name="Text Box 7"/>
          <p:cNvSpPr txBox="1">
            <a:spLocks noChangeArrowheads="1"/>
          </p:cNvSpPr>
          <p:nvPr/>
        </p:nvSpPr>
        <p:spPr bwMode="auto">
          <a:xfrm>
            <a:off x="254472" y="5195174"/>
            <a:ext cx="7394973" cy="523220"/>
          </a:xfrm>
          <a:prstGeom prst="rect">
            <a:avLst/>
          </a:prstGeom>
          <a:noFill/>
          <a:ln w="9525">
            <a:noFill/>
            <a:miter lim="800000"/>
            <a:headEnd/>
            <a:tailEnd/>
          </a:ln>
          <a:effectLst/>
        </p:spPr>
        <p:txBody>
          <a:bodyPr wrap="none">
            <a:spAutoFit/>
          </a:bodyPr>
          <a:lstStyle/>
          <a:p>
            <a:pPr eaLnBrk="1" hangingPunct="1">
              <a:spcBef>
                <a:spcPct val="50000"/>
              </a:spcBef>
              <a:defRPr/>
            </a:pPr>
            <a:r>
              <a:rPr lang="en-US" altLang="zh-CN" sz="2800" b="1">
                <a:solidFill>
                  <a:srgbClr val="006600"/>
                </a:solidFill>
                <a:latin typeface="Times New Roman" panose="02020603050405020304" pitchFamily="18" charset="0"/>
                <a:cs typeface="Times New Roman" panose="02020603050405020304" pitchFamily="18" charset="0"/>
              </a:rPr>
              <a:t>        </a:t>
            </a:r>
            <a:r>
              <a:rPr lang="zh-CN" altLang="en-US" sz="2800" b="1">
                <a:solidFill>
                  <a:srgbClr val="006600"/>
                </a:solidFill>
                <a:latin typeface="Times New Roman" panose="02020603050405020304" pitchFamily="18" charset="0"/>
                <a:cs typeface="Times New Roman" panose="02020603050405020304" pitchFamily="18" charset="0"/>
              </a:rPr>
              <a:t>缺点：</a:t>
            </a:r>
            <a:r>
              <a:rPr lang="zh-CN" altLang="en-US" sz="2800" b="1">
                <a:solidFill>
                  <a:schemeClr val="tx1"/>
                </a:solidFill>
                <a:latin typeface="Times New Roman" panose="02020603050405020304" pitchFamily="18" charset="0"/>
                <a:cs typeface="Times New Roman" panose="02020603050405020304" pitchFamily="18" charset="0"/>
              </a:rPr>
              <a:t>低频时体积大，很难做到小型化。</a:t>
            </a:r>
          </a:p>
        </p:txBody>
      </p:sp>
      <p:sp>
        <p:nvSpPr>
          <p:cNvPr id="198664" name="Text Box 8"/>
          <p:cNvSpPr txBox="1">
            <a:spLocks noChangeArrowheads="1"/>
          </p:cNvSpPr>
          <p:nvPr/>
        </p:nvSpPr>
        <p:spPr bwMode="auto">
          <a:xfrm>
            <a:off x="241772" y="5969874"/>
            <a:ext cx="7034298" cy="609398"/>
          </a:xfrm>
          <a:prstGeom prst="rect">
            <a:avLst/>
          </a:prstGeom>
          <a:noFill/>
          <a:ln w="9525">
            <a:noFill/>
            <a:miter lim="800000"/>
            <a:headEnd/>
            <a:tailEnd/>
          </a:ln>
          <a:effectLst/>
        </p:spPr>
        <p:txBody>
          <a:bodyPr wrap="none">
            <a:spAutoFit/>
          </a:bodyPr>
          <a:lstStyle/>
          <a:p>
            <a:pPr eaLnBrk="1" hangingPunct="1">
              <a:lnSpc>
                <a:spcPct val="120000"/>
              </a:lnSpc>
              <a:defRPr/>
            </a:pPr>
            <a:r>
              <a:rPr lang="en-US" altLang="zh-CN" sz="2800" b="1">
                <a:solidFill>
                  <a:srgbClr val="006600"/>
                </a:solidFill>
                <a:latin typeface="Times New Roman" panose="02020603050405020304" pitchFamily="18" charset="0"/>
                <a:cs typeface="Times New Roman" panose="02020603050405020304" pitchFamily="18" charset="0"/>
              </a:rPr>
              <a:t>        </a:t>
            </a:r>
            <a:r>
              <a:rPr lang="zh-CN" altLang="en-US" sz="2800" b="1">
                <a:solidFill>
                  <a:srgbClr val="006600"/>
                </a:solidFill>
                <a:latin typeface="Times New Roman" panose="02020603050405020304" pitchFamily="18" charset="0"/>
                <a:cs typeface="Times New Roman" panose="02020603050405020304" pitchFamily="18" charset="0"/>
              </a:rPr>
              <a:t>优点：</a:t>
            </a:r>
            <a:r>
              <a:rPr lang="zh-CN" altLang="en-US" sz="2800" b="1">
                <a:solidFill>
                  <a:schemeClr val="tx1"/>
                </a:solidFill>
                <a:latin typeface="Times New Roman" panose="02020603050405020304" pitchFamily="18" charset="0"/>
                <a:cs typeface="Times New Roman" panose="02020603050405020304" pitchFamily="18" charset="0"/>
              </a:rPr>
              <a:t>体积小、效率高、频率特性好。</a:t>
            </a:r>
          </a:p>
        </p:txBody>
      </p:sp>
      <p:sp>
        <p:nvSpPr>
          <p:cNvPr id="198665" name="Rectangle 9"/>
          <p:cNvSpPr>
            <a:spLocks noChangeArrowheads="1"/>
          </p:cNvSpPr>
          <p:nvPr/>
        </p:nvSpPr>
        <p:spPr bwMode="auto">
          <a:xfrm>
            <a:off x="292572" y="3891836"/>
            <a:ext cx="8662988" cy="954107"/>
          </a:xfrm>
          <a:prstGeom prst="rect">
            <a:avLst/>
          </a:prstGeom>
          <a:noFill/>
          <a:ln w="9525">
            <a:noFill/>
            <a:miter lim="800000"/>
            <a:headEnd/>
            <a:tailEnd/>
          </a:ln>
          <a:effectLst/>
        </p:spPr>
        <p:txBody>
          <a:bodyPr>
            <a:spAutoFit/>
          </a:bodyPr>
          <a:lstStyle/>
          <a:p>
            <a:pPr eaLnBrk="1" hangingPunct="1">
              <a:spcBef>
                <a:spcPct val="5000"/>
              </a:spcBef>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滤波器按工作频率范围</a:t>
            </a: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可分为低通、高通、带通和带阻等。</a:t>
            </a:r>
          </a:p>
        </p:txBody>
      </p:sp>
      <p:sp>
        <p:nvSpPr>
          <p:cNvPr id="198668" name="Text Box 12"/>
          <p:cNvSpPr txBox="1">
            <a:spLocks noChangeArrowheads="1"/>
          </p:cNvSpPr>
          <p:nvPr/>
        </p:nvSpPr>
        <p:spPr bwMode="auto">
          <a:xfrm>
            <a:off x="330672" y="2950449"/>
            <a:ext cx="8553450" cy="997196"/>
          </a:xfrm>
          <a:prstGeom prst="rect">
            <a:avLst/>
          </a:prstGeom>
          <a:noFill/>
          <a:ln w="9525">
            <a:noFill/>
            <a:miter lim="800000"/>
            <a:headEnd/>
            <a:tailEnd/>
          </a:ln>
          <a:effectLst/>
        </p:spPr>
        <p:txBody>
          <a:bodyPr>
            <a:spAutoFit/>
          </a:bodyPr>
          <a:lstStyle/>
          <a:p>
            <a:pPr eaLnBrk="1" hangingPunct="1">
              <a:lnSpc>
                <a:spcPct val="105000"/>
              </a:lnSpc>
              <a:spcBef>
                <a:spcPct val="5000"/>
              </a:spcBef>
              <a:defRPr/>
            </a:pPr>
            <a:r>
              <a:rPr lang="en-US" altLang="zh-CN" sz="2800" b="1">
                <a:solidFill>
                  <a:schemeClr val="tx1"/>
                </a:solidFill>
                <a:latin typeface="Times New Roman" panose="02020603050405020304" pitchFamily="18" charset="0"/>
                <a:cs typeface="Times New Roman" panose="02020603050405020304" pitchFamily="18" charset="0"/>
              </a:rPr>
              <a:t>        </a:t>
            </a:r>
            <a:r>
              <a:rPr lang="zh-CN" altLang="en-US" sz="2800" b="1">
                <a:solidFill>
                  <a:schemeClr val="tx1"/>
                </a:solidFill>
                <a:latin typeface="Times New Roman" panose="02020603050405020304" pitchFamily="18" charset="0"/>
                <a:cs typeface="Times New Roman" panose="02020603050405020304" pitchFamily="18" charset="0"/>
              </a:rPr>
              <a:t>滤波器的功能是使指定频段的信号通过，而抑制其它频段的信号。</a:t>
            </a:r>
            <a:endParaRPr lang="zh-CN" alt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90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left)">
                                      <p:cBhvr>
                                        <p:cTn id="7" dur="500"/>
                                        <p:tgtEl>
                                          <p:spTgt spid="198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8660"/>
                                        </p:tgtEl>
                                        <p:attrNameLst>
                                          <p:attrName>style.visibility</p:attrName>
                                        </p:attrNameLst>
                                      </p:cBhvr>
                                      <p:to>
                                        <p:strVal val="visible"/>
                                      </p:to>
                                    </p:set>
                                    <p:animEffect transition="in" filter="wipe(left)">
                                      <p:cBhvr>
                                        <p:cTn id="12" dur="500"/>
                                        <p:tgtEl>
                                          <p:spTgt spid="198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8668"/>
                                        </p:tgtEl>
                                        <p:attrNameLst>
                                          <p:attrName>style.visibility</p:attrName>
                                        </p:attrNameLst>
                                      </p:cBhvr>
                                      <p:to>
                                        <p:strVal val="visible"/>
                                      </p:to>
                                    </p:set>
                                    <p:animEffect transition="in" filter="wipe(left)">
                                      <p:cBhvr>
                                        <p:cTn id="17" dur="500"/>
                                        <p:tgtEl>
                                          <p:spTgt spid="1986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8665"/>
                                        </p:tgtEl>
                                        <p:attrNameLst>
                                          <p:attrName>style.visibility</p:attrName>
                                        </p:attrNameLst>
                                      </p:cBhvr>
                                      <p:to>
                                        <p:strVal val="visible"/>
                                      </p:to>
                                    </p:set>
                                    <p:animEffect transition="in" filter="wipe(left)">
                                      <p:cBhvr>
                                        <p:cTn id="22" dur="500"/>
                                        <p:tgtEl>
                                          <p:spTgt spid="1986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8661"/>
                                        </p:tgtEl>
                                        <p:attrNameLst>
                                          <p:attrName>style.visibility</p:attrName>
                                        </p:attrNameLst>
                                      </p:cBhvr>
                                      <p:to>
                                        <p:strVal val="visible"/>
                                      </p:to>
                                    </p:set>
                                    <p:animEffect transition="in" filter="wipe(left)">
                                      <p:cBhvr>
                                        <p:cTn id="27" dur="500"/>
                                        <p:tgtEl>
                                          <p:spTgt spid="1986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8663"/>
                                        </p:tgtEl>
                                        <p:attrNameLst>
                                          <p:attrName>style.visibility</p:attrName>
                                        </p:attrNameLst>
                                      </p:cBhvr>
                                      <p:to>
                                        <p:strVal val="visible"/>
                                      </p:to>
                                    </p:set>
                                    <p:animEffect transition="in" filter="wipe(left)">
                                      <p:cBhvr>
                                        <p:cTn id="32" dur="500"/>
                                        <p:tgtEl>
                                          <p:spTgt spid="1986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8662"/>
                                        </p:tgtEl>
                                        <p:attrNameLst>
                                          <p:attrName>style.visibility</p:attrName>
                                        </p:attrNameLst>
                                      </p:cBhvr>
                                      <p:to>
                                        <p:strVal val="visible"/>
                                      </p:to>
                                    </p:set>
                                    <p:animEffect transition="in" filter="wipe(left)">
                                      <p:cBhvr>
                                        <p:cTn id="37" dur="500"/>
                                        <p:tgtEl>
                                          <p:spTgt spid="1986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8664"/>
                                        </p:tgtEl>
                                        <p:attrNameLst>
                                          <p:attrName>style.visibility</p:attrName>
                                        </p:attrNameLst>
                                      </p:cBhvr>
                                      <p:to>
                                        <p:strVal val="visible"/>
                                      </p:to>
                                    </p:set>
                                    <p:animEffect transition="in" filter="wipe(left)">
                                      <p:cBhvr>
                                        <p:cTn id="42" dur="500"/>
                                        <p:tgtEl>
                                          <p:spTgt spid="198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P spid="198660" grpId="0" autoUpdateAnimBg="0"/>
      <p:bldP spid="198661" grpId="0" autoUpdateAnimBg="0"/>
      <p:bldP spid="198662" grpId="0" autoUpdateAnimBg="0"/>
      <p:bldP spid="198663" grpId="0" autoUpdateAnimBg="0"/>
      <p:bldP spid="198664" grpId="0" autoUpdateAnimBg="0"/>
      <p:bldP spid="198665" grpId="0" autoUpdateAnimBg="0"/>
      <p:bldP spid="19866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bwMode="auto">
          <a:xfrm>
            <a:off x="457200" y="521219"/>
            <a:ext cx="3657600" cy="4572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CC0000"/>
                </a:solidFill>
                <a:latin typeface="Times New Roman" panose="02020603050405020304" pitchFamily="18" charset="0"/>
                <a:cs typeface="Times New Roman" panose="02020603050405020304" pitchFamily="18" charset="0"/>
              </a:rPr>
              <a:t>1. </a:t>
            </a:r>
            <a:r>
              <a:rPr lang="zh-CN" altLang="en-US" sz="2800" b="1" smtClean="0">
                <a:solidFill>
                  <a:srgbClr val="CC0000"/>
                </a:solidFill>
                <a:latin typeface="Times New Roman" panose="02020603050405020304" pitchFamily="18" charset="0"/>
                <a:cs typeface="Times New Roman" panose="02020603050405020304" pitchFamily="18" charset="0"/>
              </a:rPr>
              <a:t>有源低通滤波器</a:t>
            </a:r>
          </a:p>
        </p:txBody>
      </p:sp>
      <p:graphicFrame>
        <p:nvGraphicFramePr>
          <p:cNvPr id="165891" name="Object 3"/>
          <p:cNvGraphicFramePr>
            <a:graphicFrameLocks noChangeAspect="1"/>
          </p:cNvGraphicFramePr>
          <p:nvPr>
            <p:extLst/>
          </p:nvPr>
        </p:nvGraphicFramePr>
        <p:xfrm>
          <a:off x="609600" y="4424881"/>
          <a:ext cx="3890963" cy="2106613"/>
        </p:xfrm>
        <a:graphic>
          <a:graphicData uri="http://schemas.openxmlformats.org/presentationml/2006/ole">
            <mc:AlternateContent xmlns:mc="http://schemas.openxmlformats.org/markup-compatibility/2006">
              <mc:Choice xmlns:v="urn:schemas-microsoft-com:vml" Requires="v">
                <p:oleObj spid="_x0000_s18442" name="Equation" r:id="rId4" imgW="1729607" imgH="830527" progId="Equation.3">
                  <p:embed/>
                </p:oleObj>
              </mc:Choice>
              <mc:Fallback>
                <p:oleObj name="Equation" r:id="rId4" imgW="1729607" imgH="83052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424881"/>
                        <a:ext cx="3890963" cy="210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2" name="Object 4"/>
          <p:cNvGraphicFramePr>
            <a:graphicFrameLocks noChangeAspect="1"/>
          </p:cNvGraphicFramePr>
          <p:nvPr>
            <p:extLst/>
          </p:nvPr>
        </p:nvGraphicFramePr>
        <p:xfrm>
          <a:off x="4819650" y="953019"/>
          <a:ext cx="3497263" cy="2693987"/>
        </p:xfrm>
        <a:graphic>
          <a:graphicData uri="http://schemas.openxmlformats.org/presentationml/2006/ole">
            <mc:AlternateContent xmlns:mc="http://schemas.openxmlformats.org/markup-compatibility/2006">
              <mc:Choice xmlns:v="urn:schemas-microsoft-com:vml" Requires="v">
                <p:oleObj spid="_x0000_s18443" name="Equation" r:id="rId6" imgW="1478191" imgH="1158293" progId="Equation.3">
                  <p:embed/>
                </p:oleObj>
              </mc:Choice>
              <mc:Fallback>
                <p:oleObj name="Equation" r:id="rId6" imgW="1478191" imgH="115829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9650" y="953019"/>
                        <a:ext cx="3497263" cy="269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3" name="Object 5"/>
          <p:cNvGraphicFramePr>
            <a:graphicFrameLocks noChangeAspect="1"/>
          </p:cNvGraphicFramePr>
          <p:nvPr>
            <p:extLst/>
          </p:nvPr>
        </p:nvGraphicFramePr>
        <p:xfrm>
          <a:off x="5435600" y="4042294"/>
          <a:ext cx="2633663" cy="1081087"/>
        </p:xfrm>
        <a:graphic>
          <a:graphicData uri="http://schemas.openxmlformats.org/presentationml/2006/ole">
            <mc:AlternateContent xmlns:mc="http://schemas.openxmlformats.org/markup-compatibility/2006">
              <mc:Choice xmlns:v="urn:schemas-microsoft-com:vml" Requires="v">
                <p:oleObj spid="_x0000_s18444" name="Equation" r:id="rId8" imgW="1059165" imgH="434182" progId="Equation.3">
                  <p:embed/>
                </p:oleObj>
              </mc:Choice>
              <mc:Fallback>
                <p:oleObj name="Equation" r:id="rId8" imgW="1059165" imgH="43418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5600" y="4042294"/>
                        <a:ext cx="2633663"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4" name="Object 6"/>
          <p:cNvGraphicFramePr>
            <a:graphicFrameLocks noChangeAspect="1"/>
          </p:cNvGraphicFramePr>
          <p:nvPr>
            <p:extLst/>
          </p:nvPr>
        </p:nvGraphicFramePr>
        <p:xfrm>
          <a:off x="5270500" y="4983681"/>
          <a:ext cx="2867025" cy="1335088"/>
        </p:xfrm>
        <a:graphic>
          <a:graphicData uri="http://schemas.openxmlformats.org/presentationml/2006/ole">
            <mc:AlternateContent xmlns:mc="http://schemas.openxmlformats.org/markup-compatibility/2006">
              <mc:Choice xmlns:v="urn:schemas-microsoft-com:vml" Requires="v">
                <p:oleObj spid="_x0000_s18445" name="Equation" r:id="rId10" imgW="1211624" imgH="563775" progId="Equation.3">
                  <p:embed/>
                </p:oleObj>
              </mc:Choice>
              <mc:Fallback>
                <p:oleObj name="Equation" r:id="rId10" imgW="1211624" imgH="56377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70500" y="4983681"/>
                        <a:ext cx="2867025" cy="1335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950" name="Text Box 62"/>
          <p:cNvSpPr txBox="1">
            <a:spLocks noChangeArrowheads="1"/>
          </p:cNvSpPr>
          <p:nvPr/>
        </p:nvSpPr>
        <p:spPr bwMode="auto">
          <a:xfrm>
            <a:off x="4191000" y="538681"/>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设输入为正弦波信号</a:t>
            </a:r>
            <a:r>
              <a:rPr lang="en-US" altLang="zh-CN">
                <a:solidFill>
                  <a:schemeClr val="tx1"/>
                </a:solidFill>
              </a:rPr>
              <a:t>,  </a:t>
            </a:r>
            <a:r>
              <a:rPr lang="zh-CN" altLang="en-US">
                <a:solidFill>
                  <a:schemeClr val="tx1"/>
                </a:solidFill>
              </a:rPr>
              <a:t>则有</a:t>
            </a:r>
          </a:p>
        </p:txBody>
      </p:sp>
      <p:sp>
        <p:nvSpPr>
          <p:cNvPr id="165951" name="Text Box 63"/>
          <p:cNvSpPr txBox="1">
            <a:spLocks noChangeArrowheads="1"/>
          </p:cNvSpPr>
          <p:nvPr/>
        </p:nvSpPr>
        <p:spPr bwMode="auto">
          <a:xfrm>
            <a:off x="457200" y="4297881"/>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99"/>
                </a:solidFill>
              </a:rPr>
              <a:t>故：</a:t>
            </a:r>
          </a:p>
        </p:txBody>
      </p:sp>
      <p:sp>
        <p:nvSpPr>
          <p:cNvPr id="165952" name="Text Box 64"/>
          <p:cNvSpPr txBox="1">
            <a:spLocks noChangeArrowheads="1"/>
          </p:cNvSpPr>
          <p:nvPr/>
        </p:nvSpPr>
        <p:spPr bwMode="auto">
          <a:xfrm>
            <a:off x="4737100" y="3597794"/>
            <a:ext cx="3756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a:solidFill>
                  <a:srgbClr val="000099"/>
                </a:solidFill>
              </a:rPr>
              <a:t>根据同相比例运算关系</a:t>
            </a:r>
          </a:p>
        </p:txBody>
      </p:sp>
      <p:pic>
        <p:nvPicPr>
          <p:cNvPr id="166008" name="Picture 120" descr="图片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8963" y="989531"/>
            <a:ext cx="4270375"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60275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6008"/>
                                        </p:tgtEl>
                                        <p:attrNameLst>
                                          <p:attrName>style.visibility</p:attrName>
                                        </p:attrNameLst>
                                      </p:cBhvr>
                                      <p:to>
                                        <p:strVal val="visible"/>
                                      </p:to>
                                    </p:set>
                                    <p:animEffect transition="in" filter="wipe(left)">
                                      <p:cBhvr>
                                        <p:cTn id="7" dur="1000"/>
                                        <p:tgtEl>
                                          <p:spTgt spid="1660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950"/>
                                        </p:tgtEl>
                                        <p:attrNameLst>
                                          <p:attrName>style.visibility</p:attrName>
                                        </p:attrNameLst>
                                      </p:cBhvr>
                                      <p:to>
                                        <p:strVal val="visible"/>
                                      </p:to>
                                    </p:set>
                                    <p:animEffect transition="in" filter="wipe(left)">
                                      <p:cBhvr>
                                        <p:cTn id="12" dur="500"/>
                                        <p:tgtEl>
                                          <p:spTgt spid="1659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5892"/>
                                        </p:tgtEl>
                                        <p:attrNameLst>
                                          <p:attrName>style.visibility</p:attrName>
                                        </p:attrNameLst>
                                      </p:cBhvr>
                                      <p:to>
                                        <p:strVal val="visible"/>
                                      </p:to>
                                    </p:set>
                                    <p:animEffect transition="in" filter="wipe(left)">
                                      <p:cBhvr>
                                        <p:cTn id="17" dur="500"/>
                                        <p:tgtEl>
                                          <p:spTgt spid="1658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5952"/>
                                        </p:tgtEl>
                                        <p:attrNameLst>
                                          <p:attrName>style.visibility</p:attrName>
                                        </p:attrNameLst>
                                      </p:cBhvr>
                                      <p:to>
                                        <p:strVal val="visible"/>
                                      </p:to>
                                    </p:set>
                                    <p:animEffect transition="in" filter="wipe(left)">
                                      <p:cBhvr>
                                        <p:cTn id="22" dur="500"/>
                                        <p:tgtEl>
                                          <p:spTgt spid="1659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5893"/>
                                        </p:tgtEl>
                                        <p:attrNameLst>
                                          <p:attrName>style.visibility</p:attrName>
                                        </p:attrNameLst>
                                      </p:cBhvr>
                                      <p:to>
                                        <p:strVal val="visible"/>
                                      </p:to>
                                    </p:set>
                                    <p:animEffect transition="in" filter="wipe(left)">
                                      <p:cBhvr>
                                        <p:cTn id="27" dur="500"/>
                                        <p:tgtEl>
                                          <p:spTgt spid="1658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5891"/>
                                        </p:tgtEl>
                                        <p:attrNameLst>
                                          <p:attrName>style.visibility</p:attrName>
                                        </p:attrNameLst>
                                      </p:cBhvr>
                                      <p:to>
                                        <p:strVal val="visible"/>
                                      </p:to>
                                    </p:set>
                                    <p:animEffect transition="in" filter="wipe(left)">
                                      <p:cBhvr>
                                        <p:cTn id="32" dur="500"/>
                                        <p:tgtEl>
                                          <p:spTgt spid="165891"/>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65951"/>
                                        </p:tgtEl>
                                        <p:attrNameLst>
                                          <p:attrName>style.visibility</p:attrName>
                                        </p:attrNameLst>
                                      </p:cBhvr>
                                      <p:to>
                                        <p:strVal val="visible"/>
                                      </p:to>
                                    </p:set>
                                    <p:animEffect transition="in" filter="wipe(up)">
                                      <p:cBhvr>
                                        <p:cTn id="36" dur="500"/>
                                        <p:tgtEl>
                                          <p:spTgt spid="1659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65894"/>
                                        </p:tgtEl>
                                        <p:attrNameLst>
                                          <p:attrName>style.visibility</p:attrName>
                                        </p:attrNameLst>
                                      </p:cBhvr>
                                      <p:to>
                                        <p:strVal val="visible"/>
                                      </p:to>
                                    </p:set>
                                    <p:animEffect transition="in" filter="wipe(left)">
                                      <p:cBhvr>
                                        <p:cTn id="41" dur="5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50" grpId="0" autoUpdateAnimBg="0"/>
      <p:bldP spid="165951" grpId="0" autoUpdateAnimBg="0"/>
      <p:bldP spid="16595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extLst>
              <p:ext uri="{D42A27DB-BD31-4B8C-83A1-F6EECF244321}">
                <p14:modId xmlns:p14="http://schemas.microsoft.com/office/powerpoint/2010/main" val="1550689101"/>
              </p:ext>
            </p:extLst>
          </p:nvPr>
        </p:nvGraphicFramePr>
        <p:xfrm>
          <a:off x="438150" y="4355101"/>
          <a:ext cx="2000250" cy="514350"/>
        </p:xfrm>
        <a:graphic>
          <a:graphicData uri="http://schemas.openxmlformats.org/presentationml/2006/ole">
            <mc:AlternateContent xmlns:mc="http://schemas.openxmlformats.org/markup-compatibility/2006">
              <mc:Choice xmlns:v="urn:schemas-microsoft-com:vml" Requires="v">
                <p:oleObj spid="_x0000_s19478" name="公式" r:id="rId4" imgW="754247" imgH="205740" progId="Equation.3">
                  <p:embed/>
                </p:oleObj>
              </mc:Choice>
              <mc:Fallback>
                <p:oleObj name="公式" r:id="rId4" imgW="754247" imgH="2057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4355101"/>
                        <a:ext cx="200025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9" name="Object 3"/>
          <p:cNvGraphicFramePr>
            <a:graphicFrameLocks noChangeAspect="1"/>
          </p:cNvGraphicFramePr>
          <p:nvPr>
            <p:extLst>
              <p:ext uri="{D42A27DB-BD31-4B8C-83A1-F6EECF244321}">
                <p14:modId xmlns:p14="http://schemas.microsoft.com/office/powerpoint/2010/main" val="2744221107"/>
              </p:ext>
            </p:extLst>
          </p:nvPr>
        </p:nvGraphicFramePr>
        <p:xfrm>
          <a:off x="361950" y="5123451"/>
          <a:ext cx="2152650" cy="550863"/>
        </p:xfrm>
        <a:graphic>
          <a:graphicData uri="http://schemas.openxmlformats.org/presentationml/2006/ole">
            <mc:AlternateContent xmlns:mc="http://schemas.openxmlformats.org/markup-compatibility/2006">
              <mc:Choice xmlns:v="urn:schemas-microsoft-com:vml" Requires="v">
                <p:oleObj spid="_x0000_s19479" name="公式" r:id="rId6" imgW="845628" imgH="220875" progId="Equation.3">
                  <p:embed/>
                </p:oleObj>
              </mc:Choice>
              <mc:Fallback>
                <p:oleObj name="公式" r:id="rId6" imgW="845628" imgH="22087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950" y="5123451"/>
                        <a:ext cx="215265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0" name="Object 4"/>
          <p:cNvGraphicFramePr>
            <a:graphicFrameLocks noChangeAspect="1"/>
          </p:cNvGraphicFramePr>
          <p:nvPr>
            <p:extLst>
              <p:ext uri="{D42A27DB-BD31-4B8C-83A1-F6EECF244321}">
                <p14:modId xmlns:p14="http://schemas.microsoft.com/office/powerpoint/2010/main" val="2922825635"/>
              </p:ext>
            </p:extLst>
          </p:nvPr>
        </p:nvGraphicFramePr>
        <p:xfrm>
          <a:off x="644525" y="888001"/>
          <a:ext cx="4654550" cy="2054225"/>
        </p:xfrm>
        <a:graphic>
          <a:graphicData uri="http://schemas.openxmlformats.org/presentationml/2006/ole">
            <mc:AlternateContent xmlns:mc="http://schemas.openxmlformats.org/markup-compatibility/2006">
              <mc:Choice xmlns:v="urn:schemas-microsoft-com:vml" Requires="v">
                <p:oleObj spid="_x0000_s19480" name="Equation" r:id="rId8" imgW="1684153" imgH="830527" progId="Equation.3">
                  <p:embed/>
                </p:oleObj>
              </mc:Choice>
              <mc:Fallback>
                <p:oleObj name="Equation" r:id="rId8" imgW="1684153" imgH="83052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525" y="888001"/>
                        <a:ext cx="4654550" cy="205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1" name="Text Box 5"/>
          <p:cNvSpPr txBox="1">
            <a:spLocks noChangeArrowheads="1"/>
          </p:cNvSpPr>
          <p:nvPr/>
        </p:nvSpPr>
        <p:spPr bwMode="auto">
          <a:xfrm>
            <a:off x="457200" y="532401"/>
            <a:ext cx="65532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若频率 </a:t>
            </a:r>
            <a:r>
              <a:rPr lang="zh-CN" altLang="en-US" sz="2800" b="1" i="1">
                <a:solidFill>
                  <a:srgbClr val="000099"/>
                </a:solidFill>
                <a:latin typeface="Times New Roman" panose="02020603050405020304" pitchFamily="18" charset="0"/>
                <a:cs typeface="Times New Roman" panose="02020603050405020304" pitchFamily="18" charset="0"/>
                <a:sym typeface="Symbol" pitchFamily="18" charset="2"/>
              </a:rPr>
              <a:t> </a:t>
            </a:r>
            <a:r>
              <a:rPr lang="zh-CN" altLang="en-US" sz="2800" b="1">
                <a:solidFill>
                  <a:srgbClr val="000099"/>
                </a:solidFill>
                <a:latin typeface="Times New Roman" panose="02020603050405020304" pitchFamily="18" charset="0"/>
                <a:cs typeface="Times New Roman" panose="02020603050405020304" pitchFamily="18" charset="0"/>
              </a:rPr>
              <a:t>为变量，则</a:t>
            </a:r>
            <a:r>
              <a:rPr lang="zh-CN" altLang="en-US" sz="2800" b="1">
                <a:solidFill>
                  <a:srgbClr val="CC0000"/>
                </a:solidFill>
                <a:latin typeface="Times New Roman" panose="02020603050405020304" pitchFamily="18" charset="0"/>
                <a:cs typeface="Times New Roman" panose="02020603050405020304" pitchFamily="18" charset="0"/>
              </a:rPr>
              <a:t>电路的传递函数</a:t>
            </a:r>
            <a:endParaRPr lang="zh-CN" altLang="en-US" sz="2800" b="1">
              <a:solidFill>
                <a:srgbClr val="003399"/>
              </a:solidFill>
              <a:latin typeface="Times New Roman" panose="02020603050405020304" pitchFamily="18" charset="0"/>
              <a:cs typeface="Times New Roman" panose="02020603050405020304" pitchFamily="18" charset="0"/>
            </a:endParaRPr>
          </a:p>
        </p:txBody>
      </p:sp>
      <p:graphicFrame>
        <p:nvGraphicFramePr>
          <p:cNvPr id="86022" name="Object 6"/>
          <p:cNvGraphicFramePr>
            <a:graphicFrameLocks noChangeAspect="1"/>
          </p:cNvGraphicFramePr>
          <p:nvPr>
            <p:extLst>
              <p:ext uri="{D42A27DB-BD31-4B8C-83A1-F6EECF244321}">
                <p14:modId xmlns:p14="http://schemas.microsoft.com/office/powerpoint/2010/main" val="936566497"/>
              </p:ext>
            </p:extLst>
          </p:nvPr>
        </p:nvGraphicFramePr>
        <p:xfrm>
          <a:off x="5295900" y="1326151"/>
          <a:ext cx="1981200" cy="1687513"/>
        </p:xfrm>
        <a:graphic>
          <a:graphicData uri="http://schemas.openxmlformats.org/presentationml/2006/ole">
            <mc:AlternateContent xmlns:mc="http://schemas.openxmlformats.org/markup-compatibility/2006">
              <mc:Choice xmlns:v="urn:schemas-microsoft-com:vml" Requires="v">
                <p:oleObj spid="_x0000_s19481" name="Equation" r:id="rId10" imgW="655290" imgH="624787" progId="Equation.3">
                  <p:embed/>
                </p:oleObj>
              </mc:Choice>
              <mc:Fallback>
                <p:oleObj name="Equation" r:id="rId10" imgW="655290" imgH="62478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95900" y="1326151"/>
                        <a:ext cx="1981200" cy="168751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3" name="Object 7"/>
          <p:cNvGraphicFramePr>
            <a:graphicFrameLocks noChangeAspect="1"/>
          </p:cNvGraphicFramePr>
          <p:nvPr>
            <p:extLst>
              <p:ext uri="{D42A27DB-BD31-4B8C-83A1-F6EECF244321}">
                <p14:modId xmlns:p14="http://schemas.microsoft.com/office/powerpoint/2010/main" val="1174919853"/>
              </p:ext>
            </p:extLst>
          </p:nvPr>
        </p:nvGraphicFramePr>
        <p:xfrm>
          <a:off x="361950" y="5923551"/>
          <a:ext cx="2076450" cy="530225"/>
        </p:xfrm>
        <a:graphic>
          <a:graphicData uri="http://schemas.openxmlformats.org/presentationml/2006/ole">
            <mc:AlternateContent xmlns:mc="http://schemas.openxmlformats.org/markup-compatibility/2006">
              <mc:Choice xmlns:v="urn:schemas-microsoft-com:vml" Requires="v">
                <p:oleObj spid="_x0000_s19482" name="公式" r:id="rId12" imgW="769398" imgH="205740" progId="Equation.3">
                  <p:embed/>
                </p:oleObj>
              </mc:Choice>
              <mc:Fallback>
                <p:oleObj name="公式" r:id="rId12" imgW="769398" imgH="2057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1950" y="5923551"/>
                        <a:ext cx="207645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4" name="Object 8"/>
          <p:cNvGraphicFramePr>
            <a:graphicFrameLocks noChangeAspect="1"/>
          </p:cNvGraphicFramePr>
          <p:nvPr>
            <p:extLst>
              <p:ext uri="{D42A27DB-BD31-4B8C-83A1-F6EECF244321}">
                <p14:modId xmlns:p14="http://schemas.microsoft.com/office/powerpoint/2010/main" val="3314604221"/>
              </p:ext>
            </p:extLst>
          </p:nvPr>
        </p:nvGraphicFramePr>
        <p:xfrm>
          <a:off x="893763" y="2681876"/>
          <a:ext cx="3546475" cy="1666875"/>
        </p:xfrm>
        <a:graphic>
          <a:graphicData uri="http://schemas.openxmlformats.org/presentationml/2006/ole">
            <mc:AlternateContent xmlns:mc="http://schemas.openxmlformats.org/markup-compatibility/2006">
              <mc:Choice xmlns:v="urn:schemas-microsoft-com:vml" Requires="v">
                <p:oleObj spid="_x0000_s19483" name="Equation" r:id="rId14" imgW="1310581" imgH="693367" progId="Equation.3">
                  <p:embed/>
                </p:oleObj>
              </mc:Choice>
              <mc:Fallback>
                <p:oleObj name="Equation" r:id="rId14" imgW="1310581" imgH="693367"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3763" y="2681876"/>
                        <a:ext cx="3546475" cy="166687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5" name="Object 9"/>
          <p:cNvGraphicFramePr>
            <a:graphicFrameLocks noChangeAspect="1"/>
          </p:cNvGraphicFramePr>
          <p:nvPr>
            <p:extLst>
              <p:ext uri="{D42A27DB-BD31-4B8C-83A1-F6EECF244321}">
                <p14:modId xmlns:p14="http://schemas.microsoft.com/office/powerpoint/2010/main" val="15148708"/>
              </p:ext>
            </p:extLst>
          </p:nvPr>
        </p:nvGraphicFramePr>
        <p:xfrm>
          <a:off x="2247900" y="4336051"/>
          <a:ext cx="2457450" cy="596900"/>
        </p:xfrm>
        <a:graphic>
          <a:graphicData uri="http://schemas.openxmlformats.org/presentationml/2006/ole">
            <mc:AlternateContent xmlns:mc="http://schemas.openxmlformats.org/markup-compatibility/2006">
              <mc:Choice xmlns:v="urn:schemas-microsoft-com:vml" Requires="v">
                <p:oleObj spid="_x0000_s19484" name="Equation" r:id="rId16" imgW="945058" imgH="244050" progId="Equation.3">
                  <p:embed/>
                </p:oleObj>
              </mc:Choice>
              <mc:Fallback>
                <p:oleObj name="Equation" r:id="rId16" imgW="945058" imgH="24405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47900" y="4336051"/>
                        <a:ext cx="245745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6" name="Object 10"/>
          <p:cNvGraphicFramePr>
            <a:graphicFrameLocks noChangeAspect="1"/>
          </p:cNvGraphicFramePr>
          <p:nvPr>
            <p:extLst>
              <p:ext uri="{D42A27DB-BD31-4B8C-83A1-F6EECF244321}">
                <p14:modId xmlns:p14="http://schemas.microsoft.com/office/powerpoint/2010/main" val="4025527592"/>
              </p:ext>
            </p:extLst>
          </p:nvPr>
        </p:nvGraphicFramePr>
        <p:xfrm>
          <a:off x="2286000" y="4848814"/>
          <a:ext cx="2403475" cy="1065212"/>
        </p:xfrm>
        <a:graphic>
          <a:graphicData uri="http://schemas.openxmlformats.org/presentationml/2006/ole">
            <mc:AlternateContent xmlns:mc="http://schemas.openxmlformats.org/markup-compatibility/2006">
              <mc:Choice xmlns:v="urn:schemas-microsoft-com:vml" Requires="v">
                <p:oleObj spid="_x0000_s19485" name="Equation" r:id="rId18" imgW="1005662" imgH="449790" progId="Equation.3">
                  <p:embed/>
                </p:oleObj>
              </mc:Choice>
              <mc:Fallback>
                <p:oleObj name="Equation" r:id="rId18" imgW="1005662" imgH="44979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86000" y="4848814"/>
                        <a:ext cx="2403475"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7" name="Object 11"/>
          <p:cNvGraphicFramePr>
            <a:graphicFrameLocks noChangeAspect="1"/>
          </p:cNvGraphicFramePr>
          <p:nvPr>
            <p:extLst>
              <p:ext uri="{D42A27DB-BD31-4B8C-83A1-F6EECF244321}">
                <p14:modId xmlns:p14="http://schemas.microsoft.com/office/powerpoint/2010/main" val="622258285"/>
              </p:ext>
            </p:extLst>
          </p:nvPr>
        </p:nvGraphicFramePr>
        <p:xfrm>
          <a:off x="2533650" y="5915614"/>
          <a:ext cx="2000250" cy="598487"/>
        </p:xfrm>
        <a:graphic>
          <a:graphicData uri="http://schemas.openxmlformats.org/presentationml/2006/ole">
            <mc:AlternateContent xmlns:mc="http://schemas.openxmlformats.org/markup-compatibility/2006">
              <mc:Choice xmlns:v="urn:schemas-microsoft-com:vml" Requires="v">
                <p:oleObj spid="_x0000_s19486" name="公式" r:id="rId20" imgW="731520" imgH="236010" progId="Equation.3">
                  <p:embed/>
                </p:oleObj>
              </mc:Choice>
              <mc:Fallback>
                <p:oleObj name="公式" r:id="rId20" imgW="731520" imgH="23601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33650" y="5915614"/>
                        <a:ext cx="2000250"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1" name="Text Box 15"/>
          <p:cNvSpPr txBox="1">
            <a:spLocks noChangeArrowheads="1"/>
          </p:cNvSpPr>
          <p:nvPr/>
        </p:nvSpPr>
        <p:spPr bwMode="auto">
          <a:xfrm>
            <a:off x="393700" y="2304051"/>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3399"/>
                </a:solidFill>
                <a:cs typeface="Times New Roman" panose="02020603050405020304" pitchFamily="18" charset="0"/>
              </a:rPr>
              <a:t>其模为</a:t>
            </a:r>
          </a:p>
        </p:txBody>
      </p:sp>
      <p:grpSp>
        <p:nvGrpSpPr>
          <p:cNvPr id="2" name="Group 31"/>
          <p:cNvGrpSpPr>
            <a:grpSpLocks/>
          </p:cNvGrpSpPr>
          <p:nvPr/>
        </p:nvGrpSpPr>
        <p:grpSpPr bwMode="auto">
          <a:xfrm>
            <a:off x="5029200" y="3466101"/>
            <a:ext cx="3975100" cy="2822575"/>
            <a:chOff x="3216" y="1912"/>
            <a:chExt cx="2504" cy="1778"/>
          </a:xfrm>
        </p:grpSpPr>
        <p:sp>
          <p:nvSpPr>
            <p:cNvPr id="75790" name="Freeform 17"/>
            <p:cNvSpPr>
              <a:spLocks/>
            </p:cNvSpPr>
            <p:nvPr/>
          </p:nvSpPr>
          <p:spPr bwMode="auto">
            <a:xfrm>
              <a:off x="3910" y="2317"/>
              <a:ext cx="1306" cy="680"/>
            </a:xfrm>
            <a:custGeom>
              <a:avLst/>
              <a:gdLst>
                <a:gd name="T0" fmla="*/ 358 w 1620"/>
                <a:gd name="T1" fmla="*/ 680 h 680"/>
                <a:gd name="T2" fmla="*/ 223 w 1620"/>
                <a:gd name="T3" fmla="*/ 107 h 680"/>
                <a:gd name="T4" fmla="*/ 0 w 1620"/>
                <a:gd name="T5" fmla="*/ 35 h 680"/>
                <a:gd name="T6" fmla="*/ 0 60000 65536"/>
                <a:gd name="T7" fmla="*/ 0 60000 65536"/>
                <a:gd name="T8" fmla="*/ 0 60000 65536"/>
                <a:gd name="T9" fmla="*/ 0 w 1620"/>
                <a:gd name="T10" fmla="*/ 0 h 680"/>
                <a:gd name="T11" fmla="*/ 1620 w 1620"/>
                <a:gd name="T12" fmla="*/ 680 h 680"/>
              </a:gdLst>
              <a:ahLst/>
              <a:cxnLst>
                <a:cxn ang="T6">
                  <a:pos x="T0" y="T1"/>
                </a:cxn>
                <a:cxn ang="T7">
                  <a:pos x="T2" y="T3"/>
                </a:cxn>
                <a:cxn ang="T8">
                  <a:pos x="T4" y="T5"/>
                </a:cxn>
              </a:cxnLst>
              <a:rect l="T9" t="T10" r="T11" b="T12"/>
              <a:pathLst>
                <a:path w="1620" h="680">
                  <a:moveTo>
                    <a:pt x="1620" y="680"/>
                  </a:moveTo>
                  <a:cubicBezTo>
                    <a:pt x="1521" y="585"/>
                    <a:pt x="1282" y="214"/>
                    <a:pt x="1012" y="107"/>
                  </a:cubicBezTo>
                  <a:cubicBezTo>
                    <a:pt x="742" y="0"/>
                    <a:pt x="163" y="53"/>
                    <a:pt x="0" y="35"/>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5791" name="Line 18"/>
            <p:cNvSpPr>
              <a:spLocks noChangeShapeType="1"/>
            </p:cNvSpPr>
            <p:nvPr/>
          </p:nvSpPr>
          <p:spPr bwMode="auto">
            <a:xfrm>
              <a:off x="3877" y="2613"/>
              <a:ext cx="1099" cy="27"/>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5792" name="Line 19"/>
            <p:cNvSpPr>
              <a:spLocks noChangeShapeType="1"/>
            </p:cNvSpPr>
            <p:nvPr/>
          </p:nvSpPr>
          <p:spPr bwMode="auto">
            <a:xfrm>
              <a:off x="4976" y="2640"/>
              <a:ext cx="0" cy="592"/>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5793" name="Text Box 20"/>
            <p:cNvSpPr txBox="1">
              <a:spLocks noChangeArrowheads="1"/>
            </p:cNvSpPr>
            <p:nvPr/>
          </p:nvSpPr>
          <p:spPr bwMode="auto">
            <a:xfrm>
              <a:off x="3888" y="3360"/>
              <a:ext cx="124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0099"/>
                  </a:solidFill>
                  <a:cs typeface="Times New Roman" panose="02020603050405020304" pitchFamily="18" charset="0"/>
                </a:rPr>
                <a:t>  </a:t>
              </a:r>
              <a:r>
                <a:rPr lang="zh-CN" altLang="en-US">
                  <a:solidFill>
                    <a:srgbClr val="000099"/>
                  </a:solidFill>
                  <a:cs typeface="Times New Roman" panose="02020603050405020304" pitchFamily="18" charset="0"/>
                </a:rPr>
                <a:t>幅频特性</a:t>
              </a:r>
            </a:p>
          </p:txBody>
        </p:sp>
        <p:graphicFrame>
          <p:nvGraphicFramePr>
            <p:cNvPr id="75794" name="Object 21"/>
            <p:cNvGraphicFramePr>
              <a:graphicFrameLocks noChangeAspect="1"/>
            </p:cNvGraphicFramePr>
            <p:nvPr/>
          </p:nvGraphicFramePr>
          <p:xfrm>
            <a:off x="3216" y="2400"/>
            <a:ext cx="720" cy="604"/>
          </p:xfrm>
          <a:graphic>
            <a:graphicData uri="http://schemas.openxmlformats.org/presentationml/2006/ole">
              <mc:AlternateContent xmlns:mc="http://schemas.openxmlformats.org/markup-compatibility/2006">
                <mc:Choice xmlns:v="urn:schemas-microsoft-com:vml" Requires="v">
                  <p:oleObj spid="_x0000_s19487" name="Equation" r:id="rId22" imgW="563910" imgH="426615" progId="Equation.3">
                    <p:embed/>
                  </p:oleObj>
                </mc:Choice>
                <mc:Fallback>
                  <p:oleObj name="Equation" r:id="rId22" imgW="563910" imgH="426615"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16" y="2400"/>
                          <a:ext cx="720"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5" name="Rectangle 22"/>
            <p:cNvSpPr>
              <a:spLocks noChangeArrowheads="1"/>
            </p:cNvSpPr>
            <p:nvPr/>
          </p:nvSpPr>
          <p:spPr bwMode="auto">
            <a:xfrm>
              <a:off x="4784" y="3136"/>
              <a:ext cx="5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sym typeface="Symbol" panose="05050102010706020507" pitchFamily="18" charset="2"/>
                </a:rPr>
                <a:t></a:t>
              </a:r>
              <a:r>
                <a:rPr lang="en-US" altLang="zh-CN" baseline="-25000">
                  <a:solidFill>
                    <a:schemeClr val="tx1"/>
                  </a:solidFill>
                  <a:cs typeface="Times New Roman" panose="02020603050405020304" pitchFamily="18" charset="0"/>
                  <a:sym typeface="Symbol" panose="05050102010706020507" pitchFamily="18" charset="2"/>
                </a:rPr>
                <a:t>0</a:t>
              </a:r>
              <a:endParaRPr lang="en-US" altLang="zh-CN" i="1">
                <a:solidFill>
                  <a:schemeClr val="tx1"/>
                </a:solidFill>
                <a:cs typeface="Times New Roman" panose="02020603050405020304" pitchFamily="18" charset="0"/>
                <a:sym typeface="Symbol" panose="05050102010706020507" pitchFamily="18" charset="2"/>
              </a:endParaRPr>
            </a:p>
          </p:txBody>
        </p:sp>
        <p:sp>
          <p:nvSpPr>
            <p:cNvPr id="75796" name="Text Box 23"/>
            <p:cNvSpPr txBox="1">
              <a:spLocks noChangeArrowheads="1"/>
            </p:cNvSpPr>
            <p:nvPr/>
          </p:nvSpPr>
          <p:spPr bwMode="auto">
            <a:xfrm>
              <a:off x="3225" y="2168"/>
              <a:ext cx="68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cs typeface="Times New Roman" panose="02020603050405020304" pitchFamily="18" charset="0"/>
                </a:rPr>
                <a:t>| </a:t>
              </a:r>
              <a:r>
                <a:rPr lang="en-US" altLang="zh-CN" i="1">
                  <a:solidFill>
                    <a:schemeClr val="tx1"/>
                  </a:solidFill>
                  <a:cs typeface="Times New Roman" panose="02020603050405020304" pitchFamily="18" charset="0"/>
                </a:rPr>
                <a:t>A</a:t>
              </a:r>
              <a:r>
                <a:rPr lang="en-US" altLang="zh-CN" i="1" baseline="-25000">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f0</a:t>
              </a:r>
              <a:r>
                <a:rPr lang="en-US" altLang="zh-CN">
                  <a:solidFill>
                    <a:schemeClr val="tx1"/>
                  </a:solidFill>
                  <a:cs typeface="Times New Roman" panose="02020603050405020304" pitchFamily="18" charset="0"/>
                </a:rPr>
                <a:t> |</a:t>
              </a:r>
            </a:p>
          </p:txBody>
        </p:sp>
        <p:sp>
          <p:nvSpPr>
            <p:cNvPr id="75797" name="Line 25"/>
            <p:cNvSpPr>
              <a:spLocks noChangeShapeType="1"/>
            </p:cNvSpPr>
            <p:nvPr/>
          </p:nvSpPr>
          <p:spPr bwMode="auto">
            <a:xfrm>
              <a:off x="3896" y="3225"/>
              <a:ext cx="1624"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5798" name="Line 26"/>
            <p:cNvSpPr>
              <a:spLocks noChangeShapeType="1"/>
            </p:cNvSpPr>
            <p:nvPr/>
          </p:nvSpPr>
          <p:spPr bwMode="auto">
            <a:xfrm flipV="1">
              <a:off x="3894" y="1985"/>
              <a:ext cx="0" cy="1231"/>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75799" name="Text Box 27"/>
            <p:cNvSpPr txBox="1">
              <a:spLocks noChangeArrowheads="1"/>
            </p:cNvSpPr>
            <p:nvPr/>
          </p:nvSpPr>
          <p:spPr bwMode="auto">
            <a:xfrm>
              <a:off x="3904" y="1912"/>
              <a:ext cx="84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cs typeface="Times New Roman" panose="02020603050405020304" pitchFamily="18" charset="0"/>
                </a:rPr>
                <a:t>| </a:t>
              </a:r>
              <a:r>
                <a:rPr lang="en-US" altLang="zh-CN" i="1">
                  <a:solidFill>
                    <a:schemeClr val="tx1"/>
                  </a:solidFill>
                  <a:cs typeface="Times New Roman" panose="02020603050405020304" pitchFamily="18" charset="0"/>
                </a:rPr>
                <a:t>T</a:t>
              </a:r>
              <a:r>
                <a:rPr lang="en-US" altLang="zh-CN">
                  <a:solidFill>
                    <a:schemeClr val="tx1"/>
                  </a:solidFill>
                  <a:cs typeface="Times New Roman" panose="02020603050405020304" pitchFamily="18" charset="0"/>
                </a:rPr>
                <a:t>(j</a:t>
              </a:r>
              <a:r>
                <a:rPr lang="en-US" altLang="zh-CN" i="1">
                  <a:solidFill>
                    <a:schemeClr val="tx1"/>
                  </a:solidFill>
                  <a:cs typeface="Times New Roman" panose="02020603050405020304" pitchFamily="18" charset="0"/>
                  <a:sym typeface="Symbol" panose="05050102010706020507" pitchFamily="18" charset="2"/>
                </a:rPr>
                <a:t></a:t>
              </a:r>
              <a:r>
                <a:rPr lang="en-US" altLang="zh-CN">
                  <a:solidFill>
                    <a:schemeClr val="tx1"/>
                  </a:solidFill>
                  <a:cs typeface="Times New Roman" panose="02020603050405020304" pitchFamily="18" charset="0"/>
                  <a:sym typeface="Symbol" panose="05050102010706020507" pitchFamily="18" charset="2"/>
                </a:rPr>
                <a:t>)</a:t>
              </a:r>
              <a:r>
                <a:rPr lang="en-US" altLang="zh-CN">
                  <a:solidFill>
                    <a:schemeClr val="tx1"/>
                  </a:solidFill>
                  <a:cs typeface="Times New Roman" panose="02020603050405020304" pitchFamily="18" charset="0"/>
                </a:rPr>
                <a:t> |</a:t>
              </a:r>
            </a:p>
          </p:txBody>
        </p:sp>
        <p:sp>
          <p:nvSpPr>
            <p:cNvPr id="75800" name="Rectangle 28"/>
            <p:cNvSpPr>
              <a:spLocks noChangeArrowheads="1"/>
            </p:cNvSpPr>
            <p:nvPr/>
          </p:nvSpPr>
          <p:spPr bwMode="auto">
            <a:xfrm>
              <a:off x="5336" y="3168"/>
              <a:ext cx="3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sym typeface="Symbol" panose="05050102010706020507" pitchFamily="18" charset="2"/>
                </a:rPr>
                <a:t></a:t>
              </a:r>
            </a:p>
          </p:txBody>
        </p:sp>
        <p:sp>
          <p:nvSpPr>
            <p:cNvPr id="75801" name="Text Box 29"/>
            <p:cNvSpPr txBox="1">
              <a:spLocks noChangeArrowheads="1"/>
            </p:cNvSpPr>
            <p:nvPr/>
          </p:nvSpPr>
          <p:spPr bwMode="auto">
            <a:xfrm>
              <a:off x="3704" y="3119"/>
              <a:ext cx="2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rPr>
                <a:t>O</a:t>
              </a:r>
            </a:p>
          </p:txBody>
        </p:sp>
      </p:grpSp>
    </p:spTree>
    <p:extLst>
      <p:ext uri="{BB962C8B-B14F-4D97-AF65-F5344CB8AC3E}">
        <p14:creationId xmlns:p14="http://schemas.microsoft.com/office/powerpoint/2010/main" val="30282277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wipe(left)">
                                      <p:cBhvr>
                                        <p:cTn id="7" dur="500"/>
                                        <p:tgtEl>
                                          <p:spTgt spid="86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6020"/>
                                        </p:tgtEl>
                                        <p:attrNameLst>
                                          <p:attrName>style.visibility</p:attrName>
                                        </p:attrNameLst>
                                      </p:cBhvr>
                                      <p:to>
                                        <p:strVal val="visible"/>
                                      </p:to>
                                    </p:set>
                                    <p:animEffect transition="in" filter="wipe(left)">
                                      <p:cBhvr>
                                        <p:cTn id="12" dur="500"/>
                                        <p:tgtEl>
                                          <p:spTgt spid="86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6022"/>
                                        </p:tgtEl>
                                        <p:attrNameLst>
                                          <p:attrName>style.visibility</p:attrName>
                                        </p:attrNameLst>
                                      </p:cBhvr>
                                      <p:to>
                                        <p:strVal val="visible"/>
                                      </p:to>
                                    </p:set>
                                    <p:animEffect transition="in" filter="wipe(left)">
                                      <p:cBhvr>
                                        <p:cTn id="17" dur="500"/>
                                        <p:tgtEl>
                                          <p:spTgt spid="860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31"/>
                                        </p:tgtEl>
                                        <p:attrNameLst>
                                          <p:attrName>style.visibility</p:attrName>
                                        </p:attrNameLst>
                                      </p:cBhvr>
                                      <p:to>
                                        <p:strVal val="visible"/>
                                      </p:to>
                                    </p:set>
                                    <p:animEffect transition="in" filter="wipe(left)">
                                      <p:cBhvr>
                                        <p:cTn id="22" dur="500"/>
                                        <p:tgtEl>
                                          <p:spTgt spid="86031"/>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86024"/>
                                        </p:tgtEl>
                                        <p:attrNameLst>
                                          <p:attrName>style.visibility</p:attrName>
                                        </p:attrNameLst>
                                      </p:cBhvr>
                                      <p:to>
                                        <p:strVal val="visible"/>
                                      </p:to>
                                    </p:set>
                                    <p:animEffect transition="in" filter="wipe(left)">
                                      <p:cBhvr>
                                        <p:cTn id="26" dur="500"/>
                                        <p:tgtEl>
                                          <p:spTgt spid="8602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86018"/>
                                        </p:tgtEl>
                                        <p:attrNameLst>
                                          <p:attrName>style.visibility</p:attrName>
                                        </p:attrNameLst>
                                      </p:cBhvr>
                                      <p:to>
                                        <p:strVal val="visible"/>
                                      </p:to>
                                    </p:set>
                                    <p:animEffect transition="in" filter="wipe(left)">
                                      <p:cBhvr>
                                        <p:cTn id="31" dur="500"/>
                                        <p:tgtEl>
                                          <p:spTgt spid="860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86025"/>
                                        </p:tgtEl>
                                        <p:attrNameLst>
                                          <p:attrName>style.visibility</p:attrName>
                                        </p:attrNameLst>
                                      </p:cBhvr>
                                      <p:to>
                                        <p:strVal val="visible"/>
                                      </p:to>
                                    </p:set>
                                    <p:animEffect transition="in" filter="wipe(left)">
                                      <p:cBhvr>
                                        <p:cTn id="36" dur="500"/>
                                        <p:tgtEl>
                                          <p:spTgt spid="860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86019"/>
                                        </p:tgtEl>
                                        <p:attrNameLst>
                                          <p:attrName>style.visibility</p:attrName>
                                        </p:attrNameLst>
                                      </p:cBhvr>
                                      <p:to>
                                        <p:strVal val="visible"/>
                                      </p:to>
                                    </p:set>
                                    <p:animEffect transition="in" filter="wipe(left)">
                                      <p:cBhvr>
                                        <p:cTn id="41" dur="500"/>
                                        <p:tgtEl>
                                          <p:spTgt spid="8601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86026"/>
                                        </p:tgtEl>
                                        <p:attrNameLst>
                                          <p:attrName>style.visibility</p:attrName>
                                        </p:attrNameLst>
                                      </p:cBhvr>
                                      <p:to>
                                        <p:strVal val="visible"/>
                                      </p:to>
                                    </p:set>
                                    <p:animEffect transition="in" filter="wipe(left)">
                                      <p:cBhvr>
                                        <p:cTn id="46" dur="500"/>
                                        <p:tgtEl>
                                          <p:spTgt spid="8602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86023"/>
                                        </p:tgtEl>
                                        <p:attrNameLst>
                                          <p:attrName>style.visibility</p:attrName>
                                        </p:attrNameLst>
                                      </p:cBhvr>
                                      <p:to>
                                        <p:strVal val="visible"/>
                                      </p:to>
                                    </p:set>
                                    <p:animEffect transition="in" filter="wipe(left)">
                                      <p:cBhvr>
                                        <p:cTn id="51" dur="500"/>
                                        <p:tgtEl>
                                          <p:spTgt spid="8602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86027"/>
                                        </p:tgtEl>
                                        <p:attrNameLst>
                                          <p:attrName>style.visibility</p:attrName>
                                        </p:attrNameLst>
                                      </p:cBhvr>
                                      <p:to>
                                        <p:strVal val="visible"/>
                                      </p:to>
                                    </p:set>
                                    <p:animEffect transition="in" filter="wipe(left)">
                                      <p:cBhvr>
                                        <p:cTn id="56" dur="500"/>
                                        <p:tgtEl>
                                          <p:spTgt spid="8602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left)">
                                      <p:cBhvr>
                                        <p:cTn id="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utoUpdateAnimBg="0"/>
      <p:bldP spid="8603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4970462" y="774622"/>
            <a:ext cx="3975100" cy="2755900"/>
            <a:chOff x="3216" y="1912"/>
            <a:chExt cx="2504" cy="1736"/>
          </a:xfrm>
        </p:grpSpPr>
        <p:sp>
          <p:nvSpPr>
            <p:cNvPr id="77837" name="Freeform 107"/>
            <p:cNvSpPr>
              <a:spLocks/>
            </p:cNvSpPr>
            <p:nvPr/>
          </p:nvSpPr>
          <p:spPr bwMode="auto">
            <a:xfrm>
              <a:off x="3910" y="2317"/>
              <a:ext cx="1306" cy="680"/>
            </a:xfrm>
            <a:custGeom>
              <a:avLst/>
              <a:gdLst>
                <a:gd name="T0" fmla="*/ 358 w 1620"/>
                <a:gd name="T1" fmla="*/ 680 h 680"/>
                <a:gd name="T2" fmla="*/ 223 w 1620"/>
                <a:gd name="T3" fmla="*/ 107 h 680"/>
                <a:gd name="T4" fmla="*/ 0 w 1620"/>
                <a:gd name="T5" fmla="*/ 35 h 680"/>
                <a:gd name="T6" fmla="*/ 0 60000 65536"/>
                <a:gd name="T7" fmla="*/ 0 60000 65536"/>
                <a:gd name="T8" fmla="*/ 0 60000 65536"/>
                <a:gd name="T9" fmla="*/ 0 w 1620"/>
                <a:gd name="T10" fmla="*/ 0 h 680"/>
                <a:gd name="T11" fmla="*/ 1620 w 1620"/>
                <a:gd name="T12" fmla="*/ 680 h 680"/>
              </a:gdLst>
              <a:ahLst/>
              <a:cxnLst>
                <a:cxn ang="T6">
                  <a:pos x="T0" y="T1"/>
                </a:cxn>
                <a:cxn ang="T7">
                  <a:pos x="T2" y="T3"/>
                </a:cxn>
                <a:cxn ang="T8">
                  <a:pos x="T4" y="T5"/>
                </a:cxn>
              </a:cxnLst>
              <a:rect l="T9" t="T10" r="T11" b="T12"/>
              <a:pathLst>
                <a:path w="1620" h="680">
                  <a:moveTo>
                    <a:pt x="1620" y="680"/>
                  </a:moveTo>
                  <a:cubicBezTo>
                    <a:pt x="1521" y="585"/>
                    <a:pt x="1282" y="214"/>
                    <a:pt x="1012" y="107"/>
                  </a:cubicBezTo>
                  <a:cubicBezTo>
                    <a:pt x="742" y="0"/>
                    <a:pt x="163" y="53"/>
                    <a:pt x="0" y="35"/>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38" name="Line 108"/>
            <p:cNvSpPr>
              <a:spLocks noChangeShapeType="1"/>
            </p:cNvSpPr>
            <p:nvPr/>
          </p:nvSpPr>
          <p:spPr bwMode="auto">
            <a:xfrm>
              <a:off x="3877" y="2613"/>
              <a:ext cx="1099" cy="27"/>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9" name="Line 109"/>
            <p:cNvSpPr>
              <a:spLocks noChangeShapeType="1"/>
            </p:cNvSpPr>
            <p:nvPr/>
          </p:nvSpPr>
          <p:spPr bwMode="auto">
            <a:xfrm>
              <a:off x="4976" y="2640"/>
              <a:ext cx="0" cy="592"/>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0" name="Text Box 110"/>
            <p:cNvSpPr txBox="1">
              <a:spLocks noChangeArrowheads="1"/>
            </p:cNvSpPr>
            <p:nvPr/>
          </p:nvSpPr>
          <p:spPr bwMode="auto">
            <a:xfrm>
              <a:off x="3888" y="336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rgbClr val="000099"/>
                  </a:solidFill>
                </a:rPr>
                <a:t>  </a:t>
              </a:r>
              <a:r>
                <a:rPr lang="zh-CN" altLang="en-US" sz="2400">
                  <a:solidFill>
                    <a:srgbClr val="000099"/>
                  </a:solidFill>
                </a:rPr>
                <a:t>幅频特性</a:t>
              </a:r>
            </a:p>
          </p:txBody>
        </p:sp>
        <p:graphicFrame>
          <p:nvGraphicFramePr>
            <p:cNvPr id="77841" name="Object 111"/>
            <p:cNvGraphicFramePr>
              <a:graphicFrameLocks noChangeAspect="1"/>
            </p:cNvGraphicFramePr>
            <p:nvPr/>
          </p:nvGraphicFramePr>
          <p:xfrm>
            <a:off x="3216" y="2400"/>
            <a:ext cx="720" cy="604"/>
          </p:xfrm>
          <a:graphic>
            <a:graphicData uri="http://schemas.openxmlformats.org/presentationml/2006/ole">
              <mc:AlternateContent xmlns:mc="http://schemas.openxmlformats.org/markup-compatibility/2006">
                <mc:Choice xmlns:v="urn:schemas-microsoft-com:vml" Requires="v">
                  <p:oleObj spid="_x0000_s20484" name="Equation" r:id="rId4" imgW="563910" imgH="426615" progId="Equation.3">
                    <p:embed/>
                  </p:oleObj>
                </mc:Choice>
                <mc:Fallback>
                  <p:oleObj name="Equation" r:id="rId4" imgW="563910" imgH="42661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 y="2400"/>
                          <a:ext cx="720"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42" name="Rectangle 112"/>
            <p:cNvSpPr>
              <a:spLocks noChangeArrowheads="1"/>
            </p:cNvSpPr>
            <p:nvPr/>
          </p:nvSpPr>
          <p:spPr bwMode="auto">
            <a:xfrm>
              <a:off x="4784" y="313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i="1">
                  <a:solidFill>
                    <a:schemeClr val="tx1"/>
                  </a:solidFill>
                  <a:sym typeface="Symbol" panose="05050102010706020507" pitchFamily="18" charset="2"/>
                </a:rPr>
                <a:t></a:t>
              </a:r>
              <a:r>
                <a:rPr lang="en-US" altLang="zh-CN" sz="2400" baseline="-25000">
                  <a:solidFill>
                    <a:schemeClr val="tx1"/>
                  </a:solidFill>
                  <a:sym typeface="Symbol" panose="05050102010706020507" pitchFamily="18" charset="2"/>
                </a:rPr>
                <a:t>0</a:t>
              </a:r>
              <a:endParaRPr lang="en-US" altLang="zh-CN" sz="2400" i="1">
                <a:solidFill>
                  <a:schemeClr val="tx1"/>
                </a:solidFill>
                <a:sym typeface="Symbol" panose="05050102010706020507" pitchFamily="18" charset="2"/>
              </a:endParaRPr>
            </a:p>
          </p:txBody>
        </p:sp>
        <p:sp>
          <p:nvSpPr>
            <p:cNvPr id="77843" name="Text Box 113"/>
            <p:cNvSpPr txBox="1">
              <a:spLocks noChangeArrowheads="1"/>
            </p:cNvSpPr>
            <p:nvPr/>
          </p:nvSpPr>
          <p:spPr bwMode="auto">
            <a:xfrm>
              <a:off x="3225" y="2168"/>
              <a:ext cx="6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chemeClr val="tx1"/>
                  </a:solidFill>
                </a:rPr>
                <a:t>| </a:t>
              </a:r>
              <a:r>
                <a:rPr lang="en-US" altLang="zh-CN" sz="2400" i="1">
                  <a:solidFill>
                    <a:schemeClr val="tx1"/>
                  </a:solidFill>
                </a:rPr>
                <a:t>A</a:t>
              </a:r>
              <a:r>
                <a:rPr lang="en-US" altLang="zh-CN" sz="2400" i="1" baseline="-25000">
                  <a:solidFill>
                    <a:schemeClr val="tx1"/>
                  </a:solidFill>
                </a:rPr>
                <a:t>u</a:t>
              </a:r>
              <a:r>
                <a:rPr lang="en-US" altLang="zh-CN" sz="2400" baseline="-25000">
                  <a:solidFill>
                    <a:schemeClr val="tx1"/>
                  </a:solidFill>
                </a:rPr>
                <a:t>f0</a:t>
              </a:r>
              <a:r>
                <a:rPr lang="en-US" altLang="zh-CN" sz="2400">
                  <a:solidFill>
                    <a:schemeClr val="tx1"/>
                  </a:solidFill>
                </a:rPr>
                <a:t> |</a:t>
              </a:r>
            </a:p>
          </p:txBody>
        </p:sp>
        <p:sp>
          <p:nvSpPr>
            <p:cNvPr id="77844" name="Line 114"/>
            <p:cNvSpPr>
              <a:spLocks noChangeShapeType="1"/>
            </p:cNvSpPr>
            <p:nvPr/>
          </p:nvSpPr>
          <p:spPr bwMode="auto">
            <a:xfrm>
              <a:off x="3896" y="3225"/>
              <a:ext cx="1624"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5" name="Line 115"/>
            <p:cNvSpPr>
              <a:spLocks noChangeShapeType="1"/>
            </p:cNvSpPr>
            <p:nvPr/>
          </p:nvSpPr>
          <p:spPr bwMode="auto">
            <a:xfrm flipV="1">
              <a:off x="3894" y="1985"/>
              <a:ext cx="0" cy="1231"/>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6" name="Text Box 116"/>
            <p:cNvSpPr txBox="1">
              <a:spLocks noChangeArrowheads="1"/>
            </p:cNvSpPr>
            <p:nvPr/>
          </p:nvSpPr>
          <p:spPr bwMode="auto">
            <a:xfrm>
              <a:off x="3904" y="1912"/>
              <a:ext cx="8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chemeClr val="tx1"/>
                  </a:solidFill>
                </a:rPr>
                <a:t>| </a:t>
              </a:r>
              <a:r>
                <a:rPr lang="en-US" altLang="zh-CN" sz="2400" i="1">
                  <a:solidFill>
                    <a:schemeClr val="tx1"/>
                  </a:solidFill>
                </a:rPr>
                <a:t>T</a:t>
              </a:r>
              <a:r>
                <a:rPr lang="en-US" altLang="zh-CN" sz="2400">
                  <a:solidFill>
                    <a:schemeClr val="tx1"/>
                  </a:solidFill>
                </a:rPr>
                <a:t>(j</a:t>
              </a:r>
              <a:r>
                <a:rPr lang="en-US" altLang="zh-CN" sz="2400" i="1">
                  <a:solidFill>
                    <a:schemeClr val="tx1"/>
                  </a:solidFill>
                  <a:sym typeface="Symbol" panose="05050102010706020507" pitchFamily="18" charset="2"/>
                </a:rPr>
                <a:t></a:t>
              </a:r>
              <a:r>
                <a:rPr lang="en-US" altLang="zh-CN" sz="2400">
                  <a:solidFill>
                    <a:schemeClr val="tx1"/>
                  </a:solidFill>
                  <a:sym typeface="Symbol" panose="05050102010706020507" pitchFamily="18" charset="2"/>
                </a:rPr>
                <a:t>)</a:t>
              </a:r>
              <a:r>
                <a:rPr lang="en-US" altLang="zh-CN" sz="2400">
                  <a:solidFill>
                    <a:schemeClr val="tx1"/>
                  </a:solidFill>
                </a:rPr>
                <a:t> |</a:t>
              </a:r>
            </a:p>
          </p:txBody>
        </p:sp>
        <p:sp>
          <p:nvSpPr>
            <p:cNvPr id="77847" name="Rectangle 117"/>
            <p:cNvSpPr>
              <a:spLocks noChangeArrowheads="1"/>
            </p:cNvSpPr>
            <p:nvPr/>
          </p:nvSpPr>
          <p:spPr bwMode="auto">
            <a:xfrm>
              <a:off x="5336" y="316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i="1">
                  <a:solidFill>
                    <a:schemeClr val="tx1"/>
                  </a:solidFill>
                  <a:sym typeface="Symbol" panose="05050102010706020507" pitchFamily="18" charset="2"/>
                </a:rPr>
                <a:t></a:t>
              </a:r>
            </a:p>
          </p:txBody>
        </p:sp>
        <p:sp>
          <p:nvSpPr>
            <p:cNvPr id="77848" name="Text Box 118"/>
            <p:cNvSpPr txBox="1">
              <a:spLocks noChangeArrowheads="1"/>
            </p:cNvSpPr>
            <p:nvPr/>
          </p:nvSpPr>
          <p:spPr bwMode="auto">
            <a:xfrm>
              <a:off x="3704" y="3119"/>
              <a:ext cx="24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i="1">
                  <a:solidFill>
                    <a:schemeClr val="tx1"/>
                  </a:solidFill>
                </a:rPr>
                <a:t>O</a:t>
              </a:r>
            </a:p>
          </p:txBody>
        </p:sp>
      </p:grpSp>
      <p:sp>
        <p:nvSpPr>
          <p:cNvPr id="87042" name="Text Box 2"/>
          <p:cNvSpPr txBox="1">
            <a:spLocks noChangeArrowheads="1"/>
          </p:cNvSpPr>
          <p:nvPr/>
        </p:nvSpPr>
        <p:spPr bwMode="auto">
          <a:xfrm>
            <a:off x="1587" y="653972"/>
            <a:ext cx="5867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rgbClr val="000099"/>
                </a:solidFill>
              </a:rPr>
              <a:t>    </a:t>
            </a:r>
            <a:r>
              <a:rPr lang="zh-CN" altLang="en-US">
                <a:solidFill>
                  <a:srgbClr val="000099"/>
                </a:solidFill>
              </a:rPr>
              <a:t>当</a:t>
            </a:r>
            <a:r>
              <a:rPr lang="zh-CN" altLang="en-US" i="1">
                <a:solidFill>
                  <a:srgbClr val="000099"/>
                </a:solidFill>
                <a:sym typeface="Symbol" panose="05050102010706020507" pitchFamily="18" charset="2"/>
              </a:rPr>
              <a:t></a:t>
            </a:r>
            <a:r>
              <a:rPr lang="zh-CN" altLang="en-US" baseline="-25000">
                <a:solidFill>
                  <a:srgbClr val="000099"/>
                </a:solidFill>
                <a:sym typeface="Symbol" panose="05050102010706020507" pitchFamily="18" charset="2"/>
              </a:rPr>
              <a:t> </a:t>
            </a:r>
            <a:r>
              <a:rPr lang="en-US" altLang="zh-CN">
                <a:solidFill>
                  <a:srgbClr val="000099"/>
                </a:solidFill>
              </a:rPr>
              <a:t>&gt;</a:t>
            </a:r>
            <a:r>
              <a:rPr lang="en-US" altLang="zh-CN" i="1">
                <a:solidFill>
                  <a:srgbClr val="000099"/>
                </a:solidFill>
                <a:sym typeface="Symbol" panose="05050102010706020507" pitchFamily="18" charset="2"/>
              </a:rPr>
              <a:t></a:t>
            </a:r>
            <a:r>
              <a:rPr lang="en-US" altLang="zh-CN" baseline="-25000">
                <a:solidFill>
                  <a:srgbClr val="000099"/>
                </a:solidFill>
                <a:sym typeface="Symbol" panose="05050102010706020507" pitchFamily="18" charset="2"/>
              </a:rPr>
              <a:t>0</a:t>
            </a:r>
            <a:r>
              <a:rPr lang="zh-CN" altLang="en-US">
                <a:solidFill>
                  <a:srgbClr val="000099"/>
                </a:solidFill>
              </a:rPr>
              <a:t>时，</a:t>
            </a:r>
            <a:r>
              <a:rPr lang="en-US" altLang="zh-CN">
                <a:solidFill>
                  <a:srgbClr val="000099"/>
                </a:solidFill>
              </a:rPr>
              <a:t>| </a:t>
            </a:r>
            <a:r>
              <a:rPr lang="en-US" altLang="zh-CN" i="1">
                <a:solidFill>
                  <a:srgbClr val="000099"/>
                </a:solidFill>
              </a:rPr>
              <a:t>T</a:t>
            </a:r>
            <a:r>
              <a:rPr lang="en-US" altLang="zh-CN">
                <a:solidFill>
                  <a:srgbClr val="000099"/>
                </a:solidFill>
              </a:rPr>
              <a:t>(j</a:t>
            </a:r>
            <a:r>
              <a:rPr lang="en-US" altLang="zh-CN" i="1">
                <a:solidFill>
                  <a:srgbClr val="000099"/>
                </a:solidFill>
                <a:sym typeface="Symbol" panose="05050102010706020507" pitchFamily="18" charset="2"/>
              </a:rPr>
              <a:t></a:t>
            </a:r>
            <a:r>
              <a:rPr lang="en-US" altLang="zh-CN">
                <a:solidFill>
                  <a:srgbClr val="000099"/>
                </a:solidFill>
                <a:sym typeface="Symbol" panose="05050102010706020507" pitchFamily="18" charset="2"/>
              </a:rPr>
              <a:t>)|</a:t>
            </a:r>
            <a:r>
              <a:rPr lang="en-US" altLang="zh-CN">
                <a:solidFill>
                  <a:srgbClr val="000099"/>
                </a:solidFill>
              </a:rPr>
              <a:t> </a:t>
            </a:r>
            <a:r>
              <a:rPr lang="zh-CN" altLang="en-US">
                <a:solidFill>
                  <a:srgbClr val="000099"/>
                </a:solidFill>
              </a:rPr>
              <a:t>衰减很快</a:t>
            </a:r>
          </a:p>
        </p:txBody>
      </p:sp>
      <p:sp>
        <p:nvSpPr>
          <p:cNvPr id="87046" name="Text Box 6"/>
          <p:cNvSpPr txBox="1">
            <a:spLocks noChangeArrowheads="1"/>
          </p:cNvSpPr>
          <p:nvPr/>
        </p:nvSpPr>
        <p:spPr bwMode="auto">
          <a:xfrm>
            <a:off x="342900" y="1285797"/>
            <a:ext cx="4411662"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chemeClr val="tx1"/>
                </a:solidFill>
              </a:rPr>
              <a:t>    </a:t>
            </a:r>
            <a:r>
              <a:rPr lang="zh-CN" altLang="en-US">
                <a:solidFill>
                  <a:schemeClr val="tx1"/>
                </a:solidFill>
              </a:rPr>
              <a:t>显然，电路能使低于 </a:t>
            </a:r>
            <a:r>
              <a:rPr lang="zh-CN" altLang="en-US" i="1">
                <a:solidFill>
                  <a:schemeClr val="tx1"/>
                </a:solidFill>
                <a:sym typeface="Symbol" panose="05050102010706020507" pitchFamily="18" charset="2"/>
              </a:rPr>
              <a:t></a:t>
            </a:r>
            <a:r>
              <a:rPr lang="en-US" altLang="zh-CN" baseline="-25000">
                <a:solidFill>
                  <a:schemeClr val="tx1"/>
                </a:solidFill>
                <a:sym typeface="Symbol" panose="05050102010706020507" pitchFamily="18" charset="2"/>
              </a:rPr>
              <a:t>0</a:t>
            </a:r>
            <a:r>
              <a:rPr lang="zh-CN" altLang="en-US">
                <a:solidFill>
                  <a:schemeClr val="tx1"/>
                </a:solidFill>
              </a:rPr>
              <a:t>的信号顺利通过</a:t>
            </a:r>
            <a:r>
              <a:rPr lang="en-US" altLang="zh-CN">
                <a:solidFill>
                  <a:schemeClr val="tx1"/>
                </a:solidFill>
              </a:rPr>
              <a:t>, </a:t>
            </a:r>
            <a:r>
              <a:rPr lang="zh-CN" altLang="en-US">
                <a:solidFill>
                  <a:schemeClr val="tx1"/>
                </a:solidFill>
              </a:rPr>
              <a:t>衰减很小</a:t>
            </a:r>
            <a:r>
              <a:rPr lang="en-US" altLang="zh-CN">
                <a:solidFill>
                  <a:schemeClr val="tx1"/>
                </a:solidFill>
              </a:rPr>
              <a:t>, </a:t>
            </a:r>
            <a:r>
              <a:rPr lang="zh-CN" altLang="en-US">
                <a:solidFill>
                  <a:schemeClr val="tx1"/>
                </a:solidFill>
              </a:rPr>
              <a:t>而使高于 </a:t>
            </a:r>
            <a:r>
              <a:rPr lang="zh-CN" altLang="en-US" i="1">
                <a:solidFill>
                  <a:schemeClr val="tx1"/>
                </a:solidFill>
                <a:sym typeface="Symbol" panose="05050102010706020507" pitchFamily="18" charset="2"/>
              </a:rPr>
              <a:t></a:t>
            </a:r>
            <a:r>
              <a:rPr lang="en-US" altLang="zh-CN" baseline="-25000">
                <a:solidFill>
                  <a:schemeClr val="tx1"/>
                </a:solidFill>
                <a:sym typeface="Symbol" panose="05050102010706020507" pitchFamily="18" charset="2"/>
              </a:rPr>
              <a:t>0 </a:t>
            </a:r>
            <a:r>
              <a:rPr lang="zh-CN" altLang="en-US">
                <a:solidFill>
                  <a:schemeClr val="tx1"/>
                </a:solidFill>
              </a:rPr>
              <a:t>的信号不易通过</a:t>
            </a:r>
            <a:r>
              <a:rPr lang="en-US" altLang="zh-CN">
                <a:solidFill>
                  <a:schemeClr val="tx1"/>
                </a:solidFill>
              </a:rPr>
              <a:t>, </a:t>
            </a:r>
            <a:r>
              <a:rPr lang="zh-CN" altLang="en-US">
                <a:solidFill>
                  <a:schemeClr val="tx1"/>
                </a:solidFill>
              </a:rPr>
              <a:t>衰减很大</a:t>
            </a:r>
            <a:r>
              <a:rPr lang="en-US" altLang="zh-CN">
                <a:solidFill>
                  <a:schemeClr val="tx1"/>
                </a:solidFill>
              </a:rPr>
              <a:t>, </a:t>
            </a:r>
            <a:r>
              <a:rPr lang="zh-CN" altLang="en-US">
                <a:solidFill>
                  <a:srgbClr val="CC0000"/>
                </a:solidFill>
              </a:rPr>
              <a:t>称一 阶有源低通滤波器。</a:t>
            </a:r>
          </a:p>
        </p:txBody>
      </p:sp>
      <p:sp>
        <p:nvSpPr>
          <p:cNvPr id="87047" name="Text Box 7"/>
          <p:cNvSpPr txBox="1">
            <a:spLocks noChangeArrowheads="1"/>
          </p:cNvSpPr>
          <p:nvPr/>
        </p:nvSpPr>
        <p:spPr bwMode="auto">
          <a:xfrm>
            <a:off x="347662" y="3670222"/>
            <a:ext cx="4038600"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solidFill>
                  <a:schemeClr val="tx1"/>
                </a:solidFill>
              </a:rPr>
              <a:t>    </a:t>
            </a:r>
            <a:r>
              <a:rPr lang="zh-CN" altLang="en-US">
                <a:solidFill>
                  <a:schemeClr val="tx1"/>
                </a:solidFill>
              </a:rPr>
              <a:t>为了改善滤波效果，使 </a:t>
            </a:r>
            <a:r>
              <a:rPr lang="zh-CN" altLang="en-US" i="1">
                <a:solidFill>
                  <a:schemeClr val="tx1"/>
                </a:solidFill>
                <a:sym typeface="Symbol" panose="05050102010706020507" pitchFamily="18" charset="2"/>
              </a:rPr>
              <a:t></a:t>
            </a:r>
            <a:r>
              <a:rPr lang="zh-CN" altLang="en-US">
                <a:solidFill>
                  <a:schemeClr val="tx1"/>
                </a:solidFill>
                <a:sym typeface="Symbol" panose="05050102010706020507" pitchFamily="18" charset="2"/>
              </a:rPr>
              <a:t> </a:t>
            </a:r>
            <a:r>
              <a:rPr lang="en-US" altLang="zh-CN">
                <a:solidFill>
                  <a:schemeClr val="tx1"/>
                </a:solidFill>
                <a:sym typeface="Symbol" panose="05050102010706020507" pitchFamily="18" charset="2"/>
              </a:rPr>
              <a:t>&gt;</a:t>
            </a:r>
            <a:r>
              <a:rPr lang="en-US" altLang="zh-CN">
                <a:solidFill>
                  <a:schemeClr val="tx1"/>
                </a:solidFill>
              </a:rPr>
              <a:t> </a:t>
            </a:r>
            <a:r>
              <a:rPr lang="en-US" altLang="zh-CN" i="1">
                <a:solidFill>
                  <a:schemeClr val="tx1"/>
                </a:solidFill>
                <a:sym typeface="Symbol" panose="05050102010706020507" pitchFamily="18" charset="2"/>
              </a:rPr>
              <a:t></a:t>
            </a:r>
            <a:r>
              <a:rPr lang="en-US" altLang="zh-CN" baseline="-25000">
                <a:solidFill>
                  <a:schemeClr val="tx1"/>
                </a:solidFill>
                <a:sym typeface="Symbol" panose="05050102010706020507" pitchFamily="18" charset="2"/>
              </a:rPr>
              <a:t>0 </a:t>
            </a:r>
            <a:r>
              <a:rPr lang="zh-CN" altLang="en-US">
                <a:solidFill>
                  <a:schemeClr val="tx1"/>
                </a:solidFill>
              </a:rPr>
              <a:t>时信号衰减得更快些，常将两节</a:t>
            </a:r>
            <a:r>
              <a:rPr lang="en-US" altLang="zh-CN" i="1">
                <a:solidFill>
                  <a:schemeClr val="tx1"/>
                </a:solidFill>
              </a:rPr>
              <a:t>RC</a:t>
            </a:r>
            <a:r>
              <a:rPr lang="zh-CN" altLang="en-US">
                <a:solidFill>
                  <a:schemeClr val="tx1"/>
                </a:solidFill>
              </a:rPr>
              <a:t>滤波环节串接起来，</a:t>
            </a:r>
            <a:r>
              <a:rPr lang="zh-CN" altLang="en-US">
                <a:solidFill>
                  <a:srgbClr val="CC0000"/>
                </a:solidFill>
              </a:rPr>
              <a:t>组成二阶有源低通滤波器。</a:t>
            </a:r>
          </a:p>
        </p:txBody>
      </p:sp>
      <p:grpSp>
        <p:nvGrpSpPr>
          <p:cNvPr id="3" name="Group 72"/>
          <p:cNvGrpSpPr>
            <a:grpSpLocks/>
          </p:cNvGrpSpPr>
          <p:nvPr/>
        </p:nvGrpSpPr>
        <p:grpSpPr bwMode="auto">
          <a:xfrm>
            <a:off x="7754937" y="1535034"/>
            <a:ext cx="1114425" cy="1304925"/>
            <a:chOff x="4992" y="570"/>
            <a:chExt cx="702" cy="822"/>
          </a:xfrm>
        </p:grpSpPr>
        <p:sp>
          <p:nvSpPr>
            <p:cNvPr id="77832" name="Line 73"/>
            <p:cNvSpPr>
              <a:spLocks noChangeShapeType="1"/>
            </p:cNvSpPr>
            <p:nvPr/>
          </p:nvSpPr>
          <p:spPr bwMode="auto">
            <a:xfrm>
              <a:off x="4992" y="816"/>
              <a:ext cx="192" cy="5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3" name="Text Box 74"/>
            <p:cNvSpPr txBox="1">
              <a:spLocks noChangeArrowheads="1"/>
            </p:cNvSpPr>
            <p:nvPr/>
          </p:nvSpPr>
          <p:spPr bwMode="auto">
            <a:xfrm>
              <a:off x="5000" y="57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一阶</a:t>
              </a:r>
            </a:p>
          </p:txBody>
        </p:sp>
        <p:sp>
          <p:nvSpPr>
            <p:cNvPr id="77834" name="Text Box 75"/>
            <p:cNvSpPr txBox="1">
              <a:spLocks noChangeArrowheads="1"/>
            </p:cNvSpPr>
            <p:nvPr/>
          </p:nvSpPr>
          <p:spPr bwMode="auto">
            <a:xfrm>
              <a:off x="5192" y="89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二阶</a:t>
              </a:r>
            </a:p>
          </p:txBody>
        </p:sp>
        <p:sp>
          <p:nvSpPr>
            <p:cNvPr id="77835" name="Line 76"/>
            <p:cNvSpPr>
              <a:spLocks noChangeShapeType="1"/>
            </p:cNvSpPr>
            <p:nvPr/>
          </p:nvSpPr>
          <p:spPr bwMode="auto">
            <a:xfrm flipH="1">
              <a:off x="5184" y="1104"/>
              <a:ext cx="144"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6" name="Line 77"/>
            <p:cNvSpPr>
              <a:spLocks noChangeShapeType="1"/>
            </p:cNvSpPr>
            <p:nvPr/>
          </p:nvSpPr>
          <p:spPr bwMode="auto">
            <a:xfrm flipH="1">
              <a:off x="5088" y="720"/>
              <a:ext cx="144"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87160" name="Picture 120" descr="图片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1325" y="3511472"/>
            <a:ext cx="48926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12513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wipe(left)">
                                      <p:cBhvr>
                                        <p:cTn id="7" dur="500"/>
                                        <p:tgtEl>
                                          <p:spTgt spid="8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6"/>
                                        </p:tgtEl>
                                        <p:attrNameLst>
                                          <p:attrName>style.visibility</p:attrName>
                                        </p:attrNameLst>
                                      </p:cBhvr>
                                      <p:to>
                                        <p:strVal val="visible"/>
                                      </p:to>
                                    </p:set>
                                    <p:animEffect transition="in" filter="wipe(left)">
                                      <p:cBhvr>
                                        <p:cTn id="12" dur="500"/>
                                        <p:tgtEl>
                                          <p:spTgt spid="87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7"/>
                                        </p:tgtEl>
                                        <p:attrNameLst>
                                          <p:attrName>style.visibility</p:attrName>
                                        </p:attrNameLst>
                                      </p:cBhvr>
                                      <p:to>
                                        <p:strVal val="visible"/>
                                      </p:to>
                                    </p:set>
                                    <p:animEffect transition="in" filter="wipe(left)">
                                      <p:cBhvr>
                                        <p:cTn id="17" dur="500"/>
                                        <p:tgtEl>
                                          <p:spTgt spid="870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7160"/>
                                        </p:tgtEl>
                                        <p:attrNameLst>
                                          <p:attrName>style.visibility</p:attrName>
                                        </p:attrNameLst>
                                      </p:cBhvr>
                                      <p:to>
                                        <p:strVal val="visible"/>
                                      </p:to>
                                    </p:set>
                                    <p:animEffect transition="in" filter="wipe(left)">
                                      <p:cBhvr>
                                        <p:cTn id="32" dur="1000"/>
                                        <p:tgtEl>
                                          <p:spTgt spid="87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6" grpId="0" autoUpdateAnimBg="0"/>
      <p:bldP spid="8704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ctrTitle"/>
          </p:nvPr>
        </p:nvSpPr>
        <p:spPr bwMode="auto">
          <a:xfrm>
            <a:off x="280142" y="515340"/>
            <a:ext cx="4343400" cy="6096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dirty="0" smtClean="0">
                <a:solidFill>
                  <a:srgbClr val="CC0000"/>
                </a:solidFill>
                <a:latin typeface="Times New Roman" panose="02020603050405020304" pitchFamily="18" charset="0"/>
                <a:cs typeface="Times New Roman" panose="02020603050405020304" pitchFamily="18" charset="0"/>
              </a:rPr>
              <a:t>2. </a:t>
            </a:r>
            <a:r>
              <a:rPr lang="zh-CN" altLang="en-US" sz="2800" b="1" dirty="0" smtClean="0">
                <a:solidFill>
                  <a:srgbClr val="CC0000"/>
                </a:solidFill>
                <a:latin typeface="Times New Roman" panose="02020603050405020304" pitchFamily="18" charset="0"/>
                <a:cs typeface="Times New Roman" panose="02020603050405020304" pitchFamily="18" charset="0"/>
              </a:rPr>
              <a:t>有源高通滤波器</a:t>
            </a:r>
          </a:p>
        </p:txBody>
      </p:sp>
      <p:graphicFrame>
        <p:nvGraphicFramePr>
          <p:cNvPr id="166915" name="Object 3"/>
          <p:cNvGraphicFramePr>
            <a:graphicFrameLocks noChangeAspect="1"/>
          </p:cNvGraphicFramePr>
          <p:nvPr>
            <p:extLst/>
          </p:nvPr>
        </p:nvGraphicFramePr>
        <p:xfrm>
          <a:off x="618654" y="4269777"/>
          <a:ext cx="4114800" cy="2163763"/>
        </p:xfrm>
        <a:graphic>
          <a:graphicData uri="http://schemas.openxmlformats.org/presentationml/2006/ole">
            <mc:AlternateContent xmlns:mc="http://schemas.openxmlformats.org/markup-compatibility/2006">
              <mc:Choice xmlns:v="urn:schemas-microsoft-com:vml" Requires="v">
                <p:oleObj spid="_x0000_s21514" name="Equation" r:id="rId4" imgW="1760383" imgH="815393" progId="Equation.3">
                  <p:embed/>
                </p:oleObj>
              </mc:Choice>
              <mc:Fallback>
                <p:oleObj name="Equation" r:id="rId4" imgW="1760383" imgH="81539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654" y="4269777"/>
                        <a:ext cx="4114800" cy="216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16" name="Object 4"/>
          <p:cNvGraphicFramePr>
            <a:graphicFrameLocks noChangeAspect="1"/>
          </p:cNvGraphicFramePr>
          <p:nvPr>
            <p:extLst/>
          </p:nvPr>
        </p:nvGraphicFramePr>
        <p:xfrm>
          <a:off x="5481167" y="1278927"/>
          <a:ext cx="2757487" cy="1443038"/>
        </p:xfrm>
        <a:graphic>
          <a:graphicData uri="http://schemas.openxmlformats.org/presentationml/2006/ole">
            <mc:AlternateContent xmlns:mc="http://schemas.openxmlformats.org/markup-compatibility/2006">
              <mc:Choice xmlns:v="urn:schemas-microsoft-com:vml" Requires="v">
                <p:oleObj spid="_x0000_s21515" name="Equation" r:id="rId6" imgW="1120244" imgH="578910" progId="Equation.3">
                  <p:embed/>
                </p:oleObj>
              </mc:Choice>
              <mc:Fallback>
                <p:oleObj name="Equation" r:id="rId6" imgW="1120244" imgH="57891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1167" y="1278927"/>
                        <a:ext cx="2757487" cy="144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17" name="Object 5"/>
          <p:cNvGraphicFramePr>
            <a:graphicFrameLocks noChangeAspect="1"/>
          </p:cNvGraphicFramePr>
          <p:nvPr>
            <p:extLst/>
          </p:nvPr>
        </p:nvGraphicFramePr>
        <p:xfrm>
          <a:off x="5451004" y="2802927"/>
          <a:ext cx="2846388" cy="1166813"/>
        </p:xfrm>
        <a:graphic>
          <a:graphicData uri="http://schemas.openxmlformats.org/presentationml/2006/ole">
            <mc:AlternateContent xmlns:mc="http://schemas.openxmlformats.org/markup-compatibility/2006">
              <mc:Choice xmlns:v="urn:schemas-microsoft-com:vml" Requires="v">
                <p:oleObj spid="_x0000_s21516" name="Equation" r:id="rId8" imgW="1059165" imgH="434182" progId="Equation.3">
                  <p:embed/>
                </p:oleObj>
              </mc:Choice>
              <mc:Fallback>
                <p:oleObj name="Equation" r:id="rId8" imgW="1059165" imgH="43418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51004" y="2802927"/>
                        <a:ext cx="2846388"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18" name="Object 6"/>
          <p:cNvGraphicFramePr>
            <a:graphicFrameLocks noChangeAspect="1"/>
          </p:cNvGraphicFramePr>
          <p:nvPr>
            <p:extLst/>
          </p:nvPr>
        </p:nvGraphicFramePr>
        <p:xfrm>
          <a:off x="5393854" y="3885602"/>
          <a:ext cx="2921000" cy="1476375"/>
        </p:xfrm>
        <a:graphic>
          <a:graphicData uri="http://schemas.openxmlformats.org/presentationml/2006/ole">
            <mc:AlternateContent xmlns:mc="http://schemas.openxmlformats.org/markup-compatibility/2006">
              <mc:Choice xmlns:v="urn:schemas-microsoft-com:vml" Requires="v">
                <p:oleObj spid="_x0000_s21517" name="Equation" r:id="rId10" imgW="1173273" imgH="586950" progId="Equation.3">
                  <p:embed/>
                </p:oleObj>
              </mc:Choice>
              <mc:Fallback>
                <p:oleObj name="Equation" r:id="rId10" imgW="1173273" imgH="58695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3854" y="3885602"/>
                        <a:ext cx="2921000" cy="147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71" name="Text Box 59"/>
          <p:cNvSpPr txBox="1">
            <a:spLocks noChangeArrowheads="1"/>
          </p:cNvSpPr>
          <p:nvPr/>
        </p:nvSpPr>
        <p:spPr bwMode="auto">
          <a:xfrm>
            <a:off x="4428654" y="682027"/>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设输入为正弦波信号，则有</a:t>
            </a:r>
          </a:p>
        </p:txBody>
      </p:sp>
      <p:sp>
        <p:nvSpPr>
          <p:cNvPr id="166972" name="Text Box 60"/>
          <p:cNvSpPr txBox="1">
            <a:spLocks noChangeArrowheads="1"/>
          </p:cNvSpPr>
          <p:nvPr/>
        </p:nvSpPr>
        <p:spPr bwMode="auto">
          <a:xfrm>
            <a:off x="542454" y="4049115"/>
            <a:ext cx="91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99"/>
                </a:solidFill>
              </a:rPr>
              <a:t>故：</a:t>
            </a:r>
          </a:p>
        </p:txBody>
      </p:sp>
      <p:pic>
        <p:nvPicPr>
          <p:cNvPr id="166975" name="Picture 63" descr="图片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4704" y="943965"/>
            <a:ext cx="4165600" cy="320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9494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6975"/>
                                        </p:tgtEl>
                                        <p:attrNameLst>
                                          <p:attrName>style.visibility</p:attrName>
                                        </p:attrNameLst>
                                      </p:cBhvr>
                                      <p:to>
                                        <p:strVal val="visible"/>
                                      </p:to>
                                    </p:set>
                                    <p:animEffect transition="in" filter="wipe(left)">
                                      <p:cBhvr>
                                        <p:cTn id="7" dur="1000"/>
                                        <p:tgtEl>
                                          <p:spTgt spid="1669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971"/>
                                        </p:tgtEl>
                                        <p:attrNameLst>
                                          <p:attrName>style.visibility</p:attrName>
                                        </p:attrNameLst>
                                      </p:cBhvr>
                                      <p:to>
                                        <p:strVal val="visible"/>
                                      </p:to>
                                    </p:set>
                                    <p:animEffect transition="in" filter="wipe(left)">
                                      <p:cBhvr>
                                        <p:cTn id="12" dur="500"/>
                                        <p:tgtEl>
                                          <p:spTgt spid="166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6916"/>
                                        </p:tgtEl>
                                        <p:attrNameLst>
                                          <p:attrName>style.visibility</p:attrName>
                                        </p:attrNameLst>
                                      </p:cBhvr>
                                      <p:to>
                                        <p:strVal val="visible"/>
                                      </p:to>
                                    </p:set>
                                    <p:animEffect transition="in" filter="wipe(left)">
                                      <p:cBhvr>
                                        <p:cTn id="17" dur="500"/>
                                        <p:tgtEl>
                                          <p:spTgt spid="1669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6917"/>
                                        </p:tgtEl>
                                        <p:attrNameLst>
                                          <p:attrName>style.visibility</p:attrName>
                                        </p:attrNameLst>
                                      </p:cBhvr>
                                      <p:to>
                                        <p:strVal val="visible"/>
                                      </p:to>
                                    </p:set>
                                    <p:animEffect transition="in" filter="wipe(left)">
                                      <p:cBhvr>
                                        <p:cTn id="22" dur="500"/>
                                        <p:tgtEl>
                                          <p:spTgt spid="166917"/>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66972"/>
                                        </p:tgtEl>
                                        <p:attrNameLst>
                                          <p:attrName>style.visibility</p:attrName>
                                        </p:attrNameLst>
                                      </p:cBhvr>
                                      <p:to>
                                        <p:strVal val="visible"/>
                                      </p:to>
                                    </p:set>
                                    <p:animEffect transition="in" filter="wipe(up)">
                                      <p:cBhvr>
                                        <p:cTn id="26" dur="500"/>
                                        <p:tgtEl>
                                          <p:spTgt spid="16697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66915"/>
                                        </p:tgtEl>
                                        <p:attrNameLst>
                                          <p:attrName>style.visibility</p:attrName>
                                        </p:attrNameLst>
                                      </p:cBhvr>
                                      <p:to>
                                        <p:strVal val="visible"/>
                                      </p:to>
                                    </p:set>
                                    <p:animEffect transition="in" filter="wipe(left)">
                                      <p:cBhvr>
                                        <p:cTn id="31" dur="500"/>
                                        <p:tgtEl>
                                          <p:spTgt spid="1669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66918"/>
                                        </p:tgtEl>
                                        <p:attrNameLst>
                                          <p:attrName>style.visibility</p:attrName>
                                        </p:attrNameLst>
                                      </p:cBhvr>
                                      <p:to>
                                        <p:strVal val="visible"/>
                                      </p:to>
                                    </p:set>
                                    <p:animEffect transition="in" filter="wipe(left)">
                                      <p:cBhvr>
                                        <p:cTn id="36" dur="500"/>
                                        <p:tgtEl>
                                          <p:spTgt spid="166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71" grpId="0" autoUpdateAnimBg="0"/>
      <p:bldP spid="16697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bwMode="auto">
          <a:xfrm>
            <a:off x="1322560" y="531562"/>
            <a:ext cx="7021513"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3600" b="1" smtClean="0">
                <a:solidFill>
                  <a:srgbClr val="CC0000"/>
                </a:solidFill>
                <a:latin typeface="Times New Roman" panose="02020603050405020304" pitchFamily="18" charset="0"/>
                <a:ea typeface="+mn-ea"/>
                <a:cs typeface="Times New Roman" panose="02020603050405020304" pitchFamily="18" charset="0"/>
              </a:rPr>
              <a:t>16.1 </a:t>
            </a:r>
            <a:r>
              <a:rPr lang="zh-CN" altLang="en-US" sz="3600" b="1" smtClean="0">
                <a:solidFill>
                  <a:srgbClr val="CC0000"/>
                </a:solidFill>
                <a:latin typeface="Times New Roman" panose="02020603050405020304" pitchFamily="18" charset="0"/>
                <a:ea typeface="+mn-ea"/>
                <a:cs typeface="Times New Roman" panose="02020603050405020304" pitchFamily="18" charset="0"/>
              </a:rPr>
              <a:t>集成运算放大器的简单介绍</a:t>
            </a:r>
          </a:p>
        </p:txBody>
      </p:sp>
      <p:sp>
        <p:nvSpPr>
          <p:cNvPr id="54276" name="Text Box 4"/>
          <p:cNvSpPr txBox="1">
            <a:spLocks noChangeArrowheads="1"/>
          </p:cNvSpPr>
          <p:nvPr/>
        </p:nvSpPr>
        <p:spPr bwMode="auto">
          <a:xfrm>
            <a:off x="560560" y="1182638"/>
            <a:ext cx="80772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chemeClr val="tx1"/>
                </a:solidFill>
                <a:ea typeface="+mn-ea"/>
                <a:cs typeface="Times New Roman" panose="02020603050405020304" pitchFamily="18" charset="0"/>
              </a:rPr>
              <a:t>        </a:t>
            </a:r>
            <a:r>
              <a:rPr lang="zh-CN" altLang="en-US">
                <a:solidFill>
                  <a:schemeClr val="tx1"/>
                </a:solidFill>
                <a:ea typeface="+mn-ea"/>
                <a:cs typeface="Times New Roman" panose="02020603050405020304" pitchFamily="18" charset="0"/>
              </a:rPr>
              <a:t>集成运算放大器是一种具有很高放大倍数的多级直接耦合放大电路。是发展最早、应用最广泛的一种模拟集成电路。</a:t>
            </a:r>
          </a:p>
        </p:txBody>
      </p:sp>
      <p:sp>
        <p:nvSpPr>
          <p:cNvPr id="54312" name="Text Box 40"/>
          <p:cNvSpPr txBox="1">
            <a:spLocks noChangeArrowheads="1"/>
          </p:cNvSpPr>
          <p:nvPr/>
        </p:nvSpPr>
        <p:spPr bwMode="auto">
          <a:xfrm>
            <a:off x="489123" y="2595513"/>
            <a:ext cx="8301037" cy="1514261"/>
          </a:xfrm>
          <a:prstGeom prst="rect">
            <a:avLst/>
          </a:prstGeom>
          <a:noFill/>
          <a:ln w="9525">
            <a:noFill/>
            <a:miter lim="800000"/>
            <a:headEnd/>
            <a:tailEnd type="none" w="med" len="lg"/>
          </a:ln>
          <a:effectLst/>
        </p:spPr>
        <p:txBody>
          <a:bodyPr>
            <a:spAutoFit/>
          </a:bodyPr>
          <a:lstStyle/>
          <a:p>
            <a:pPr algn="just" eaLnBrk="1" hangingPunct="1">
              <a:lnSpc>
                <a:spcPct val="110000"/>
              </a:lnSpc>
              <a:defRPr/>
            </a:pPr>
            <a:r>
              <a:rPr lang="en-US" altLang="zh-CN" sz="2800" b="1">
                <a:solidFill>
                  <a:srgbClr val="FF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集成电路</a:t>
            </a:r>
            <a:r>
              <a:rPr lang="zh-CN" altLang="en-US" sz="2800" b="1">
                <a:solidFill>
                  <a:srgbClr val="FF0000"/>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是把整个电路的各个元件以及相互之</a:t>
            </a:r>
          </a:p>
          <a:p>
            <a:pPr algn="just" eaLnBrk="1" hangingPunct="1">
              <a:lnSpc>
                <a:spcPct val="110000"/>
              </a:lnSpc>
              <a:defRPr/>
            </a:pPr>
            <a:r>
              <a:rPr lang="zh-CN" altLang="en-US" sz="2800" b="1">
                <a:solidFill>
                  <a:srgbClr val="000099"/>
                </a:solidFill>
                <a:latin typeface="Times New Roman" panose="02020603050405020304" pitchFamily="18" charset="0"/>
                <a:cs typeface="Times New Roman" panose="02020603050405020304" pitchFamily="18" charset="0"/>
              </a:rPr>
              <a:t>间的联接同时制造在一块半导体芯片上</a:t>
            </a: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组成一个不</a:t>
            </a:r>
          </a:p>
          <a:p>
            <a:pPr algn="just" eaLnBrk="1" hangingPunct="1">
              <a:lnSpc>
                <a:spcPct val="110000"/>
              </a:lnSpc>
              <a:defRPr/>
            </a:pPr>
            <a:r>
              <a:rPr lang="zh-CN" altLang="en-US" sz="2800" b="1">
                <a:solidFill>
                  <a:srgbClr val="000099"/>
                </a:solidFill>
                <a:latin typeface="Times New Roman" panose="02020603050405020304" pitchFamily="18" charset="0"/>
                <a:cs typeface="Times New Roman" panose="02020603050405020304" pitchFamily="18" charset="0"/>
              </a:rPr>
              <a:t>可分的整体。</a:t>
            </a:r>
          </a:p>
        </p:txBody>
      </p:sp>
      <p:sp>
        <p:nvSpPr>
          <p:cNvPr id="54315" name="Rectangle 43"/>
          <p:cNvSpPr>
            <a:spLocks noChangeArrowheads="1"/>
          </p:cNvSpPr>
          <p:nvPr/>
        </p:nvSpPr>
        <p:spPr bwMode="auto">
          <a:xfrm>
            <a:off x="484360" y="3979813"/>
            <a:ext cx="8116324" cy="1040285"/>
          </a:xfrm>
          <a:prstGeom prst="rect">
            <a:avLst/>
          </a:prstGeom>
          <a:noFill/>
          <a:ln w="9525">
            <a:noFill/>
            <a:miter lim="800000"/>
            <a:headEnd/>
            <a:tailEnd/>
          </a:ln>
          <a:effectLst/>
        </p:spPr>
        <p:txBody>
          <a:bodyPr wrap="none">
            <a:spAutoFit/>
          </a:bodyPr>
          <a:lstStyle/>
          <a:p>
            <a:pPr eaLnBrk="1" hangingPunct="1">
              <a:lnSpc>
                <a:spcPct val="110000"/>
              </a:lnSpc>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集成电路特点：</a:t>
            </a:r>
            <a:r>
              <a:rPr lang="zh-CN" altLang="en-US" sz="2800" b="1">
                <a:solidFill>
                  <a:srgbClr val="000099"/>
                </a:solidFill>
                <a:latin typeface="Times New Roman" panose="02020603050405020304" pitchFamily="18" charset="0"/>
                <a:cs typeface="Times New Roman" panose="02020603050405020304" pitchFamily="18" charset="0"/>
              </a:rPr>
              <a:t>体积小、重量轻、功耗低、可</a:t>
            </a:r>
          </a:p>
          <a:p>
            <a:pPr eaLnBrk="1" hangingPunct="1">
              <a:lnSpc>
                <a:spcPct val="110000"/>
              </a:lnSpc>
              <a:defRPr/>
            </a:pPr>
            <a:r>
              <a:rPr lang="zh-CN" altLang="en-US" sz="2800" b="1">
                <a:solidFill>
                  <a:srgbClr val="000099"/>
                </a:solidFill>
                <a:latin typeface="Times New Roman" panose="02020603050405020304" pitchFamily="18" charset="0"/>
                <a:cs typeface="Times New Roman" panose="02020603050405020304" pitchFamily="18" charset="0"/>
              </a:rPr>
              <a:t>靠性高、价格低。</a:t>
            </a:r>
          </a:p>
        </p:txBody>
      </p:sp>
      <p:grpSp>
        <p:nvGrpSpPr>
          <p:cNvPr id="2" name="Group 53"/>
          <p:cNvGrpSpPr>
            <a:grpSpLocks/>
          </p:cNvGrpSpPr>
          <p:nvPr/>
        </p:nvGrpSpPr>
        <p:grpSpPr bwMode="auto">
          <a:xfrm>
            <a:off x="516110" y="4932313"/>
            <a:ext cx="8108950" cy="1495425"/>
            <a:chOff x="308" y="3016"/>
            <a:chExt cx="5108" cy="942"/>
          </a:xfrm>
        </p:grpSpPr>
        <p:sp>
          <p:nvSpPr>
            <p:cNvPr id="54317" name="Text Box 45"/>
            <p:cNvSpPr txBox="1">
              <a:spLocks noChangeArrowheads="1"/>
            </p:cNvSpPr>
            <p:nvPr/>
          </p:nvSpPr>
          <p:spPr bwMode="auto">
            <a:xfrm>
              <a:off x="308" y="3320"/>
              <a:ext cx="1480" cy="330"/>
            </a:xfrm>
            <a:prstGeom prst="rect">
              <a:avLst/>
            </a:prstGeom>
            <a:noFill/>
            <a:ln w="9525">
              <a:noFill/>
              <a:miter lim="800000"/>
              <a:headEnd/>
              <a:tailEnd type="none" w="med" len="lg"/>
            </a:ln>
            <a:effectLst/>
          </p:spPr>
          <p:txBody>
            <a:bodyPr wrap="none">
              <a:spAutoFit/>
            </a:bodyPr>
            <a:lstStyle/>
            <a:p>
              <a:pPr eaLnBrk="1" hangingPunct="1">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集成电路分类</a:t>
              </a:r>
            </a:p>
          </p:txBody>
        </p:sp>
        <p:sp>
          <p:nvSpPr>
            <p:cNvPr id="8200" name="Text Box 46"/>
            <p:cNvSpPr txBox="1">
              <a:spLocks noChangeArrowheads="1"/>
            </p:cNvSpPr>
            <p:nvPr/>
          </p:nvSpPr>
          <p:spPr bwMode="auto">
            <a:xfrm>
              <a:off x="1882" y="3023"/>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6600"/>
                  </a:solidFill>
                  <a:ea typeface="+mn-ea"/>
                  <a:cs typeface="Times New Roman" panose="02020603050405020304" pitchFamily="18" charset="0"/>
                </a:rPr>
                <a:t>按集成度</a:t>
              </a:r>
            </a:p>
          </p:txBody>
        </p:sp>
        <p:sp>
          <p:nvSpPr>
            <p:cNvPr id="8201" name="Text Box 47"/>
            <p:cNvSpPr txBox="1">
              <a:spLocks noChangeArrowheads="1"/>
            </p:cNvSpPr>
            <p:nvPr/>
          </p:nvSpPr>
          <p:spPr bwMode="auto">
            <a:xfrm>
              <a:off x="1868" y="3336"/>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6600"/>
                  </a:solidFill>
                  <a:ea typeface="+mn-ea"/>
                  <a:cs typeface="Times New Roman" panose="02020603050405020304" pitchFamily="18" charset="0"/>
                </a:rPr>
                <a:t>按导电类型</a:t>
              </a:r>
            </a:p>
          </p:txBody>
        </p:sp>
        <p:sp>
          <p:nvSpPr>
            <p:cNvPr id="8202" name="Text Box 48"/>
            <p:cNvSpPr txBox="1">
              <a:spLocks noChangeArrowheads="1"/>
            </p:cNvSpPr>
            <p:nvPr/>
          </p:nvSpPr>
          <p:spPr bwMode="auto">
            <a:xfrm>
              <a:off x="1866" y="3623"/>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6600"/>
                  </a:solidFill>
                  <a:ea typeface="+mn-ea"/>
                  <a:cs typeface="Times New Roman" panose="02020603050405020304" pitchFamily="18" charset="0"/>
                </a:rPr>
                <a:t>按功能</a:t>
              </a:r>
            </a:p>
          </p:txBody>
        </p:sp>
        <p:sp>
          <p:nvSpPr>
            <p:cNvPr id="8203" name="Text Box 49"/>
            <p:cNvSpPr txBox="1">
              <a:spLocks noChangeArrowheads="1"/>
            </p:cNvSpPr>
            <p:nvPr/>
          </p:nvSpPr>
          <p:spPr bwMode="auto">
            <a:xfrm>
              <a:off x="3050" y="3016"/>
              <a:ext cx="2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99"/>
                  </a:solidFill>
                  <a:ea typeface="+mn-ea"/>
                  <a:cs typeface="Times New Roman" panose="02020603050405020304" pitchFamily="18" charset="0"/>
                </a:rPr>
                <a:t>小、中、大和超大规模</a:t>
              </a:r>
            </a:p>
          </p:txBody>
        </p:sp>
        <p:sp>
          <p:nvSpPr>
            <p:cNvPr id="8204" name="Text Box 50"/>
            <p:cNvSpPr txBox="1">
              <a:spLocks noChangeArrowheads="1"/>
            </p:cNvSpPr>
            <p:nvPr/>
          </p:nvSpPr>
          <p:spPr bwMode="auto">
            <a:xfrm>
              <a:off x="3046" y="3327"/>
              <a:ext cx="2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99"/>
                  </a:solidFill>
                  <a:ea typeface="+mn-ea"/>
                  <a:cs typeface="Times New Roman" panose="02020603050405020304" pitchFamily="18" charset="0"/>
                </a:rPr>
                <a:t>双、单极性和两种兼容</a:t>
              </a:r>
            </a:p>
          </p:txBody>
        </p:sp>
        <p:sp>
          <p:nvSpPr>
            <p:cNvPr id="8205" name="Text Box 51"/>
            <p:cNvSpPr txBox="1">
              <a:spLocks noChangeArrowheads="1"/>
            </p:cNvSpPr>
            <p:nvPr/>
          </p:nvSpPr>
          <p:spPr bwMode="auto">
            <a:xfrm>
              <a:off x="3070" y="3631"/>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99"/>
                  </a:solidFill>
                  <a:ea typeface="+mn-ea"/>
                  <a:cs typeface="Times New Roman" panose="02020603050405020304" pitchFamily="18" charset="0"/>
                </a:rPr>
                <a:t>数字和模拟</a:t>
              </a:r>
            </a:p>
          </p:txBody>
        </p:sp>
        <p:sp>
          <p:nvSpPr>
            <p:cNvPr id="8206" name="AutoShape 52"/>
            <p:cNvSpPr>
              <a:spLocks/>
            </p:cNvSpPr>
            <p:nvPr/>
          </p:nvSpPr>
          <p:spPr bwMode="auto">
            <a:xfrm>
              <a:off x="1756" y="3191"/>
              <a:ext cx="168" cy="680"/>
            </a:xfrm>
            <a:prstGeom prst="leftBrace">
              <a:avLst>
                <a:gd name="adj1" fmla="val 33730"/>
                <a:gd name="adj2" fmla="val 50000"/>
              </a:avLst>
            </a:prstGeom>
            <a:noFill/>
            <a:ln w="28575">
              <a:solidFill>
                <a:srgbClr val="006600"/>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ea typeface="+mn-ea"/>
                <a:cs typeface="Times New Roman" panose="02020603050405020304" pitchFamily="18" charset="0"/>
              </a:endParaRPr>
            </a:p>
          </p:txBody>
        </p:sp>
      </p:grpSp>
    </p:spTree>
    <p:extLst>
      <p:ext uri="{BB962C8B-B14F-4D97-AF65-F5344CB8AC3E}">
        <p14:creationId xmlns:p14="http://schemas.microsoft.com/office/powerpoint/2010/main" val="17394288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wipe(left)">
                                      <p:cBhvr>
                                        <p:cTn id="7" dur="500"/>
                                        <p:tgtEl>
                                          <p:spTgt spid="54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312"/>
                                        </p:tgtEl>
                                        <p:attrNameLst>
                                          <p:attrName>style.visibility</p:attrName>
                                        </p:attrNameLst>
                                      </p:cBhvr>
                                      <p:to>
                                        <p:strVal val="visible"/>
                                      </p:to>
                                    </p:set>
                                    <p:animEffect transition="in" filter="wipe(left)">
                                      <p:cBhvr>
                                        <p:cTn id="12" dur="500"/>
                                        <p:tgtEl>
                                          <p:spTgt spid="543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315"/>
                                        </p:tgtEl>
                                        <p:attrNameLst>
                                          <p:attrName>style.visibility</p:attrName>
                                        </p:attrNameLst>
                                      </p:cBhvr>
                                      <p:to>
                                        <p:strVal val="visible"/>
                                      </p:to>
                                    </p:set>
                                    <p:animEffect transition="in" filter="wipe(left)">
                                      <p:cBhvr>
                                        <p:cTn id="17" dur="500"/>
                                        <p:tgtEl>
                                          <p:spTgt spid="543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utoUpdateAnimBg="0"/>
      <p:bldP spid="54312" grpId="0" autoUpdateAnimBg="0"/>
      <p:bldP spid="5431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201440" y="5558231"/>
            <a:ext cx="86106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05000"/>
              </a:lnSpc>
            </a:pPr>
            <a:r>
              <a:rPr lang="en-US" altLang="zh-CN">
                <a:solidFill>
                  <a:schemeClr val="tx1"/>
                </a:solidFill>
              </a:rPr>
              <a:t>    </a:t>
            </a:r>
            <a:r>
              <a:rPr lang="zh-CN" altLang="en-US">
                <a:solidFill>
                  <a:schemeClr val="tx1"/>
                </a:solidFill>
              </a:rPr>
              <a:t>可见，电路使频率大于</a:t>
            </a:r>
            <a:r>
              <a:rPr lang="zh-CN" altLang="en-US" i="1">
                <a:solidFill>
                  <a:schemeClr val="tx1"/>
                </a:solidFill>
                <a:sym typeface="Symbol" panose="05050102010706020507" pitchFamily="18" charset="2"/>
              </a:rPr>
              <a:t></a:t>
            </a:r>
            <a:r>
              <a:rPr lang="en-US" altLang="zh-CN" baseline="-25000">
                <a:solidFill>
                  <a:schemeClr val="tx1"/>
                </a:solidFill>
                <a:sym typeface="Symbol" panose="05050102010706020507" pitchFamily="18" charset="2"/>
              </a:rPr>
              <a:t>0</a:t>
            </a:r>
            <a:r>
              <a:rPr lang="en-US" altLang="zh-CN">
                <a:solidFill>
                  <a:schemeClr val="tx1"/>
                </a:solidFill>
              </a:rPr>
              <a:t> </a:t>
            </a:r>
            <a:r>
              <a:rPr lang="zh-CN" altLang="en-US">
                <a:solidFill>
                  <a:schemeClr val="tx1"/>
                </a:solidFill>
              </a:rPr>
              <a:t>的信号通过 ，而小于</a:t>
            </a:r>
            <a:r>
              <a:rPr lang="zh-CN" altLang="en-US" i="1">
                <a:solidFill>
                  <a:schemeClr val="tx1"/>
                </a:solidFill>
                <a:sym typeface="Symbol" panose="05050102010706020507" pitchFamily="18" charset="2"/>
              </a:rPr>
              <a:t></a:t>
            </a:r>
            <a:r>
              <a:rPr lang="en-US" altLang="zh-CN" baseline="-25000">
                <a:solidFill>
                  <a:schemeClr val="tx1"/>
                </a:solidFill>
                <a:sym typeface="Symbol" panose="05050102010706020507" pitchFamily="18" charset="2"/>
              </a:rPr>
              <a:t>0</a:t>
            </a:r>
            <a:r>
              <a:rPr lang="en-US" altLang="zh-CN">
                <a:solidFill>
                  <a:schemeClr val="tx1"/>
                </a:solidFill>
              </a:rPr>
              <a:t> </a:t>
            </a:r>
            <a:r>
              <a:rPr lang="zh-CN" altLang="en-US">
                <a:solidFill>
                  <a:schemeClr val="tx1"/>
                </a:solidFill>
              </a:rPr>
              <a:t>的信号被阻止，称为</a:t>
            </a:r>
            <a:r>
              <a:rPr lang="zh-CN" altLang="en-US">
                <a:solidFill>
                  <a:srgbClr val="CC0000"/>
                </a:solidFill>
              </a:rPr>
              <a:t>有源高通滤波器</a:t>
            </a:r>
            <a:r>
              <a:rPr lang="zh-CN" altLang="en-US">
                <a:solidFill>
                  <a:schemeClr val="tx1"/>
                </a:solidFill>
              </a:rPr>
              <a:t>。 </a:t>
            </a:r>
          </a:p>
        </p:txBody>
      </p:sp>
      <p:graphicFrame>
        <p:nvGraphicFramePr>
          <p:cNvPr id="89091" name="Object 3"/>
          <p:cNvGraphicFramePr>
            <a:graphicFrameLocks noChangeAspect="1"/>
          </p:cNvGraphicFramePr>
          <p:nvPr>
            <p:extLst/>
          </p:nvPr>
        </p:nvGraphicFramePr>
        <p:xfrm>
          <a:off x="407815" y="3800869"/>
          <a:ext cx="2079625" cy="534987"/>
        </p:xfrm>
        <a:graphic>
          <a:graphicData uri="http://schemas.openxmlformats.org/presentationml/2006/ole">
            <mc:AlternateContent xmlns:mc="http://schemas.openxmlformats.org/markup-compatibility/2006">
              <mc:Choice xmlns:v="urn:schemas-microsoft-com:vml" Requires="v">
                <p:oleObj spid="_x0000_s22550" name="公式" r:id="rId4" imgW="754247" imgH="205740" progId="Equation.3">
                  <p:embed/>
                </p:oleObj>
              </mc:Choice>
              <mc:Fallback>
                <p:oleObj name="公式" r:id="rId4" imgW="754247" imgH="2057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815" y="3800869"/>
                        <a:ext cx="2079625"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2" name="Object 4"/>
          <p:cNvGraphicFramePr>
            <a:graphicFrameLocks noChangeAspect="1"/>
          </p:cNvGraphicFramePr>
          <p:nvPr>
            <p:extLst/>
          </p:nvPr>
        </p:nvGraphicFramePr>
        <p:xfrm>
          <a:off x="353840" y="5029594"/>
          <a:ext cx="2209800" cy="601662"/>
        </p:xfrm>
        <a:graphic>
          <a:graphicData uri="http://schemas.openxmlformats.org/presentationml/2006/ole">
            <mc:AlternateContent xmlns:mc="http://schemas.openxmlformats.org/markup-compatibility/2006">
              <mc:Choice xmlns:v="urn:schemas-microsoft-com:vml" Requires="v">
                <p:oleObj spid="_x0000_s22551" name="公式" r:id="rId6" imgW="769398" imgH="205740" progId="Equation.3">
                  <p:embed/>
                </p:oleObj>
              </mc:Choice>
              <mc:Fallback>
                <p:oleObj name="公式" r:id="rId6" imgW="769398" imgH="2057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840" y="5029594"/>
                        <a:ext cx="2209800"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3" name="Object 5"/>
          <p:cNvGraphicFramePr>
            <a:graphicFrameLocks noChangeAspect="1"/>
          </p:cNvGraphicFramePr>
          <p:nvPr>
            <p:extLst/>
          </p:nvPr>
        </p:nvGraphicFramePr>
        <p:xfrm>
          <a:off x="1246015" y="2386406"/>
          <a:ext cx="3359150" cy="1492250"/>
        </p:xfrm>
        <a:graphic>
          <a:graphicData uri="http://schemas.openxmlformats.org/presentationml/2006/ole">
            <mc:AlternateContent xmlns:mc="http://schemas.openxmlformats.org/markup-compatibility/2006">
              <mc:Choice xmlns:v="urn:schemas-microsoft-com:vml" Requires="v">
                <p:oleObj spid="_x0000_s22552" name="Equation" r:id="rId8" imgW="1310581" imgH="655530" progId="Equation.3">
                  <p:embed/>
                </p:oleObj>
              </mc:Choice>
              <mc:Fallback>
                <p:oleObj name="Equation" r:id="rId8" imgW="1310581" imgH="65553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6015" y="2386406"/>
                        <a:ext cx="3359150" cy="1492250"/>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4" name="Object 6"/>
          <p:cNvGraphicFramePr>
            <a:graphicFrameLocks noChangeAspect="1"/>
          </p:cNvGraphicFramePr>
          <p:nvPr>
            <p:extLst/>
          </p:nvPr>
        </p:nvGraphicFramePr>
        <p:xfrm>
          <a:off x="2487440" y="5020069"/>
          <a:ext cx="2362200" cy="611187"/>
        </p:xfrm>
        <a:graphic>
          <a:graphicData uri="http://schemas.openxmlformats.org/presentationml/2006/ole">
            <mc:AlternateContent xmlns:mc="http://schemas.openxmlformats.org/markup-compatibility/2006">
              <mc:Choice xmlns:v="urn:schemas-microsoft-com:vml" Requires="v">
                <p:oleObj spid="_x0000_s22553" name="Equation" r:id="rId10" imgW="945058" imgH="244050" progId="Equation.3">
                  <p:embed/>
                </p:oleObj>
              </mc:Choice>
              <mc:Fallback>
                <p:oleObj name="Equation" r:id="rId10" imgW="945058" imgH="24405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7440" y="5020069"/>
                        <a:ext cx="2362200"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5" name="Object 7"/>
          <p:cNvGraphicFramePr>
            <a:graphicFrameLocks noChangeAspect="1"/>
          </p:cNvGraphicFramePr>
          <p:nvPr>
            <p:extLst/>
          </p:nvPr>
        </p:nvGraphicFramePr>
        <p:xfrm>
          <a:off x="2411240" y="3810394"/>
          <a:ext cx="1752600" cy="523875"/>
        </p:xfrm>
        <a:graphic>
          <a:graphicData uri="http://schemas.openxmlformats.org/presentationml/2006/ole">
            <mc:AlternateContent xmlns:mc="http://schemas.openxmlformats.org/markup-compatibility/2006">
              <mc:Choice xmlns:v="urn:schemas-microsoft-com:vml" Requires="v">
                <p:oleObj spid="_x0000_s22554" name="公式" r:id="rId12" imgW="731520" imgH="236010" progId="Equation.3">
                  <p:embed/>
                </p:oleObj>
              </mc:Choice>
              <mc:Fallback>
                <p:oleObj name="公式" r:id="rId12" imgW="731520" imgH="23601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1240" y="3810394"/>
                        <a:ext cx="17526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9" name="Object 11"/>
          <p:cNvGraphicFramePr>
            <a:graphicFrameLocks noChangeAspect="1"/>
          </p:cNvGraphicFramePr>
          <p:nvPr>
            <p:extLst/>
          </p:nvPr>
        </p:nvGraphicFramePr>
        <p:xfrm>
          <a:off x="614190" y="800494"/>
          <a:ext cx="4354513" cy="1831975"/>
        </p:xfrm>
        <a:graphic>
          <a:graphicData uri="http://schemas.openxmlformats.org/presentationml/2006/ole">
            <mc:AlternateContent xmlns:mc="http://schemas.openxmlformats.org/markup-compatibility/2006">
              <mc:Choice xmlns:v="urn:schemas-microsoft-com:vml" Requires="v">
                <p:oleObj spid="_x0000_s22555" name="Equation" r:id="rId14" imgW="1684153" imgH="792690" progId="Equation.3">
                  <p:embed/>
                </p:oleObj>
              </mc:Choice>
              <mc:Fallback>
                <p:oleObj name="Equation" r:id="rId14" imgW="1684153" imgH="79269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4190" y="800494"/>
                        <a:ext cx="4354513"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0" name="Text Box 12"/>
          <p:cNvSpPr txBox="1">
            <a:spLocks noChangeArrowheads="1"/>
          </p:cNvSpPr>
          <p:nvPr/>
        </p:nvSpPr>
        <p:spPr bwMode="auto">
          <a:xfrm>
            <a:off x="277640" y="449656"/>
            <a:ext cx="6553200" cy="523220"/>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rgbClr val="000099"/>
                </a:solidFill>
              </a:rPr>
              <a:t>若频率 </a:t>
            </a:r>
            <a:r>
              <a:rPr lang="zh-CN" altLang="en-US" sz="2800" b="1" i="1">
                <a:solidFill>
                  <a:srgbClr val="000099"/>
                </a:solidFill>
                <a:sym typeface="Symbol" pitchFamily="18" charset="2"/>
              </a:rPr>
              <a:t> </a:t>
            </a:r>
            <a:r>
              <a:rPr lang="zh-CN" altLang="en-US" sz="2800" b="1">
                <a:solidFill>
                  <a:srgbClr val="000099"/>
                </a:solidFill>
              </a:rPr>
              <a:t>为变量，则</a:t>
            </a:r>
            <a:r>
              <a:rPr lang="zh-CN" altLang="en-US" sz="2800" b="1">
                <a:solidFill>
                  <a:srgbClr val="CC0000"/>
                </a:solidFill>
              </a:rPr>
              <a:t>电路的传递函数</a:t>
            </a:r>
            <a:endParaRPr lang="zh-CN" altLang="en-US" sz="2800" b="1">
              <a:solidFill>
                <a:srgbClr val="003399"/>
              </a:solidFill>
            </a:endParaRPr>
          </a:p>
        </p:txBody>
      </p:sp>
      <p:graphicFrame>
        <p:nvGraphicFramePr>
          <p:cNvPr id="89101" name="Object 13"/>
          <p:cNvGraphicFramePr>
            <a:graphicFrameLocks noChangeAspect="1"/>
          </p:cNvGraphicFramePr>
          <p:nvPr>
            <p:extLst/>
          </p:nvPr>
        </p:nvGraphicFramePr>
        <p:xfrm>
          <a:off x="4954415" y="1225944"/>
          <a:ext cx="1851025" cy="1481137"/>
        </p:xfrm>
        <a:graphic>
          <a:graphicData uri="http://schemas.openxmlformats.org/presentationml/2006/ole">
            <mc:AlternateContent xmlns:mc="http://schemas.openxmlformats.org/markup-compatibility/2006">
              <mc:Choice xmlns:v="urn:schemas-microsoft-com:vml" Requires="v">
                <p:oleObj spid="_x0000_s22556" name="Equation" r:id="rId16" imgW="655290" imgH="586950" progId="Equation.3">
                  <p:embed/>
                </p:oleObj>
              </mc:Choice>
              <mc:Fallback>
                <p:oleObj name="Equation" r:id="rId16" imgW="655290" imgH="58695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54415" y="1225944"/>
                        <a:ext cx="1851025" cy="1481137"/>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2" name="Text Box 14"/>
          <p:cNvSpPr txBox="1">
            <a:spLocks noChangeArrowheads="1"/>
          </p:cNvSpPr>
          <p:nvPr/>
        </p:nvSpPr>
        <p:spPr bwMode="auto">
          <a:xfrm>
            <a:off x="353840" y="2126056"/>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99"/>
                </a:solidFill>
              </a:rPr>
              <a:t>其模为</a:t>
            </a:r>
          </a:p>
        </p:txBody>
      </p:sp>
      <p:graphicFrame>
        <p:nvGraphicFramePr>
          <p:cNvPr id="89103" name="Object 15"/>
          <p:cNvGraphicFramePr>
            <a:graphicFrameLocks noChangeAspect="1"/>
          </p:cNvGraphicFramePr>
          <p:nvPr>
            <p:extLst/>
          </p:nvPr>
        </p:nvGraphicFramePr>
        <p:xfrm>
          <a:off x="410990" y="4381894"/>
          <a:ext cx="2305050" cy="550862"/>
        </p:xfrm>
        <a:graphic>
          <a:graphicData uri="http://schemas.openxmlformats.org/presentationml/2006/ole">
            <mc:AlternateContent xmlns:mc="http://schemas.openxmlformats.org/markup-compatibility/2006">
              <mc:Choice xmlns:v="urn:schemas-microsoft-com:vml" Requires="v">
                <p:oleObj spid="_x0000_s22557" name="公式" r:id="rId18" imgW="845628" imgH="220875" progId="Equation.3">
                  <p:embed/>
                </p:oleObj>
              </mc:Choice>
              <mc:Fallback>
                <p:oleObj name="公式" r:id="rId18" imgW="845628" imgH="220875"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0990" y="4381894"/>
                        <a:ext cx="2305050"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4" name="Object 16"/>
          <p:cNvGraphicFramePr>
            <a:graphicFrameLocks noChangeAspect="1"/>
          </p:cNvGraphicFramePr>
          <p:nvPr>
            <p:extLst/>
          </p:nvPr>
        </p:nvGraphicFramePr>
        <p:xfrm>
          <a:off x="2558878" y="4170756"/>
          <a:ext cx="2290762" cy="1003300"/>
        </p:xfrm>
        <a:graphic>
          <a:graphicData uri="http://schemas.openxmlformats.org/presentationml/2006/ole">
            <mc:AlternateContent xmlns:mc="http://schemas.openxmlformats.org/markup-compatibility/2006">
              <mc:Choice xmlns:v="urn:schemas-microsoft-com:vml" Requires="v">
                <p:oleObj spid="_x0000_s22558" name="Equation" r:id="rId20" imgW="1005662" imgH="449790" progId="Equation.3">
                  <p:embed/>
                </p:oleObj>
              </mc:Choice>
              <mc:Fallback>
                <p:oleObj name="Equation" r:id="rId20" imgW="1005662" imgH="44979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58878" y="4170756"/>
                        <a:ext cx="2290762"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4"/>
          <p:cNvGrpSpPr>
            <a:grpSpLocks/>
          </p:cNvGrpSpPr>
          <p:nvPr/>
        </p:nvGrpSpPr>
        <p:grpSpPr bwMode="auto">
          <a:xfrm>
            <a:off x="5230640" y="2659456"/>
            <a:ext cx="3810000" cy="2859088"/>
            <a:chOff x="3216" y="1616"/>
            <a:chExt cx="2400" cy="1801"/>
          </a:xfrm>
        </p:grpSpPr>
        <p:sp>
          <p:nvSpPr>
            <p:cNvPr id="81935" name="Freeform 18"/>
            <p:cNvSpPr>
              <a:spLocks/>
            </p:cNvSpPr>
            <p:nvPr/>
          </p:nvSpPr>
          <p:spPr bwMode="auto">
            <a:xfrm>
              <a:off x="3925" y="2130"/>
              <a:ext cx="1327" cy="798"/>
            </a:xfrm>
            <a:custGeom>
              <a:avLst/>
              <a:gdLst>
                <a:gd name="T0" fmla="*/ 0 w 1327"/>
                <a:gd name="T1" fmla="*/ 798 h 798"/>
                <a:gd name="T2" fmla="*/ 155 w 1327"/>
                <a:gd name="T3" fmla="*/ 732 h 798"/>
                <a:gd name="T4" fmla="*/ 209 w 1327"/>
                <a:gd name="T5" fmla="*/ 696 h 798"/>
                <a:gd name="T6" fmla="*/ 296 w 1327"/>
                <a:gd name="T7" fmla="*/ 606 h 798"/>
                <a:gd name="T8" fmla="*/ 395 w 1327"/>
                <a:gd name="T9" fmla="*/ 470 h 798"/>
                <a:gd name="T10" fmla="*/ 516 w 1327"/>
                <a:gd name="T11" fmla="*/ 295 h 798"/>
                <a:gd name="T12" fmla="*/ 623 w 1327"/>
                <a:gd name="T13" fmla="*/ 180 h 798"/>
                <a:gd name="T14" fmla="*/ 857 w 1327"/>
                <a:gd name="T15" fmla="*/ 60 h 798"/>
                <a:gd name="T16" fmla="*/ 1327 w 1327"/>
                <a:gd name="T17" fmla="*/ 0 h 7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27"/>
                <a:gd name="T28" fmla="*/ 0 h 798"/>
                <a:gd name="T29" fmla="*/ 1327 w 1327"/>
                <a:gd name="T30" fmla="*/ 798 h 7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27" h="798">
                  <a:moveTo>
                    <a:pt x="0" y="798"/>
                  </a:moveTo>
                  <a:cubicBezTo>
                    <a:pt x="26" y="787"/>
                    <a:pt x="120" y="749"/>
                    <a:pt x="155" y="732"/>
                  </a:cubicBezTo>
                  <a:cubicBezTo>
                    <a:pt x="190" y="715"/>
                    <a:pt x="186" y="717"/>
                    <a:pt x="209" y="696"/>
                  </a:cubicBezTo>
                  <a:cubicBezTo>
                    <a:pt x="232" y="675"/>
                    <a:pt x="265" y="644"/>
                    <a:pt x="296" y="606"/>
                  </a:cubicBezTo>
                  <a:cubicBezTo>
                    <a:pt x="327" y="568"/>
                    <a:pt x="358" y="522"/>
                    <a:pt x="395" y="470"/>
                  </a:cubicBezTo>
                  <a:cubicBezTo>
                    <a:pt x="432" y="418"/>
                    <a:pt x="478" y="343"/>
                    <a:pt x="516" y="295"/>
                  </a:cubicBezTo>
                  <a:cubicBezTo>
                    <a:pt x="554" y="247"/>
                    <a:pt x="566" y="219"/>
                    <a:pt x="623" y="180"/>
                  </a:cubicBezTo>
                  <a:cubicBezTo>
                    <a:pt x="680" y="141"/>
                    <a:pt x="740" y="90"/>
                    <a:pt x="857" y="60"/>
                  </a:cubicBezTo>
                  <a:cubicBezTo>
                    <a:pt x="974" y="30"/>
                    <a:pt x="1229" y="12"/>
                    <a:pt x="1327"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36" name="Line 19"/>
            <p:cNvSpPr>
              <a:spLocks noChangeShapeType="1"/>
            </p:cNvSpPr>
            <p:nvPr/>
          </p:nvSpPr>
          <p:spPr bwMode="auto">
            <a:xfrm flipV="1">
              <a:off x="3893" y="2325"/>
              <a:ext cx="646"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7" name="Line 20"/>
            <p:cNvSpPr>
              <a:spLocks noChangeShapeType="1"/>
            </p:cNvSpPr>
            <p:nvPr/>
          </p:nvSpPr>
          <p:spPr bwMode="auto">
            <a:xfrm>
              <a:off x="4512" y="2352"/>
              <a:ext cx="0" cy="592"/>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8" name="Line 21"/>
            <p:cNvSpPr>
              <a:spLocks noChangeShapeType="1"/>
            </p:cNvSpPr>
            <p:nvPr/>
          </p:nvSpPr>
          <p:spPr bwMode="auto">
            <a:xfrm flipV="1">
              <a:off x="3900" y="2085"/>
              <a:ext cx="1358" cy="0"/>
            </a:xfrm>
            <a:prstGeom prst="line">
              <a:avLst/>
            </a:prstGeom>
            <a:noFill/>
            <a:ln w="28575">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9" name="Text Box 22"/>
            <p:cNvSpPr txBox="1">
              <a:spLocks noChangeArrowheads="1"/>
            </p:cNvSpPr>
            <p:nvPr/>
          </p:nvSpPr>
          <p:spPr bwMode="auto">
            <a:xfrm>
              <a:off x="3984" y="3129"/>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rgbClr val="000099"/>
                  </a:solidFill>
                </a:rPr>
                <a:t>  </a:t>
              </a:r>
              <a:r>
                <a:rPr lang="zh-CN" altLang="en-US" sz="2400">
                  <a:solidFill>
                    <a:srgbClr val="000099"/>
                  </a:solidFill>
                </a:rPr>
                <a:t>幅频特性</a:t>
              </a:r>
            </a:p>
          </p:txBody>
        </p:sp>
        <p:graphicFrame>
          <p:nvGraphicFramePr>
            <p:cNvPr id="81940" name="Object 23"/>
            <p:cNvGraphicFramePr>
              <a:graphicFrameLocks noChangeAspect="1"/>
            </p:cNvGraphicFramePr>
            <p:nvPr/>
          </p:nvGraphicFramePr>
          <p:xfrm>
            <a:off x="3216" y="2064"/>
            <a:ext cx="688" cy="556"/>
          </p:xfrm>
          <a:graphic>
            <a:graphicData uri="http://schemas.openxmlformats.org/presentationml/2006/ole">
              <mc:AlternateContent xmlns:mc="http://schemas.openxmlformats.org/markup-compatibility/2006">
                <mc:Choice xmlns:v="urn:schemas-microsoft-com:vml" Requires="v">
                  <p:oleObj spid="_x0000_s22559" name="Equation" r:id="rId22" imgW="563910" imgH="426615" progId="Equation.3">
                    <p:embed/>
                  </p:oleObj>
                </mc:Choice>
                <mc:Fallback>
                  <p:oleObj name="Equation" r:id="rId22" imgW="563910" imgH="426615"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16" y="2064"/>
                          <a:ext cx="688" cy="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1" name="Rectangle 24"/>
            <p:cNvSpPr>
              <a:spLocks noChangeArrowheads="1"/>
            </p:cNvSpPr>
            <p:nvPr/>
          </p:nvSpPr>
          <p:spPr bwMode="auto">
            <a:xfrm>
              <a:off x="4416" y="2841"/>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i="1">
                  <a:solidFill>
                    <a:schemeClr val="tx1"/>
                  </a:solidFill>
                  <a:sym typeface="Symbol" panose="05050102010706020507" pitchFamily="18" charset="2"/>
                </a:rPr>
                <a:t></a:t>
              </a:r>
              <a:r>
                <a:rPr lang="en-US" altLang="zh-CN" sz="2400" baseline="-25000">
                  <a:solidFill>
                    <a:schemeClr val="tx1"/>
                  </a:solidFill>
                  <a:sym typeface="Symbol" panose="05050102010706020507" pitchFamily="18" charset="2"/>
                </a:rPr>
                <a:t>0</a:t>
              </a:r>
              <a:endParaRPr lang="en-US" altLang="zh-CN" sz="2400" i="1">
                <a:solidFill>
                  <a:schemeClr val="tx1"/>
                </a:solidFill>
                <a:sym typeface="Symbol" panose="05050102010706020507" pitchFamily="18" charset="2"/>
              </a:endParaRPr>
            </a:p>
          </p:txBody>
        </p:sp>
        <p:sp>
          <p:nvSpPr>
            <p:cNvPr id="81942" name="Text Box 25"/>
            <p:cNvSpPr txBox="1">
              <a:spLocks noChangeArrowheads="1"/>
            </p:cNvSpPr>
            <p:nvPr/>
          </p:nvSpPr>
          <p:spPr bwMode="auto">
            <a:xfrm>
              <a:off x="3273" y="1824"/>
              <a:ext cx="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rPr>
                <a:t>| </a:t>
              </a:r>
              <a:r>
                <a:rPr lang="en-US" altLang="zh-CN" sz="2400" i="1">
                  <a:solidFill>
                    <a:schemeClr val="tx1"/>
                  </a:solidFill>
                </a:rPr>
                <a:t>A</a:t>
              </a:r>
              <a:r>
                <a:rPr lang="en-US" altLang="zh-CN" sz="2400" i="1" baseline="-25000">
                  <a:solidFill>
                    <a:schemeClr val="tx1"/>
                  </a:solidFill>
                </a:rPr>
                <a:t>u</a:t>
              </a:r>
              <a:r>
                <a:rPr lang="en-US" altLang="zh-CN" sz="2400" baseline="-25000">
                  <a:solidFill>
                    <a:schemeClr val="tx1"/>
                  </a:solidFill>
                </a:rPr>
                <a:t>f0</a:t>
              </a:r>
              <a:r>
                <a:rPr lang="en-US" altLang="zh-CN">
                  <a:solidFill>
                    <a:schemeClr val="tx1"/>
                  </a:solidFill>
                </a:rPr>
                <a:t> |</a:t>
              </a:r>
            </a:p>
          </p:txBody>
        </p:sp>
        <p:sp>
          <p:nvSpPr>
            <p:cNvPr id="81943" name="Line 27"/>
            <p:cNvSpPr>
              <a:spLocks noChangeShapeType="1"/>
            </p:cNvSpPr>
            <p:nvPr/>
          </p:nvSpPr>
          <p:spPr bwMode="auto">
            <a:xfrm>
              <a:off x="3912" y="2937"/>
              <a:ext cx="1526"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4" name="Line 28"/>
            <p:cNvSpPr>
              <a:spLocks noChangeShapeType="1"/>
            </p:cNvSpPr>
            <p:nvPr/>
          </p:nvSpPr>
          <p:spPr bwMode="auto">
            <a:xfrm flipV="1">
              <a:off x="3910" y="1709"/>
              <a:ext cx="0" cy="1231"/>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5" name="Text Box 29"/>
            <p:cNvSpPr txBox="1">
              <a:spLocks noChangeArrowheads="1"/>
            </p:cNvSpPr>
            <p:nvPr/>
          </p:nvSpPr>
          <p:spPr bwMode="auto">
            <a:xfrm>
              <a:off x="3912" y="1616"/>
              <a:ext cx="7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chemeClr val="tx1"/>
                  </a:solidFill>
                </a:rPr>
                <a:t>| </a:t>
              </a:r>
              <a:r>
                <a:rPr lang="en-US" altLang="zh-CN" sz="2400" i="1">
                  <a:solidFill>
                    <a:schemeClr val="tx1"/>
                  </a:solidFill>
                </a:rPr>
                <a:t>T</a:t>
              </a:r>
              <a:r>
                <a:rPr lang="en-US" altLang="zh-CN" sz="2400">
                  <a:solidFill>
                    <a:schemeClr val="tx1"/>
                  </a:solidFill>
                </a:rPr>
                <a:t>(j</a:t>
              </a:r>
              <a:r>
                <a:rPr lang="en-US" altLang="zh-CN" sz="2400" i="1">
                  <a:solidFill>
                    <a:schemeClr val="tx1"/>
                  </a:solidFill>
                  <a:sym typeface="Symbol" panose="05050102010706020507" pitchFamily="18" charset="2"/>
                </a:rPr>
                <a:t></a:t>
              </a:r>
              <a:r>
                <a:rPr lang="en-US" altLang="zh-CN" sz="2400">
                  <a:solidFill>
                    <a:schemeClr val="tx1"/>
                  </a:solidFill>
                  <a:sym typeface="Symbol" panose="05050102010706020507" pitchFamily="18" charset="2"/>
                </a:rPr>
                <a:t>)</a:t>
              </a:r>
              <a:r>
                <a:rPr lang="en-US" altLang="zh-CN" sz="2400">
                  <a:solidFill>
                    <a:schemeClr val="tx1"/>
                  </a:solidFill>
                </a:rPr>
                <a:t> |</a:t>
              </a:r>
            </a:p>
          </p:txBody>
        </p:sp>
        <p:sp>
          <p:nvSpPr>
            <p:cNvPr id="81946" name="Rectangle 30"/>
            <p:cNvSpPr>
              <a:spLocks noChangeArrowheads="1"/>
            </p:cNvSpPr>
            <p:nvPr/>
          </p:nvSpPr>
          <p:spPr bwMode="auto">
            <a:xfrm>
              <a:off x="5232" y="288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i="1">
                  <a:solidFill>
                    <a:schemeClr val="tx1"/>
                  </a:solidFill>
                  <a:sym typeface="Symbol" panose="05050102010706020507" pitchFamily="18" charset="2"/>
                </a:rPr>
                <a:t></a:t>
              </a:r>
            </a:p>
          </p:txBody>
        </p:sp>
        <p:sp>
          <p:nvSpPr>
            <p:cNvPr id="81947" name="Text Box 31"/>
            <p:cNvSpPr txBox="1">
              <a:spLocks noChangeArrowheads="1"/>
            </p:cNvSpPr>
            <p:nvPr/>
          </p:nvSpPr>
          <p:spPr bwMode="auto">
            <a:xfrm>
              <a:off x="3720" y="2822"/>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i="1">
                  <a:solidFill>
                    <a:schemeClr val="tx1"/>
                  </a:solidFill>
                </a:rPr>
                <a:t>O</a:t>
              </a:r>
            </a:p>
          </p:txBody>
        </p:sp>
      </p:grpSp>
    </p:spTree>
    <p:extLst>
      <p:ext uri="{BB962C8B-B14F-4D97-AF65-F5344CB8AC3E}">
        <p14:creationId xmlns:p14="http://schemas.microsoft.com/office/powerpoint/2010/main" val="8775848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100"/>
                                        </p:tgtEl>
                                        <p:attrNameLst>
                                          <p:attrName>style.visibility</p:attrName>
                                        </p:attrNameLst>
                                      </p:cBhvr>
                                      <p:to>
                                        <p:strVal val="visible"/>
                                      </p:to>
                                    </p:set>
                                    <p:animEffect transition="in" filter="wipe(left)">
                                      <p:cBhvr>
                                        <p:cTn id="7" dur="500"/>
                                        <p:tgtEl>
                                          <p:spTgt spid="89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9099"/>
                                        </p:tgtEl>
                                        <p:attrNameLst>
                                          <p:attrName>style.visibility</p:attrName>
                                        </p:attrNameLst>
                                      </p:cBhvr>
                                      <p:to>
                                        <p:strVal val="visible"/>
                                      </p:to>
                                    </p:set>
                                    <p:animEffect transition="in" filter="wipe(left)">
                                      <p:cBhvr>
                                        <p:cTn id="12" dur="500"/>
                                        <p:tgtEl>
                                          <p:spTgt spid="89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9101"/>
                                        </p:tgtEl>
                                        <p:attrNameLst>
                                          <p:attrName>style.visibility</p:attrName>
                                        </p:attrNameLst>
                                      </p:cBhvr>
                                      <p:to>
                                        <p:strVal val="visible"/>
                                      </p:to>
                                    </p:set>
                                    <p:animEffect transition="in" filter="wipe(left)">
                                      <p:cBhvr>
                                        <p:cTn id="17" dur="500"/>
                                        <p:tgtEl>
                                          <p:spTgt spid="891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102"/>
                                        </p:tgtEl>
                                        <p:attrNameLst>
                                          <p:attrName>style.visibility</p:attrName>
                                        </p:attrNameLst>
                                      </p:cBhvr>
                                      <p:to>
                                        <p:strVal val="visible"/>
                                      </p:to>
                                    </p:set>
                                    <p:animEffect transition="in" filter="wipe(left)">
                                      <p:cBhvr>
                                        <p:cTn id="22" dur="500"/>
                                        <p:tgtEl>
                                          <p:spTgt spid="891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9093"/>
                                        </p:tgtEl>
                                        <p:attrNameLst>
                                          <p:attrName>style.visibility</p:attrName>
                                        </p:attrNameLst>
                                      </p:cBhvr>
                                      <p:to>
                                        <p:strVal val="visible"/>
                                      </p:to>
                                    </p:set>
                                    <p:animEffect transition="in" filter="wipe(left)">
                                      <p:cBhvr>
                                        <p:cTn id="27" dur="500"/>
                                        <p:tgtEl>
                                          <p:spTgt spid="890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9091"/>
                                        </p:tgtEl>
                                        <p:attrNameLst>
                                          <p:attrName>style.visibility</p:attrName>
                                        </p:attrNameLst>
                                      </p:cBhvr>
                                      <p:to>
                                        <p:strVal val="visible"/>
                                      </p:to>
                                    </p:set>
                                    <p:animEffect transition="in" filter="wipe(left)">
                                      <p:cBhvr>
                                        <p:cTn id="32" dur="500"/>
                                        <p:tgtEl>
                                          <p:spTgt spid="890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9095"/>
                                        </p:tgtEl>
                                        <p:attrNameLst>
                                          <p:attrName>style.visibility</p:attrName>
                                        </p:attrNameLst>
                                      </p:cBhvr>
                                      <p:to>
                                        <p:strVal val="visible"/>
                                      </p:to>
                                    </p:set>
                                    <p:animEffect transition="in" filter="wipe(left)">
                                      <p:cBhvr>
                                        <p:cTn id="37" dur="500"/>
                                        <p:tgtEl>
                                          <p:spTgt spid="890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9103"/>
                                        </p:tgtEl>
                                        <p:attrNameLst>
                                          <p:attrName>style.visibility</p:attrName>
                                        </p:attrNameLst>
                                      </p:cBhvr>
                                      <p:to>
                                        <p:strVal val="visible"/>
                                      </p:to>
                                    </p:set>
                                    <p:animEffect transition="in" filter="wipe(left)">
                                      <p:cBhvr>
                                        <p:cTn id="42" dur="500"/>
                                        <p:tgtEl>
                                          <p:spTgt spid="891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9104"/>
                                        </p:tgtEl>
                                        <p:attrNameLst>
                                          <p:attrName>style.visibility</p:attrName>
                                        </p:attrNameLst>
                                      </p:cBhvr>
                                      <p:to>
                                        <p:strVal val="visible"/>
                                      </p:to>
                                    </p:set>
                                    <p:animEffect transition="in" filter="wipe(left)">
                                      <p:cBhvr>
                                        <p:cTn id="47" dur="500"/>
                                        <p:tgtEl>
                                          <p:spTgt spid="891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9092"/>
                                        </p:tgtEl>
                                        <p:attrNameLst>
                                          <p:attrName>style.visibility</p:attrName>
                                        </p:attrNameLst>
                                      </p:cBhvr>
                                      <p:to>
                                        <p:strVal val="visible"/>
                                      </p:to>
                                    </p:set>
                                    <p:animEffect transition="in" filter="wipe(left)">
                                      <p:cBhvr>
                                        <p:cTn id="52" dur="500"/>
                                        <p:tgtEl>
                                          <p:spTgt spid="890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9094"/>
                                        </p:tgtEl>
                                        <p:attrNameLst>
                                          <p:attrName>style.visibility</p:attrName>
                                        </p:attrNameLst>
                                      </p:cBhvr>
                                      <p:to>
                                        <p:strVal val="visible"/>
                                      </p:to>
                                    </p:set>
                                    <p:animEffect transition="in" filter="wipe(left)">
                                      <p:cBhvr>
                                        <p:cTn id="57" dur="500"/>
                                        <p:tgtEl>
                                          <p:spTgt spid="8909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left)">
                                      <p:cBhvr>
                                        <p:cTn id="62" dur="500"/>
                                        <p:tgtEl>
                                          <p:spTgt spid="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9090"/>
                                        </p:tgtEl>
                                        <p:attrNameLst>
                                          <p:attrName>style.visibility</p:attrName>
                                        </p:attrNameLst>
                                      </p:cBhvr>
                                      <p:to>
                                        <p:strVal val="visible"/>
                                      </p:to>
                                    </p:set>
                                    <p:animEffect transition="in" filter="wipe(left)">
                                      <p:cBhvr>
                                        <p:cTn id="67" dur="500"/>
                                        <p:tgtEl>
                                          <p:spTgt spid="89090"/>
                                        </p:tgtEl>
                                      </p:cBhvr>
                                    </p:animEffect>
                                  </p:childTnLst>
                                  <p:subTnLst>
                                    <p:set>
                                      <p:cBhvr override="childStyle">
                                        <p:cTn dur="1" fill="hold" display="0" masterRel="nextClick" afterEffect="1"/>
                                        <p:tgtEl>
                                          <p:spTgt spid="8909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100" grpId="0" autoUpdateAnimBg="0"/>
      <p:bldP spid="8910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18" name="Rectangle 82"/>
          <p:cNvSpPr>
            <a:spLocks noChangeArrowheads="1"/>
          </p:cNvSpPr>
          <p:nvPr/>
        </p:nvSpPr>
        <p:spPr bwMode="auto">
          <a:xfrm>
            <a:off x="368128" y="4104081"/>
            <a:ext cx="8507412" cy="1971675"/>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b="1">
                <a:solidFill>
                  <a:schemeClr val="tx1"/>
                </a:solidFill>
              </a:rPr>
              <a:t>        </a:t>
            </a:r>
            <a:r>
              <a:rPr lang="zh-CN" altLang="en-US" sz="2800" b="1">
                <a:solidFill>
                  <a:schemeClr val="tx1"/>
                </a:solidFill>
              </a:rPr>
              <a:t>把一个低通滤波器和一个高通滤波器串联 </a:t>
            </a:r>
            <a:r>
              <a:rPr lang="en-US" altLang="zh-CN" sz="2800" b="1">
                <a:solidFill>
                  <a:schemeClr val="tx1"/>
                </a:solidFill>
              </a:rPr>
              <a:t>( </a:t>
            </a:r>
            <a:r>
              <a:rPr lang="zh-CN" altLang="en-US" sz="2800" b="1">
                <a:solidFill>
                  <a:schemeClr val="tx1"/>
                </a:solidFill>
              </a:rPr>
              <a:t>低通滤波器的截止频率应高于高通滤波器的截止频率 </a:t>
            </a:r>
            <a:r>
              <a:rPr lang="en-US" altLang="zh-CN" sz="2800" b="1">
                <a:solidFill>
                  <a:schemeClr val="tx1"/>
                </a:solidFill>
              </a:rPr>
              <a:t>) </a:t>
            </a:r>
            <a:r>
              <a:rPr lang="zh-CN" altLang="en-US" sz="2800" b="1">
                <a:solidFill>
                  <a:schemeClr val="tx1"/>
                </a:solidFill>
              </a:rPr>
              <a:t>就构成</a:t>
            </a:r>
            <a:r>
              <a:rPr lang="zh-CN" altLang="en-US" sz="2800" b="1">
                <a:solidFill>
                  <a:srgbClr val="CC0000"/>
                </a:solidFill>
              </a:rPr>
              <a:t>带通滤波器</a:t>
            </a:r>
            <a:r>
              <a:rPr lang="zh-CN" altLang="en-US" sz="2800" b="1">
                <a:solidFill>
                  <a:schemeClr val="tx1"/>
                </a:solidFill>
              </a:rPr>
              <a:t>。</a:t>
            </a:r>
            <a:r>
              <a:rPr lang="zh-CN" altLang="en-US" sz="2800" b="1">
                <a:solidFill>
                  <a:srgbClr val="000099"/>
                </a:solidFill>
              </a:rPr>
              <a:t>低通滤波器与高通滤波器的截止频率之差就是带通滤波器通频带。</a:t>
            </a:r>
          </a:p>
        </p:txBody>
      </p:sp>
      <p:sp>
        <p:nvSpPr>
          <p:cNvPr id="168173" name="Rectangle 237"/>
          <p:cNvSpPr>
            <a:spLocks noChangeArrowheads="1"/>
          </p:cNvSpPr>
          <p:nvPr/>
        </p:nvSpPr>
        <p:spPr bwMode="auto">
          <a:xfrm>
            <a:off x="582440" y="602056"/>
            <a:ext cx="3429000" cy="609600"/>
          </a:xfrm>
          <a:prstGeom prst="rect">
            <a:avLst/>
          </a:prstGeom>
          <a:noFill/>
          <a:ln w="9525">
            <a:noFill/>
            <a:miter lim="800000"/>
            <a:headEnd/>
            <a:tailEnd/>
          </a:ln>
        </p:spPr>
        <p:txBody>
          <a:bodyPr/>
          <a:lstStyle/>
          <a:p>
            <a:pPr eaLnBrk="1" hangingPunct="1">
              <a:defRPr/>
            </a:pPr>
            <a:r>
              <a:rPr lang="zh-CN" altLang="en-US" sz="2800" b="1">
                <a:solidFill>
                  <a:srgbClr val="000099"/>
                </a:solidFill>
              </a:rPr>
              <a:t>二阶有源高通滤波器</a:t>
            </a:r>
          </a:p>
        </p:txBody>
      </p:sp>
      <p:pic>
        <p:nvPicPr>
          <p:cNvPr id="168175" name="Picture 239" descr="图片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053" y="910031"/>
            <a:ext cx="4965700"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2472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8175"/>
                                        </p:tgtEl>
                                        <p:attrNameLst>
                                          <p:attrName>style.visibility</p:attrName>
                                        </p:attrNameLst>
                                      </p:cBhvr>
                                      <p:to>
                                        <p:strVal val="visible"/>
                                      </p:to>
                                    </p:set>
                                    <p:animEffect transition="in" filter="wipe(left)">
                                      <p:cBhvr>
                                        <p:cTn id="7" dur="1000"/>
                                        <p:tgtEl>
                                          <p:spTgt spid="1681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8018"/>
                                        </p:tgtEl>
                                        <p:attrNameLst>
                                          <p:attrName>style.visibility</p:attrName>
                                        </p:attrNameLst>
                                      </p:cBhvr>
                                      <p:to>
                                        <p:strVal val="visible"/>
                                      </p:to>
                                    </p:set>
                                    <p:animEffect transition="in" filter="wipe(left)">
                                      <p:cBhvr>
                                        <p:cTn id="12" dur="500"/>
                                        <p:tgtEl>
                                          <p:spTgt spid="168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01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381000" y="620162"/>
            <a:ext cx="2971800" cy="609600"/>
          </a:xfrm>
          <a:prstGeom prst="rect">
            <a:avLst/>
          </a:prstGeom>
          <a:noFill/>
          <a:ln w="9525">
            <a:noFill/>
            <a:miter lim="800000"/>
            <a:headEnd/>
            <a:tailEnd/>
          </a:ln>
        </p:spPr>
        <p:txBody>
          <a:bodyPr/>
          <a:lstStyle/>
          <a:p>
            <a:pPr eaLnBrk="1" hangingPunct="1">
              <a:defRPr/>
            </a:pPr>
            <a:r>
              <a:rPr lang="en-US" altLang="zh-CN" sz="3200" b="1">
                <a:solidFill>
                  <a:srgbClr val="000099"/>
                </a:solidFill>
                <a:latin typeface="Times New Roman" panose="02020603050405020304" pitchFamily="18" charset="0"/>
                <a:cs typeface="Times New Roman" panose="02020603050405020304" pitchFamily="18" charset="0"/>
              </a:rPr>
              <a:t>   3. </a:t>
            </a:r>
            <a:r>
              <a:rPr lang="zh-CN" altLang="en-US" sz="3200" b="1">
                <a:solidFill>
                  <a:srgbClr val="000099"/>
                </a:solidFill>
                <a:latin typeface="Times New Roman" panose="02020603050405020304" pitchFamily="18" charset="0"/>
                <a:cs typeface="Times New Roman" panose="02020603050405020304" pitchFamily="18" charset="0"/>
              </a:rPr>
              <a:t>带通滤波器</a:t>
            </a:r>
          </a:p>
        </p:txBody>
      </p:sp>
      <p:sp>
        <p:nvSpPr>
          <p:cNvPr id="189527" name="Text Box 87"/>
          <p:cNvSpPr txBox="1">
            <a:spLocks noChangeArrowheads="1"/>
          </p:cNvSpPr>
          <p:nvPr/>
        </p:nvSpPr>
        <p:spPr bwMode="auto">
          <a:xfrm>
            <a:off x="571500" y="3985662"/>
            <a:ext cx="383857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r>
              <a:rPr lang="en-US" altLang="zh-CN">
                <a:solidFill>
                  <a:schemeClr val="tx1"/>
                </a:solidFill>
              </a:rPr>
              <a:t>    </a:t>
            </a:r>
            <a:r>
              <a:rPr lang="zh-CN" altLang="en-US">
                <a:solidFill>
                  <a:schemeClr val="tx1"/>
                </a:solidFill>
              </a:rPr>
              <a:t>低频时，幅频特性取</a:t>
            </a:r>
          </a:p>
          <a:p>
            <a:r>
              <a:rPr lang="zh-CN" altLang="en-US">
                <a:solidFill>
                  <a:schemeClr val="tx1"/>
                </a:solidFill>
              </a:rPr>
              <a:t>决于高通滤波器；</a:t>
            </a:r>
          </a:p>
          <a:p>
            <a:r>
              <a:rPr lang="zh-CN" altLang="en-US">
                <a:solidFill>
                  <a:schemeClr val="tx1"/>
                </a:solidFill>
              </a:rPr>
              <a:t>    高频时，幅频特性取</a:t>
            </a:r>
          </a:p>
          <a:p>
            <a:r>
              <a:rPr lang="zh-CN" altLang="en-US">
                <a:solidFill>
                  <a:schemeClr val="tx1"/>
                </a:solidFill>
              </a:rPr>
              <a:t>决于低通滤波器。</a:t>
            </a:r>
          </a:p>
          <a:p>
            <a:r>
              <a:rPr lang="zh-CN" altLang="en-US">
                <a:solidFill>
                  <a:srgbClr val="A50021"/>
                </a:solidFill>
              </a:rPr>
              <a:t>    优点：</a:t>
            </a:r>
            <a:r>
              <a:rPr lang="zh-CN" altLang="en-US">
                <a:solidFill>
                  <a:schemeClr val="tx1"/>
                </a:solidFill>
              </a:rPr>
              <a:t>通带宽</a:t>
            </a:r>
            <a:r>
              <a:rPr lang="en-US" altLang="zh-CN">
                <a:solidFill>
                  <a:schemeClr val="tx1"/>
                </a:solidFill>
              </a:rPr>
              <a:t>, </a:t>
            </a:r>
            <a:r>
              <a:rPr lang="en-US" altLang="zh-CN" i="1">
                <a:solidFill>
                  <a:schemeClr val="tx1"/>
                </a:solidFill>
              </a:rPr>
              <a:t> f</a:t>
            </a:r>
            <a:r>
              <a:rPr lang="en-US" altLang="zh-CN" baseline="-25000">
                <a:solidFill>
                  <a:schemeClr val="tx1"/>
                </a:solidFill>
              </a:rPr>
              <a:t>H </a:t>
            </a:r>
            <a:r>
              <a:rPr lang="zh-CN" altLang="en-US" baseline="-25000">
                <a:solidFill>
                  <a:schemeClr val="tx1"/>
                </a:solidFill>
              </a:rPr>
              <a:t>、</a:t>
            </a:r>
            <a:r>
              <a:rPr lang="en-US" altLang="zh-CN" i="1">
                <a:solidFill>
                  <a:schemeClr val="tx1"/>
                </a:solidFill>
              </a:rPr>
              <a:t>f</a:t>
            </a:r>
            <a:r>
              <a:rPr lang="en-US" altLang="zh-CN" baseline="-25000">
                <a:solidFill>
                  <a:schemeClr val="tx1"/>
                </a:solidFill>
              </a:rPr>
              <a:t>L</a:t>
            </a:r>
          </a:p>
          <a:p>
            <a:r>
              <a:rPr lang="zh-CN" altLang="en-US">
                <a:solidFill>
                  <a:schemeClr val="tx1"/>
                </a:solidFill>
              </a:rPr>
              <a:t>易于调节。</a:t>
            </a:r>
          </a:p>
        </p:txBody>
      </p:sp>
      <p:grpSp>
        <p:nvGrpSpPr>
          <p:cNvPr id="2" name="Group 119"/>
          <p:cNvGrpSpPr>
            <a:grpSpLocks/>
          </p:cNvGrpSpPr>
          <p:nvPr/>
        </p:nvGrpSpPr>
        <p:grpSpPr bwMode="auto">
          <a:xfrm>
            <a:off x="4610100" y="4049162"/>
            <a:ext cx="4229100" cy="2276475"/>
            <a:chOff x="2904" y="2448"/>
            <a:chExt cx="2664" cy="1434"/>
          </a:xfrm>
        </p:grpSpPr>
        <p:sp>
          <p:nvSpPr>
            <p:cNvPr id="86022" name="Line 99"/>
            <p:cNvSpPr>
              <a:spLocks noChangeShapeType="1"/>
            </p:cNvSpPr>
            <p:nvPr/>
          </p:nvSpPr>
          <p:spPr bwMode="auto">
            <a:xfrm flipV="1">
              <a:off x="3596" y="3010"/>
              <a:ext cx="854" cy="0"/>
            </a:xfrm>
            <a:prstGeom prst="line">
              <a:avLst/>
            </a:prstGeom>
            <a:noFill/>
            <a:ln w="28575">
              <a:solidFill>
                <a:srgbClr val="FF0000"/>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3" name="Line 89"/>
            <p:cNvSpPr>
              <a:spLocks noChangeShapeType="1"/>
            </p:cNvSpPr>
            <p:nvPr/>
          </p:nvSpPr>
          <p:spPr bwMode="auto">
            <a:xfrm>
              <a:off x="3596" y="3616"/>
              <a:ext cx="1972" cy="0"/>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4" name="Line 90"/>
            <p:cNvSpPr>
              <a:spLocks noChangeShapeType="1"/>
            </p:cNvSpPr>
            <p:nvPr/>
          </p:nvSpPr>
          <p:spPr bwMode="auto">
            <a:xfrm flipH="1" flipV="1">
              <a:off x="3609" y="2496"/>
              <a:ext cx="0" cy="1120"/>
            </a:xfrm>
            <a:prstGeom prst="line">
              <a:avLst/>
            </a:prstGeom>
            <a:noFill/>
            <a:ln w="38100">
              <a:solidFill>
                <a:srgbClr val="00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5" name="Line 91"/>
            <p:cNvSpPr>
              <a:spLocks noChangeShapeType="1"/>
            </p:cNvSpPr>
            <p:nvPr/>
          </p:nvSpPr>
          <p:spPr bwMode="auto">
            <a:xfrm flipH="1" flipV="1">
              <a:off x="3951" y="3072"/>
              <a:ext cx="11" cy="554"/>
            </a:xfrm>
            <a:prstGeom prst="line">
              <a:avLst/>
            </a:prstGeom>
            <a:noFill/>
            <a:ln w="28575">
              <a:solidFill>
                <a:srgbClr val="FF0000"/>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6" name="Freeform 92"/>
            <p:cNvSpPr>
              <a:spLocks/>
            </p:cNvSpPr>
            <p:nvPr/>
          </p:nvSpPr>
          <p:spPr bwMode="auto">
            <a:xfrm>
              <a:off x="4350" y="2990"/>
              <a:ext cx="931" cy="603"/>
            </a:xfrm>
            <a:custGeom>
              <a:avLst/>
              <a:gdLst>
                <a:gd name="T0" fmla="*/ 0 w 864"/>
                <a:gd name="T1" fmla="*/ 563 h 364"/>
                <a:gd name="T2" fmla="*/ 748 w 864"/>
                <a:gd name="T3" fmla="*/ 949 h 364"/>
                <a:gd name="T4" fmla="*/ 1175 w 864"/>
                <a:gd name="T5" fmla="*/ 6307 h 364"/>
                <a:gd name="T6" fmla="*/ 1457 w 864"/>
                <a:gd name="T7" fmla="*/ 12464 h 364"/>
                <a:gd name="T8" fmla="*/ 0 60000 65536"/>
                <a:gd name="T9" fmla="*/ 0 60000 65536"/>
                <a:gd name="T10" fmla="*/ 0 60000 65536"/>
                <a:gd name="T11" fmla="*/ 0 60000 65536"/>
                <a:gd name="T12" fmla="*/ 0 w 864"/>
                <a:gd name="T13" fmla="*/ 0 h 364"/>
                <a:gd name="T14" fmla="*/ 864 w 864"/>
                <a:gd name="T15" fmla="*/ 364 h 364"/>
              </a:gdLst>
              <a:ahLst/>
              <a:cxnLst>
                <a:cxn ang="T8">
                  <a:pos x="T0" y="T1"/>
                </a:cxn>
                <a:cxn ang="T9">
                  <a:pos x="T2" y="T3"/>
                </a:cxn>
                <a:cxn ang="T10">
                  <a:pos x="T4" y="T5"/>
                </a:cxn>
                <a:cxn ang="T11">
                  <a:pos x="T6" y="T7"/>
                </a:cxn>
              </a:cxnLst>
              <a:rect l="T12" t="T13" r="T14" b="T15"/>
              <a:pathLst>
                <a:path w="864" h="364">
                  <a:moveTo>
                    <a:pt x="0" y="16"/>
                  </a:moveTo>
                  <a:cubicBezTo>
                    <a:pt x="164" y="8"/>
                    <a:pt x="328" y="0"/>
                    <a:pt x="444" y="28"/>
                  </a:cubicBezTo>
                  <a:cubicBezTo>
                    <a:pt x="560" y="56"/>
                    <a:pt x="626" y="128"/>
                    <a:pt x="696" y="184"/>
                  </a:cubicBezTo>
                  <a:cubicBezTo>
                    <a:pt x="766" y="240"/>
                    <a:pt x="836" y="334"/>
                    <a:pt x="864" y="364"/>
                  </a:cubicBezTo>
                </a:path>
              </a:pathLst>
            </a:custGeom>
            <a:noFill/>
            <a:ln w="38100">
              <a:solidFill>
                <a:srgbClr val="000099"/>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6027" name="Freeform 93"/>
            <p:cNvSpPr>
              <a:spLocks/>
            </p:cNvSpPr>
            <p:nvPr/>
          </p:nvSpPr>
          <p:spPr bwMode="auto">
            <a:xfrm flipH="1">
              <a:off x="3620" y="2990"/>
              <a:ext cx="893" cy="632"/>
            </a:xfrm>
            <a:custGeom>
              <a:avLst/>
              <a:gdLst>
                <a:gd name="T0" fmla="*/ 0 w 864"/>
                <a:gd name="T1" fmla="*/ 774 h 364"/>
                <a:gd name="T2" fmla="*/ 559 w 864"/>
                <a:gd name="T3" fmla="*/ 1344 h 364"/>
                <a:gd name="T4" fmla="*/ 877 w 864"/>
                <a:gd name="T5" fmla="*/ 8742 h 364"/>
                <a:gd name="T6" fmla="*/ 1088 w 864"/>
                <a:gd name="T7" fmla="*/ 17316 h 364"/>
                <a:gd name="T8" fmla="*/ 0 60000 65536"/>
                <a:gd name="T9" fmla="*/ 0 60000 65536"/>
                <a:gd name="T10" fmla="*/ 0 60000 65536"/>
                <a:gd name="T11" fmla="*/ 0 60000 65536"/>
                <a:gd name="T12" fmla="*/ 0 w 864"/>
                <a:gd name="T13" fmla="*/ 0 h 364"/>
                <a:gd name="T14" fmla="*/ 864 w 864"/>
                <a:gd name="T15" fmla="*/ 364 h 364"/>
              </a:gdLst>
              <a:ahLst/>
              <a:cxnLst>
                <a:cxn ang="T8">
                  <a:pos x="T0" y="T1"/>
                </a:cxn>
                <a:cxn ang="T9">
                  <a:pos x="T2" y="T3"/>
                </a:cxn>
                <a:cxn ang="T10">
                  <a:pos x="T4" y="T5"/>
                </a:cxn>
                <a:cxn ang="T11">
                  <a:pos x="T6" y="T7"/>
                </a:cxn>
              </a:cxnLst>
              <a:rect l="T12" t="T13" r="T14" b="T15"/>
              <a:pathLst>
                <a:path w="864" h="364">
                  <a:moveTo>
                    <a:pt x="0" y="16"/>
                  </a:moveTo>
                  <a:cubicBezTo>
                    <a:pt x="164" y="8"/>
                    <a:pt x="328" y="0"/>
                    <a:pt x="444" y="28"/>
                  </a:cubicBezTo>
                  <a:cubicBezTo>
                    <a:pt x="560" y="56"/>
                    <a:pt x="626" y="128"/>
                    <a:pt x="696" y="184"/>
                  </a:cubicBezTo>
                  <a:cubicBezTo>
                    <a:pt x="766" y="240"/>
                    <a:pt x="836" y="334"/>
                    <a:pt x="864" y="364"/>
                  </a:cubicBezTo>
                </a:path>
              </a:pathLst>
            </a:custGeom>
            <a:noFill/>
            <a:ln w="38100">
              <a:solidFill>
                <a:srgbClr val="000099"/>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6028" name="Text Box 94"/>
            <p:cNvSpPr txBox="1">
              <a:spLocks noChangeArrowheads="1"/>
            </p:cNvSpPr>
            <p:nvPr/>
          </p:nvSpPr>
          <p:spPr bwMode="auto">
            <a:xfrm>
              <a:off x="3914" y="3590"/>
              <a:ext cx="26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r>
                <a:rPr lang="en-US" altLang="zh-CN" sz="2400" i="1">
                  <a:solidFill>
                    <a:schemeClr val="tx1"/>
                  </a:solidFill>
                </a:rPr>
                <a:t>f</a:t>
              </a:r>
              <a:r>
                <a:rPr lang="en-US" altLang="zh-CN" sz="2400" baseline="-25000">
                  <a:solidFill>
                    <a:schemeClr val="tx1"/>
                  </a:solidFill>
                </a:rPr>
                <a:t>L</a:t>
              </a:r>
              <a:endParaRPr lang="en-US" altLang="zh-CN" sz="2400">
                <a:solidFill>
                  <a:schemeClr val="tx1"/>
                </a:solidFill>
              </a:endParaRPr>
            </a:p>
          </p:txBody>
        </p:sp>
        <p:sp>
          <p:nvSpPr>
            <p:cNvPr id="86029" name="Text Box 95"/>
            <p:cNvSpPr txBox="1">
              <a:spLocks noChangeArrowheads="1"/>
            </p:cNvSpPr>
            <p:nvPr/>
          </p:nvSpPr>
          <p:spPr bwMode="auto">
            <a:xfrm>
              <a:off x="5351" y="3595"/>
              <a:ext cx="18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r>
                <a:rPr lang="en-US" altLang="zh-CN" sz="2400" i="1">
                  <a:solidFill>
                    <a:schemeClr val="tx1"/>
                  </a:solidFill>
                </a:rPr>
                <a:t>f</a:t>
              </a:r>
            </a:p>
          </p:txBody>
        </p:sp>
        <p:sp>
          <p:nvSpPr>
            <p:cNvPr id="86030" name="Line 97"/>
            <p:cNvSpPr>
              <a:spLocks noChangeShapeType="1"/>
            </p:cNvSpPr>
            <p:nvPr/>
          </p:nvSpPr>
          <p:spPr bwMode="auto">
            <a:xfrm flipH="1" flipV="1">
              <a:off x="4924" y="3089"/>
              <a:ext cx="12" cy="544"/>
            </a:xfrm>
            <a:prstGeom prst="line">
              <a:avLst/>
            </a:prstGeom>
            <a:noFill/>
            <a:ln w="28575">
              <a:solidFill>
                <a:srgbClr val="FF0000"/>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1" name="Text Box 98"/>
            <p:cNvSpPr txBox="1">
              <a:spLocks noChangeArrowheads="1"/>
            </p:cNvSpPr>
            <p:nvPr/>
          </p:nvSpPr>
          <p:spPr bwMode="auto">
            <a:xfrm>
              <a:off x="4760" y="3581"/>
              <a:ext cx="2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r>
                <a:rPr lang="en-US" altLang="zh-CN" sz="2400" i="1">
                  <a:solidFill>
                    <a:schemeClr val="tx1"/>
                  </a:solidFill>
                </a:rPr>
                <a:t>f</a:t>
              </a:r>
              <a:r>
                <a:rPr lang="en-US" altLang="zh-CN" sz="2400" baseline="-25000">
                  <a:solidFill>
                    <a:schemeClr val="tx1"/>
                  </a:solidFill>
                </a:rPr>
                <a:t>H</a:t>
              </a:r>
              <a:endParaRPr lang="en-US" altLang="zh-CN" sz="2400">
                <a:solidFill>
                  <a:schemeClr val="tx1"/>
                </a:solidFill>
              </a:endParaRPr>
            </a:p>
          </p:txBody>
        </p:sp>
        <p:sp>
          <p:nvSpPr>
            <p:cNvPr id="86032" name="Rectangle 101"/>
            <p:cNvSpPr>
              <a:spLocks noChangeArrowheads="1"/>
            </p:cNvSpPr>
            <p:nvPr/>
          </p:nvSpPr>
          <p:spPr bwMode="auto">
            <a:xfrm>
              <a:off x="3624" y="2448"/>
              <a:ext cx="7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chemeClr val="tx1"/>
                  </a:solidFill>
                </a:rPr>
                <a:t>| </a:t>
              </a:r>
              <a:r>
                <a:rPr lang="en-US" altLang="zh-CN" sz="2400" i="1">
                  <a:solidFill>
                    <a:schemeClr val="tx1"/>
                  </a:solidFill>
                </a:rPr>
                <a:t>T</a:t>
              </a:r>
              <a:r>
                <a:rPr lang="en-US" altLang="zh-CN" sz="2400">
                  <a:solidFill>
                    <a:schemeClr val="tx1"/>
                  </a:solidFill>
                </a:rPr>
                <a:t>(j</a:t>
              </a:r>
              <a:r>
                <a:rPr lang="en-US" altLang="zh-CN" sz="2400" i="1">
                  <a:solidFill>
                    <a:schemeClr val="tx1"/>
                  </a:solidFill>
                  <a:sym typeface="Symbol" panose="05050102010706020507" pitchFamily="18" charset="2"/>
                </a:rPr>
                <a:t></a:t>
              </a:r>
              <a:r>
                <a:rPr lang="en-US" altLang="zh-CN" sz="2400">
                  <a:solidFill>
                    <a:schemeClr val="tx1"/>
                  </a:solidFill>
                  <a:sym typeface="Symbol" panose="05050102010706020507" pitchFamily="18" charset="2"/>
                </a:rPr>
                <a:t>)</a:t>
              </a:r>
              <a:r>
                <a:rPr lang="en-US" altLang="zh-CN" sz="2400">
                  <a:solidFill>
                    <a:schemeClr val="tx1"/>
                  </a:solidFill>
                </a:rPr>
                <a:t> |</a:t>
              </a:r>
            </a:p>
          </p:txBody>
        </p:sp>
        <p:graphicFrame>
          <p:nvGraphicFramePr>
            <p:cNvPr id="86033" name="Object 109"/>
            <p:cNvGraphicFramePr>
              <a:graphicFrameLocks noChangeAspect="1"/>
            </p:cNvGraphicFramePr>
            <p:nvPr/>
          </p:nvGraphicFramePr>
          <p:xfrm>
            <a:off x="2904" y="2896"/>
            <a:ext cx="688" cy="556"/>
          </p:xfrm>
          <a:graphic>
            <a:graphicData uri="http://schemas.openxmlformats.org/presentationml/2006/ole">
              <mc:AlternateContent xmlns:mc="http://schemas.openxmlformats.org/markup-compatibility/2006">
                <mc:Choice xmlns:v="urn:schemas-microsoft-com:vml" Requires="v">
                  <p:oleObj spid="_x0000_s23556" name="Equation" r:id="rId4" imgW="563910" imgH="426615" progId="Equation.3">
                    <p:embed/>
                  </p:oleObj>
                </mc:Choice>
                <mc:Fallback>
                  <p:oleObj name="Equation" r:id="rId4" imgW="563910" imgH="42661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4" y="2896"/>
                          <a:ext cx="688" cy="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4" name="Text Box 111"/>
            <p:cNvSpPr txBox="1">
              <a:spLocks noChangeArrowheads="1"/>
            </p:cNvSpPr>
            <p:nvPr/>
          </p:nvSpPr>
          <p:spPr bwMode="auto">
            <a:xfrm>
              <a:off x="2976" y="2688"/>
              <a:ext cx="6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rPr>
                <a:t>| </a:t>
              </a:r>
              <a:r>
                <a:rPr lang="en-US" altLang="zh-CN" i="1">
                  <a:solidFill>
                    <a:schemeClr val="tx1"/>
                  </a:solidFill>
                </a:rPr>
                <a:t>A</a:t>
              </a:r>
              <a:r>
                <a:rPr lang="en-US" altLang="zh-CN" i="1" baseline="-25000">
                  <a:solidFill>
                    <a:schemeClr val="tx1"/>
                  </a:solidFill>
                </a:rPr>
                <a:t>u</a:t>
              </a:r>
              <a:r>
                <a:rPr lang="en-US" altLang="zh-CN" baseline="-25000">
                  <a:solidFill>
                    <a:schemeClr val="tx1"/>
                  </a:solidFill>
                </a:rPr>
                <a:t>f0</a:t>
              </a:r>
              <a:r>
                <a:rPr lang="en-US" altLang="zh-CN">
                  <a:solidFill>
                    <a:schemeClr val="tx1"/>
                  </a:solidFill>
                </a:rPr>
                <a:t> |</a:t>
              </a:r>
            </a:p>
          </p:txBody>
        </p:sp>
        <p:sp>
          <p:nvSpPr>
            <p:cNvPr id="86035" name="Line 117"/>
            <p:cNvSpPr>
              <a:spLocks noChangeShapeType="1"/>
            </p:cNvSpPr>
            <p:nvPr/>
          </p:nvSpPr>
          <p:spPr bwMode="auto">
            <a:xfrm flipV="1">
              <a:off x="3636" y="3114"/>
              <a:ext cx="1324" cy="0"/>
            </a:xfrm>
            <a:prstGeom prst="line">
              <a:avLst/>
            </a:prstGeom>
            <a:noFill/>
            <a:ln w="28575">
              <a:solidFill>
                <a:srgbClr val="FF0000"/>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189561" name="Picture 121" descr="图片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263" y="564600"/>
            <a:ext cx="677545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9259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9561"/>
                                        </p:tgtEl>
                                        <p:attrNameLst>
                                          <p:attrName>style.visibility</p:attrName>
                                        </p:attrNameLst>
                                      </p:cBhvr>
                                      <p:to>
                                        <p:strVal val="visible"/>
                                      </p:to>
                                    </p:set>
                                    <p:animEffect transition="in" filter="wipe(left)">
                                      <p:cBhvr>
                                        <p:cTn id="7" dur="1000"/>
                                        <p:tgtEl>
                                          <p:spTgt spid="189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9527"/>
                                        </p:tgtEl>
                                        <p:attrNameLst>
                                          <p:attrName>style.visibility</p:attrName>
                                        </p:attrNameLst>
                                      </p:cBhvr>
                                      <p:to>
                                        <p:strVal val="visible"/>
                                      </p:to>
                                    </p:set>
                                    <p:animEffect transition="in" filter="wipe(left)">
                                      <p:cBhvr>
                                        <p:cTn id="17" dur="500"/>
                                        <p:tgtEl>
                                          <p:spTgt spid="189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2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 name="Group 254"/>
          <p:cNvGrpSpPr>
            <a:grpSpLocks/>
          </p:cNvGrpSpPr>
          <p:nvPr/>
        </p:nvGrpSpPr>
        <p:grpSpPr bwMode="auto">
          <a:xfrm>
            <a:off x="5802093" y="3586210"/>
            <a:ext cx="3452812" cy="2828925"/>
            <a:chOff x="3529" y="2016"/>
            <a:chExt cx="2175" cy="1782"/>
          </a:xfrm>
        </p:grpSpPr>
        <p:sp>
          <p:nvSpPr>
            <p:cNvPr id="94225" name="Text Box 27"/>
            <p:cNvSpPr txBox="1">
              <a:spLocks noChangeArrowheads="1"/>
            </p:cNvSpPr>
            <p:nvPr/>
          </p:nvSpPr>
          <p:spPr bwMode="auto">
            <a:xfrm>
              <a:off x="4621" y="2680"/>
              <a:ext cx="10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ea typeface="楷体_GB2312" pitchFamily="49" charset="-122"/>
                  <a:cs typeface="Times New Roman" panose="02020603050405020304" pitchFamily="18" charset="0"/>
                </a:rPr>
                <a:t>  </a:t>
              </a:r>
              <a:r>
                <a:rPr lang="en-US" altLang="zh-CN" i="1">
                  <a:solidFill>
                    <a:schemeClr val="tx1"/>
                  </a:solidFill>
                  <a:ea typeface="创艺繁标宋" pitchFamily="2" charset="-122"/>
                  <a:cs typeface="Times New Roman" panose="02020603050405020304" pitchFamily="18" charset="0"/>
                  <a:sym typeface="Symbol" panose="05050102010706020507" pitchFamily="18" charset="2"/>
                </a:rPr>
                <a:t>u</a:t>
              </a:r>
              <a:r>
                <a:rPr lang="en-US" altLang="zh-CN" i="1" baseline="-25000">
                  <a:solidFill>
                    <a:schemeClr val="tx1"/>
                  </a:solidFill>
                  <a:ea typeface="创艺繁标宋" pitchFamily="2" charset="-122"/>
                  <a:cs typeface="Times New Roman" panose="02020603050405020304" pitchFamily="18" charset="0"/>
                  <a:sym typeface="Symbol" panose="05050102010706020507" pitchFamily="18" charset="2"/>
                </a:rPr>
                <a:t>+</a:t>
              </a:r>
              <a:r>
                <a:rPr lang="en-US" altLang="zh-CN">
                  <a:solidFill>
                    <a:schemeClr val="tx1"/>
                  </a:solidFill>
                  <a:cs typeface="Times New Roman" panose="02020603050405020304" pitchFamily="18" charset="0"/>
                  <a:sym typeface="Symbol" panose="05050102010706020507" pitchFamily="18" charset="2"/>
                </a:rPr>
                <a:t>– </a:t>
              </a:r>
              <a:r>
                <a:rPr lang="en-US" altLang="zh-CN" i="1">
                  <a:solidFill>
                    <a:schemeClr val="tx1"/>
                  </a:solidFill>
                  <a:ea typeface="创艺繁标宋" pitchFamily="2" charset="-122"/>
                  <a:cs typeface="Times New Roman" panose="02020603050405020304" pitchFamily="18" charset="0"/>
                  <a:sym typeface="Symbol" panose="05050102010706020507" pitchFamily="18" charset="2"/>
                </a:rPr>
                <a:t>u</a:t>
              </a:r>
              <a:r>
                <a:rPr lang="en-US" altLang="zh-CN" i="1" baseline="-25000">
                  <a:solidFill>
                    <a:schemeClr val="tx1"/>
                  </a:solidFill>
                  <a:ea typeface="创艺繁标宋" pitchFamily="2" charset="-122"/>
                  <a:cs typeface="Times New Roman" panose="02020603050405020304" pitchFamily="18" charset="0"/>
                  <a:sym typeface="Symbol" panose="05050102010706020507" pitchFamily="18" charset="2"/>
                </a:rPr>
                <a:t>–</a:t>
              </a:r>
              <a:r>
                <a:rPr lang="en-US" altLang="zh-CN" baseline="-25000">
                  <a:solidFill>
                    <a:schemeClr val="tx1"/>
                  </a:solidFill>
                  <a:ea typeface="创艺繁标宋" pitchFamily="2" charset="-122"/>
                  <a:cs typeface="Times New Roman" panose="02020603050405020304" pitchFamily="18" charset="0"/>
                  <a:sym typeface="Symbol" panose="05050102010706020507" pitchFamily="18" charset="2"/>
                </a:rPr>
                <a:t> </a:t>
              </a:r>
            </a:p>
          </p:txBody>
        </p:sp>
        <p:sp>
          <p:nvSpPr>
            <p:cNvPr id="94226" name="Text Box 28"/>
            <p:cNvSpPr txBox="1">
              <a:spLocks noChangeArrowheads="1"/>
            </p:cNvSpPr>
            <p:nvPr/>
          </p:nvSpPr>
          <p:spPr bwMode="auto">
            <a:xfrm>
              <a:off x="4460" y="2016"/>
              <a:ext cx="4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ea typeface="楷体_GB2312" pitchFamily="49" charset="-122"/>
                  <a:cs typeface="Times New Roman" panose="02020603050405020304" pitchFamily="18" charset="0"/>
                </a:rPr>
                <a:t>u</a:t>
              </a:r>
              <a:r>
                <a:rPr lang="en-US" altLang="zh-CN" baseline="-25000">
                  <a:solidFill>
                    <a:schemeClr val="tx1"/>
                  </a:solidFill>
                  <a:ea typeface="楷体_GB2312" pitchFamily="49" charset="-122"/>
                  <a:cs typeface="Times New Roman" panose="02020603050405020304" pitchFamily="18" charset="0"/>
                </a:rPr>
                <a:t>o</a:t>
              </a:r>
              <a:endParaRPr lang="en-US" altLang="zh-CN">
                <a:solidFill>
                  <a:schemeClr val="tx1"/>
                </a:solidFill>
                <a:ea typeface="楷体_GB2312" pitchFamily="49" charset="-122"/>
                <a:cs typeface="Times New Roman" panose="02020603050405020304" pitchFamily="18" charset="0"/>
              </a:endParaRPr>
            </a:p>
          </p:txBody>
        </p:sp>
        <p:sp>
          <p:nvSpPr>
            <p:cNvPr id="94227" name="Text Box 30"/>
            <p:cNvSpPr txBox="1">
              <a:spLocks noChangeArrowheads="1"/>
            </p:cNvSpPr>
            <p:nvPr/>
          </p:nvSpPr>
          <p:spPr bwMode="auto">
            <a:xfrm>
              <a:off x="4409" y="3408"/>
              <a:ext cx="9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cs typeface="Times New Roman" panose="02020603050405020304" pitchFamily="18" charset="0"/>
                </a:rPr>
                <a:t>–</a:t>
              </a:r>
              <a:r>
                <a:rPr lang="en-US" altLang="zh-CN" i="1">
                  <a:solidFill>
                    <a:schemeClr val="tx1"/>
                  </a:solidFill>
                  <a:ea typeface="楷体_GB2312" pitchFamily="49" charset="-122"/>
                  <a:cs typeface="Times New Roman" panose="02020603050405020304" pitchFamily="18" charset="0"/>
                </a:rPr>
                <a:t>U</a:t>
              </a:r>
              <a:r>
                <a:rPr lang="en-US" altLang="zh-CN" baseline="-25000">
                  <a:solidFill>
                    <a:schemeClr val="tx1"/>
                  </a:solidFill>
                  <a:ea typeface="楷体_GB2312" pitchFamily="49" charset="-122"/>
                  <a:cs typeface="Times New Roman" panose="02020603050405020304" pitchFamily="18" charset="0"/>
                </a:rPr>
                <a:t>o(sat)</a:t>
              </a:r>
            </a:p>
          </p:txBody>
        </p:sp>
        <p:sp>
          <p:nvSpPr>
            <p:cNvPr id="94228" name="Line 31"/>
            <p:cNvSpPr>
              <a:spLocks noChangeShapeType="1"/>
            </p:cNvSpPr>
            <p:nvPr/>
          </p:nvSpPr>
          <p:spPr bwMode="auto">
            <a:xfrm>
              <a:off x="3529" y="3037"/>
              <a:ext cx="1784"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spAutoFit/>
            </a:bodyPr>
            <a:lstStyle/>
            <a:p>
              <a:endParaRPr lang="zh-CN" altLang="en-US" sz="2800" b="1">
                <a:latin typeface="Times New Roman" panose="02020603050405020304" pitchFamily="18" charset="0"/>
                <a:cs typeface="Times New Roman" panose="02020603050405020304" pitchFamily="18" charset="0"/>
              </a:endParaRPr>
            </a:p>
          </p:txBody>
        </p:sp>
        <p:sp>
          <p:nvSpPr>
            <p:cNvPr id="94229" name="Line 32"/>
            <p:cNvSpPr>
              <a:spLocks noChangeShapeType="1"/>
            </p:cNvSpPr>
            <p:nvPr/>
          </p:nvSpPr>
          <p:spPr bwMode="auto">
            <a:xfrm flipV="1">
              <a:off x="4402" y="2100"/>
              <a:ext cx="0" cy="1698"/>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spAutoFit/>
            </a:bodyPr>
            <a:lstStyle/>
            <a:p>
              <a:endParaRPr lang="zh-CN" altLang="en-US" sz="2800" b="1">
                <a:latin typeface="Times New Roman" panose="02020603050405020304" pitchFamily="18" charset="0"/>
                <a:cs typeface="Times New Roman" panose="02020603050405020304" pitchFamily="18" charset="0"/>
              </a:endParaRPr>
            </a:p>
          </p:txBody>
        </p:sp>
        <p:grpSp>
          <p:nvGrpSpPr>
            <p:cNvPr id="94230" name="Group 33"/>
            <p:cNvGrpSpPr>
              <a:grpSpLocks/>
            </p:cNvGrpSpPr>
            <p:nvPr/>
          </p:nvGrpSpPr>
          <p:grpSpPr bwMode="auto">
            <a:xfrm>
              <a:off x="3631" y="2450"/>
              <a:ext cx="1546" cy="1148"/>
              <a:chOff x="3636" y="1920"/>
              <a:chExt cx="1848" cy="1344"/>
            </a:xfrm>
          </p:grpSpPr>
          <p:sp>
            <p:nvSpPr>
              <p:cNvPr id="94234" name="Line 34"/>
              <p:cNvSpPr>
                <a:spLocks noChangeShapeType="1"/>
              </p:cNvSpPr>
              <p:nvPr/>
            </p:nvSpPr>
            <p:spPr bwMode="auto">
              <a:xfrm flipH="1">
                <a:off x="3636" y="3264"/>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800" b="1">
                  <a:latin typeface="Times New Roman" panose="02020603050405020304" pitchFamily="18" charset="0"/>
                  <a:cs typeface="Times New Roman" panose="02020603050405020304" pitchFamily="18" charset="0"/>
                </a:endParaRPr>
              </a:p>
            </p:txBody>
          </p:sp>
          <p:sp>
            <p:nvSpPr>
              <p:cNvPr id="94235" name="Line 35"/>
              <p:cNvSpPr>
                <a:spLocks noChangeShapeType="1"/>
              </p:cNvSpPr>
              <p:nvPr/>
            </p:nvSpPr>
            <p:spPr bwMode="auto">
              <a:xfrm flipH="1">
                <a:off x="4560" y="1920"/>
                <a:ext cx="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800" b="1">
                  <a:latin typeface="Times New Roman" panose="02020603050405020304" pitchFamily="18" charset="0"/>
                  <a:cs typeface="Times New Roman" panose="02020603050405020304" pitchFamily="18" charset="0"/>
                </a:endParaRPr>
              </a:p>
            </p:txBody>
          </p:sp>
          <p:sp>
            <p:nvSpPr>
              <p:cNvPr id="94236" name="Line 36"/>
              <p:cNvSpPr>
                <a:spLocks noChangeShapeType="1"/>
              </p:cNvSpPr>
              <p:nvPr/>
            </p:nvSpPr>
            <p:spPr bwMode="auto">
              <a:xfrm flipH="1">
                <a:off x="4560" y="1920"/>
                <a:ext cx="0" cy="13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800" b="1">
                  <a:latin typeface="Times New Roman" panose="02020603050405020304" pitchFamily="18" charset="0"/>
                  <a:cs typeface="Times New Roman" panose="02020603050405020304" pitchFamily="18" charset="0"/>
                </a:endParaRPr>
              </a:p>
            </p:txBody>
          </p:sp>
        </p:grpSp>
        <p:sp>
          <p:nvSpPr>
            <p:cNvPr id="94231" name="Text Box 37"/>
            <p:cNvSpPr txBox="1">
              <a:spLocks noChangeArrowheads="1"/>
            </p:cNvSpPr>
            <p:nvPr/>
          </p:nvSpPr>
          <p:spPr bwMode="auto">
            <a:xfrm>
              <a:off x="3611" y="2200"/>
              <a:ext cx="9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1"/>
                  </a:solidFill>
                  <a:ea typeface="楷体_GB2312" pitchFamily="49" charset="-122"/>
                  <a:cs typeface="Times New Roman" panose="02020603050405020304" pitchFamily="18" charset="0"/>
                </a:rPr>
                <a:t> +</a:t>
              </a:r>
              <a:r>
                <a:rPr lang="en-US" altLang="zh-CN" i="1">
                  <a:solidFill>
                    <a:schemeClr val="tx1"/>
                  </a:solidFill>
                  <a:ea typeface="楷体_GB2312" pitchFamily="49" charset="-122"/>
                  <a:cs typeface="Times New Roman" panose="02020603050405020304" pitchFamily="18" charset="0"/>
                </a:rPr>
                <a:t>U</a:t>
              </a:r>
              <a:r>
                <a:rPr lang="en-US" altLang="zh-CN" baseline="-25000">
                  <a:solidFill>
                    <a:schemeClr val="tx1"/>
                  </a:solidFill>
                  <a:ea typeface="楷体_GB2312" pitchFamily="49" charset="-122"/>
                  <a:cs typeface="Times New Roman" panose="02020603050405020304" pitchFamily="18" charset="0"/>
                </a:rPr>
                <a:t>o(sat)</a:t>
              </a:r>
            </a:p>
          </p:txBody>
        </p:sp>
        <p:sp>
          <p:nvSpPr>
            <p:cNvPr id="94232" name="Text Box 38"/>
            <p:cNvSpPr txBox="1">
              <a:spLocks noChangeArrowheads="1"/>
            </p:cNvSpPr>
            <p:nvPr/>
          </p:nvSpPr>
          <p:spPr bwMode="auto">
            <a:xfrm>
              <a:off x="4133" y="2999"/>
              <a:ext cx="3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cs typeface="Times New Roman" panose="02020603050405020304" pitchFamily="18" charset="0"/>
                </a:rPr>
                <a:t> O</a:t>
              </a:r>
            </a:p>
          </p:txBody>
        </p:sp>
        <p:sp>
          <p:nvSpPr>
            <p:cNvPr id="94233" name="Line 237"/>
            <p:cNvSpPr>
              <a:spLocks noChangeShapeType="1"/>
            </p:cNvSpPr>
            <p:nvPr/>
          </p:nvSpPr>
          <p:spPr bwMode="auto">
            <a:xfrm flipH="1">
              <a:off x="4308" y="2464"/>
              <a:ext cx="200" cy="1149"/>
            </a:xfrm>
            <a:prstGeom prst="line">
              <a:avLst/>
            </a:prstGeom>
            <a:noFill/>
            <a:ln w="38100">
              <a:solidFill>
                <a:srgbClr val="0066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sp>
        <p:nvSpPr>
          <p:cNvPr id="180226" name="Rectangle 2"/>
          <p:cNvSpPr>
            <a:spLocks noChangeArrowheads="1"/>
          </p:cNvSpPr>
          <p:nvPr/>
        </p:nvSpPr>
        <p:spPr bwMode="auto">
          <a:xfrm>
            <a:off x="288705" y="1052560"/>
            <a:ext cx="5257800" cy="609600"/>
          </a:xfrm>
          <a:prstGeom prst="rect">
            <a:avLst/>
          </a:prstGeom>
          <a:noFill/>
          <a:ln w="9525">
            <a:noFill/>
            <a:miter lim="800000"/>
            <a:headEnd/>
            <a:tailEnd/>
          </a:ln>
        </p:spPr>
        <p:txBody>
          <a:bodyPr/>
          <a:lstStyle/>
          <a:p>
            <a:pPr eaLnBrk="1" hangingPunct="1">
              <a:defRPr/>
            </a:pPr>
            <a:r>
              <a:rPr lang="zh-CN" altLang="en-US" sz="2800" b="1" dirty="0">
                <a:solidFill>
                  <a:srgbClr val="000099"/>
                </a:solidFill>
                <a:latin typeface="Times New Roman" panose="02020603050405020304" pitchFamily="18" charset="0"/>
                <a:cs typeface="Times New Roman" panose="02020603050405020304" pitchFamily="18" charset="0"/>
              </a:rPr>
              <a:t>理想运算放大器工作在线性区的特点</a:t>
            </a:r>
            <a:r>
              <a:rPr lang="en-US" altLang="zh-CN" sz="2800" b="1" dirty="0">
                <a:solidFill>
                  <a:srgbClr val="000099"/>
                </a:solidFill>
                <a:latin typeface="Times New Roman" panose="02020603050405020304" pitchFamily="18" charset="0"/>
                <a:cs typeface="Times New Roman" panose="02020603050405020304" pitchFamily="18" charset="0"/>
              </a:rPr>
              <a:t>:</a:t>
            </a:r>
          </a:p>
        </p:txBody>
      </p:sp>
      <p:grpSp>
        <p:nvGrpSpPr>
          <p:cNvPr id="4" name="Group 246"/>
          <p:cNvGrpSpPr>
            <a:grpSpLocks/>
          </p:cNvGrpSpPr>
          <p:nvPr/>
        </p:nvGrpSpPr>
        <p:grpSpPr bwMode="auto">
          <a:xfrm>
            <a:off x="288705" y="2046731"/>
            <a:ext cx="4554899" cy="1147763"/>
            <a:chOff x="432" y="880"/>
            <a:chExt cx="2496" cy="723"/>
          </a:xfrm>
        </p:grpSpPr>
        <p:sp>
          <p:nvSpPr>
            <p:cNvPr id="94223" name="Text Box 238" descr="40%"/>
            <p:cNvSpPr txBox="1">
              <a:spLocks noChangeArrowheads="1"/>
            </p:cNvSpPr>
            <p:nvPr/>
          </p:nvSpPr>
          <p:spPr bwMode="auto">
            <a:xfrm>
              <a:off x="432" y="880"/>
              <a:ext cx="2472" cy="357"/>
            </a:xfrm>
            <a:prstGeom prst="rect">
              <a:avLst/>
            </a:prstGeom>
            <a:pattFill prst="pct40">
              <a:fgClr>
                <a:srgbClr val="FFFF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rgbClr val="FF0000"/>
                  </a:solidFill>
                  <a:ea typeface="创艺繁标宋" pitchFamily="2" charset="-122"/>
                  <a:cs typeface="Times New Roman" panose="02020603050405020304" pitchFamily="18" charset="0"/>
                  <a:sym typeface="Symbol" panose="05050102010706020507" pitchFamily="18" charset="2"/>
                </a:rPr>
                <a:t>(</a:t>
              </a:r>
              <a:r>
                <a:rPr lang="en-US" altLang="zh-CN">
                  <a:solidFill>
                    <a:srgbClr val="FF0000"/>
                  </a:solidFill>
                  <a:cs typeface="Times New Roman" panose="02020603050405020304" pitchFamily="18" charset="0"/>
                </a:rPr>
                <a:t>1)  </a:t>
              </a:r>
              <a:r>
                <a:rPr lang="en-US" altLang="zh-CN" i="1">
                  <a:solidFill>
                    <a:srgbClr val="FF0000"/>
                  </a:solidFill>
                  <a:ea typeface="创艺繁标宋" pitchFamily="2" charset="-122"/>
                  <a:cs typeface="Times New Roman" panose="02020603050405020304" pitchFamily="18" charset="0"/>
                  <a:sym typeface="Symbol" panose="05050102010706020507" pitchFamily="18" charset="2"/>
                </a:rPr>
                <a:t>u</a:t>
              </a:r>
              <a:r>
                <a:rPr lang="en-US" altLang="zh-CN" i="1" baseline="-25000">
                  <a:solidFill>
                    <a:srgbClr val="FF0000"/>
                  </a:solidFill>
                  <a:ea typeface="创艺繁标宋" pitchFamily="2" charset="-122"/>
                  <a:cs typeface="Times New Roman" panose="02020603050405020304" pitchFamily="18" charset="0"/>
                  <a:sym typeface="Symbol" panose="05050102010706020507" pitchFamily="18" charset="2"/>
                </a:rPr>
                <a:t>+</a:t>
              </a:r>
              <a:r>
                <a:rPr lang="en-US" altLang="zh-CN" i="1">
                  <a:solidFill>
                    <a:srgbClr val="FF0000"/>
                  </a:solidFill>
                  <a:ea typeface="创艺繁标宋" pitchFamily="2" charset="-122"/>
                  <a:cs typeface="Times New Roman" panose="02020603050405020304" pitchFamily="18" charset="0"/>
                  <a:sym typeface="Symbol" panose="05050102010706020507" pitchFamily="18" charset="2"/>
                </a:rPr>
                <a:t>= u</a:t>
              </a:r>
              <a:r>
                <a:rPr lang="en-US" altLang="zh-CN" i="1" baseline="-25000">
                  <a:solidFill>
                    <a:srgbClr val="FF0000"/>
                  </a:solidFill>
                  <a:ea typeface="创艺繁标宋" pitchFamily="2" charset="-122"/>
                  <a:cs typeface="Times New Roman" panose="02020603050405020304" pitchFamily="18" charset="0"/>
                  <a:sym typeface="Symbol" panose="05050102010706020507" pitchFamily="18" charset="2"/>
                </a:rPr>
                <a:t>–</a:t>
              </a:r>
              <a:r>
                <a:rPr lang="en-US" altLang="zh-CN" baseline="-25000">
                  <a:solidFill>
                    <a:srgbClr val="FF0000"/>
                  </a:solidFill>
                  <a:ea typeface="创艺繁标宋" pitchFamily="2" charset="-122"/>
                  <a:cs typeface="Times New Roman" panose="02020603050405020304" pitchFamily="18" charset="0"/>
                  <a:sym typeface="Symbol" panose="05050102010706020507" pitchFamily="18" charset="2"/>
                </a:rPr>
                <a:t>  </a:t>
              </a:r>
              <a:r>
                <a:rPr lang="en-US" altLang="zh-CN">
                  <a:solidFill>
                    <a:srgbClr val="FF0000"/>
                  </a:solidFill>
                  <a:ea typeface="创艺繁标宋" pitchFamily="2" charset="-122"/>
                  <a:cs typeface="Times New Roman" panose="02020603050405020304" pitchFamily="18" charset="0"/>
                  <a:sym typeface="Symbol" panose="05050102010706020507" pitchFamily="18" charset="2"/>
                </a:rPr>
                <a:t>,  </a:t>
              </a:r>
              <a:r>
                <a:rPr lang="zh-CN" altLang="en-US">
                  <a:solidFill>
                    <a:srgbClr val="FF0000"/>
                  </a:solidFill>
                  <a:cs typeface="Times New Roman" panose="02020603050405020304" pitchFamily="18" charset="0"/>
                  <a:sym typeface="Symbol" panose="05050102010706020507" pitchFamily="18" charset="2"/>
                </a:rPr>
                <a:t>称“虚短”。</a:t>
              </a:r>
              <a:endParaRPr lang="zh-CN" altLang="en-US">
                <a:solidFill>
                  <a:srgbClr val="FF0000"/>
                </a:solidFill>
                <a:cs typeface="Times New Roman" panose="02020603050405020304" pitchFamily="18" charset="0"/>
              </a:endParaRPr>
            </a:p>
          </p:txBody>
        </p:sp>
        <p:sp>
          <p:nvSpPr>
            <p:cNvPr id="94224" name="Text Box 239" descr="40%"/>
            <p:cNvSpPr txBox="1">
              <a:spLocks noChangeArrowheads="1"/>
            </p:cNvSpPr>
            <p:nvPr/>
          </p:nvSpPr>
          <p:spPr bwMode="auto">
            <a:xfrm>
              <a:off x="432" y="1246"/>
              <a:ext cx="2496" cy="357"/>
            </a:xfrm>
            <a:prstGeom prst="rect">
              <a:avLst/>
            </a:prstGeom>
            <a:pattFill prst="pct40">
              <a:fgClr>
                <a:srgbClr val="00FF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dirty="0">
                  <a:solidFill>
                    <a:srgbClr val="FF0000"/>
                  </a:solidFill>
                  <a:cs typeface="Times New Roman" panose="02020603050405020304" pitchFamily="18" charset="0"/>
                </a:rPr>
                <a:t>(2) </a:t>
              </a:r>
              <a:r>
                <a:rPr lang="en-US" altLang="zh-CN" i="1" dirty="0" err="1">
                  <a:solidFill>
                    <a:srgbClr val="FF0000"/>
                  </a:solidFill>
                  <a:ea typeface="创艺繁标宋" pitchFamily="2" charset="-122"/>
                  <a:cs typeface="Times New Roman" panose="02020603050405020304" pitchFamily="18" charset="0"/>
                  <a:sym typeface="Symbol" panose="05050102010706020507" pitchFamily="18" charset="2"/>
                </a:rPr>
                <a:t>i</a:t>
              </a:r>
              <a:r>
                <a:rPr lang="en-US" altLang="zh-CN" i="1" baseline="-25000" dirty="0">
                  <a:solidFill>
                    <a:srgbClr val="FF0000"/>
                  </a:solidFill>
                  <a:ea typeface="创艺繁标宋" pitchFamily="2" charset="-122"/>
                  <a:cs typeface="Times New Roman" panose="02020603050405020304" pitchFamily="18" charset="0"/>
                  <a:sym typeface="Symbol" panose="05050102010706020507" pitchFamily="18" charset="2"/>
                </a:rPr>
                <a:t>+</a:t>
              </a:r>
              <a:r>
                <a:rPr lang="en-US" altLang="zh-CN" i="1" dirty="0">
                  <a:solidFill>
                    <a:srgbClr val="FF0000"/>
                  </a:solidFill>
                  <a:ea typeface="创艺繁标宋" pitchFamily="2" charset="-122"/>
                  <a:cs typeface="Times New Roman" panose="02020603050405020304" pitchFamily="18" charset="0"/>
                  <a:sym typeface="Symbol" panose="05050102010706020507" pitchFamily="18" charset="2"/>
                </a:rPr>
                <a:t>= </a:t>
              </a:r>
              <a:r>
                <a:rPr lang="en-US" altLang="zh-CN" i="1" dirty="0" err="1">
                  <a:solidFill>
                    <a:srgbClr val="FF0000"/>
                  </a:solidFill>
                  <a:ea typeface="创艺繁标宋" pitchFamily="2" charset="-122"/>
                  <a:cs typeface="Times New Roman" panose="02020603050405020304" pitchFamily="18" charset="0"/>
                  <a:sym typeface="Symbol" panose="05050102010706020507" pitchFamily="18" charset="2"/>
                </a:rPr>
                <a:t>i</a:t>
              </a:r>
              <a:r>
                <a:rPr lang="en-US" altLang="zh-CN" baseline="-25000" dirty="0">
                  <a:solidFill>
                    <a:srgbClr val="FF0000"/>
                  </a:solidFill>
                  <a:ea typeface="创艺繁标宋" pitchFamily="2" charset="-122"/>
                  <a:cs typeface="Times New Roman" panose="02020603050405020304" pitchFamily="18" charset="0"/>
                  <a:sym typeface="Symbol" panose="05050102010706020507" pitchFamily="18" charset="2"/>
                </a:rPr>
                <a:t>– </a:t>
              </a:r>
              <a:r>
                <a:rPr lang="en-US" altLang="zh-CN" dirty="0">
                  <a:solidFill>
                    <a:srgbClr val="FF0000"/>
                  </a:solidFill>
                  <a:ea typeface="创艺繁标宋" pitchFamily="2" charset="-122"/>
                  <a:cs typeface="Times New Roman" panose="02020603050405020304" pitchFamily="18" charset="0"/>
                  <a:sym typeface="Symbol" panose="05050102010706020507" pitchFamily="18" charset="2"/>
                </a:rPr>
                <a:t> 0 , </a:t>
              </a:r>
              <a:r>
                <a:rPr lang="zh-CN" altLang="en-US" dirty="0">
                  <a:solidFill>
                    <a:srgbClr val="FF0000"/>
                  </a:solidFill>
                  <a:cs typeface="Times New Roman" panose="02020603050405020304" pitchFamily="18" charset="0"/>
                  <a:sym typeface="Symbol" panose="05050102010706020507" pitchFamily="18" charset="2"/>
                </a:rPr>
                <a:t>称“虚断”</a:t>
              </a:r>
              <a:r>
                <a:rPr lang="zh-CN" altLang="en-US" dirty="0" smtClean="0">
                  <a:solidFill>
                    <a:srgbClr val="FF0000"/>
                  </a:solidFill>
                  <a:cs typeface="Times New Roman" panose="02020603050405020304" pitchFamily="18" charset="0"/>
                  <a:sym typeface="Symbol" panose="05050102010706020507" pitchFamily="18" charset="2"/>
                </a:rPr>
                <a:t>。</a:t>
              </a:r>
              <a:endParaRPr lang="zh-CN" altLang="en-US" dirty="0">
                <a:solidFill>
                  <a:srgbClr val="FF0000"/>
                </a:solidFill>
                <a:cs typeface="Times New Roman" panose="02020603050405020304" pitchFamily="18" charset="0"/>
                <a:sym typeface="Symbol" panose="05050102010706020507" pitchFamily="18" charset="2"/>
              </a:endParaRPr>
            </a:p>
          </p:txBody>
        </p:sp>
      </p:grpSp>
      <p:sp>
        <p:nvSpPr>
          <p:cNvPr id="94213" name="Rectangle 243"/>
          <p:cNvSpPr>
            <a:spLocks noChangeArrowheads="1"/>
          </p:cNvSpPr>
          <p:nvPr/>
        </p:nvSpPr>
        <p:spPr bwMode="auto">
          <a:xfrm>
            <a:off x="415705" y="482740"/>
            <a:ext cx="7988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400" dirty="0">
                <a:solidFill>
                  <a:srgbClr val="CC0000"/>
                </a:solidFill>
                <a:ea typeface="+mn-ea"/>
                <a:cs typeface="Times New Roman" panose="02020603050405020304" pitchFamily="18" charset="0"/>
              </a:rPr>
              <a:t>16.3  </a:t>
            </a:r>
            <a:r>
              <a:rPr lang="zh-CN" altLang="en-US" sz="3400" dirty="0">
                <a:solidFill>
                  <a:srgbClr val="CC0000"/>
                </a:solidFill>
                <a:ea typeface="+mn-ea"/>
                <a:cs typeface="Times New Roman" panose="02020603050405020304" pitchFamily="18" charset="0"/>
              </a:rPr>
              <a:t>运算放大器在信号处理方面的应用</a:t>
            </a:r>
          </a:p>
        </p:txBody>
      </p:sp>
      <p:sp>
        <p:nvSpPr>
          <p:cNvPr id="180472" name="Rectangle 248"/>
          <p:cNvSpPr>
            <a:spLocks noChangeArrowheads="1"/>
          </p:cNvSpPr>
          <p:nvPr/>
        </p:nvSpPr>
        <p:spPr bwMode="auto">
          <a:xfrm>
            <a:off x="132121" y="3326653"/>
            <a:ext cx="6705600" cy="519113"/>
          </a:xfrm>
          <a:prstGeom prst="rect">
            <a:avLst/>
          </a:prstGeom>
          <a:noFill/>
          <a:ln w="9525">
            <a:noFill/>
            <a:miter lim="800000"/>
            <a:headEnd/>
            <a:tailEnd/>
          </a:ln>
          <a:effectLst/>
        </p:spPr>
        <p:txBody>
          <a:bodyPr>
            <a:spAutoFit/>
          </a:bodyPr>
          <a:lstStyle/>
          <a:p>
            <a:pPr eaLnBrk="1" hangingPunct="1">
              <a:defRPr/>
            </a:pPr>
            <a:r>
              <a:rPr lang="zh-CN" altLang="en-US" sz="2800" b="1" dirty="0">
                <a:solidFill>
                  <a:srgbClr val="CC0000"/>
                </a:solidFill>
                <a:latin typeface="Times New Roman" panose="02020603050405020304" pitchFamily="18" charset="0"/>
                <a:cs typeface="Times New Roman" panose="02020603050405020304" pitchFamily="18" charset="0"/>
              </a:rPr>
              <a:t>理想运算放大器工作在饱和区的特点： </a:t>
            </a:r>
          </a:p>
        </p:txBody>
      </p:sp>
      <p:sp>
        <p:nvSpPr>
          <p:cNvPr id="180473" name="Rectangle 249" descr="60%"/>
          <p:cNvSpPr>
            <a:spLocks noChangeArrowheads="1"/>
          </p:cNvSpPr>
          <p:nvPr/>
        </p:nvSpPr>
        <p:spPr bwMode="auto">
          <a:xfrm>
            <a:off x="267059" y="3750753"/>
            <a:ext cx="79248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rgbClr val="000099"/>
                </a:solidFill>
                <a:cs typeface="Times New Roman" panose="02020603050405020304" pitchFamily="18" charset="0"/>
              </a:rPr>
              <a:t>(1) </a:t>
            </a:r>
            <a:r>
              <a:rPr lang="zh-CN" altLang="en-US">
                <a:solidFill>
                  <a:srgbClr val="000099"/>
                </a:solidFill>
                <a:cs typeface="Times New Roman" panose="02020603050405020304" pitchFamily="18" charset="0"/>
              </a:rPr>
              <a:t>输出只有两种可能 </a:t>
            </a:r>
            <a:r>
              <a:rPr lang="en-US" altLang="zh-CN">
                <a:solidFill>
                  <a:srgbClr val="000099"/>
                </a:solidFill>
                <a:cs typeface="Times New Roman" panose="02020603050405020304" pitchFamily="18" charset="0"/>
              </a:rPr>
              <a:t>+</a:t>
            </a:r>
            <a:r>
              <a:rPr lang="en-US" altLang="zh-CN" i="1">
                <a:solidFill>
                  <a:srgbClr val="000099"/>
                </a:solidFill>
                <a:cs typeface="Times New Roman" panose="02020603050405020304" pitchFamily="18" charset="0"/>
              </a:rPr>
              <a:t>U</a:t>
            </a:r>
            <a:r>
              <a:rPr lang="en-US" altLang="zh-CN" baseline="-25000">
                <a:solidFill>
                  <a:srgbClr val="000099"/>
                </a:solidFill>
                <a:cs typeface="Times New Roman" panose="02020603050405020304" pitchFamily="18" charset="0"/>
              </a:rPr>
              <a:t>o</a:t>
            </a:r>
            <a:r>
              <a:rPr lang="en-US" altLang="zh-CN" i="1" baseline="-25000">
                <a:solidFill>
                  <a:srgbClr val="000099"/>
                </a:solidFill>
                <a:cs typeface="Times New Roman" panose="02020603050405020304" pitchFamily="18" charset="0"/>
              </a:rPr>
              <a:t> </a:t>
            </a:r>
            <a:r>
              <a:rPr lang="en-US" altLang="zh-CN" baseline="-25000">
                <a:solidFill>
                  <a:srgbClr val="000099"/>
                </a:solidFill>
                <a:ea typeface="楷体_GB2312" pitchFamily="49" charset="-122"/>
                <a:cs typeface="Times New Roman" panose="02020603050405020304" pitchFamily="18" charset="0"/>
              </a:rPr>
              <a:t>(sat)</a:t>
            </a:r>
            <a:r>
              <a:rPr lang="en-US" altLang="zh-CN" baseline="-25000">
                <a:solidFill>
                  <a:srgbClr val="000099"/>
                </a:solidFill>
                <a:cs typeface="Times New Roman" panose="02020603050405020304" pitchFamily="18" charset="0"/>
              </a:rPr>
              <a:t> </a:t>
            </a:r>
            <a:r>
              <a:rPr lang="zh-CN" altLang="en-US">
                <a:solidFill>
                  <a:srgbClr val="000099"/>
                </a:solidFill>
                <a:cs typeface="Times New Roman" panose="02020603050405020304" pitchFamily="18" charset="0"/>
              </a:rPr>
              <a:t>或</a:t>
            </a:r>
            <a:r>
              <a:rPr lang="en-US" altLang="zh-CN">
                <a:solidFill>
                  <a:srgbClr val="000099"/>
                </a:solidFill>
                <a:cs typeface="Times New Roman" panose="02020603050405020304" pitchFamily="18" charset="0"/>
              </a:rPr>
              <a:t>–</a:t>
            </a:r>
            <a:r>
              <a:rPr lang="en-US" altLang="zh-CN" i="1">
                <a:solidFill>
                  <a:srgbClr val="000099"/>
                </a:solidFill>
                <a:cs typeface="Times New Roman" panose="02020603050405020304" pitchFamily="18" charset="0"/>
              </a:rPr>
              <a:t>U</a:t>
            </a:r>
            <a:r>
              <a:rPr lang="en-US" altLang="zh-CN" baseline="-25000">
                <a:solidFill>
                  <a:srgbClr val="000099"/>
                </a:solidFill>
                <a:cs typeface="Times New Roman" panose="02020603050405020304" pitchFamily="18" charset="0"/>
              </a:rPr>
              <a:t>o </a:t>
            </a:r>
            <a:r>
              <a:rPr lang="en-US" altLang="zh-CN" baseline="-25000">
                <a:solidFill>
                  <a:srgbClr val="000099"/>
                </a:solidFill>
                <a:ea typeface="楷体_GB2312" pitchFamily="49" charset="-122"/>
                <a:cs typeface="Times New Roman" panose="02020603050405020304" pitchFamily="18" charset="0"/>
              </a:rPr>
              <a:t>(sat)</a:t>
            </a:r>
            <a:r>
              <a:rPr lang="en-US" altLang="zh-CN" baseline="-25000">
                <a:solidFill>
                  <a:srgbClr val="000099"/>
                </a:solidFill>
                <a:cs typeface="Times New Roman" panose="02020603050405020304" pitchFamily="18" charset="0"/>
              </a:rPr>
              <a:t> </a:t>
            </a:r>
            <a:endParaRPr lang="en-US" altLang="zh-CN" i="1">
              <a:solidFill>
                <a:srgbClr val="000099"/>
              </a:solidFill>
              <a:cs typeface="Times New Roman" panose="02020603050405020304" pitchFamily="18" charset="0"/>
            </a:endParaRPr>
          </a:p>
          <a:p>
            <a:pPr eaLnBrk="1" hangingPunct="1">
              <a:lnSpc>
                <a:spcPct val="110000"/>
              </a:lnSpc>
            </a:pPr>
            <a:r>
              <a:rPr lang="en-US" altLang="zh-CN">
                <a:solidFill>
                  <a:srgbClr val="000099"/>
                </a:solidFill>
                <a:cs typeface="Times New Roman" panose="02020603050405020304" pitchFamily="18" charset="0"/>
              </a:rPr>
              <a:t>    </a:t>
            </a:r>
            <a:r>
              <a:rPr lang="zh-CN" altLang="en-US">
                <a:solidFill>
                  <a:srgbClr val="005200"/>
                </a:solidFill>
                <a:cs typeface="Times New Roman" panose="02020603050405020304" pitchFamily="18" charset="0"/>
              </a:rPr>
              <a:t>当 </a:t>
            </a:r>
            <a:r>
              <a:rPr lang="en-US" altLang="zh-CN" i="1">
                <a:solidFill>
                  <a:srgbClr val="005200"/>
                </a:solidFill>
                <a:ea typeface="创艺繁标宋" pitchFamily="2" charset="-122"/>
                <a:cs typeface="Times New Roman" panose="02020603050405020304" pitchFamily="18" charset="0"/>
                <a:sym typeface="Symbol" panose="05050102010706020507" pitchFamily="18" charset="2"/>
              </a:rPr>
              <a:t>u</a:t>
            </a:r>
            <a:r>
              <a:rPr lang="en-US" altLang="zh-CN" i="1" baseline="-25000">
                <a:solidFill>
                  <a:srgbClr val="005200"/>
                </a:solidFill>
                <a:ea typeface="创艺繁标宋" pitchFamily="2" charset="-122"/>
                <a:cs typeface="Times New Roman" panose="02020603050405020304" pitchFamily="18" charset="0"/>
                <a:sym typeface="Symbol" panose="05050102010706020507" pitchFamily="18" charset="2"/>
              </a:rPr>
              <a:t>+</a:t>
            </a:r>
            <a:r>
              <a:rPr lang="en-US" altLang="zh-CN" i="1">
                <a:solidFill>
                  <a:srgbClr val="005200"/>
                </a:solidFill>
                <a:ea typeface="创艺繁标宋" pitchFamily="2" charset="-122"/>
                <a:cs typeface="Times New Roman" panose="02020603050405020304" pitchFamily="18" charset="0"/>
                <a:sym typeface="Symbol" panose="05050102010706020507" pitchFamily="18" charset="2"/>
              </a:rPr>
              <a:t>&gt; u</a:t>
            </a:r>
            <a:r>
              <a:rPr lang="zh-CN" altLang="en-US" i="1" baseline="-25000">
                <a:solidFill>
                  <a:srgbClr val="005200"/>
                </a:solidFill>
                <a:ea typeface="创艺繁标宋" pitchFamily="2" charset="-122"/>
                <a:cs typeface="Times New Roman" panose="02020603050405020304" pitchFamily="18" charset="0"/>
                <a:sym typeface="Symbol" panose="05050102010706020507" pitchFamily="18" charset="2"/>
              </a:rPr>
              <a:t>－</a:t>
            </a:r>
            <a:r>
              <a:rPr lang="zh-CN" altLang="en-US" baseline="-25000">
                <a:solidFill>
                  <a:srgbClr val="005200"/>
                </a:solidFill>
                <a:ea typeface="创艺繁标宋" pitchFamily="2" charset="-122"/>
                <a:cs typeface="Times New Roman" panose="02020603050405020304" pitchFamily="18" charset="0"/>
                <a:sym typeface="Symbol" panose="05050102010706020507" pitchFamily="18" charset="2"/>
              </a:rPr>
              <a:t>  </a:t>
            </a:r>
            <a:r>
              <a:rPr lang="zh-CN" altLang="en-US">
                <a:solidFill>
                  <a:srgbClr val="005200"/>
                </a:solidFill>
                <a:cs typeface="Times New Roman" panose="02020603050405020304" pitchFamily="18" charset="0"/>
                <a:sym typeface="Symbol" panose="05050102010706020507" pitchFamily="18" charset="2"/>
              </a:rPr>
              <a:t>时， </a:t>
            </a:r>
            <a:r>
              <a:rPr lang="en-US" altLang="zh-CN" i="1">
                <a:solidFill>
                  <a:srgbClr val="005200"/>
                </a:solidFill>
                <a:ea typeface="创艺繁标宋" pitchFamily="2" charset="-122"/>
                <a:cs typeface="Times New Roman" panose="02020603050405020304" pitchFamily="18" charset="0"/>
                <a:sym typeface="Symbol" panose="05050102010706020507" pitchFamily="18" charset="2"/>
              </a:rPr>
              <a:t>u</a:t>
            </a:r>
            <a:r>
              <a:rPr lang="en-US" altLang="zh-CN" baseline="-25000">
                <a:solidFill>
                  <a:srgbClr val="005200"/>
                </a:solidFill>
                <a:ea typeface="创艺繁标宋" pitchFamily="2" charset="-122"/>
                <a:cs typeface="Times New Roman" panose="02020603050405020304" pitchFamily="18" charset="0"/>
                <a:sym typeface="Symbol" panose="05050102010706020507" pitchFamily="18" charset="2"/>
              </a:rPr>
              <a:t>o </a:t>
            </a:r>
            <a:r>
              <a:rPr lang="en-US" altLang="zh-CN">
                <a:solidFill>
                  <a:srgbClr val="005200"/>
                </a:solidFill>
                <a:cs typeface="Times New Roman" panose="02020603050405020304" pitchFamily="18" charset="0"/>
                <a:sym typeface="Symbol" panose="05050102010706020507" pitchFamily="18" charset="2"/>
              </a:rPr>
              <a:t>= + </a:t>
            </a:r>
            <a:r>
              <a:rPr lang="en-US" altLang="zh-CN" i="1">
                <a:solidFill>
                  <a:srgbClr val="005200"/>
                </a:solidFill>
                <a:cs typeface="Times New Roman" panose="02020603050405020304" pitchFamily="18" charset="0"/>
              </a:rPr>
              <a:t>U</a:t>
            </a:r>
            <a:r>
              <a:rPr lang="en-US" altLang="zh-CN" baseline="-25000">
                <a:solidFill>
                  <a:srgbClr val="005200"/>
                </a:solidFill>
                <a:cs typeface="Times New Roman" panose="02020603050405020304" pitchFamily="18" charset="0"/>
              </a:rPr>
              <a:t>o</a:t>
            </a:r>
            <a:r>
              <a:rPr lang="en-US" altLang="zh-CN" i="1" baseline="-25000">
                <a:solidFill>
                  <a:srgbClr val="005200"/>
                </a:solidFill>
                <a:cs typeface="Times New Roman" panose="02020603050405020304" pitchFamily="18" charset="0"/>
              </a:rPr>
              <a:t> </a:t>
            </a:r>
            <a:r>
              <a:rPr lang="en-US" altLang="zh-CN" baseline="-25000">
                <a:solidFill>
                  <a:srgbClr val="005200"/>
                </a:solidFill>
                <a:ea typeface="楷体_GB2312" pitchFamily="49" charset="-122"/>
                <a:cs typeface="Times New Roman" panose="02020603050405020304" pitchFamily="18" charset="0"/>
              </a:rPr>
              <a:t>(sat)</a:t>
            </a:r>
            <a:r>
              <a:rPr lang="en-US" altLang="zh-CN" baseline="-25000">
                <a:solidFill>
                  <a:srgbClr val="005200"/>
                </a:solidFill>
                <a:cs typeface="Times New Roman" panose="02020603050405020304" pitchFamily="18" charset="0"/>
              </a:rPr>
              <a:t> </a:t>
            </a:r>
            <a:endParaRPr lang="en-US" altLang="zh-CN" i="1" baseline="-25000">
              <a:solidFill>
                <a:srgbClr val="005200"/>
              </a:solidFill>
              <a:cs typeface="Times New Roman" panose="02020603050405020304" pitchFamily="18" charset="0"/>
              <a:sym typeface="Symbol" panose="05050102010706020507" pitchFamily="18" charset="2"/>
            </a:endParaRPr>
          </a:p>
          <a:p>
            <a:pPr eaLnBrk="1" hangingPunct="1">
              <a:lnSpc>
                <a:spcPct val="110000"/>
              </a:lnSpc>
            </a:pPr>
            <a:r>
              <a:rPr lang="en-US" altLang="zh-CN" baseline="-25000">
                <a:solidFill>
                  <a:srgbClr val="005200"/>
                </a:solidFill>
                <a:ea typeface="创艺繁标宋" pitchFamily="2" charset="-122"/>
                <a:cs typeface="Times New Roman" panose="02020603050405020304" pitchFamily="18" charset="0"/>
                <a:sym typeface="Symbol" panose="05050102010706020507" pitchFamily="18" charset="2"/>
              </a:rPr>
              <a:t>             </a:t>
            </a:r>
            <a:r>
              <a:rPr lang="en-US" altLang="zh-CN" i="1">
                <a:solidFill>
                  <a:srgbClr val="005200"/>
                </a:solidFill>
                <a:ea typeface="创艺繁标宋" pitchFamily="2" charset="-122"/>
                <a:cs typeface="Times New Roman" panose="02020603050405020304" pitchFamily="18" charset="0"/>
                <a:sym typeface="Symbol" panose="05050102010706020507" pitchFamily="18" charset="2"/>
              </a:rPr>
              <a:t>u</a:t>
            </a:r>
            <a:r>
              <a:rPr lang="en-US" altLang="zh-CN" i="1" baseline="-25000">
                <a:solidFill>
                  <a:srgbClr val="005200"/>
                </a:solidFill>
                <a:ea typeface="创艺繁标宋" pitchFamily="2" charset="-122"/>
                <a:cs typeface="Times New Roman" panose="02020603050405020304" pitchFamily="18" charset="0"/>
                <a:sym typeface="Symbol" panose="05050102010706020507" pitchFamily="18" charset="2"/>
              </a:rPr>
              <a:t>+</a:t>
            </a:r>
            <a:r>
              <a:rPr lang="en-US" altLang="zh-CN" i="1">
                <a:solidFill>
                  <a:srgbClr val="005200"/>
                </a:solidFill>
                <a:ea typeface="创艺繁标宋" pitchFamily="2" charset="-122"/>
                <a:cs typeface="Times New Roman" panose="02020603050405020304" pitchFamily="18" charset="0"/>
                <a:sym typeface="Symbol" panose="05050102010706020507" pitchFamily="18" charset="2"/>
              </a:rPr>
              <a:t>&lt; u</a:t>
            </a:r>
            <a:r>
              <a:rPr lang="zh-CN" altLang="en-US" i="1" baseline="-25000">
                <a:solidFill>
                  <a:srgbClr val="005200"/>
                </a:solidFill>
                <a:ea typeface="创艺繁标宋" pitchFamily="2" charset="-122"/>
                <a:cs typeface="Times New Roman" panose="02020603050405020304" pitchFamily="18" charset="0"/>
                <a:sym typeface="Symbol" panose="05050102010706020507" pitchFamily="18" charset="2"/>
              </a:rPr>
              <a:t>－</a:t>
            </a:r>
            <a:r>
              <a:rPr lang="zh-CN" altLang="en-US" baseline="-25000">
                <a:solidFill>
                  <a:srgbClr val="005200"/>
                </a:solidFill>
                <a:ea typeface="创艺繁标宋" pitchFamily="2" charset="-122"/>
                <a:cs typeface="Times New Roman" panose="02020603050405020304" pitchFamily="18" charset="0"/>
                <a:sym typeface="Symbol" panose="05050102010706020507" pitchFamily="18" charset="2"/>
              </a:rPr>
              <a:t>  </a:t>
            </a:r>
            <a:r>
              <a:rPr lang="zh-CN" altLang="en-US">
                <a:solidFill>
                  <a:srgbClr val="005200"/>
                </a:solidFill>
                <a:cs typeface="Times New Roman" panose="02020603050405020304" pitchFamily="18" charset="0"/>
                <a:sym typeface="Symbol" panose="05050102010706020507" pitchFamily="18" charset="2"/>
              </a:rPr>
              <a:t>时， </a:t>
            </a:r>
            <a:r>
              <a:rPr lang="en-US" altLang="zh-CN" i="1">
                <a:solidFill>
                  <a:srgbClr val="005200"/>
                </a:solidFill>
                <a:ea typeface="创艺繁标宋" pitchFamily="2" charset="-122"/>
                <a:cs typeface="Times New Roman" panose="02020603050405020304" pitchFamily="18" charset="0"/>
                <a:sym typeface="Symbol" panose="05050102010706020507" pitchFamily="18" charset="2"/>
              </a:rPr>
              <a:t>u</a:t>
            </a:r>
            <a:r>
              <a:rPr lang="en-US" altLang="zh-CN" baseline="-25000">
                <a:solidFill>
                  <a:srgbClr val="005200"/>
                </a:solidFill>
                <a:ea typeface="创艺繁标宋" pitchFamily="2" charset="-122"/>
                <a:cs typeface="Times New Roman" panose="02020603050405020304" pitchFamily="18" charset="0"/>
                <a:sym typeface="Symbol" panose="05050102010706020507" pitchFamily="18" charset="2"/>
              </a:rPr>
              <a:t>o </a:t>
            </a:r>
            <a:r>
              <a:rPr lang="en-US" altLang="zh-CN">
                <a:solidFill>
                  <a:srgbClr val="005200"/>
                </a:solidFill>
                <a:cs typeface="Times New Roman" panose="02020603050405020304" pitchFamily="18" charset="0"/>
                <a:sym typeface="Symbol" panose="05050102010706020507" pitchFamily="18" charset="2"/>
              </a:rPr>
              <a:t>= </a:t>
            </a:r>
            <a:r>
              <a:rPr lang="en-US" altLang="zh-CN">
                <a:solidFill>
                  <a:srgbClr val="005200"/>
                </a:solidFill>
                <a:cs typeface="Times New Roman" panose="02020603050405020304" pitchFamily="18" charset="0"/>
              </a:rPr>
              <a:t>– </a:t>
            </a:r>
            <a:r>
              <a:rPr lang="en-US" altLang="zh-CN" i="1">
                <a:solidFill>
                  <a:srgbClr val="005200"/>
                </a:solidFill>
                <a:cs typeface="Times New Roman" panose="02020603050405020304" pitchFamily="18" charset="0"/>
              </a:rPr>
              <a:t>U</a:t>
            </a:r>
            <a:r>
              <a:rPr lang="en-US" altLang="zh-CN" baseline="-25000">
                <a:solidFill>
                  <a:srgbClr val="005200"/>
                </a:solidFill>
                <a:cs typeface="Times New Roman" panose="02020603050405020304" pitchFamily="18" charset="0"/>
              </a:rPr>
              <a:t>o </a:t>
            </a:r>
            <a:r>
              <a:rPr lang="en-US" altLang="zh-CN" baseline="-25000">
                <a:solidFill>
                  <a:srgbClr val="005200"/>
                </a:solidFill>
                <a:ea typeface="楷体_GB2312" pitchFamily="49" charset="-122"/>
                <a:cs typeface="Times New Roman" panose="02020603050405020304" pitchFamily="18" charset="0"/>
              </a:rPr>
              <a:t>(sat)</a:t>
            </a:r>
            <a:r>
              <a:rPr lang="en-US" altLang="zh-CN" baseline="-25000">
                <a:solidFill>
                  <a:srgbClr val="005200"/>
                </a:solidFill>
                <a:cs typeface="Times New Roman" panose="02020603050405020304" pitchFamily="18" charset="0"/>
              </a:rPr>
              <a:t> </a:t>
            </a:r>
            <a:endParaRPr lang="en-US" altLang="zh-CN" i="1">
              <a:solidFill>
                <a:srgbClr val="005200"/>
              </a:solidFill>
              <a:cs typeface="Times New Roman" panose="02020603050405020304" pitchFamily="18" charset="0"/>
            </a:endParaRPr>
          </a:p>
          <a:p>
            <a:pPr eaLnBrk="1" hangingPunct="1">
              <a:lnSpc>
                <a:spcPct val="110000"/>
              </a:lnSpc>
            </a:pPr>
            <a:r>
              <a:rPr lang="en-US" altLang="zh-CN" baseline="-25000">
                <a:solidFill>
                  <a:srgbClr val="000099"/>
                </a:solidFill>
                <a:cs typeface="Times New Roman" panose="02020603050405020304" pitchFamily="18" charset="0"/>
              </a:rPr>
              <a:t>      </a:t>
            </a:r>
            <a:r>
              <a:rPr lang="zh-CN" altLang="en-US">
                <a:solidFill>
                  <a:srgbClr val="CC0000"/>
                </a:solidFill>
                <a:cs typeface="Times New Roman" panose="02020603050405020304" pitchFamily="18" charset="0"/>
              </a:rPr>
              <a:t>不存在 </a:t>
            </a:r>
            <a:r>
              <a:rPr lang="zh-CN" altLang="en-US">
                <a:solidFill>
                  <a:srgbClr val="CC0000"/>
                </a:solidFill>
                <a:cs typeface="Times New Roman" panose="02020603050405020304" pitchFamily="18" charset="0"/>
                <a:sym typeface="Symbol" panose="05050102010706020507" pitchFamily="18" charset="2"/>
              </a:rPr>
              <a:t>“虚短”现象</a:t>
            </a:r>
            <a:r>
              <a:rPr lang="zh-CN" altLang="en-US" baseline="-25000">
                <a:solidFill>
                  <a:srgbClr val="000099"/>
                </a:solidFill>
                <a:cs typeface="Times New Roman" panose="02020603050405020304" pitchFamily="18" charset="0"/>
              </a:rPr>
              <a:t> </a:t>
            </a:r>
          </a:p>
        </p:txBody>
      </p:sp>
      <p:grpSp>
        <p:nvGrpSpPr>
          <p:cNvPr id="5" name="Group 256"/>
          <p:cNvGrpSpPr>
            <a:grpSpLocks/>
          </p:cNvGrpSpPr>
          <p:nvPr/>
        </p:nvGrpSpPr>
        <p:grpSpPr bwMode="auto">
          <a:xfrm>
            <a:off x="5229005" y="4729210"/>
            <a:ext cx="1371600" cy="609600"/>
            <a:chOff x="3168" y="2736"/>
            <a:chExt cx="864" cy="384"/>
          </a:xfrm>
        </p:grpSpPr>
        <p:sp>
          <p:nvSpPr>
            <p:cNvPr id="94221" name="AutoShape 251" descr="10%"/>
            <p:cNvSpPr>
              <a:spLocks noChangeArrowheads="1"/>
            </p:cNvSpPr>
            <p:nvPr/>
          </p:nvSpPr>
          <p:spPr bwMode="auto">
            <a:xfrm>
              <a:off x="3168" y="2736"/>
              <a:ext cx="864" cy="384"/>
            </a:xfrm>
            <a:prstGeom prst="wedgeRoundRectCallout">
              <a:avLst>
                <a:gd name="adj1" fmla="val 138310"/>
                <a:gd name="adj2" fmla="val -120051"/>
                <a:gd name="adj3" fmla="val 16667"/>
              </a:avLst>
            </a:prstGeom>
            <a:pattFill prst="pct10">
              <a:fgClr>
                <a:srgbClr val="FFFF99"/>
              </a:fgClr>
              <a:bgClr>
                <a:srgbClr val="FFFFFF"/>
              </a:bgClr>
            </a:pattFill>
            <a:ln w="28575">
              <a:solidFill>
                <a:srgbClr val="339933"/>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endParaRPr lang="zh-CN" altLang="zh-CN">
                <a:solidFill>
                  <a:schemeClr val="tx1"/>
                </a:solidFill>
                <a:ea typeface="楷体_GB2312" pitchFamily="49" charset="-122"/>
                <a:cs typeface="Times New Roman" panose="02020603050405020304" pitchFamily="18" charset="0"/>
              </a:endParaRPr>
            </a:p>
          </p:txBody>
        </p:sp>
        <p:sp>
          <p:nvSpPr>
            <p:cNvPr id="94222" name="AutoShape 252" descr="40%"/>
            <p:cNvSpPr>
              <a:spLocks noChangeArrowheads="1"/>
            </p:cNvSpPr>
            <p:nvPr/>
          </p:nvSpPr>
          <p:spPr bwMode="auto">
            <a:xfrm>
              <a:off x="3168" y="2736"/>
              <a:ext cx="864" cy="384"/>
            </a:xfrm>
            <a:prstGeom prst="wedgeRoundRectCallout">
              <a:avLst>
                <a:gd name="adj1" fmla="val 69676"/>
                <a:gd name="adj2" fmla="val 173699"/>
                <a:gd name="adj3" fmla="val 16667"/>
              </a:avLst>
            </a:prstGeo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a:solidFill>
                    <a:schemeClr val="tx1"/>
                  </a:solidFill>
                  <a:cs typeface="Times New Roman" panose="02020603050405020304" pitchFamily="18" charset="0"/>
                </a:rPr>
                <a:t>饱和区</a:t>
              </a:r>
              <a:endParaRPr lang="zh-CN" altLang="en-US">
                <a:solidFill>
                  <a:schemeClr val="tx1"/>
                </a:solidFill>
                <a:ea typeface="楷体_GB2312" pitchFamily="49" charset="-122"/>
                <a:cs typeface="Times New Roman" panose="02020603050405020304" pitchFamily="18" charset="0"/>
              </a:endParaRPr>
            </a:p>
          </p:txBody>
        </p:sp>
      </p:grpSp>
      <p:sp>
        <p:nvSpPr>
          <p:cNvPr id="180477" name="Rectangle 253"/>
          <p:cNvSpPr>
            <a:spLocks noChangeArrowheads="1"/>
          </p:cNvSpPr>
          <p:nvPr/>
        </p:nvSpPr>
        <p:spPr bwMode="auto">
          <a:xfrm>
            <a:off x="279759" y="5727190"/>
            <a:ext cx="5652509"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rgbClr val="000099"/>
                </a:solidFill>
                <a:cs typeface="Times New Roman" panose="02020603050405020304" pitchFamily="18" charset="0"/>
              </a:rPr>
              <a:t>(2) </a:t>
            </a:r>
            <a:r>
              <a:rPr lang="en-US" altLang="zh-CN" i="1">
                <a:solidFill>
                  <a:srgbClr val="000099"/>
                </a:solidFill>
                <a:ea typeface="创艺繁标宋" pitchFamily="2" charset="-122"/>
                <a:cs typeface="Times New Roman" panose="02020603050405020304" pitchFamily="18" charset="0"/>
                <a:sym typeface="Symbol" panose="05050102010706020507" pitchFamily="18" charset="2"/>
              </a:rPr>
              <a:t>i</a:t>
            </a:r>
            <a:r>
              <a:rPr lang="en-US" altLang="zh-CN" i="1" baseline="-25000">
                <a:solidFill>
                  <a:srgbClr val="000099"/>
                </a:solidFill>
                <a:ea typeface="创艺繁标宋" pitchFamily="2" charset="-122"/>
                <a:cs typeface="Times New Roman" panose="02020603050405020304" pitchFamily="18" charset="0"/>
                <a:sym typeface="Symbol" panose="05050102010706020507" pitchFamily="18" charset="2"/>
              </a:rPr>
              <a:t>+</a:t>
            </a:r>
            <a:r>
              <a:rPr lang="en-US" altLang="zh-CN" i="1">
                <a:solidFill>
                  <a:srgbClr val="000099"/>
                </a:solidFill>
                <a:ea typeface="创艺繁标宋" pitchFamily="2" charset="-122"/>
                <a:cs typeface="Times New Roman" panose="02020603050405020304" pitchFamily="18" charset="0"/>
                <a:sym typeface="Symbol" panose="05050102010706020507" pitchFamily="18" charset="2"/>
              </a:rPr>
              <a:t>= i</a:t>
            </a:r>
            <a:r>
              <a:rPr lang="zh-CN" altLang="en-US" i="1" baseline="-25000">
                <a:solidFill>
                  <a:srgbClr val="000099"/>
                </a:solidFill>
                <a:ea typeface="创艺繁标宋" pitchFamily="2" charset="-122"/>
                <a:cs typeface="Times New Roman" panose="02020603050405020304" pitchFamily="18" charset="0"/>
                <a:sym typeface="Symbol" panose="05050102010706020507" pitchFamily="18" charset="2"/>
              </a:rPr>
              <a:t>－ </a:t>
            </a:r>
            <a:r>
              <a:rPr lang="zh-CN" altLang="en-US">
                <a:solidFill>
                  <a:srgbClr val="000099"/>
                </a:solidFill>
                <a:ea typeface="创艺繁标宋" pitchFamily="2" charset="-122"/>
                <a:cs typeface="Times New Roman" panose="02020603050405020304" pitchFamily="18" charset="0"/>
                <a:sym typeface="Symbol" panose="05050102010706020507" pitchFamily="18" charset="2"/>
              </a:rPr>
              <a:t> </a:t>
            </a:r>
            <a:r>
              <a:rPr lang="en-US" altLang="zh-CN">
                <a:solidFill>
                  <a:srgbClr val="000099"/>
                </a:solidFill>
                <a:ea typeface="创艺繁标宋" pitchFamily="2" charset="-122"/>
                <a:cs typeface="Times New Roman" panose="02020603050405020304" pitchFamily="18" charset="0"/>
                <a:sym typeface="Symbol" panose="05050102010706020507" pitchFamily="18" charset="2"/>
              </a:rPr>
              <a:t>0   </a:t>
            </a:r>
            <a:r>
              <a:rPr lang="zh-CN" altLang="en-US">
                <a:solidFill>
                  <a:srgbClr val="000099"/>
                </a:solidFill>
                <a:cs typeface="Times New Roman" panose="02020603050405020304" pitchFamily="18" charset="0"/>
              </a:rPr>
              <a:t>仍存在</a:t>
            </a:r>
            <a:r>
              <a:rPr lang="zh-CN" altLang="en-US">
                <a:solidFill>
                  <a:srgbClr val="000099"/>
                </a:solidFill>
                <a:cs typeface="Times New Roman" panose="02020603050405020304" pitchFamily="18" charset="0"/>
                <a:sym typeface="Symbol" panose="05050102010706020507" pitchFamily="18" charset="2"/>
              </a:rPr>
              <a:t>“虚断”现象</a:t>
            </a:r>
          </a:p>
        </p:txBody>
      </p:sp>
      <p:sp>
        <p:nvSpPr>
          <p:cNvPr id="180253" name="AutoShape 29"/>
          <p:cNvSpPr>
            <a:spLocks noChangeArrowheads="1"/>
          </p:cNvSpPr>
          <p:nvPr/>
        </p:nvSpPr>
        <p:spPr bwMode="auto">
          <a:xfrm>
            <a:off x="5822730" y="4024360"/>
            <a:ext cx="1295400" cy="474663"/>
          </a:xfrm>
          <a:prstGeom prst="wedgeRoundRectCallout">
            <a:avLst>
              <a:gd name="adj1" fmla="val 56861"/>
              <a:gd name="adj2" fmla="val 118560"/>
              <a:gd name="adj3" fmla="val 16667"/>
            </a:avLst>
          </a:prstGeom>
          <a:solidFill>
            <a:schemeClr val="bg1"/>
          </a:solidFill>
          <a:ln w="38100">
            <a:solidFill>
              <a:srgbClr val="339933"/>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a:solidFill>
                  <a:schemeClr val="tx1"/>
                </a:solidFill>
                <a:cs typeface="Times New Roman" panose="02020603050405020304" pitchFamily="18" charset="0"/>
              </a:rPr>
              <a:t>线性区</a:t>
            </a:r>
            <a:endParaRPr lang="zh-CN" altLang="en-US">
              <a:solidFill>
                <a:schemeClr val="tx1"/>
              </a:solidFill>
              <a:ea typeface="楷体_GB2312" pitchFamily="49" charset="-122"/>
              <a:cs typeface="Times New Roman" panose="02020603050405020304" pitchFamily="18" charset="0"/>
            </a:endParaRPr>
          </a:p>
        </p:txBody>
      </p:sp>
      <p:sp>
        <p:nvSpPr>
          <p:cNvPr id="94219" name="Rectangle 257"/>
          <p:cNvSpPr>
            <a:spLocks noChangeArrowheads="1"/>
          </p:cNvSpPr>
          <p:nvPr/>
        </p:nvSpPr>
        <p:spPr bwMode="auto">
          <a:xfrm>
            <a:off x="6130705" y="3062335"/>
            <a:ext cx="23987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a:solidFill>
                  <a:srgbClr val="000099"/>
                </a:solidFill>
                <a:cs typeface="Times New Roman" panose="02020603050405020304" pitchFamily="18" charset="0"/>
              </a:rPr>
              <a:t>电压传输特性</a:t>
            </a:r>
          </a:p>
        </p:txBody>
      </p:sp>
      <p:pic>
        <p:nvPicPr>
          <p:cNvPr id="94220" name="Picture 259" descr="图片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268" y="1287510"/>
            <a:ext cx="3154362"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140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53"/>
                                        </p:tgtEl>
                                        <p:attrNameLst>
                                          <p:attrName>style.visibility</p:attrName>
                                        </p:attrNameLst>
                                      </p:cBhvr>
                                      <p:to>
                                        <p:strVal val="visible"/>
                                      </p:to>
                                    </p:set>
                                    <p:animEffect transition="in" filter="wipe(left)">
                                      <p:cBhvr>
                                        <p:cTn id="7" dur="500"/>
                                        <p:tgtEl>
                                          <p:spTgt spid="180253"/>
                                        </p:tgtEl>
                                      </p:cBhvr>
                                    </p:animEffect>
                                  </p:childTnLst>
                                  <p:subTnLst>
                                    <p:set>
                                      <p:cBhvr override="childStyle">
                                        <p:cTn dur="1" fill="hold" display="0" masterRel="nextClick" afterEffect="1"/>
                                        <p:tgtEl>
                                          <p:spTgt spid="18025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6"/>
                                        </p:tgtEl>
                                        <p:attrNameLst>
                                          <p:attrName>style.visibility</p:attrName>
                                        </p:attrNameLst>
                                      </p:cBhvr>
                                      <p:to>
                                        <p:strVal val="visible"/>
                                      </p:to>
                                    </p:set>
                                    <p:animEffect transition="in" filter="wipe(left)">
                                      <p:cBhvr>
                                        <p:cTn id="12" dur="500"/>
                                        <p:tgtEl>
                                          <p:spTgt spid="180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0472"/>
                                        </p:tgtEl>
                                        <p:attrNameLst>
                                          <p:attrName>style.visibility</p:attrName>
                                        </p:attrNameLst>
                                      </p:cBhvr>
                                      <p:to>
                                        <p:strVal val="visible"/>
                                      </p:to>
                                    </p:set>
                                    <p:animEffect transition="in" filter="wipe(left)">
                                      <p:cBhvr>
                                        <p:cTn id="27" dur="500"/>
                                        <p:tgtEl>
                                          <p:spTgt spid="1804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0473"/>
                                        </p:tgtEl>
                                        <p:attrNameLst>
                                          <p:attrName>style.visibility</p:attrName>
                                        </p:attrNameLst>
                                      </p:cBhvr>
                                      <p:to>
                                        <p:strVal val="visible"/>
                                      </p:to>
                                    </p:set>
                                    <p:animEffect transition="in" filter="wipe(left)">
                                      <p:cBhvr>
                                        <p:cTn id="32" dur="500"/>
                                        <p:tgtEl>
                                          <p:spTgt spid="1804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0477"/>
                                        </p:tgtEl>
                                        <p:attrNameLst>
                                          <p:attrName>style.visibility</p:attrName>
                                        </p:attrNameLst>
                                      </p:cBhvr>
                                      <p:to>
                                        <p:strVal val="visible"/>
                                      </p:to>
                                    </p:set>
                                    <p:animEffect transition="in" filter="wipe(left)">
                                      <p:cBhvr>
                                        <p:cTn id="37" dur="500"/>
                                        <p:tgtEl>
                                          <p:spTgt spid="180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P spid="180472" grpId="0" autoUpdateAnimBg="0"/>
      <p:bldP spid="180473" grpId="0" autoUpdateAnimBg="0"/>
      <p:bldP spid="180477" grpId="0" autoUpdateAnimBg="0"/>
      <p:bldP spid="180253"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subTitle" idx="1"/>
          </p:nvPr>
        </p:nvSpPr>
        <p:spPr bwMode="auto">
          <a:xfrm>
            <a:off x="151653" y="1085850"/>
            <a:ext cx="4114800" cy="6096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dirty="0" smtClean="0">
                <a:solidFill>
                  <a:srgbClr val="000099"/>
                </a:solidFill>
                <a:latin typeface="Times New Roman" panose="02020603050405020304" pitchFamily="18" charset="0"/>
                <a:cs typeface="Times New Roman" panose="02020603050405020304" pitchFamily="18" charset="0"/>
              </a:rPr>
              <a:t>16.3.3 </a:t>
            </a:r>
            <a:r>
              <a:rPr lang="zh-CN" altLang="en-US" sz="2800" b="1" dirty="0" smtClean="0">
                <a:solidFill>
                  <a:srgbClr val="000099"/>
                </a:solidFill>
                <a:latin typeface="Times New Roman" panose="02020603050405020304" pitchFamily="18" charset="0"/>
                <a:cs typeface="Times New Roman" panose="02020603050405020304" pitchFamily="18" charset="0"/>
              </a:rPr>
              <a:t>电压比较器</a:t>
            </a:r>
          </a:p>
        </p:txBody>
      </p:sp>
      <p:sp>
        <p:nvSpPr>
          <p:cNvPr id="92163" name="Text Box 3"/>
          <p:cNvSpPr txBox="1">
            <a:spLocks noChangeArrowheads="1"/>
          </p:cNvSpPr>
          <p:nvPr/>
        </p:nvSpPr>
        <p:spPr bwMode="auto">
          <a:xfrm>
            <a:off x="342898" y="1555767"/>
            <a:ext cx="8550275" cy="2932113"/>
          </a:xfrm>
          <a:prstGeom prst="rect">
            <a:avLst/>
          </a:prstGeom>
          <a:noFill/>
          <a:ln w="9525">
            <a:noFill/>
            <a:miter lim="800000"/>
            <a:headEnd/>
            <a:tailEnd/>
          </a:ln>
          <a:effectLst/>
        </p:spPr>
        <p:txBody>
          <a:bodyPr>
            <a:spAutoFit/>
          </a:bodyPr>
          <a:lstStyle/>
          <a:p>
            <a:pPr eaLnBrk="1" hangingPunct="1">
              <a:lnSpc>
                <a:spcPct val="110000"/>
              </a:lnSpc>
              <a:spcBef>
                <a:spcPct val="5000"/>
              </a:spcBef>
              <a:defRPr/>
            </a:pPr>
            <a:r>
              <a:rPr lang="zh-CN" altLang="en-US" sz="2800" b="1" dirty="0">
                <a:solidFill>
                  <a:srgbClr val="CC0000"/>
                </a:solidFill>
                <a:latin typeface="Times New Roman" panose="02020603050405020304" pitchFamily="18" charset="0"/>
                <a:cs typeface="Times New Roman" panose="02020603050405020304" pitchFamily="18" charset="0"/>
              </a:rPr>
              <a:t>功能：</a:t>
            </a:r>
          </a:p>
          <a:p>
            <a:pPr eaLnBrk="1" hangingPunct="1">
              <a:lnSpc>
                <a:spcPct val="110000"/>
              </a:lnSpc>
              <a:spcBef>
                <a:spcPct val="5000"/>
              </a:spcBef>
              <a:defRPr/>
            </a:pPr>
            <a:r>
              <a:rPr lang="zh-CN" altLang="en-US" sz="2800" b="1" dirty="0">
                <a:solidFill>
                  <a:schemeClr val="tx1"/>
                </a:solidFill>
                <a:latin typeface="Times New Roman" panose="02020603050405020304" pitchFamily="18" charset="0"/>
                <a:cs typeface="Times New Roman" panose="02020603050405020304" pitchFamily="18" charset="0"/>
              </a:rPr>
              <a:t>        电压比较器用来比较输入信号与参考电压的大小。当两者幅度相等时输出电压产生跃变，由高电平变成低电平，或者由低电平变成高电平。由此来判断输入信号的 大小和极性。电压比较器是一种模拟输入、数字输出的模拟接口电路。</a:t>
            </a:r>
          </a:p>
        </p:txBody>
      </p:sp>
      <p:sp>
        <p:nvSpPr>
          <p:cNvPr id="92164" name="Text Box 4"/>
          <p:cNvSpPr txBox="1">
            <a:spLocks noChangeArrowheads="1"/>
          </p:cNvSpPr>
          <p:nvPr/>
        </p:nvSpPr>
        <p:spPr bwMode="auto">
          <a:xfrm>
            <a:off x="369093" y="5262106"/>
            <a:ext cx="8497887" cy="1031875"/>
          </a:xfrm>
          <a:prstGeom prst="rect">
            <a:avLst/>
          </a:prstGeom>
          <a:noFill/>
          <a:ln w="9525">
            <a:noFill/>
            <a:miter lim="800000"/>
            <a:headEnd/>
            <a:tailEnd/>
          </a:ln>
          <a:effectLst/>
        </p:spPr>
        <p:txBody>
          <a:bodyPr>
            <a:spAutoFit/>
          </a:bodyPr>
          <a:lstStyle/>
          <a:p>
            <a:pPr eaLnBrk="1" hangingPunct="1">
              <a:lnSpc>
                <a:spcPct val="110000"/>
              </a:lnSpc>
              <a:spcBef>
                <a:spcPct val="5000"/>
              </a:spcBef>
              <a:defRPr/>
            </a:pPr>
            <a:r>
              <a:rPr lang="zh-CN" altLang="en-US" sz="2800" b="1" dirty="0">
                <a:solidFill>
                  <a:srgbClr val="005200"/>
                </a:solidFill>
                <a:latin typeface="Times New Roman" panose="02020603050405020304" pitchFamily="18" charset="0"/>
                <a:cs typeface="Times New Roman" panose="02020603050405020304" pitchFamily="18" charset="0"/>
              </a:rPr>
              <a:t>用途：</a:t>
            </a:r>
            <a:r>
              <a:rPr lang="zh-CN" altLang="en-US" sz="2800" b="1" dirty="0">
                <a:solidFill>
                  <a:schemeClr val="tx1"/>
                </a:solidFill>
                <a:latin typeface="Times New Roman" panose="02020603050405020304" pitchFamily="18" charset="0"/>
                <a:cs typeface="Times New Roman" panose="02020603050405020304" pitchFamily="18" charset="0"/>
              </a:rPr>
              <a:t>越限报警、波形发生和波形变换以及模数转换等场合。</a:t>
            </a:r>
          </a:p>
        </p:txBody>
      </p:sp>
      <p:sp>
        <p:nvSpPr>
          <p:cNvPr id="92168" name="Text Box 8"/>
          <p:cNvSpPr txBox="1">
            <a:spLocks noChangeArrowheads="1"/>
          </p:cNvSpPr>
          <p:nvPr/>
        </p:nvSpPr>
        <p:spPr bwMode="auto">
          <a:xfrm>
            <a:off x="342900" y="4585708"/>
            <a:ext cx="7758113" cy="566309"/>
          </a:xfrm>
          <a:prstGeom prst="rect">
            <a:avLst/>
          </a:prstGeom>
          <a:noFill/>
          <a:ln w="9525">
            <a:noFill/>
            <a:miter lim="800000"/>
            <a:headEnd/>
            <a:tailEnd/>
          </a:ln>
          <a:effectLst/>
        </p:spPr>
        <p:txBody>
          <a:bodyPr>
            <a:spAutoFit/>
          </a:bodyPr>
          <a:lstStyle/>
          <a:p>
            <a:pPr eaLnBrk="1" hangingPunct="1">
              <a:lnSpc>
                <a:spcPct val="110000"/>
              </a:lnSpc>
              <a:spcBef>
                <a:spcPct val="5000"/>
              </a:spcBef>
              <a:defRPr/>
            </a:pPr>
            <a:r>
              <a:rPr lang="en-US" altLang="zh-CN" sz="2800" b="1" dirty="0">
                <a:solidFill>
                  <a:srgbClr val="CC0000"/>
                </a:solidFill>
                <a:latin typeface="Times New Roman" panose="02020603050405020304" pitchFamily="18" charset="0"/>
                <a:cs typeface="Times New Roman" panose="02020603050405020304" pitchFamily="18" charset="0"/>
              </a:rPr>
              <a:t>        </a:t>
            </a:r>
            <a:r>
              <a:rPr lang="zh-CN" altLang="en-US" sz="2800" b="1" dirty="0">
                <a:solidFill>
                  <a:srgbClr val="CC0000"/>
                </a:solidFill>
                <a:latin typeface="Times New Roman" panose="02020603050405020304" pitchFamily="18" charset="0"/>
                <a:cs typeface="Times New Roman" panose="02020603050405020304" pitchFamily="18" charset="0"/>
              </a:rPr>
              <a:t>运算放大器工作在开环状态或引入正反馈。</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96262" name="Rectangle 25"/>
          <p:cNvSpPr>
            <a:spLocks noGrp="1" noChangeArrowheads="1"/>
          </p:cNvSpPr>
          <p:nvPr>
            <p:ph type="ctrTitle"/>
          </p:nvPr>
        </p:nvSpPr>
        <p:spPr bwMode="auto">
          <a:xfrm>
            <a:off x="544513" y="481013"/>
            <a:ext cx="798830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zh-CN" sz="3400" b="1" smtClean="0">
                <a:solidFill>
                  <a:srgbClr val="CC0000"/>
                </a:solidFill>
                <a:latin typeface="Times New Roman" panose="02020603050405020304" pitchFamily="18" charset="0"/>
                <a:ea typeface="+mn-ea"/>
                <a:cs typeface="Times New Roman" panose="02020603050405020304" pitchFamily="18" charset="0"/>
              </a:rPr>
              <a:t>16.3  </a:t>
            </a:r>
            <a:r>
              <a:rPr lang="zh-CN" altLang="en-US" sz="3400" b="1" smtClean="0">
                <a:solidFill>
                  <a:srgbClr val="CC0000"/>
                </a:solidFill>
                <a:latin typeface="Times New Roman" panose="02020603050405020304" pitchFamily="18" charset="0"/>
                <a:ea typeface="+mn-ea"/>
                <a:cs typeface="Times New Roman" panose="02020603050405020304" pitchFamily="18" charset="0"/>
              </a:rPr>
              <a:t>运算放大器在信号处理方面的应用</a:t>
            </a:r>
          </a:p>
        </p:txBody>
      </p:sp>
    </p:spTree>
    <p:extLst>
      <p:ext uri="{BB962C8B-B14F-4D97-AF65-F5344CB8AC3E}">
        <p14:creationId xmlns:p14="http://schemas.microsoft.com/office/powerpoint/2010/main" val="2842945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wipe(left)">
                                      <p:cBhvr>
                                        <p:cTn id="7" dur="500"/>
                                        <p:tgtEl>
                                          <p:spTgt spid="92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8"/>
                                        </p:tgtEl>
                                        <p:attrNameLst>
                                          <p:attrName>style.visibility</p:attrName>
                                        </p:attrNameLst>
                                      </p:cBhvr>
                                      <p:to>
                                        <p:strVal val="visible"/>
                                      </p:to>
                                    </p:set>
                                    <p:animEffect transition="in" filter="wipe(left)">
                                      <p:cBhvr>
                                        <p:cTn id="12" dur="500"/>
                                        <p:tgtEl>
                                          <p:spTgt spid="921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64"/>
                                        </p:tgtEl>
                                        <p:attrNameLst>
                                          <p:attrName>style.visibility</p:attrName>
                                        </p:attrNameLst>
                                      </p:cBhvr>
                                      <p:to>
                                        <p:strVal val="visible"/>
                                      </p:to>
                                    </p:set>
                                    <p:animEffect transition="in" filter="wipe(left)">
                                      <p:cBhvr>
                                        <p:cTn id="17"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P spid="92164" grpId="0" autoUpdateAnimBg="0"/>
      <p:bldP spid="9216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20" name="Rectangle 12"/>
          <p:cNvSpPr>
            <a:spLocks noGrp="1" noChangeArrowheads="1"/>
          </p:cNvSpPr>
          <p:nvPr>
            <p:ph type="subTitle" idx="1"/>
          </p:nvPr>
        </p:nvSpPr>
        <p:spPr bwMode="auto">
          <a:xfrm>
            <a:off x="636760" y="558721"/>
            <a:ext cx="38100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CC0000"/>
                </a:solidFill>
                <a:latin typeface="Times New Roman" panose="02020603050405020304" pitchFamily="18" charset="0"/>
                <a:cs typeface="Times New Roman" panose="02020603050405020304" pitchFamily="18" charset="0"/>
              </a:rPr>
              <a:t>1. </a:t>
            </a:r>
            <a:r>
              <a:rPr lang="zh-CN" altLang="en-US" sz="2800" b="1" smtClean="0">
                <a:solidFill>
                  <a:srgbClr val="CC0000"/>
                </a:solidFill>
                <a:latin typeface="Times New Roman" panose="02020603050405020304" pitchFamily="18" charset="0"/>
                <a:cs typeface="Times New Roman" panose="02020603050405020304" pitchFamily="18" charset="0"/>
              </a:rPr>
              <a:t>基本电压比较器</a:t>
            </a:r>
          </a:p>
        </p:txBody>
      </p:sp>
      <p:sp>
        <p:nvSpPr>
          <p:cNvPr id="94221" name="Text Box 13"/>
          <p:cNvSpPr txBox="1">
            <a:spLocks noChangeArrowheads="1"/>
          </p:cNvSpPr>
          <p:nvPr/>
        </p:nvSpPr>
        <p:spPr bwMode="auto">
          <a:xfrm>
            <a:off x="560560" y="5840333"/>
            <a:ext cx="8077200"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a:solidFill>
                  <a:srgbClr val="CC0000"/>
                </a:solidFill>
                <a:cs typeface="Times New Roman" panose="02020603050405020304" pitchFamily="18" charset="0"/>
              </a:rPr>
              <a:t>阈值电压</a:t>
            </a:r>
            <a:r>
              <a:rPr lang="en-US" altLang="zh-CN">
                <a:solidFill>
                  <a:srgbClr val="CC0000"/>
                </a:solidFill>
                <a:cs typeface="Times New Roman" panose="02020603050405020304" pitchFamily="18" charset="0"/>
              </a:rPr>
              <a:t>(</a:t>
            </a:r>
            <a:r>
              <a:rPr lang="zh-CN" altLang="en-US">
                <a:solidFill>
                  <a:srgbClr val="CC0000"/>
                </a:solidFill>
                <a:cs typeface="Times New Roman" panose="02020603050405020304" pitchFamily="18" charset="0"/>
              </a:rPr>
              <a:t>门限电平</a:t>
            </a:r>
            <a:r>
              <a:rPr lang="en-US" altLang="zh-CN">
                <a:solidFill>
                  <a:srgbClr val="CC0000"/>
                </a:solidFill>
                <a:cs typeface="Times New Roman" panose="02020603050405020304" pitchFamily="18" charset="0"/>
              </a:rPr>
              <a:t>)</a:t>
            </a:r>
            <a:r>
              <a:rPr lang="zh-CN" altLang="en-US">
                <a:solidFill>
                  <a:srgbClr val="CC0000"/>
                </a:solidFill>
                <a:cs typeface="Times New Roman" panose="02020603050405020304" pitchFamily="18" charset="0"/>
              </a:rPr>
              <a:t>：输出跃变所对应的输入电压。    </a:t>
            </a:r>
          </a:p>
        </p:txBody>
      </p:sp>
      <p:grpSp>
        <p:nvGrpSpPr>
          <p:cNvPr id="2" name="Group 84"/>
          <p:cNvGrpSpPr>
            <a:grpSpLocks/>
          </p:cNvGrpSpPr>
          <p:nvPr/>
        </p:nvGrpSpPr>
        <p:grpSpPr bwMode="auto">
          <a:xfrm>
            <a:off x="408160" y="3606722"/>
            <a:ext cx="5199063" cy="1649413"/>
            <a:chOff x="240" y="2175"/>
            <a:chExt cx="2640" cy="1039"/>
          </a:xfrm>
        </p:grpSpPr>
        <p:sp>
          <p:nvSpPr>
            <p:cNvPr id="94219" name="Text Box 11"/>
            <p:cNvSpPr txBox="1">
              <a:spLocks noChangeArrowheads="1"/>
            </p:cNvSpPr>
            <p:nvPr/>
          </p:nvSpPr>
          <p:spPr bwMode="auto">
            <a:xfrm>
              <a:off x="288" y="2175"/>
              <a:ext cx="2208" cy="330"/>
            </a:xfrm>
            <a:prstGeom prst="rect">
              <a:avLst/>
            </a:prstGeom>
            <a:gradFill rotWithShape="0">
              <a:gsLst>
                <a:gs pos="0">
                  <a:schemeClr val="bg1"/>
                </a:gs>
                <a:gs pos="100000">
                  <a:srgbClr val="FFCCFF"/>
                </a:gs>
              </a:gsLst>
              <a:lin ang="5400000" scaled="1"/>
            </a:gradFill>
            <a:ln w="9525">
              <a:noFill/>
              <a:miter lim="800000"/>
              <a:headEnd/>
              <a:tailEnd/>
            </a:ln>
            <a:effectLst/>
          </p:spPr>
          <p:txBody>
            <a:bodyPr>
              <a:spAutoFit/>
            </a:bodyPr>
            <a:lstStyle/>
            <a:p>
              <a:pPr eaLnBrk="1" hangingPunct="1">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运算放大器处于开环状态</a:t>
              </a:r>
            </a:p>
          </p:txBody>
        </p:sp>
        <p:sp>
          <p:nvSpPr>
            <p:cNvPr id="94279" name="Rectangle 71"/>
            <p:cNvSpPr>
              <a:spLocks noChangeArrowheads="1"/>
            </p:cNvSpPr>
            <p:nvPr/>
          </p:nvSpPr>
          <p:spPr bwMode="auto">
            <a:xfrm>
              <a:off x="240" y="2559"/>
              <a:ext cx="2640" cy="655"/>
            </a:xfrm>
            <a:prstGeom prst="rect">
              <a:avLst/>
            </a:prstGeom>
            <a:noFill/>
            <a:ln w="9525">
              <a:noFill/>
              <a:miter lim="800000"/>
              <a:headEnd/>
              <a:tailEnd/>
            </a:ln>
            <a:effectLst/>
          </p:spPr>
          <p:txBody>
            <a:bodyPr>
              <a:spAutoFit/>
            </a:bodyPr>
            <a:lstStyle/>
            <a:p>
              <a:pPr eaLnBrk="1" hangingPunct="1">
                <a:spcBef>
                  <a:spcPct val="20000"/>
                </a:spcBef>
                <a:defRPr/>
              </a:pPr>
              <a:r>
                <a:rPr lang="zh-CN" altLang="en-US" sz="2800" b="1">
                  <a:solidFill>
                    <a:srgbClr val="000099"/>
                  </a:solidFill>
                  <a:latin typeface="Times New Roman" panose="02020603050405020304" pitchFamily="18" charset="0"/>
                  <a:cs typeface="Times New Roman" panose="02020603050405020304" pitchFamily="18" charset="0"/>
                </a:rPr>
                <a:t>当 </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i="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&gt;u</a:t>
              </a:r>
              <a:r>
                <a:rPr lang="en-US" altLang="zh-CN" sz="2800" b="1" i="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时，</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o</a:t>
              </a:r>
              <a:r>
                <a:rPr lang="en-US" altLang="zh-CN" sz="2800" b="1">
                  <a:solidFill>
                    <a:srgbClr val="000099"/>
                  </a:solidFill>
                  <a:latin typeface="Times New Roman" panose="02020603050405020304" pitchFamily="18" charset="0"/>
                  <a:cs typeface="Times New Roman" panose="02020603050405020304" pitchFamily="18" charset="0"/>
                  <a:sym typeface="Symbol" pitchFamily="18" charset="2"/>
                </a:rPr>
                <a:t>=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o</a:t>
              </a:r>
              <a:r>
                <a:rPr lang="en-US" altLang="zh-CN" sz="2800" b="1" i="1" baseline="-25000">
                  <a:solidFill>
                    <a:srgbClr val="000099"/>
                  </a:solidFill>
                  <a:latin typeface="Times New Roman" panose="02020603050405020304" pitchFamily="18" charset="0"/>
                  <a:cs typeface="Times New Roman" panose="02020603050405020304" pitchFamily="18" charset="0"/>
                </a:rPr>
                <a:t> </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(sat)</a:t>
              </a:r>
              <a:r>
                <a:rPr lang="en-US" altLang="zh-CN" sz="2800" b="1" baseline="-25000">
                  <a:solidFill>
                    <a:srgbClr val="000099"/>
                  </a:solidFill>
                  <a:latin typeface="Times New Roman" panose="02020603050405020304" pitchFamily="18" charset="0"/>
                  <a:cs typeface="Times New Roman" panose="02020603050405020304" pitchFamily="18" charset="0"/>
                </a:rPr>
                <a:t> </a:t>
              </a:r>
              <a:endParaRPr lang="en-US" altLang="zh-CN" sz="2800" b="1" i="1" baseline="-25000">
                <a:solidFill>
                  <a:srgbClr val="000099"/>
                </a:solidFill>
                <a:latin typeface="Times New Roman" panose="02020603050405020304" pitchFamily="18" charset="0"/>
                <a:cs typeface="Times New Roman" panose="02020603050405020304" pitchFamily="18" charset="0"/>
                <a:sym typeface="Symbol" pitchFamily="18" charset="2"/>
              </a:endParaRPr>
            </a:p>
            <a:p>
              <a:pPr eaLnBrk="1" hangingPunct="1">
                <a:spcBef>
                  <a:spcPct val="20000"/>
                </a:spcBef>
                <a:defRPr/>
              </a:pP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i="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&lt;u</a:t>
              </a:r>
              <a:r>
                <a:rPr lang="en-US" altLang="zh-CN" sz="2800" b="1" i="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时，</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o</a:t>
              </a:r>
              <a:r>
                <a:rPr lang="en-US" altLang="zh-CN" sz="2800" b="1">
                  <a:solidFill>
                    <a:srgbClr val="000099"/>
                  </a:solidFill>
                  <a:latin typeface="Times New Roman" panose="02020603050405020304" pitchFamily="18" charset="0"/>
                  <a:cs typeface="Times New Roman" panose="02020603050405020304" pitchFamily="18" charset="0"/>
                  <a:sym typeface="Symbol" pitchFamily="18" charset="2"/>
                </a:rPr>
                <a:t>= </a:t>
              </a:r>
              <a:r>
                <a:rPr lang="en-US" altLang="zh-CN" sz="2800" b="1">
                  <a:solidFill>
                    <a:srgbClr val="000099"/>
                  </a:solidFill>
                  <a:latin typeface="Times New Roman" panose="02020603050405020304" pitchFamily="18" charset="0"/>
                  <a:cs typeface="Times New Roman" panose="02020603050405020304" pitchFamily="18" charset="0"/>
                </a:rPr>
                <a:t>–</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o</a:t>
              </a:r>
              <a:r>
                <a:rPr lang="en-US" altLang="zh-CN" sz="2800" b="1" i="1" baseline="-25000">
                  <a:solidFill>
                    <a:srgbClr val="000099"/>
                  </a:solidFill>
                  <a:latin typeface="Times New Roman" panose="02020603050405020304" pitchFamily="18" charset="0"/>
                  <a:cs typeface="Times New Roman" panose="02020603050405020304" pitchFamily="18" charset="0"/>
                </a:rPr>
                <a:t> </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(sat)</a:t>
              </a:r>
              <a:r>
                <a:rPr lang="en-US" altLang="zh-CN" sz="2800" b="1" baseline="-25000">
                  <a:solidFill>
                    <a:srgbClr val="000099"/>
                  </a:solidFill>
                  <a:latin typeface="Times New Roman" panose="02020603050405020304" pitchFamily="18" charset="0"/>
                  <a:cs typeface="Times New Roman" panose="02020603050405020304" pitchFamily="18" charset="0"/>
                </a:rPr>
                <a:t> </a:t>
              </a:r>
            </a:p>
          </p:txBody>
        </p:sp>
      </p:grpSp>
      <p:sp>
        <p:nvSpPr>
          <p:cNvPr id="94280" name="Rectangle 72"/>
          <p:cNvSpPr>
            <a:spLocks noChangeArrowheads="1"/>
          </p:cNvSpPr>
          <p:nvPr/>
        </p:nvSpPr>
        <p:spPr bwMode="auto">
          <a:xfrm>
            <a:off x="4446760" y="4268708"/>
            <a:ext cx="4211409" cy="1040285"/>
          </a:xfrm>
          <a:prstGeom prst="rect">
            <a:avLst/>
          </a:prstGeom>
          <a:noFill/>
          <a:ln w="9525">
            <a:noFill/>
            <a:miter lim="800000"/>
            <a:headEnd/>
            <a:tailEnd/>
          </a:ln>
          <a:effectLst/>
        </p:spPr>
        <p:txBody>
          <a:bodyPr wrap="none">
            <a:spAutoFit/>
          </a:bodyPr>
          <a:lstStyle/>
          <a:p>
            <a:pPr eaLnBrk="1" hangingPunct="1">
              <a:spcBef>
                <a:spcPct val="20000"/>
              </a:spcBef>
              <a:defRPr/>
            </a:pPr>
            <a:r>
              <a:rPr lang="zh-CN" altLang="en-US" sz="2800" b="1" dirty="0">
                <a:solidFill>
                  <a:srgbClr val="000099"/>
                </a:solidFill>
                <a:latin typeface="Times New Roman" panose="02020603050405020304" pitchFamily="18" charset="0"/>
                <a:cs typeface="Times New Roman" panose="02020603050405020304" pitchFamily="18" charset="0"/>
              </a:rPr>
              <a:t>即 </a:t>
            </a:r>
            <a:r>
              <a:rPr lang="en-US" altLang="zh-CN" sz="2800" b="1" i="1" dirty="0" err="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dirty="0" err="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i</a:t>
            </a:r>
            <a:r>
              <a:rPr lang="en-US" altLang="zh-CN" sz="2800" b="1" i="1" dirty="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&lt;U</a:t>
            </a:r>
            <a:r>
              <a:rPr lang="en-US" altLang="zh-CN" sz="2800" b="1" baseline="-25000" dirty="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R  </a:t>
            </a:r>
            <a:r>
              <a:rPr lang="zh-CN" altLang="en-US" sz="2800" b="1" dirty="0">
                <a:solidFill>
                  <a:srgbClr val="000099"/>
                </a:solidFill>
                <a:latin typeface="Times New Roman" panose="02020603050405020304" pitchFamily="18" charset="0"/>
                <a:cs typeface="Times New Roman" panose="02020603050405020304" pitchFamily="18" charset="0"/>
                <a:sym typeface="Symbol" pitchFamily="18" charset="2"/>
              </a:rPr>
              <a:t>时，</a:t>
            </a:r>
            <a:r>
              <a:rPr lang="en-US" altLang="zh-CN" sz="2800" b="1" i="1" dirty="0" err="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dirty="0" err="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o</a:t>
            </a:r>
            <a:r>
              <a:rPr lang="en-US" altLang="zh-CN" sz="2800" b="1" baseline="-25000" dirty="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en-US" altLang="zh-CN" sz="2800" b="1" dirty="0">
                <a:solidFill>
                  <a:srgbClr val="000099"/>
                </a:solidFill>
                <a:latin typeface="Times New Roman" panose="02020603050405020304" pitchFamily="18" charset="0"/>
                <a:cs typeface="Times New Roman" panose="02020603050405020304" pitchFamily="18" charset="0"/>
                <a:sym typeface="Symbol" pitchFamily="18" charset="2"/>
              </a:rPr>
              <a:t>= +</a:t>
            </a:r>
            <a:r>
              <a:rPr lang="en-US" altLang="zh-CN" sz="2800" b="1" i="1" dirty="0" err="1">
                <a:solidFill>
                  <a:srgbClr val="000099"/>
                </a:solidFill>
                <a:latin typeface="Times New Roman" panose="02020603050405020304" pitchFamily="18" charset="0"/>
                <a:cs typeface="Times New Roman" panose="02020603050405020304" pitchFamily="18" charset="0"/>
              </a:rPr>
              <a:t>U</a:t>
            </a:r>
            <a:r>
              <a:rPr lang="en-US" altLang="zh-CN" sz="2800" b="1" baseline="-25000" dirty="0" err="1">
                <a:solidFill>
                  <a:srgbClr val="000099"/>
                </a:solidFill>
                <a:latin typeface="Times New Roman" panose="02020603050405020304" pitchFamily="18" charset="0"/>
                <a:cs typeface="Times New Roman" panose="02020603050405020304" pitchFamily="18" charset="0"/>
              </a:rPr>
              <a:t>o</a:t>
            </a:r>
            <a:r>
              <a:rPr lang="en-US" altLang="zh-CN" sz="2800" b="1" i="1" baseline="-25000" dirty="0">
                <a:solidFill>
                  <a:srgbClr val="000099"/>
                </a:solidFill>
                <a:latin typeface="Times New Roman" panose="02020603050405020304" pitchFamily="18" charset="0"/>
                <a:cs typeface="Times New Roman" panose="02020603050405020304" pitchFamily="18" charset="0"/>
              </a:rPr>
              <a:t> </a:t>
            </a:r>
            <a:r>
              <a:rPr lang="en-US" altLang="zh-CN" sz="2800" b="1" baseline="-25000" dirty="0">
                <a:solidFill>
                  <a:srgbClr val="000099"/>
                </a:solidFill>
                <a:latin typeface="Times New Roman" panose="02020603050405020304" pitchFamily="18" charset="0"/>
                <a:ea typeface="楷体_GB2312" pitchFamily="49" charset="-122"/>
                <a:cs typeface="Times New Roman" panose="02020603050405020304" pitchFamily="18" charset="0"/>
              </a:rPr>
              <a:t>(sat)</a:t>
            </a:r>
            <a:r>
              <a:rPr lang="en-US" altLang="zh-CN" sz="2800" b="1" baseline="-25000" dirty="0">
                <a:solidFill>
                  <a:srgbClr val="000099"/>
                </a:solidFill>
                <a:latin typeface="Times New Roman" panose="02020603050405020304" pitchFamily="18" charset="0"/>
                <a:cs typeface="Times New Roman" panose="02020603050405020304" pitchFamily="18" charset="0"/>
              </a:rPr>
              <a:t> </a:t>
            </a:r>
            <a:endParaRPr lang="en-US" altLang="zh-CN" sz="2800" b="1" i="1" baseline="-25000" dirty="0">
              <a:solidFill>
                <a:srgbClr val="000099"/>
              </a:solidFill>
              <a:latin typeface="Times New Roman" panose="02020603050405020304" pitchFamily="18" charset="0"/>
              <a:cs typeface="Times New Roman" panose="02020603050405020304" pitchFamily="18" charset="0"/>
              <a:sym typeface="Symbol" pitchFamily="18" charset="2"/>
            </a:endParaRPr>
          </a:p>
          <a:p>
            <a:pPr eaLnBrk="1" hangingPunct="1">
              <a:spcBef>
                <a:spcPct val="20000"/>
              </a:spcBef>
              <a:defRPr/>
            </a:pPr>
            <a:r>
              <a:rPr lang="en-US" altLang="zh-CN" sz="2800" b="1" baseline="-25000" dirty="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en-US" altLang="zh-CN" sz="2800" b="1" i="1" dirty="0" err="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dirty="0" err="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i</a:t>
            </a:r>
            <a:r>
              <a:rPr lang="en-US" altLang="zh-CN" sz="2800" b="1" i="1" baseline="-25000" dirty="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en-US" altLang="zh-CN" sz="2800" b="1" i="1" dirty="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&gt;U</a:t>
            </a:r>
            <a:r>
              <a:rPr lang="en-US" altLang="zh-CN" sz="2800" b="1" baseline="-25000" dirty="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R</a:t>
            </a:r>
            <a:r>
              <a:rPr lang="en-US" altLang="zh-CN" sz="2800" b="1" i="1" baseline="-25000" dirty="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zh-CN" altLang="en-US" sz="2800" b="1" dirty="0">
                <a:solidFill>
                  <a:srgbClr val="000099"/>
                </a:solidFill>
                <a:latin typeface="Times New Roman" panose="02020603050405020304" pitchFamily="18" charset="0"/>
                <a:cs typeface="Times New Roman" panose="02020603050405020304" pitchFamily="18" charset="0"/>
                <a:sym typeface="Symbol" pitchFamily="18" charset="2"/>
              </a:rPr>
              <a:t>时，</a:t>
            </a:r>
            <a:r>
              <a:rPr lang="en-US" altLang="zh-CN" sz="2800" b="1" i="1" dirty="0" err="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dirty="0" err="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o</a:t>
            </a:r>
            <a:r>
              <a:rPr lang="en-US" altLang="zh-CN" sz="2800" b="1" baseline="-25000" dirty="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en-US" altLang="zh-CN" sz="2800" b="1" dirty="0">
                <a:solidFill>
                  <a:srgbClr val="000099"/>
                </a:solidFill>
                <a:latin typeface="Times New Roman" panose="02020603050405020304" pitchFamily="18" charset="0"/>
                <a:cs typeface="Times New Roman" panose="02020603050405020304" pitchFamily="18" charset="0"/>
                <a:sym typeface="Symbol" pitchFamily="18" charset="2"/>
              </a:rPr>
              <a:t>= </a:t>
            </a:r>
            <a:r>
              <a:rPr lang="en-US" altLang="zh-CN" sz="2800" b="1" dirty="0">
                <a:solidFill>
                  <a:srgbClr val="000099"/>
                </a:solidFill>
                <a:latin typeface="Times New Roman" panose="02020603050405020304" pitchFamily="18" charset="0"/>
                <a:cs typeface="Times New Roman" panose="02020603050405020304" pitchFamily="18" charset="0"/>
              </a:rPr>
              <a:t>–</a:t>
            </a:r>
            <a:r>
              <a:rPr lang="en-US" altLang="zh-CN" sz="2800" b="1" dirty="0">
                <a:solidFill>
                  <a:srgbClr val="000099"/>
                </a:solidFill>
                <a:latin typeface="Times New Roman" panose="02020603050405020304" pitchFamily="18" charset="0"/>
                <a:cs typeface="Times New Roman" panose="02020603050405020304" pitchFamily="18" charset="0"/>
                <a:sym typeface="Symbol" pitchFamily="18" charset="2"/>
              </a:rPr>
              <a:t> </a:t>
            </a:r>
            <a:r>
              <a:rPr lang="en-US" altLang="zh-CN" sz="2800" b="1" i="1" dirty="0" err="1">
                <a:solidFill>
                  <a:srgbClr val="000099"/>
                </a:solidFill>
                <a:latin typeface="Times New Roman" panose="02020603050405020304" pitchFamily="18" charset="0"/>
                <a:cs typeface="Times New Roman" panose="02020603050405020304" pitchFamily="18" charset="0"/>
              </a:rPr>
              <a:t>U</a:t>
            </a:r>
            <a:r>
              <a:rPr lang="en-US" altLang="zh-CN" sz="2800" b="1" baseline="-25000" dirty="0" err="1">
                <a:solidFill>
                  <a:srgbClr val="000099"/>
                </a:solidFill>
                <a:latin typeface="Times New Roman" panose="02020603050405020304" pitchFamily="18" charset="0"/>
                <a:cs typeface="Times New Roman" panose="02020603050405020304" pitchFamily="18" charset="0"/>
              </a:rPr>
              <a:t>o</a:t>
            </a:r>
            <a:r>
              <a:rPr lang="en-US" altLang="zh-CN" sz="2800" b="1" i="1" baseline="-25000" dirty="0">
                <a:solidFill>
                  <a:srgbClr val="000099"/>
                </a:solidFill>
                <a:latin typeface="Times New Roman" panose="02020603050405020304" pitchFamily="18" charset="0"/>
                <a:cs typeface="Times New Roman" panose="02020603050405020304" pitchFamily="18" charset="0"/>
              </a:rPr>
              <a:t> </a:t>
            </a:r>
            <a:r>
              <a:rPr lang="en-US" altLang="zh-CN" sz="2800" b="1" baseline="-25000" dirty="0">
                <a:solidFill>
                  <a:srgbClr val="000099"/>
                </a:solidFill>
                <a:latin typeface="Times New Roman" panose="02020603050405020304" pitchFamily="18" charset="0"/>
                <a:ea typeface="楷体_GB2312" pitchFamily="49" charset="-122"/>
                <a:cs typeface="Times New Roman" panose="02020603050405020304" pitchFamily="18" charset="0"/>
              </a:rPr>
              <a:t>(sat)</a:t>
            </a:r>
            <a:endParaRPr lang="en-US" altLang="zh-CN" sz="2800" b="1" baseline="-25000" dirty="0">
              <a:solidFill>
                <a:srgbClr val="000099"/>
              </a:solidFill>
              <a:latin typeface="Times New Roman" panose="02020603050405020304" pitchFamily="18" charset="0"/>
              <a:cs typeface="Times New Roman" panose="02020603050405020304" pitchFamily="18" charset="0"/>
            </a:endParaRPr>
          </a:p>
        </p:txBody>
      </p:sp>
      <p:sp>
        <p:nvSpPr>
          <p:cNvPr id="94282" name="Rectangle 74"/>
          <p:cNvSpPr>
            <a:spLocks noChangeArrowheads="1"/>
          </p:cNvSpPr>
          <p:nvPr/>
        </p:nvSpPr>
        <p:spPr bwMode="auto">
          <a:xfrm>
            <a:off x="560560" y="5259308"/>
            <a:ext cx="6875600"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a:solidFill>
                  <a:schemeClr val="tx1"/>
                </a:solidFill>
                <a:cs typeface="Times New Roman" panose="02020603050405020304" pitchFamily="18" charset="0"/>
              </a:rPr>
              <a:t>可见，在 </a:t>
            </a: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i </a:t>
            </a:r>
            <a:r>
              <a:rPr lang="en-US" altLang="zh-CN">
                <a:solidFill>
                  <a:schemeClr val="tx1"/>
                </a:solidFill>
                <a:cs typeface="Times New Roman" panose="02020603050405020304" pitchFamily="18" charset="0"/>
              </a:rPr>
              <a:t>=</a:t>
            </a: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R  </a:t>
            </a:r>
            <a:r>
              <a:rPr lang="zh-CN" altLang="en-US">
                <a:solidFill>
                  <a:schemeClr val="tx1"/>
                </a:solidFill>
                <a:cs typeface="Times New Roman" panose="02020603050405020304" pitchFamily="18" charset="0"/>
              </a:rPr>
              <a:t>处输出电压 </a:t>
            </a: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o </a:t>
            </a:r>
            <a:r>
              <a:rPr lang="zh-CN" altLang="en-US">
                <a:solidFill>
                  <a:schemeClr val="tx1"/>
                </a:solidFill>
                <a:cs typeface="Times New Roman" panose="02020603050405020304" pitchFamily="18" charset="0"/>
              </a:rPr>
              <a:t>发生跃变。</a:t>
            </a:r>
          </a:p>
        </p:txBody>
      </p:sp>
      <p:sp>
        <p:nvSpPr>
          <p:cNvPr id="94284" name="AutoShape 76" descr="40%"/>
          <p:cNvSpPr>
            <a:spLocks noChangeArrowheads="1"/>
          </p:cNvSpPr>
          <p:nvPr/>
        </p:nvSpPr>
        <p:spPr bwMode="auto">
          <a:xfrm>
            <a:off x="1855960" y="2897108"/>
            <a:ext cx="1905000" cy="533400"/>
          </a:xfrm>
          <a:prstGeom prst="wedgeEllipseCallout">
            <a:avLst>
              <a:gd name="adj1" fmla="val -56667"/>
              <a:gd name="adj2" fmla="val -94644"/>
            </a:avLst>
          </a:prstGeom>
          <a:pattFill prst="pct40">
            <a:fgClr>
              <a:srgbClr val="CCFF66"/>
            </a:fgClr>
            <a:bgClr>
              <a:srgbClr val="FFFFFF"/>
            </a:bgClr>
          </a:pattFill>
          <a:ln w="19050">
            <a:solidFill>
              <a:srgbClr val="FF33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a:solidFill>
                  <a:schemeClr val="tx1"/>
                </a:solidFill>
                <a:cs typeface="Times New Roman" panose="02020603050405020304" pitchFamily="18" charset="0"/>
              </a:rPr>
              <a:t>参考电压</a:t>
            </a:r>
          </a:p>
        </p:txBody>
      </p:sp>
      <p:pic>
        <p:nvPicPr>
          <p:cNvPr id="94294" name="Picture 86" descr="图片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410" y="939721"/>
            <a:ext cx="3817938"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9" descr="C:\Users\Administrator\Desktop\图片17.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42098" y="725408"/>
            <a:ext cx="320675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55682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4294"/>
                                        </p:tgtEl>
                                        <p:attrNameLst>
                                          <p:attrName>style.visibility</p:attrName>
                                        </p:attrNameLst>
                                      </p:cBhvr>
                                      <p:to>
                                        <p:strVal val="visible"/>
                                      </p:to>
                                    </p:set>
                                    <p:animEffect transition="in" filter="wipe(left)">
                                      <p:cBhvr>
                                        <p:cTn id="7" dur="1000"/>
                                        <p:tgtEl>
                                          <p:spTgt spid="94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94284"/>
                                        </p:tgtEl>
                                        <p:attrNameLst>
                                          <p:attrName>style.visibility</p:attrName>
                                        </p:attrNameLst>
                                      </p:cBhvr>
                                      <p:to>
                                        <p:strVal val="visible"/>
                                      </p:to>
                                    </p:set>
                                    <p:animEffect transition="in" filter="wipe(right)">
                                      <p:cBhvr>
                                        <p:cTn id="17" dur="500"/>
                                        <p:tgtEl>
                                          <p:spTgt spid="942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280">
                                            <p:txEl>
                                              <p:pRg st="0" end="0"/>
                                            </p:txEl>
                                          </p:spTgt>
                                        </p:tgtEl>
                                        <p:attrNameLst>
                                          <p:attrName>style.visibility</p:attrName>
                                        </p:attrNameLst>
                                      </p:cBhvr>
                                      <p:to>
                                        <p:strVal val="visible"/>
                                      </p:to>
                                    </p:set>
                                    <p:animEffect transition="in" filter="wipe(left)">
                                      <p:cBhvr>
                                        <p:cTn id="22" dur="500"/>
                                        <p:tgtEl>
                                          <p:spTgt spid="9428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4280">
                                            <p:txEl>
                                              <p:pRg st="1" end="1"/>
                                            </p:txEl>
                                          </p:spTgt>
                                        </p:tgtEl>
                                        <p:attrNameLst>
                                          <p:attrName>style.visibility</p:attrName>
                                        </p:attrNameLst>
                                      </p:cBhvr>
                                      <p:to>
                                        <p:strVal val="visible"/>
                                      </p:to>
                                    </p:set>
                                    <p:animEffect transition="in" filter="wipe(left)">
                                      <p:cBhvr>
                                        <p:cTn id="27" dur="500"/>
                                        <p:tgtEl>
                                          <p:spTgt spid="9428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4282"/>
                                        </p:tgtEl>
                                        <p:attrNameLst>
                                          <p:attrName>style.visibility</p:attrName>
                                        </p:attrNameLst>
                                      </p:cBhvr>
                                      <p:to>
                                        <p:strVal val="visible"/>
                                      </p:to>
                                    </p:set>
                                    <p:animEffect transition="in" filter="wipe(left)">
                                      <p:cBhvr>
                                        <p:cTn id="37" dur="500"/>
                                        <p:tgtEl>
                                          <p:spTgt spid="9428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4221"/>
                                        </p:tgtEl>
                                        <p:attrNameLst>
                                          <p:attrName>style.visibility</p:attrName>
                                        </p:attrNameLst>
                                      </p:cBhvr>
                                      <p:to>
                                        <p:strVal val="visible"/>
                                      </p:to>
                                    </p:set>
                                    <p:animEffect transition="in" filter="wipe(left)">
                                      <p:cBhvr>
                                        <p:cTn id="42" dur="500"/>
                                        <p:tgtEl>
                                          <p:spTgt spid="94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1" grpId="0" autoUpdateAnimBg="0"/>
      <p:bldP spid="94280" grpId="0" build="p" autoUpdateAnimBg="0"/>
      <p:bldP spid="94282" grpId="0" autoUpdateAnimBg="0"/>
      <p:bldP spid="94284"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a:grpSpLocks/>
          </p:cNvGrpSpPr>
          <p:nvPr/>
        </p:nvGrpSpPr>
        <p:grpSpPr bwMode="auto">
          <a:xfrm>
            <a:off x="5670377" y="3034451"/>
            <a:ext cx="2247900" cy="2079625"/>
            <a:chOff x="3312" y="1248"/>
            <a:chExt cx="1632" cy="1488"/>
          </a:xfrm>
        </p:grpSpPr>
        <p:sp>
          <p:nvSpPr>
            <p:cNvPr id="100382" name="Line 24"/>
            <p:cNvSpPr>
              <a:spLocks noChangeShapeType="1"/>
            </p:cNvSpPr>
            <p:nvPr/>
          </p:nvSpPr>
          <p:spPr bwMode="auto">
            <a:xfrm>
              <a:off x="3312" y="1248"/>
              <a:ext cx="0" cy="14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0383" name="Line 25"/>
            <p:cNvSpPr>
              <a:spLocks noChangeShapeType="1"/>
            </p:cNvSpPr>
            <p:nvPr/>
          </p:nvSpPr>
          <p:spPr bwMode="auto">
            <a:xfrm flipH="1">
              <a:off x="3600" y="1248"/>
              <a:ext cx="0" cy="14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0384" name="Line 26"/>
            <p:cNvSpPr>
              <a:spLocks noChangeShapeType="1"/>
            </p:cNvSpPr>
            <p:nvPr/>
          </p:nvSpPr>
          <p:spPr bwMode="auto">
            <a:xfrm>
              <a:off x="4656" y="1248"/>
              <a:ext cx="0" cy="14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0385" name="Line 27"/>
            <p:cNvSpPr>
              <a:spLocks noChangeShapeType="1"/>
            </p:cNvSpPr>
            <p:nvPr/>
          </p:nvSpPr>
          <p:spPr bwMode="auto">
            <a:xfrm>
              <a:off x="4944" y="1248"/>
              <a:ext cx="0" cy="14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pSp>
        <p:nvGrpSpPr>
          <p:cNvPr id="3" name="Group 41"/>
          <p:cNvGrpSpPr>
            <a:grpSpLocks/>
          </p:cNvGrpSpPr>
          <p:nvPr/>
        </p:nvGrpSpPr>
        <p:grpSpPr bwMode="auto">
          <a:xfrm>
            <a:off x="5632279" y="3167802"/>
            <a:ext cx="842987" cy="522914"/>
            <a:chOff x="3287" y="1344"/>
            <a:chExt cx="603" cy="374"/>
          </a:xfrm>
        </p:grpSpPr>
        <p:sp>
          <p:nvSpPr>
            <p:cNvPr id="100380" name="Text Box 42"/>
            <p:cNvSpPr txBox="1">
              <a:spLocks noChangeArrowheads="1"/>
            </p:cNvSpPr>
            <p:nvPr/>
          </p:nvSpPr>
          <p:spPr bwMode="auto">
            <a:xfrm>
              <a:off x="3287" y="1344"/>
              <a:ext cx="28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0000"/>
                  </a:solidFill>
                  <a:cs typeface="Times New Roman" panose="02020603050405020304" pitchFamily="18" charset="0"/>
                </a:rPr>
                <a:t>t</a:t>
              </a:r>
              <a:r>
                <a:rPr lang="en-US" altLang="zh-CN" baseline="-25000">
                  <a:solidFill>
                    <a:srgbClr val="FF0000"/>
                  </a:solidFill>
                  <a:cs typeface="Times New Roman" panose="02020603050405020304" pitchFamily="18" charset="0"/>
                </a:rPr>
                <a:t>1</a:t>
              </a:r>
              <a:endParaRPr lang="en-US" altLang="zh-CN">
                <a:solidFill>
                  <a:srgbClr val="FF0000"/>
                </a:solidFill>
                <a:cs typeface="Times New Roman" panose="02020603050405020304" pitchFamily="18" charset="0"/>
              </a:endParaRPr>
            </a:p>
          </p:txBody>
        </p:sp>
        <p:sp>
          <p:nvSpPr>
            <p:cNvPr id="100381" name="Text Box 43"/>
            <p:cNvSpPr txBox="1">
              <a:spLocks noChangeArrowheads="1"/>
            </p:cNvSpPr>
            <p:nvPr/>
          </p:nvSpPr>
          <p:spPr bwMode="auto">
            <a:xfrm>
              <a:off x="3601" y="1344"/>
              <a:ext cx="28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0000"/>
                  </a:solidFill>
                  <a:cs typeface="Times New Roman" panose="02020603050405020304" pitchFamily="18" charset="0"/>
                </a:rPr>
                <a:t>t</a:t>
              </a:r>
              <a:r>
                <a:rPr lang="en-US" altLang="zh-CN" baseline="-25000">
                  <a:solidFill>
                    <a:srgbClr val="FF0000"/>
                  </a:solidFill>
                  <a:cs typeface="Times New Roman" panose="02020603050405020304" pitchFamily="18" charset="0"/>
                </a:rPr>
                <a:t>2</a:t>
              </a:r>
              <a:endParaRPr lang="en-US" altLang="zh-CN">
                <a:solidFill>
                  <a:srgbClr val="FF0000"/>
                </a:solidFill>
                <a:cs typeface="Times New Roman" panose="02020603050405020304" pitchFamily="18" charset="0"/>
              </a:endParaRPr>
            </a:p>
          </p:txBody>
        </p:sp>
      </p:grpSp>
      <p:sp>
        <p:nvSpPr>
          <p:cNvPr id="95276" name="Rectangle 44"/>
          <p:cNvSpPr>
            <a:spLocks noChangeArrowheads="1"/>
          </p:cNvSpPr>
          <p:nvPr/>
        </p:nvSpPr>
        <p:spPr bwMode="auto">
          <a:xfrm>
            <a:off x="137939" y="503976"/>
            <a:ext cx="6423025" cy="1031875"/>
          </a:xfrm>
          <a:prstGeom prst="rect">
            <a:avLst/>
          </a:prstGeom>
          <a:noFill/>
          <a:ln w="9525">
            <a:noFill/>
            <a:miter lim="800000"/>
            <a:headEnd/>
            <a:tailEnd/>
          </a:ln>
          <a:effectLst/>
        </p:spPr>
        <p:txBody>
          <a:bodyPr wrap="none">
            <a:spAutoFit/>
          </a:bodyPr>
          <a:lstStyle/>
          <a:p>
            <a:pPr eaLnBrk="1" hangingPunct="1">
              <a:lnSpc>
                <a:spcPct val="110000"/>
              </a:lnSpc>
              <a:defRPr/>
            </a:pPr>
            <a:r>
              <a:rPr lang="en-US" altLang="zh-CN" sz="2800" b="1" dirty="0">
                <a:solidFill>
                  <a:srgbClr val="CC0000"/>
                </a:solidFill>
                <a:latin typeface="Times New Roman" panose="02020603050405020304" pitchFamily="18" charset="0"/>
                <a:cs typeface="Times New Roman" panose="02020603050405020304" pitchFamily="18" charset="0"/>
              </a:rPr>
              <a:t>    </a:t>
            </a:r>
            <a:r>
              <a:rPr lang="zh-CN" altLang="en-US" sz="2800" b="1" dirty="0">
                <a:solidFill>
                  <a:srgbClr val="CC0000"/>
                </a:solidFill>
                <a:latin typeface="Times New Roman" panose="02020603050405020304" pitchFamily="18" charset="0"/>
                <a:cs typeface="Times New Roman" panose="02020603050405020304" pitchFamily="18" charset="0"/>
              </a:rPr>
              <a:t>单限电压比较器：</a:t>
            </a:r>
          </a:p>
          <a:p>
            <a:pPr eaLnBrk="1" hangingPunct="1">
              <a:lnSpc>
                <a:spcPct val="110000"/>
              </a:lnSpc>
              <a:defRPr/>
            </a:pPr>
            <a:r>
              <a:rPr lang="zh-CN" altLang="en-US" sz="2800" b="1" dirty="0">
                <a:solidFill>
                  <a:srgbClr val="FF0000"/>
                </a:solidFill>
                <a:latin typeface="Times New Roman" panose="02020603050405020304" pitchFamily="18" charset="0"/>
                <a:cs typeface="Times New Roman" panose="02020603050405020304" pitchFamily="18" charset="0"/>
              </a:rPr>
              <a:t>    </a:t>
            </a:r>
            <a:r>
              <a:rPr lang="zh-CN" altLang="en-US" sz="2800" b="1" dirty="0">
                <a:solidFill>
                  <a:schemeClr val="tx1"/>
                </a:solidFill>
                <a:latin typeface="Times New Roman" panose="02020603050405020304" pitchFamily="18" charset="0"/>
                <a:cs typeface="Times New Roman" panose="02020603050405020304" pitchFamily="18" charset="0"/>
              </a:rPr>
              <a:t>当 </a:t>
            </a:r>
            <a:r>
              <a:rPr lang="en-US" altLang="zh-CN" sz="2800" b="1" i="1" dirty="0" err="1">
                <a:solidFill>
                  <a:schemeClr val="tx1"/>
                </a:solidFill>
                <a:latin typeface="Times New Roman" panose="02020603050405020304" pitchFamily="18" charset="0"/>
                <a:cs typeface="Times New Roman" panose="02020603050405020304" pitchFamily="18" charset="0"/>
              </a:rPr>
              <a:t>u</a:t>
            </a:r>
            <a:r>
              <a:rPr lang="en-US" altLang="zh-CN" sz="2800" b="1" baseline="-25000" dirty="0" err="1">
                <a:solidFill>
                  <a:schemeClr val="tx1"/>
                </a:solidFill>
                <a:latin typeface="Times New Roman" panose="02020603050405020304" pitchFamily="18" charset="0"/>
                <a:cs typeface="Times New Roman" panose="02020603050405020304" pitchFamily="18" charset="0"/>
              </a:rPr>
              <a:t>i</a:t>
            </a:r>
            <a:r>
              <a:rPr lang="en-US" altLang="zh-CN" sz="2800" b="1" i="1" baseline="-25000" dirty="0">
                <a:solidFill>
                  <a:schemeClr val="tx1"/>
                </a:solidFill>
                <a:latin typeface="Times New Roman" panose="02020603050405020304" pitchFamily="18" charset="0"/>
                <a:cs typeface="Times New Roman" panose="02020603050405020304" pitchFamily="18" charset="0"/>
              </a:rPr>
              <a:t> </a:t>
            </a:r>
            <a:r>
              <a:rPr lang="zh-CN" altLang="en-US" sz="2800" b="1" dirty="0">
                <a:solidFill>
                  <a:schemeClr val="tx1"/>
                </a:solidFill>
                <a:latin typeface="Times New Roman" panose="02020603050405020304" pitchFamily="18" charset="0"/>
                <a:cs typeface="Times New Roman" panose="02020603050405020304" pitchFamily="18" charset="0"/>
              </a:rPr>
              <a:t>单方向变化时， </a:t>
            </a:r>
            <a:r>
              <a:rPr lang="en-US" altLang="zh-CN" sz="2800" b="1" i="1" dirty="0" err="1">
                <a:solidFill>
                  <a:schemeClr val="tx1"/>
                </a:solidFill>
                <a:latin typeface="Times New Roman" panose="02020603050405020304" pitchFamily="18" charset="0"/>
                <a:cs typeface="Times New Roman" panose="02020603050405020304" pitchFamily="18" charset="0"/>
              </a:rPr>
              <a:t>u</a:t>
            </a:r>
            <a:r>
              <a:rPr lang="en-US" altLang="zh-CN" sz="2800" b="1" baseline="-25000" dirty="0" err="1">
                <a:solidFill>
                  <a:schemeClr val="tx1"/>
                </a:solidFill>
                <a:latin typeface="Times New Roman" panose="02020603050405020304" pitchFamily="18" charset="0"/>
                <a:cs typeface="Times New Roman" panose="02020603050405020304" pitchFamily="18" charset="0"/>
              </a:rPr>
              <a:t>o</a:t>
            </a:r>
            <a:r>
              <a:rPr lang="en-US" altLang="zh-CN" sz="2800" b="1" i="1" baseline="-25000" dirty="0">
                <a:solidFill>
                  <a:schemeClr val="tx1"/>
                </a:solidFill>
                <a:latin typeface="Times New Roman" panose="02020603050405020304" pitchFamily="18" charset="0"/>
                <a:cs typeface="Times New Roman" panose="02020603050405020304" pitchFamily="18" charset="0"/>
              </a:rPr>
              <a:t> </a:t>
            </a:r>
            <a:r>
              <a:rPr lang="zh-CN" altLang="en-US" sz="2800" b="1" dirty="0">
                <a:solidFill>
                  <a:schemeClr val="tx1"/>
                </a:solidFill>
                <a:latin typeface="Times New Roman" panose="02020603050405020304" pitchFamily="18" charset="0"/>
                <a:cs typeface="Times New Roman" panose="02020603050405020304" pitchFamily="18" charset="0"/>
              </a:rPr>
              <a:t>只变化一次。</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pSp>
        <p:nvGrpSpPr>
          <p:cNvPr id="100357" name="Group 111"/>
          <p:cNvGrpSpPr>
            <a:grpSpLocks/>
          </p:cNvGrpSpPr>
          <p:nvPr/>
        </p:nvGrpSpPr>
        <p:grpSpPr bwMode="auto">
          <a:xfrm>
            <a:off x="747539" y="3642464"/>
            <a:ext cx="2879725" cy="2962275"/>
            <a:chOff x="576" y="2121"/>
            <a:chExt cx="1814" cy="1866"/>
          </a:xfrm>
        </p:grpSpPr>
        <p:sp>
          <p:nvSpPr>
            <p:cNvPr id="100364" name="Text Box 93"/>
            <p:cNvSpPr txBox="1">
              <a:spLocks noChangeArrowheads="1"/>
            </p:cNvSpPr>
            <p:nvPr/>
          </p:nvSpPr>
          <p:spPr bwMode="auto">
            <a:xfrm>
              <a:off x="662" y="3657"/>
              <a:ext cx="155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chemeClr val="tx1"/>
                  </a:solidFill>
                  <a:cs typeface="Times New Roman" panose="02020603050405020304" pitchFamily="18" charset="0"/>
                </a:rPr>
                <a:t> </a:t>
              </a:r>
              <a:r>
                <a:rPr lang="zh-CN" altLang="en-US" dirty="0">
                  <a:solidFill>
                    <a:srgbClr val="000099"/>
                  </a:solidFill>
                  <a:cs typeface="Times New Roman" panose="02020603050405020304" pitchFamily="18" charset="0"/>
                </a:rPr>
                <a:t>电压传输特性</a:t>
              </a:r>
            </a:p>
          </p:txBody>
        </p:sp>
        <p:sp>
          <p:nvSpPr>
            <p:cNvPr id="95326" name="Text Box 94"/>
            <p:cNvSpPr txBox="1">
              <a:spLocks noChangeArrowheads="1"/>
            </p:cNvSpPr>
            <p:nvPr/>
          </p:nvSpPr>
          <p:spPr bwMode="auto">
            <a:xfrm>
              <a:off x="720" y="3355"/>
              <a:ext cx="864" cy="330"/>
            </a:xfrm>
            <a:prstGeom prst="rect">
              <a:avLst/>
            </a:prstGeom>
            <a:noFill/>
            <a:ln w="9525">
              <a:noFill/>
              <a:miter lim="800000"/>
              <a:headEnd/>
              <a:tailEnd/>
            </a:ln>
            <a:effectLst/>
          </p:spPr>
          <p:txBody>
            <a:bodyPr>
              <a:spAutoFit/>
            </a:bodyPr>
            <a:lstStyle/>
            <a:p>
              <a:pPr eaLnBrk="1" hangingPunct="1">
                <a:spcBef>
                  <a:spcPct val="50000"/>
                </a:spcBef>
                <a:defRPr/>
              </a:pPr>
              <a:r>
                <a:rPr lang="en-US" altLang="zh-CN" sz="2800" b="1">
                  <a:solidFill>
                    <a:srgbClr val="000099"/>
                  </a:solidFill>
                  <a:latin typeface="Times New Roman" panose="02020603050405020304" pitchFamily="18" charset="0"/>
                  <a:cs typeface="Times New Roman" panose="02020603050405020304" pitchFamily="18" charset="0"/>
                  <a:sym typeface="Symbol" pitchFamily="18" charset="2"/>
                </a:rPr>
                <a:t>–</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o</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(sat)</a:t>
              </a:r>
            </a:p>
          </p:txBody>
        </p:sp>
        <p:sp>
          <p:nvSpPr>
            <p:cNvPr id="95327" name="Text Box 95"/>
            <p:cNvSpPr txBox="1">
              <a:spLocks noChangeArrowheads="1"/>
            </p:cNvSpPr>
            <p:nvPr/>
          </p:nvSpPr>
          <p:spPr bwMode="auto">
            <a:xfrm>
              <a:off x="662" y="2275"/>
              <a:ext cx="821" cy="330"/>
            </a:xfrm>
            <a:prstGeom prst="rect">
              <a:avLst/>
            </a:prstGeom>
            <a:noFill/>
            <a:ln w="9525">
              <a:noFill/>
              <a:miter lim="800000"/>
              <a:headEnd/>
              <a:tailEnd/>
            </a:ln>
            <a:effectLst/>
          </p:spPr>
          <p:txBody>
            <a:bodyPr>
              <a:spAutoFit/>
            </a:bodyPr>
            <a:lstStyle/>
            <a:p>
              <a:pPr eaLnBrk="1" hangingPunct="1">
                <a:spcBef>
                  <a:spcPct val="50000"/>
                </a:spcBef>
                <a:defRPr/>
              </a:pPr>
              <a:r>
                <a:rPr lang="en-US" altLang="zh-CN" sz="2800" b="1">
                  <a:solidFill>
                    <a:srgbClr val="000099"/>
                  </a:solidFill>
                  <a:latin typeface="Times New Roman" panose="02020603050405020304" pitchFamily="18" charset="0"/>
                  <a:cs typeface="Times New Roman" panose="02020603050405020304" pitchFamily="18" charset="0"/>
                  <a:sym typeface="Symbol" pitchFamily="18" charset="2"/>
                </a:rPr>
                <a:t>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o</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(sat)</a:t>
              </a:r>
            </a:p>
          </p:txBody>
        </p:sp>
        <p:sp>
          <p:nvSpPr>
            <p:cNvPr id="100367" name="Line 96"/>
            <p:cNvSpPr>
              <a:spLocks noChangeShapeType="1"/>
            </p:cNvSpPr>
            <p:nvPr/>
          </p:nvSpPr>
          <p:spPr bwMode="auto">
            <a:xfrm>
              <a:off x="922" y="2577"/>
              <a:ext cx="777" cy="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nvGrpSpPr>
            <p:cNvPr id="100368" name="Group 97"/>
            <p:cNvGrpSpPr>
              <a:grpSpLocks/>
            </p:cNvGrpSpPr>
            <p:nvPr/>
          </p:nvGrpSpPr>
          <p:grpSpPr bwMode="auto">
            <a:xfrm>
              <a:off x="1353" y="2577"/>
              <a:ext cx="691" cy="951"/>
              <a:chOff x="4032" y="480"/>
              <a:chExt cx="768" cy="1056"/>
            </a:xfrm>
          </p:grpSpPr>
          <p:grpSp>
            <p:nvGrpSpPr>
              <p:cNvPr id="100376" name="Group 98"/>
              <p:cNvGrpSpPr>
                <a:grpSpLocks/>
              </p:cNvGrpSpPr>
              <p:nvPr/>
            </p:nvGrpSpPr>
            <p:grpSpPr bwMode="auto">
              <a:xfrm>
                <a:off x="4416" y="480"/>
                <a:ext cx="384" cy="1056"/>
                <a:chOff x="4416" y="480"/>
                <a:chExt cx="384" cy="1056"/>
              </a:xfrm>
            </p:grpSpPr>
            <p:sp>
              <p:nvSpPr>
                <p:cNvPr id="100378" name="Line 99"/>
                <p:cNvSpPr>
                  <a:spLocks noChangeShapeType="1"/>
                </p:cNvSpPr>
                <p:nvPr/>
              </p:nvSpPr>
              <p:spPr bwMode="auto">
                <a:xfrm>
                  <a:off x="4416" y="480"/>
                  <a:ext cx="0" cy="105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0379" name="Line 100"/>
                <p:cNvSpPr>
                  <a:spLocks noChangeShapeType="1"/>
                </p:cNvSpPr>
                <p:nvPr/>
              </p:nvSpPr>
              <p:spPr bwMode="auto">
                <a:xfrm>
                  <a:off x="4416" y="1536"/>
                  <a:ext cx="384"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100377" name="Line 101"/>
              <p:cNvSpPr>
                <a:spLocks noChangeShapeType="1"/>
              </p:cNvSpPr>
              <p:nvPr/>
            </p:nvSpPr>
            <p:spPr bwMode="auto">
              <a:xfrm flipH="1">
                <a:off x="4032" y="1536"/>
                <a:ext cx="384" cy="0"/>
              </a:xfrm>
              <a:prstGeom prst="line">
                <a:avLst/>
              </a:prstGeom>
              <a:noFill/>
              <a:ln w="38100">
                <a:solidFill>
                  <a:srgbClr val="CC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100369" name="Line 103"/>
            <p:cNvSpPr>
              <a:spLocks noChangeShapeType="1"/>
            </p:cNvSpPr>
            <p:nvPr/>
          </p:nvSpPr>
          <p:spPr bwMode="auto">
            <a:xfrm>
              <a:off x="576" y="3052"/>
              <a:ext cx="155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0370" name="Line 105"/>
            <p:cNvSpPr>
              <a:spLocks noChangeShapeType="1"/>
            </p:cNvSpPr>
            <p:nvPr/>
          </p:nvSpPr>
          <p:spPr bwMode="auto">
            <a:xfrm flipV="1">
              <a:off x="1353" y="2275"/>
              <a:ext cx="0" cy="13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0371" name="Text Box 106"/>
            <p:cNvSpPr txBox="1">
              <a:spLocks noChangeArrowheads="1"/>
            </p:cNvSpPr>
            <p:nvPr/>
          </p:nvSpPr>
          <p:spPr bwMode="auto">
            <a:xfrm>
              <a:off x="2088" y="2793"/>
              <a:ext cx="3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i</a:t>
              </a:r>
              <a:endParaRPr lang="en-US" altLang="zh-CN">
                <a:solidFill>
                  <a:schemeClr val="tx1"/>
                </a:solidFill>
                <a:cs typeface="Times New Roman" panose="02020603050405020304" pitchFamily="18" charset="0"/>
              </a:endParaRPr>
            </a:p>
          </p:txBody>
        </p:sp>
        <p:sp>
          <p:nvSpPr>
            <p:cNvPr id="100372" name="Text Box 107"/>
            <p:cNvSpPr txBox="1">
              <a:spLocks noChangeArrowheads="1"/>
            </p:cNvSpPr>
            <p:nvPr/>
          </p:nvSpPr>
          <p:spPr bwMode="auto">
            <a:xfrm>
              <a:off x="1382" y="2121"/>
              <a:ext cx="3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o</a:t>
              </a:r>
              <a:endParaRPr lang="en-US" altLang="zh-CN">
                <a:solidFill>
                  <a:schemeClr val="tx1"/>
                </a:solidFill>
                <a:cs typeface="Times New Roman" panose="02020603050405020304" pitchFamily="18" charset="0"/>
              </a:endParaRPr>
            </a:p>
          </p:txBody>
        </p:sp>
        <p:sp>
          <p:nvSpPr>
            <p:cNvPr id="100373" name="Text Box 108"/>
            <p:cNvSpPr txBox="1">
              <a:spLocks noChangeArrowheads="1"/>
            </p:cNvSpPr>
            <p:nvPr/>
          </p:nvSpPr>
          <p:spPr bwMode="auto">
            <a:xfrm flipH="1">
              <a:off x="1152" y="3014"/>
              <a:ext cx="2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rPr>
                <a:t>O</a:t>
              </a:r>
            </a:p>
          </p:txBody>
        </p:sp>
        <p:sp>
          <p:nvSpPr>
            <p:cNvPr id="100374" name="Rectangle 109"/>
            <p:cNvSpPr>
              <a:spLocks noChangeArrowheads="1"/>
            </p:cNvSpPr>
            <p:nvPr/>
          </p:nvSpPr>
          <p:spPr bwMode="auto">
            <a:xfrm>
              <a:off x="1699" y="2736"/>
              <a:ext cx="38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R</a:t>
              </a:r>
            </a:p>
          </p:txBody>
        </p:sp>
        <p:sp>
          <p:nvSpPr>
            <p:cNvPr id="100375" name="Line 110"/>
            <p:cNvSpPr>
              <a:spLocks noChangeShapeType="1"/>
            </p:cNvSpPr>
            <p:nvPr/>
          </p:nvSpPr>
          <p:spPr bwMode="auto">
            <a:xfrm>
              <a:off x="1699" y="3009"/>
              <a:ext cx="0" cy="4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pSp>
        <p:nvGrpSpPr>
          <p:cNvPr id="7" name="Group 175"/>
          <p:cNvGrpSpPr>
            <a:grpSpLocks/>
          </p:cNvGrpSpPr>
          <p:nvPr/>
        </p:nvGrpSpPr>
        <p:grpSpPr bwMode="auto">
          <a:xfrm>
            <a:off x="4857577" y="2688376"/>
            <a:ext cx="3465512" cy="523875"/>
            <a:chOff x="3002" y="1568"/>
            <a:chExt cx="2183" cy="330"/>
          </a:xfrm>
        </p:grpSpPr>
        <p:sp>
          <p:nvSpPr>
            <p:cNvPr id="100362" name="Line 2"/>
            <p:cNvSpPr>
              <a:spLocks noChangeShapeType="1"/>
            </p:cNvSpPr>
            <p:nvPr/>
          </p:nvSpPr>
          <p:spPr bwMode="auto">
            <a:xfrm>
              <a:off x="3326" y="1776"/>
              <a:ext cx="185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0363" name="Text Box 174"/>
            <p:cNvSpPr txBox="1">
              <a:spLocks noChangeArrowheads="1"/>
            </p:cNvSpPr>
            <p:nvPr/>
          </p:nvSpPr>
          <p:spPr bwMode="auto">
            <a:xfrm>
              <a:off x="3002" y="1568"/>
              <a:ext cx="5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R</a:t>
              </a:r>
              <a:endParaRPr lang="en-US" altLang="zh-CN">
                <a:solidFill>
                  <a:schemeClr val="tx1"/>
                </a:solidFill>
                <a:cs typeface="Times New Roman" panose="02020603050405020304" pitchFamily="18" charset="0"/>
              </a:endParaRPr>
            </a:p>
          </p:txBody>
        </p:sp>
      </p:grpSp>
      <p:pic>
        <p:nvPicPr>
          <p:cNvPr id="100359" name="Picture 177" descr="图片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27" y="1251689"/>
            <a:ext cx="4056062"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64" descr="C:\Users\Administrator\Desktop\图片2.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65527" y="2056551"/>
            <a:ext cx="38766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25" name="Picture 65" descr="C:\Users\Administrator\Desktop\图片3.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76539" y="4225076"/>
            <a:ext cx="4668838"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6855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500"/>
                                        <p:tgtEl>
                                          <p:spTgt spid="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ppt_h/2"/>
                                          </p:val>
                                        </p:tav>
                                        <p:tav tm="100000">
                                          <p:val>
                                            <p:strVal val="#ppt_y"/>
                                          </p:val>
                                        </p:tav>
                                      </p:tavLst>
                                    </p:anim>
                                    <p:anim calcmode="lin" valueType="num">
                                      <p:cBhvr>
                                        <p:cTn id="19" dur="500" fill="hold"/>
                                        <p:tgtEl>
                                          <p:spTgt spid="2"/>
                                        </p:tgtEl>
                                        <p:attrNameLst>
                                          <p:attrName>ppt_w</p:attrName>
                                        </p:attrNameLst>
                                      </p:cBhvr>
                                      <p:tavLst>
                                        <p:tav tm="0">
                                          <p:val>
                                            <p:strVal val="#ppt_w"/>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66625"/>
                                        </p:tgtEl>
                                        <p:attrNameLst>
                                          <p:attrName>style.visibility</p:attrName>
                                        </p:attrNameLst>
                                      </p:cBhvr>
                                      <p:to>
                                        <p:strVal val="visible"/>
                                      </p:to>
                                    </p:set>
                                    <p:animEffect transition="in" filter="wipe(left)">
                                      <p:cBhvr>
                                        <p:cTn id="29" dur="500"/>
                                        <p:tgtEl>
                                          <p:spTgt spid="666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5276"/>
                                        </p:tgtEl>
                                        <p:attrNameLst>
                                          <p:attrName>style.visibility</p:attrName>
                                        </p:attrNameLst>
                                      </p:cBhvr>
                                      <p:to>
                                        <p:strVal val="visible"/>
                                      </p:to>
                                    </p:set>
                                    <p:animEffect transition="in" filter="wipe(left)">
                                      <p:cBhvr>
                                        <p:cTn id="34" dur="500"/>
                                        <p:tgtEl>
                                          <p:spTgt spid="95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7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828800" y="5589509"/>
            <a:ext cx="35814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spcBef>
                <a:spcPct val="10000"/>
              </a:spcBef>
            </a:pPr>
            <a:r>
              <a:rPr lang="en-US" altLang="zh-CN" i="1">
                <a:solidFill>
                  <a:srgbClr val="000099"/>
                </a:solidFill>
              </a:rPr>
              <a:t>u</a:t>
            </a:r>
            <a:r>
              <a:rPr lang="en-US" altLang="zh-CN" baseline="-25000">
                <a:solidFill>
                  <a:srgbClr val="000099"/>
                </a:solidFill>
              </a:rPr>
              <a:t>i </a:t>
            </a:r>
            <a:r>
              <a:rPr lang="en-US" altLang="zh-CN" i="1">
                <a:solidFill>
                  <a:srgbClr val="000099"/>
                </a:solidFill>
              </a:rPr>
              <a:t>&gt;U</a:t>
            </a:r>
            <a:r>
              <a:rPr lang="en-US" altLang="zh-CN" baseline="-25000">
                <a:solidFill>
                  <a:srgbClr val="000099"/>
                </a:solidFill>
              </a:rPr>
              <a:t>R</a:t>
            </a:r>
            <a:r>
              <a:rPr lang="zh-CN" altLang="en-US">
                <a:solidFill>
                  <a:srgbClr val="000099"/>
                </a:solidFill>
              </a:rPr>
              <a:t>，</a:t>
            </a:r>
            <a:r>
              <a:rPr lang="en-US" altLang="zh-CN" i="1">
                <a:solidFill>
                  <a:srgbClr val="000099"/>
                </a:solidFill>
              </a:rPr>
              <a:t>u</a:t>
            </a:r>
            <a:r>
              <a:rPr lang="en-US" altLang="zh-CN" baseline="-25000">
                <a:solidFill>
                  <a:srgbClr val="000099"/>
                </a:solidFill>
              </a:rPr>
              <a:t>o</a:t>
            </a:r>
            <a:r>
              <a:rPr lang="en-US" altLang="zh-CN" i="1">
                <a:solidFill>
                  <a:srgbClr val="000099"/>
                </a:solidFill>
              </a:rPr>
              <a:t>=+ U</a:t>
            </a:r>
            <a:r>
              <a:rPr lang="en-US" altLang="zh-CN" baseline="-25000">
                <a:solidFill>
                  <a:srgbClr val="000099"/>
                </a:solidFill>
              </a:rPr>
              <a:t>o</a:t>
            </a:r>
            <a:r>
              <a:rPr lang="en-US" altLang="zh-CN" i="1" baseline="-25000">
                <a:solidFill>
                  <a:srgbClr val="000099"/>
                </a:solidFill>
              </a:rPr>
              <a:t> </a:t>
            </a:r>
            <a:r>
              <a:rPr lang="en-US" altLang="zh-CN" baseline="-25000">
                <a:solidFill>
                  <a:srgbClr val="000099"/>
                </a:solidFill>
                <a:ea typeface="楷体_GB2312" pitchFamily="49" charset="-122"/>
              </a:rPr>
              <a:t>(sat)</a:t>
            </a:r>
          </a:p>
          <a:p>
            <a:pPr algn="ctr" eaLnBrk="1" hangingPunct="1">
              <a:spcBef>
                <a:spcPct val="10000"/>
              </a:spcBef>
            </a:pPr>
            <a:r>
              <a:rPr lang="en-US" altLang="zh-CN" i="1">
                <a:solidFill>
                  <a:srgbClr val="000099"/>
                </a:solidFill>
              </a:rPr>
              <a:t>u</a:t>
            </a:r>
            <a:r>
              <a:rPr lang="en-US" altLang="zh-CN" baseline="-25000">
                <a:solidFill>
                  <a:srgbClr val="000099"/>
                </a:solidFill>
              </a:rPr>
              <a:t>i</a:t>
            </a:r>
            <a:r>
              <a:rPr lang="en-US" altLang="zh-CN" i="1" baseline="-25000">
                <a:solidFill>
                  <a:srgbClr val="000099"/>
                </a:solidFill>
              </a:rPr>
              <a:t> </a:t>
            </a:r>
            <a:r>
              <a:rPr lang="en-US" altLang="zh-CN" i="1">
                <a:solidFill>
                  <a:srgbClr val="000099"/>
                </a:solidFill>
              </a:rPr>
              <a:t>&lt;U</a:t>
            </a:r>
            <a:r>
              <a:rPr lang="en-US" altLang="zh-CN" i="1" baseline="-25000">
                <a:solidFill>
                  <a:srgbClr val="000099"/>
                </a:solidFill>
              </a:rPr>
              <a:t>R</a:t>
            </a:r>
            <a:r>
              <a:rPr lang="zh-CN" altLang="en-US">
                <a:solidFill>
                  <a:srgbClr val="000099"/>
                </a:solidFill>
              </a:rPr>
              <a:t>，</a:t>
            </a:r>
            <a:r>
              <a:rPr lang="en-US" altLang="zh-CN" i="1">
                <a:solidFill>
                  <a:srgbClr val="000099"/>
                </a:solidFill>
              </a:rPr>
              <a:t>u</a:t>
            </a:r>
            <a:r>
              <a:rPr lang="en-US" altLang="zh-CN" baseline="-25000">
                <a:solidFill>
                  <a:srgbClr val="000099"/>
                </a:solidFill>
              </a:rPr>
              <a:t>o</a:t>
            </a:r>
            <a:r>
              <a:rPr lang="en-US" altLang="zh-CN" i="1">
                <a:solidFill>
                  <a:srgbClr val="000099"/>
                </a:solidFill>
              </a:rPr>
              <a:t>= –U</a:t>
            </a:r>
            <a:r>
              <a:rPr lang="en-US" altLang="zh-CN" baseline="-25000">
                <a:solidFill>
                  <a:srgbClr val="000099"/>
                </a:solidFill>
              </a:rPr>
              <a:t>o</a:t>
            </a:r>
            <a:r>
              <a:rPr lang="en-US" altLang="zh-CN" i="1" baseline="-25000">
                <a:solidFill>
                  <a:srgbClr val="000099"/>
                </a:solidFill>
              </a:rPr>
              <a:t> </a:t>
            </a:r>
            <a:r>
              <a:rPr lang="en-US" altLang="zh-CN" baseline="-25000">
                <a:solidFill>
                  <a:srgbClr val="000099"/>
                </a:solidFill>
                <a:ea typeface="楷体_GB2312" pitchFamily="49" charset="-122"/>
              </a:rPr>
              <a:t>(sat)</a:t>
            </a:r>
          </a:p>
        </p:txBody>
      </p:sp>
      <p:sp>
        <p:nvSpPr>
          <p:cNvPr id="96368" name="Text Box 112"/>
          <p:cNvSpPr txBox="1">
            <a:spLocks noChangeArrowheads="1"/>
          </p:cNvSpPr>
          <p:nvPr/>
        </p:nvSpPr>
        <p:spPr bwMode="auto">
          <a:xfrm>
            <a:off x="685800" y="439659"/>
            <a:ext cx="4173538" cy="523220"/>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rgbClr val="CC0000"/>
                </a:solidFill>
              </a:rPr>
              <a:t>输入信号接在反相端</a:t>
            </a:r>
          </a:p>
        </p:txBody>
      </p:sp>
      <p:sp>
        <p:nvSpPr>
          <p:cNvPr id="96369" name="Text Box 113"/>
          <p:cNvSpPr txBox="1">
            <a:spLocks noChangeArrowheads="1"/>
          </p:cNvSpPr>
          <p:nvPr/>
        </p:nvSpPr>
        <p:spPr bwMode="auto">
          <a:xfrm>
            <a:off x="762000" y="3165397"/>
            <a:ext cx="3430747" cy="523220"/>
          </a:xfrm>
          <a:prstGeom prst="rect">
            <a:avLst/>
          </a:prstGeom>
          <a:noFill/>
          <a:ln w="9525">
            <a:noFill/>
            <a:miter lim="800000"/>
            <a:headEnd/>
            <a:tailEnd/>
          </a:ln>
          <a:effectLst/>
        </p:spPr>
        <p:txBody>
          <a:bodyPr wrap="none">
            <a:spAutoFit/>
          </a:bodyPr>
          <a:lstStyle/>
          <a:p>
            <a:pPr eaLnBrk="1" hangingPunct="1">
              <a:spcBef>
                <a:spcPct val="50000"/>
              </a:spcBef>
              <a:defRPr/>
            </a:pPr>
            <a:r>
              <a:rPr lang="zh-CN" altLang="en-US" sz="2800" b="1">
                <a:solidFill>
                  <a:srgbClr val="CC0000"/>
                </a:solidFill>
              </a:rPr>
              <a:t>输入信号接在同相端</a:t>
            </a:r>
          </a:p>
        </p:txBody>
      </p:sp>
      <p:grpSp>
        <p:nvGrpSpPr>
          <p:cNvPr id="2" name="Group 156"/>
          <p:cNvGrpSpPr>
            <a:grpSpLocks/>
          </p:cNvGrpSpPr>
          <p:nvPr/>
        </p:nvGrpSpPr>
        <p:grpSpPr bwMode="auto">
          <a:xfrm rot="-427193">
            <a:off x="4067175" y="2765347"/>
            <a:ext cx="1557338" cy="962025"/>
            <a:chOff x="2421" y="1563"/>
            <a:chExt cx="1148" cy="805"/>
          </a:xfrm>
        </p:grpSpPr>
        <p:sp>
          <p:nvSpPr>
            <p:cNvPr id="102411" name="AutoShape 154"/>
            <p:cNvSpPr>
              <a:spLocks noChangeArrowheads="1"/>
            </p:cNvSpPr>
            <p:nvPr/>
          </p:nvSpPr>
          <p:spPr bwMode="auto">
            <a:xfrm rot="1394308">
              <a:off x="2421" y="1563"/>
              <a:ext cx="1148" cy="805"/>
            </a:xfrm>
            <a:prstGeom prst="irregularSeal1">
              <a:avLst/>
            </a:prstGeom>
            <a:solidFill>
              <a:srgbClr val="FFFF66"/>
            </a:solidFill>
            <a:ln w="38100">
              <a:solidFill>
                <a:srgbClr val="0066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412" name="Text Box 155"/>
            <p:cNvSpPr txBox="1">
              <a:spLocks noChangeArrowheads="1"/>
            </p:cNvSpPr>
            <p:nvPr/>
          </p:nvSpPr>
          <p:spPr bwMode="auto">
            <a:xfrm rot="1205552">
              <a:off x="2670" y="1711"/>
              <a:ext cx="66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a:r>
                <a:rPr lang="zh-CN" altLang="en-US">
                  <a:solidFill>
                    <a:schemeClr val="accent2"/>
                  </a:solidFill>
                </a:rPr>
                <a:t>思考</a:t>
              </a:r>
              <a:endParaRPr lang="zh-CN" altLang="en-US">
                <a:solidFill>
                  <a:srgbClr val="FF0000"/>
                </a:solidFill>
              </a:endParaRPr>
            </a:p>
          </p:txBody>
        </p:sp>
      </p:grpSp>
      <p:pic>
        <p:nvPicPr>
          <p:cNvPr id="102407" name="Picture 159" descr="图片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774622"/>
            <a:ext cx="3789362"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416" name="Picture 160" descr="图片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38" y="3511472"/>
            <a:ext cx="3817937"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9" name="Picture 46" descr="C:\Users\Administrator\Desktop\图片4.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72125" y="511097"/>
            <a:ext cx="290195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7" descr="C:\Users\Administrator\Desktop\图片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0075" y="3511472"/>
            <a:ext cx="308451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4968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369"/>
                                        </p:tgtEl>
                                        <p:attrNameLst>
                                          <p:attrName>style.visibility</p:attrName>
                                        </p:attrNameLst>
                                      </p:cBhvr>
                                      <p:to>
                                        <p:strVal val="visible"/>
                                      </p:to>
                                    </p:set>
                                    <p:animEffect transition="in" filter="wipe(left)">
                                      <p:cBhvr>
                                        <p:cTn id="7" dur="500"/>
                                        <p:tgtEl>
                                          <p:spTgt spid="9636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6416"/>
                                        </p:tgtEl>
                                        <p:attrNameLst>
                                          <p:attrName>style.visibility</p:attrName>
                                        </p:attrNameLst>
                                      </p:cBhvr>
                                      <p:to>
                                        <p:strVal val="visible"/>
                                      </p:to>
                                    </p:set>
                                    <p:animEffect transition="in" filter="wipe(left)">
                                      <p:cBhvr>
                                        <p:cTn id="11" dur="1000"/>
                                        <p:tgtEl>
                                          <p:spTgt spid="96416"/>
                                        </p:tgtEl>
                                      </p:cBhvr>
                                    </p:animEffect>
                                  </p:childTnLst>
                                </p:cTn>
                              </p:par>
                            </p:childTnLst>
                          </p:cTn>
                        </p:par>
                        <p:par>
                          <p:cTn id="12" fill="hold" nodeType="afterGroup">
                            <p:stCondLst>
                              <p:cond delay="1500"/>
                            </p:stCondLst>
                            <p:childTnLst>
                              <p:par>
                                <p:cTn id="13" presetID="19" presetClass="entr" presetSubtype="10" fill="hold" nodeType="afterEffect">
                                  <p:stCondLst>
                                    <p:cond delay="100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0" fill="hold"/>
                                        <p:tgtEl>
                                          <p:spTgt spid="2"/>
                                        </p:tgtEl>
                                        <p:attrNameLst>
                                          <p:attrName>ppt_w</p:attrName>
                                        </p:attrNameLst>
                                      </p:cBhvr>
                                      <p:tavLst>
                                        <p:tav tm="0" fmla="#ppt_w*sin(2.5*pi*$)">
                                          <p:val>
                                            <p:fltVal val="0"/>
                                          </p:val>
                                        </p:tav>
                                        <p:tav tm="100000">
                                          <p:val>
                                            <p:fltVal val="1"/>
                                          </p:val>
                                        </p:tav>
                                      </p:tavLst>
                                    </p:anim>
                                    <p:anim calcmode="lin" valueType="num">
                                      <p:cBhvr>
                                        <p:cTn id="16"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6258">
                                            <p:txEl>
                                              <p:pRg st="0" end="0"/>
                                            </p:txEl>
                                          </p:spTgt>
                                        </p:tgtEl>
                                        <p:attrNameLst>
                                          <p:attrName>style.visibility</p:attrName>
                                        </p:attrNameLst>
                                      </p:cBhvr>
                                      <p:to>
                                        <p:strVal val="visible"/>
                                      </p:to>
                                    </p:set>
                                    <p:animEffect transition="in" filter="wipe(left)">
                                      <p:cBhvr>
                                        <p:cTn id="21" dur="500"/>
                                        <p:tgtEl>
                                          <p:spTgt spid="96258">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6258">
                                            <p:txEl>
                                              <p:pRg st="1" end="1"/>
                                            </p:txEl>
                                          </p:spTgt>
                                        </p:tgtEl>
                                        <p:attrNameLst>
                                          <p:attrName>style.visibility</p:attrName>
                                        </p:attrNameLst>
                                      </p:cBhvr>
                                      <p:to>
                                        <p:strVal val="visible"/>
                                      </p:to>
                                    </p:set>
                                    <p:animEffect transition="in" filter="wipe(left)">
                                      <p:cBhvr>
                                        <p:cTn id="26" dur="500"/>
                                        <p:tgtEl>
                                          <p:spTgt spid="96258">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build="p" autoUpdateAnimBg="0"/>
      <p:bldP spid="9636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43" name="Text Box 163"/>
          <p:cNvSpPr txBox="1">
            <a:spLocks noChangeArrowheads="1"/>
          </p:cNvSpPr>
          <p:nvPr/>
        </p:nvSpPr>
        <p:spPr bwMode="auto">
          <a:xfrm>
            <a:off x="685800" y="457200"/>
            <a:ext cx="3430747" cy="523220"/>
          </a:xfrm>
          <a:prstGeom prst="rect">
            <a:avLst/>
          </a:prstGeom>
          <a:noFill/>
          <a:ln w="9525">
            <a:noFill/>
            <a:miter lim="800000"/>
            <a:headEnd/>
            <a:tailEnd/>
          </a:ln>
          <a:effectLst/>
        </p:spPr>
        <p:txBody>
          <a:bodyPr wrap="none">
            <a:spAutoFit/>
          </a:bodyPr>
          <a:lstStyle/>
          <a:p>
            <a:pPr eaLnBrk="1" hangingPunct="1">
              <a:spcBef>
                <a:spcPct val="50000"/>
              </a:spcBef>
              <a:defRPr/>
            </a:pPr>
            <a:r>
              <a:rPr lang="zh-CN" altLang="en-US" sz="2800" b="1">
                <a:solidFill>
                  <a:srgbClr val="CC0000"/>
                </a:solidFill>
              </a:rPr>
              <a:t>输入信号接在反相端</a:t>
            </a:r>
          </a:p>
        </p:txBody>
      </p:sp>
      <p:sp>
        <p:nvSpPr>
          <p:cNvPr id="97444" name="Text Box 164"/>
          <p:cNvSpPr txBox="1">
            <a:spLocks noChangeArrowheads="1"/>
          </p:cNvSpPr>
          <p:nvPr/>
        </p:nvSpPr>
        <p:spPr bwMode="auto">
          <a:xfrm>
            <a:off x="685800" y="3429000"/>
            <a:ext cx="3430747" cy="523220"/>
          </a:xfrm>
          <a:prstGeom prst="rect">
            <a:avLst/>
          </a:prstGeom>
          <a:noFill/>
          <a:ln w="9525">
            <a:noFill/>
            <a:miter lim="800000"/>
            <a:headEnd/>
            <a:tailEnd/>
          </a:ln>
          <a:effectLst/>
        </p:spPr>
        <p:txBody>
          <a:bodyPr wrap="none">
            <a:spAutoFit/>
          </a:bodyPr>
          <a:lstStyle/>
          <a:p>
            <a:pPr eaLnBrk="1" hangingPunct="1">
              <a:spcBef>
                <a:spcPct val="50000"/>
              </a:spcBef>
              <a:defRPr/>
            </a:pPr>
            <a:r>
              <a:rPr lang="zh-CN" altLang="en-US" sz="2800" b="1">
                <a:solidFill>
                  <a:srgbClr val="CC0000"/>
                </a:solidFill>
              </a:rPr>
              <a:t>输入信号接在同相端</a:t>
            </a:r>
          </a:p>
        </p:txBody>
      </p:sp>
      <p:grpSp>
        <p:nvGrpSpPr>
          <p:cNvPr id="104452" name="Group 212"/>
          <p:cNvGrpSpPr>
            <a:grpSpLocks/>
          </p:cNvGrpSpPr>
          <p:nvPr/>
        </p:nvGrpSpPr>
        <p:grpSpPr bwMode="auto">
          <a:xfrm>
            <a:off x="4149725" y="133350"/>
            <a:ext cx="4670425" cy="4603751"/>
            <a:chOff x="2578" y="0"/>
            <a:chExt cx="2942" cy="2900"/>
          </a:xfrm>
        </p:grpSpPr>
        <p:sp>
          <p:nvSpPr>
            <p:cNvPr id="104461" name="Line 165"/>
            <p:cNvSpPr>
              <a:spLocks noChangeShapeType="1"/>
            </p:cNvSpPr>
            <p:nvPr/>
          </p:nvSpPr>
          <p:spPr bwMode="auto">
            <a:xfrm>
              <a:off x="3326" y="663"/>
              <a:ext cx="185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grpSp>
          <p:nvGrpSpPr>
            <p:cNvPr id="104462" name="Group 166"/>
            <p:cNvGrpSpPr>
              <a:grpSpLocks/>
            </p:cNvGrpSpPr>
            <p:nvPr/>
          </p:nvGrpSpPr>
          <p:grpSpPr bwMode="auto">
            <a:xfrm>
              <a:off x="3010" y="0"/>
              <a:ext cx="2510" cy="1290"/>
              <a:chOff x="2880" y="1065"/>
              <a:chExt cx="2510" cy="1290"/>
            </a:xfrm>
          </p:grpSpPr>
          <p:grpSp>
            <p:nvGrpSpPr>
              <p:cNvPr id="104493" name="Group 167"/>
              <p:cNvGrpSpPr>
                <a:grpSpLocks/>
              </p:cNvGrpSpPr>
              <p:nvPr/>
            </p:nvGrpSpPr>
            <p:grpSpPr bwMode="auto">
              <a:xfrm>
                <a:off x="2999" y="1065"/>
                <a:ext cx="2391" cy="1290"/>
                <a:chOff x="2999" y="1065"/>
                <a:chExt cx="2391" cy="1290"/>
              </a:xfrm>
            </p:grpSpPr>
            <p:sp>
              <p:nvSpPr>
                <p:cNvPr id="104495" name="Line 168"/>
                <p:cNvSpPr>
                  <a:spLocks noChangeShapeType="1"/>
                </p:cNvSpPr>
                <p:nvPr/>
              </p:nvSpPr>
              <p:spPr bwMode="auto">
                <a:xfrm>
                  <a:off x="3196" y="1256"/>
                  <a:ext cx="0" cy="1099"/>
                </a:xfrm>
                <a:prstGeom prst="line">
                  <a:avLst/>
                </a:prstGeom>
                <a:noFill/>
                <a:ln w="28575">
                  <a:solidFill>
                    <a:schemeClr val="tx1"/>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96" name="Line 169"/>
                <p:cNvSpPr>
                  <a:spLocks noChangeShapeType="1"/>
                </p:cNvSpPr>
                <p:nvPr/>
              </p:nvSpPr>
              <p:spPr bwMode="auto">
                <a:xfrm>
                  <a:off x="3209" y="1890"/>
                  <a:ext cx="1936"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97" name="Line 170"/>
                <p:cNvSpPr>
                  <a:spLocks noChangeShapeType="1"/>
                </p:cNvSpPr>
                <p:nvPr/>
              </p:nvSpPr>
              <p:spPr bwMode="auto">
                <a:xfrm>
                  <a:off x="3492" y="1594"/>
                  <a:ext cx="591" cy="5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98" name="Line 171"/>
                <p:cNvSpPr>
                  <a:spLocks noChangeShapeType="1"/>
                </p:cNvSpPr>
                <p:nvPr/>
              </p:nvSpPr>
              <p:spPr bwMode="auto">
                <a:xfrm flipV="1">
                  <a:off x="3196" y="1594"/>
                  <a:ext cx="296" cy="29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99" name="Line 172"/>
                <p:cNvSpPr>
                  <a:spLocks noChangeShapeType="1"/>
                </p:cNvSpPr>
                <p:nvPr/>
              </p:nvSpPr>
              <p:spPr bwMode="auto">
                <a:xfrm flipV="1">
                  <a:off x="4083" y="1594"/>
                  <a:ext cx="592" cy="5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500" name="Line 173"/>
                <p:cNvSpPr>
                  <a:spLocks noChangeShapeType="1"/>
                </p:cNvSpPr>
                <p:nvPr/>
              </p:nvSpPr>
              <p:spPr bwMode="auto">
                <a:xfrm>
                  <a:off x="4675" y="1594"/>
                  <a:ext cx="296" cy="29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501" name="Text Box 174"/>
                <p:cNvSpPr txBox="1">
                  <a:spLocks noChangeArrowheads="1"/>
                </p:cNvSpPr>
                <p:nvPr/>
              </p:nvSpPr>
              <p:spPr bwMode="auto">
                <a:xfrm>
                  <a:off x="3213" y="1065"/>
                  <a:ext cx="33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rPr>
                    <a:t>u</a:t>
                  </a:r>
                  <a:r>
                    <a:rPr lang="en-US" altLang="zh-CN" baseline="-25000">
                      <a:solidFill>
                        <a:schemeClr val="tx1"/>
                      </a:solidFill>
                    </a:rPr>
                    <a:t>i</a:t>
                  </a:r>
                  <a:endParaRPr lang="en-US" altLang="zh-CN">
                    <a:solidFill>
                      <a:schemeClr val="tx1"/>
                    </a:solidFill>
                  </a:endParaRPr>
                </a:p>
              </p:txBody>
            </p:sp>
            <p:sp>
              <p:nvSpPr>
                <p:cNvPr id="104502" name="Text Box 175"/>
                <p:cNvSpPr txBox="1">
                  <a:spLocks noChangeArrowheads="1"/>
                </p:cNvSpPr>
                <p:nvPr/>
              </p:nvSpPr>
              <p:spPr bwMode="auto">
                <a:xfrm>
                  <a:off x="5136" y="1722"/>
                  <a:ext cx="25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rPr>
                    <a:t>t</a:t>
                  </a:r>
                  <a:endParaRPr lang="en-US" altLang="zh-CN">
                    <a:solidFill>
                      <a:schemeClr val="tx1"/>
                    </a:solidFill>
                  </a:endParaRPr>
                </a:p>
              </p:txBody>
            </p:sp>
            <p:sp>
              <p:nvSpPr>
                <p:cNvPr id="104503" name="Text Box 176"/>
                <p:cNvSpPr txBox="1">
                  <a:spLocks noChangeArrowheads="1"/>
                </p:cNvSpPr>
                <p:nvPr/>
              </p:nvSpPr>
              <p:spPr bwMode="auto">
                <a:xfrm>
                  <a:off x="2999" y="1766"/>
                  <a:ext cx="25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rPr>
                    <a:t>O</a:t>
                  </a:r>
                </a:p>
              </p:txBody>
            </p:sp>
          </p:grpSp>
          <p:sp>
            <p:nvSpPr>
              <p:cNvPr id="104494" name="Text Box 177"/>
              <p:cNvSpPr txBox="1">
                <a:spLocks noChangeArrowheads="1"/>
              </p:cNvSpPr>
              <p:nvPr/>
            </p:nvSpPr>
            <p:spPr bwMode="auto">
              <a:xfrm>
                <a:off x="2880" y="1488"/>
                <a:ext cx="5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rPr>
                  <a:t>U</a:t>
                </a:r>
                <a:r>
                  <a:rPr lang="en-US" altLang="zh-CN" baseline="-25000">
                    <a:solidFill>
                      <a:schemeClr val="tx1"/>
                    </a:solidFill>
                  </a:rPr>
                  <a:t>R</a:t>
                </a:r>
                <a:endParaRPr lang="en-US" altLang="zh-CN">
                  <a:solidFill>
                    <a:schemeClr val="tx1"/>
                  </a:solidFill>
                </a:endParaRPr>
              </a:p>
            </p:txBody>
          </p:sp>
        </p:grpSp>
        <p:grpSp>
          <p:nvGrpSpPr>
            <p:cNvPr id="104463" name="Group 211"/>
            <p:cNvGrpSpPr>
              <a:grpSpLocks/>
            </p:cNvGrpSpPr>
            <p:nvPr/>
          </p:nvGrpSpPr>
          <p:grpSpPr bwMode="auto">
            <a:xfrm>
              <a:off x="2578" y="1335"/>
              <a:ext cx="2936" cy="1565"/>
              <a:chOff x="2578" y="1335"/>
              <a:chExt cx="2936" cy="1565"/>
            </a:xfrm>
          </p:grpSpPr>
          <p:sp>
            <p:nvSpPr>
              <p:cNvPr id="104486" name="Line 179"/>
              <p:cNvSpPr>
                <a:spLocks noChangeShapeType="1"/>
              </p:cNvSpPr>
              <p:nvPr/>
            </p:nvSpPr>
            <p:spPr bwMode="auto">
              <a:xfrm flipV="1">
                <a:off x="3326" y="1628"/>
                <a:ext cx="0" cy="1057"/>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87" name="Line 180"/>
              <p:cNvSpPr>
                <a:spLocks noChangeShapeType="1"/>
              </p:cNvSpPr>
              <p:nvPr/>
            </p:nvSpPr>
            <p:spPr bwMode="auto">
              <a:xfrm>
                <a:off x="3321" y="2178"/>
                <a:ext cx="1931"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88" name="Text Box 181"/>
              <p:cNvSpPr txBox="1">
                <a:spLocks noChangeArrowheads="1"/>
              </p:cNvSpPr>
              <p:nvPr/>
            </p:nvSpPr>
            <p:spPr bwMode="auto">
              <a:xfrm>
                <a:off x="3136" y="2055"/>
                <a:ext cx="21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rPr>
                  <a:t>O</a:t>
                </a:r>
              </a:p>
            </p:txBody>
          </p:sp>
          <p:sp>
            <p:nvSpPr>
              <p:cNvPr id="104489" name="Text Box 182"/>
              <p:cNvSpPr txBox="1">
                <a:spLocks noChangeArrowheads="1"/>
              </p:cNvSpPr>
              <p:nvPr/>
            </p:nvSpPr>
            <p:spPr bwMode="auto">
              <a:xfrm>
                <a:off x="3154" y="1335"/>
                <a:ext cx="4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rPr>
                  <a:t>u</a:t>
                </a:r>
                <a:r>
                  <a:rPr lang="en-US" altLang="zh-CN" baseline="-25000">
                    <a:solidFill>
                      <a:schemeClr val="tx1"/>
                    </a:solidFill>
                  </a:rPr>
                  <a:t>o</a:t>
                </a:r>
                <a:endParaRPr lang="en-US" altLang="zh-CN">
                  <a:solidFill>
                    <a:schemeClr val="tx1"/>
                  </a:solidFill>
                </a:endParaRPr>
              </a:p>
            </p:txBody>
          </p:sp>
          <p:sp>
            <p:nvSpPr>
              <p:cNvPr id="104490" name="Text Box 183"/>
              <p:cNvSpPr txBox="1">
                <a:spLocks noChangeArrowheads="1"/>
              </p:cNvSpPr>
              <p:nvPr/>
            </p:nvSpPr>
            <p:spPr bwMode="auto">
              <a:xfrm>
                <a:off x="5218" y="2009"/>
                <a:ext cx="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rPr>
                  <a:t>t</a:t>
                </a:r>
              </a:p>
            </p:txBody>
          </p:sp>
          <p:sp>
            <p:nvSpPr>
              <p:cNvPr id="104491" name="Rectangle 184"/>
              <p:cNvSpPr>
                <a:spLocks noChangeArrowheads="1"/>
              </p:cNvSpPr>
              <p:nvPr/>
            </p:nvSpPr>
            <p:spPr bwMode="auto">
              <a:xfrm>
                <a:off x="2626" y="1670"/>
                <a:ext cx="8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3399"/>
                    </a:solidFill>
                    <a:sym typeface="Symbol" panose="05050102010706020507" pitchFamily="18" charset="2"/>
                  </a:rPr>
                  <a:t> +</a:t>
                </a:r>
                <a:r>
                  <a:rPr lang="en-US" altLang="zh-CN" i="1">
                    <a:solidFill>
                      <a:srgbClr val="003399"/>
                    </a:solidFill>
                  </a:rPr>
                  <a:t>U</a:t>
                </a:r>
                <a:r>
                  <a:rPr lang="en-US" altLang="zh-CN" baseline="-25000">
                    <a:solidFill>
                      <a:srgbClr val="003399"/>
                    </a:solidFill>
                  </a:rPr>
                  <a:t>o</a:t>
                </a:r>
                <a:r>
                  <a:rPr lang="en-US" altLang="zh-CN" i="1" baseline="-25000">
                    <a:solidFill>
                      <a:srgbClr val="003399"/>
                    </a:solidFill>
                  </a:rPr>
                  <a:t> </a:t>
                </a:r>
                <a:r>
                  <a:rPr lang="en-US" altLang="zh-CN" baseline="-25000">
                    <a:solidFill>
                      <a:srgbClr val="003399"/>
                    </a:solidFill>
                    <a:ea typeface="楷体_GB2312" pitchFamily="49" charset="-122"/>
                  </a:rPr>
                  <a:t>(sat)</a:t>
                </a:r>
              </a:p>
            </p:txBody>
          </p:sp>
          <p:sp>
            <p:nvSpPr>
              <p:cNvPr id="104492" name="Rectangle 185"/>
              <p:cNvSpPr>
                <a:spLocks noChangeArrowheads="1"/>
              </p:cNvSpPr>
              <p:nvPr/>
            </p:nvSpPr>
            <p:spPr bwMode="auto">
              <a:xfrm>
                <a:off x="2578" y="2389"/>
                <a:ext cx="846"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rPr>
                  <a:t>  –</a:t>
                </a:r>
                <a:r>
                  <a:rPr lang="en-US" altLang="zh-CN" i="1">
                    <a:solidFill>
                      <a:srgbClr val="003399"/>
                    </a:solidFill>
                  </a:rPr>
                  <a:t>U</a:t>
                </a:r>
                <a:r>
                  <a:rPr lang="en-US" altLang="zh-CN" baseline="-25000">
                    <a:solidFill>
                      <a:srgbClr val="003399"/>
                    </a:solidFill>
                  </a:rPr>
                  <a:t>o</a:t>
                </a:r>
                <a:r>
                  <a:rPr lang="en-US" altLang="zh-CN" i="1" baseline="-25000">
                    <a:solidFill>
                      <a:srgbClr val="003399"/>
                    </a:solidFill>
                  </a:rPr>
                  <a:t> </a:t>
                </a:r>
                <a:r>
                  <a:rPr lang="en-US" altLang="zh-CN" baseline="-25000">
                    <a:solidFill>
                      <a:srgbClr val="003399"/>
                    </a:solidFill>
                    <a:ea typeface="楷体_GB2312" pitchFamily="49" charset="-122"/>
                  </a:rPr>
                  <a:t>(sat)</a:t>
                </a:r>
              </a:p>
            </p:txBody>
          </p:sp>
        </p:grpSp>
        <p:grpSp>
          <p:nvGrpSpPr>
            <p:cNvPr id="104464" name="Group 186"/>
            <p:cNvGrpSpPr>
              <a:grpSpLocks/>
            </p:cNvGrpSpPr>
            <p:nvPr/>
          </p:nvGrpSpPr>
          <p:grpSpPr bwMode="auto">
            <a:xfrm>
              <a:off x="3504" y="673"/>
              <a:ext cx="1428" cy="1310"/>
              <a:chOff x="3312" y="1248"/>
              <a:chExt cx="1632" cy="1488"/>
            </a:xfrm>
          </p:grpSpPr>
          <p:sp>
            <p:nvSpPr>
              <p:cNvPr id="104482" name="Line 187"/>
              <p:cNvSpPr>
                <a:spLocks noChangeShapeType="1"/>
              </p:cNvSpPr>
              <p:nvPr/>
            </p:nvSpPr>
            <p:spPr bwMode="auto">
              <a:xfrm>
                <a:off x="3312" y="1248"/>
                <a:ext cx="0" cy="14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83" name="Line 188"/>
              <p:cNvSpPr>
                <a:spLocks noChangeShapeType="1"/>
              </p:cNvSpPr>
              <p:nvPr/>
            </p:nvSpPr>
            <p:spPr bwMode="auto">
              <a:xfrm flipH="1">
                <a:off x="3600" y="1248"/>
                <a:ext cx="0" cy="14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84" name="Line 189"/>
              <p:cNvSpPr>
                <a:spLocks noChangeShapeType="1"/>
              </p:cNvSpPr>
              <p:nvPr/>
            </p:nvSpPr>
            <p:spPr bwMode="auto">
              <a:xfrm>
                <a:off x="4656" y="1248"/>
                <a:ext cx="0" cy="14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85" name="Line 190"/>
              <p:cNvSpPr>
                <a:spLocks noChangeShapeType="1"/>
              </p:cNvSpPr>
              <p:nvPr/>
            </p:nvSpPr>
            <p:spPr bwMode="auto">
              <a:xfrm>
                <a:off x="4944" y="1248"/>
                <a:ext cx="0" cy="14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grpSp>
        <p:sp>
          <p:nvSpPr>
            <p:cNvPr id="104465" name="Line 191"/>
            <p:cNvSpPr>
              <a:spLocks noChangeShapeType="1"/>
            </p:cNvSpPr>
            <p:nvPr/>
          </p:nvSpPr>
          <p:spPr bwMode="auto">
            <a:xfrm>
              <a:off x="3326" y="1814"/>
              <a:ext cx="19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grpSp>
          <p:nvGrpSpPr>
            <p:cNvPr id="104466" name="Group 192"/>
            <p:cNvGrpSpPr>
              <a:grpSpLocks/>
            </p:cNvGrpSpPr>
            <p:nvPr/>
          </p:nvGrpSpPr>
          <p:grpSpPr bwMode="auto">
            <a:xfrm>
              <a:off x="3504" y="1824"/>
              <a:ext cx="265" cy="761"/>
              <a:chOff x="3312" y="2544"/>
              <a:chExt cx="288" cy="864"/>
            </a:xfrm>
          </p:grpSpPr>
          <p:sp>
            <p:nvSpPr>
              <p:cNvPr id="104480" name="Line 193"/>
              <p:cNvSpPr>
                <a:spLocks noChangeShapeType="1"/>
              </p:cNvSpPr>
              <p:nvPr/>
            </p:nvSpPr>
            <p:spPr bwMode="auto">
              <a:xfrm>
                <a:off x="3312" y="2544"/>
                <a:ext cx="0" cy="86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81" name="Line 194"/>
              <p:cNvSpPr>
                <a:spLocks noChangeShapeType="1"/>
              </p:cNvSpPr>
              <p:nvPr/>
            </p:nvSpPr>
            <p:spPr bwMode="auto">
              <a:xfrm>
                <a:off x="3312" y="3408"/>
                <a:ext cx="2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grpSp>
        <p:grpSp>
          <p:nvGrpSpPr>
            <p:cNvPr id="104467" name="Group 195"/>
            <p:cNvGrpSpPr>
              <a:grpSpLocks/>
            </p:cNvGrpSpPr>
            <p:nvPr/>
          </p:nvGrpSpPr>
          <p:grpSpPr bwMode="auto">
            <a:xfrm>
              <a:off x="3763" y="1814"/>
              <a:ext cx="918" cy="761"/>
              <a:chOff x="3600" y="2544"/>
              <a:chExt cx="1056" cy="864"/>
            </a:xfrm>
          </p:grpSpPr>
          <p:sp>
            <p:nvSpPr>
              <p:cNvPr id="104478" name="Line 196"/>
              <p:cNvSpPr>
                <a:spLocks noChangeShapeType="1"/>
              </p:cNvSpPr>
              <p:nvPr/>
            </p:nvSpPr>
            <p:spPr bwMode="auto">
              <a:xfrm flipV="1">
                <a:off x="3600" y="2544"/>
                <a:ext cx="0" cy="86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79" name="Line 197"/>
              <p:cNvSpPr>
                <a:spLocks noChangeShapeType="1"/>
              </p:cNvSpPr>
              <p:nvPr/>
            </p:nvSpPr>
            <p:spPr bwMode="auto">
              <a:xfrm>
                <a:off x="3600" y="2544"/>
                <a:ext cx="105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grpSp>
        <p:grpSp>
          <p:nvGrpSpPr>
            <p:cNvPr id="104468" name="Group 198"/>
            <p:cNvGrpSpPr>
              <a:grpSpLocks/>
            </p:cNvGrpSpPr>
            <p:nvPr/>
          </p:nvGrpSpPr>
          <p:grpSpPr bwMode="auto">
            <a:xfrm>
              <a:off x="4678" y="1814"/>
              <a:ext cx="254" cy="761"/>
              <a:chOff x="4656" y="2544"/>
              <a:chExt cx="288" cy="864"/>
            </a:xfrm>
          </p:grpSpPr>
          <p:sp>
            <p:nvSpPr>
              <p:cNvPr id="104476" name="Line 199"/>
              <p:cNvSpPr>
                <a:spLocks noChangeShapeType="1"/>
              </p:cNvSpPr>
              <p:nvPr/>
            </p:nvSpPr>
            <p:spPr bwMode="auto">
              <a:xfrm>
                <a:off x="4656" y="2544"/>
                <a:ext cx="0" cy="86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77" name="Line 200"/>
              <p:cNvSpPr>
                <a:spLocks noChangeShapeType="1"/>
              </p:cNvSpPr>
              <p:nvPr/>
            </p:nvSpPr>
            <p:spPr bwMode="auto">
              <a:xfrm>
                <a:off x="4656" y="3408"/>
                <a:ext cx="2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grpSp>
        <p:grpSp>
          <p:nvGrpSpPr>
            <p:cNvPr id="104469" name="Group 201"/>
            <p:cNvGrpSpPr>
              <a:grpSpLocks/>
            </p:cNvGrpSpPr>
            <p:nvPr/>
          </p:nvGrpSpPr>
          <p:grpSpPr bwMode="auto">
            <a:xfrm>
              <a:off x="4932" y="1814"/>
              <a:ext cx="295" cy="761"/>
              <a:chOff x="4944" y="2544"/>
              <a:chExt cx="336" cy="864"/>
            </a:xfrm>
          </p:grpSpPr>
          <p:sp>
            <p:nvSpPr>
              <p:cNvPr id="104474" name="Line 202"/>
              <p:cNvSpPr>
                <a:spLocks noChangeShapeType="1"/>
              </p:cNvSpPr>
              <p:nvPr/>
            </p:nvSpPr>
            <p:spPr bwMode="auto">
              <a:xfrm flipV="1">
                <a:off x="4944" y="2544"/>
                <a:ext cx="0" cy="86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75" name="Line 203"/>
              <p:cNvSpPr>
                <a:spLocks noChangeShapeType="1"/>
              </p:cNvSpPr>
              <p:nvPr/>
            </p:nvSpPr>
            <p:spPr bwMode="auto">
              <a:xfrm>
                <a:off x="4944" y="2544"/>
                <a:ext cx="33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grpSp>
        <p:grpSp>
          <p:nvGrpSpPr>
            <p:cNvPr id="104470" name="Group 204"/>
            <p:cNvGrpSpPr>
              <a:grpSpLocks/>
            </p:cNvGrpSpPr>
            <p:nvPr/>
          </p:nvGrpSpPr>
          <p:grpSpPr bwMode="auto">
            <a:xfrm>
              <a:off x="3490" y="756"/>
              <a:ext cx="531" cy="330"/>
              <a:chOff x="3287" y="1344"/>
              <a:chExt cx="603" cy="375"/>
            </a:xfrm>
          </p:grpSpPr>
          <p:sp>
            <p:nvSpPr>
              <p:cNvPr id="104472" name="Text Box 205"/>
              <p:cNvSpPr txBox="1">
                <a:spLocks noChangeArrowheads="1"/>
              </p:cNvSpPr>
              <p:nvPr/>
            </p:nvSpPr>
            <p:spPr bwMode="auto">
              <a:xfrm>
                <a:off x="3287" y="1344"/>
                <a:ext cx="28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0000"/>
                    </a:solidFill>
                  </a:rPr>
                  <a:t>t</a:t>
                </a:r>
                <a:r>
                  <a:rPr lang="en-US" altLang="zh-CN" baseline="-25000">
                    <a:solidFill>
                      <a:srgbClr val="FF0000"/>
                    </a:solidFill>
                  </a:rPr>
                  <a:t>1</a:t>
                </a:r>
                <a:endParaRPr lang="en-US" altLang="zh-CN">
                  <a:solidFill>
                    <a:srgbClr val="FF0000"/>
                  </a:solidFill>
                </a:endParaRPr>
              </a:p>
            </p:txBody>
          </p:sp>
          <p:sp>
            <p:nvSpPr>
              <p:cNvPr id="104473" name="Text Box 206"/>
              <p:cNvSpPr txBox="1">
                <a:spLocks noChangeArrowheads="1"/>
              </p:cNvSpPr>
              <p:nvPr/>
            </p:nvSpPr>
            <p:spPr bwMode="auto">
              <a:xfrm>
                <a:off x="3601" y="1344"/>
                <a:ext cx="28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0000"/>
                    </a:solidFill>
                  </a:rPr>
                  <a:t>t</a:t>
                </a:r>
                <a:r>
                  <a:rPr lang="en-US" altLang="zh-CN" baseline="-25000">
                    <a:solidFill>
                      <a:srgbClr val="FF0000"/>
                    </a:solidFill>
                  </a:rPr>
                  <a:t>2</a:t>
                </a:r>
                <a:endParaRPr lang="en-US" altLang="zh-CN">
                  <a:solidFill>
                    <a:srgbClr val="FF0000"/>
                  </a:solidFill>
                </a:endParaRPr>
              </a:p>
            </p:txBody>
          </p:sp>
        </p:grpSp>
        <p:sp>
          <p:nvSpPr>
            <p:cNvPr id="104471" name="Line 207"/>
            <p:cNvSpPr>
              <a:spLocks noChangeShapeType="1"/>
            </p:cNvSpPr>
            <p:nvPr/>
          </p:nvSpPr>
          <p:spPr bwMode="auto">
            <a:xfrm>
              <a:off x="3346" y="2583"/>
              <a:ext cx="19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800" b="1"/>
            </a:p>
          </p:txBody>
        </p:sp>
      </p:grpSp>
      <p:grpSp>
        <p:nvGrpSpPr>
          <p:cNvPr id="12" name="Group 2"/>
          <p:cNvGrpSpPr>
            <a:grpSpLocks/>
          </p:cNvGrpSpPr>
          <p:nvPr/>
        </p:nvGrpSpPr>
        <p:grpSpPr bwMode="auto">
          <a:xfrm>
            <a:off x="5637213" y="4257675"/>
            <a:ext cx="2281237" cy="1295400"/>
            <a:chOff x="3314" y="2640"/>
            <a:chExt cx="1437" cy="1140"/>
          </a:xfrm>
        </p:grpSpPr>
        <p:sp>
          <p:nvSpPr>
            <p:cNvPr id="104457" name="Line 3"/>
            <p:cNvSpPr>
              <a:spLocks noChangeShapeType="1"/>
            </p:cNvSpPr>
            <p:nvPr/>
          </p:nvSpPr>
          <p:spPr bwMode="auto">
            <a:xfrm>
              <a:off x="3568" y="2640"/>
              <a:ext cx="0" cy="11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58" name="Line 4"/>
            <p:cNvSpPr>
              <a:spLocks noChangeShapeType="1"/>
            </p:cNvSpPr>
            <p:nvPr/>
          </p:nvSpPr>
          <p:spPr bwMode="auto">
            <a:xfrm>
              <a:off x="4751" y="2640"/>
              <a:ext cx="0" cy="11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59" name="Line 5"/>
            <p:cNvSpPr>
              <a:spLocks noChangeShapeType="1"/>
            </p:cNvSpPr>
            <p:nvPr/>
          </p:nvSpPr>
          <p:spPr bwMode="auto">
            <a:xfrm>
              <a:off x="4497" y="2640"/>
              <a:ext cx="0" cy="11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sp>
          <p:nvSpPr>
            <p:cNvPr id="104460" name="Line 6"/>
            <p:cNvSpPr>
              <a:spLocks noChangeShapeType="1"/>
            </p:cNvSpPr>
            <p:nvPr/>
          </p:nvSpPr>
          <p:spPr bwMode="auto">
            <a:xfrm>
              <a:off x="3314" y="2640"/>
              <a:ext cx="0" cy="11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p>
          </p:txBody>
        </p:sp>
      </p:grpSp>
      <p:pic>
        <p:nvPicPr>
          <p:cNvPr id="104454" name="Picture 215" descr="图片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908050"/>
            <a:ext cx="38227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Picture 217" descr="图片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 y="3827463"/>
            <a:ext cx="3817937"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77" descr="C:\Users\Administrator\Desktop\图片6.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86250" y="4192588"/>
            <a:ext cx="4548188"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97536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wipe(left)">
                                      <p:cBhvr>
                                        <p:cTn id="1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6498" name="Picture 51" descr="C:\Users\Administrator\Desktop\图片18.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67018" y="2951084"/>
            <a:ext cx="3346450"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433" name="Rectangle 105"/>
          <p:cNvSpPr>
            <a:spLocks noChangeArrowheads="1"/>
          </p:cNvSpPr>
          <p:nvPr/>
        </p:nvSpPr>
        <p:spPr bwMode="auto">
          <a:xfrm>
            <a:off x="4873280" y="1208009"/>
            <a:ext cx="1143000" cy="1981200"/>
          </a:xfrm>
          <a:prstGeom prst="rect">
            <a:avLst/>
          </a:prstGeom>
          <a:gradFill rotWithShape="0">
            <a:gsLst>
              <a:gs pos="0">
                <a:schemeClr val="bg1"/>
              </a:gs>
              <a:gs pos="100000">
                <a:srgbClr val="FFCCFF"/>
              </a:gs>
            </a:gsLst>
            <a:path path="shape">
              <a:fillToRect l="50000" t="50000" r="50000" b="50000"/>
            </a:path>
          </a:gradFill>
          <a:ln w="28575">
            <a:solidFill>
              <a:srgbClr val="CC00CC"/>
            </a:solidFill>
            <a:prstDash val="sysDot"/>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99330" name="Rectangle 2"/>
          <p:cNvSpPr>
            <a:spLocks noGrp="1" noChangeArrowheads="1"/>
          </p:cNvSpPr>
          <p:nvPr>
            <p:ph type="subTitle" idx="1"/>
          </p:nvPr>
        </p:nvSpPr>
        <p:spPr bwMode="auto">
          <a:xfrm>
            <a:off x="352826" y="509509"/>
            <a:ext cx="5257800" cy="457200"/>
          </a:xfrm>
          <a:ln>
            <a:miter lim="800000"/>
            <a:headEnd/>
            <a:tailEnd/>
          </a:ln>
        </p:spPr>
        <p:txBody>
          <a:bodyPr vert="horz" wrap="square" lIns="91440" tIns="45720" rIns="91440" bIns="45720" numCol="1" anchor="t" anchorCtr="0" compatLnSpc="1">
            <a:prstTxWarp prst="textNoShape">
              <a:avLst/>
            </a:prstTxWarp>
          </a:bodyPr>
          <a:lstStyle/>
          <a:p>
            <a:pPr algn="l" eaLnBrk="1" hangingPunct="1">
              <a:buFont typeface="Wingdings" pitchFamily="2" charset="2"/>
              <a:buChar char="Ø"/>
              <a:defRPr/>
            </a:pPr>
            <a:r>
              <a:rPr lang="en-US" altLang="zh-CN" sz="2800" b="1" smtClean="0">
                <a:solidFill>
                  <a:srgbClr val="CC0000"/>
                </a:solidFill>
                <a:latin typeface="Times New Roman" panose="02020603050405020304" pitchFamily="18" charset="0"/>
                <a:cs typeface="Times New Roman" panose="02020603050405020304" pitchFamily="18" charset="0"/>
              </a:rPr>
              <a:t> </a:t>
            </a:r>
            <a:r>
              <a:rPr lang="zh-CN" altLang="en-US" sz="2800" b="1" smtClean="0">
                <a:solidFill>
                  <a:srgbClr val="CC0000"/>
                </a:solidFill>
                <a:latin typeface="Times New Roman" panose="02020603050405020304" pitchFamily="18" charset="0"/>
                <a:cs typeface="Times New Roman" panose="02020603050405020304" pitchFamily="18" charset="0"/>
              </a:rPr>
              <a:t>输出带限幅的电压比较器</a:t>
            </a:r>
          </a:p>
        </p:txBody>
      </p:sp>
      <p:sp>
        <p:nvSpPr>
          <p:cNvPr id="99331" name="Text Box 3"/>
          <p:cNvSpPr txBox="1">
            <a:spLocks noChangeArrowheads="1"/>
          </p:cNvSpPr>
          <p:nvPr/>
        </p:nvSpPr>
        <p:spPr bwMode="auto">
          <a:xfrm>
            <a:off x="631480" y="4397297"/>
            <a:ext cx="4876800" cy="1945148"/>
          </a:xfrm>
          <a:prstGeom prst="rect">
            <a:avLst/>
          </a:prstGeom>
          <a:noFill/>
          <a:ln w="9525">
            <a:noFill/>
            <a:miter lim="800000"/>
            <a:headEnd/>
            <a:tailEnd/>
          </a:ln>
          <a:effectLst/>
        </p:spPr>
        <p:txBody>
          <a:bodyPr>
            <a:spAutoFit/>
          </a:bodyPr>
          <a:lstStyle/>
          <a:p>
            <a:pPr eaLnBrk="1" hangingPunct="1">
              <a:spcBef>
                <a:spcPct val="10000"/>
              </a:spcBef>
              <a:defRPr/>
            </a:pPr>
            <a:r>
              <a:rPr lang="zh-CN" altLang="en-US" sz="2800" b="1">
                <a:solidFill>
                  <a:srgbClr val="CC0000"/>
                </a:solidFill>
                <a:latin typeface="Times New Roman" panose="02020603050405020304" pitchFamily="18" charset="0"/>
                <a:cs typeface="Times New Roman" panose="02020603050405020304" pitchFamily="18" charset="0"/>
              </a:rPr>
              <a:t>设稳压管的稳定电压为</a:t>
            </a:r>
            <a:r>
              <a:rPr lang="en-US" altLang="zh-CN" sz="2800" b="1" i="1">
                <a:solidFill>
                  <a:srgbClr val="CC0000"/>
                </a:solidFill>
                <a:latin typeface="Times New Roman" panose="02020603050405020304" pitchFamily="18" charset="0"/>
                <a:cs typeface="Times New Roman" panose="02020603050405020304" pitchFamily="18" charset="0"/>
              </a:rPr>
              <a:t>U</a:t>
            </a:r>
            <a:r>
              <a:rPr lang="en-US" altLang="zh-CN" sz="2800" b="1" baseline="-25000">
                <a:solidFill>
                  <a:srgbClr val="CC0000"/>
                </a:solidFill>
                <a:latin typeface="Times New Roman" panose="02020603050405020304" pitchFamily="18" charset="0"/>
                <a:cs typeface="Times New Roman" panose="02020603050405020304" pitchFamily="18" charset="0"/>
              </a:rPr>
              <a:t>Z</a:t>
            </a:r>
            <a:r>
              <a:rPr lang="zh-CN" altLang="en-US" sz="2800" b="1">
                <a:solidFill>
                  <a:srgbClr val="CC0000"/>
                </a:solidFill>
                <a:latin typeface="Times New Roman" panose="02020603050405020304" pitchFamily="18" charset="0"/>
                <a:cs typeface="Times New Roman" panose="02020603050405020304" pitchFamily="18" charset="0"/>
              </a:rPr>
              <a:t>，</a:t>
            </a:r>
          </a:p>
          <a:p>
            <a:pPr eaLnBrk="1" hangingPunct="1">
              <a:spcBef>
                <a:spcPct val="10000"/>
              </a:spcBef>
              <a:defRPr/>
            </a:pPr>
            <a:r>
              <a:rPr lang="zh-CN" altLang="en-US" sz="2800" b="1">
                <a:solidFill>
                  <a:srgbClr val="006600"/>
                </a:solidFill>
                <a:latin typeface="Times New Roman" panose="02020603050405020304" pitchFamily="18" charset="0"/>
                <a:cs typeface="Times New Roman" panose="02020603050405020304" pitchFamily="18" charset="0"/>
              </a:rPr>
              <a:t>忽略稳压管的正向导通压降</a:t>
            </a:r>
          </a:p>
          <a:p>
            <a:pPr eaLnBrk="1" hangingPunct="1">
              <a:spcBef>
                <a:spcPct val="10000"/>
              </a:spcBef>
              <a:defRPr/>
            </a:pPr>
            <a:r>
              <a:rPr lang="zh-CN" altLang="en-US" sz="2800" b="1">
                <a:solidFill>
                  <a:schemeClr val="tx1"/>
                </a:solidFill>
                <a:latin typeface="Times New Roman" panose="02020603050405020304" pitchFamily="18" charset="0"/>
                <a:cs typeface="Times New Roman" panose="02020603050405020304" pitchFamily="18" charset="0"/>
              </a:rPr>
              <a:t>则   </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i</a:t>
            </a:r>
            <a:r>
              <a:rPr lang="en-US" altLang="zh-CN" sz="2800" b="1" i="1" baseline="-25000">
                <a:solidFill>
                  <a:schemeClr val="tx1"/>
                </a:solidFill>
                <a:latin typeface="Times New Roman" panose="02020603050405020304" pitchFamily="18" charset="0"/>
                <a:cs typeface="Times New Roman" panose="02020603050405020304" pitchFamily="18" charset="0"/>
              </a:rPr>
              <a:t> </a:t>
            </a:r>
            <a:r>
              <a:rPr lang="en-US" altLang="zh-CN" sz="2800" b="1">
                <a:solidFill>
                  <a:schemeClr val="tx1"/>
                </a:solidFill>
                <a:latin typeface="Times New Roman" panose="02020603050405020304" pitchFamily="18" charset="0"/>
                <a:cs typeface="Times New Roman" panose="02020603050405020304" pitchFamily="18" charset="0"/>
              </a:rPr>
              <a:t>&lt;</a:t>
            </a:r>
            <a:r>
              <a:rPr lang="en-US" altLang="zh-CN" sz="2800" b="1" baseline="-25000">
                <a:solidFill>
                  <a:schemeClr val="tx1"/>
                </a:solidFill>
                <a:latin typeface="Times New Roman" panose="02020603050405020304" pitchFamily="18" charset="0"/>
                <a:cs typeface="Times New Roman" panose="02020603050405020304" pitchFamily="18" charset="0"/>
              </a:rPr>
              <a:t> </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R</a:t>
            </a:r>
            <a:r>
              <a:rPr lang="zh-CN" altLang="en-US" sz="2800" b="1">
                <a:solidFill>
                  <a:schemeClr val="tx1"/>
                </a:solidFill>
                <a:latin typeface="Times New Roman" panose="02020603050405020304" pitchFamily="18" charset="0"/>
                <a:cs typeface="Times New Roman" panose="02020603050405020304" pitchFamily="18" charset="0"/>
              </a:rPr>
              <a:t>，</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o</a:t>
            </a:r>
            <a:r>
              <a:rPr lang="en-US" altLang="zh-CN" sz="2800" b="1" i="1" baseline="-25000">
                <a:solidFill>
                  <a:schemeClr val="tx1"/>
                </a:solidFill>
                <a:latin typeface="Times New Roman" panose="02020603050405020304" pitchFamily="18" charset="0"/>
                <a:cs typeface="Times New Roman" panose="02020603050405020304" pitchFamily="18" charset="0"/>
              </a:rPr>
              <a:t> </a:t>
            </a:r>
            <a:r>
              <a:rPr lang="en-US" altLang="zh-CN" sz="2800" b="1">
                <a:solidFill>
                  <a:schemeClr val="tx1"/>
                </a:solidFill>
                <a:latin typeface="Times New Roman" panose="02020603050405020304" pitchFamily="18" charset="0"/>
                <a:cs typeface="Times New Roman" panose="02020603050405020304" pitchFamily="18" charset="0"/>
              </a:rPr>
              <a:t>=</a:t>
            </a:r>
            <a:r>
              <a:rPr lang="en-US" altLang="zh-CN" sz="2800" b="1" i="1">
                <a:solidFill>
                  <a:schemeClr val="tx1"/>
                </a:solidFill>
                <a:latin typeface="Times New Roman" panose="02020603050405020304" pitchFamily="18" charset="0"/>
                <a:cs typeface="Times New Roman" panose="02020603050405020304" pitchFamily="18" charset="0"/>
              </a:rPr>
              <a:t> U</a:t>
            </a:r>
            <a:r>
              <a:rPr lang="en-US" altLang="zh-CN" sz="2800" b="1" baseline="-25000">
                <a:solidFill>
                  <a:schemeClr val="tx1"/>
                </a:solidFill>
                <a:latin typeface="Times New Roman" panose="02020603050405020304" pitchFamily="18" charset="0"/>
                <a:cs typeface="Times New Roman" panose="02020603050405020304" pitchFamily="18" charset="0"/>
              </a:rPr>
              <a:t>Z </a:t>
            </a:r>
          </a:p>
          <a:p>
            <a:pPr eaLnBrk="1" hangingPunct="1">
              <a:spcBef>
                <a:spcPct val="10000"/>
              </a:spcBef>
              <a:defRPr/>
            </a:pPr>
            <a:r>
              <a:rPr lang="en-US" altLang="zh-CN" sz="2800" b="1" baseline="-25000">
                <a:solidFill>
                  <a:schemeClr val="tx1"/>
                </a:solidFill>
                <a:latin typeface="Times New Roman" panose="02020603050405020304" pitchFamily="18" charset="0"/>
                <a:cs typeface="Times New Roman" panose="02020603050405020304" pitchFamily="18" charset="0"/>
              </a:rPr>
              <a:t>          </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i</a:t>
            </a:r>
            <a:r>
              <a:rPr lang="en-US" altLang="zh-CN" sz="2800" b="1">
                <a:solidFill>
                  <a:schemeClr val="tx1"/>
                </a:solidFill>
                <a:latin typeface="Times New Roman" panose="02020603050405020304" pitchFamily="18" charset="0"/>
                <a:cs typeface="Times New Roman" panose="02020603050405020304" pitchFamily="18" charset="0"/>
              </a:rPr>
              <a:t> &gt;</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R</a:t>
            </a:r>
            <a:r>
              <a:rPr lang="zh-CN" altLang="en-US" sz="2800" b="1">
                <a:solidFill>
                  <a:schemeClr val="tx1"/>
                </a:solidFill>
                <a:latin typeface="Times New Roman" panose="02020603050405020304" pitchFamily="18" charset="0"/>
                <a:cs typeface="Times New Roman" panose="02020603050405020304" pitchFamily="18" charset="0"/>
              </a:rPr>
              <a:t>，</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o</a:t>
            </a:r>
            <a:r>
              <a:rPr lang="en-US" altLang="zh-CN" sz="2800" b="1" i="1" baseline="-25000">
                <a:solidFill>
                  <a:schemeClr val="tx1"/>
                </a:solidFill>
                <a:latin typeface="Times New Roman" panose="02020603050405020304" pitchFamily="18" charset="0"/>
                <a:cs typeface="Times New Roman" panose="02020603050405020304" pitchFamily="18" charset="0"/>
              </a:rPr>
              <a:t> </a:t>
            </a:r>
            <a:r>
              <a:rPr lang="en-US" altLang="zh-CN" sz="2800" b="1">
                <a:solidFill>
                  <a:schemeClr val="tx1"/>
                </a:solidFill>
                <a:latin typeface="Times New Roman" panose="02020603050405020304" pitchFamily="18" charset="0"/>
                <a:cs typeface="Times New Roman" panose="02020603050405020304" pitchFamily="18" charset="0"/>
              </a:rPr>
              <a:t>= –</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Z</a:t>
            </a:r>
          </a:p>
        </p:txBody>
      </p:sp>
      <p:grpSp>
        <p:nvGrpSpPr>
          <p:cNvPr id="2" name="Group 4"/>
          <p:cNvGrpSpPr>
            <a:grpSpLocks/>
          </p:cNvGrpSpPr>
          <p:nvPr/>
        </p:nvGrpSpPr>
        <p:grpSpPr bwMode="auto">
          <a:xfrm>
            <a:off x="6168680" y="3779759"/>
            <a:ext cx="1597025" cy="1743075"/>
            <a:chOff x="3920" y="777"/>
            <a:chExt cx="1006" cy="1098"/>
          </a:xfrm>
        </p:grpSpPr>
        <p:sp>
          <p:nvSpPr>
            <p:cNvPr id="106527" name="Text Box 5"/>
            <p:cNvSpPr txBox="1">
              <a:spLocks noChangeArrowheads="1"/>
            </p:cNvSpPr>
            <p:nvPr/>
          </p:nvSpPr>
          <p:spPr bwMode="auto">
            <a:xfrm>
              <a:off x="4464" y="777"/>
              <a:ext cx="46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Z</a:t>
              </a:r>
              <a:endParaRPr lang="en-US" altLang="zh-CN">
                <a:solidFill>
                  <a:schemeClr val="tx1"/>
                </a:solidFill>
                <a:cs typeface="Times New Roman" panose="02020603050405020304" pitchFamily="18" charset="0"/>
              </a:endParaRPr>
            </a:p>
          </p:txBody>
        </p:sp>
        <p:sp>
          <p:nvSpPr>
            <p:cNvPr id="106528" name="Text Box 6"/>
            <p:cNvSpPr txBox="1">
              <a:spLocks noChangeArrowheads="1"/>
            </p:cNvSpPr>
            <p:nvPr/>
          </p:nvSpPr>
          <p:spPr bwMode="auto">
            <a:xfrm>
              <a:off x="3920" y="1545"/>
              <a:ext cx="5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chemeClr val="tx1"/>
                  </a:solidFill>
                  <a:cs typeface="Times New Roman" panose="02020603050405020304" pitchFamily="18" charset="0"/>
                </a:rPr>
                <a:t> –</a:t>
              </a:r>
              <a:r>
                <a:rPr lang="en-US" altLang="zh-CN" i="1" dirty="0">
                  <a:solidFill>
                    <a:schemeClr val="tx1"/>
                  </a:solidFill>
                  <a:cs typeface="Times New Roman" panose="02020603050405020304" pitchFamily="18" charset="0"/>
                </a:rPr>
                <a:t>U</a:t>
              </a:r>
              <a:r>
                <a:rPr lang="en-US" altLang="zh-CN" baseline="-25000" dirty="0">
                  <a:solidFill>
                    <a:schemeClr val="tx1"/>
                  </a:solidFill>
                  <a:cs typeface="Times New Roman" panose="02020603050405020304" pitchFamily="18" charset="0"/>
                </a:rPr>
                <a:t>Z</a:t>
              </a:r>
              <a:endParaRPr lang="en-US" altLang="zh-CN" dirty="0">
                <a:solidFill>
                  <a:schemeClr val="tx1"/>
                </a:solidFill>
                <a:cs typeface="Times New Roman" panose="02020603050405020304" pitchFamily="18" charset="0"/>
              </a:endParaRPr>
            </a:p>
          </p:txBody>
        </p:sp>
      </p:grpSp>
      <p:grpSp>
        <p:nvGrpSpPr>
          <p:cNvPr id="3" name="Group 93"/>
          <p:cNvGrpSpPr>
            <a:grpSpLocks/>
          </p:cNvGrpSpPr>
          <p:nvPr/>
        </p:nvGrpSpPr>
        <p:grpSpPr bwMode="auto">
          <a:xfrm>
            <a:off x="6270280" y="4222672"/>
            <a:ext cx="2133600" cy="1066800"/>
            <a:chOff x="3648" y="672"/>
            <a:chExt cx="1152" cy="672"/>
          </a:xfrm>
        </p:grpSpPr>
        <p:grpSp>
          <p:nvGrpSpPr>
            <p:cNvPr id="106522" name="Group 94"/>
            <p:cNvGrpSpPr>
              <a:grpSpLocks/>
            </p:cNvGrpSpPr>
            <p:nvPr/>
          </p:nvGrpSpPr>
          <p:grpSpPr bwMode="auto">
            <a:xfrm>
              <a:off x="3648" y="672"/>
              <a:ext cx="1152" cy="672"/>
              <a:chOff x="3648" y="672"/>
              <a:chExt cx="1152" cy="672"/>
            </a:xfrm>
          </p:grpSpPr>
          <p:sp>
            <p:nvSpPr>
              <p:cNvPr id="106524" name="Line 95"/>
              <p:cNvSpPr>
                <a:spLocks noChangeShapeType="1"/>
              </p:cNvSpPr>
              <p:nvPr/>
            </p:nvSpPr>
            <p:spPr bwMode="auto">
              <a:xfrm>
                <a:off x="3648" y="672"/>
                <a:ext cx="76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6525" name="Line 96"/>
              <p:cNvSpPr>
                <a:spLocks noChangeShapeType="1"/>
              </p:cNvSpPr>
              <p:nvPr/>
            </p:nvSpPr>
            <p:spPr bwMode="auto">
              <a:xfrm>
                <a:off x="4416" y="672"/>
                <a:ext cx="0" cy="67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6526" name="Line 97"/>
              <p:cNvSpPr>
                <a:spLocks noChangeShapeType="1"/>
              </p:cNvSpPr>
              <p:nvPr/>
            </p:nvSpPr>
            <p:spPr bwMode="auto">
              <a:xfrm>
                <a:off x="4416" y="1344"/>
                <a:ext cx="38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106523" name="Line 98"/>
            <p:cNvSpPr>
              <a:spLocks noChangeShapeType="1"/>
            </p:cNvSpPr>
            <p:nvPr/>
          </p:nvSpPr>
          <p:spPr bwMode="auto">
            <a:xfrm>
              <a:off x="4032" y="1344"/>
              <a:ext cx="384"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99427" name="Rectangle 99"/>
          <p:cNvSpPr>
            <a:spLocks noChangeArrowheads="1"/>
          </p:cNvSpPr>
          <p:nvPr/>
        </p:nvSpPr>
        <p:spPr bwMode="auto">
          <a:xfrm>
            <a:off x="707680" y="3236834"/>
            <a:ext cx="3825086" cy="1040285"/>
          </a:xfrm>
          <a:prstGeom prst="rect">
            <a:avLst/>
          </a:prstGeom>
          <a:noFill/>
          <a:ln w="9525">
            <a:noFill/>
            <a:miter lim="800000"/>
            <a:headEnd/>
            <a:tailEnd/>
          </a:ln>
          <a:effectLst/>
        </p:spPr>
        <p:txBody>
          <a:bodyPr wrap="none">
            <a:spAutoFit/>
          </a:bodyPr>
          <a:lstStyle/>
          <a:p>
            <a:pPr eaLnBrk="1" hangingPunct="1">
              <a:spcBef>
                <a:spcPct val="20000"/>
              </a:spcBef>
              <a:defRPr/>
            </a:pP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i</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&lt;U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R  </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时，</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o </a:t>
            </a:r>
            <a:r>
              <a:rPr lang="en-US" altLang="zh-CN" sz="2800" b="1">
                <a:solidFill>
                  <a:srgbClr val="000099"/>
                </a:solidFill>
                <a:latin typeface="Times New Roman" panose="02020603050405020304" pitchFamily="18" charset="0"/>
                <a:cs typeface="Times New Roman" panose="02020603050405020304" pitchFamily="18" charset="0"/>
                <a:sym typeface="Symbol" pitchFamily="18" charset="2"/>
              </a:rPr>
              <a:t>=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o</a:t>
            </a:r>
            <a:r>
              <a:rPr lang="en-US" altLang="zh-CN" sz="2800" b="1" i="1" baseline="-25000">
                <a:solidFill>
                  <a:srgbClr val="000099"/>
                </a:solidFill>
                <a:latin typeface="Times New Roman" panose="02020603050405020304" pitchFamily="18" charset="0"/>
                <a:cs typeface="Times New Roman" panose="02020603050405020304" pitchFamily="18" charset="0"/>
              </a:rPr>
              <a:t> </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(sat)</a:t>
            </a:r>
            <a:r>
              <a:rPr lang="en-US" altLang="zh-CN" sz="2800" b="1" baseline="-25000">
                <a:solidFill>
                  <a:srgbClr val="000099"/>
                </a:solidFill>
                <a:latin typeface="Times New Roman" panose="02020603050405020304" pitchFamily="18" charset="0"/>
                <a:cs typeface="Times New Roman" panose="02020603050405020304" pitchFamily="18" charset="0"/>
              </a:rPr>
              <a:t> </a:t>
            </a:r>
            <a:endParaRPr lang="en-US" altLang="zh-CN" sz="2800" b="1" i="1" baseline="-25000">
              <a:solidFill>
                <a:srgbClr val="000099"/>
              </a:solidFill>
              <a:latin typeface="Times New Roman" panose="02020603050405020304" pitchFamily="18" charset="0"/>
              <a:cs typeface="Times New Roman" panose="02020603050405020304" pitchFamily="18" charset="0"/>
              <a:sym typeface="Symbol" pitchFamily="18" charset="2"/>
            </a:endParaRPr>
          </a:p>
          <a:p>
            <a:pPr eaLnBrk="1" hangingPunct="1">
              <a:spcBef>
                <a:spcPct val="20000"/>
              </a:spcBef>
              <a:defRPr/>
            </a:pP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i</a:t>
            </a:r>
            <a:r>
              <a:rPr lang="en-US" altLang="zh-CN" sz="2800" b="1" i="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&gt;U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R</a:t>
            </a:r>
            <a:r>
              <a:rPr lang="en-US" altLang="zh-CN" sz="2800" b="1" i="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时，</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o </a:t>
            </a:r>
            <a:r>
              <a:rPr lang="en-US" altLang="zh-CN" sz="2800" b="1">
                <a:solidFill>
                  <a:srgbClr val="000099"/>
                </a:solidFill>
                <a:latin typeface="Times New Roman" panose="02020603050405020304" pitchFamily="18" charset="0"/>
                <a:cs typeface="Times New Roman" panose="02020603050405020304" pitchFamily="18" charset="0"/>
                <a:sym typeface="Symbol" pitchFamily="18" charset="2"/>
              </a:rPr>
              <a:t>= </a:t>
            </a:r>
            <a:r>
              <a:rPr lang="en-US" altLang="zh-CN" sz="2800" b="1">
                <a:solidFill>
                  <a:srgbClr val="000099"/>
                </a:solidFill>
                <a:latin typeface="Times New Roman" panose="02020603050405020304" pitchFamily="18" charset="0"/>
                <a:cs typeface="Times New Roman" panose="02020603050405020304" pitchFamily="18" charset="0"/>
              </a:rPr>
              <a:t>–</a:t>
            </a:r>
            <a:r>
              <a:rPr lang="en-US" altLang="zh-CN" sz="2800" b="1">
                <a:solidFill>
                  <a:srgbClr val="000099"/>
                </a:solidFill>
                <a:latin typeface="Times New Roman" panose="02020603050405020304" pitchFamily="18" charset="0"/>
                <a:cs typeface="Times New Roman" panose="02020603050405020304" pitchFamily="18" charset="0"/>
                <a:sym typeface="Symbol" pitchFamily="18" charset="2"/>
              </a:rPr>
              <a:t>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o</a:t>
            </a:r>
            <a:r>
              <a:rPr lang="en-US" altLang="zh-CN" sz="2800" b="1" i="1" baseline="-25000">
                <a:solidFill>
                  <a:srgbClr val="000099"/>
                </a:solidFill>
                <a:latin typeface="Times New Roman" panose="02020603050405020304" pitchFamily="18" charset="0"/>
                <a:cs typeface="Times New Roman" panose="02020603050405020304" pitchFamily="18" charset="0"/>
              </a:rPr>
              <a:t> </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(sat)</a:t>
            </a:r>
            <a:r>
              <a:rPr lang="en-US" altLang="zh-CN" sz="2800" b="1" baseline="-25000">
                <a:solidFill>
                  <a:srgbClr val="000099"/>
                </a:solidFill>
                <a:latin typeface="Times New Roman" panose="02020603050405020304" pitchFamily="18" charset="0"/>
                <a:cs typeface="Times New Roman" panose="02020603050405020304" pitchFamily="18" charset="0"/>
              </a:rPr>
              <a:t> </a:t>
            </a:r>
          </a:p>
        </p:txBody>
      </p:sp>
      <p:sp>
        <p:nvSpPr>
          <p:cNvPr id="99466" name="Rectangle 138"/>
          <p:cNvSpPr>
            <a:spLocks noChangeArrowheads="1"/>
          </p:cNvSpPr>
          <p:nvPr/>
        </p:nvSpPr>
        <p:spPr bwMode="auto">
          <a:xfrm>
            <a:off x="4466880" y="1246109"/>
            <a:ext cx="601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99"/>
                </a:solidFill>
                <a:cs typeface="Times New Roman" panose="02020603050405020304" pitchFamily="18" charset="0"/>
              </a:rPr>
              <a:t>u</a:t>
            </a:r>
            <a:r>
              <a:rPr lang="en-US" altLang="zh-CN" baseline="-25000">
                <a:solidFill>
                  <a:srgbClr val="000099"/>
                </a:solidFill>
                <a:cs typeface="Times New Roman" panose="02020603050405020304" pitchFamily="18" charset="0"/>
              </a:rPr>
              <a:t>o</a:t>
            </a:r>
            <a:r>
              <a:rPr lang="en-US" altLang="zh-CN" i="1">
                <a:solidFill>
                  <a:srgbClr val="000099"/>
                </a:solidFill>
                <a:cs typeface="Times New Roman" panose="02020603050405020304" pitchFamily="18" charset="0"/>
              </a:rPr>
              <a:t>'</a:t>
            </a:r>
          </a:p>
        </p:txBody>
      </p:sp>
      <p:sp>
        <p:nvSpPr>
          <p:cNvPr id="99467" name="Rectangle 139"/>
          <p:cNvSpPr>
            <a:spLocks noChangeArrowheads="1"/>
          </p:cNvSpPr>
          <p:nvPr/>
        </p:nvSpPr>
        <p:spPr bwMode="auto">
          <a:xfrm>
            <a:off x="631480" y="3236834"/>
            <a:ext cx="3924472" cy="1040285"/>
          </a:xfrm>
          <a:prstGeom prst="rect">
            <a:avLst/>
          </a:prstGeom>
          <a:solidFill>
            <a:schemeClr val="bg1"/>
          </a:solidFill>
          <a:ln w="9525">
            <a:noFill/>
            <a:miter lim="800000"/>
            <a:headEnd/>
            <a:tailEnd/>
          </a:ln>
          <a:effectLst/>
        </p:spPr>
        <p:txBody>
          <a:bodyPr wrap="none">
            <a:spAutoFit/>
          </a:bodyPr>
          <a:lstStyle/>
          <a:p>
            <a:pPr eaLnBrk="1" hangingPunct="1">
              <a:spcBef>
                <a:spcPct val="20000"/>
              </a:spcBef>
              <a:defRPr/>
            </a:pP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i</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&lt;U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R  </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时，</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o</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en-US" altLang="zh-CN" sz="2800" b="1">
                <a:solidFill>
                  <a:srgbClr val="000099"/>
                </a:solidFill>
                <a:latin typeface="Times New Roman" panose="02020603050405020304" pitchFamily="18" charset="0"/>
                <a:cs typeface="Times New Roman" panose="02020603050405020304" pitchFamily="18" charset="0"/>
                <a:sym typeface="Symbol" pitchFamily="18" charset="2"/>
              </a:rPr>
              <a:t>=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o</a:t>
            </a:r>
            <a:r>
              <a:rPr lang="en-US" altLang="zh-CN" sz="2800" b="1" i="1" baseline="-25000">
                <a:solidFill>
                  <a:srgbClr val="000099"/>
                </a:solidFill>
                <a:latin typeface="Times New Roman" panose="02020603050405020304" pitchFamily="18" charset="0"/>
                <a:cs typeface="Times New Roman" panose="02020603050405020304" pitchFamily="18" charset="0"/>
              </a:rPr>
              <a:t> </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(sat)</a:t>
            </a:r>
            <a:r>
              <a:rPr lang="en-US" altLang="zh-CN" sz="2800" b="1" baseline="-25000">
                <a:solidFill>
                  <a:srgbClr val="000099"/>
                </a:solidFill>
                <a:latin typeface="Times New Roman" panose="02020603050405020304" pitchFamily="18" charset="0"/>
                <a:cs typeface="Times New Roman" panose="02020603050405020304" pitchFamily="18" charset="0"/>
              </a:rPr>
              <a:t> </a:t>
            </a:r>
            <a:endParaRPr lang="en-US" altLang="zh-CN" sz="2800" b="1" i="1" baseline="-25000">
              <a:solidFill>
                <a:srgbClr val="000099"/>
              </a:solidFill>
              <a:latin typeface="Times New Roman" panose="02020603050405020304" pitchFamily="18" charset="0"/>
              <a:cs typeface="Times New Roman" panose="02020603050405020304" pitchFamily="18" charset="0"/>
              <a:sym typeface="Symbol" pitchFamily="18" charset="2"/>
            </a:endParaRPr>
          </a:p>
          <a:p>
            <a:pPr eaLnBrk="1" hangingPunct="1">
              <a:spcBef>
                <a:spcPct val="20000"/>
              </a:spcBef>
              <a:defRPr/>
            </a:pP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i</a:t>
            </a:r>
            <a:r>
              <a:rPr lang="en-US" altLang="zh-CN" sz="2800" b="1" i="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&gt;U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R</a:t>
            </a:r>
            <a:r>
              <a:rPr lang="en-US" altLang="zh-CN" sz="2800" b="1" i="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时，</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u</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o</a:t>
            </a:r>
            <a:r>
              <a:rPr lang="en-US" altLang="zh-CN" sz="2800" b="1" i="1">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a:t>
            </a:r>
            <a:r>
              <a:rPr lang="en-US" altLang="zh-CN" sz="2800" b="1" baseline="-25000">
                <a:solidFill>
                  <a:srgbClr val="000099"/>
                </a:solidFill>
                <a:latin typeface="Times New Roman" panose="02020603050405020304" pitchFamily="18" charset="0"/>
                <a:ea typeface="创艺繁标宋" pitchFamily="2" charset="-122"/>
                <a:cs typeface="Times New Roman" panose="02020603050405020304" pitchFamily="18" charset="0"/>
                <a:sym typeface="Symbol" pitchFamily="18" charset="2"/>
              </a:rPr>
              <a:t> </a:t>
            </a:r>
            <a:r>
              <a:rPr lang="en-US" altLang="zh-CN" sz="2800" b="1">
                <a:solidFill>
                  <a:srgbClr val="000099"/>
                </a:solidFill>
                <a:latin typeface="Times New Roman" panose="02020603050405020304" pitchFamily="18" charset="0"/>
                <a:cs typeface="Times New Roman" panose="02020603050405020304" pitchFamily="18" charset="0"/>
                <a:sym typeface="Symbol" pitchFamily="18" charset="2"/>
              </a:rPr>
              <a:t>= </a:t>
            </a:r>
            <a:r>
              <a:rPr lang="en-US" altLang="zh-CN" sz="2800" b="1">
                <a:solidFill>
                  <a:srgbClr val="000099"/>
                </a:solidFill>
                <a:latin typeface="Times New Roman" panose="02020603050405020304" pitchFamily="18" charset="0"/>
                <a:cs typeface="Times New Roman" panose="02020603050405020304" pitchFamily="18" charset="0"/>
              </a:rPr>
              <a:t>–</a:t>
            </a:r>
            <a:r>
              <a:rPr lang="en-US" altLang="zh-CN" sz="2800" b="1">
                <a:solidFill>
                  <a:srgbClr val="000099"/>
                </a:solidFill>
                <a:latin typeface="Times New Roman" panose="02020603050405020304" pitchFamily="18" charset="0"/>
                <a:cs typeface="Times New Roman" panose="02020603050405020304" pitchFamily="18" charset="0"/>
                <a:sym typeface="Symbol" pitchFamily="18" charset="2"/>
              </a:rPr>
              <a:t>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o</a:t>
            </a:r>
            <a:r>
              <a:rPr lang="en-US" altLang="zh-CN" sz="2800" b="1" i="1" baseline="-25000">
                <a:solidFill>
                  <a:srgbClr val="000099"/>
                </a:solidFill>
                <a:latin typeface="Times New Roman" panose="02020603050405020304" pitchFamily="18" charset="0"/>
                <a:cs typeface="Times New Roman" panose="02020603050405020304" pitchFamily="18" charset="0"/>
              </a:rPr>
              <a:t> </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(sat)</a:t>
            </a:r>
            <a:r>
              <a:rPr lang="en-US" altLang="zh-CN" sz="2800" b="1" baseline="-25000">
                <a:solidFill>
                  <a:srgbClr val="000099"/>
                </a:solidFill>
                <a:latin typeface="Times New Roman" panose="02020603050405020304" pitchFamily="18" charset="0"/>
                <a:cs typeface="Times New Roman" panose="02020603050405020304" pitchFamily="18" charset="0"/>
              </a:rPr>
              <a:t> </a:t>
            </a:r>
          </a:p>
        </p:txBody>
      </p:sp>
      <p:pic>
        <p:nvPicPr>
          <p:cNvPr id="106507" name="Picture 226" descr="图片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893" y="933372"/>
            <a:ext cx="50927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66"/>
          <p:cNvGrpSpPr>
            <a:grpSpLocks/>
          </p:cNvGrpSpPr>
          <p:nvPr/>
        </p:nvGrpSpPr>
        <p:grpSpPr bwMode="auto">
          <a:xfrm>
            <a:off x="4962180" y="1255634"/>
            <a:ext cx="1143000" cy="1781175"/>
            <a:chOff x="3160" y="694"/>
            <a:chExt cx="720" cy="1122"/>
          </a:xfrm>
        </p:grpSpPr>
        <p:sp>
          <p:nvSpPr>
            <p:cNvPr id="106510" name="Line 167"/>
            <p:cNvSpPr>
              <a:spLocks noChangeShapeType="1"/>
            </p:cNvSpPr>
            <p:nvPr/>
          </p:nvSpPr>
          <p:spPr bwMode="auto">
            <a:xfrm rot="-5400000">
              <a:off x="3224" y="1408"/>
              <a:ext cx="816"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6511" name="Text Box 168"/>
            <p:cNvSpPr txBox="1">
              <a:spLocks noChangeArrowheads="1"/>
            </p:cNvSpPr>
            <p:nvPr/>
          </p:nvSpPr>
          <p:spPr bwMode="auto">
            <a:xfrm>
              <a:off x="3508" y="1036"/>
              <a:ext cx="3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i="1">
                <a:solidFill>
                  <a:schemeClr val="hlink"/>
                </a:solidFill>
                <a:cs typeface="Times New Roman" panose="02020603050405020304" pitchFamily="18" charset="0"/>
              </a:endParaRPr>
            </a:p>
          </p:txBody>
        </p:sp>
        <p:sp>
          <p:nvSpPr>
            <p:cNvPr id="106512" name="Rectangle 169"/>
            <p:cNvSpPr>
              <a:spLocks noChangeArrowheads="1"/>
            </p:cNvSpPr>
            <p:nvPr/>
          </p:nvSpPr>
          <p:spPr bwMode="auto">
            <a:xfrm>
              <a:off x="3192" y="694"/>
              <a:ext cx="2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cs typeface="Times New Roman" panose="02020603050405020304" pitchFamily="18" charset="0"/>
                </a:rPr>
                <a:t>R</a:t>
              </a:r>
              <a:endParaRPr lang="en-US" altLang="zh-CN" baseline="-25000">
                <a:solidFill>
                  <a:schemeClr val="tx1"/>
                </a:solidFill>
                <a:cs typeface="Times New Roman" panose="02020603050405020304" pitchFamily="18" charset="0"/>
              </a:endParaRPr>
            </a:p>
          </p:txBody>
        </p:sp>
        <p:sp>
          <p:nvSpPr>
            <p:cNvPr id="106513" name="Rectangle 170"/>
            <p:cNvSpPr>
              <a:spLocks noChangeArrowheads="1"/>
            </p:cNvSpPr>
            <p:nvPr/>
          </p:nvSpPr>
          <p:spPr bwMode="auto">
            <a:xfrm flipV="1">
              <a:off x="3160" y="954"/>
              <a:ext cx="288" cy="96"/>
            </a:xfrm>
            <a:prstGeom prst="rect">
              <a:avLst/>
            </a:prstGeom>
            <a:solidFill>
              <a:schemeClr val="bg1"/>
            </a:solidFill>
            <a:ln w="38100">
              <a:solidFill>
                <a:srgbClr val="003399"/>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06514" name="Line 171"/>
            <p:cNvSpPr>
              <a:spLocks noChangeShapeType="1"/>
            </p:cNvSpPr>
            <p:nvPr/>
          </p:nvSpPr>
          <p:spPr bwMode="auto">
            <a:xfrm rot="-5400000">
              <a:off x="3631" y="1393"/>
              <a:ext cx="0" cy="17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6515" name="AutoShape 172"/>
            <p:cNvSpPr>
              <a:spLocks noChangeArrowheads="1"/>
            </p:cNvSpPr>
            <p:nvPr/>
          </p:nvSpPr>
          <p:spPr bwMode="auto">
            <a:xfrm>
              <a:off x="3545" y="1485"/>
              <a:ext cx="174" cy="139"/>
            </a:xfrm>
            <a:prstGeom prst="triangle">
              <a:avLst>
                <a:gd name="adj" fmla="val 50000"/>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06516" name="Line 173"/>
            <p:cNvSpPr>
              <a:spLocks noChangeShapeType="1"/>
            </p:cNvSpPr>
            <p:nvPr/>
          </p:nvSpPr>
          <p:spPr bwMode="auto">
            <a:xfrm rot="16200000" flipH="1">
              <a:off x="3689" y="1496"/>
              <a:ext cx="50" cy="1"/>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6517" name="Line 174"/>
            <p:cNvSpPr>
              <a:spLocks noChangeShapeType="1"/>
            </p:cNvSpPr>
            <p:nvPr/>
          </p:nvSpPr>
          <p:spPr bwMode="auto">
            <a:xfrm>
              <a:off x="3544" y="1816"/>
              <a:ext cx="192" cy="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6518" name="Text Box 175"/>
            <p:cNvSpPr txBox="1">
              <a:spLocks noChangeArrowheads="1"/>
            </p:cNvSpPr>
            <p:nvPr/>
          </p:nvSpPr>
          <p:spPr bwMode="auto">
            <a:xfrm>
              <a:off x="3208" y="1228"/>
              <a:ext cx="43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0000"/>
                  </a:solidFill>
                  <a:cs typeface="Times New Roman" panose="02020603050405020304" pitchFamily="18" charset="0"/>
                </a:rPr>
                <a:t>D</a:t>
              </a:r>
              <a:r>
                <a:rPr lang="en-US" altLang="zh-CN" baseline="-25000">
                  <a:solidFill>
                    <a:srgbClr val="FF0000"/>
                  </a:solidFill>
                  <a:cs typeface="Times New Roman" panose="02020603050405020304" pitchFamily="18" charset="0"/>
                </a:rPr>
                <a:t>Z</a:t>
              </a:r>
              <a:endParaRPr lang="en-US" altLang="zh-CN">
                <a:solidFill>
                  <a:srgbClr val="FF0000"/>
                </a:solidFill>
                <a:cs typeface="Times New Roman" panose="02020603050405020304" pitchFamily="18" charset="0"/>
              </a:endParaRPr>
            </a:p>
          </p:txBody>
        </p:sp>
        <p:sp>
          <p:nvSpPr>
            <p:cNvPr id="106519" name="Line 176"/>
            <p:cNvSpPr>
              <a:spLocks noChangeShapeType="1"/>
            </p:cNvSpPr>
            <p:nvPr/>
          </p:nvSpPr>
          <p:spPr bwMode="auto">
            <a:xfrm rot="-5400000" flipH="1" flipV="1">
              <a:off x="3631" y="1297"/>
              <a:ext cx="0" cy="17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6520" name="AutoShape 177"/>
            <p:cNvSpPr>
              <a:spLocks noChangeArrowheads="1"/>
            </p:cNvSpPr>
            <p:nvPr/>
          </p:nvSpPr>
          <p:spPr bwMode="auto">
            <a:xfrm flipH="1" flipV="1">
              <a:off x="3543" y="1240"/>
              <a:ext cx="174" cy="139"/>
            </a:xfrm>
            <a:prstGeom prst="triangle">
              <a:avLst>
                <a:gd name="adj" fmla="val 50000"/>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06521" name="Line 178"/>
            <p:cNvSpPr>
              <a:spLocks noChangeShapeType="1"/>
            </p:cNvSpPr>
            <p:nvPr/>
          </p:nvSpPr>
          <p:spPr bwMode="auto">
            <a:xfrm rot="16200000" flipH="1">
              <a:off x="3524" y="1367"/>
              <a:ext cx="50" cy="1"/>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99464" name="AutoShape 136" descr="40%"/>
          <p:cNvSpPr>
            <a:spLocks noChangeArrowheads="1"/>
          </p:cNvSpPr>
          <p:nvPr/>
        </p:nvSpPr>
        <p:spPr bwMode="auto">
          <a:xfrm>
            <a:off x="6194080" y="774622"/>
            <a:ext cx="1924050" cy="598487"/>
          </a:xfrm>
          <a:prstGeom prst="wedgeEllipseCallout">
            <a:avLst>
              <a:gd name="adj1" fmla="val -72773"/>
              <a:gd name="adj2" fmla="val 130370"/>
            </a:avLst>
          </a:prstGeom>
          <a:pattFill prst="pct40">
            <a:fgClr>
              <a:srgbClr val="CCFF66"/>
            </a:fgClr>
            <a:bgClr>
              <a:srgbClr val="FFFFFF"/>
            </a:bgClr>
          </a:pattFill>
          <a:ln w="19050">
            <a:solidFill>
              <a:srgbClr val="006600"/>
            </a:solidFill>
            <a:miter lim="800000"/>
            <a:headEnd/>
            <a:tailEnd/>
          </a:ln>
          <a:effectLst/>
        </p:spPr>
        <p:txBody>
          <a:bodyPr wrap="none" anchor="ctr"/>
          <a:lstStyle/>
          <a:p>
            <a:pPr algn="ctr" eaLnBrk="1" hangingPunct="1">
              <a:spcBef>
                <a:spcPct val="50000"/>
              </a:spcBef>
              <a:defRPr/>
            </a:pPr>
            <a:r>
              <a:rPr lang="zh-CN" altLang="en-US" sz="2800" b="1">
                <a:solidFill>
                  <a:srgbClr val="FF0000"/>
                </a:solidFill>
                <a:latin typeface="Times New Roman" panose="02020603050405020304" pitchFamily="18" charset="0"/>
                <a:cs typeface="Times New Roman" panose="02020603050405020304" pitchFamily="18" charset="0"/>
              </a:rPr>
              <a:t>限幅作用</a:t>
            </a:r>
          </a:p>
        </p:txBody>
      </p:sp>
    </p:spTree>
    <p:extLst>
      <p:ext uri="{BB962C8B-B14F-4D97-AF65-F5344CB8AC3E}">
        <p14:creationId xmlns:p14="http://schemas.microsoft.com/office/powerpoint/2010/main" val="16356550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9433"/>
                                        </p:tgtEl>
                                        <p:attrNameLst>
                                          <p:attrName>style.visibility</p:attrName>
                                        </p:attrNameLst>
                                      </p:cBhvr>
                                      <p:to>
                                        <p:strVal val="visible"/>
                                      </p:to>
                                    </p:set>
                                    <p:animEffect transition="in" filter="wipe(left)">
                                      <p:cBhvr>
                                        <p:cTn id="11" dur="500"/>
                                        <p:tgtEl>
                                          <p:spTgt spid="9943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9466"/>
                                        </p:tgtEl>
                                        <p:attrNameLst>
                                          <p:attrName>style.visibility</p:attrName>
                                        </p:attrNameLst>
                                      </p:cBhvr>
                                      <p:to>
                                        <p:strVal val="visible"/>
                                      </p:to>
                                    </p:set>
                                    <p:animEffect transition="in" filter="wipe(left)">
                                      <p:cBhvr>
                                        <p:cTn id="15" dur="500"/>
                                        <p:tgtEl>
                                          <p:spTgt spid="9946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9467"/>
                                        </p:tgtEl>
                                        <p:attrNameLst>
                                          <p:attrName>style.visibility</p:attrName>
                                        </p:attrNameLst>
                                      </p:cBhvr>
                                      <p:to>
                                        <p:strVal val="visible"/>
                                      </p:to>
                                    </p:set>
                                    <p:animEffect transition="in" filter="wipe(left)">
                                      <p:cBhvr>
                                        <p:cTn id="20" dur="500"/>
                                        <p:tgtEl>
                                          <p:spTgt spid="994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99464"/>
                                        </p:tgtEl>
                                        <p:attrNameLst>
                                          <p:attrName>style.visibility</p:attrName>
                                        </p:attrNameLst>
                                      </p:cBhvr>
                                      <p:to>
                                        <p:strVal val="visible"/>
                                      </p:to>
                                    </p:set>
                                    <p:animEffect transition="in" filter="wipe(right)">
                                      <p:cBhvr>
                                        <p:cTn id="25" dur="500"/>
                                        <p:tgtEl>
                                          <p:spTgt spid="9946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99331">
                                            <p:txEl>
                                              <p:pRg st="0" end="0"/>
                                            </p:txEl>
                                          </p:spTgt>
                                        </p:tgtEl>
                                        <p:attrNameLst>
                                          <p:attrName>style.visibility</p:attrName>
                                        </p:attrNameLst>
                                      </p:cBhvr>
                                      <p:to>
                                        <p:strVal val="visible"/>
                                      </p:to>
                                    </p:set>
                                    <p:animEffect transition="in" filter="blinds(vertical)">
                                      <p:cBhvr>
                                        <p:cTn id="30" dur="500"/>
                                        <p:tgtEl>
                                          <p:spTgt spid="99331">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5" fill="hold" grpId="0" nodeType="clickEffect">
                                  <p:stCondLst>
                                    <p:cond delay="0"/>
                                  </p:stCondLst>
                                  <p:childTnLst>
                                    <p:set>
                                      <p:cBhvr>
                                        <p:cTn id="34" dur="1" fill="hold">
                                          <p:stCondLst>
                                            <p:cond delay="0"/>
                                          </p:stCondLst>
                                        </p:cTn>
                                        <p:tgtEl>
                                          <p:spTgt spid="99331">
                                            <p:txEl>
                                              <p:pRg st="1" end="1"/>
                                            </p:txEl>
                                          </p:spTgt>
                                        </p:tgtEl>
                                        <p:attrNameLst>
                                          <p:attrName>style.visibility</p:attrName>
                                        </p:attrNameLst>
                                      </p:cBhvr>
                                      <p:to>
                                        <p:strVal val="visible"/>
                                      </p:to>
                                    </p:set>
                                    <p:animEffect transition="in" filter="blinds(vertical)">
                                      <p:cBhvr>
                                        <p:cTn id="35" dur="500"/>
                                        <p:tgtEl>
                                          <p:spTgt spid="99331">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99331">
                                            <p:txEl>
                                              <p:pRg st="2" end="2"/>
                                            </p:txEl>
                                          </p:spTgt>
                                        </p:tgtEl>
                                        <p:attrNameLst>
                                          <p:attrName>style.visibility</p:attrName>
                                        </p:attrNameLst>
                                      </p:cBhvr>
                                      <p:to>
                                        <p:strVal val="visible"/>
                                      </p:to>
                                    </p:set>
                                    <p:animEffect transition="in" filter="blinds(vertical)">
                                      <p:cBhvr>
                                        <p:cTn id="40" dur="500"/>
                                        <p:tgtEl>
                                          <p:spTgt spid="99331">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5" fill="hold" grpId="0" nodeType="clickEffect">
                                  <p:stCondLst>
                                    <p:cond delay="0"/>
                                  </p:stCondLst>
                                  <p:childTnLst>
                                    <p:set>
                                      <p:cBhvr>
                                        <p:cTn id="44" dur="1" fill="hold">
                                          <p:stCondLst>
                                            <p:cond delay="0"/>
                                          </p:stCondLst>
                                        </p:cTn>
                                        <p:tgtEl>
                                          <p:spTgt spid="99331">
                                            <p:txEl>
                                              <p:pRg st="3" end="3"/>
                                            </p:txEl>
                                          </p:spTgt>
                                        </p:tgtEl>
                                        <p:attrNameLst>
                                          <p:attrName>style.visibility</p:attrName>
                                        </p:attrNameLst>
                                      </p:cBhvr>
                                      <p:to>
                                        <p:strVal val="visible"/>
                                      </p:to>
                                    </p:set>
                                    <p:animEffect transition="in" filter="blinds(vertical)">
                                      <p:cBhvr>
                                        <p:cTn id="45" dur="500"/>
                                        <p:tgtEl>
                                          <p:spTgt spid="99331">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strips(downRight)">
                                      <p:cBhvr>
                                        <p:cTn id="50" dur="500"/>
                                        <p:tgtEl>
                                          <p:spTgt spid="3"/>
                                        </p:tgtEl>
                                      </p:cBhvr>
                                    </p:animEffect>
                                  </p:childTnLst>
                                </p:cTn>
                              </p:par>
                            </p:childTnLst>
                          </p:cTn>
                        </p:par>
                        <p:par>
                          <p:cTn id="51" fill="hold" nodeType="afterGroup">
                            <p:stCondLst>
                              <p:cond delay="500"/>
                            </p:stCondLst>
                            <p:childTnLst>
                              <p:par>
                                <p:cTn id="52" presetID="18" presetClass="entr" presetSubtype="6"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strips(downRight)">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3" grpId="0" animBg="1"/>
      <p:bldP spid="99331" grpId="0" build="p" autoUpdateAnimBg="0"/>
      <p:bldP spid="99466" grpId="0" autoUpdateAnimBg="0"/>
      <p:bldP spid="99467" grpId="0" animBg="1" autoUpdateAnimBg="0"/>
      <p:bldP spid="9946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40" name="Text Box 16"/>
          <p:cNvSpPr txBox="1">
            <a:spLocks noChangeArrowheads="1"/>
          </p:cNvSpPr>
          <p:nvPr/>
        </p:nvSpPr>
        <p:spPr bwMode="auto">
          <a:xfrm>
            <a:off x="2335385" y="6285478"/>
            <a:ext cx="355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tx1"/>
                </a:solidFill>
                <a:cs typeface="Times New Roman" panose="02020603050405020304" pitchFamily="18" charset="0"/>
              </a:rPr>
              <a:t>各类型号集成运算放大器</a:t>
            </a:r>
          </a:p>
        </p:txBody>
      </p:sp>
      <p:sp>
        <p:nvSpPr>
          <p:cNvPr id="154641" name="Text Box 17"/>
          <p:cNvSpPr txBox="1">
            <a:spLocks noChangeArrowheads="1"/>
          </p:cNvSpPr>
          <p:nvPr/>
        </p:nvSpPr>
        <p:spPr bwMode="auto">
          <a:xfrm>
            <a:off x="351010" y="505390"/>
            <a:ext cx="5854700" cy="579438"/>
          </a:xfrm>
          <a:prstGeom prst="rect">
            <a:avLst/>
          </a:prstGeom>
          <a:noFill/>
          <a:ln w="38100">
            <a:noFill/>
            <a:miter lim="800000"/>
            <a:headEnd/>
            <a:tailEnd/>
          </a:ln>
          <a:effectLst/>
        </p:spPr>
        <p:txBody>
          <a:bodyPr anchor="ctr">
            <a:spAutoFit/>
          </a:bodyPr>
          <a:lstStyle/>
          <a:p>
            <a:pPr algn="ctr" eaLnBrk="1" hangingPunct="1">
              <a:defRPr/>
            </a:pPr>
            <a:r>
              <a:rPr lang="en-US" altLang="zh-CN" sz="3200" b="1" dirty="0">
                <a:solidFill>
                  <a:srgbClr val="000099"/>
                </a:solidFill>
                <a:latin typeface="Times New Roman" panose="02020603050405020304" pitchFamily="18" charset="0"/>
                <a:cs typeface="Times New Roman" panose="02020603050405020304" pitchFamily="18" charset="0"/>
              </a:rPr>
              <a:t>16.1.1  </a:t>
            </a:r>
            <a:r>
              <a:rPr lang="zh-CN" altLang="en-US" sz="3200" b="1" dirty="0">
                <a:solidFill>
                  <a:srgbClr val="000099"/>
                </a:solidFill>
                <a:latin typeface="Times New Roman" panose="02020603050405020304" pitchFamily="18" charset="0"/>
                <a:cs typeface="Times New Roman" panose="02020603050405020304" pitchFamily="18" charset="0"/>
              </a:rPr>
              <a:t>集成运算放大器的特点</a:t>
            </a:r>
          </a:p>
        </p:txBody>
      </p:sp>
      <p:sp>
        <p:nvSpPr>
          <p:cNvPr id="154642" name="Text Box 18"/>
          <p:cNvSpPr txBox="1">
            <a:spLocks noChangeArrowheads="1"/>
          </p:cNvSpPr>
          <p:nvPr/>
        </p:nvSpPr>
        <p:spPr bwMode="auto">
          <a:xfrm>
            <a:off x="414510" y="984815"/>
            <a:ext cx="84963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chemeClr val="tx1"/>
                </a:solidFill>
                <a:cs typeface="Times New Roman" panose="02020603050405020304" pitchFamily="18" charset="0"/>
              </a:rPr>
              <a:t>        1. </a:t>
            </a:r>
            <a:r>
              <a:rPr lang="zh-CN" altLang="en-US">
                <a:solidFill>
                  <a:schemeClr val="tx1"/>
                </a:solidFill>
                <a:cs typeface="Times New Roman" panose="02020603050405020304" pitchFamily="18" charset="0"/>
              </a:rPr>
              <a:t>元器件参数的一致性和对称性好；</a:t>
            </a:r>
          </a:p>
          <a:p>
            <a:pPr eaLnBrk="1" hangingPunct="1">
              <a:lnSpc>
                <a:spcPct val="110000"/>
              </a:lnSpc>
            </a:pPr>
            <a:r>
              <a:rPr lang="zh-CN" altLang="en-US">
                <a:solidFill>
                  <a:schemeClr val="tx1"/>
                </a:solidFill>
                <a:cs typeface="Times New Roman" panose="02020603050405020304" pitchFamily="18" charset="0"/>
              </a:rPr>
              <a:t>        </a:t>
            </a:r>
            <a:r>
              <a:rPr lang="en-US" altLang="zh-CN">
                <a:solidFill>
                  <a:schemeClr val="tx1"/>
                </a:solidFill>
                <a:cs typeface="Times New Roman" panose="02020603050405020304" pitchFamily="18" charset="0"/>
              </a:rPr>
              <a:t>2. </a:t>
            </a:r>
            <a:r>
              <a:rPr lang="zh-CN" altLang="en-US">
                <a:solidFill>
                  <a:schemeClr val="tx1"/>
                </a:solidFill>
                <a:cs typeface="Times New Roman" panose="02020603050405020304" pitchFamily="18" charset="0"/>
              </a:rPr>
              <a:t>电阻的阻值受到限制，大电阻常用三极管恒流</a:t>
            </a:r>
          </a:p>
          <a:p>
            <a:pPr eaLnBrk="1" hangingPunct="1">
              <a:lnSpc>
                <a:spcPct val="110000"/>
              </a:lnSpc>
            </a:pPr>
            <a:r>
              <a:rPr lang="zh-CN" altLang="en-US">
                <a:solidFill>
                  <a:schemeClr val="tx1"/>
                </a:solidFill>
                <a:cs typeface="Times New Roman" panose="02020603050405020304" pitchFamily="18" charset="0"/>
              </a:rPr>
              <a:t>源代替，电位器需外接；</a:t>
            </a:r>
          </a:p>
          <a:p>
            <a:pPr eaLnBrk="1" hangingPunct="1">
              <a:lnSpc>
                <a:spcPct val="110000"/>
              </a:lnSpc>
            </a:pPr>
            <a:r>
              <a:rPr lang="zh-CN" altLang="en-US">
                <a:solidFill>
                  <a:schemeClr val="tx1"/>
                </a:solidFill>
                <a:cs typeface="Times New Roman" panose="02020603050405020304" pitchFamily="18" charset="0"/>
              </a:rPr>
              <a:t>        </a:t>
            </a:r>
            <a:r>
              <a:rPr lang="en-US" altLang="zh-CN">
                <a:solidFill>
                  <a:schemeClr val="tx1"/>
                </a:solidFill>
                <a:cs typeface="Times New Roman" panose="02020603050405020304" pitchFamily="18" charset="0"/>
              </a:rPr>
              <a:t>3. </a:t>
            </a:r>
            <a:r>
              <a:rPr lang="zh-CN" altLang="en-US">
                <a:solidFill>
                  <a:schemeClr val="tx1"/>
                </a:solidFill>
                <a:cs typeface="Times New Roman" panose="02020603050405020304" pitchFamily="18" charset="0"/>
              </a:rPr>
              <a:t>电容的容量受到限制，电感不能集成，故大电</a:t>
            </a:r>
          </a:p>
          <a:p>
            <a:pPr eaLnBrk="1" hangingPunct="1">
              <a:lnSpc>
                <a:spcPct val="110000"/>
              </a:lnSpc>
            </a:pPr>
            <a:r>
              <a:rPr lang="zh-CN" altLang="en-US">
                <a:solidFill>
                  <a:schemeClr val="tx1"/>
                </a:solidFill>
                <a:cs typeface="Times New Roman" panose="02020603050405020304" pitchFamily="18" charset="0"/>
              </a:rPr>
              <a:t>容、电感    和变压器均需外接； </a:t>
            </a:r>
          </a:p>
          <a:p>
            <a:pPr eaLnBrk="1" hangingPunct="1">
              <a:lnSpc>
                <a:spcPct val="110000"/>
              </a:lnSpc>
            </a:pPr>
            <a:r>
              <a:rPr lang="zh-CN" altLang="en-US">
                <a:solidFill>
                  <a:schemeClr val="tx1"/>
                </a:solidFill>
                <a:cs typeface="Times New Roman" panose="02020603050405020304" pitchFamily="18" charset="0"/>
              </a:rPr>
              <a:t>        </a:t>
            </a:r>
            <a:r>
              <a:rPr lang="en-US" altLang="zh-CN">
                <a:solidFill>
                  <a:schemeClr val="tx1"/>
                </a:solidFill>
                <a:cs typeface="Times New Roman" panose="02020603050405020304" pitchFamily="18" charset="0"/>
              </a:rPr>
              <a:t>4. </a:t>
            </a:r>
            <a:r>
              <a:rPr lang="zh-CN" altLang="en-US">
                <a:solidFill>
                  <a:schemeClr val="tx1"/>
                </a:solidFill>
                <a:cs typeface="Times New Roman" panose="02020603050405020304" pitchFamily="18" charset="0"/>
              </a:rPr>
              <a:t>二极管多用三极管的发射结代替。</a:t>
            </a:r>
          </a:p>
        </p:txBody>
      </p:sp>
      <p:grpSp>
        <p:nvGrpSpPr>
          <p:cNvPr id="2" name="Group 19"/>
          <p:cNvGrpSpPr>
            <a:grpSpLocks/>
          </p:cNvGrpSpPr>
          <p:nvPr/>
        </p:nvGrpSpPr>
        <p:grpSpPr bwMode="auto">
          <a:xfrm>
            <a:off x="535160" y="3908990"/>
            <a:ext cx="4319588" cy="2352675"/>
            <a:chOff x="0" y="1162"/>
            <a:chExt cx="2858" cy="1583"/>
          </a:xfrm>
        </p:grpSpPr>
        <p:pic>
          <p:nvPicPr>
            <p:cNvPr id="10258" name="Picture 20" descr="LM324"/>
            <p:cNvPicPr>
              <a:picLocks noChangeAspect="1" noChangeArrowheads="1"/>
            </p:cNvPicPr>
            <p:nvPr/>
          </p:nvPicPr>
          <p:blipFill>
            <a:blip r:embed="rId3">
              <a:extLst>
                <a:ext uri="{28A0092B-C50C-407E-A947-70E740481C1C}">
                  <a14:useLocalDpi xmlns:a14="http://schemas.microsoft.com/office/drawing/2010/main" val="0"/>
                </a:ext>
              </a:extLst>
            </a:blip>
            <a:srcRect l="11015" t="16927" r="15450" b="28751"/>
            <a:stretch>
              <a:fillRect/>
            </a:stretch>
          </p:blipFill>
          <p:spPr bwMode="auto">
            <a:xfrm>
              <a:off x="0" y="1162"/>
              <a:ext cx="2858" cy="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9" name="Picture 21" descr="LM324-0"/>
            <p:cNvPicPr>
              <a:picLocks noChangeAspect="1" noChangeArrowheads="1"/>
            </p:cNvPicPr>
            <p:nvPr/>
          </p:nvPicPr>
          <p:blipFill>
            <a:blip r:embed="rId4">
              <a:extLst>
                <a:ext uri="{28A0092B-C50C-407E-A947-70E740481C1C}">
                  <a14:useLocalDpi xmlns:a14="http://schemas.microsoft.com/office/drawing/2010/main" val="0"/>
                </a:ext>
              </a:extLst>
            </a:blip>
            <a:srcRect l="9195" t="13000" r="14131" b="16896"/>
            <a:stretch>
              <a:fillRect/>
            </a:stretch>
          </p:blipFill>
          <p:spPr bwMode="auto">
            <a:xfrm>
              <a:off x="793" y="1933"/>
              <a:ext cx="1361"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2"/>
          <p:cNvGrpSpPr>
            <a:grpSpLocks/>
          </p:cNvGrpSpPr>
          <p:nvPr/>
        </p:nvGrpSpPr>
        <p:grpSpPr bwMode="auto">
          <a:xfrm>
            <a:off x="5070648" y="4197915"/>
            <a:ext cx="3671887" cy="2287588"/>
            <a:chOff x="3197" y="2614"/>
            <a:chExt cx="2313" cy="1441"/>
          </a:xfrm>
        </p:grpSpPr>
        <p:pic>
          <p:nvPicPr>
            <p:cNvPr id="10250" name="Picture 23" descr="LM3582"/>
            <p:cNvPicPr>
              <a:picLocks noChangeAspect="1" noChangeArrowheads="1"/>
            </p:cNvPicPr>
            <p:nvPr/>
          </p:nvPicPr>
          <p:blipFill>
            <a:blip r:embed="rId5">
              <a:extLst>
                <a:ext uri="{28A0092B-C50C-407E-A947-70E740481C1C}">
                  <a14:useLocalDpi xmlns:a14="http://schemas.microsoft.com/office/drawing/2010/main" val="0"/>
                </a:ext>
              </a:extLst>
            </a:blip>
            <a:srcRect l="16444" t="6464" r="14995" b="6534"/>
            <a:stretch>
              <a:fillRect/>
            </a:stretch>
          </p:blipFill>
          <p:spPr bwMode="auto">
            <a:xfrm>
              <a:off x="4785" y="3294"/>
              <a:ext cx="631" cy="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1" name="Group 24"/>
            <p:cNvGrpSpPr>
              <a:grpSpLocks/>
            </p:cNvGrpSpPr>
            <p:nvPr/>
          </p:nvGrpSpPr>
          <p:grpSpPr bwMode="auto">
            <a:xfrm>
              <a:off x="3197" y="2614"/>
              <a:ext cx="2313" cy="1441"/>
              <a:chOff x="3197" y="2614"/>
              <a:chExt cx="2313" cy="1441"/>
            </a:xfrm>
          </p:grpSpPr>
          <p:grpSp>
            <p:nvGrpSpPr>
              <p:cNvPr id="10252" name="Group 25"/>
              <p:cNvGrpSpPr>
                <a:grpSpLocks/>
              </p:cNvGrpSpPr>
              <p:nvPr/>
            </p:nvGrpSpPr>
            <p:grpSpPr bwMode="auto">
              <a:xfrm>
                <a:off x="3197" y="2614"/>
                <a:ext cx="1497" cy="1441"/>
                <a:chOff x="3696" y="2582"/>
                <a:chExt cx="1497" cy="1441"/>
              </a:xfrm>
            </p:grpSpPr>
            <p:pic>
              <p:nvPicPr>
                <p:cNvPr id="10254" name="Picture 26" descr="集成运算放大器"/>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0276" t="4066" r="20239" b="64362"/>
                <a:stretch>
                  <a:fillRect/>
                </a:stretch>
              </p:blipFill>
              <p:spPr bwMode="auto">
                <a:xfrm>
                  <a:off x="3822" y="2582"/>
                  <a:ext cx="1270"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5" name="Group 27"/>
                <p:cNvGrpSpPr>
                  <a:grpSpLocks/>
                </p:cNvGrpSpPr>
                <p:nvPr/>
              </p:nvGrpSpPr>
              <p:grpSpPr bwMode="auto">
                <a:xfrm>
                  <a:off x="3696" y="3304"/>
                  <a:ext cx="1497" cy="719"/>
                  <a:chOff x="3696" y="3304"/>
                  <a:chExt cx="1497" cy="719"/>
                </a:xfrm>
              </p:grpSpPr>
              <p:pic>
                <p:nvPicPr>
                  <p:cNvPr id="10256" name="Picture 28" descr="集成运算放大器"/>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280" t="39365" r="13593" b="32791"/>
                  <a:stretch>
                    <a:fillRect/>
                  </a:stretch>
                </p:blipFill>
                <p:spPr bwMode="auto">
                  <a:xfrm>
                    <a:off x="4468" y="3304"/>
                    <a:ext cx="725"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29" descr="集成运算放大器"/>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13905" t="39365" r="49982" b="32791"/>
                  <a:stretch>
                    <a:fillRect/>
                  </a:stretch>
                </p:blipFill>
                <p:spPr bwMode="auto">
                  <a:xfrm>
                    <a:off x="3696" y="3340"/>
                    <a:ext cx="771"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0253" name="Picture 30" descr="集成运算放大器"/>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18167" t="74622" r="43611" b="6789"/>
              <a:stretch>
                <a:fillRect/>
              </a:stretch>
            </p:blipFill>
            <p:spPr bwMode="auto">
              <a:xfrm>
                <a:off x="4694" y="2750"/>
                <a:ext cx="81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 name="Group 31"/>
          <p:cNvGrpSpPr>
            <a:grpSpLocks/>
          </p:cNvGrpSpPr>
          <p:nvPr/>
        </p:nvGrpSpPr>
        <p:grpSpPr bwMode="auto">
          <a:xfrm>
            <a:off x="5075410" y="3934390"/>
            <a:ext cx="2303463" cy="2460625"/>
            <a:chOff x="3670" y="2448"/>
            <a:chExt cx="1451" cy="1550"/>
          </a:xfrm>
        </p:grpSpPr>
        <p:pic>
          <p:nvPicPr>
            <p:cNvPr id="10248" name="Picture 32" descr="通用ii型运算放大器"/>
            <p:cNvPicPr>
              <a:picLocks noChangeAspect="1" noChangeArrowheads="1"/>
            </p:cNvPicPr>
            <p:nvPr/>
          </p:nvPicPr>
          <p:blipFill>
            <a:blip r:embed="rId7">
              <a:extLst>
                <a:ext uri="{28A0092B-C50C-407E-A947-70E740481C1C}">
                  <a14:useLocalDpi xmlns:a14="http://schemas.microsoft.com/office/drawing/2010/main" val="0"/>
                </a:ext>
              </a:extLst>
            </a:blip>
            <a:srcRect l="3389" t="13524" r="9666" b="10197"/>
            <a:stretch>
              <a:fillRect/>
            </a:stretch>
          </p:blipFill>
          <p:spPr bwMode="auto">
            <a:xfrm>
              <a:off x="3670" y="2448"/>
              <a:ext cx="1451"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33" descr="5532运算放大器"/>
            <p:cNvPicPr>
              <a:picLocks noChangeAspect="1" noChangeArrowheads="1"/>
            </p:cNvPicPr>
            <p:nvPr/>
          </p:nvPicPr>
          <p:blipFill>
            <a:blip r:embed="rId8">
              <a:extLst>
                <a:ext uri="{28A0092B-C50C-407E-A947-70E740481C1C}">
                  <a14:useLocalDpi xmlns:a14="http://schemas.microsoft.com/office/drawing/2010/main" val="0"/>
                </a:ext>
              </a:extLst>
            </a:blip>
            <a:srcRect l="4840" t="33746" b="18059"/>
            <a:stretch>
              <a:fillRect/>
            </a:stretch>
          </p:blipFill>
          <p:spPr bwMode="auto">
            <a:xfrm>
              <a:off x="3670" y="3446"/>
              <a:ext cx="1451" cy="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0297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42"/>
                                        </p:tgtEl>
                                        <p:attrNameLst>
                                          <p:attrName>style.visibility</p:attrName>
                                        </p:attrNameLst>
                                      </p:cBhvr>
                                      <p:to>
                                        <p:strVal val="visible"/>
                                      </p:to>
                                    </p:set>
                                    <p:animEffect transition="in" filter="wipe(left)">
                                      <p:cBhvr>
                                        <p:cTn id="7" dur="500"/>
                                        <p:tgtEl>
                                          <p:spTgt spid="154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54640"/>
                                        </p:tgtEl>
                                        <p:attrNameLst>
                                          <p:attrName>style.visibility</p:attrName>
                                        </p:attrNameLst>
                                      </p:cBhvr>
                                      <p:to>
                                        <p:strVal val="visible"/>
                                      </p:to>
                                    </p:set>
                                    <p:animEffect transition="in" filter="wipe(left)">
                                      <p:cBhvr>
                                        <p:cTn id="16" dur="500"/>
                                        <p:tgtEl>
                                          <p:spTgt spid="1546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10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0" grpId="0" autoUpdateAnimBg="0"/>
      <p:bldP spid="15464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473" name="Rectangle 121"/>
          <p:cNvSpPr>
            <a:spLocks noGrp="1" noChangeArrowheads="1"/>
          </p:cNvSpPr>
          <p:nvPr>
            <p:ph type="subTitle" idx="1"/>
          </p:nvPr>
        </p:nvSpPr>
        <p:spPr bwMode="auto">
          <a:xfrm>
            <a:off x="684213" y="592138"/>
            <a:ext cx="31242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buFont typeface="Wingdings" pitchFamily="2" charset="2"/>
              <a:buChar char="Ø"/>
              <a:defRPr/>
            </a:pPr>
            <a:r>
              <a:rPr lang="en-US" altLang="zh-CN" sz="2800" b="1" smtClean="0">
                <a:solidFill>
                  <a:srgbClr val="CC0000"/>
                </a:solidFill>
              </a:rPr>
              <a:t> </a:t>
            </a:r>
            <a:r>
              <a:rPr lang="zh-CN" altLang="en-US" sz="2800" b="1" smtClean="0">
                <a:solidFill>
                  <a:srgbClr val="CC0000"/>
                </a:solidFill>
              </a:rPr>
              <a:t>过零电压比较器</a:t>
            </a:r>
            <a:endParaRPr lang="zh-CN" altLang="en-US" sz="2800" smtClean="0">
              <a:solidFill>
                <a:srgbClr val="CC0000"/>
              </a:solidFill>
            </a:endParaRPr>
          </a:p>
        </p:txBody>
      </p:sp>
      <p:grpSp>
        <p:nvGrpSpPr>
          <p:cNvPr id="2" name="Group 166"/>
          <p:cNvGrpSpPr>
            <a:grpSpLocks/>
          </p:cNvGrpSpPr>
          <p:nvPr/>
        </p:nvGrpSpPr>
        <p:grpSpPr bwMode="auto">
          <a:xfrm>
            <a:off x="827088" y="3213100"/>
            <a:ext cx="2825750" cy="2909888"/>
            <a:chOff x="538" y="2016"/>
            <a:chExt cx="1780" cy="1833"/>
          </a:xfrm>
        </p:grpSpPr>
        <p:sp>
          <p:nvSpPr>
            <p:cNvPr id="100519" name="Text Box 167"/>
            <p:cNvSpPr txBox="1">
              <a:spLocks noChangeArrowheads="1"/>
            </p:cNvSpPr>
            <p:nvPr/>
          </p:nvSpPr>
          <p:spPr bwMode="auto">
            <a:xfrm>
              <a:off x="711" y="3561"/>
              <a:ext cx="1468" cy="288"/>
            </a:xfrm>
            <a:prstGeom prst="rect">
              <a:avLst/>
            </a:prstGeom>
            <a:noFill/>
            <a:ln w="9525">
              <a:noFill/>
              <a:miter lim="800000"/>
              <a:headEnd/>
              <a:tailEnd/>
            </a:ln>
            <a:effectLst/>
          </p:spPr>
          <p:txBody>
            <a:bodyPr>
              <a:spAutoFit/>
            </a:bodyPr>
            <a:lstStyle/>
            <a:p>
              <a:pPr eaLnBrk="1" hangingPunct="1">
                <a:spcBef>
                  <a:spcPct val="50000"/>
                </a:spcBef>
                <a:defRPr/>
              </a:pPr>
              <a:r>
                <a:rPr lang="en-US" altLang="zh-CN" sz="2400" b="1">
                  <a:solidFill>
                    <a:schemeClr val="tx1"/>
                  </a:solidFill>
                  <a:latin typeface="Times New Roman" panose="02020603050405020304" pitchFamily="18" charset="0"/>
                  <a:cs typeface="Times New Roman" panose="02020603050405020304" pitchFamily="18" charset="0"/>
                </a:rPr>
                <a:t> </a:t>
              </a:r>
              <a:r>
                <a:rPr lang="zh-CN" altLang="en-US" sz="2400" b="1">
                  <a:solidFill>
                    <a:schemeClr val="tx1"/>
                  </a:solidFill>
                  <a:latin typeface="Times New Roman" panose="02020603050405020304" pitchFamily="18" charset="0"/>
                  <a:cs typeface="Times New Roman" panose="02020603050405020304" pitchFamily="18" charset="0"/>
                </a:rPr>
                <a:t>电压传输特性</a:t>
              </a:r>
            </a:p>
          </p:txBody>
        </p:sp>
        <p:sp>
          <p:nvSpPr>
            <p:cNvPr id="100520" name="Text Box 168"/>
            <p:cNvSpPr txBox="1">
              <a:spLocks noChangeArrowheads="1"/>
            </p:cNvSpPr>
            <p:nvPr/>
          </p:nvSpPr>
          <p:spPr bwMode="auto">
            <a:xfrm>
              <a:off x="682" y="3259"/>
              <a:ext cx="864" cy="288"/>
            </a:xfrm>
            <a:prstGeom prst="rect">
              <a:avLst/>
            </a:prstGeom>
            <a:noFill/>
            <a:ln w="9525">
              <a:noFill/>
              <a:miter lim="800000"/>
              <a:headEnd/>
              <a:tailEnd/>
            </a:ln>
            <a:effectLst/>
          </p:spPr>
          <p:txBody>
            <a:bodyPr>
              <a:spAutoFit/>
            </a:bodyPr>
            <a:lstStyle/>
            <a:p>
              <a:pPr eaLnBrk="1" hangingPunct="1">
                <a:spcBef>
                  <a:spcPct val="50000"/>
                </a:spcBef>
                <a:defRPr/>
              </a:pPr>
              <a:r>
                <a:rPr lang="en-US" altLang="zh-CN" sz="2400" b="1" dirty="0">
                  <a:solidFill>
                    <a:srgbClr val="003399"/>
                  </a:solidFill>
                  <a:latin typeface="Times New Roman" panose="02020603050405020304" pitchFamily="18" charset="0"/>
                  <a:cs typeface="Times New Roman" panose="02020603050405020304" pitchFamily="18" charset="0"/>
                  <a:sym typeface="Symbol" pitchFamily="18" charset="2"/>
                </a:rPr>
                <a:t>–</a:t>
              </a:r>
              <a:r>
                <a:rPr lang="en-US" altLang="zh-CN" sz="2400" b="1" i="1" dirty="0" err="1">
                  <a:solidFill>
                    <a:srgbClr val="003399"/>
                  </a:solidFill>
                  <a:latin typeface="Times New Roman" panose="02020603050405020304" pitchFamily="18" charset="0"/>
                  <a:cs typeface="Times New Roman" panose="02020603050405020304" pitchFamily="18" charset="0"/>
                </a:rPr>
                <a:t>U</a:t>
              </a:r>
              <a:r>
                <a:rPr lang="en-US" altLang="zh-CN" sz="2400" b="1" baseline="-25000" dirty="0" err="1">
                  <a:solidFill>
                    <a:srgbClr val="003399"/>
                  </a:solidFill>
                  <a:latin typeface="Times New Roman" panose="02020603050405020304" pitchFamily="18" charset="0"/>
                  <a:cs typeface="Times New Roman" panose="02020603050405020304" pitchFamily="18" charset="0"/>
                </a:rPr>
                <a:t>o</a:t>
              </a:r>
              <a:r>
                <a:rPr lang="en-US" altLang="zh-CN" sz="2400" b="1" baseline="-25000" dirty="0">
                  <a:solidFill>
                    <a:srgbClr val="003399"/>
                  </a:solidFill>
                  <a:latin typeface="Times New Roman" panose="02020603050405020304" pitchFamily="18" charset="0"/>
                  <a:ea typeface="楷体_GB2312" pitchFamily="49" charset="-122"/>
                  <a:cs typeface="Times New Roman" panose="02020603050405020304" pitchFamily="18" charset="0"/>
                </a:rPr>
                <a:t>(sat)</a:t>
              </a:r>
            </a:p>
          </p:txBody>
        </p:sp>
        <p:sp>
          <p:nvSpPr>
            <p:cNvPr id="100521" name="Text Box 169"/>
            <p:cNvSpPr txBox="1">
              <a:spLocks noChangeArrowheads="1"/>
            </p:cNvSpPr>
            <p:nvPr/>
          </p:nvSpPr>
          <p:spPr bwMode="auto">
            <a:xfrm>
              <a:off x="624" y="2179"/>
              <a:ext cx="821" cy="288"/>
            </a:xfrm>
            <a:prstGeom prst="rect">
              <a:avLst/>
            </a:prstGeom>
            <a:noFill/>
            <a:ln w="9525">
              <a:noFill/>
              <a:miter lim="800000"/>
              <a:headEnd/>
              <a:tailEnd/>
            </a:ln>
            <a:effectLst/>
          </p:spPr>
          <p:txBody>
            <a:bodyPr>
              <a:spAutoFit/>
            </a:bodyPr>
            <a:lstStyle/>
            <a:p>
              <a:pPr eaLnBrk="1" hangingPunct="1">
                <a:spcBef>
                  <a:spcPct val="50000"/>
                </a:spcBef>
                <a:defRPr/>
              </a:pPr>
              <a:r>
                <a:rPr lang="en-US" altLang="zh-CN" sz="2400" b="1">
                  <a:solidFill>
                    <a:srgbClr val="003399"/>
                  </a:solidFill>
                  <a:latin typeface="Times New Roman" panose="02020603050405020304" pitchFamily="18" charset="0"/>
                  <a:cs typeface="Times New Roman" panose="02020603050405020304" pitchFamily="18" charset="0"/>
                  <a:sym typeface="Symbol" pitchFamily="18" charset="2"/>
                </a:rPr>
                <a:t> +</a:t>
              </a:r>
              <a:r>
                <a:rPr lang="en-US" altLang="zh-CN" sz="2400" b="1" i="1">
                  <a:solidFill>
                    <a:srgbClr val="003399"/>
                  </a:solidFill>
                  <a:latin typeface="Times New Roman" panose="02020603050405020304" pitchFamily="18" charset="0"/>
                  <a:cs typeface="Times New Roman" panose="02020603050405020304" pitchFamily="18" charset="0"/>
                </a:rPr>
                <a:t>U</a:t>
              </a:r>
              <a:r>
                <a:rPr lang="en-US" altLang="zh-CN" sz="2400" b="1" baseline="-25000">
                  <a:solidFill>
                    <a:srgbClr val="003399"/>
                  </a:solidFill>
                  <a:latin typeface="Times New Roman" panose="02020603050405020304" pitchFamily="18" charset="0"/>
                  <a:cs typeface="Times New Roman" panose="02020603050405020304" pitchFamily="18" charset="0"/>
                </a:rPr>
                <a:t>o</a:t>
              </a:r>
              <a:r>
                <a:rPr lang="en-US" altLang="zh-CN" sz="2400" b="1" baseline="-25000">
                  <a:solidFill>
                    <a:srgbClr val="003399"/>
                  </a:solidFill>
                  <a:latin typeface="Times New Roman" panose="02020603050405020304" pitchFamily="18" charset="0"/>
                  <a:ea typeface="楷体_GB2312" pitchFamily="49" charset="-122"/>
                  <a:cs typeface="Times New Roman" panose="02020603050405020304" pitchFamily="18" charset="0"/>
                </a:rPr>
                <a:t>(sat)</a:t>
              </a:r>
            </a:p>
          </p:txBody>
        </p:sp>
        <p:sp>
          <p:nvSpPr>
            <p:cNvPr id="108560" name="Line 170"/>
            <p:cNvSpPr>
              <a:spLocks noChangeShapeType="1"/>
            </p:cNvSpPr>
            <p:nvPr/>
          </p:nvSpPr>
          <p:spPr bwMode="auto">
            <a:xfrm>
              <a:off x="874" y="2481"/>
              <a:ext cx="453" cy="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nvGrpSpPr>
            <p:cNvPr id="108561" name="Group 171"/>
            <p:cNvGrpSpPr>
              <a:grpSpLocks/>
            </p:cNvGrpSpPr>
            <p:nvPr/>
          </p:nvGrpSpPr>
          <p:grpSpPr bwMode="auto">
            <a:xfrm>
              <a:off x="538" y="2016"/>
              <a:ext cx="1780" cy="1545"/>
              <a:chOff x="538" y="2016"/>
              <a:chExt cx="1780" cy="1545"/>
            </a:xfrm>
          </p:grpSpPr>
          <p:sp>
            <p:nvSpPr>
              <p:cNvPr id="108565" name="Line 172"/>
              <p:cNvSpPr>
                <a:spLocks noChangeShapeType="1"/>
              </p:cNvSpPr>
              <p:nvPr/>
            </p:nvSpPr>
            <p:spPr bwMode="auto">
              <a:xfrm>
                <a:off x="538" y="2956"/>
                <a:ext cx="1555"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nvGrpSpPr>
              <p:cNvPr id="108566" name="Group 173"/>
              <p:cNvGrpSpPr>
                <a:grpSpLocks/>
              </p:cNvGrpSpPr>
              <p:nvPr/>
            </p:nvGrpSpPr>
            <p:grpSpPr bwMode="auto">
              <a:xfrm>
                <a:off x="1104" y="2016"/>
                <a:ext cx="1214" cy="1545"/>
                <a:chOff x="1104" y="2016"/>
                <a:chExt cx="1214" cy="1545"/>
              </a:xfrm>
            </p:grpSpPr>
            <p:sp>
              <p:nvSpPr>
                <p:cNvPr id="108567" name="Line 174"/>
                <p:cNvSpPr>
                  <a:spLocks noChangeShapeType="1"/>
                </p:cNvSpPr>
                <p:nvPr/>
              </p:nvSpPr>
              <p:spPr bwMode="auto">
                <a:xfrm flipV="1">
                  <a:off x="1315" y="2179"/>
                  <a:ext cx="0" cy="1382"/>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100527" name="Text Box 175"/>
                <p:cNvSpPr txBox="1">
                  <a:spLocks noChangeArrowheads="1"/>
                </p:cNvSpPr>
                <p:nvPr/>
              </p:nvSpPr>
              <p:spPr bwMode="auto">
                <a:xfrm>
                  <a:off x="2016" y="2880"/>
                  <a:ext cx="302" cy="233"/>
                </a:xfrm>
                <a:prstGeom prst="rect">
                  <a:avLst/>
                </a:prstGeom>
                <a:noFill/>
                <a:ln w="9525">
                  <a:noFill/>
                  <a:miter lim="800000"/>
                  <a:headEnd/>
                  <a:tailEnd/>
                </a:ln>
                <a:effectLst/>
              </p:spPr>
              <p:txBody>
                <a:bodyPr>
                  <a:spAutoFit/>
                </a:bodyPr>
                <a:lstStyle/>
                <a:p>
                  <a:pPr eaLnBrk="1" hangingPunct="1">
                    <a:spcBef>
                      <a:spcPct val="50000"/>
                    </a:spcBef>
                    <a:defRPr/>
                  </a:pPr>
                  <a:r>
                    <a:rPr lang="en-US" altLang="zh-CN" b="1" i="1">
                      <a:solidFill>
                        <a:schemeClr val="tx1"/>
                      </a:solidFill>
                      <a:latin typeface="Times New Roman" panose="02020603050405020304" pitchFamily="18" charset="0"/>
                      <a:cs typeface="Times New Roman" panose="02020603050405020304" pitchFamily="18" charset="0"/>
                    </a:rPr>
                    <a:t>u</a:t>
                  </a:r>
                  <a:r>
                    <a:rPr lang="en-US" altLang="zh-CN" b="1" baseline="-25000">
                      <a:solidFill>
                        <a:schemeClr val="tx1"/>
                      </a:solidFill>
                      <a:latin typeface="Times New Roman" panose="02020603050405020304" pitchFamily="18" charset="0"/>
                      <a:cs typeface="Times New Roman" panose="02020603050405020304" pitchFamily="18" charset="0"/>
                    </a:rPr>
                    <a:t>i</a:t>
                  </a:r>
                  <a:endParaRPr lang="en-US" altLang="zh-CN" b="1">
                    <a:solidFill>
                      <a:schemeClr val="tx1"/>
                    </a:solidFill>
                    <a:latin typeface="Times New Roman" panose="02020603050405020304" pitchFamily="18" charset="0"/>
                    <a:cs typeface="Times New Roman" panose="02020603050405020304" pitchFamily="18" charset="0"/>
                  </a:endParaRPr>
                </a:p>
              </p:txBody>
            </p:sp>
            <p:sp>
              <p:nvSpPr>
                <p:cNvPr id="100528" name="Text Box 176"/>
                <p:cNvSpPr txBox="1">
                  <a:spLocks noChangeArrowheads="1"/>
                </p:cNvSpPr>
                <p:nvPr/>
              </p:nvSpPr>
              <p:spPr bwMode="auto">
                <a:xfrm>
                  <a:off x="1334" y="2016"/>
                  <a:ext cx="346" cy="233"/>
                </a:xfrm>
                <a:prstGeom prst="rect">
                  <a:avLst/>
                </a:prstGeom>
                <a:noFill/>
                <a:ln w="9525">
                  <a:noFill/>
                  <a:miter lim="800000"/>
                  <a:headEnd/>
                  <a:tailEnd/>
                </a:ln>
                <a:effectLst/>
              </p:spPr>
              <p:txBody>
                <a:bodyPr>
                  <a:spAutoFit/>
                </a:bodyPr>
                <a:lstStyle/>
                <a:p>
                  <a:pPr eaLnBrk="1" hangingPunct="1">
                    <a:spcBef>
                      <a:spcPct val="50000"/>
                    </a:spcBef>
                    <a:defRPr/>
                  </a:pPr>
                  <a:r>
                    <a:rPr lang="en-US" altLang="zh-CN" b="1" i="1">
                      <a:solidFill>
                        <a:schemeClr val="tx1"/>
                      </a:solidFill>
                      <a:latin typeface="Times New Roman" panose="02020603050405020304" pitchFamily="18" charset="0"/>
                      <a:cs typeface="Times New Roman" panose="02020603050405020304" pitchFamily="18" charset="0"/>
                    </a:rPr>
                    <a:t>u</a:t>
                  </a:r>
                  <a:r>
                    <a:rPr lang="en-US" altLang="zh-CN" b="1" baseline="-25000">
                      <a:solidFill>
                        <a:schemeClr val="tx1"/>
                      </a:solidFill>
                      <a:latin typeface="Times New Roman" panose="02020603050405020304" pitchFamily="18" charset="0"/>
                      <a:cs typeface="Times New Roman" panose="02020603050405020304" pitchFamily="18" charset="0"/>
                    </a:rPr>
                    <a:t>o</a:t>
                  </a:r>
                  <a:endParaRPr lang="en-US" altLang="zh-CN" b="1">
                    <a:solidFill>
                      <a:schemeClr val="tx1"/>
                    </a:solidFill>
                    <a:latin typeface="Times New Roman" panose="02020603050405020304" pitchFamily="18" charset="0"/>
                    <a:cs typeface="Times New Roman" panose="02020603050405020304" pitchFamily="18" charset="0"/>
                  </a:endParaRPr>
                </a:p>
              </p:txBody>
            </p:sp>
            <p:sp>
              <p:nvSpPr>
                <p:cNvPr id="100529" name="Text Box 177"/>
                <p:cNvSpPr txBox="1">
                  <a:spLocks noChangeArrowheads="1"/>
                </p:cNvSpPr>
                <p:nvPr/>
              </p:nvSpPr>
              <p:spPr bwMode="auto">
                <a:xfrm flipH="1">
                  <a:off x="1104" y="2918"/>
                  <a:ext cx="216" cy="250"/>
                </a:xfrm>
                <a:prstGeom prst="rect">
                  <a:avLst/>
                </a:prstGeom>
                <a:noFill/>
                <a:ln w="9525">
                  <a:noFill/>
                  <a:miter lim="800000"/>
                  <a:headEnd/>
                  <a:tailEnd/>
                </a:ln>
                <a:effectLst/>
              </p:spPr>
              <p:txBody>
                <a:bodyPr>
                  <a:spAutoFit/>
                </a:bodyPr>
                <a:lstStyle/>
                <a:p>
                  <a:pPr eaLnBrk="1" hangingPunct="1">
                    <a:spcBef>
                      <a:spcPct val="50000"/>
                    </a:spcBef>
                    <a:defRPr/>
                  </a:pPr>
                  <a:r>
                    <a:rPr lang="en-US" altLang="zh-CN" sz="2000" b="1" i="1">
                      <a:solidFill>
                        <a:schemeClr val="tx1"/>
                      </a:solidFill>
                      <a:latin typeface="Times New Roman" panose="02020603050405020304" pitchFamily="18" charset="0"/>
                      <a:cs typeface="Times New Roman" panose="02020603050405020304" pitchFamily="18" charset="0"/>
                    </a:rPr>
                    <a:t>O</a:t>
                  </a:r>
                </a:p>
              </p:txBody>
            </p:sp>
            <p:sp>
              <p:nvSpPr>
                <p:cNvPr id="100530" name="Rectangle 178"/>
                <p:cNvSpPr>
                  <a:spLocks noChangeArrowheads="1"/>
                </p:cNvSpPr>
                <p:nvPr/>
              </p:nvSpPr>
              <p:spPr bwMode="auto">
                <a:xfrm>
                  <a:off x="1450" y="2321"/>
                  <a:ext cx="646" cy="310"/>
                </a:xfrm>
                <a:prstGeom prst="rect">
                  <a:avLst/>
                </a:prstGeom>
                <a:noFill/>
                <a:ln w="9525">
                  <a:noFill/>
                  <a:miter lim="800000"/>
                  <a:headEnd/>
                  <a:tailEnd/>
                </a:ln>
                <a:effectLst/>
              </p:spPr>
              <p:txBody>
                <a:bodyPr wrap="none">
                  <a:spAutoFit/>
                </a:bodyPr>
                <a:lstStyle/>
                <a:p>
                  <a:pPr eaLnBrk="1" hangingPunct="1">
                    <a:defRPr/>
                  </a:pPr>
                  <a:r>
                    <a:rPr lang="en-US" altLang="zh-CN" sz="2600" b="1" i="1">
                      <a:solidFill>
                        <a:schemeClr val="tx1"/>
                      </a:solidFill>
                      <a:latin typeface="Times New Roman" panose="02020603050405020304" pitchFamily="18" charset="0"/>
                      <a:cs typeface="Times New Roman" panose="02020603050405020304" pitchFamily="18" charset="0"/>
                    </a:rPr>
                    <a:t>U</a:t>
                  </a:r>
                  <a:r>
                    <a:rPr lang="en-US" altLang="zh-CN" sz="2600" b="1" baseline="-25000">
                      <a:solidFill>
                        <a:schemeClr val="tx1"/>
                      </a:solidFill>
                      <a:latin typeface="Times New Roman" panose="02020603050405020304" pitchFamily="18" charset="0"/>
                      <a:cs typeface="Times New Roman" panose="02020603050405020304" pitchFamily="18" charset="0"/>
                    </a:rPr>
                    <a:t>R</a:t>
                  </a:r>
                  <a:r>
                    <a:rPr lang="en-US" altLang="zh-CN" sz="2600" b="1">
                      <a:solidFill>
                        <a:schemeClr val="tx1"/>
                      </a:solidFill>
                      <a:latin typeface="Times New Roman" panose="02020603050405020304" pitchFamily="18" charset="0"/>
                      <a:cs typeface="Times New Roman" panose="02020603050405020304" pitchFamily="18" charset="0"/>
                    </a:rPr>
                    <a:t>= 0</a:t>
                  </a:r>
                  <a:endParaRPr lang="en-US" altLang="zh-CN" sz="2600" b="1" baseline="-25000">
                    <a:solidFill>
                      <a:schemeClr val="tx1"/>
                    </a:solidFill>
                    <a:latin typeface="Times New Roman" panose="02020603050405020304" pitchFamily="18" charset="0"/>
                    <a:cs typeface="Times New Roman" panose="02020603050405020304" pitchFamily="18" charset="0"/>
                  </a:endParaRPr>
                </a:p>
              </p:txBody>
            </p:sp>
          </p:grpSp>
        </p:grpSp>
        <p:grpSp>
          <p:nvGrpSpPr>
            <p:cNvPr id="108562" name="Group 179"/>
            <p:cNvGrpSpPr>
              <a:grpSpLocks/>
            </p:cNvGrpSpPr>
            <p:nvPr/>
          </p:nvGrpSpPr>
          <p:grpSpPr bwMode="auto">
            <a:xfrm>
              <a:off x="1316" y="2481"/>
              <a:ext cx="345" cy="951"/>
              <a:chOff x="4416" y="480"/>
              <a:chExt cx="384" cy="1056"/>
            </a:xfrm>
          </p:grpSpPr>
          <p:sp>
            <p:nvSpPr>
              <p:cNvPr id="108563" name="Line 180"/>
              <p:cNvSpPr>
                <a:spLocks noChangeShapeType="1"/>
              </p:cNvSpPr>
              <p:nvPr/>
            </p:nvSpPr>
            <p:spPr bwMode="auto">
              <a:xfrm>
                <a:off x="4416" y="480"/>
                <a:ext cx="0" cy="105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108564" name="Line 181"/>
              <p:cNvSpPr>
                <a:spLocks noChangeShapeType="1"/>
              </p:cNvSpPr>
              <p:nvPr/>
            </p:nvSpPr>
            <p:spPr bwMode="auto">
              <a:xfrm>
                <a:off x="4416" y="1536"/>
                <a:ext cx="38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grpSp>
      <p:grpSp>
        <p:nvGrpSpPr>
          <p:cNvPr id="6" name="Group 182"/>
          <p:cNvGrpSpPr>
            <a:grpSpLocks/>
          </p:cNvGrpSpPr>
          <p:nvPr/>
        </p:nvGrpSpPr>
        <p:grpSpPr bwMode="auto">
          <a:xfrm>
            <a:off x="5962650" y="1600200"/>
            <a:ext cx="1838325" cy="2003425"/>
            <a:chOff x="3600" y="1200"/>
            <a:chExt cx="864" cy="1488"/>
          </a:xfrm>
        </p:grpSpPr>
        <p:sp>
          <p:nvSpPr>
            <p:cNvPr id="108553" name="Line 183"/>
            <p:cNvSpPr>
              <a:spLocks noChangeShapeType="1"/>
            </p:cNvSpPr>
            <p:nvPr/>
          </p:nvSpPr>
          <p:spPr bwMode="auto">
            <a:xfrm>
              <a:off x="3600" y="1200"/>
              <a:ext cx="0" cy="1488"/>
            </a:xfrm>
            <a:prstGeom prst="line">
              <a:avLst/>
            </a:prstGeom>
            <a:noFill/>
            <a:ln w="19050">
              <a:solidFill>
                <a:srgbClr val="CC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4" name="Line 184"/>
            <p:cNvSpPr>
              <a:spLocks noChangeShapeType="1"/>
            </p:cNvSpPr>
            <p:nvPr/>
          </p:nvSpPr>
          <p:spPr bwMode="auto">
            <a:xfrm>
              <a:off x="3888" y="1200"/>
              <a:ext cx="0" cy="1488"/>
            </a:xfrm>
            <a:prstGeom prst="line">
              <a:avLst/>
            </a:prstGeom>
            <a:noFill/>
            <a:ln w="19050">
              <a:solidFill>
                <a:srgbClr val="CC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5" name="Line 185"/>
            <p:cNvSpPr>
              <a:spLocks noChangeShapeType="1"/>
            </p:cNvSpPr>
            <p:nvPr/>
          </p:nvSpPr>
          <p:spPr bwMode="auto">
            <a:xfrm>
              <a:off x="4176" y="1200"/>
              <a:ext cx="0" cy="1488"/>
            </a:xfrm>
            <a:prstGeom prst="line">
              <a:avLst/>
            </a:prstGeom>
            <a:noFill/>
            <a:ln w="19050">
              <a:solidFill>
                <a:srgbClr val="CC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6" name="Line 186"/>
            <p:cNvSpPr>
              <a:spLocks noChangeShapeType="1"/>
            </p:cNvSpPr>
            <p:nvPr/>
          </p:nvSpPr>
          <p:spPr bwMode="auto">
            <a:xfrm>
              <a:off x="4464" y="1200"/>
              <a:ext cx="0" cy="1488"/>
            </a:xfrm>
            <a:prstGeom prst="line">
              <a:avLst/>
            </a:prstGeom>
            <a:noFill/>
            <a:ln w="19050">
              <a:solidFill>
                <a:srgbClr val="CC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0574" name="Rectangle 222"/>
          <p:cNvSpPr>
            <a:spLocks noChangeArrowheads="1"/>
          </p:cNvSpPr>
          <p:nvPr/>
        </p:nvSpPr>
        <p:spPr bwMode="auto">
          <a:xfrm>
            <a:off x="4572000" y="4648200"/>
            <a:ext cx="432117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kumimoji="0" lang="en-US" altLang="zh-CN">
                <a:solidFill>
                  <a:srgbClr val="000099"/>
                </a:solidFill>
              </a:rPr>
              <a:t>        </a:t>
            </a:r>
            <a:r>
              <a:rPr kumimoji="0" lang="zh-CN" altLang="en-US">
                <a:solidFill>
                  <a:srgbClr val="000099"/>
                </a:solidFill>
              </a:rPr>
              <a:t>过零比较器用途非常广泛，在交流调压、电气控制系统中经常使用。</a:t>
            </a:r>
          </a:p>
        </p:txBody>
      </p:sp>
      <p:pic>
        <p:nvPicPr>
          <p:cNvPr id="100631" name="Picture 279" descr="图片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73150"/>
            <a:ext cx="3817937"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60" descr="C:\Users\Administrator\Desktop\图片7.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43475" y="477838"/>
            <a:ext cx="367665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2" descr="C:\Users\Administrator\Desktop\图片8.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03700" y="2132013"/>
            <a:ext cx="4419600"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05913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473">
                                            <p:txEl>
                                              <p:pRg st="0" end="0"/>
                                            </p:txEl>
                                          </p:spTgt>
                                        </p:tgtEl>
                                        <p:attrNameLst>
                                          <p:attrName>style.visibility</p:attrName>
                                        </p:attrNameLst>
                                      </p:cBhvr>
                                      <p:to>
                                        <p:strVal val="visible"/>
                                      </p:to>
                                    </p:set>
                                    <p:animEffect transition="in" filter="wipe(left)">
                                      <p:cBhvr>
                                        <p:cTn id="7" dur="500"/>
                                        <p:tgtEl>
                                          <p:spTgt spid="10047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0631"/>
                                        </p:tgtEl>
                                        <p:attrNameLst>
                                          <p:attrName>style.visibility</p:attrName>
                                        </p:attrNameLst>
                                      </p:cBhvr>
                                      <p:to>
                                        <p:strVal val="visible"/>
                                      </p:to>
                                    </p:set>
                                    <p:animEffect transition="in" filter="wipe(left)">
                                      <p:cBhvr>
                                        <p:cTn id="11" dur="500"/>
                                        <p:tgtEl>
                                          <p:spTgt spid="1006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wipe(left)">
                                      <p:cBhvr>
                                        <p:cTn id="21" dur="500"/>
                                        <p:tgtEl>
                                          <p:spTgt spid="6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wipe(left)">
                                      <p:cBhvr>
                                        <p:cTn id="31" dur="500"/>
                                        <p:tgtEl>
                                          <p:spTgt spid="6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0574"/>
                                        </p:tgtEl>
                                        <p:attrNameLst>
                                          <p:attrName>style.visibility</p:attrName>
                                        </p:attrNameLst>
                                      </p:cBhvr>
                                      <p:to>
                                        <p:strVal val="visible"/>
                                      </p:to>
                                    </p:set>
                                    <p:animEffect transition="in" filter="wipe(left)">
                                      <p:cBhvr>
                                        <p:cTn id="36" dur="500"/>
                                        <p:tgtEl>
                                          <p:spTgt spid="100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73" grpId="0" build="p" autoUpdateAnimBg="0"/>
      <p:bldP spid="100574"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44" name="Text Box 248"/>
          <p:cNvSpPr txBox="1">
            <a:spLocks noChangeArrowheads="1"/>
          </p:cNvSpPr>
          <p:nvPr/>
        </p:nvSpPr>
        <p:spPr bwMode="auto">
          <a:xfrm>
            <a:off x="649288" y="4495800"/>
            <a:ext cx="125571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a:solidFill>
                  <a:srgbClr val="CC0000"/>
                </a:solidFill>
              </a:rPr>
              <a:t>电压传</a:t>
            </a:r>
          </a:p>
          <a:p>
            <a:pPr eaLnBrk="1" hangingPunct="1">
              <a:lnSpc>
                <a:spcPct val="110000"/>
              </a:lnSpc>
            </a:pPr>
            <a:r>
              <a:rPr lang="zh-CN" altLang="en-US">
                <a:solidFill>
                  <a:srgbClr val="CC0000"/>
                </a:solidFill>
              </a:rPr>
              <a:t>输特性</a:t>
            </a:r>
          </a:p>
        </p:txBody>
      </p:sp>
      <p:sp>
        <p:nvSpPr>
          <p:cNvPr id="110595" name="Text Box 262"/>
          <p:cNvSpPr txBox="1">
            <a:spLocks noChangeArrowheads="1"/>
          </p:cNvSpPr>
          <p:nvPr/>
        </p:nvSpPr>
        <p:spPr bwMode="auto">
          <a:xfrm>
            <a:off x="495300" y="406400"/>
            <a:ext cx="82819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a:solidFill>
                  <a:srgbClr val="CC0000"/>
                </a:solidFill>
                <a:latin typeface="宋体" panose="02010600030101010101" pitchFamily="2" charset="-122"/>
              </a:rPr>
              <a:t>例</a:t>
            </a:r>
            <a:r>
              <a:rPr lang="en-US" altLang="zh-CN">
                <a:solidFill>
                  <a:srgbClr val="CC0000"/>
                </a:solidFill>
              </a:rPr>
              <a:t>:</a:t>
            </a:r>
            <a:r>
              <a:rPr lang="en-US" altLang="zh-CN">
                <a:solidFill>
                  <a:schemeClr val="tx1"/>
                </a:solidFill>
              </a:rPr>
              <a:t> </a:t>
            </a:r>
            <a:r>
              <a:rPr lang="zh-CN" altLang="en-US">
                <a:solidFill>
                  <a:schemeClr val="tx1"/>
                </a:solidFill>
              </a:rPr>
              <a:t>电路如图所示</a:t>
            </a:r>
            <a:r>
              <a:rPr lang="en-US" altLang="zh-CN">
                <a:solidFill>
                  <a:schemeClr val="tx1"/>
                </a:solidFill>
              </a:rPr>
              <a:t>,  </a:t>
            </a:r>
            <a:r>
              <a:rPr lang="en-US" altLang="zh-CN" i="1">
                <a:solidFill>
                  <a:schemeClr val="tx1"/>
                </a:solidFill>
              </a:rPr>
              <a:t>u</a:t>
            </a:r>
            <a:r>
              <a:rPr lang="en-US" altLang="zh-CN" baseline="-25000">
                <a:solidFill>
                  <a:schemeClr val="tx1"/>
                </a:solidFill>
              </a:rPr>
              <a:t>i </a:t>
            </a:r>
            <a:r>
              <a:rPr lang="zh-CN" altLang="en-US">
                <a:solidFill>
                  <a:schemeClr val="tx1"/>
                </a:solidFill>
              </a:rPr>
              <a:t>是一正弦电压</a:t>
            </a:r>
            <a:r>
              <a:rPr lang="en-US" altLang="zh-CN">
                <a:solidFill>
                  <a:schemeClr val="tx1"/>
                </a:solidFill>
              </a:rPr>
              <a:t>, </a:t>
            </a:r>
            <a:r>
              <a:rPr lang="zh-CN" altLang="en-US">
                <a:solidFill>
                  <a:schemeClr val="tx1"/>
                </a:solidFill>
              </a:rPr>
              <a:t>画出 </a:t>
            </a:r>
            <a:r>
              <a:rPr lang="en-US" altLang="zh-CN" i="1">
                <a:solidFill>
                  <a:schemeClr val="tx1"/>
                </a:solidFill>
              </a:rPr>
              <a:t>u</a:t>
            </a:r>
            <a:r>
              <a:rPr lang="en-US" altLang="zh-CN" baseline="-25000">
                <a:solidFill>
                  <a:schemeClr val="tx1"/>
                </a:solidFill>
              </a:rPr>
              <a:t>o </a:t>
            </a:r>
            <a:r>
              <a:rPr lang="zh-CN" altLang="en-US">
                <a:solidFill>
                  <a:schemeClr val="tx1"/>
                </a:solidFill>
              </a:rPr>
              <a:t>的波形。</a:t>
            </a:r>
          </a:p>
        </p:txBody>
      </p:sp>
      <p:grpSp>
        <p:nvGrpSpPr>
          <p:cNvPr id="2" name="Group 272"/>
          <p:cNvGrpSpPr>
            <a:grpSpLocks/>
          </p:cNvGrpSpPr>
          <p:nvPr/>
        </p:nvGrpSpPr>
        <p:grpSpPr bwMode="auto">
          <a:xfrm>
            <a:off x="6716713" y="4056063"/>
            <a:ext cx="1676400" cy="1905000"/>
            <a:chOff x="3936" y="1536"/>
            <a:chExt cx="1056" cy="1680"/>
          </a:xfrm>
        </p:grpSpPr>
        <p:sp>
          <p:nvSpPr>
            <p:cNvPr id="110603" name="Line 273"/>
            <p:cNvSpPr>
              <a:spLocks noChangeShapeType="1"/>
            </p:cNvSpPr>
            <p:nvPr/>
          </p:nvSpPr>
          <p:spPr bwMode="auto">
            <a:xfrm>
              <a:off x="3936" y="1536"/>
              <a:ext cx="0" cy="1680"/>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10604" name="Line 274"/>
            <p:cNvSpPr>
              <a:spLocks noChangeShapeType="1"/>
            </p:cNvSpPr>
            <p:nvPr/>
          </p:nvSpPr>
          <p:spPr bwMode="auto">
            <a:xfrm>
              <a:off x="4478" y="1536"/>
              <a:ext cx="0" cy="1680"/>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10605" name="Line 275"/>
            <p:cNvSpPr>
              <a:spLocks noChangeShapeType="1"/>
            </p:cNvSpPr>
            <p:nvPr/>
          </p:nvSpPr>
          <p:spPr bwMode="auto">
            <a:xfrm>
              <a:off x="4992" y="1536"/>
              <a:ext cx="0" cy="1680"/>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57978" name="Text Box 282"/>
          <p:cNvSpPr txBox="1">
            <a:spLocks noChangeArrowheads="1"/>
          </p:cNvSpPr>
          <p:nvPr/>
        </p:nvSpPr>
        <p:spPr bwMode="auto">
          <a:xfrm>
            <a:off x="381000" y="2819400"/>
            <a:ext cx="476726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chemeClr val="accent2"/>
                </a:solidFill>
              </a:rPr>
              <a:t>    </a:t>
            </a:r>
            <a:r>
              <a:rPr lang="zh-CN" altLang="en-US">
                <a:solidFill>
                  <a:schemeClr val="accent2"/>
                </a:solidFill>
              </a:rPr>
              <a:t>解</a:t>
            </a:r>
            <a:r>
              <a:rPr lang="en-US" altLang="zh-CN">
                <a:solidFill>
                  <a:schemeClr val="accent2"/>
                </a:solidFill>
              </a:rPr>
              <a:t>:  (1) </a:t>
            </a:r>
            <a:r>
              <a:rPr lang="zh-CN" altLang="en-US">
                <a:solidFill>
                  <a:schemeClr val="tx1"/>
                </a:solidFill>
              </a:rPr>
              <a:t>运算放大器为同相输入过零电压比较器</a:t>
            </a:r>
          </a:p>
        </p:txBody>
      </p:sp>
      <p:sp>
        <p:nvSpPr>
          <p:cNvPr id="157987" name="Text Box 291"/>
          <p:cNvSpPr txBox="1">
            <a:spLocks noChangeArrowheads="1"/>
          </p:cNvSpPr>
          <p:nvPr/>
        </p:nvSpPr>
        <p:spPr bwMode="auto">
          <a:xfrm>
            <a:off x="5643563" y="6019800"/>
            <a:ext cx="294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rgbClr val="000099"/>
                </a:solidFill>
              </a:rPr>
              <a:t>输入和输出电压波形</a:t>
            </a:r>
          </a:p>
        </p:txBody>
      </p:sp>
      <p:pic>
        <p:nvPicPr>
          <p:cNvPr id="110599" name="Picture 332" descr="图片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9738" y="1052513"/>
            <a:ext cx="490537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8" descr="C:\Users\Administrator\Desktop\图片9.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1688" y="3643313"/>
            <a:ext cx="2614612"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9" descr="C:\Users\Administrator\Desktop\图片11.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40363" y="2954338"/>
            <a:ext cx="345598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7" descr="C:\Users\Administrator\Desktop\图片1.jpg"/>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3438" y="4572000"/>
            <a:ext cx="4303712"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extLst/>
          </p:nvPr>
        </p:nvGraphicFramePr>
        <p:xfrm>
          <a:off x="5280211" y="1275024"/>
          <a:ext cx="437941" cy="476832"/>
        </p:xfrm>
        <a:graphic>
          <a:graphicData uri="http://schemas.openxmlformats.org/presentationml/2006/ole">
            <mc:AlternateContent xmlns:mc="http://schemas.openxmlformats.org/markup-compatibility/2006">
              <mc:Choice xmlns:v="urn:schemas-microsoft-com:vml" Requires="v">
                <p:oleObj spid="_x0000_s24580" name="Equation" r:id="rId8" imgW="164880" imgH="241200" progId="Equation.DSMT4">
                  <p:embed/>
                </p:oleObj>
              </mc:Choice>
              <mc:Fallback>
                <p:oleObj name="Equation" r:id="rId8" imgW="164880" imgH="241200" progId="Equation.DSMT4">
                  <p:embed/>
                  <p:pic>
                    <p:nvPicPr>
                      <p:cNvPr id="0" name=""/>
                      <p:cNvPicPr/>
                      <p:nvPr/>
                    </p:nvPicPr>
                    <p:blipFill>
                      <a:blip r:embed="rId9"/>
                      <a:stretch>
                        <a:fillRect/>
                      </a:stretch>
                    </p:blipFill>
                    <p:spPr>
                      <a:xfrm>
                        <a:off x="5280211" y="1275024"/>
                        <a:ext cx="437941" cy="476832"/>
                      </a:xfrm>
                      <a:prstGeom prst="rect">
                        <a:avLst/>
                      </a:prstGeom>
                    </p:spPr>
                  </p:pic>
                </p:oleObj>
              </mc:Fallback>
            </mc:AlternateContent>
          </a:graphicData>
        </a:graphic>
      </p:graphicFrame>
    </p:spTree>
    <p:extLst>
      <p:ext uri="{BB962C8B-B14F-4D97-AF65-F5344CB8AC3E}">
        <p14:creationId xmlns:p14="http://schemas.microsoft.com/office/powerpoint/2010/main" val="3579742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978"/>
                                        </p:tgtEl>
                                        <p:attrNameLst>
                                          <p:attrName>style.visibility</p:attrName>
                                        </p:attrNameLst>
                                      </p:cBhvr>
                                      <p:to>
                                        <p:strVal val="visible"/>
                                      </p:to>
                                    </p:set>
                                    <p:animEffect transition="in" filter="wipe(left)">
                                      <p:cBhvr>
                                        <p:cTn id="7" dur="500"/>
                                        <p:tgtEl>
                                          <p:spTgt spid="157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7944"/>
                                        </p:tgtEl>
                                        <p:attrNameLst>
                                          <p:attrName>style.visibility</p:attrName>
                                        </p:attrNameLst>
                                      </p:cBhvr>
                                      <p:to>
                                        <p:strVal val="visible"/>
                                      </p:to>
                                    </p:set>
                                    <p:animEffect transition="in" filter="wipe(left)">
                                      <p:cBhvr>
                                        <p:cTn id="12" dur="500"/>
                                        <p:tgtEl>
                                          <p:spTgt spid="1579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par>
                          <p:cTn id="28" fill="hold">
                            <p:stCondLst>
                              <p:cond delay="500"/>
                            </p:stCondLst>
                            <p:childTnLst>
                              <p:par>
                                <p:cTn id="29" presetID="22" presetClass="entr" presetSubtype="1" fill="hold" nodeType="afterEffect">
                                  <p:stCondLst>
                                    <p:cond delay="200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left)">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7987"/>
                                        </p:tgtEl>
                                        <p:attrNameLst>
                                          <p:attrName>style.visibility</p:attrName>
                                        </p:attrNameLst>
                                      </p:cBhvr>
                                      <p:to>
                                        <p:strVal val="visible"/>
                                      </p:to>
                                    </p:set>
                                    <p:animEffect transition="in" filter="wipe(left)">
                                      <p:cBhvr>
                                        <p:cTn id="41" dur="500"/>
                                        <p:tgtEl>
                                          <p:spTgt spid="157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944" grpId="0" autoUpdateAnimBg="0"/>
      <p:bldP spid="157978" grpId="0" autoUpdateAnimBg="0"/>
      <p:bldP spid="15798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43" name="Rectangle 79"/>
          <p:cNvSpPr>
            <a:spLocks noChangeArrowheads="1"/>
          </p:cNvSpPr>
          <p:nvPr/>
        </p:nvSpPr>
        <p:spPr bwMode="auto">
          <a:xfrm>
            <a:off x="304800" y="3388660"/>
            <a:ext cx="457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chemeClr val="tx1"/>
                </a:solidFill>
              </a:rPr>
              <a:t>    (2) </a:t>
            </a:r>
            <a:r>
              <a:rPr lang="zh-CN" altLang="en-US">
                <a:solidFill>
                  <a:schemeClr val="tx1"/>
                </a:solidFill>
              </a:rPr>
              <a:t>经</a:t>
            </a:r>
            <a:r>
              <a:rPr lang="en-US" altLang="zh-CN" i="1">
                <a:solidFill>
                  <a:schemeClr val="tx1"/>
                </a:solidFill>
              </a:rPr>
              <a:t>RC</a:t>
            </a:r>
            <a:r>
              <a:rPr lang="zh-CN" altLang="en-US">
                <a:solidFill>
                  <a:schemeClr val="tx1"/>
                </a:solidFill>
              </a:rPr>
              <a:t>微分电路输出正</a:t>
            </a:r>
          </a:p>
          <a:p>
            <a:pPr eaLnBrk="1" hangingPunct="1"/>
            <a:r>
              <a:rPr lang="zh-CN" altLang="en-US">
                <a:solidFill>
                  <a:schemeClr val="tx1"/>
                </a:solidFill>
              </a:rPr>
              <a:t>负尖脉冲；</a:t>
            </a:r>
          </a:p>
        </p:txBody>
      </p:sp>
      <p:sp>
        <p:nvSpPr>
          <p:cNvPr id="164944" name="Rectangle 80"/>
          <p:cNvSpPr>
            <a:spLocks noChangeArrowheads="1"/>
          </p:cNvSpPr>
          <p:nvPr/>
        </p:nvSpPr>
        <p:spPr bwMode="auto">
          <a:xfrm>
            <a:off x="304800" y="4239560"/>
            <a:ext cx="45720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chemeClr val="tx1"/>
                </a:solidFill>
              </a:rPr>
              <a:t>    (3) </a:t>
            </a:r>
            <a:r>
              <a:rPr lang="zh-CN" altLang="en-US">
                <a:solidFill>
                  <a:schemeClr val="tx1"/>
                </a:solidFill>
              </a:rPr>
              <a:t>二极管 </a:t>
            </a:r>
            <a:r>
              <a:rPr lang="en-US" altLang="zh-CN">
                <a:solidFill>
                  <a:schemeClr val="tx1"/>
                </a:solidFill>
              </a:rPr>
              <a:t>D</a:t>
            </a:r>
            <a:r>
              <a:rPr lang="zh-CN" altLang="en-US">
                <a:solidFill>
                  <a:schemeClr val="tx1"/>
                </a:solidFill>
              </a:rPr>
              <a:t>和 </a:t>
            </a:r>
            <a:r>
              <a:rPr lang="en-US" altLang="zh-CN" i="1">
                <a:solidFill>
                  <a:schemeClr val="tx1"/>
                </a:solidFill>
              </a:rPr>
              <a:t>R</a:t>
            </a:r>
            <a:r>
              <a:rPr lang="en-US" altLang="zh-CN" baseline="-30000">
                <a:solidFill>
                  <a:schemeClr val="tx1"/>
                </a:solidFill>
              </a:rPr>
              <a:t>L</a:t>
            </a:r>
            <a:r>
              <a:rPr lang="en-US" altLang="zh-CN">
                <a:solidFill>
                  <a:schemeClr val="tx1"/>
                </a:solidFill>
              </a:rPr>
              <a:t> </a:t>
            </a:r>
            <a:r>
              <a:rPr lang="zh-CN" altLang="en-US">
                <a:solidFill>
                  <a:schemeClr val="tx1"/>
                </a:solidFill>
              </a:rPr>
              <a:t>构成限幅电路。利用二极管的单向导电性，削去负向尖脉冲，输出仅为正向尖脉冲。</a:t>
            </a:r>
          </a:p>
        </p:txBody>
      </p:sp>
      <p:sp>
        <p:nvSpPr>
          <p:cNvPr id="112644" name="Text Box 82"/>
          <p:cNvSpPr txBox="1">
            <a:spLocks noChangeArrowheads="1"/>
          </p:cNvSpPr>
          <p:nvPr/>
        </p:nvSpPr>
        <p:spPr bwMode="auto">
          <a:xfrm>
            <a:off x="484188" y="391460"/>
            <a:ext cx="82819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a:solidFill>
                  <a:srgbClr val="CC0000"/>
                </a:solidFill>
                <a:latin typeface="宋体" panose="02010600030101010101" pitchFamily="2" charset="-122"/>
              </a:rPr>
              <a:t>例</a:t>
            </a:r>
            <a:r>
              <a:rPr lang="en-US" altLang="zh-CN">
                <a:solidFill>
                  <a:srgbClr val="CC0000"/>
                </a:solidFill>
              </a:rPr>
              <a:t>:</a:t>
            </a:r>
            <a:r>
              <a:rPr lang="en-US" altLang="zh-CN">
                <a:solidFill>
                  <a:schemeClr val="tx1"/>
                </a:solidFill>
              </a:rPr>
              <a:t> </a:t>
            </a:r>
            <a:r>
              <a:rPr lang="zh-CN" altLang="en-US">
                <a:solidFill>
                  <a:schemeClr val="tx1"/>
                </a:solidFill>
              </a:rPr>
              <a:t>电路如图所示</a:t>
            </a:r>
            <a:r>
              <a:rPr lang="en-US" altLang="zh-CN">
                <a:solidFill>
                  <a:schemeClr val="tx1"/>
                </a:solidFill>
              </a:rPr>
              <a:t>, </a:t>
            </a:r>
            <a:r>
              <a:rPr lang="en-US" altLang="zh-CN" i="1">
                <a:solidFill>
                  <a:schemeClr val="tx1"/>
                </a:solidFill>
              </a:rPr>
              <a:t>u</a:t>
            </a:r>
            <a:r>
              <a:rPr lang="en-US" altLang="zh-CN" baseline="-25000">
                <a:solidFill>
                  <a:schemeClr val="tx1"/>
                </a:solidFill>
              </a:rPr>
              <a:t>i </a:t>
            </a:r>
            <a:r>
              <a:rPr lang="zh-CN" altLang="en-US">
                <a:solidFill>
                  <a:schemeClr val="tx1"/>
                </a:solidFill>
              </a:rPr>
              <a:t>是一正弦电压</a:t>
            </a:r>
            <a:r>
              <a:rPr lang="en-US" altLang="zh-CN">
                <a:solidFill>
                  <a:schemeClr val="tx1"/>
                </a:solidFill>
              </a:rPr>
              <a:t>, </a:t>
            </a:r>
            <a:r>
              <a:rPr lang="zh-CN" altLang="en-US">
                <a:solidFill>
                  <a:schemeClr val="tx1"/>
                </a:solidFill>
              </a:rPr>
              <a:t>画出 </a:t>
            </a:r>
            <a:r>
              <a:rPr lang="en-US" altLang="zh-CN" i="1">
                <a:solidFill>
                  <a:schemeClr val="tx1"/>
                </a:solidFill>
              </a:rPr>
              <a:t>u</a:t>
            </a:r>
            <a:r>
              <a:rPr lang="en-US" altLang="zh-CN" baseline="-25000">
                <a:solidFill>
                  <a:schemeClr val="tx1"/>
                </a:solidFill>
              </a:rPr>
              <a:t>o </a:t>
            </a:r>
            <a:r>
              <a:rPr lang="zh-CN" altLang="en-US">
                <a:solidFill>
                  <a:schemeClr val="tx1"/>
                </a:solidFill>
              </a:rPr>
              <a:t>的波形。</a:t>
            </a:r>
          </a:p>
        </p:txBody>
      </p:sp>
      <p:grpSp>
        <p:nvGrpSpPr>
          <p:cNvPr id="2" name="Group 111"/>
          <p:cNvGrpSpPr>
            <a:grpSpLocks/>
          </p:cNvGrpSpPr>
          <p:nvPr/>
        </p:nvGrpSpPr>
        <p:grpSpPr bwMode="auto">
          <a:xfrm>
            <a:off x="6719888" y="3744260"/>
            <a:ext cx="1676400" cy="2209800"/>
            <a:chOff x="4344" y="2496"/>
            <a:chExt cx="1056" cy="1392"/>
          </a:xfrm>
        </p:grpSpPr>
        <p:sp>
          <p:nvSpPr>
            <p:cNvPr id="112651" name="Line 112"/>
            <p:cNvSpPr>
              <a:spLocks noChangeShapeType="1"/>
            </p:cNvSpPr>
            <p:nvPr/>
          </p:nvSpPr>
          <p:spPr bwMode="auto">
            <a:xfrm>
              <a:off x="4344" y="2544"/>
              <a:ext cx="0" cy="1344"/>
            </a:xfrm>
            <a:prstGeom prst="line">
              <a:avLst/>
            </a:prstGeom>
            <a:noFill/>
            <a:ln w="19050">
              <a:solidFill>
                <a:schemeClr val="accent2"/>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2" name="Line 113"/>
            <p:cNvSpPr>
              <a:spLocks noChangeShapeType="1"/>
            </p:cNvSpPr>
            <p:nvPr/>
          </p:nvSpPr>
          <p:spPr bwMode="auto">
            <a:xfrm>
              <a:off x="4884" y="2496"/>
              <a:ext cx="0" cy="1344"/>
            </a:xfrm>
            <a:prstGeom prst="line">
              <a:avLst/>
            </a:prstGeom>
            <a:noFill/>
            <a:ln w="19050">
              <a:solidFill>
                <a:schemeClr val="accent2"/>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3" name="Line 114"/>
            <p:cNvSpPr>
              <a:spLocks noChangeShapeType="1"/>
            </p:cNvSpPr>
            <p:nvPr/>
          </p:nvSpPr>
          <p:spPr bwMode="auto">
            <a:xfrm>
              <a:off x="5400" y="2496"/>
              <a:ext cx="0" cy="1344"/>
            </a:xfrm>
            <a:prstGeom prst="line">
              <a:avLst/>
            </a:prstGeom>
            <a:noFill/>
            <a:ln w="19050">
              <a:solidFill>
                <a:schemeClr val="accent2"/>
              </a:solidFill>
              <a:prstDash val="dash"/>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646" name="Text Box 146"/>
          <p:cNvSpPr txBox="1">
            <a:spLocks noChangeArrowheads="1"/>
          </p:cNvSpPr>
          <p:nvPr/>
        </p:nvSpPr>
        <p:spPr bwMode="auto">
          <a:xfrm>
            <a:off x="5783263" y="6120748"/>
            <a:ext cx="294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rgbClr val="000099"/>
                </a:solidFill>
              </a:rPr>
              <a:t>输入和输出电压波形</a:t>
            </a:r>
          </a:p>
        </p:txBody>
      </p:sp>
      <p:pic>
        <p:nvPicPr>
          <p:cNvPr id="112647" name="Picture 228" descr="图片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202673"/>
            <a:ext cx="490537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8" name="Picture 72" descr="C:\Users\Administrator\Desktop\图片2.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19625" y="808973"/>
            <a:ext cx="4333875"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74" descr="C:\Users\Administrator\Desktop\图片4.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0688" y="3799823"/>
            <a:ext cx="347503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75" descr="C:\Users\Administrator\Desktop\图片5.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7425" y="4811060"/>
            <a:ext cx="4194175"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004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943"/>
                                        </p:tgtEl>
                                        <p:attrNameLst>
                                          <p:attrName>style.visibility</p:attrName>
                                        </p:attrNameLst>
                                      </p:cBhvr>
                                      <p:to>
                                        <p:strVal val="visible"/>
                                      </p:to>
                                    </p:set>
                                    <p:animEffect transition="in" filter="wipe(left)">
                                      <p:cBhvr>
                                        <p:cTn id="7" dur="500"/>
                                        <p:tgtEl>
                                          <p:spTgt spid="164943"/>
                                        </p:tgtEl>
                                      </p:cBhvr>
                                    </p:animEffect>
                                  </p:childTnLst>
                                </p:cTn>
                              </p:par>
                            </p:childTnLst>
                          </p:cTn>
                        </p:par>
                        <p:par>
                          <p:cTn id="8" fill="hold" nodeType="afterGroup">
                            <p:stCondLst>
                              <p:cond delay="500"/>
                            </p:stCondLst>
                            <p:childTnLst>
                              <p:par>
                                <p:cTn id="9" presetID="17"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
                                          </p:val>
                                        </p:tav>
                                        <p:tav tm="100000">
                                          <p:val>
                                            <p:strVal val="#ppt_x"/>
                                          </p:val>
                                        </p:tav>
                                      </p:tavLst>
                                    </p:anim>
                                    <p:anim calcmode="lin" valueType="num">
                                      <p:cBhvr>
                                        <p:cTn id="12" dur="500" fill="hold"/>
                                        <p:tgtEl>
                                          <p:spTgt spid="2"/>
                                        </p:tgtEl>
                                        <p:attrNameLst>
                                          <p:attrName>ppt_y</p:attrName>
                                        </p:attrNameLst>
                                      </p:cBhvr>
                                      <p:tavLst>
                                        <p:tav tm="0">
                                          <p:val>
                                            <p:strVal val="#ppt_y-#ppt_h/2"/>
                                          </p:val>
                                        </p:tav>
                                        <p:tav tm="100000">
                                          <p:val>
                                            <p:strVal val="#ppt_y"/>
                                          </p:val>
                                        </p:tav>
                                      </p:tavLst>
                                    </p:anim>
                                    <p:anim calcmode="lin" valueType="num">
                                      <p:cBhvr>
                                        <p:cTn id="13" dur="500" fill="hold"/>
                                        <p:tgtEl>
                                          <p:spTgt spid="2"/>
                                        </p:tgtEl>
                                        <p:attrNameLst>
                                          <p:attrName>ppt_w</p:attrName>
                                        </p:attrNameLst>
                                      </p:cBhvr>
                                      <p:tavLst>
                                        <p:tav tm="0">
                                          <p:val>
                                            <p:strVal val="#ppt_w"/>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left)">
                                      <p:cBhvr>
                                        <p:cTn id="19" dur="500"/>
                                        <p:tgtEl>
                                          <p:spTgt spid="7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4944"/>
                                        </p:tgtEl>
                                        <p:attrNameLst>
                                          <p:attrName>style.visibility</p:attrName>
                                        </p:attrNameLst>
                                      </p:cBhvr>
                                      <p:to>
                                        <p:strVal val="visible"/>
                                      </p:to>
                                    </p:set>
                                    <p:animEffect transition="in" filter="wipe(left)">
                                      <p:cBhvr>
                                        <p:cTn id="24" dur="500"/>
                                        <p:tgtEl>
                                          <p:spTgt spid="1649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wipe(left)">
                                      <p:cBhvr>
                                        <p:cTn id="2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43" grpId="0" autoUpdateAnimBg="0"/>
      <p:bldP spid="16494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subTitle" idx="1"/>
          </p:nvPr>
        </p:nvSpPr>
        <p:spPr bwMode="auto">
          <a:xfrm>
            <a:off x="469900" y="467761"/>
            <a:ext cx="28956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CC0000"/>
                </a:solidFill>
                <a:latin typeface="Times New Roman" panose="02020603050405020304" pitchFamily="18" charset="0"/>
                <a:cs typeface="Times New Roman" panose="02020603050405020304" pitchFamily="18" charset="0"/>
              </a:rPr>
              <a:t>2. </a:t>
            </a:r>
            <a:r>
              <a:rPr lang="zh-CN" altLang="en-US" sz="2800" b="1" smtClean="0">
                <a:solidFill>
                  <a:srgbClr val="CC0000"/>
                </a:solidFill>
                <a:latin typeface="Times New Roman" panose="02020603050405020304" pitchFamily="18" charset="0"/>
                <a:cs typeface="Times New Roman" panose="02020603050405020304" pitchFamily="18" charset="0"/>
              </a:rPr>
              <a:t>滞回比较器</a:t>
            </a:r>
          </a:p>
        </p:txBody>
      </p:sp>
      <p:graphicFrame>
        <p:nvGraphicFramePr>
          <p:cNvPr id="114691" name="Object 5"/>
          <p:cNvGraphicFramePr>
            <a:graphicFrameLocks noChangeAspect="1"/>
          </p:cNvGraphicFramePr>
          <p:nvPr>
            <p:extLst/>
          </p:nvPr>
        </p:nvGraphicFramePr>
        <p:xfrm>
          <a:off x="5334000" y="3325261"/>
          <a:ext cx="87313" cy="176213"/>
        </p:xfrm>
        <a:graphic>
          <a:graphicData uri="http://schemas.openxmlformats.org/presentationml/2006/ole">
            <mc:AlternateContent xmlns:mc="http://schemas.openxmlformats.org/markup-compatibility/2006">
              <mc:Choice xmlns:v="urn:schemas-microsoft-com:vml" Requires="v">
                <p:oleObj spid="_x0000_s25614" name="公式" r:id="rId4" imgW="88669" imgH="177338" progId="Equation.3">
                  <p:embed/>
                </p:oleObj>
              </mc:Choice>
              <mc:Fallback>
                <p:oleObj name="公式" r:id="rId4" imgW="88669" imgH="17733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325261"/>
                        <a:ext cx="87313" cy="17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398" name="Text Box 6"/>
          <p:cNvSpPr txBox="1">
            <a:spLocks noChangeArrowheads="1"/>
          </p:cNvSpPr>
          <p:nvPr/>
        </p:nvSpPr>
        <p:spPr bwMode="auto">
          <a:xfrm>
            <a:off x="6057900" y="4534936"/>
            <a:ext cx="2286000" cy="523220"/>
          </a:xfrm>
          <a:prstGeom prst="rect">
            <a:avLst/>
          </a:prstGeom>
          <a:noFill/>
          <a:ln w="9525">
            <a:noFill/>
            <a:miter lim="800000"/>
            <a:headEnd/>
            <a:tailEnd/>
          </a:ln>
          <a:effectLst/>
        </p:spPr>
        <p:txBody>
          <a:bodyPr>
            <a:spAutoFit/>
          </a:bodyPr>
          <a:lstStyle/>
          <a:p>
            <a:pPr eaLnBrk="1" hangingPunct="1">
              <a:defRPr/>
            </a:pPr>
            <a:r>
              <a:rPr lang="zh-CN" altLang="en-US" sz="2800" b="1">
                <a:solidFill>
                  <a:srgbClr val="006600"/>
                </a:solidFill>
                <a:latin typeface="Times New Roman" panose="02020603050405020304" pitchFamily="18" charset="0"/>
                <a:cs typeface="Times New Roman" panose="02020603050405020304" pitchFamily="18" charset="0"/>
              </a:rPr>
              <a:t>上门限电压</a:t>
            </a:r>
          </a:p>
        </p:txBody>
      </p:sp>
      <p:sp>
        <p:nvSpPr>
          <p:cNvPr id="187399" name="Text Box 7"/>
          <p:cNvSpPr txBox="1">
            <a:spLocks noChangeArrowheads="1"/>
          </p:cNvSpPr>
          <p:nvPr/>
        </p:nvSpPr>
        <p:spPr bwMode="auto">
          <a:xfrm>
            <a:off x="6070600" y="5928761"/>
            <a:ext cx="2286000" cy="523220"/>
          </a:xfrm>
          <a:prstGeom prst="rect">
            <a:avLst/>
          </a:prstGeom>
          <a:noFill/>
          <a:ln w="9525">
            <a:noFill/>
            <a:miter lim="800000"/>
            <a:headEnd/>
            <a:tailEnd/>
          </a:ln>
          <a:effectLst/>
        </p:spPr>
        <p:txBody>
          <a:bodyPr>
            <a:spAutoFit/>
          </a:bodyPr>
          <a:lstStyle/>
          <a:p>
            <a:pPr eaLnBrk="1" hangingPunct="1">
              <a:defRPr/>
            </a:pPr>
            <a:r>
              <a:rPr lang="zh-CN" altLang="en-US" sz="2800" b="1">
                <a:solidFill>
                  <a:srgbClr val="006600"/>
                </a:solidFill>
                <a:latin typeface="Times New Roman" panose="02020603050405020304" pitchFamily="18" charset="0"/>
                <a:cs typeface="Times New Roman" panose="02020603050405020304" pitchFamily="18" charset="0"/>
              </a:rPr>
              <a:t>下门限电压</a:t>
            </a:r>
          </a:p>
        </p:txBody>
      </p:sp>
      <p:graphicFrame>
        <p:nvGraphicFramePr>
          <p:cNvPr id="187401" name="Object 9"/>
          <p:cNvGraphicFramePr>
            <a:graphicFrameLocks noChangeAspect="1"/>
          </p:cNvGraphicFramePr>
          <p:nvPr>
            <p:extLst/>
          </p:nvPr>
        </p:nvGraphicFramePr>
        <p:xfrm>
          <a:off x="6375400" y="3952324"/>
          <a:ext cx="1371600" cy="514350"/>
        </p:xfrm>
        <a:graphic>
          <a:graphicData uri="http://schemas.openxmlformats.org/presentationml/2006/ole">
            <mc:AlternateContent xmlns:mc="http://schemas.openxmlformats.org/markup-compatibility/2006">
              <mc:Choice xmlns:v="urn:schemas-microsoft-com:vml" Requires="v">
                <p:oleObj spid="_x0000_s25615" name="公式" r:id="rId6" imgW="563910" imgH="205740" progId="Equation.3">
                  <p:embed/>
                </p:oleObj>
              </mc:Choice>
              <mc:Fallback>
                <p:oleObj name="公式" r:id="rId6" imgW="563910" imgH="2057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5400" y="3952324"/>
                        <a:ext cx="13716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403" name="Text Box 11"/>
          <p:cNvSpPr txBox="1">
            <a:spLocks noChangeArrowheads="1"/>
          </p:cNvSpPr>
          <p:nvPr/>
        </p:nvSpPr>
        <p:spPr bwMode="auto">
          <a:xfrm>
            <a:off x="622300" y="3758649"/>
            <a:ext cx="379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00"/>
                </a:solidFill>
                <a:cs typeface="Times New Roman" panose="02020603050405020304" pitchFamily="18" charset="0"/>
              </a:rPr>
              <a:t>当 </a:t>
            </a:r>
            <a:r>
              <a:rPr lang="en-US" altLang="zh-CN" i="1">
                <a:solidFill>
                  <a:srgbClr val="CC0000"/>
                </a:solidFill>
                <a:cs typeface="Times New Roman" panose="02020603050405020304" pitchFamily="18" charset="0"/>
              </a:rPr>
              <a:t>u</a:t>
            </a:r>
            <a:r>
              <a:rPr lang="en-US" altLang="zh-CN" baseline="-25000">
                <a:solidFill>
                  <a:srgbClr val="CC0000"/>
                </a:solidFill>
                <a:cs typeface="Times New Roman" panose="02020603050405020304" pitchFamily="18" charset="0"/>
              </a:rPr>
              <a:t>o</a:t>
            </a:r>
            <a:r>
              <a:rPr lang="en-US" altLang="zh-CN" i="1">
                <a:solidFill>
                  <a:srgbClr val="CC0000"/>
                </a:solidFill>
                <a:cs typeface="Times New Roman" panose="02020603050405020304" pitchFamily="18" charset="0"/>
              </a:rPr>
              <a:t> = + U</a:t>
            </a:r>
            <a:r>
              <a:rPr lang="en-US" altLang="zh-CN" baseline="-25000">
                <a:solidFill>
                  <a:srgbClr val="CC0000"/>
                </a:solidFill>
                <a:cs typeface="Times New Roman" panose="02020603050405020304" pitchFamily="18" charset="0"/>
              </a:rPr>
              <a:t>o</a:t>
            </a:r>
            <a:r>
              <a:rPr lang="en-US" altLang="zh-CN" baseline="-25000">
                <a:solidFill>
                  <a:srgbClr val="CC0000"/>
                </a:solidFill>
                <a:ea typeface="楷体_GB2312" pitchFamily="49" charset="-122"/>
                <a:cs typeface="Times New Roman" panose="02020603050405020304" pitchFamily="18" charset="0"/>
              </a:rPr>
              <a:t>(sat)</a:t>
            </a:r>
            <a:r>
              <a:rPr lang="zh-CN" altLang="en-US">
                <a:solidFill>
                  <a:srgbClr val="CC0000"/>
                </a:solidFill>
                <a:cs typeface="Times New Roman" panose="02020603050405020304" pitchFamily="18" charset="0"/>
              </a:rPr>
              <a:t>， 则  </a:t>
            </a:r>
          </a:p>
        </p:txBody>
      </p:sp>
      <p:sp>
        <p:nvSpPr>
          <p:cNvPr id="187405" name="Text Box 13"/>
          <p:cNvSpPr txBox="1">
            <a:spLocks noChangeArrowheads="1"/>
          </p:cNvSpPr>
          <p:nvPr/>
        </p:nvSpPr>
        <p:spPr bwMode="auto">
          <a:xfrm>
            <a:off x="579438" y="5282649"/>
            <a:ext cx="396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99"/>
                </a:solidFill>
                <a:cs typeface="Times New Roman" panose="02020603050405020304" pitchFamily="18" charset="0"/>
              </a:rPr>
              <a:t>当 </a:t>
            </a:r>
            <a:r>
              <a:rPr lang="en-US" altLang="zh-CN" i="1">
                <a:solidFill>
                  <a:srgbClr val="000099"/>
                </a:solidFill>
                <a:cs typeface="Times New Roman" panose="02020603050405020304" pitchFamily="18" charset="0"/>
              </a:rPr>
              <a:t>u</a:t>
            </a:r>
            <a:r>
              <a:rPr lang="en-US" altLang="zh-CN" baseline="-25000">
                <a:solidFill>
                  <a:srgbClr val="000099"/>
                </a:solidFill>
                <a:cs typeface="Times New Roman" panose="02020603050405020304" pitchFamily="18" charset="0"/>
              </a:rPr>
              <a:t>o</a:t>
            </a:r>
            <a:r>
              <a:rPr lang="en-US" altLang="zh-CN">
                <a:solidFill>
                  <a:srgbClr val="000099"/>
                </a:solidFill>
                <a:cs typeface="Times New Roman" panose="02020603050405020304" pitchFamily="18" charset="0"/>
              </a:rPr>
              <a:t> </a:t>
            </a:r>
            <a:r>
              <a:rPr lang="en-US" altLang="zh-CN" i="1">
                <a:solidFill>
                  <a:srgbClr val="000099"/>
                </a:solidFill>
                <a:cs typeface="Times New Roman" panose="02020603050405020304" pitchFamily="18" charset="0"/>
              </a:rPr>
              <a:t>= – U</a:t>
            </a:r>
            <a:r>
              <a:rPr lang="en-US" altLang="zh-CN" baseline="-25000">
                <a:solidFill>
                  <a:srgbClr val="000099"/>
                </a:solidFill>
                <a:cs typeface="Times New Roman" panose="02020603050405020304" pitchFamily="18" charset="0"/>
              </a:rPr>
              <a:t>o</a:t>
            </a:r>
            <a:r>
              <a:rPr lang="en-US" altLang="zh-CN" baseline="-25000">
                <a:solidFill>
                  <a:srgbClr val="000099"/>
                </a:solidFill>
                <a:ea typeface="楷体_GB2312" pitchFamily="49" charset="-122"/>
                <a:cs typeface="Times New Roman" panose="02020603050405020304" pitchFamily="18" charset="0"/>
              </a:rPr>
              <a:t>(sat)</a:t>
            </a:r>
            <a:r>
              <a:rPr lang="zh-CN" altLang="en-US">
                <a:solidFill>
                  <a:srgbClr val="000099"/>
                </a:solidFill>
                <a:cs typeface="Times New Roman" panose="02020603050405020304" pitchFamily="18" charset="0"/>
              </a:rPr>
              <a:t>，则</a:t>
            </a:r>
          </a:p>
        </p:txBody>
      </p:sp>
      <p:graphicFrame>
        <p:nvGraphicFramePr>
          <p:cNvPr id="187406" name="Object 14"/>
          <p:cNvGraphicFramePr>
            <a:graphicFrameLocks noChangeAspect="1"/>
          </p:cNvGraphicFramePr>
          <p:nvPr>
            <p:extLst/>
          </p:nvPr>
        </p:nvGraphicFramePr>
        <p:xfrm>
          <a:off x="1117600" y="3053799"/>
          <a:ext cx="1143000" cy="525462"/>
        </p:xfrm>
        <a:graphic>
          <a:graphicData uri="http://schemas.openxmlformats.org/presentationml/2006/ole">
            <mc:AlternateContent xmlns:mc="http://schemas.openxmlformats.org/markup-compatibility/2006">
              <mc:Choice xmlns:v="urn:schemas-microsoft-com:vml" Requires="v">
                <p:oleObj spid="_x0000_s25616" name="公式" r:id="rId8" imgW="464953" imgH="205740" progId="Equation.3">
                  <p:embed/>
                </p:oleObj>
              </mc:Choice>
              <mc:Fallback>
                <p:oleObj name="公式" r:id="rId8" imgW="464953" imgH="2057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7600" y="3053799"/>
                        <a:ext cx="1143000"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2"/>
          <p:cNvGrpSpPr>
            <a:grpSpLocks/>
          </p:cNvGrpSpPr>
          <p:nvPr/>
        </p:nvGrpSpPr>
        <p:grpSpPr bwMode="auto">
          <a:xfrm>
            <a:off x="2120900" y="1671086"/>
            <a:ext cx="1185863" cy="1381125"/>
            <a:chOff x="1336" y="950"/>
            <a:chExt cx="747" cy="870"/>
          </a:xfrm>
        </p:grpSpPr>
        <p:grpSp>
          <p:nvGrpSpPr>
            <p:cNvPr id="114705" name="Group 17"/>
            <p:cNvGrpSpPr>
              <a:grpSpLocks/>
            </p:cNvGrpSpPr>
            <p:nvPr/>
          </p:nvGrpSpPr>
          <p:grpSpPr bwMode="auto">
            <a:xfrm>
              <a:off x="1336" y="950"/>
              <a:ext cx="723" cy="618"/>
              <a:chOff x="1392" y="942"/>
              <a:chExt cx="723" cy="618"/>
            </a:xfrm>
          </p:grpSpPr>
          <p:sp>
            <p:nvSpPr>
              <p:cNvPr id="114707" name="Line 18"/>
              <p:cNvSpPr>
                <a:spLocks noChangeShapeType="1"/>
              </p:cNvSpPr>
              <p:nvPr/>
            </p:nvSpPr>
            <p:spPr bwMode="auto">
              <a:xfrm>
                <a:off x="1392" y="1104"/>
                <a:ext cx="0" cy="399"/>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114708" name="Group 19"/>
              <p:cNvGrpSpPr>
                <a:grpSpLocks/>
              </p:cNvGrpSpPr>
              <p:nvPr/>
            </p:nvGrpSpPr>
            <p:grpSpPr bwMode="auto">
              <a:xfrm>
                <a:off x="1392" y="1464"/>
                <a:ext cx="723" cy="96"/>
                <a:chOff x="1392" y="1440"/>
                <a:chExt cx="723" cy="96"/>
              </a:xfrm>
            </p:grpSpPr>
            <p:sp>
              <p:nvSpPr>
                <p:cNvPr id="114710" name="Rectangle 20"/>
                <p:cNvSpPr>
                  <a:spLocks noChangeArrowheads="1"/>
                </p:cNvSpPr>
                <p:nvPr/>
              </p:nvSpPr>
              <p:spPr bwMode="auto">
                <a:xfrm rot="10800000">
                  <a:off x="1627" y="1440"/>
                  <a:ext cx="245" cy="96"/>
                </a:xfrm>
                <a:prstGeom prst="rect">
                  <a:avLst/>
                </a:prstGeom>
                <a:noFill/>
                <a:ln w="381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14711" name="Line 21"/>
                <p:cNvSpPr>
                  <a:spLocks noChangeShapeType="1"/>
                </p:cNvSpPr>
                <p:nvPr/>
              </p:nvSpPr>
              <p:spPr bwMode="auto">
                <a:xfrm>
                  <a:off x="1392" y="1480"/>
                  <a:ext cx="243"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4712" name="Line 22"/>
                <p:cNvSpPr>
                  <a:spLocks noChangeShapeType="1"/>
                </p:cNvSpPr>
                <p:nvPr/>
              </p:nvSpPr>
              <p:spPr bwMode="auto">
                <a:xfrm>
                  <a:off x="1868" y="1480"/>
                  <a:ext cx="247"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114709" name="Line 23"/>
              <p:cNvSpPr>
                <a:spLocks noChangeShapeType="1"/>
              </p:cNvSpPr>
              <p:nvPr/>
            </p:nvSpPr>
            <p:spPr bwMode="auto">
              <a:xfrm flipV="1">
                <a:off x="2112" y="942"/>
                <a:ext cx="0" cy="56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114706" name="Text Box 24"/>
            <p:cNvSpPr txBox="1">
              <a:spLocks noChangeArrowheads="1"/>
            </p:cNvSpPr>
            <p:nvPr/>
          </p:nvSpPr>
          <p:spPr bwMode="auto">
            <a:xfrm>
              <a:off x="1555" y="153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i="1">
                  <a:solidFill>
                    <a:srgbClr val="000099"/>
                  </a:solidFill>
                  <a:cs typeface="Times New Roman" panose="02020603050405020304" pitchFamily="18" charset="0"/>
                </a:rPr>
                <a:t>R</a:t>
              </a:r>
              <a:r>
                <a:rPr lang="en-US" altLang="zh-CN" sz="2400" baseline="-25000">
                  <a:solidFill>
                    <a:srgbClr val="000099"/>
                  </a:solidFill>
                  <a:cs typeface="Times New Roman" panose="02020603050405020304" pitchFamily="18" charset="0"/>
                </a:rPr>
                <a:t>F</a:t>
              </a:r>
              <a:endParaRPr lang="en-US" altLang="zh-CN" sz="2400" b="0">
                <a:solidFill>
                  <a:srgbClr val="000099"/>
                </a:solidFill>
                <a:cs typeface="Times New Roman" panose="02020603050405020304" pitchFamily="18" charset="0"/>
              </a:endParaRPr>
            </a:p>
          </p:txBody>
        </p:sp>
      </p:grpSp>
      <p:sp>
        <p:nvSpPr>
          <p:cNvPr id="187457" name="AutoShape 65" descr="40%"/>
          <p:cNvSpPr>
            <a:spLocks noChangeArrowheads="1"/>
          </p:cNvSpPr>
          <p:nvPr/>
        </p:nvSpPr>
        <p:spPr bwMode="auto">
          <a:xfrm>
            <a:off x="5137150" y="2817261"/>
            <a:ext cx="2819400" cy="990600"/>
          </a:xfrm>
          <a:prstGeom prst="wedgeEllipseCallout">
            <a:avLst>
              <a:gd name="adj1" fmla="val -56194"/>
              <a:gd name="adj2" fmla="val 121634"/>
            </a:avLst>
          </a:prstGeom>
          <a:pattFill prst="pct40">
            <a:fgClr>
              <a:srgbClr val="FFCCFF"/>
            </a:fgClr>
            <a:bgClr>
              <a:srgbClr val="FFFFFF"/>
            </a:bgClr>
          </a:pattFill>
          <a:ln w="19050">
            <a:solidFill>
              <a:srgbClr val="0066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sz="2400">
                <a:solidFill>
                  <a:srgbClr val="FF3300"/>
                </a:solidFill>
                <a:cs typeface="Times New Roman" panose="02020603050405020304" pitchFamily="18" charset="0"/>
              </a:rPr>
              <a:t>门限电压受输</a:t>
            </a:r>
          </a:p>
          <a:p>
            <a:pPr eaLnBrk="1" hangingPunct="1">
              <a:lnSpc>
                <a:spcPct val="105000"/>
              </a:lnSpc>
            </a:pPr>
            <a:r>
              <a:rPr lang="zh-CN" altLang="en-US" sz="2400">
                <a:solidFill>
                  <a:srgbClr val="FF3300"/>
                </a:solidFill>
                <a:cs typeface="Times New Roman" panose="02020603050405020304" pitchFamily="18" charset="0"/>
              </a:rPr>
              <a:t>出电压的控制</a:t>
            </a:r>
          </a:p>
        </p:txBody>
      </p:sp>
      <p:graphicFrame>
        <p:nvGraphicFramePr>
          <p:cNvPr id="187461" name="Object 69"/>
          <p:cNvGraphicFramePr>
            <a:graphicFrameLocks noChangeAspect="1"/>
          </p:cNvGraphicFramePr>
          <p:nvPr>
            <p:extLst/>
          </p:nvPr>
        </p:nvGraphicFramePr>
        <p:xfrm>
          <a:off x="2627313" y="2769636"/>
          <a:ext cx="2592387" cy="1127125"/>
        </p:xfrm>
        <a:graphic>
          <a:graphicData uri="http://schemas.openxmlformats.org/presentationml/2006/ole">
            <mc:AlternateContent xmlns:mc="http://schemas.openxmlformats.org/markup-compatibility/2006">
              <mc:Choice xmlns:v="urn:schemas-microsoft-com:vml" Requires="v">
                <p:oleObj spid="_x0000_s25617" name="Equation" r:id="rId10" imgW="1104900" imgH="469900" progId="Equation.3">
                  <p:embed/>
                </p:oleObj>
              </mc:Choice>
              <mc:Fallback>
                <p:oleObj name="Equation" r:id="rId10" imgW="1104900" imgH="4699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7313" y="2769636"/>
                        <a:ext cx="2592387"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62" name="Object 70"/>
          <p:cNvGraphicFramePr>
            <a:graphicFrameLocks noChangeAspect="1"/>
          </p:cNvGraphicFramePr>
          <p:nvPr>
            <p:extLst/>
          </p:nvPr>
        </p:nvGraphicFramePr>
        <p:xfrm>
          <a:off x="1085850" y="4223786"/>
          <a:ext cx="4206875" cy="1120775"/>
        </p:xfrm>
        <a:graphic>
          <a:graphicData uri="http://schemas.openxmlformats.org/presentationml/2006/ole">
            <mc:AlternateContent xmlns:mc="http://schemas.openxmlformats.org/markup-compatibility/2006">
              <mc:Choice xmlns:v="urn:schemas-microsoft-com:vml" Requires="v">
                <p:oleObj spid="_x0000_s25618" name="公式" r:id="rId12" imgW="1739900" imgH="444500" progId="Equation.3">
                  <p:embed/>
                </p:oleObj>
              </mc:Choice>
              <mc:Fallback>
                <p:oleObj name="公式" r:id="rId12" imgW="1739900" imgH="4445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5850" y="4223786"/>
                        <a:ext cx="4206875"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63" name="Object 71"/>
          <p:cNvGraphicFramePr>
            <a:graphicFrameLocks noChangeAspect="1"/>
          </p:cNvGraphicFramePr>
          <p:nvPr>
            <p:extLst/>
          </p:nvPr>
        </p:nvGraphicFramePr>
        <p:xfrm>
          <a:off x="1125538" y="5662061"/>
          <a:ext cx="4424362" cy="1130300"/>
        </p:xfrm>
        <a:graphic>
          <a:graphicData uri="http://schemas.openxmlformats.org/presentationml/2006/ole">
            <mc:AlternateContent xmlns:mc="http://schemas.openxmlformats.org/markup-compatibility/2006">
              <mc:Choice xmlns:v="urn:schemas-microsoft-com:vml" Requires="v">
                <p:oleObj spid="_x0000_s25619" name="公式" r:id="rId14" imgW="1739900" imgH="444500" progId="Equation.3">
                  <p:embed/>
                </p:oleObj>
              </mc:Choice>
              <mc:Fallback>
                <p:oleObj name="公式" r:id="rId14" imgW="1739900" imgH="4445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5538" y="5662061"/>
                        <a:ext cx="4424362"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473" name="Text Box 81"/>
          <p:cNvSpPr txBox="1">
            <a:spLocks noChangeArrowheads="1"/>
          </p:cNvSpPr>
          <p:nvPr/>
        </p:nvSpPr>
        <p:spPr bwMode="auto">
          <a:xfrm>
            <a:off x="4127500" y="799549"/>
            <a:ext cx="5016500" cy="1945148"/>
          </a:xfrm>
          <a:prstGeom prst="rect">
            <a:avLst/>
          </a:prstGeom>
          <a:noFill/>
          <a:ln w="9525">
            <a:noFill/>
            <a:miter lim="800000"/>
            <a:headEnd/>
            <a:tailEnd/>
          </a:ln>
          <a:effectLst/>
        </p:spPr>
        <p:txBody>
          <a:bodyPr>
            <a:spAutoFit/>
          </a:bodyPr>
          <a:lstStyle/>
          <a:p>
            <a:pPr eaLnBrk="1" hangingPunct="1">
              <a:spcBef>
                <a:spcPct val="10000"/>
              </a:spcBef>
              <a:defRPr/>
            </a:pPr>
            <a:r>
              <a:rPr lang="en-US" altLang="zh-CN" sz="2800" b="1">
                <a:solidFill>
                  <a:srgbClr val="003399"/>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电路中引入正反馈</a:t>
            </a:r>
            <a:endParaRPr lang="zh-CN" altLang="en-US" sz="2800" b="1">
              <a:solidFill>
                <a:srgbClr val="003399"/>
              </a:solidFill>
              <a:latin typeface="Times New Roman" panose="02020603050405020304" pitchFamily="18" charset="0"/>
              <a:cs typeface="Times New Roman" panose="02020603050405020304" pitchFamily="18" charset="0"/>
            </a:endParaRPr>
          </a:p>
          <a:p>
            <a:pPr eaLnBrk="1" hangingPunct="1">
              <a:spcBef>
                <a:spcPct val="10000"/>
              </a:spcBef>
              <a:defRPr/>
            </a:pPr>
            <a:r>
              <a:rPr lang="en-US" altLang="zh-CN" sz="2800" b="1">
                <a:solidFill>
                  <a:srgbClr val="000099"/>
                </a:solidFill>
                <a:latin typeface="Times New Roman" panose="02020603050405020304" pitchFamily="18" charset="0"/>
                <a:cs typeface="Times New Roman" panose="02020603050405020304" pitchFamily="18" charset="0"/>
              </a:rPr>
              <a:t>(1) </a:t>
            </a:r>
            <a:r>
              <a:rPr lang="zh-CN" altLang="en-US" sz="2800" b="1">
                <a:solidFill>
                  <a:srgbClr val="000099"/>
                </a:solidFill>
                <a:latin typeface="Times New Roman" panose="02020603050405020304" pitchFamily="18" charset="0"/>
                <a:cs typeface="Times New Roman" panose="02020603050405020304" pitchFamily="18" charset="0"/>
              </a:rPr>
              <a:t>提高了比较器的响应速度；</a:t>
            </a:r>
          </a:p>
          <a:p>
            <a:pPr eaLnBrk="1" hangingPunct="1">
              <a:spcBef>
                <a:spcPct val="10000"/>
              </a:spcBef>
              <a:defRPr/>
            </a:pPr>
            <a:r>
              <a:rPr lang="en-US" altLang="zh-CN" sz="2800" b="1">
                <a:solidFill>
                  <a:srgbClr val="000099"/>
                </a:solidFill>
                <a:latin typeface="Times New Roman" panose="02020603050405020304" pitchFamily="18" charset="0"/>
                <a:cs typeface="Times New Roman" panose="02020603050405020304" pitchFamily="18" charset="0"/>
              </a:rPr>
              <a:t>(2) </a:t>
            </a:r>
            <a:r>
              <a:rPr lang="zh-CN" altLang="en-US" sz="2800" b="1">
                <a:solidFill>
                  <a:srgbClr val="000099"/>
                </a:solidFill>
                <a:latin typeface="Times New Roman" panose="02020603050405020304" pitchFamily="18" charset="0"/>
                <a:cs typeface="Times New Roman" panose="02020603050405020304" pitchFamily="18" charset="0"/>
              </a:rPr>
              <a:t>输出电压的跃变不是发生</a:t>
            </a:r>
          </a:p>
          <a:p>
            <a:pPr eaLnBrk="1" hangingPunct="1">
              <a:spcBef>
                <a:spcPct val="10000"/>
              </a:spcBef>
              <a:defRPr/>
            </a:pPr>
            <a:r>
              <a:rPr lang="zh-CN" altLang="en-US" sz="2800" b="1">
                <a:solidFill>
                  <a:srgbClr val="000099"/>
                </a:solidFill>
                <a:latin typeface="Times New Roman" panose="02020603050405020304" pitchFamily="18" charset="0"/>
                <a:cs typeface="Times New Roman" panose="02020603050405020304" pitchFamily="18" charset="0"/>
              </a:rPr>
              <a:t>      在同一门限电压上。</a:t>
            </a:r>
          </a:p>
        </p:txBody>
      </p:sp>
      <p:pic>
        <p:nvPicPr>
          <p:cNvPr id="187513" name="Picture 121" descr="图片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625" y="877336"/>
            <a:ext cx="3817938"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11838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7513"/>
                                        </p:tgtEl>
                                        <p:attrNameLst>
                                          <p:attrName>style.visibility</p:attrName>
                                        </p:attrNameLst>
                                      </p:cBhvr>
                                      <p:to>
                                        <p:strVal val="visible"/>
                                      </p:to>
                                    </p:set>
                                    <p:animEffect transition="in" filter="wipe(left)">
                                      <p:cBhvr>
                                        <p:cTn id="7" dur="500"/>
                                        <p:tgtEl>
                                          <p:spTgt spid="1875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7473"/>
                                        </p:tgtEl>
                                        <p:attrNameLst>
                                          <p:attrName>style.visibility</p:attrName>
                                        </p:attrNameLst>
                                      </p:cBhvr>
                                      <p:to>
                                        <p:strVal val="visible"/>
                                      </p:to>
                                    </p:set>
                                    <p:animEffect transition="in" filter="wipe(left)">
                                      <p:cBhvr>
                                        <p:cTn id="17" dur="500"/>
                                        <p:tgtEl>
                                          <p:spTgt spid="1874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7406"/>
                                        </p:tgtEl>
                                        <p:attrNameLst>
                                          <p:attrName>style.visibility</p:attrName>
                                        </p:attrNameLst>
                                      </p:cBhvr>
                                      <p:to>
                                        <p:strVal val="visible"/>
                                      </p:to>
                                    </p:set>
                                    <p:animEffect transition="in" filter="wipe(left)">
                                      <p:cBhvr>
                                        <p:cTn id="22" dur="500"/>
                                        <p:tgtEl>
                                          <p:spTgt spid="1874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7461"/>
                                        </p:tgtEl>
                                        <p:attrNameLst>
                                          <p:attrName>style.visibility</p:attrName>
                                        </p:attrNameLst>
                                      </p:cBhvr>
                                      <p:to>
                                        <p:strVal val="visible"/>
                                      </p:to>
                                    </p:set>
                                    <p:animEffect transition="in" filter="wipe(left)">
                                      <p:cBhvr>
                                        <p:cTn id="27" dur="500"/>
                                        <p:tgtEl>
                                          <p:spTgt spid="1874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7403"/>
                                        </p:tgtEl>
                                        <p:attrNameLst>
                                          <p:attrName>style.visibility</p:attrName>
                                        </p:attrNameLst>
                                      </p:cBhvr>
                                      <p:to>
                                        <p:strVal val="visible"/>
                                      </p:to>
                                    </p:set>
                                    <p:animEffect transition="in" filter="wipe(left)">
                                      <p:cBhvr>
                                        <p:cTn id="32" dur="500"/>
                                        <p:tgtEl>
                                          <p:spTgt spid="1874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7462"/>
                                        </p:tgtEl>
                                        <p:attrNameLst>
                                          <p:attrName>style.visibility</p:attrName>
                                        </p:attrNameLst>
                                      </p:cBhvr>
                                      <p:to>
                                        <p:strVal val="visible"/>
                                      </p:to>
                                    </p:set>
                                    <p:animEffect transition="in" filter="wipe(left)">
                                      <p:cBhvr>
                                        <p:cTn id="37" dur="500"/>
                                        <p:tgtEl>
                                          <p:spTgt spid="1874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7398"/>
                                        </p:tgtEl>
                                        <p:attrNameLst>
                                          <p:attrName>style.visibility</p:attrName>
                                        </p:attrNameLst>
                                      </p:cBhvr>
                                      <p:to>
                                        <p:strVal val="visible"/>
                                      </p:to>
                                    </p:set>
                                    <p:animEffect transition="in" filter="wipe(left)">
                                      <p:cBhvr>
                                        <p:cTn id="42" dur="500"/>
                                        <p:tgtEl>
                                          <p:spTgt spid="1873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7405"/>
                                        </p:tgtEl>
                                        <p:attrNameLst>
                                          <p:attrName>style.visibility</p:attrName>
                                        </p:attrNameLst>
                                      </p:cBhvr>
                                      <p:to>
                                        <p:strVal val="visible"/>
                                      </p:to>
                                    </p:set>
                                    <p:animEffect transition="in" filter="wipe(left)">
                                      <p:cBhvr>
                                        <p:cTn id="47" dur="500"/>
                                        <p:tgtEl>
                                          <p:spTgt spid="1874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7463"/>
                                        </p:tgtEl>
                                        <p:attrNameLst>
                                          <p:attrName>style.visibility</p:attrName>
                                        </p:attrNameLst>
                                      </p:cBhvr>
                                      <p:to>
                                        <p:strVal val="visible"/>
                                      </p:to>
                                    </p:set>
                                    <p:animEffect transition="in" filter="wipe(left)">
                                      <p:cBhvr>
                                        <p:cTn id="52" dur="500"/>
                                        <p:tgtEl>
                                          <p:spTgt spid="1874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7399"/>
                                        </p:tgtEl>
                                        <p:attrNameLst>
                                          <p:attrName>style.visibility</p:attrName>
                                        </p:attrNameLst>
                                      </p:cBhvr>
                                      <p:to>
                                        <p:strVal val="visible"/>
                                      </p:to>
                                    </p:set>
                                    <p:animEffect transition="in" filter="wipe(left)">
                                      <p:cBhvr>
                                        <p:cTn id="57" dur="500"/>
                                        <p:tgtEl>
                                          <p:spTgt spid="18739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87401"/>
                                        </p:tgtEl>
                                        <p:attrNameLst>
                                          <p:attrName>style.visibility</p:attrName>
                                        </p:attrNameLst>
                                      </p:cBhvr>
                                      <p:to>
                                        <p:strVal val="visible"/>
                                      </p:to>
                                    </p:set>
                                    <p:animEffect transition="in" filter="wipe(left)">
                                      <p:cBhvr>
                                        <p:cTn id="62" dur="500"/>
                                        <p:tgtEl>
                                          <p:spTgt spid="1874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87457"/>
                                        </p:tgtEl>
                                        <p:attrNameLst>
                                          <p:attrName>style.visibility</p:attrName>
                                        </p:attrNameLst>
                                      </p:cBhvr>
                                      <p:to>
                                        <p:strVal val="visible"/>
                                      </p:to>
                                    </p:set>
                                    <p:animEffect transition="in" filter="wipe(up)">
                                      <p:cBhvr>
                                        <p:cTn id="67" dur="500"/>
                                        <p:tgtEl>
                                          <p:spTgt spid="187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8" grpId="0" autoUpdateAnimBg="0"/>
      <p:bldP spid="187399" grpId="0" autoUpdateAnimBg="0"/>
      <p:bldP spid="187403" grpId="0" autoUpdateAnimBg="0"/>
      <p:bldP spid="187405" grpId="0" autoUpdateAnimBg="0"/>
      <p:bldP spid="187457" grpId="0" animBg="1" autoUpdateAnimBg="0"/>
      <p:bldP spid="18747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0" name="Rectangle 20"/>
          <p:cNvSpPr>
            <a:spLocks noChangeArrowheads="1"/>
          </p:cNvSpPr>
          <p:nvPr/>
        </p:nvSpPr>
        <p:spPr bwMode="auto">
          <a:xfrm>
            <a:off x="481956" y="412498"/>
            <a:ext cx="434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a:solidFill>
                  <a:srgbClr val="CC0000"/>
                </a:solidFill>
              </a:rPr>
              <a:t>上门限电压 </a:t>
            </a:r>
            <a:r>
              <a:rPr lang="en-US" altLang="zh-CN" i="1">
                <a:solidFill>
                  <a:srgbClr val="CC0000"/>
                </a:solidFill>
              </a:rPr>
              <a:t>U'</a:t>
            </a:r>
            <a:r>
              <a:rPr lang="en-US" altLang="zh-CN" i="1" baseline="-25000">
                <a:solidFill>
                  <a:srgbClr val="CC0000"/>
                </a:solidFill>
              </a:rPr>
              <a:t>+</a:t>
            </a:r>
            <a:r>
              <a:rPr lang="en-US" altLang="zh-CN">
                <a:solidFill>
                  <a:srgbClr val="CC0000"/>
                </a:solidFill>
              </a:rPr>
              <a:t> </a:t>
            </a:r>
            <a:r>
              <a:rPr lang="zh-CN" altLang="en-US">
                <a:solidFill>
                  <a:srgbClr val="CC0000"/>
                </a:solidFill>
              </a:rPr>
              <a:t>：</a:t>
            </a:r>
            <a:endParaRPr lang="zh-CN" altLang="en-US">
              <a:solidFill>
                <a:schemeClr val="tx1"/>
              </a:solidFill>
            </a:endParaRPr>
          </a:p>
          <a:p>
            <a:pPr eaLnBrk="1" hangingPunct="1"/>
            <a:r>
              <a:rPr lang="en-US" altLang="zh-CN" i="1">
                <a:solidFill>
                  <a:schemeClr val="tx1"/>
                </a:solidFill>
              </a:rPr>
              <a:t>u</a:t>
            </a:r>
            <a:r>
              <a:rPr lang="en-US" altLang="zh-CN" baseline="-25000">
                <a:solidFill>
                  <a:schemeClr val="tx1"/>
                </a:solidFill>
              </a:rPr>
              <a:t>i </a:t>
            </a:r>
            <a:r>
              <a:rPr lang="zh-CN" altLang="en-US">
                <a:solidFill>
                  <a:schemeClr val="tx1"/>
                </a:solidFill>
              </a:rPr>
              <a:t>逐渐增加时的门限电压</a:t>
            </a:r>
          </a:p>
        </p:txBody>
      </p:sp>
      <p:sp>
        <p:nvSpPr>
          <p:cNvPr id="102421" name="Rectangle 21"/>
          <p:cNvSpPr>
            <a:spLocks noChangeArrowheads="1"/>
          </p:cNvSpPr>
          <p:nvPr/>
        </p:nvSpPr>
        <p:spPr bwMode="auto">
          <a:xfrm>
            <a:off x="426393" y="1358648"/>
            <a:ext cx="449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a:solidFill>
                  <a:srgbClr val="CC0000"/>
                </a:solidFill>
              </a:rPr>
              <a:t>下门限电压</a:t>
            </a:r>
            <a:r>
              <a:rPr lang="en-US" altLang="zh-CN" i="1">
                <a:solidFill>
                  <a:srgbClr val="CC0000"/>
                </a:solidFill>
              </a:rPr>
              <a:t>U"</a:t>
            </a:r>
            <a:r>
              <a:rPr lang="en-US" altLang="zh-CN" i="1" baseline="-25000">
                <a:solidFill>
                  <a:srgbClr val="CC0000"/>
                </a:solidFill>
              </a:rPr>
              <a:t>+</a:t>
            </a:r>
            <a:r>
              <a:rPr lang="zh-CN" altLang="en-US">
                <a:solidFill>
                  <a:srgbClr val="CC0000"/>
                </a:solidFill>
              </a:rPr>
              <a:t>：</a:t>
            </a:r>
            <a:endParaRPr lang="zh-CN" altLang="en-US">
              <a:solidFill>
                <a:schemeClr val="tx1"/>
              </a:solidFill>
            </a:endParaRPr>
          </a:p>
          <a:p>
            <a:pPr eaLnBrk="1" hangingPunct="1"/>
            <a:r>
              <a:rPr lang="en-US" altLang="zh-CN" i="1">
                <a:solidFill>
                  <a:schemeClr val="tx1"/>
                </a:solidFill>
              </a:rPr>
              <a:t>u</a:t>
            </a:r>
            <a:r>
              <a:rPr lang="en-US" altLang="zh-CN" baseline="-25000">
                <a:solidFill>
                  <a:schemeClr val="tx1"/>
                </a:solidFill>
              </a:rPr>
              <a:t>i</a:t>
            </a:r>
            <a:r>
              <a:rPr lang="en-US" altLang="zh-CN" i="1" baseline="-25000">
                <a:solidFill>
                  <a:schemeClr val="tx1"/>
                </a:solidFill>
              </a:rPr>
              <a:t> </a:t>
            </a:r>
            <a:r>
              <a:rPr lang="zh-CN" altLang="en-US">
                <a:solidFill>
                  <a:schemeClr val="tx1"/>
                </a:solidFill>
              </a:rPr>
              <a:t>逐渐减小时的门限电压</a:t>
            </a:r>
          </a:p>
        </p:txBody>
      </p:sp>
      <p:grpSp>
        <p:nvGrpSpPr>
          <p:cNvPr id="2" name="Group 78"/>
          <p:cNvGrpSpPr>
            <a:grpSpLocks/>
          </p:cNvGrpSpPr>
          <p:nvPr/>
        </p:nvGrpSpPr>
        <p:grpSpPr bwMode="auto">
          <a:xfrm>
            <a:off x="5634981" y="3814511"/>
            <a:ext cx="2073275" cy="1830387"/>
            <a:chOff x="2928" y="1920"/>
            <a:chExt cx="1632" cy="1440"/>
          </a:xfrm>
        </p:grpSpPr>
        <p:grpSp>
          <p:nvGrpSpPr>
            <p:cNvPr id="116752" name="Group 79"/>
            <p:cNvGrpSpPr>
              <a:grpSpLocks/>
            </p:cNvGrpSpPr>
            <p:nvPr/>
          </p:nvGrpSpPr>
          <p:grpSpPr bwMode="auto">
            <a:xfrm>
              <a:off x="2928" y="1920"/>
              <a:ext cx="1344" cy="1008"/>
              <a:chOff x="2928" y="1920"/>
              <a:chExt cx="1344" cy="1008"/>
            </a:xfrm>
          </p:grpSpPr>
          <p:sp>
            <p:nvSpPr>
              <p:cNvPr id="116756" name="Line 80"/>
              <p:cNvSpPr>
                <a:spLocks noChangeShapeType="1"/>
              </p:cNvSpPr>
              <p:nvPr/>
            </p:nvSpPr>
            <p:spPr bwMode="auto">
              <a:xfrm>
                <a:off x="2928" y="1920"/>
                <a:ext cx="0" cy="1008"/>
              </a:xfrm>
              <a:prstGeom prst="line">
                <a:avLst/>
              </a:prstGeom>
              <a:noFill/>
              <a:ln w="3810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7" name="Line 81"/>
              <p:cNvSpPr>
                <a:spLocks noChangeShapeType="1"/>
              </p:cNvSpPr>
              <p:nvPr/>
            </p:nvSpPr>
            <p:spPr bwMode="auto">
              <a:xfrm>
                <a:off x="3600" y="2304"/>
                <a:ext cx="0" cy="624"/>
              </a:xfrm>
              <a:prstGeom prst="line">
                <a:avLst/>
              </a:prstGeom>
              <a:noFill/>
              <a:ln w="3810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8" name="Line 82"/>
              <p:cNvSpPr>
                <a:spLocks noChangeShapeType="1"/>
              </p:cNvSpPr>
              <p:nvPr/>
            </p:nvSpPr>
            <p:spPr bwMode="auto">
              <a:xfrm>
                <a:off x="4272" y="1920"/>
                <a:ext cx="0" cy="1008"/>
              </a:xfrm>
              <a:prstGeom prst="line">
                <a:avLst/>
              </a:prstGeom>
              <a:noFill/>
              <a:ln w="3810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6753" name="Line 83"/>
            <p:cNvSpPr>
              <a:spLocks noChangeShapeType="1"/>
            </p:cNvSpPr>
            <p:nvPr/>
          </p:nvSpPr>
          <p:spPr bwMode="auto">
            <a:xfrm>
              <a:off x="3216" y="1920"/>
              <a:ext cx="0" cy="1440"/>
            </a:xfrm>
            <a:prstGeom prst="line">
              <a:avLst/>
            </a:prstGeom>
            <a:noFill/>
            <a:ln w="3810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4" name="Line 84"/>
            <p:cNvSpPr>
              <a:spLocks noChangeShapeType="1"/>
            </p:cNvSpPr>
            <p:nvPr/>
          </p:nvSpPr>
          <p:spPr bwMode="auto">
            <a:xfrm>
              <a:off x="3888" y="2304"/>
              <a:ext cx="0" cy="1056"/>
            </a:xfrm>
            <a:prstGeom prst="line">
              <a:avLst/>
            </a:prstGeom>
            <a:noFill/>
            <a:ln w="3810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5" name="Line 85"/>
            <p:cNvSpPr>
              <a:spLocks noChangeShapeType="1"/>
            </p:cNvSpPr>
            <p:nvPr/>
          </p:nvSpPr>
          <p:spPr bwMode="auto">
            <a:xfrm>
              <a:off x="4560" y="1920"/>
              <a:ext cx="0" cy="1440"/>
            </a:xfrm>
            <a:prstGeom prst="line">
              <a:avLst/>
            </a:prstGeom>
            <a:noFill/>
            <a:ln w="3810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43"/>
          <p:cNvGrpSpPr>
            <a:grpSpLocks/>
          </p:cNvGrpSpPr>
          <p:nvPr/>
        </p:nvGrpSpPr>
        <p:grpSpPr bwMode="auto">
          <a:xfrm>
            <a:off x="5003156" y="3547811"/>
            <a:ext cx="3132137" cy="388937"/>
            <a:chOff x="2827" y="2203"/>
            <a:chExt cx="1973" cy="245"/>
          </a:xfrm>
        </p:grpSpPr>
        <p:sp>
          <p:nvSpPr>
            <p:cNvPr id="116750" name="Line 87"/>
            <p:cNvSpPr>
              <a:spLocks noChangeShapeType="1"/>
            </p:cNvSpPr>
            <p:nvPr/>
          </p:nvSpPr>
          <p:spPr bwMode="auto">
            <a:xfrm>
              <a:off x="3071" y="2371"/>
              <a:ext cx="1729"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6751" name="Object 88"/>
            <p:cNvGraphicFramePr>
              <a:graphicFrameLocks noChangeAspect="1"/>
            </p:cNvGraphicFramePr>
            <p:nvPr/>
          </p:nvGraphicFramePr>
          <p:xfrm>
            <a:off x="2827" y="2203"/>
            <a:ext cx="248" cy="245"/>
          </p:xfrm>
          <a:graphic>
            <a:graphicData uri="http://schemas.openxmlformats.org/presentationml/2006/ole">
              <mc:AlternateContent xmlns:mc="http://schemas.openxmlformats.org/markup-compatibility/2006">
                <mc:Choice xmlns:v="urn:schemas-microsoft-com:vml" Requires="v">
                  <p:oleObj spid="_x0000_s26630" name="Equation" r:id="rId4" imgW="205962" imgH="205740" progId="Equation.3">
                    <p:embed/>
                  </p:oleObj>
                </mc:Choice>
                <mc:Fallback>
                  <p:oleObj name="Equation" r:id="rId4" imgW="205962" imgH="2057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7" y="2203"/>
                          <a:ext cx="248"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44"/>
          <p:cNvGrpSpPr>
            <a:grpSpLocks/>
          </p:cNvGrpSpPr>
          <p:nvPr/>
        </p:nvGrpSpPr>
        <p:grpSpPr bwMode="auto">
          <a:xfrm>
            <a:off x="5011093" y="4165348"/>
            <a:ext cx="3124200" cy="390525"/>
            <a:chOff x="2832" y="2592"/>
            <a:chExt cx="1968" cy="246"/>
          </a:xfrm>
        </p:grpSpPr>
        <p:sp>
          <p:nvSpPr>
            <p:cNvPr id="116748" name="Line 90"/>
            <p:cNvSpPr>
              <a:spLocks noChangeShapeType="1"/>
            </p:cNvSpPr>
            <p:nvPr/>
          </p:nvSpPr>
          <p:spPr bwMode="auto">
            <a:xfrm>
              <a:off x="3072" y="2679"/>
              <a:ext cx="1728" cy="0"/>
            </a:xfrm>
            <a:prstGeom prst="line">
              <a:avLst/>
            </a:prstGeom>
            <a:noFill/>
            <a:ln w="28575">
              <a:solidFill>
                <a:srgbClr val="0000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6749" name="Object 91"/>
            <p:cNvGraphicFramePr>
              <a:graphicFrameLocks noChangeAspect="1"/>
            </p:cNvGraphicFramePr>
            <p:nvPr/>
          </p:nvGraphicFramePr>
          <p:xfrm>
            <a:off x="2832" y="2592"/>
            <a:ext cx="262" cy="246"/>
          </p:xfrm>
          <a:graphic>
            <a:graphicData uri="http://schemas.openxmlformats.org/presentationml/2006/ole">
              <mc:AlternateContent xmlns:mc="http://schemas.openxmlformats.org/markup-compatibility/2006">
                <mc:Choice xmlns:v="urn:schemas-microsoft-com:vml" Requires="v">
                  <p:oleObj spid="_x0000_s26631" name="Equation" r:id="rId6" imgW="221113" imgH="205740" progId="Equation.3">
                    <p:embed/>
                  </p:oleObj>
                </mc:Choice>
                <mc:Fallback>
                  <p:oleObj name="Equation" r:id="rId6" imgW="221113" imgH="2057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2" y="2592"/>
                          <a:ext cx="262"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16743" name="Picture 292" descr="图片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5243" y="545848"/>
            <a:ext cx="3822700"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4" name="Picture 96" descr="C:\Users\Administrator\Desktop\图片13.jpg"/>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9431" y="2857248"/>
            <a:ext cx="3382962"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5" name="AutoShape 95" descr="40%"/>
          <p:cNvSpPr>
            <a:spLocks noChangeArrowheads="1"/>
          </p:cNvSpPr>
          <p:nvPr/>
        </p:nvSpPr>
        <p:spPr bwMode="auto">
          <a:xfrm>
            <a:off x="2039293" y="2271461"/>
            <a:ext cx="3886200" cy="990600"/>
          </a:xfrm>
          <a:prstGeom prst="wedgeEllipseCallout">
            <a:avLst>
              <a:gd name="adj1" fmla="val -35556"/>
              <a:gd name="adj2" fmla="val 137176"/>
            </a:avLst>
          </a:prstGeom>
          <a:pattFill prst="pct40">
            <a:fgClr>
              <a:srgbClr val="FFFF66"/>
            </a:fgClr>
            <a:bgClr>
              <a:srgbClr val="FFFFFF"/>
            </a:bgClr>
          </a:pattFill>
          <a:ln w="19050">
            <a:solidFill>
              <a:srgbClr val="0052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400">
                <a:solidFill>
                  <a:srgbClr val="FF3300"/>
                </a:solidFill>
              </a:rPr>
              <a:t>两次跳变之间具有迟</a:t>
            </a:r>
          </a:p>
          <a:p>
            <a:pPr eaLnBrk="1" hangingPunct="1">
              <a:lnSpc>
                <a:spcPct val="120000"/>
              </a:lnSpc>
            </a:pPr>
            <a:r>
              <a:rPr lang="zh-CN" altLang="en-US" sz="2400">
                <a:solidFill>
                  <a:srgbClr val="FF3300"/>
                </a:solidFill>
              </a:rPr>
              <a:t>滞特性</a:t>
            </a:r>
            <a:r>
              <a:rPr lang="en-US" altLang="zh-CN" sz="2400">
                <a:solidFill>
                  <a:srgbClr val="CC0000"/>
                </a:solidFill>
              </a:rPr>
              <a:t>—</a:t>
            </a:r>
            <a:r>
              <a:rPr lang="zh-CN" altLang="en-US" sz="2400">
                <a:solidFill>
                  <a:srgbClr val="FF3300"/>
                </a:solidFill>
              </a:rPr>
              <a:t>滞回比较器</a:t>
            </a:r>
          </a:p>
        </p:txBody>
      </p:sp>
      <p:pic>
        <p:nvPicPr>
          <p:cNvPr id="100" name="Picture 97" descr="C:\Users\Administrator\Desktop\图片14.jpg"/>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31731" y="2890586"/>
            <a:ext cx="3700462"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8" descr="C:\Users\Administrator\Desktop\图片4.jpg"/>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8143" y="4484436"/>
            <a:ext cx="45116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32500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20"/>
                                        </p:tgtEl>
                                        <p:attrNameLst>
                                          <p:attrName>style.visibility</p:attrName>
                                        </p:attrNameLst>
                                      </p:cBhvr>
                                      <p:to>
                                        <p:strVal val="visible"/>
                                      </p:to>
                                    </p:set>
                                    <p:animEffect transition="in" filter="wipe(left)">
                                      <p:cBhvr>
                                        <p:cTn id="7" dur="500"/>
                                        <p:tgtEl>
                                          <p:spTgt spid="102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21"/>
                                        </p:tgtEl>
                                        <p:attrNameLst>
                                          <p:attrName>style.visibility</p:attrName>
                                        </p:attrNameLst>
                                      </p:cBhvr>
                                      <p:to>
                                        <p:strVal val="visible"/>
                                      </p:to>
                                    </p:set>
                                    <p:animEffect transition="in" filter="wipe(left)">
                                      <p:cBhvr>
                                        <p:cTn id="12" dur="500"/>
                                        <p:tgtEl>
                                          <p:spTgt spid="1024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744"/>
                                        </p:tgtEl>
                                        <p:attrNameLst>
                                          <p:attrName>style.visibility</p:attrName>
                                        </p:attrNameLst>
                                      </p:cBhvr>
                                      <p:to>
                                        <p:strVal val="visible"/>
                                      </p:to>
                                    </p:set>
                                    <p:animEffect transition="in" filter="wipe(left)">
                                      <p:cBhvr>
                                        <p:cTn id="17" dur="500"/>
                                        <p:tgtEl>
                                          <p:spTgt spid="277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02495"/>
                                        </p:tgtEl>
                                        <p:attrNameLst>
                                          <p:attrName>style.visibility</p:attrName>
                                        </p:attrNameLst>
                                      </p:cBhvr>
                                      <p:to>
                                        <p:strVal val="visible"/>
                                      </p:to>
                                    </p:set>
                                    <p:animEffect transition="in" filter="strips(downLeft)">
                                      <p:cBhvr>
                                        <p:cTn id="22" dur="500"/>
                                        <p:tgtEl>
                                          <p:spTgt spid="1024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500"/>
                                        <p:tgtEl>
                                          <p:spTgt spid="1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ppt_x</p:attrName>
                                        </p:attrNameLst>
                                      </p:cBhvr>
                                      <p:tavLst>
                                        <p:tav tm="0">
                                          <p:val>
                                            <p:strVal val="#ppt_x"/>
                                          </p:val>
                                        </p:tav>
                                        <p:tav tm="100000">
                                          <p:val>
                                            <p:strVal val="#ppt_x"/>
                                          </p:val>
                                        </p:tav>
                                      </p:tavLst>
                                    </p:anim>
                                    <p:anim calcmode="lin" valueType="num">
                                      <p:cBhvr>
                                        <p:cTn id="43" dur="500" fill="hold"/>
                                        <p:tgtEl>
                                          <p:spTgt spid="2"/>
                                        </p:tgtEl>
                                        <p:attrNameLst>
                                          <p:attrName>ppt_y</p:attrName>
                                        </p:attrNameLst>
                                      </p:cBhvr>
                                      <p:tavLst>
                                        <p:tav tm="0">
                                          <p:val>
                                            <p:strVal val="#ppt_y-#ppt_h/2"/>
                                          </p:val>
                                        </p:tav>
                                        <p:tav tm="100000">
                                          <p:val>
                                            <p:strVal val="#ppt_y"/>
                                          </p:val>
                                        </p:tav>
                                      </p:tavLst>
                                    </p:anim>
                                    <p:anim calcmode="lin" valueType="num">
                                      <p:cBhvr>
                                        <p:cTn id="44" dur="500" fill="hold"/>
                                        <p:tgtEl>
                                          <p:spTgt spid="2"/>
                                        </p:tgtEl>
                                        <p:attrNameLst>
                                          <p:attrName>ppt_w</p:attrName>
                                        </p:attrNameLst>
                                      </p:cBhvr>
                                      <p:tavLst>
                                        <p:tav tm="0">
                                          <p:val>
                                            <p:strVal val="#ppt_w"/>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left)">
                                      <p:cBhvr>
                                        <p:cTn id="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0" grpId="0" autoUpdateAnimBg="0"/>
      <p:bldP spid="102421" grpId="0" autoUpdateAnimBg="0"/>
      <p:bldP spid="102495"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533400" y="3214688"/>
            <a:ext cx="1752600" cy="523220"/>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回差： </a:t>
            </a:r>
          </a:p>
        </p:txBody>
      </p:sp>
      <p:graphicFrame>
        <p:nvGraphicFramePr>
          <p:cNvPr id="118787" name="Object 3"/>
          <p:cNvGraphicFramePr>
            <a:graphicFrameLocks noChangeAspect="1"/>
          </p:cNvGraphicFramePr>
          <p:nvPr/>
        </p:nvGraphicFramePr>
        <p:xfrm>
          <a:off x="1690688" y="2959100"/>
          <a:ext cx="4554537" cy="1108075"/>
        </p:xfrm>
        <a:graphic>
          <a:graphicData uri="http://schemas.openxmlformats.org/presentationml/2006/ole">
            <mc:AlternateContent xmlns:mc="http://schemas.openxmlformats.org/markup-compatibility/2006">
              <mc:Choice xmlns:v="urn:schemas-microsoft-com:vml" Requires="v">
                <p:oleObj spid="_x0000_s27652" name="Equation" r:id="rId4" imgW="2164258" imgH="487627" progId="Equation.3">
                  <p:embed/>
                </p:oleObj>
              </mc:Choice>
              <mc:Fallback>
                <p:oleObj name="Equation" r:id="rId4" imgW="2164258" imgH="48762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0688" y="2959100"/>
                        <a:ext cx="4554537"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540" name="Text Box 4"/>
          <p:cNvSpPr txBox="1">
            <a:spLocks noChangeArrowheads="1"/>
          </p:cNvSpPr>
          <p:nvPr/>
        </p:nvSpPr>
        <p:spPr bwMode="auto">
          <a:xfrm>
            <a:off x="395288" y="4429125"/>
            <a:ext cx="8153400" cy="1988237"/>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b="1" dirty="0">
                <a:solidFill>
                  <a:srgbClr val="CC0000"/>
                </a:solidFill>
                <a:latin typeface="Times New Roman" panose="02020603050405020304" pitchFamily="18" charset="0"/>
                <a:cs typeface="Times New Roman" panose="02020603050405020304" pitchFamily="18" charset="0"/>
              </a:rPr>
              <a:t> </a:t>
            </a:r>
            <a:r>
              <a:rPr lang="zh-CN" altLang="en-US" sz="2800" b="1" dirty="0">
                <a:solidFill>
                  <a:srgbClr val="CC0000"/>
                </a:solidFill>
                <a:latin typeface="Times New Roman" panose="02020603050405020304" pitchFamily="18" charset="0"/>
                <a:cs typeface="Times New Roman" panose="02020603050405020304" pitchFamily="18" charset="0"/>
              </a:rPr>
              <a:t>优点：</a:t>
            </a:r>
            <a:endParaRPr lang="zh-CN" altLang="en-US" sz="2800" b="1" dirty="0">
              <a:solidFill>
                <a:schemeClr val="tx1"/>
              </a:solidFill>
              <a:latin typeface="Times New Roman" panose="02020603050405020304" pitchFamily="18" charset="0"/>
              <a:cs typeface="Times New Roman" panose="02020603050405020304" pitchFamily="18" charset="0"/>
            </a:endParaRPr>
          </a:p>
          <a:p>
            <a:pPr eaLnBrk="1" hangingPunct="1">
              <a:lnSpc>
                <a:spcPct val="110000"/>
              </a:lnSpc>
              <a:defRPr/>
            </a:pPr>
            <a:r>
              <a:rPr lang="zh-CN" altLang="en-US" sz="2800" b="1" dirty="0">
                <a:solidFill>
                  <a:schemeClr val="tx1"/>
                </a:solidFill>
                <a:latin typeface="Times New Roman" panose="02020603050405020304" pitchFamily="18" charset="0"/>
                <a:cs typeface="Times New Roman" panose="02020603050405020304" pitchFamily="18" charset="0"/>
              </a:rPr>
              <a:t>        </a:t>
            </a:r>
            <a:r>
              <a:rPr lang="en-US" altLang="zh-CN" sz="2800" b="1" dirty="0">
                <a:solidFill>
                  <a:schemeClr val="tx1"/>
                </a:solidFill>
                <a:latin typeface="Times New Roman" panose="02020603050405020304" pitchFamily="18" charset="0"/>
                <a:cs typeface="Times New Roman" panose="02020603050405020304" pitchFamily="18" charset="0"/>
              </a:rPr>
              <a:t>1.  </a:t>
            </a:r>
            <a:r>
              <a:rPr lang="zh-CN" altLang="en-US" sz="2800" b="1" dirty="0">
                <a:solidFill>
                  <a:schemeClr val="tx1"/>
                </a:solidFill>
                <a:latin typeface="Times New Roman" panose="02020603050405020304" pitchFamily="18" charset="0"/>
                <a:cs typeface="Times New Roman" panose="02020603050405020304" pitchFamily="18" charset="0"/>
              </a:rPr>
              <a:t>改善了输出波形在跃变时的陡度。</a:t>
            </a:r>
          </a:p>
          <a:p>
            <a:pPr eaLnBrk="1" hangingPunct="1">
              <a:lnSpc>
                <a:spcPct val="110000"/>
              </a:lnSpc>
              <a:defRPr/>
            </a:pPr>
            <a:r>
              <a:rPr lang="zh-CN" altLang="en-US" sz="2800" b="1" dirty="0">
                <a:solidFill>
                  <a:schemeClr val="tx1"/>
                </a:solidFill>
                <a:latin typeface="Times New Roman" panose="02020603050405020304" pitchFamily="18" charset="0"/>
                <a:cs typeface="Times New Roman" panose="02020603050405020304" pitchFamily="18" charset="0"/>
              </a:rPr>
              <a:t>        </a:t>
            </a:r>
            <a:r>
              <a:rPr lang="en-US" altLang="zh-CN" sz="2800" b="1" dirty="0">
                <a:solidFill>
                  <a:schemeClr val="tx1"/>
                </a:solidFill>
                <a:latin typeface="Times New Roman" panose="02020603050405020304" pitchFamily="18" charset="0"/>
                <a:cs typeface="Times New Roman" panose="02020603050405020304" pitchFamily="18" charset="0"/>
              </a:rPr>
              <a:t>2.  </a:t>
            </a:r>
            <a:r>
              <a:rPr lang="zh-CN" altLang="en-US" sz="2800" b="1" dirty="0">
                <a:solidFill>
                  <a:schemeClr val="tx1"/>
                </a:solidFill>
                <a:latin typeface="Times New Roman" panose="02020603050405020304" pitchFamily="18" charset="0"/>
                <a:cs typeface="Times New Roman" panose="02020603050405020304" pitchFamily="18" charset="0"/>
              </a:rPr>
              <a:t>回差提高了电路的抗干扰能力</a:t>
            </a:r>
            <a:r>
              <a:rPr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800" b="1" i="1" dirty="0">
                <a:solidFill>
                  <a:schemeClr val="tx1"/>
                </a:solidFill>
                <a:latin typeface="Times New Roman" panose="02020603050405020304" pitchFamily="18" charset="0"/>
                <a:cs typeface="Times New Roman" panose="02020603050405020304" pitchFamily="18" charset="0"/>
                <a:sym typeface="Symbol" pitchFamily="18" charset="2"/>
              </a:rPr>
              <a:t>U</a:t>
            </a:r>
            <a:r>
              <a:rPr lang="zh-CN" altLang="en-US" sz="2800" b="1" dirty="0">
                <a:solidFill>
                  <a:schemeClr val="tx1"/>
                </a:solidFill>
                <a:latin typeface="Times New Roman" panose="02020603050405020304" pitchFamily="18" charset="0"/>
                <a:cs typeface="Times New Roman" panose="02020603050405020304" pitchFamily="18" charset="0"/>
                <a:sym typeface="Symbol" pitchFamily="18" charset="2"/>
              </a:rPr>
              <a:t>越大</a:t>
            </a:r>
            <a:r>
              <a:rPr lang="en-US" altLang="zh-CN" sz="2800" b="1" dirty="0">
                <a:solidFill>
                  <a:schemeClr val="tx1"/>
                </a:solidFill>
                <a:latin typeface="Times New Roman" panose="02020603050405020304" pitchFamily="18" charset="0"/>
                <a:cs typeface="Times New Roman" panose="02020603050405020304" pitchFamily="18" charset="0"/>
                <a:sym typeface="Symbol" pitchFamily="18" charset="2"/>
              </a:rPr>
              <a:t>,  </a:t>
            </a:r>
            <a:r>
              <a:rPr lang="zh-CN" altLang="en-US" sz="2800" b="1" dirty="0">
                <a:solidFill>
                  <a:schemeClr val="tx1"/>
                </a:solidFill>
                <a:latin typeface="Times New Roman" panose="02020603050405020304" pitchFamily="18" charset="0"/>
                <a:cs typeface="Times New Roman" panose="02020603050405020304" pitchFamily="18" charset="0"/>
                <a:sym typeface="Symbol" pitchFamily="18" charset="2"/>
              </a:rPr>
              <a:t>抗干扰能力越强。</a:t>
            </a:r>
          </a:p>
        </p:txBody>
      </p:sp>
      <p:sp>
        <p:nvSpPr>
          <p:cNvPr id="193541" name="Text Box 5"/>
          <p:cNvSpPr txBox="1">
            <a:spLocks noChangeArrowheads="1"/>
          </p:cNvSpPr>
          <p:nvPr/>
        </p:nvSpPr>
        <p:spPr bwMode="auto">
          <a:xfrm>
            <a:off x="522288" y="3959225"/>
            <a:ext cx="6553200" cy="566309"/>
          </a:xfrm>
          <a:prstGeom prst="rect">
            <a:avLst/>
          </a:prstGeom>
          <a:noFill/>
          <a:ln w="9525">
            <a:noFill/>
            <a:miter lim="800000"/>
            <a:headEnd/>
            <a:tailEnd/>
          </a:ln>
          <a:effectLst/>
        </p:spPr>
        <p:txBody>
          <a:bodyPr>
            <a:spAutoFit/>
          </a:bodyPr>
          <a:lstStyle/>
          <a:p>
            <a:pPr eaLnBrk="1" hangingPunct="1">
              <a:lnSpc>
                <a:spcPct val="110000"/>
              </a:lnSpc>
              <a:defRPr/>
            </a:pPr>
            <a:r>
              <a:rPr lang="zh-CN" altLang="en-US" sz="2800" b="1" dirty="0">
                <a:solidFill>
                  <a:srgbClr val="000099"/>
                </a:solidFill>
                <a:latin typeface="Times New Roman" panose="02020603050405020304" pitchFamily="18" charset="0"/>
                <a:cs typeface="Times New Roman" panose="02020603050405020304" pitchFamily="18" charset="0"/>
              </a:rPr>
              <a:t>调节</a:t>
            </a:r>
            <a:r>
              <a:rPr lang="en-US" altLang="zh-CN" sz="2800" b="1" i="1" dirty="0">
                <a:solidFill>
                  <a:srgbClr val="000099"/>
                </a:solidFill>
                <a:latin typeface="Times New Roman" panose="02020603050405020304" pitchFamily="18" charset="0"/>
                <a:cs typeface="Times New Roman" panose="02020603050405020304" pitchFamily="18" charset="0"/>
              </a:rPr>
              <a:t>R</a:t>
            </a:r>
            <a:r>
              <a:rPr lang="en-US" altLang="zh-CN" sz="2800" b="1" baseline="-25000" dirty="0">
                <a:solidFill>
                  <a:srgbClr val="000099"/>
                </a:solidFill>
                <a:latin typeface="Times New Roman" panose="02020603050405020304" pitchFamily="18" charset="0"/>
                <a:cs typeface="Times New Roman" panose="02020603050405020304" pitchFamily="18" charset="0"/>
              </a:rPr>
              <a:t>F</a:t>
            </a:r>
            <a:r>
              <a:rPr lang="en-US" altLang="zh-CN" sz="2800" b="1" i="1" baseline="-25000" dirty="0">
                <a:solidFill>
                  <a:srgbClr val="000099"/>
                </a:solidFill>
                <a:latin typeface="Times New Roman" panose="02020603050405020304" pitchFamily="18" charset="0"/>
                <a:cs typeface="Times New Roman" panose="02020603050405020304" pitchFamily="18" charset="0"/>
              </a:rPr>
              <a:t> </a:t>
            </a:r>
            <a:r>
              <a:rPr lang="zh-CN" altLang="en-US" sz="2800" b="1" dirty="0">
                <a:solidFill>
                  <a:srgbClr val="000099"/>
                </a:solidFill>
                <a:latin typeface="Times New Roman" panose="02020603050405020304" pitchFamily="18" charset="0"/>
                <a:cs typeface="Times New Roman" panose="02020603050405020304" pitchFamily="18" charset="0"/>
              </a:rPr>
              <a:t>或</a:t>
            </a:r>
            <a:r>
              <a:rPr lang="en-US" altLang="zh-CN" sz="2800" b="1" i="1" dirty="0">
                <a:solidFill>
                  <a:srgbClr val="000099"/>
                </a:solidFill>
                <a:latin typeface="Times New Roman" panose="02020603050405020304" pitchFamily="18" charset="0"/>
                <a:cs typeface="Times New Roman" panose="02020603050405020304" pitchFamily="18" charset="0"/>
              </a:rPr>
              <a:t>R</a:t>
            </a:r>
            <a:r>
              <a:rPr lang="en-US" altLang="zh-CN" sz="2800" b="1" baseline="-25000" dirty="0">
                <a:solidFill>
                  <a:srgbClr val="000099"/>
                </a:solidFill>
                <a:latin typeface="Times New Roman" panose="02020603050405020304" pitchFamily="18" charset="0"/>
                <a:cs typeface="Times New Roman" panose="02020603050405020304" pitchFamily="18" charset="0"/>
              </a:rPr>
              <a:t>2</a:t>
            </a:r>
            <a:r>
              <a:rPr lang="en-US" altLang="zh-CN" sz="2800" b="1" dirty="0">
                <a:solidFill>
                  <a:srgbClr val="000099"/>
                </a:solidFill>
                <a:latin typeface="Times New Roman" panose="02020603050405020304" pitchFamily="18" charset="0"/>
                <a:cs typeface="Times New Roman" panose="02020603050405020304" pitchFamily="18" charset="0"/>
              </a:rPr>
              <a:t> </a:t>
            </a:r>
            <a:r>
              <a:rPr lang="zh-CN" altLang="en-US" sz="2800" b="1" dirty="0">
                <a:solidFill>
                  <a:srgbClr val="000099"/>
                </a:solidFill>
                <a:latin typeface="Times New Roman" panose="02020603050405020304" pitchFamily="18" charset="0"/>
                <a:cs typeface="Times New Roman" panose="02020603050405020304" pitchFamily="18" charset="0"/>
              </a:rPr>
              <a:t>可以改变回差电压的大小。    </a:t>
            </a:r>
            <a:endParaRPr lang="zh-CN" altLang="en-US" sz="2800" b="1" dirty="0">
              <a:solidFill>
                <a:srgbClr val="000099"/>
              </a:solidFill>
              <a:latin typeface="Times New Roman" panose="02020603050405020304" pitchFamily="18" charset="0"/>
              <a:cs typeface="Times New Roman" panose="02020603050405020304" pitchFamily="18" charset="0"/>
              <a:sym typeface="Symbol" pitchFamily="18" charset="2"/>
            </a:endParaRPr>
          </a:p>
        </p:txBody>
      </p:sp>
      <p:pic>
        <p:nvPicPr>
          <p:cNvPr id="118790" name="Picture 144" descr="图片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9213" y="638175"/>
            <a:ext cx="39735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4" descr="C:\Users\Administrator\Desktop\图片20.jpg"/>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72113" y="214313"/>
            <a:ext cx="352901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3746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41">
                                            <p:txEl>
                                              <p:pRg st="0" end="0"/>
                                            </p:txEl>
                                          </p:spTgt>
                                        </p:tgtEl>
                                        <p:attrNameLst>
                                          <p:attrName>style.visibility</p:attrName>
                                        </p:attrNameLst>
                                      </p:cBhvr>
                                      <p:to>
                                        <p:strVal val="visible"/>
                                      </p:to>
                                    </p:set>
                                    <p:animEffect transition="in" filter="wipe(left)">
                                      <p:cBhvr>
                                        <p:cTn id="7" dur="500"/>
                                        <p:tgtEl>
                                          <p:spTgt spid="1935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540">
                                            <p:txEl>
                                              <p:pRg st="0" end="0"/>
                                            </p:txEl>
                                          </p:spTgt>
                                        </p:tgtEl>
                                        <p:attrNameLst>
                                          <p:attrName>style.visibility</p:attrName>
                                        </p:attrNameLst>
                                      </p:cBhvr>
                                      <p:to>
                                        <p:strVal val="visible"/>
                                      </p:to>
                                    </p:set>
                                    <p:animEffect transition="in" filter="wipe(left)">
                                      <p:cBhvr>
                                        <p:cTn id="12" dur="500"/>
                                        <p:tgtEl>
                                          <p:spTgt spid="19354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540">
                                            <p:txEl>
                                              <p:pRg st="1" end="1"/>
                                            </p:txEl>
                                          </p:spTgt>
                                        </p:tgtEl>
                                        <p:attrNameLst>
                                          <p:attrName>style.visibility</p:attrName>
                                        </p:attrNameLst>
                                      </p:cBhvr>
                                      <p:to>
                                        <p:strVal val="visible"/>
                                      </p:to>
                                    </p:set>
                                    <p:animEffect transition="in" filter="wipe(left)">
                                      <p:cBhvr>
                                        <p:cTn id="17" dur="500"/>
                                        <p:tgtEl>
                                          <p:spTgt spid="19354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3540">
                                            <p:txEl>
                                              <p:pRg st="2" end="2"/>
                                            </p:txEl>
                                          </p:spTgt>
                                        </p:tgtEl>
                                        <p:attrNameLst>
                                          <p:attrName>style.visibility</p:attrName>
                                        </p:attrNameLst>
                                      </p:cBhvr>
                                      <p:to>
                                        <p:strVal val="visible"/>
                                      </p:to>
                                    </p:set>
                                    <p:animEffect transition="in" filter="wipe(left)">
                                      <p:cBhvr>
                                        <p:cTn id="22" dur="500"/>
                                        <p:tgtEl>
                                          <p:spTgt spid="19354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build="p" autoUpdateAnimBg="0"/>
      <p:bldP spid="19354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573088" y="4151313"/>
            <a:ext cx="5232400" cy="609398"/>
          </a:xfrm>
          <a:prstGeom prst="rect">
            <a:avLst/>
          </a:prstGeom>
          <a:noFill/>
          <a:ln w="9525">
            <a:noFill/>
            <a:miter lim="800000"/>
            <a:headEnd/>
            <a:tailEnd/>
          </a:ln>
          <a:effectLst/>
        </p:spPr>
        <p:txBody>
          <a:bodyPr>
            <a:spAutoFit/>
          </a:bodyPr>
          <a:lstStyle/>
          <a:p>
            <a:pPr eaLnBrk="1" hangingPunct="1">
              <a:lnSpc>
                <a:spcPct val="120000"/>
              </a:lnSpc>
              <a:defRPr/>
            </a:pPr>
            <a:r>
              <a:rPr lang="zh-CN" altLang="en-US" sz="2800" b="1">
                <a:solidFill>
                  <a:srgbClr val="CC0000"/>
                </a:solidFill>
                <a:latin typeface="Times New Roman" panose="02020603050405020304" pitchFamily="18" charset="0"/>
                <a:cs typeface="Times New Roman" panose="02020603050405020304" pitchFamily="18" charset="0"/>
              </a:rPr>
              <a:t>解：</a:t>
            </a:r>
            <a:r>
              <a:rPr lang="en-US" altLang="zh-CN" sz="2800" b="1">
                <a:solidFill>
                  <a:srgbClr val="000099"/>
                </a:solidFill>
                <a:latin typeface="Times New Roman" panose="02020603050405020304" pitchFamily="18" charset="0"/>
                <a:cs typeface="Times New Roman" panose="02020603050405020304" pitchFamily="18" charset="0"/>
              </a:rPr>
              <a:t>(1)</a:t>
            </a: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求</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上、下门限电压</a:t>
            </a:r>
            <a:endParaRPr lang="zh-CN" altLang="en-US" sz="2800" b="1">
              <a:solidFill>
                <a:srgbClr val="FF0000"/>
              </a:solidFill>
              <a:latin typeface="Times New Roman" panose="02020603050405020304" pitchFamily="18" charset="0"/>
              <a:cs typeface="Times New Roman" panose="02020603050405020304" pitchFamily="18" charset="0"/>
              <a:sym typeface="Symbol" pitchFamily="18" charset="2"/>
            </a:endParaRPr>
          </a:p>
        </p:txBody>
      </p:sp>
      <p:sp>
        <p:nvSpPr>
          <p:cNvPr id="133126" name="Text Box 6"/>
          <p:cNvSpPr txBox="1">
            <a:spLocks noChangeArrowheads="1"/>
          </p:cNvSpPr>
          <p:nvPr/>
        </p:nvSpPr>
        <p:spPr bwMode="auto">
          <a:xfrm>
            <a:off x="539750" y="431800"/>
            <a:ext cx="8208963" cy="1501775"/>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例</a:t>
            </a:r>
            <a:r>
              <a:rPr lang="en-US" altLang="zh-CN" sz="2800" b="1">
                <a:solidFill>
                  <a:srgbClr val="CC0000"/>
                </a:solidFill>
                <a:latin typeface="Times New Roman" panose="02020603050405020304" pitchFamily="18" charset="0"/>
                <a:cs typeface="Times New Roman" panose="02020603050405020304" pitchFamily="18" charset="0"/>
              </a:rPr>
              <a:t>1</a:t>
            </a:r>
            <a:r>
              <a:rPr lang="zh-CN" altLang="en-US" sz="2800" b="1">
                <a:solidFill>
                  <a:srgbClr val="CC0000"/>
                </a:solidFill>
                <a:latin typeface="Times New Roman" panose="02020603050405020304" pitchFamily="18" charset="0"/>
                <a:cs typeface="Times New Roman" panose="02020603050405020304" pitchFamily="18" charset="0"/>
              </a:rPr>
              <a:t>：</a:t>
            </a:r>
            <a:r>
              <a:rPr lang="zh-CN" altLang="en-US" sz="2800" b="1">
                <a:solidFill>
                  <a:schemeClr val="tx1"/>
                </a:solidFill>
                <a:latin typeface="Times New Roman" panose="02020603050405020304" pitchFamily="18" charset="0"/>
                <a:cs typeface="Times New Roman" panose="02020603050405020304" pitchFamily="18" charset="0"/>
              </a:rPr>
              <a:t>电路如图所示，若</a:t>
            </a:r>
            <a:r>
              <a:rPr lang="en-US" altLang="zh-CN" sz="2800" b="1" i="1">
                <a:solidFill>
                  <a:schemeClr val="tx1"/>
                </a:solidFill>
                <a:latin typeface="Times New Roman" panose="02020603050405020304" pitchFamily="18" charset="0"/>
                <a:cs typeface="Times New Roman" panose="02020603050405020304" pitchFamily="18" charset="0"/>
              </a:rPr>
              <a:t>R</a:t>
            </a:r>
            <a:r>
              <a:rPr lang="en-US" altLang="zh-CN" sz="2800" b="1" baseline="-25000">
                <a:solidFill>
                  <a:schemeClr val="tx1"/>
                </a:solidFill>
                <a:latin typeface="Times New Roman" panose="02020603050405020304" pitchFamily="18" charset="0"/>
                <a:cs typeface="Times New Roman" panose="02020603050405020304" pitchFamily="18" charset="0"/>
              </a:rPr>
              <a:t>F</a:t>
            </a:r>
            <a:r>
              <a:rPr lang="en-US" altLang="zh-CN" sz="2800" b="1" i="1" baseline="-25000">
                <a:solidFill>
                  <a:schemeClr val="tx1"/>
                </a:solidFill>
                <a:latin typeface="Times New Roman" panose="02020603050405020304" pitchFamily="18" charset="0"/>
                <a:cs typeface="Times New Roman" panose="02020603050405020304" pitchFamily="18" charset="0"/>
              </a:rPr>
              <a:t> </a:t>
            </a:r>
            <a:r>
              <a:rPr lang="en-US" altLang="zh-CN" sz="2800" b="1">
                <a:solidFill>
                  <a:schemeClr val="tx1"/>
                </a:solidFill>
                <a:latin typeface="Times New Roman" panose="02020603050405020304" pitchFamily="18" charset="0"/>
                <a:cs typeface="Times New Roman" panose="02020603050405020304" pitchFamily="18" charset="0"/>
              </a:rPr>
              <a:t>= 20k</a:t>
            </a:r>
            <a:r>
              <a:rPr lang="en-US" altLang="zh-CN" sz="2800" b="1">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800" b="1" i="1">
                <a:solidFill>
                  <a:schemeClr val="tx1"/>
                </a:solidFill>
                <a:latin typeface="Times New Roman" panose="02020603050405020304" pitchFamily="18" charset="0"/>
                <a:cs typeface="Times New Roman" panose="02020603050405020304" pitchFamily="18" charset="0"/>
              </a:rPr>
              <a:t>R</a:t>
            </a:r>
            <a:r>
              <a:rPr lang="en-US" altLang="zh-CN" sz="2800" b="1" baseline="-25000">
                <a:solidFill>
                  <a:schemeClr val="tx1"/>
                </a:solidFill>
                <a:latin typeface="Times New Roman" panose="02020603050405020304" pitchFamily="18" charset="0"/>
                <a:cs typeface="Times New Roman" panose="02020603050405020304" pitchFamily="18" charset="0"/>
              </a:rPr>
              <a:t>2</a:t>
            </a:r>
            <a:r>
              <a:rPr lang="en-US" altLang="zh-CN" sz="2800" b="1">
                <a:solidFill>
                  <a:schemeClr val="tx1"/>
                </a:solidFill>
                <a:latin typeface="Times New Roman" panose="02020603050405020304" pitchFamily="18" charset="0"/>
                <a:cs typeface="Times New Roman" panose="02020603050405020304" pitchFamily="18" charset="0"/>
                <a:sym typeface="Symbol" pitchFamily="18" charset="2"/>
              </a:rPr>
              <a:t> =1</a:t>
            </a:r>
            <a:r>
              <a:rPr lang="en-US" altLang="zh-CN" sz="2800" b="1">
                <a:solidFill>
                  <a:schemeClr val="tx1"/>
                </a:solidFill>
                <a:latin typeface="Times New Roman" panose="02020603050405020304" pitchFamily="18" charset="0"/>
                <a:cs typeface="Times New Roman" panose="02020603050405020304" pitchFamily="18" charset="0"/>
              </a:rPr>
              <a:t>0k</a:t>
            </a:r>
            <a:r>
              <a:rPr lang="en-US" altLang="zh-CN" sz="2800" b="1">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2800" b="1">
                <a:solidFill>
                  <a:schemeClr val="tx1"/>
                </a:solidFill>
                <a:latin typeface="Times New Roman" panose="02020603050405020304" pitchFamily="18" charset="0"/>
                <a:cs typeface="Times New Roman" panose="02020603050405020304" pitchFamily="18" charset="0"/>
              </a:rPr>
              <a:t> </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o</a:t>
            </a:r>
            <a:r>
              <a:rPr lang="en-US" altLang="zh-CN" sz="2800" b="1" baseline="-25000">
                <a:solidFill>
                  <a:schemeClr val="tx1"/>
                </a:solidFill>
                <a:latin typeface="Times New Roman" panose="02020603050405020304" pitchFamily="18" charset="0"/>
                <a:ea typeface="楷体_GB2312" pitchFamily="49" charset="-122"/>
                <a:cs typeface="Times New Roman" panose="02020603050405020304" pitchFamily="18" charset="0"/>
              </a:rPr>
              <a:t>(sat)</a:t>
            </a:r>
            <a:r>
              <a:rPr lang="en-US" altLang="zh-CN" sz="2800" b="1" baseline="-25000">
                <a:solidFill>
                  <a:schemeClr val="tx1"/>
                </a:solidFill>
                <a:latin typeface="Times New Roman" panose="02020603050405020304" pitchFamily="18" charset="0"/>
                <a:cs typeface="Times New Roman" panose="02020603050405020304" pitchFamily="18" charset="0"/>
              </a:rPr>
              <a:t> </a:t>
            </a:r>
            <a:r>
              <a:rPr lang="en-US" altLang="zh-CN" sz="2800" b="1">
                <a:solidFill>
                  <a:schemeClr val="tx1"/>
                </a:solidFill>
                <a:latin typeface="Times New Roman" panose="02020603050405020304" pitchFamily="18" charset="0"/>
                <a:cs typeface="Times New Roman" panose="02020603050405020304" pitchFamily="18" charset="0"/>
              </a:rPr>
              <a:t>=±6V </a:t>
            </a:r>
            <a:r>
              <a:rPr lang="zh-CN" altLang="en-US" sz="2800" b="1">
                <a:solidFill>
                  <a:schemeClr val="tx1"/>
                </a:solidFill>
                <a:latin typeface="Times New Roman" panose="02020603050405020304" pitchFamily="18" charset="0"/>
                <a:cs typeface="Times New Roman" panose="02020603050405020304" pitchFamily="18" charset="0"/>
              </a:rPr>
              <a:t>，输入电压</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i</a:t>
            </a:r>
            <a:r>
              <a:rPr lang="en-US" altLang="zh-CN" sz="2800" b="1">
                <a:solidFill>
                  <a:schemeClr val="tx1"/>
                </a:solidFill>
                <a:latin typeface="Times New Roman" panose="02020603050405020304" pitchFamily="18" charset="0"/>
                <a:cs typeface="Times New Roman" panose="02020603050405020304" pitchFamily="18" charset="0"/>
                <a:sym typeface="Symbol" pitchFamily="18" charset="2"/>
              </a:rPr>
              <a:t> =3sin314</a:t>
            </a:r>
            <a:r>
              <a:rPr lang="en-US" altLang="zh-CN" sz="2800" b="1" i="1">
                <a:solidFill>
                  <a:schemeClr val="tx1"/>
                </a:solidFill>
                <a:latin typeface="Times New Roman" panose="02020603050405020304" pitchFamily="18" charset="0"/>
                <a:cs typeface="Times New Roman" panose="02020603050405020304" pitchFamily="18" charset="0"/>
                <a:sym typeface="Symbol" pitchFamily="18" charset="2"/>
              </a:rPr>
              <a:t>t</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，试画出对应的输出电压 </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0 </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波形。</a:t>
            </a:r>
          </a:p>
        </p:txBody>
      </p:sp>
      <p:graphicFrame>
        <p:nvGraphicFramePr>
          <p:cNvPr id="133317" name="Object 197"/>
          <p:cNvGraphicFramePr>
            <a:graphicFrameLocks noChangeAspect="1"/>
          </p:cNvGraphicFramePr>
          <p:nvPr>
            <p:extLst/>
          </p:nvPr>
        </p:nvGraphicFramePr>
        <p:xfrm>
          <a:off x="2967038" y="4594225"/>
          <a:ext cx="3902075" cy="935038"/>
        </p:xfrm>
        <a:graphic>
          <a:graphicData uri="http://schemas.openxmlformats.org/presentationml/2006/ole">
            <mc:AlternateContent xmlns:mc="http://schemas.openxmlformats.org/markup-compatibility/2006">
              <mc:Choice xmlns:v="urn:schemas-microsoft-com:vml" Requires="v">
                <p:oleObj spid="_x0000_s28678" name="Equation" r:id="rId4" imgW="1500918" imgH="396345" progId="Equation.3">
                  <p:embed/>
                </p:oleObj>
              </mc:Choice>
              <mc:Fallback>
                <p:oleObj name="Equation" r:id="rId4" imgW="1500918" imgH="39634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7038" y="4594225"/>
                        <a:ext cx="39020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18" name="Text Box 198"/>
          <p:cNvSpPr txBox="1">
            <a:spLocks noChangeArrowheads="1"/>
          </p:cNvSpPr>
          <p:nvPr/>
        </p:nvSpPr>
        <p:spPr bwMode="auto">
          <a:xfrm>
            <a:off x="903288" y="5661025"/>
            <a:ext cx="2362200" cy="519113"/>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dirty="0">
                <a:solidFill>
                  <a:srgbClr val="000099"/>
                </a:solidFill>
                <a:latin typeface="Times New Roman" panose="02020603050405020304" pitchFamily="18" charset="0"/>
                <a:cs typeface="Times New Roman" panose="02020603050405020304" pitchFamily="18" charset="0"/>
                <a:sym typeface="Symbol" pitchFamily="18" charset="2"/>
              </a:rPr>
              <a:t>下门限电压</a:t>
            </a:r>
          </a:p>
        </p:txBody>
      </p:sp>
      <p:sp>
        <p:nvSpPr>
          <p:cNvPr id="133321" name="Rectangle 201"/>
          <p:cNvSpPr>
            <a:spLocks noChangeArrowheads="1"/>
          </p:cNvSpPr>
          <p:nvPr/>
        </p:nvSpPr>
        <p:spPr bwMode="auto">
          <a:xfrm>
            <a:off x="915988" y="4786313"/>
            <a:ext cx="1970087" cy="519112"/>
          </a:xfrm>
          <a:prstGeom prst="rect">
            <a:avLst/>
          </a:prstGeom>
          <a:noFill/>
          <a:ln w="9525">
            <a:noFill/>
            <a:miter lim="800000"/>
            <a:headEnd/>
            <a:tailEnd/>
          </a:ln>
          <a:effectLst/>
        </p:spPr>
        <p:txBody>
          <a:bodyPr wrap="none">
            <a:spAutoFit/>
          </a:bodyPr>
          <a:lstStyle/>
          <a:p>
            <a:pPr eaLnBrk="1" hangingPunct="1">
              <a:defRPr/>
            </a:pP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上门限电压</a:t>
            </a:r>
          </a:p>
        </p:txBody>
      </p:sp>
      <p:pic>
        <p:nvPicPr>
          <p:cNvPr id="120839" name="Picture 383" descr="图片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1876425"/>
            <a:ext cx="431165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7" descr="C:\Users\Administrator\Desktop\图片22.jpg"/>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72188" y="1357313"/>
            <a:ext cx="2687637"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Object 199"/>
          <p:cNvGraphicFramePr>
            <a:graphicFrameLocks noChangeAspect="1"/>
          </p:cNvGraphicFramePr>
          <p:nvPr>
            <p:extLst/>
          </p:nvPr>
        </p:nvGraphicFramePr>
        <p:xfrm>
          <a:off x="2928938" y="5454650"/>
          <a:ext cx="4425950" cy="974725"/>
        </p:xfrm>
        <a:graphic>
          <a:graphicData uri="http://schemas.openxmlformats.org/presentationml/2006/ole">
            <mc:AlternateContent xmlns:mc="http://schemas.openxmlformats.org/markup-compatibility/2006">
              <mc:Choice xmlns:v="urn:schemas-microsoft-com:vml" Requires="v">
                <p:oleObj spid="_x0000_s28679" name="Equation" r:id="rId8" imgW="1836612" imgH="396345" progId="Equation.3">
                  <p:embed/>
                </p:oleObj>
              </mc:Choice>
              <mc:Fallback>
                <p:oleObj name="Equation" r:id="rId8" imgW="1836612" imgH="39634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8938" y="5454650"/>
                        <a:ext cx="442595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113831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wipe(left)">
                                      <p:cBhvr>
                                        <p:cTn id="7" dur="500"/>
                                        <p:tgtEl>
                                          <p:spTgt spid="133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321"/>
                                        </p:tgtEl>
                                        <p:attrNameLst>
                                          <p:attrName>style.visibility</p:attrName>
                                        </p:attrNameLst>
                                      </p:cBhvr>
                                      <p:to>
                                        <p:strVal val="visible"/>
                                      </p:to>
                                    </p:set>
                                    <p:animEffect transition="in" filter="wipe(left)">
                                      <p:cBhvr>
                                        <p:cTn id="12" dur="500"/>
                                        <p:tgtEl>
                                          <p:spTgt spid="1333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317"/>
                                        </p:tgtEl>
                                        <p:attrNameLst>
                                          <p:attrName>style.visibility</p:attrName>
                                        </p:attrNameLst>
                                      </p:cBhvr>
                                      <p:to>
                                        <p:strVal val="visible"/>
                                      </p:to>
                                    </p:set>
                                    <p:animEffect transition="in" filter="wipe(left)">
                                      <p:cBhvr>
                                        <p:cTn id="17" dur="500"/>
                                        <p:tgtEl>
                                          <p:spTgt spid="133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318"/>
                                        </p:tgtEl>
                                        <p:attrNameLst>
                                          <p:attrName>style.visibility</p:attrName>
                                        </p:attrNameLst>
                                      </p:cBhvr>
                                      <p:to>
                                        <p:strVal val="visible"/>
                                      </p:to>
                                    </p:set>
                                    <p:animEffect transition="in" filter="wipe(left)">
                                      <p:cBhvr>
                                        <p:cTn id="22" dur="500"/>
                                        <p:tgtEl>
                                          <p:spTgt spid="1333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P spid="133318" grpId="0" autoUpdateAnimBg="0"/>
      <p:bldP spid="133321"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81" descr="C:\Users\Administrator\Desktop\图片6.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8800" y="2382838"/>
            <a:ext cx="426085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4"/>
          <p:cNvGrpSpPr>
            <a:grpSpLocks/>
          </p:cNvGrpSpPr>
          <p:nvPr/>
        </p:nvGrpSpPr>
        <p:grpSpPr bwMode="auto">
          <a:xfrm>
            <a:off x="4949825" y="3124200"/>
            <a:ext cx="2513013" cy="2286000"/>
            <a:chOff x="3553" y="1968"/>
            <a:chExt cx="1583" cy="1248"/>
          </a:xfrm>
        </p:grpSpPr>
        <p:sp>
          <p:nvSpPr>
            <p:cNvPr id="122895" name="Line 37"/>
            <p:cNvSpPr>
              <a:spLocks noChangeShapeType="1"/>
            </p:cNvSpPr>
            <p:nvPr/>
          </p:nvSpPr>
          <p:spPr bwMode="auto">
            <a:xfrm>
              <a:off x="3553" y="2083"/>
              <a:ext cx="0" cy="807"/>
            </a:xfrm>
            <a:prstGeom prst="line">
              <a:avLst/>
            </a:prstGeom>
            <a:noFill/>
            <a:ln w="3810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22896" name="Line 38"/>
            <p:cNvSpPr>
              <a:spLocks noChangeShapeType="1"/>
            </p:cNvSpPr>
            <p:nvPr/>
          </p:nvSpPr>
          <p:spPr bwMode="auto">
            <a:xfrm>
              <a:off x="4075" y="2448"/>
              <a:ext cx="0" cy="442"/>
            </a:xfrm>
            <a:prstGeom prst="line">
              <a:avLst/>
            </a:prstGeom>
            <a:noFill/>
            <a:ln w="3810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22897" name="Line 39"/>
            <p:cNvSpPr>
              <a:spLocks noChangeShapeType="1"/>
            </p:cNvSpPr>
            <p:nvPr/>
          </p:nvSpPr>
          <p:spPr bwMode="auto">
            <a:xfrm>
              <a:off x="4629" y="1968"/>
              <a:ext cx="0" cy="922"/>
            </a:xfrm>
            <a:prstGeom prst="line">
              <a:avLst/>
            </a:prstGeom>
            <a:noFill/>
            <a:ln w="3810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22898" name="Line 42"/>
            <p:cNvSpPr>
              <a:spLocks noChangeShapeType="1"/>
            </p:cNvSpPr>
            <p:nvPr/>
          </p:nvSpPr>
          <p:spPr bwMode="auto">
            <a:xfrm>
              <a:off x="5136" y="2448"/>
              <a:ext cx="0" cy="768"/>
            </a:xfrm>
            <a:prstGeom prst="line">
              <a:avLst/>
            </a:prstGeom>
            <a:noFill/>
            <a:ln w="3810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pSp>
        <p:nvGrpSpPr>
          <p:cNvPr id="3" name="Group 102"/>
          <p:cNvGrpSpPr>
            <a:grpSpLocks/>
          </p:cNvGrpSpPr>
          <p:nvPr/>
        </p:nvGrpSpPr>
        <p:grpSpPr bwMode="auto">
          <a:xfrm>
            <a:off x="4349750" y="2921000"/>
            <a:ext cx="3810000" cy="376238"/>
            <a:chOff x="3168" y="1840"/>
            <a:chExt cx="2400" cy="237"/>
          </a:xfrm>
        </p:grpSpPr>
        <p:sp>
          <p:nvSpPr>
            <p:cNvPr id="122893" name="Line 44"/>
            <p:cNvSpPr>
              <a:spLocks noChangeShapeType="1"/>
            </p:cNvSpPr>
            <p:nvPr/>
          </p:nvSpPr>
          <p:spPr bwMode="auto">
            <a:xfrm>
              <a:off x="3407" y="2003"/>
              <a:ext cx="2161"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122894" name="Object 45"/>
            <p:cNvGraphicFramePr>
              <a:graphicFrameLocks noChangeAspect="1"/>
            </p:cNvGraphicFramePr>
            <p:nvPr/>
          </p:nvGraphicFramePr>
          <p:xfrm>
            <a:off x="3168" y="1840"/>
            <a:ext cx="240" cy="237"/>
          </p:xfrm>
          <a:graphic>
            <a:graphicData uri="http://schemas.openxmlformats.org/presentationml/2006/ole">
              <mc:AlternateContent xmlns:mc="http://schemas.openxmlformats.org/markup-compatibility/2006">
                <mc:Choice xmlns:v="urn:schemas-microsoft-com:vml" Requires="v">
                  <p:oleObj spid="_x0000_s29702" name="Equation" r:id="rId5" imgW="205962" imgH="205740" progId="Equation.3">
                    <p:embed/>
                  </p:oleObj>
                </mc:Choice>
                <mc:Fallback>
                  <p:oleObj name="Equation" r:id="rId5" imgW="205962" imgH="2057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 y="1840"/>
                          <a:ext cx="240"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03"/>
          <p:cNvGrpSpPr>
            <a:grpSpLocks/>
          </p:cNvGrpSpPr>
          <p:nvPr/>
        </p:nvGrpSpPr>
        <p:grpSpPr bwMode="auto">
          <a:xfrm>
            <a:off x="4298950" y="3721100"/>
            <a:ext cx="3784600" cy="404813"/>
            <a:chOff x="3136" y="2344"/>
            <a:chExt cx="2384" cy="255"/>
          </a:xfrm>
        </p:grpSpPr>
        <p:sp>
          <p:nvSpPr>
            <p:cNvPr id="122891" name="Line 47"/>
            <p:cNvSpPr>
              <a:spLocks noChangeShapeType="1"/>
            </p:cNvSpPr>
            <p:nvPr/>
          </p:nvSpPr>
          <p:spPr bwMode="auto">
            <a:xfrm>
              <a:off x="3408" y="2463"/>
              <a:ext cx="2112" cy="0"/>
            </a:xfrm>
            <a:prstGeom prst="line">
              <a:avLst/>
            </a:prstGeom>
            <a:noFill/>
            <a:ln w="28575">
              <a:solidFill>
                <a:srgbClr val="0000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aphicFrame>
          <p:nvGraphicFramePr>
            <p:cNvPr id="122892" name="Object 48"/>
            <p:cNvGraphicFramePr>
              <a:graphicFrameLocks noChangeAspect="1"/>
            </p:cNvGraphicFramePr>
            <p:nvPr/>
          </p:nvGraphicFramePr>
          <p:xfrm>
            <a:off x="3136" y="2344"/>
            <a:ext cx="272" cy="255"/>
          </p:xfrm>
          <a:graphic>
            <a:graphicData uri="http://schemas.openxmlformats.org/presentationml/2006/ole">
              <mc:AlternateContent xmlns:mc="http://schemas.openxmlformats.org/markup-compatibility/2006">
                <mc:Choice xmlns:v="urn:schemas-microsoft-com:vml" Requires="v">
                  <p:oleObj spid="_x0000_s29703" name="Equation" r:id="rId7" imgW="221113" imgH="205740" progId="Equation.3">
                    <p:embed/>
                  </p:oleObj>
                </mc:Choice>
                <mc:Fallback>
                  <p:oleObj name="Equation" r:id="rId7" imgW="221113" imgH="2057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6" y="2344"/>
                          <a:ext cx="272"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2599" name="Text Box 87"/>
          <p:cNvSpPr txBox="1">
            <a:spLocks noChangeArrowheads="1"/>
          </p:cNvSpPr>
          <p:nvPr/>
        </p:nvSpPr>
        <p:spPr bwMode="auto">
          <a:xfrm>
            <a:off x="895350" y="1909763"/>
            <a:ext cx="7061200" cy="609398"/>
          </a:xfrm>
          <a:prstGeom prst="rect">
            <a:avLst/>
          </a:prstGeom>
          <a:noFill/>
          <a:ln w="9525">
            <a:noFill/>
            <a:miter lim="800000"/>
            <a:headEnd/>
            <a:tailEnd/>
          </a:ln>
          <a:effectLst/>
        </p:spPr>
        <p:txBody>
          <a:bodyPr>
            <a:spAutoFit/>
          </a:bodyPr>
          <a:lstStyle/>
          <a:p>
            <a:pPr eaLnBrk="1" hangingPunct="1">
              <a:lnSpc>
                <a:spcPct val="120000"/>
              </a:lnSpc>
              <a:defRPr/>
            </a:pPr>
            <a:r>
              <a:rPr lang="zh-CN" altLang="en-US" sz="2800" b="1">
                <a:solidFill>
                  <a:srgbClr val="CC0000"/>
                </a:solidFill>
                <a:latin typeface="Times New Roman" panose="02020603050405020304" pitchFamily="18" charset="0"/>
                <a:cs typeface="Times New Roman" panose="02020603050405020304" pitchFamily="18" charset="0"/>
              </a:rPr>
              <a:t>解：</a:t>
            </a:r>
            <a:r>
              <a:rPr lang="en-US" altLang="zh-CN" sz="2800" b="1">
                <a:solidFill>
                  <a:srgbClr val="000099"/>
                </a:solidFill>
                <a:latin typeface="Times New Roman" panose="02020603050405020304" pitchFamily="18" charset="0"/>
                <a:cs typeface="Times New Roman" panose="02020603050405020304" pitchFamily="18" charset="0"/>
              </a:rPr>
              <a:t>(2) </a:t>
            </a:r>
            <a:r>
              <a:rPr lang="zh-CN" altLang="en-US" sz="2800" b="1">
                <a:solidFill>
                  <a:srgbClr val="000099"/>
                </a:solidFill>
                <a:latin typeface="Times New Roman" panose="02020603050405020304" pitchFamily="18" charset="0"/>
                <a:cs typeface="Times New Roman" panose="02020603050405020304" pitchFamily="18" charset="0"/>
              </a:rPr>
              <a:t>电压传输特性及</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输出电压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0 </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波形</a:t>
            </a:r>
          </a:p>
        </p:txBody>
      </p:sp>
      <p:sp>
        <p:nvSpPr>
          <p:cNvPr id="192617" name="Rectangle 105"/>
          <p:cNvSpPr>
            <a:spLocks noChangeArrowheads="1"/>
          </p:cNvSpPr>
          <p:nvPr/>
        </p:nvSpPr>
        <p:spPr bwMode="auto">
          <a:xfrm>
            <a:off x="4876800" y="5943600"/>
            <a:ext cx="3520516" cy="523220"/>
          </a:xfrm>
          <a:prstGeom prst="rect">
            <a:avLst/>
          </a:prstGeom>
          <a:noFill/>
          <a:ln w="9525">
            <a:noFill/>
            <a:miter lim="800000"/>
            <a:headEnd/>
            <a:tailEnd/>
          </a:ln>
          <a:effectLst/>
        </p:spPr>
        <p:txBody>
          <a:bodyPr wrap="none">
            <a:spAutoFit/>
          </a:bodyPr>
          <a:lstStyle/>
          <a:p>
            <a:pPr eaLnBrk="1" hangingPunct="1">
              <a:defRPr/>
            </a:pPr>
            <a:r>
              <a:rPr lang="zh-CN" altLang="en-US" sz="2800" b="1" dirty="0">
                <a:solidFill>
                  <a:srgbClr val="000099"/>
                </a:solidFill>
                <a:latin typeface="Times New Roman" panose="02020603050405020304" pitchFamily="18" charset="0"/>
                <a:cs typeface="Times New Roman" panose="02020603050405020304" pitchFamily="18" charset="0"/>
                <a:sym typeface="Symbol" pitchFamily="18" charset="2"/>
              </a:rPr>
              <a:t>输入、输出电压 波形</a:t>
            </a:r>
          </a:p>
        </p:txBody>
      </p:sp>
      <p:sp>
        <p:nvSpPr>
          <p:cNvPr id="192619" name="Text Box 107"/>
          <p:cNvSpPr txBox="1">
            <a:spLocks noChangeArrowheads="1"/>
          </p:cNvSpPr>
          <p:nvPr/>
        </p:nvSpPr>
        <p:spPr bwMode="auto">
          <a:xfrm>
            <a:off x="539750" y="431800"/>
            <a:ext cx="8208963" cy="1514261"/>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例</a:t>
            </a:r>
            <a:r>
              <a:rPr lang="en-US" altLang="zh-CN" sz="2800" b="1">
                <a:solidFill>
                  <a:srgbClr val="CC0000"/>
                </a:solidFill>
                <a:latin typeface="Times New Roman" panose="02020603050405020304" pitchFamily="18" charset="0"/>
                <a:cs typeface="Times New Roman" panose="02020603050405020304" pitchFamily="18" charset="0"/>
              </a:rPr>
              <a:t>1</a:t>
            </a:r>
            <a:r>
              <a:rPr lang="zh-CN" altLang="en-US" sz="2800" b="1">
                <a:solidFill>
                  <a:srgbClr val="CC0000"/>
                </a:solidFill>
                <a:latin typeface="Times New Roman" panose="02020603050405020304" pitchFamily="18" charset="0"/>
                <a:cs typeface="Times New Roman" panose="02020603050405020304" pitchFamily="18" charset="0"/>
              </a:rPr>
              <a:t>：</a:t>
            </a:r>
            <a:r>
              <a:rPr lang="zh-CN" altLang="en-US" sz="2800" b="1">
                <a:solidFill>
                  <a:schemeClr val="tx1"/>
                </a:solidFill>
                <a:latin typeface="Times New Roman" panose="02020603050405020304" pitchFamily="18" charset="0"/>
                <a:cs typeface="Times New Roman" panose="02020603050405020304" pitchFamily="18" charset="0"/>
              </a:rPr>
              <a:t>电路如图所示，若</a:t>
            </a:r>
            <a:r>
              <a:rPr lang="en-US" altLang="zh-CN" sz="2800" b="1" i="1">
                <a:solidFill>
                  <a:schemeClr val="tx1"/>
                </a:solidFill>
                <a:latin typeface="Times New Roman" panose="02020603050405020304" pitchFamily="18" charset="0"/>
                <a:cs typeface="Times New Roman" panose="02020603050405020304" pitchFamily="18" charset="0"/>
              </a:rPr>
              <a:t>R</a:t>
            </a:r>
            <a:r>
              <a:rPr lang="en-US" altLang="zh-CN" sz="2800" b="1" baseline="-25000">
                <a:solidFill>
                  <a:schemeClr val="tx1"/>
                </a:solidFill>
                <a:latin typeface="Times New Roman" panose="02020603050405020304" pitchFamily="18" charset="0"/>
                <a:cs typeface="Times New Roman" panose="02020603050405020304" pitchFamily="18" charset="0"/>
              </a:rPr>
              <a:t>F</a:t>
            </a:r>
            <a:r>
              <a:rPr lang="en-US" altLang="zh-CN" sz="2800" b="1" i="1" baseline="-25000">
                <a:solidFill>
                  <a:schemeClr val="tx1"/>
                </a:solidFill>
                <a:latin typeface="Times New Roman" panose="02020603050405020304" pitchFamily="18" charset="0"/>
                <a:cs typeface="Times New Roman" panose="02020603050405020304" pitchFamily="18" charset="0"/>
              </a:rPr>
              <a:t> </a:t>
            </a:r>
            <a:r>
              <a:rPr lang="en-US" altLang="zh-CN" sz="2800" b="1">
                <a:solidFill>
                  <a:schemeClr val="tx1"/>
                </a:solidFill>
                <a:latin typeface="Times New Roman" panose="02020603050405020304" pitchFamily="18" charset="0"/>
                <a:cs typeface="Times New Roman" panose="02020603050405020304" pitchFamily="18" charset="0"/>
              </a:rPr>
              <a:t>= 20k</a:t>
            </a:r>
            <a:r>
              <a:rPr lang="en-US" altLang="zh-CN" sz="2800" b="1">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800" b="1" i="1">
                <a:solidFill>
                  <a:schemeClr val="tx1"/>
                </a:solidFill>
                <a:latin typeface="Times New Roman" panose="02020603050405020304" pitchFamily="18" charset="0"/>
                <a:cs typeface="Times New Roman" panose="02020603050405020304" pitchFamily="18" charset="0"/>
              </a:rPr>
              <a:t>R</a:t>
            </a:r>
            <a:r>
              <a:rPr lang="en-US" altLang="zh-CN" sz="2800" b="1" baseline="-25000">
                <a:solidFill>
                  <a:schemeClr val="tx1"/>
                </a:solidFill>
                <a:latin typeface="Times New Roman" panose="02020603050405020304" pitchFamily="18" charset="0"/>
                <a:cs typeface="Times New Roman" panose="02020603050405020304" pitchFamily="18" charset="0"/>
              </a:rPr>
              <a:t>2</a:t>
            </a:r>
            <a:r>
              <a:rPr lang="en-US" altLang="zh-CN" sz="2800" b="1">
                <a:solidFill>
                  <a:schemeClr val="tx1"/>
                </a:solidFill>
                <a:latin typeface="Times New Roman" panose="02020603050405020304" pitchFamily="18" charset="0"/>
                <a:cs typeface="Times New Roman" panose="02020603050405020304" pitchFamily="18" charset="0"/>
                <a:sym typeface="Symbol" pitchFamily="18" charset="2"/>
              </a:rPr>
              <a:t> =1</a:t>
            </a:r>
            <a:r>
              <a:rPr lang="en-US" altLang="zh-CN" sz="2800" b="1">
                <a:solidFill>
                  <a:schemeClr val="tx1"/>
                </a:solidFill>
                <a:latin typeface="Times New Roman" panose="02020603050405020304" pitchFamily="18" charset="0"/>
                <a:cs typeface="Times New Roman" panose="02020603050405020304" pitchFamily="18" charset="0"/>
              </a:rPr>
              <a:t>0k</a:t>
            </a:r>
            <a:r>
              <a:rPr lang="en-US" altLang="zh-CN" sz="2800" b="1">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2800" b="1">
                <a:solidFill>
                  <a:schemeClr val="tx1"/>
                </a:solidFill>
                <a:latin typeface="Times New Roman" panose="02020603050405020304" pitchFamily="18" charset="0"/>
                <a:cs typeface="Times New Roman" panose="02020603050405020304" pitchFamily="18" charset="0"/>
              </a:rPr>
              <a:t> </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o</a:t>
            </a:r>
            <a:r>
              <a:rPr lang="en-US" altLang="zh-CN" sz="2800" b="1" baseline="-25000">
                <a:solidFill>
                  <a:schemeClr val="tx1"/>
                </a:solidFill>
                <a:latin typeface="Times New Roman" panose="02020603050405020304" pitchFamily="18" charset="0"/>
                <a:ea typeface="楷体_GB2312" pitchFamily="49" charset="-122"/>
                <a:cs typeface="Times New Roman" panose="02020603050405020304" pitchFamily="18" charset="0"/>
              </a:rPr>
              <a:t>(sat)</a:t>
            </a:r>
            <a:r>
              <a:rPr lang="en-US" altLang="zh-CN" sz="2800" b="1" baseline="-25000">
                <a:solidFill>
                  <a:schemeClr val="tx1"/>
                </a:solidFill>
                <a:latin typeface="Times New Roman" panose="02020603050405020304" pitchFamily="18" charset="0"/>
                <a:cs typeface="Times New Roman" panose="02020603050405020304" pitchFamily="18" charset="0"/>
              </a:rPr>
              <a:t> </a:t>
            </a:r>
            <a:r>
              <a:rPr lang="en-US" altLang="zh-CN" sz="2800" b="1">
                <a:solidFill>
                  <a:schemeClr val="tx1"/>
                </a:solidFill>
                <a:latin typeface="Times New Roman" panose="02020603050405020304" pitchFamily="18" charset="0"/>
                <a:cs typeface="Times New Roman" panose="02020603050405020304" pitchFamily="18" charset="0"/>
              </a:rPr>
              <a:t>=±6V </a:t>
            </a:r>
            <a:r>
              <a:rPr lang="zh-CN" altLang="en-US" sz="2800" b="1">
                <a:solidFill>
                  <a:schemeClr val="tx1"/>
                </a:solidFill>
                <a:latin typeface="Times New Roman" panose="02020603050405020304" pitchFamily="18" charset="0"/>
                <a:cs typeface="Times New Roman" panose="02020603050405020304" pitchFamily="18" charset="0"/>
              </a:rPr>
              <a:t>，输入电压</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i</a:t>
            </a:r>
            <a:r>
              <a:rPr lang="en-US" altLang="zh-CN" sz="2800" b="1">
                <a:solidFill>
                  <a:schemeClr val="tx1"/>
                </a:solidFill>
                <a:latin typeface="Times New Roman" panose="02020603050405020304" pitchFamily="18" charset="0"/>
                <a:cs typeface="Times New Roman" panose="02020603050405020304" pitchFamily="18" charset="0"/>
                <a:sym typeface="Symbol" pitchFamily="18" charset="2"/>
              </a:rPr>
              <a:t> =3sin314</a:t>
            </a:r>
            <a:r>
              <a:rPr lang="en-US" altLang="zh-CN" sz="2800" b="1" i="1">
                <a:solidFill>
                  <a:schemeClr val="tx1"/>
                </a:solidFill>
                <a:latin typeface="Times New Roman" panose="02020603050405020304" pitchFamily="18" charset="0"/>
                <a:cs typeface="Times New Roman" panose="02020603050405020304" pitchFamily="18" charset="0"/>
                <a:sym typeface="Symbol" pitchFamily="18" charset="2"/>
              </a:rPr>
              <a:t>t</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，试画出对应的输出电压 </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0 </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波形。</a:t>
            </a:r>
          </a:p>
        </p:txBody>
      </p:sp>
      <p:pic>
        <p:nvPicPr>
          <p:cNvPr id="84" name="Picture 82" descr="C:\Users\Administrator\Desktop\图片8.jpg"/>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43350" y="4154488"/>
            <a:ext cx="467518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0" name="Picture 47" descr="C:\Users\Administrator\Desktop\图片22.jpg"/>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7113" y="2662238"/>
            <a:ext cx="2687637"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9520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599"/>
                                        </p:tgtEl>
                                        <p:attrNameLst>
                                          <p:attrName>style.visibility</p:attrName>
                                        </p:attrNameLst>
                                      </p:cBhvr>
                                      <p:to>
                                        <p:strVal val="visible"/>
                                      </p:to>
                                    </p:set>
                                    <p:animEffect transition="in" filter="wipe(left)">
                                      <p:cBhvr>
                                        <p:cTn id="7" dur="500"/>
                                        <p:tgtEl>
                                          <p:spTgt spid="1925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left)">
                                      <p:cBhvr>
                                        <p:cTn id="12" dur="500"/>
                                        <p:tgtEl>
                                          <p:spTgt spid="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wipe(left)">
                                      <p:cBhvr>
                                        <p:cTn id="32" dur="500"/>
                                        <p:tgtEl>
                                          <p:spTgt spid="84"/>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92617"/>
                                        </p:tgtEl>
                                        <p:attrNameLst>
                                          <p:attrName>style.visibility</p:attrName>
                                        </p:attrNameLst>
                                      </p:cBhvr>
                                      <p:to>
                                        <p:strVal val="visible"/>
                                      </p:to>
                                    </p:set>
                                    <p:animEffect transition="in" filter="wipe(left)">
                                      <p:cBhvr>
                                        <p:cTn id="36" dur="500"/>
                                        <p:tgtEl>
                                          <p:spTgt spid="192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99" grpId="0" autoUpdateAnimBg="0"/>
      <p:bldP spid="19261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609600" y="3043519"/>
            <a:ext cx="3505200" cy="523220"/>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chemeClr val="tx1"/>
                </a:solidFill>
                <a:latin typeface="Times New Roman" panose="02020603050405020304" pitchFamily="18" charset="0"/>
                <a:cs typeface="Times New Roman" panose="02020603050405020304" pitchFamily="18" charset="0"/>
              </a:rPr>
              <a:t>根据叠加原理，有</a:t>
            </a:r>
          </a:p>
        </p:txBody>
      </p:sp>
      <p:graphicFrame>
        <p:nvGraphicFramePr>
          <p:cNvPr id="103427" name="Object 3"/>
          <p:cNvGraphicFramePr>
            <a:graphicFrameLocks noChangeAspect="1"/>
          </p:cNvGraphicFramePr>
          <p:nvPr>
            <p:extLst>
              <p:ext uri="{D42A27DB-BD31-4B8C-83A1-F6EECF244321}">
                <p14:modId xmlns:p14="http://schemas.microsoft.com/office/powerpoint/2010/main" val="3544843135"/>
              </p:ext>
            </p:extLst>
          </p:nvPr>
        </p:nvGraphicFramePr>
        <p:xfrm>
          <a:off x="1219200" y="3424519"/>
          <a:ext cx="5759450" cy="1141413"/>
        </p:xfrm>
        <a:graphic>
          <a:graphicData uri="http://schemas.openxmlformats.org/presentationml/2006/ole">
            <mc:AlternateContent xmlns:mc="http://schemas.openxmlformats.org/markup-compatibility/2006">
              <mc:Choice xmlns:v="urn:schemas-microsoft-com:vml" Requires="v">
                <p:oleObj spid="_x0000_s30728" name="Equation" r:id="rId4" imgW="2491903" imgH="487627" progId="Equation.3">
                  <p:embed/>
                </p:oleObj>
              </mc:Choice>
              <mc:Fallback>
                <p:oleObj name="Equation" r:id="rId4" imgW="2491903" imgH="48762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424519"/>
                        <a:ext cx="5759450"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61" name="Text Box 37"/>
          <p:cNvSpPr txBox="1">
            <a:spLocks noChangeArrowheads="1"/>
          </p:cNvSpPr>
          <p:nvPr/>
        </p:nvSpPr>
        <p:spPr bwMode="auto">
          <a:xfrm>
            <a:off x="608013" y="5986744"/>
            <a:ext cx="7467600" cy="523220"/>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chemeClr val="tx1"/>
                </a:solidFill>
                <a:latin typeface="Times New Roman" panose="02020603050405020304" pitchFamily="18" charset="0"/>
                <a:cs typeface="Times New Roman" panose="02020603050405020304" pitchFamily="18" charset="0"/>
              </a:rPr>
              <a:t>改变参考电压</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R</a:t>
            </a:r>
            <a:r>
              <a:rPr lang="zh-CN" altLang="en-US" sz="2800" b="1">
                <a:solidFill>
                  <a:schemeClr val="tx1"/>
                </a:solidFill>
                <a:latin typeface="Times New Roman" panose="02020603050405020304" pitchFamily="18" charset="0"/>
                <a:cs typeface="Times New Roman" panose="02020603050405020304" pitchFamily="18" charset="0"/>
              </a:rPr>
              <a:t>，可使传输特性沿横轴移动。</a:t>
            </a:r>
          </a:p>
        </p:txBody>
      </p:sp>
      <p:grpSp>
        <p:nvGrpSpPr>
          <p:cNvPr id="2" name="Group 38"/>
          <p:cNvGrpSpPr>
            <a:grpSpLocks/>
          </p:cNvGrpSpPr>
          <p:nvPr/>
        </p:nvGrpSpPr>
        <p:grpSpPr bwMode="auto">
          <a:xfrm>
            <a:off x="608013" y="5459694"/>
            <a:ext cx="7696200" cy="631825"/>
            <a:chOff x="528" y="2976"/>
            <a:chExt cx="5136" cy="448"/>
          </a:xfrm>
        </p:grpSpPr>
        <p:sp>
          <p:nvSpPr>
            <p:cNvPr id="124940" name="Text Box 39"/>
            <p:cNvSpPr txBox="1">
              <a:spLocks noChangeArrowheads="1"/>
            </p:cNvSpPr>
            <p:nvPr/>
          </p:nvSpPr>
          <p:spPr bwMode="auto">
            <a:xfrm>
              <a:off x="528" y="3024"/>
              <a:ext cx="672"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99"/>
                  </a:solidFill>
                  <a:cs typeface="Times New Roman" panose="02020603050405020304" pitchFamily="18" charset="0"/>
                </a:rPr>
                <a:t>可见：</a:t>
              </a:r>
            </a:p>
          </p:txBody>
        </p:sp>
        <p:sp>
          <p:nvSpPr>
            <p:cNvPr id="124941" name="Text Box 40"/>
            <p:cNvSpPr txBox="1">
              <a:spLocks noChangeArrowheads="1"/>
            </p:cNvSpPr>
            <p:nvPr/>
          </p:nvSpPr>
          <p:spPr bwMode="auto">
            <a:xfrm>
              <a:off x="2544" y="3024"/>
              <a:ext cx="312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99"/>
                  </a:solidFill>
                  <a:cs typeface="Times New Roman" panose="02020603050405020304" pitchFamily="18" charset="0"/>
                </a:rPr>
                <a:t>传输特性不再对称于纵轴，</a:t>
              </a:r>
            </a:p>
          </p:txBody>
        </p:sp>
        <p:graphicFrame>
          <p:nvGraphicFramePr>
            <p:cNvPr id="124942" name="Object 41"/>
            <p:cNvGraphicFramePr>
              <a:graphicFrameLocks noChangeAspect="1"/>
            </p:cNvGraphicFramePr>
            <p:nvPr/>
          </p:nvGraphicFramePr>
          <p:xfrm>
            <a:off x="1301" y="2976"/>
            <a:ext cx="1195" cy="448"/>
          </p:xfrm>
          <a:graphic>
            <a:graphicData uri="http://schemas.openxmlformats.org/presentationml/2006/ole">
              <mc:AlternateContent xmlns:mc="http://schemas.openxmlformats.org/markup-compatibility/2006">
                <mc:Choice xmlns:v="urn:schemas-microsoft-com:vml" Requires="v">
                  <p:oleObj spid="_x0000_s30729" name="公式" r:id="rId6" imgW="769398" imgH="281887" progId="Equation.3">
                    <p:embed/>
                  </p:oleObj>
                </mc:Choice>
                <mc:Fallback>
                  <p:oleObj name="公式" r:id="rId6" imgW="769398" imgH="28188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1" y="2976"/>
                          <a:ext cx="1195"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4934" name="Line 47"/>
          <p:cNvSpPr>
            <a:spLocks noChangeShapeType="1"/>
          </p:cNvSpPr>
          <p:nvPr/>
        </p:nvSpPr>
        <p:spPr bwMode="auto">
          <a:xfrm>
            <a:off x="2389188" y="811494"/>
            <a:ext cx="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24935" name="Line 73"/>
          <p:cNvSpPr>
            <a:spLocks noChangeShapeType="1"/>
          </p:cNvSpPr>
          <p:nvPr/>
        </p:nvSpPr>
        <p:spPr bwMode="auto">
          <a:xfrm>
            <a:off x="2589213" y="827369"/>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3540" name="Rectangle 116"/>
          <p:cNvSpPr>
            <a:spLocks noChangeArrowheads="1"/>
          </p:cNvSpPr>
          <p:nvPr/>
        </p:nvSpPr>
        <p:spPr bwMode="auto">
          <a:xfrm>
            <a:off x="561975" y="443194"/>
            <a:ext cx="4599336" cy="523220"/>
          </a:xfrm>
          <a:prstGeom prst="rect">
            <a:avLst/>
          </a:prstGeom>
          <a:noFill/>
          <a:ln w="9525">
            <a:noFill/>
            <a:miter lim="800000"/>
            <a:headEnd/>
            <a:tailEnd/>
          </a:ln>
          <a:effectLst/>
        </p:spPr>
        <p:txBody>
          <a:bodyPr wrap="none">
            <a:spAutoFit/>
          </a:bodyPr>
          <a:lstStyle/>
          <a:p>
            <a:pPr eaLnBrk="1" hangingPunct="1">
              <a:buFont typeface="Wingdings" pitchFamily="2" charset="2"/>
              <a:buChar char="Ø"/>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当参考电压</a:t>
            </a:r>
            <a:r>
              <a:rPr lang="en-US" altLang="zh-CN" sz="2800" b="1" i="1">
                <a:solidFill>
                  <a:srgbClr val="CC0000"/>
                </a:solidFill>
                <a:latin typeface="Times New Roman" panose="02020603050405020304" pitchFamily="18" charset="0"/>
                <a:cs typeface="Times New Roman" panose="02020603050405020304" pitchFamily="18" charset="0"/>
              </a:rPr>
              <a:t>U</a:t>
            </a:r>
            <a:r>
              <a:rPr lang="en-US" altLang="zh-CN" sz="2800" b="1" baseline="-25000">
                <a:solidFill>
                  <a:srgbClr val="CC0000"/>
                </a:solidFill>
                <a:latin typeface="Times New Roman" panose="02020603050405020304" pitchFamily="18" charset="0"/>
                <a:cs typeface="Times New Roman" panose="02020603050405020304" pitchFamily="18" charset="0"/>
              </a:rPr>
              <a:t>R</a:t>
            </a:r>
            <a:r>
              <a:rPr lang="zh-CN" altLang="en-US" sz="2800" b="1">
                <a:solidFill>
                  <a:srgbClr val="CC0000"/>
                </a:solidFill>
                <a:latin typeface="Times New Roman" panose="02020603050405020304" pitchFamily="18" charset="0"/>
                <a:cs typeface="Times New Roman" panose="02020603050405020304" pitchFamily="18" charset="0"/>
              </a:rPr>
              <a:t>不等于零时</a:t>
            </a:r>
          </a:p>
        </p:txBody>
      </p:sp>
      <p:graphicFrame>
        <p:nvGraphicFramePr>
          <p:cNvPr id="103542" name="Object 118"/>
          <p:cNvGraphicFramePr>
            <a:graphicFrameLocks noChangeAspect="1"/>
          </p:cNvGraphicFramePr>
          <p:nvPr>
            <p:extLst>
              <p:ext uri="{D42A27DB-BD31-4B8C-83A1-F6EECF244321}">
                <p14:modId xmlns:p14="http://schemas.microsoft.com/office/powerpoint/2010/main" val="1709513219"/>
              </p:ext>
            </p:extLst>
          </p:nvPr>
        </p:nvGraphicFramePr>
        <p:xfrm>
          <a:off x="1250950" y="4415119"/>
          <a:ext cx="5759450" cy="1141413"/>
        </p:xfrm>
        <a:graphic>
          <a:graphicData uri="http://schemas.openxmlformats.org/presentationml/2006/ole">
            <mc:AlternateContent xmlns:mc="http://schemas.openxmlformats.org/markup-compatibility/2006">
              <mc:Choice xmlns:v="urn:schemas-microsoft-com:vml" Requires="v">
                <p:oleObj spid="_x0000_s30730" name="Equation" r:id="rId8" imgW="2491903" imgH="487627" progId="Equation.3">
                  <p:embed/>
                </p:oleObj>
              </mc:Choice>
              <mc:Fallback>
                <p:oleObj name="Equation" r:id="rId8" imgW="2491903" imgH="48762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0950" y="4415119"/>
                        <a:ext cx="5759450"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3544" name="Picture 120" descr="图片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4425" y="986119"/>
            <a:ext cx="3817938"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68" descr="C:\Users\Administrator\Desktop\图片10.jpg"/>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7038" y="214594"/>
            <a:ext cx="3565525"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1542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3544"/>
                                        </p:tgtEl>
                                        <p:attrNameLst>
                                          <p:attrName>style.visibility</p:attrName>
                                        </p:attrNameLst>
                                      </p:cBhvr>
                                      <p:to>
                                        <p:strVal val="visible"/>
                                      </p:to>
                                    </p:set>
                                    <p:animEffect transition="in" filter="wipe(left)">
                                      <p:cBhvr>
                                        <p:cTn id="7" dur="500"/>
                                        <p:tgtEl>
                                          <p:spTgt spid="1035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03426"/>
                                        </p:tgtEl>
                                        <p:attrNameLst>
                                          <p:attrName>style.visibility</p:attrName>
                                        </p:attrNameLst>
                                      </p:cBhvr>
                                      <p:to>
                                        <p:strVal val="visible"/>
                                      </p:to>
                                    </p:set>
                                    <p:animEffect transition="in" filter="blinds(vertical)">
                                      <p:cBhvr>
                                        <p:cTn id="12" dur="500"/>
                                        <p:tgtEl>
                                          <p:spTgt spid="1034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03427"/>
                                        </p:tgtEl>
                                        <p:attrNameLst>
                                          <p:attrName>style.visibility</p:attrName>
                                        </p:attrNameLst>
                                      </p:cBhvr>
                                      <p:to>
                                        <p:strVal val="visible"/>
                                      </p:to>
                                    </p:set>
                                    <p:animEffect transition="in" filter="blinds(vertical)">
                                      <p:cBhvr>
                                        <p:cTn id="17" dur="500"/>
                                        <p:tgtEl>
                                          <p:spTgt spid="1034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03542"/>
                                        </p:tgtEl>
                                        <p:attrNameLst>
                                          <p:attrName>style.visibility</p:attrName>
                                        </p:attrNameLst>
                                      </p:cBhvr>
                                      <p:to>
                                        <p:strVal val="visible"/>
                                      </p:to>
                                    </p:set>
                                    <p:animEffect transition="in" filter="blinds(vertical)">
                                      <p:cBhvr>
                                        <p:cTn id="22" dur="500"/>
                                        <p:tgtEl>
                                          <p:spTgt spid="1035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left)">
                                      <p:cBhvr>
                                        <p:cTn id="32" dur="500"/>
                                        <p:tgtEl>
                                          <p:spTgt spid="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3461"/>
                                        </p:tgtEl>
                                        <p:attrNameLst>
                                          <p:attrName>style.visibility</p:attrName>
                                        </p:attrNameLst>
                                      </p:cBhvr>
                                      <p:to>
                                        <p:strVal val="visible"/>
                                      </p:to>
                                    </p:set>
                                    <p:animEffect transition="in" filter="wipe(left)">
                                      <p:cBhvr>
                                        <p:cTn id="37" dur="500"/>
                                        <p:tgtEl>
                                          <p:spTgt spid="103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61"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431800" y="3644523"/>
            <a:ext cx="2968625" cy="609398"/>
          </a:xfrm>
          <a:prstGeom prst="rect">
            <a:avLst/>
          </a:prstGeom>
          <a:noFill/>
          <a:ln w="9525">
            <a:noFill/>
            <a:miter lim="800000"/>
            <a:headEnd/>
            <a:tailEnd/>
          </a:ln>
          <a:effectLst/>
        </p:spPr>
        <p:txBody>
          <a:bodyPr>
            <a:spAutoFit/>
          </a:bodyPr>
          <a:lstStyle/>
          <a:p>
            <a:pPr eaLnBrk="1" hangingPunct="1">
              <a:lnSpc>
                <a:spcPct val="120000"/>
              </a:lnSpc>
              <a:defRPr/>
            </a:pPr>
            <a:r>
              <a:rPr lang="zh-CN" altLang="en-US" sz="2800" b="1">
                <a:solidFill>
                  <a:srgbClr val="CC0000"/>
                </a:solidFill>
                <a:latin typeface="Times New Roman" panose="02020603050405020304" pitchFamily="18" charset="0"/>
                <a:cs typeface="Times New Roman" panose="02020603050405020304" pitchFamily="18" charset="0"/>
              </a:rPr>
              <a:t>解：</a:t>
            </a:r>
            <a:r>
              <a:rPr lang="zh-CN" altLang="en-US" sz="2800" b="1">
                <a:solidFill>
                  <a:schemeClr val="tx1"/>
                </a:solidFill>
                <a:latin typeface="Times New Roman" panose="02020603050405020304" pitchFamily="18" charset="0"/>
                <a:cs typeface="Times New Roman" panose="02020603050405020304" pitchFamily="18" charset="0"/>
              </a:rPr>
              <a:t>对图（</a:t>
            </a:r>
            <a:r>
              <a:rPr lang="en-US" altLang="zh-CN" sz="2800" b="1">
                <a:solidFill>
                  <a:schemeClr val="tx1"/>
                </a:solidFill>
                <a:latin typeface="Times New Roman" panose="02020603050405020304" pitchFamily="18" charset="0"/>
                <a:cs typeface="Times New Roman" panose="02020603050405020304" pitchFamily="18" charset="0"/>
              </a:rPr>
              <a:t>2</a:t>
            </a:r>
            <a:r>
              <a:rPr lang="zh-CN" altLang="en-US" sz="2800" b="1">
                <a:solidFill>
                  <a:schemeClr val="tx1"/>
                </a:solidFill>
                <a:latin typeface="Times New Roman" panose="02020603050405020304" pitchFamily="18" charset="0"/>
                <a:cs typeface="Times New Roman" panose="02020603050405020304" pitchFamily="18" charset="0"/>
              </a:rPr>
              <a:t>）</a:t>
            </a:r>
            <a:r>
              <a:rPr lang="zh-CN" altLang="en-US" sz="2800" b="1">
                <a:solidFill>
                  <a:srgbClr val="FF0000"/>
                </a:solidFill>
                <a:latin typeface="Times New Roman" panose="02020603050405020304" pitchFamily="18" charset="0"/>
                <a:cs typeface="Times New Roman" panose="02020603050405020304" pitchFamily="18" charset="0"/>
              </a:rPr>
              <a:t>             </a:t>
            </a:r>
            <a:r>
              <a:rPr lang="zh-CN" altLang="en-US" sz="2800" b="1">
                <a:solidFill>
                  <a:srgbClr val="FF0000"/>
                </a:solidFill>
                <a:latin typeface="Times New Roman" panose="02020603050405020304" pitchFamily="18" charset="0"/>
                <a:cs typeface="Times New Roman" panose="02020603050405020304" pitchFamily="18" charset="0"/>
                <a:sym typeface="Symbol" pitchFamily="18" charset="2"/>
              </a:rPr>
              <a:t>      </a:t>
            </a:r>
            <a:endParaRPr lang="zh-CN" altLang="en-US" sz="2800" b="1">
              <a:solidFill>
                <a:schemeClr val="tx1"/>
              </a:solidFill>
              <a:latin typeface="Times New Roman" panose="02020603050405020304" pitchFamily="18" charset="0"/>
              <a:cs typeface="Times New Roman" panose="02020603050405020304" pitchFamily="18" charset="0"/>
              <a:sym typeface="Symbol" pitchFamily="18" charset="2"/>
            </a:endParaRPr>
          </a:p>
        </p:txBody>
      </p:sp>
      <p:sp>
        <p:nvSpPr>
          <p:cNvPr id="178179" name="Text Box 3"/>
          <p:cNvSpPr txBox="1">
            <a:spLocks noChangeArrowheads="1"/>
          </p:cNvSpPr>
          <p:nvPr/>
        </p:nvSpPr>
        <p:spPr bwMode="auto">
          <a:xfrm>
            <a:off x="381000" y="647323"/>
            <a:ext cx="8763000" cy="1040285"/>
          </a:xfrm>
          <a:prstGeom prst="rect">
            <a:avLst/>
          </a:prstGeom>
          <a:noFill/>
          <a:ln w="9525">
            <a:noFill/>
            <a:miter lim="800000"/>
            <a:headEnd/>
            <a:tailEnd/>
          </a:ln>
          <a:effectLst/>
        </p:spPr>
        <p:txBody>
          <a:bodyPr>
            <a:spAutoFit/>
          </a:bodyPr>
          <a:lstStyle/>
          <a:p>
            <a:pPr eaLnBrk="1" hangingPunct="1">
              <a:lnSpc>
                <a:spcPct val="110000"/>
              </a:lnSpc>
              <a:defRPr/>
            </a:pPr>
            <a:r>
              <a:rPr lang="zh-CN" altLang="en-US" sz="2800" b="1">
                <a:solidFill>
                  <a:srgbClr val="CC0000"/>
                </a:solidFill>
                <a:latin typeface="Times New Roman" panose="02020603050405020304" pitchFamily="18" charset="0"/>
                <a:cs typeface="Times New Roman" panose="02020603050405020304" pitchFamily="18" charset="0"/>
              </a:rPr>
              <a:t>例</a:t>
            </a:r>
            <a:r>
              <a:rPr lang="en-US" altLang="zh-CN" sz="2800" b="1">
                <a:solidFill>
                  <a:srgbClr val="CC0000"/>
                </a:solidFill>
                <a:latin typeface="Times New Roman" panose="02020603050405020304" pitchFamily="18" charset="0"/>
                <a:cs typeface="Times New Roman" panose="02020603050405020304" pitchFamily="18" charset="0"/>
              </a:rPr>
              <a:t>2</a:t>
            </a:r>
            <a:r>
              <a:rPr lang="zh-CN" altLang="en-US" sz="2800" b="1">
                <a:solidFill>
                  <a:srgbClr val="CC0000"/>
                </a:solidFill>
                <a:latin typeface="Times New Roman" panose="02020603050405020304" pitchFamily="18" charset="0"/>
                <a:cs typeface="Times New Roman" panose="02020603050405020304" pitchFamily="18" charset="0"/>
              </a:rPr>
              <a:t>：</a:t>
            </a:r>
            <a:r>
              <a:rPr lang="zh-CN" altLang="en-US" sz="2800" b="1">
                <a:solidFill>
                  <a:schemeClr val="tx1"/>
                </a:solidFill>
                <a:latin typeface="Times New Roman" panose="02020603050405020304" pitchFamily="18" charset="0"/>
                <a:cs typeface="Times New Roman" panose="02020603050405020304" pitchFamily="18" charset="0"/>
              </a:rPr>
              <a:t>图示电路，</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 </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o</a:t>
            </a:r>
            <a:r>
              <a:rPr lang="en-US" altLang="zh-CN" sz="2800" b="1" baseline="-25000">
                <a:solidFill>
                  <a:schemeClr val="tx1"/>
                </a:solidFill>
                <a:latin typeface="Times New Roman" panose="02020603050405020304" pitchFamily="18" charset="0"/>
                <a:ea typeface="楷体_GB2312" pitchFamily="49" charset="-122"/>
                <a:cs typeface="Times New Roman" panose="02020603050405020304" pitchFamily="18" charset="0"/>
              </a:rPr>
              <a:t>(sat)</a:t>
            </a:r>
            <a:r>
              <a:rPr lang="en-US" altLang="zh-CN" sz="2800" b="1" baseline="-25000">
                <a:solidFill>
                  <a:schemeClr val="tx1"/>
                </a:solidFill>
                <a:latin typeface="Times New Roman" panose="02020603050405020304" pitchFamily="18" charset="0"/>
                <a:cs typeface="Times New Roman" panose="02020603050405020304" pitchFamily="18" charset="0"/>
              </a:rPr>
              <a:t> </a:t>
            </a:r>
            <a:r>
              <a:rPr lang="en-US" altLang="zh-CN" sz="2800" b="1">
                <a:solidFill>
                  <a:schemeClr val="tx1"/>
                </a:solidFill>
                <a:latin typeface="Times New Roman" panose="02020603050405020304" pitchFamily="18" charset="0"/>
                <a:cs typeface="Times New Roman" panose="02020603050405020304" pitchFamily="18" charset="0"/>
              </a:rPr>
              <a:t>= ± 6V, </a:t>
            </a:r>
            <a:r>
              <a:rPr lang="en-US" altLang="zh-CN" sz="2800" b="1" i="1">
                <a:solidFill>
                  <a:schemeClr val="tx1"/>
                </a:solidFill>
                <a:latin typeface="Times New Roman" panose="02020603050405020304" pitchFamily="18" charset="0"/>
                <a:cs typeface="Times New Roman" panose="02020603050405020304" pitchFamily="18" charset="0"/>
              </a:rPr>
              <a:t>U</a:t>
            </a:r>
            <a:r>
              <a:rPr lang="en-US" altLang="zh-CN" sz="2800" b="1" baseline="-25000">
                <a:solidFill>
                  <a:schemeClr val="tx1"/>
                </a:solidFill>
                <a:latin typeface="Times New Roman" panose="02020603050405020304" pitchFamily="18" charset="0"/>
                <a:cs typeface="Times New Roman" panose="02020603050405020304" pitchFamily="18" charset="0"/>
              </a:rPr>
              <a:t>R</a:t>
            </a:r>
            <a:r>
              <a:rPr lang="en-US" altLang="zh-CN" sz="2800" b="1" i="1" baseline="-25000">
                <a:solidFill>
                  <a:schemeClr val="tx1"/>
                </a:solidFill>
                <a:latin typeface="Times New Roman" panose="02020603050405020304" pitchFamily="18" charset="0"/>
                <a:cs typeface="Times New Roman" panose="02020603050405020304" pitchFamily="18" charset="0"/>
              </a:rPr>
              <a:t> </a:t>
            </a:r>
            <a:r>
              <a:rPr lang="en-US" altLang="zh-CN" sz="2800" b="1">
                <a:solidFill>
                  <a:schemeClr val="tx1"/>
                </a:solidFill>
                <a:latin typeface="Times New Roman" panose="02020603050405020304" pitchFamily="18" charset="0"/>
                <a:cs typeface="Times New Roman" panose="02020603050405020304" pitchFamily="18" charset="0"/>
              </a:rPr>
              <a:t>= 5V, </a:t>
            </a:r>
            <a:r>
              <a:rPr lang="en-US" altLang="zh-CN" sz="2800" b="1" i="1">
                <a:solidFill>
                  <a:schemeClr val="tx1"/>
                </a:solidFill>
                <a:latin typeface="Times New Roman" panose="02020603050405020304" pitchFamily="18" charset="0"/>
                <a:cs typeface="Times New Roman" panose="02020603050405020304" pitchFamily="18" charset="0"/>
              </a:rPr>
              <a:t>R</a:t>
            </a:r>
            <a:r>
              <a:rPr lang="en-US" altLang="zh-CN" sz="2800" b="1" baseline="-25000">
                <a:solidFill>
                  <a:schemeClr val="tx1"/>
                </a:solidFill>
                <a:latin typeface="Times New Roman" panose="02020603050405020304" pitchFamily="18" charset="0"/>
                <a:cs typeface="Times New Roman" panose="02020603050405020304" pitchFamily="18" charset="0"/>
              </a:rPr>
              <a:t>F</a:t>
            </a:r>
            <a:r>
              <a:rPr lang="en-US" altLang="zh-CN" sz="2800" b="1" i="1" baseline="-25000">
                <a:solidFill>
                  <a:schemeClr val="tx1"/>
                </a:solidFill>
                <a:latin typeface="Times New Roman" panose="02020603050405020304" pitchFamily="18" charset="0"/>
                <a:cs typeface="Times New Roman" panose="02020603050405020304" pitchFamily="18" charset="0"/>
              </a:rPr>
              <a:t> </a:t>
            </a:r>
            <a:r>
              <a:rPr lang="en-US" altLang="zh-CN" sz="2800" b="1">
                <a:solidFill>
                  <a:schemeClr val="tx1"/>
                </a:solidFill>
                <a:latin typeface="Times New Roman" panose="02020603050405020304" pitchFamily="18" charset="0"/>
                <a:cs typeface="Times New Roman" panose="02020603050405020304" pitchFamily="18" charset="0"/>
              </a:rPr>
              <a:t>= 20k</a:t>
            </a:r>
            <a:r>
              <a:rPr lang="en-US" altLang="zh-CN" sz="2800" b="1">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a:t>
            </a:r>
            <a:endParaRPr lang="zh-CN" altLang="en-US" sz="2800" b="1">
              <a:solidFill>
                <a:schemeClr val="tx1"/>
              </a:solidFill>
              <a:latin typeface="Times New Roman" panose="02020603050405020304" pitchFamily="18" charset="0"/>
              <a:cs typeface="Times New Roman" panose="02020603050405020304" pitchFamily="18" charset="0"/>
            </a:endParaRPr>
          </a:p>
          <a:p>
            <a:pPr eaLnBrk="1" hangingPunct="1">
              <a:lnSpc>
                <a:spcPct val="110000"/>
              </a:lnSpc>
              <a:defRPr/>
            </a:pPr>
            <a:r>
              <a:rPr lang="zh-CN" altLang="en-US" sz="2800" b="1" i="1">
                <a:solidFill>
                  <a:schemeClr val="tx1"/>
                </a:solidFill>
                <a:latin typeface="Times New Roman" panose="02020603050405020304" pitchFamily="18" charset="0"/>
                <a:cs typeface="Times New Roman" panose="02020603050405020304" pitchFamily="18" charset="0"/>
              </a:rPr>
              <a:t>        </a:t>
            </a:r>
            <a:r>
              <a:rPr lang="en-US" altLang="zh-CN" sz="2800" b="1" i="1">
                <a:solidFill>
                  <a:schemeClr val="tx1"/>
                </a:solidFill>
                <a:latin typeface="Times New Roman" panose="02020603050405020304" pitchFamily="18" charset="0"/>
                <a:cs typeface="Times New Roman" panose="02020603050405020304" pitchFamily="18" charset="0"/>
              </a:rPr>
              <a:t>R</a:t>
            </a:r>
            <a:r>
              <a:rPr lang="en-US" altLang="zh-CN" sz="2800" b="1" baseline="-25000">
                <a:solidFill>
                  <a:schemeClr val="tx1"/>
                </a:solidFill>
                <a:latin typeface="Times New Roman" panose="02020603050405020304" pitchFamily="18" charset="0"/>
                <a:cs typeface="Times New Roman" panose="02020603050405020304" pitchFamily="18" charset="0"/>
              </a:rPr>
              <a:t>2</a:t>
            </a:r>
            <a:r>
              <a:rPr lang="en-US" altLang="zh-CN" sz="2800" b="1">
                <a:solidFill>
                  <a:schemeClr val="tx1"/>
                </a:solidFill>
                <a:latin typeface="Times New Roman" panose="02020603050405020304" pitchFamily="18" charset="0"/>
                <a:cs typeface="Times New Roman" panose="02020603050405020304" pitchFamily="18" charset="0"/>
                <a:sym typeface="Symbol" pitchFamily="18" charset="2"/>
              </a:rPr>
              <a:t> =1</a:t>
            </a:r>
            <a:r>
              <a:rPr lang="en-US" altLang="zh-CN" sz="2800" b="1">
                <a:solidFill>
                  <a:schemeClr val="tx1"/>
                </a:solidFill>
                <a:latin typeface="Times New Roman" panose="02020603050405020304" pitchFamily="18" charset="0"/>
                <a:cs typeface="Times New Roman" panose="02020603050405020304" pitchFamily="18" charset="0"/>
              </a:rPr>
              <a:t>0k</a:t>
            </a:r>
            <a:r>
              <a:rPr lang="en-US" altLang="zh-CN" sz="2800" b="1">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2800" b="1">
                <a:solidFill>
                  <a:schemeClr val="tx1"/>
                </a:solidFill>
                <a:latin typeface="Times New Roman" panose="02020603050405020304" pitchFamily="18" charset="0"/>
                <a:cs typeface="Times New Roman" panose="02020603050405020304" pitchFamily="18" charset="0"/>
                <a:sym typeface="Symbol" pitchFamily="18" charset="2"/>
              </a:rPr>
              <a:t>，求上、下门限电压及回差电压。</a:t>
            </a:r>
          </a:p>
        </p:txBody>
      </p:sp>
      <p:graphicFrame>
        <p:nvGraphicFramePr>
          <p:cNvPr id="178182" name="Object 6"/>
          <p:cNvGraphicFramePr>
            <a:graphicFrameLocks noChangeAspect="1"/>
          </p:cNvGraphicFramePr>
          <p:nvPr>
            <p:extLst/>
          </p:nvPr>
        </p:nvGraphicFramePr>
        <p:xfrm>
          <a:off x="1143000" y="4152523"/>
          <a:ext cx="6400800" cy="1782763"/>
        </p:xfrm>
        <a:graphic>
          <a:graphicData uri="http://schemas.openxmlformats.org/presentationml/2006/ole">
            <mc:AlternateContent xmlns:mc="http://schemas.openxmlformats.org/markup-compatibility/2006">
              <mc:Choice xmlns:v="urn:schemas-microsoft-com:vml" Requires="v">
                <p:oleObj spid="_x0000_s31748" name="Equation" r:id="rId4" imgW="2750894" imgH="807825" progId="Equation.3">
                  <p:embed/>
                </p:oleObj>
              </mc:Choice>
              <mc:Fallback>
                <p:oleObj name="Equation" r:id="rId4" imgW="2750894" imgH="80782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152523"/>
                        <a:ext cx="6400800" cy="178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277" name="Text Box 101"/>
          <p:cNvSpPr txBox="1">
            <a:spLocks noChangeArrowheads="1"/>
          </p:cNvSpPr>
          <p:nvPr/>
        </p:nvSpPr>
        <p:spPr bwMode="auto">
          <a:xfrm>
            <a:off x="1066800" y="5940048"/>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a:solidFill>
                  <a:srgbClr val="000099"/>
                </a:solidFill>
                <a:cs typeface="Times New Roman" panose="02020603050405020304" pitchFamily="18" charset="0"/>
              </a:rPr>
              <a:t>回差电压   </a:t>
            </a:r>
            <a:r>
              <a:rPr lang="zh-CN" altLang="en-US">
                <a:solidFill>
                  <a:srgbClr val="000099"/>
                </a:solidFill>
                <a:cs typeface="Times New Roman" panose="02020603050405020304" pitchFamily="18" charset="0"/>
                <a:sym typeface="Symbol" panose="05050102010706020507" pitchFamily="18" charset="2"/>
              </a:rPr>
              <a:t></a:t>
            </a:r>
            <a:r>
              <a:rPr lang="en-US" altLang="zh-CN" i="1">
                <a:solidFill>
                  <a:srgbClr val="000099"/>
                </a:solidFill>
                <a:cs typeface="Times New Roman" panose="02020603050405020304" pitchFamily="18" charset="0"/>
                <a:sym typeface="Symbol" panose="05050102010706020507" pitchFamily="18" charset="2"/>
              </a:rPr>
              <a:t>U </a:t>
            </a:r>
            <a:r>
              <a:rPr lang="en-US" altLang="zh-CN">
                <a:solidFill>
                  <a:srgbClr val="000099"/>
                </a:solidFill>
                <a:cs typeface="Times New Roman" panose="02020603050405020304" pitchFamily="18" charset="0"/>
                <a:sym typeface="Symbol" panose="05050102010706020507" pitchFamily="18" charset="2"/>
              </a:rPr>
              <a:t>= 5.33 - 1.33 = 4 V</a:t>
            </a:r>
            <a:endParaRPr lang="en-US" altLang="zh-CN">
              <a:solidFill>
                <a:srgbClr val="000099"/>
              </a:solidFill>
              <a:cs typeface="Times New Roman" panose="02020603050405020304" pitchFamily="18" charset="0"/>
            </a:endParaRPr>
          </a:p>
        </p:txBody>
      </p:sp>
      <p:pic>
        <p:nvPicPr>
          <p:cNvPr id="126982" name="Picture 102" descr="图片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6888" y="1690311"/>
            <a:ext cx="4051300"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273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78"/>
                                        </p:tgtEl>
                                        <p:attrNameLst>
                                          <p:attrName>style.visibility</p:attrName>
                                        </p:attrNameLst>
                                      </p:cBhvr>
                                      <p:to>
                                        <p:strVal val="visible"/>
                                      </p:to>
                                    </p:set>
                                    <p:animEffect transition="in" filter="wipe(left)">
                                      <p:cBhvr>
                                        <p:cTn id="7" dur="500"/>
                                        <p:tgtEl>
                                          <p:spTgt spid="178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8182"/>
                                        </p:tgtEl>
                                        <p:attrNameLst>
                                          <p:attrName>style.visibility</p:attrName>
                                        </p:attrNameLst>
                                      </p:cBhvr>
                                      <p:to>
                                        <p:strVal val="visible"/>
                                      </p:to>
                                    </p:set>
                                    <p:animEffect transition="in" filter="wipe(left)">
                                      <p:cBhvr>
                                        <p:cTn id="12" dur="500"/>
                                        <p:tgtEl>
                                          <p:spTgt spid="1781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8277"/>
                                        </p:tgtEl>
                                        <p:attrNameLst>
                                          <p:attrName>style.visibility</p:attrName>
                                        </p:attrNameLst>
                                      </p:cBhvr>
                                      <p:to>
                                        <p:strVal val="visible"/>
                                      </p:to>
                                    </p:set>
                                    <p:animEffect transition="in" filter="wipe(left)">
                                      <p:cBhvr>
                                        <p:cTn id="17" dur="500"/>
                                        <p:tgtEl>
                                          <p:spTgt spid="178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autoUpdateAnimBg="0"/>
      <p:bldP spid="17827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
          <p:cNvSpPr>
            <a:spLocks noChangeArrowheads="1"/>
          </p:cNvSpPr>
          <p:nvPr/>
        </p:nvSpPr>
        <p:spPr bwMode="auto">
          <a:xfrm>
            <a:off x="449263" y="444500"/>
            <a:ext cx="426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0099"/>
                </a:solidFill>
              </a:rPr>
              <a:t>16.1.2  </a:t>
            </a:r>
            <a:r>
              <a:rPr lang="zh-CN" altLang="en-US" sz="3200">
                <a:solidFill>
                  <a:srgbClr val="000099"/>
                </a:solidFill>
              </a:rPr>
              <a:t>电路的简单说明</a:t>
            </a:r>
          </a:p>
        </p:txBody>
      </p:sp>
      <p:sp>
        <p:nvSpPr>
          <p:cNvPr id="141355" name="Rectangle 43"/>
          <p:cNvSpPr>
            <a:spLocks noChangeArrowheads="1"/>
          </p:cNvSpPr>
          <p:nvPr/>
        </p:nvSpPr>
        <p:spPr bwMode="auto">
          <a:xfrm>
            <a:off x="3429000" y="297180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CC0000"/>
                </a:solidFill>
                <a:latin typeface="宋体" panose="02010600030101010101" pitchFamily="2" charset="-122"/>
              </a:rPr>
              <a:t>运算放大器方框图</a:t>
            </a:r>
          </a:p>
        </p:txBody>
      </p:sp>
      <p:sp>
        <p:nvSpPr>
          <p:cNvPr id="141356" name="Text Box 44"/>
          <p:cNvSpPr txBox="1">
            <a:spLocks noChangeArrowheads="1"/>
          </p:cNvSpPr>
          <p:nvPr/>
        </p:nvSpPr>
        <p:spPr bwMode="auto">
          <a:xfrm>
            <a:off x="381000" y="3314700"/>
            <a:ext cx="840263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rgbClr val="CC0000"/>
                </a:solidFill>
                <a:latin typeface="宋体" panose="02010600030101010101" pitchFamily="2" charset="-122"/>
              </a:rPr>
              <a:t>    </a:t>
            </a:r>
            <a:r>
              <a:rPr lang="zh-CN" altLang="en-US">
                <a:solidFill>
                  <a:srgbClr val="CC0000"/>
                </a:solidFill>
                <a:latin typeface="宋体" panose="02010600030101010101" pitchFamily="2" charset="-122"/>
              </a:rPr>
              <a:t>输入级：</a:t>
            </a:r>
            <a:r>
              <a:rPr lang="zh-CN" altLang="en-US">
                <a:solidFill>
                  <a:schemeClr val="tx1"/>
                </a:solidFill>
                <a:latin typeface="宋体" panose="02010600030101010101" pitchFamily="2" charset="-122"/>
              </a:rPr>
              <a:t>输入电阻高，能减小零点漂移和抑制干</a:t>
            </a:r>
          </a:p>
          <a:p>
            <a:pPr eaLnBrk="1" hangingPunct="1">
              <a:lnSpc>
                <a:spcPct val="110000"/>
              </a:lnSpc>
            </a:pPr>
            <a:r>
              <a:rPr lang="zh-CN" altLang="en-US">
                <a:solidFill>
                  <a:schemeClr val="tx1"/>
                </a:solidFill>
                <a:latin typeface="宋体" panose="02010600030101010101" pitchFamily="2" charset="-122"/>
              </a:rPr>
              <a:t>扰信号，都采用带恒流源的差分放大器</a:t>
            </a:r>
            <a:r>
              <a:rPr lang="zh-CN" altLang="en-US" baseline="-25000">
                <a:solidFill>
                  <a:schemeClr val="tx1"/>
                </a:solidFill>
              </a:rPr>
              <a:t> </a:t>
            </a:r>
            <a:r>
              <a:rPr lang="zh-CN" altLang="en-US">
                <a:solidFill>
                  <a:schemeClr val="tx1"/>
                </a:solidFill>
                <a:latin typeface="宋体" panose="02010600030101010101" pitchFamily="2" charset="-122"/>
              </a:rPr>
              <a:t>。</a:t>
            </a:r>
            <a:endParaRPr lang="zh-CN" altLang="en-US" sz="2000" i="1">
              <a:solidFill>
                <a:schemeClr val="tx1"/>
              </a:solidFill>
            </a:endParaRPr>
          </a:p>
        </p:txBody>
      </p:sp>
      <p:sp>
        <p:nvSpPr>
          <p:cNvPr id="141398" name="Text Box 86"/>
          <p:cNvSpPr txBox="1">
            <a:spLocks noChangeArrowheads="1"/>
          </p:cNvSpPr>
          <p:nvPr/>
        </p:nvSpPr>
        <p:spPr bwMode="auto">
          <a:xfrm>
            <a:off x="342900" y="4235450"/>
            <a:ext cx="85344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bIns="0" anchor="ct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rgbClr val="CC0000"/>
                </a:solidFill>
                <a:latin typeface="宋体" panose="02010600030101010101" pitchFamily="2" charset="-122"/>
              </a:rPr>
              <a:t>    </a:t>
            </a:r>
            <a:r>
              <a:rPr lang="zh-CN" altLang="en-US">
                <a:solidFill>
                  <a:srgbClr val="CC0000"/>
                </a:solidFill>
                <a:latin typeface="宋体" panose="02010600030101010101" pitchFamily="2" charset="-122"/>
              </a:rPr>
              <a:t>中间级：</a:t>
            </a:r>
            <a:r>
              <a:rPr lang="zh-CN" altLang="en-US">
                <a:solidFill>
                  <a:schemeClr val="tx1"/>
                </a:solidFill>
                <a:latin typeface="宋体" panose="02010600030101010101" pitchFamily="2" charset="-122"/>
              </a:rPr>
              <a:t>要求电压放大倍数高。常采用带恒流源的共发射极放大电路构成。</a:t>
            </a:r>
            <a:r>
              <a:rPr lang="zh-CN" altLang="en-US">
                <a:solidFill>
                  <a:srgbClr val="CC0000"/>
                </a:solidFill>
                <a:latin typeface="宋体" panose="02010600030101010101" pitchFamily="2" charset="-122"/>
              </a:rPr>
              <a:t>    </a:t>
            </a:r>
            <a:endParaRPr lang="zh-CN" altLang="en-US">
              <a:solidFill>
                <a:schemeClr val="tx1"/>
              </a:solidFill>
              <a:latin typeface="宋体" panose="02010600030101010101" pitchFamily="2" charset="-122"/>
            </a:endParaRPr>
          </a:p>
        </p:txBody>
      </p:sp>
      <p:sp>
        <p:nvSpPr>
          <p:cNvPr id="141399" name="Rectangle 87"/>
          <p:cNvSpPr>
            <a:spLocks noChangeArrowheads="1"/>
          </p:cNvSpPr>
          <p:nvPr/>
        </p:nvSpPr>
        <p:spPr bwMode="auto">
          <a:xfrm>
            <a:off x="1003300" y="5967413"/>
            <a:ext cx="6464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00"/>
                </a:solidFill>
              </a:rPr>
              <a:t>偏置电路</a:t>
            </a:r>
            <a:r>
              <a:rPr lang="en-US" altLang="zh-CN">
                <a:solidFill>
                  <a:srgbClr val="CC0000"/>
                </a:solidFill>
              </a:rPr>
              <a:t>:</a:t>
            </a:r>
            <a:r>
              <a:rPr lang="en-US" altLang="zh-CN">
                <a:solidFill>
                  <a:schemeClr val="tx1"/>
                </a:solidFill>
              </a:rPr>
              <a:t> </a:t>
            </a:r>
            <a:r>
              <a:rPr lang="zh-CN" altLang="en-US">
                <a:solidFill>
                  <a:schemeClr val="tx1"/>
                </a:solidFill>
              </a:rPr>
              <a:t>一般由各种恒流源等电路组成</a:t>
            </a:r>
          </a:p>
        </p:txBody>
      </p:sp>
      <p:sp>
        <p:nvSpPr>
          <p:cNvPr id="141400" name="Text Box 88"/>
          <p:cNvSpPr txBox="1">
            <a:spLocks noChangeArrowheads="1"/>
          </p:cNvSpPr>
          <p:nvPr/>
        </p:nvSpPr>
        <p:spPr bwMode="auto">
          <a:xfrm>
            <a:off x="330200" y="5080000"/>
            <a:ext cx="87566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rgbClr val="CC0000"/>
                </a:solidFill>
                <a:latin typeface="宋体" panose="02010600030101010101" pitchFamily="2" charset="-122"/>
              </a:rPr>
              <a:t>    </a:t>
            </a:r>
            <a:r>
              <a:rPr lang="zh-CN" altLang="en-US">
                <a:solidFill>
                  <a:srgbClr val="CC0000"/>
                </a:solidFill>
                <a:latin typeface="宋体" panose="02010600030101010101" pitchFamily="2" charset="-122"/>
              </a:rPr>
              <a:t>输出级：</a:t>
            </a:r>
            <a:r>
              <a:rPr lang="zh-CN" altLang="en-US">
                <a:solidFill>
                  <a:schemeClr val="tx1"/>
                </a:solidFill>
                <a:latin typeface="宋体" panose="02010600030101010101" pitchFamily="2" charset="-122"/>
              </a:rPr>
              <a:t>与负载相接，要求输出电阻低，带负载</a:t>
            </a:r>
          </a:p>
          <a:p>
            <a:pPr eaLnBrk="1" hangingPunct="1"/>
            <a:r>
              <a:rPr lang="zh-CN" altLang="en-US">
                <a:solidFill>
                  <a:schemeClr val="tx1"/>
                </a:solidFill>
                <a:latin typeface="宋体" panose="02010600030101010101" pitchFamily="2" charset="-122"/>
              </a:rPr>
              <a:t>能力强，一般由互补功率放大电路或射极输出器构成。</a:t>
            </a:r>
            <a:endParaRPr lang="zh-CN" altLang="en-US" sz="2000" i="1">
              <a:solidFill>
                <a:schemeClr val="tx1"/>
              </a:solidFill>
            </a:endParaRPr>
          </a:p>
        </p:txBody>
      </p:sp>
      <p:pic>
        <p:nvPicPr>
          <p:cNvPr id="141401" name="Picture 89"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713" y="1052513"/>
            <a:ext cx="5221287"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95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1401"/>
                                        </p:tgtEl>
                                        <p:attrNameLst>
                                          <p:attrName>style.visibility</p:attrName>
                                        </p:attrNameLst>
                                      </p:cBhvr>
                                      <p:to>
                                        <p:strVal val="visible"/>
                                      </p:to>
                                    </p:set>
                                    <p:animEffect transition="in" filter="wipe(left)">
                                      <p:cBhvr>
                                        <p:cTn id="7" dur="500"/>
                                        <p:tgtEl>
                                          <p:spTgt spid="141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55"/>
                                        </p:tgtEl>
                                        <p:attrNameLst>
                                          <p:attrName>style.visibility</p:attrName>
                                        </p:attrNameLst>
                                      </p:cBhvr>
                                      <p:to>
                                        <p:strVal val="visible"/>
                                      </p:to>
                                    </p:set>
                                    <p:animEffect transition="in" filter="wipe(left)">
                                      <p:cBhvr>
                                        <p:cTn id="12" dur="500"/>
                                        <p:tgtEl>
                                          <p:spTgt spid="1413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1356"/>
                                        </p:tgtEl>
                                        <p:attrNameLst>
                                          <p:attrName>style.visibility</p:attrName>
                                        </p:attrNameLst>
                                      </p:cBhvr>
                                      <p:to>
                                        <p:strVal val="visible"/>
                                      </p:to>
                                    </p:set>
                                    <p:animEffect transition="in" filter="wipe(left)">
                                      <p:cBhvr>
                                        <p:cTn id="17" dur="500"/>
                                        <p:tgtEl>
                                          <p:spTgt spid="1413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1398"/>
                                        </p:tgtEl>
                                        <p:attrNameLst>
                                          <p:attrName>style.visibility</p:attrName>
                                        </p:attrNameLst>
                                      </p:cBhvr>
                                      <p:to>
                                        <p:strVal val="visible"/>
                                      </p:to>
                                    </p:set>
                                    <p:animEffect transition="in" filter="wipe(left)">
                                      <p:cBhvr>
                                        <p:cTn id="22" dur="500"/>
                                        <p:tgtEl>
                                          <p:spTgt spid="1413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1400"/>
                                        </p:tgtEl>
                                        <p:attrNameLst>
                                          <p:attrName>style.visibility</p:attrName>
                                        </p:attrNameLst>
                                      </p:cBhvr>
                                      <p:to>
                                        <p:strVal val="visible"/>
                                      </p:to>
                                    </p:set>
                                    <p:animEffect transition="in" filter="wipe(left)">
                                      <p:cBhvr>
                                        <p:cTn id="27" dur="500"/>
                                        <p:tgtEl>
                                          <p:spTgt spid="1414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1399"/>
                                        </p:tgtEl>
                                        <p:attrNameLst>
                                          <p:attrName>style.visibility</p:attrName>
                                        </p:attrNameLst>
                                      </p:cBhvr>
                                      <p:to>
                                        <p:strVal val="visible"/>
                                      </p:to>
                                    </p:set>
                                    <p:animEffect transition="in" filter="wipe(left)">
                                      <p:cBhvr>
                                        <p:cTn id="32" dur="500"/>
                                        <p:tgtEl>
                                          <p:spTgt spid="141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5" grpId="0" autoUpdateAnimBg="0"/>
      <p:bldP spid="141356" grpId="0" autoUpdateAnimBg="0"/>
      <p:bldP spid="141398" grpId="0" autoUpdateAnimBg="0"/>
      <p:bldP spid="141399" grpId="0" autoUpdateAnimBg="0"/>
      <p:bldP spid="14140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77" descr="C:\Users\Administrator\Desktop\图片11.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72063" y="500063"/>
            <a:ext cx="3700462"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321" name="Line 121"/>
          <p:cNvSpPr>
            <a:spLocks noChangeShapeType="1"/>
          </p:cNvSpPr>
          <p:nvPr/>
        </p:nvSpPr>
        <p:spPr bwMode="auto">
          <a:xfrm>
            <a:off x="5805488" y="1333500"/>
            <a:ext cx="0" cy="1968500"/>
          </a:xfrm>
          <a:prstGeom prst="line">
            <a:avLst/>
          </a:prstGeom>
          <a:noFill/>
          <a:ln w="38100" cap="rnd">
            <a:solidFill>
              <a:srgbClr val="800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323" name="Line 123"/>
          <p:cNvSpPr>
            <a:spLocks noChangeShapeType="1"/>
          </p:cNvSpPr>
          <p:nvPr/>
        </p:nvSpPr>
        <p:spPr bwMode="auto">
          <a:xfrm>
            <a:off x="7302500" y="1371600"/>
            <a:ext cx="0" cy="1447800"/>
          </a:xfrm>
          <a:prstGeom prst="line">
            <a:avLst/>
          </a:prstGeom>
          <a:noFill/>
          <a:ln w="38100" cap="rnd">
            <a:solidFill>
              <a:srgbClr val="800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324" name="Line 124"/>
          <p:cNvSpPr>
            <a:spLocks noChangeShapeType="1"/>
          </p:cNvSpPr>
          <p:nvPr/>
        </p:nvSpPr>
        <p:spPr bwMode="auto">
          <a:xfrm>
            <a:off x="6646863" y="1685925"/>
            <a:ext cx="0" cy="1104900"/>
          </a:xfrm>
          <a:prstGeom prst="line">
            <a:avLst/>
          </a:prstGeom>
          <a:noFill/>
          <a:ln w="38100" cap="rnd">
            <a:solidFill>
              <a:srgbClr val="800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189"/>
          <p:cNvGrpSpPr>
            <a:grpSpLocks/>
          </p:cNvGrpSpPr>
          <p:nvPr/>
        </p:nvGrpSpPr>
        <p:grpSpPr bwMode="auto">
          <a:xfrm>
            <a:off x="5097463" y="995363"/>
            <a:ext cx="3132137" cy="388937"/>
            <a:chOff x="3211" y="659"/>
            <a:chExt cx="1973" cy="245"/>
          </a:xfrm>
        </p:grpSpPr>
        <p:sp>
          <p:nvSpPr>
            <p:cNvPr id="129038" name="Line 128"/>
            <p:cNvSpPr>
              <a:spLocks noChangeShapeType="1"/>
            </p:cNvSpPr>
            <p:nvPr/>
          </p:nvSpPr>
          <p:spPr bwMode="auto">
            <a:xfrm>
              <a:off x="3455" y="867"/>
              <a:ext cx="1729"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9039" name="Object 129"/>
            <p:cNvGraphicFramePr>
              <a:graphicFrameLocks noChangeAspect="1"/>
            </p:cNvGraphicFramePr>
            <p:nvPr/>
          </p:nvGraphicFramePr>
          <p:xfrm>
            <a:off x="3211" y="659"/>
            <a:ext cx="248" cy="245"/>
          </p:xfrm>
          <a:graphic>
            <a:graphicData uri="http://schemas.openxmlformats.org/presentationml/2006/ole">
              <mc:AlternateContent xmlns:mc="http://schemas.openxmlformats.org/markup-compatibility/2006">
                <mc:Choice xmlns:v="urn:schemas-microsoft-com:vml" Requires="v">
                  <p:oleObj spid="_x0000_s32774" name="Equation" r:id="rId5" imgW="205962" imgH="205740" progId="Equation.3">
                    <p:embed/>
                  </p:oleObj>
                </mc:Choice>
                <mc:Fallback>
                  <p:oleObj name="Equation" r:id="rId5" imgW="205962" imgH="2057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1" y="659"/>
                          <a:ext cx="248"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90"/>
          <p:cNvGrpSpPr>
            <a:grpSpLocks/>
          </p:cNvGrpSpPr>
          <p:nvPr/>
        </p:nvGrpSpPr>
        <p:grpSpPr bwMode="auto">
          <a:xfrm>
            <a:off x="5054600" y="1447800"/>
            <a:ext cx="3175000" cy="390525"/>
            <a:chOff x="3184" y="872"/>
            <a:chExt cx="2000" cy="246"/>
          </a:xfrm>
        </p:grpSpPr>
        <p:sp>
          <p:nvSpPr>
            <p:cNvPr id="129036" name="Line 131"/>
            <p:cNvSpPr>
              <a:spLocks noChangeShapeType="1"/>
            </p:cNvSpPr>
            <p:nvPr/>
          </p:nvSpPr>
          <p:spPr bwMode="auto">
            <a:xfrm>
              <a:off x="3456" y="1007"/>
              <a:ext cx="1728" cy="0"/>
            </a:xfrm>
            <a:prstGeom prst="line">
              <a:avLst/>
            </a:prstGeom>
            <a:noFill/>
            <a:ln w="28575">
              <a:solidFill>
                <a:srgbClr val="0000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9037" name="Object 132"/>
            <p:cNvGraphicFramePr>
              <a:graphicFrameLocks noChangeAspect="1"/>
            </p:cNvGraphicFramePr>
            <p:nvPr/>
          </p:nvGraphicFramePr>
          <p:xfrm>
            <a:off x="3184" y="872"/>
            <a:ext cx="262" cy="246"/>
          </p:xfrm>
          <a:graphic>
            <a:graphicData uri="http://schemas.openxmlformats.org/presentationml/2006/ole">
              <mc:AlternateContent xmlns:mc="http://schemas.openxmlformats.org/markup-compatibility/2006">
                <mc:Choice xmlns:v="urn:schemas-microsoft-com:vml" Requires="v">
                  <p:oleObj spid="_x0000_s32775" name="Equation" r:id="rId7" imgW="221113" imgH="205740" progId="Equation.3">
                    <p:embed/>
                  </p:oleObj>
                </mc:Choice>
                <mc:Fallback>
                  <p:oleObj name="Equation" r:id="rId7" imgW="221113" imgH="2057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4" y="872"/>
                          <a:ext cx="262"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29032" name="Picture 200" descr="图片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549275"/>
            <a:ext cx="405130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78" descr="C:\Users\Administrator\Desktop\图片12.jpg"/>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7688" y="2214563"/>
            <a:ext cx="449262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 name="Picture 79" descr="C:\Users\Administrator\Desktop\图片13.jpg"/>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750" y="2820988"/>
            <a:ext cx="3548063"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384" name="Text Box 184" descr="80%"/>
          <p:cNvSpPr txBox="1">
            <a:spLocks noChangeArrowheads="1"/>
          </p:cNvSpPr>
          <p:nvPr/>
        </p:nvSpPr>
        <p:spPr bwMode="auto">
          <a:xfrm>
            <a:off x="500063" y="4143375"/>
            <a:ext cx="8169275" cy="2227263"/>
          </a:xfrm>
          <a:prstGeom prst="rect">
            <a:avLst/>
          </a:prstGeom>
          <a:pattFill prst="pct80">
            <a:fgClr>
              <a:srgbClr val="FFCCFF"/>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rgbClr val="000099"/>
                </a:solidFill>
              </a:rPr>
              <a:t>    </a:t>
            </a:r>
            <a:r>
              <a:rPr lang="zh-CN" altLang="en-US">
                <a:solidFill>
                  <a:srgbClr val="000099"/>
                </a:solidFill>
              </a:rPr>
              <a:t>利用滞回特性可构成多种实用电路。如用作越限</a:t>
            </a:r>
          </a:p>
          <a:p>
            <a:pPr eaLnBrk="1" hangingPunct="1"/>
            <a:r>
              <a:rPr lang="zh-CN" altLang="en-US">
                <a:solidFill>
                  <a:srgbClr val="000099"/>
                </a:solidFill>
              </a:rPr>
              <a:t>报警器。如图示电路，当电压高于</a:t>
            </a:r>
            <a:r>
              <a:rPr lang="en-US" altLang="zh-CN">
                <a:solidFill>
                  <a:srgbClr val="000099"/>
                </a:solidFill>
              </a:rPr>
              <a:t>5.33V</a:t>
            </a:r>
            <a:r>
              <a:rPr lang="zh-CN" altLang="en-US">
                <a:solidFill>
                  <a:srgbClr val="000099"/>
                </a:solidFill>
              </a:rPr>
              <a:t>或低于</a:t>
            </a:r>
            <a:r>
              <a:rPr lang="en-US" altLang="zh-CN">
                <a:solidFill>
                  <a:srgbClr val="000099"/>
                </a:solidFill>
              </a:rPr>
              <a:t>1.33</a:t>
            </a:r>
          </a:p>
          <a:p>
            <a:pPr eaLnBrk="1" hangingPunct="1"/>
            <a:r>
              <a:rPr lang="en-US" altLang="zh-CN">
                <a:solidFill>
                  <a:srgbClr val="000099"/>
                </a:solidFill>
              </a:rPr>
              <a:t>V</a:t>
            </a:r>
            <a:r>
              <a:rPr lang="zh-CN" altLang="en-US">
                <a:solidFill>
                  <a:srgbClr val="000099"/>
                </a:solidFill>
              </a:rPr>
              <a:t>时，电路输出电压</a:t>
            </a:r>
            <a:r>
              <a:rPr lang="en-US" altLang="zh-CN" i="1">
                <a:solidFill>
                  <a:srgbClr val="000099"/>
                </a:solidFill>
              </a:rPr>
              <a:t>u</a:t>
            </a:r>
            <a:r>
              <a:rPr lang="en-US" altLang="zh-CN" baseline="-25000">
                <a:solidFill>
                  <a:srgbClr val="000099"/>
                </a:solidFill>
              </a:rPr>
              <a:t>0</a:t>
            </a:r>
            <a:r>
              <a:rPr lang="zh-CN" altLang="en-US">
                <a:solidFill>
                  <a:srgbClr val="000099"/>
                </a:solidFill>
              </a:rPr>
              <a:t>的跳变可作为报警信号。如</a:t>
            </a:r>
            <a:r>
              <a:rPr lang="en-US" altLang="zh-CN" i="1">
                <a:solidFill>
                  <a:srgbClr val="000099"/>
                </a:solidFill>
              </a:rPr>
              <a:t>u</a:t>
            </a:r>
            <a:r>
              <a:rPr lang="en-US" altLang="zh-CN" baseline="-25000">
                <a:solidFill>
                  <a:srgbClr val="000099"/>
                </a:solidFill>
              </a:rPr>
              <a:t>i</a:t>
            </a:r>
          </a:p>
          <a:p>
            <a:pPr eaLnBrk="1" hangingPunct="1"/>
            <a:r>
              <a:rPr lang="zh-CN" altLang="en-US">
                <a:solidFill>
                  <a:srgbClr val="000099"/>
                </a:solidFill>
              </a:rPr>
              <a:t>表示温度，则可用于控制温度，改变参考电压</a:t>
            </a:r>
            <a:r>
              <a:rPr lang="en-US" altLang="zh-CN" i="1">
                <a:solidFill>
                  <a:srgbClr val="000099"/>
                </a:solidFill>
              </a:rPr>
              <a:t>U</a:t>
            </a:r>
            <a:r>
              <a:rPr lang="en-US" altLang="zh-CN" baseline="-25000">
                <a:solidFill>
                  <a:srgbClr val="000099"/>
                </a:solidFill>
              </a:rPr>
              <a:t>R</a:t>
            </a:r>
            <a:r>
              <a:rPr lang="zh-CN" altLang="en-US">
                <a:solidFill>
                  <a:srgbClr val="000099"/>
                </a:solidFill>
              </a:rPr>
              <a:t>，</a:t>
            </a:r>
          </a:p>
          <a:p>
            <a:pPr eaLnBrk="1" hangingPunct="1"/>
            <a:r>
              <a:rPr lang="zh-CN" altLang="en-US">
                <a:solidFill>
                  <a:srgbClr val="000099"/>
                </a:solidFill>
              </a:rPr>
              <a:t>可改变控温的范围。</a:t>
            </a:r>
          </a:p>
        </p:txBody>
      </p:sp>
    </p:spTree>
    <p:extLst>
      <p:ext uri="{BB962C8B-B14F-4D97-AF65-F5344CB8AC3E}">
        <p14:creationId xmlns:p14="http://schemas.microsoft.com/office/powerpoint/2010/main" val="604432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left)">
                                      <p:cBhvr>
                                        <p:cTn id="7" dur="500"/>
                                        <p:tgtEl>
                                          <p:spTgt spid="1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500"/>
                                        <p:tgtEl>
                                          <p:spTgt spid="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179321"/>
                                        </p:tgtEl>
                                        <p:attrNameLst>
                                          <p:attrName>style.visibility</p:attrName>
                                        </p:attrNameLst>
                                      </p:cBhvr>
                                      <p:to>
                                        <p:strVal val="visible"/>
                                      </p:to>
                                    </p:set>
                                    <p:anim calcmode="lin" valueType="num">
                                      <p:cBhvr>
                                        <p:cTn id="27" dur="500" fill="hold"/>
                                        <p:tgtEl>
                                          <p:spTgt spid="179321"/>
                                        </p:tgtEl>
                                        <p:attrNameLst>
                                          <p:attrName>ppt_x</p:attrName>
                                        </p:attrNameLst>
                                      </p:cBhvr>
                                      <p:tavLst>
                                        <p:tav tm="0">
                                          <p:val>
                                            <p:strVal val="#ppt_x"/>
                                          </p:val>
                                        </p:tav>
                                        <p:tav tm="100000">
                                          <p:val>
                                            <p:strVal val="#ppt_x"/>
                                          </p:val>
                                        </p:tav>
                                      </p:tavLst>
                                    </p:anim>
                                    <p:anim calcmode="lin" valueType="num">
                                      <p:cBhvr>
                                        <p:cTn id="28" dur="500" fill="hold"/>
                                        <p:tgtEl>
                                          <p:spTgt spid="179321"/>
                                        </p:tgtEl>
                                        <p:attrNameLst>
                                          <p:attrName>ppt_y</p:attrName>
                                        </p:attrNameLst>
                                      </p:cBhvr>
                                      <p:tavLst>
                                        <p:tav tm="0">
                                          <p:val>
                                            <p:strVal val="#ppt_y-#ppt_h/2"/>
                                          </p:val>
                                        </p:tav>
                                        <p:tav tm="100000">
                                          <p:val>
                                            <p:strVal val="#ppt_y"/>
                                          </p:val>
                                        </p:tav>
                                      </p:tavLst>
                                    </p:anim>
                                    <p:anim calcmode="lin" valueType="num">
                                      <p:cBhvr>
                                        <p:cTn id="29" dur="500" fill="hold"/>
                                        <p:tgtEl>
                                          <p:spTgt spid="179321"/>
                                        </p:tgtEl>
                                        <p:attrNameLst>
                                          <p:attrName>ppt_w</p:attrName>
                                        </p:attrNameLst>
                                      </p:cBhvr>
                                      <p:tavLst>
                                        <p:tav tm="0">
                                          <p:val>
                                            <p:strVal val="#ppt_w"/>
                                          </p:val>
                                        </p:tav>
                                        <p:tav tm="100000">
                                          <p:val>
                                            <p:strVal val="#ppt_w"/>
                                          </p:val>
                                        </p:tav>
                                      </p:tavLst>
                                    </p:anim>
                                    <p:anim calcmode="lin" valueType="num">
                                      <p:cBhvr>
                                        <p:cTn id="30" dur="500" fill="hold"/>
                                        <p:tgtEl>
                                          <p:spTgt spid="179321"/>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9324"/>
                                        </p:tgtEl>
                                        <p:attrNameLst>
                                          <p:attrName>style.visibility</p:attrName>
                                        </p:attrNameLst>
                                      </p:cBhvr>
                                      <p:to>
                                        <p:strVal val="visible"/>
                                      </p:to>
                                    </p:set>
                                    <p:animEffect transition="in" filter="wipe(up)">
                                      <p:cBhvr>
                                        <p:cTn id="35" dur="500"/>
                                        <p:tgtEl>
                                          <p:spTgt spid="17932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79323"/>
                                        </p:tgtEl>
                                        <p:attrNameLst>
                                          <p:attrName>style.visibility</p:attrName>
                                        </p:attrNameLst>
                                      </p:cBhvr>
                                      <p:to>
                                        <p:strVal val="visible"/>
                                      </p:to>
                                    </p:set>
                                    <p:animEffect transition="in" filter="wipe(up)">
                                      <p:cBhvr>
                                        <p:cTn id="40" dur="500"/>
                                        <p:tgtEl>
                                          <p:spTgt spid="17932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wipe(left)">
                                      <p:cBhvr>
                                        <p:cTn id="45" dur="500"/>
                                        <p:tgtEl>
                                          <p:spTgt spid="8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9384"/>
                                        </p:tgtEl>
                                        <p:attrNameLst>
                                          <p:attrName>style.visibility</p:attrName>
                                        </p:attrNameLst>
                                      </p:cBhvr>
                                      <p:to>
                                        <p:strVal val="visible"/>
                                      </p:to>
                                    </p:set>
                                    <p:animEffect transition="in" filter="wipe(left)">
                                      <p:cBhvr>
                                        <p:cTn id="50" dur="500"/>
                                        <p:tgtEl>
                                          <p:spTgt spid="179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21" grpId="0" animBg="1"/>
      <p:bldP spid="179323" grpId="0" animBg="1"/>
      <p:bldP spid="179324" grpId="0" animBg="1"/>
      <p:bldP spid="179384"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337343" y="488952"/>
            <a:ext cx="8569325" cy="762000"/>
          </a:xfrm>
          <a:prstGeom prst="rect">
            <a:avLst/>
          </a:prstGeom>
          <a:noFill/>
          <a:ln w="9525">
            <a:noFill/>
            <a:miter lim="800000"/>
            <a:headEnd/>
            <a:tailEnd/>
          </a:ln>
          <a:effectLst/>
        </p:spPr>
        <p:txBody>
          <a:bodyPr anchor="ctr"/>
          <a:lstStyle/>
          <a:p>
            <a:pPr algn="ctr" eaLnBrk="1" hangingPunct="1">
              <a:defRPr/>
            </a:pPr>
            <a:r>
              <a:rPr lang="en-US" altLang="zh-CN" sz="3200" b="1" dirty="0">
                <a:solidFill>
                  <a:srgbClr val="CC0000"/>
                </a:solidFill>
                <a:latin typeface="Times New Roman" panose="02020603050405020304" pitchFamily="18" charset="0"/>
                <a:cs typeface="Times New Roman" panose="02020603050405020304" pitchFamily="18" charset="0"/>
              </a:rPr>
              <a:t> 16.5 </a:t>
            </a:r>
            <a:r>
              <a:rPr lang="zh-CN" altLang="en-US" sz="3200" b="1" dirty="0">
                <a:solidFill>
                  <a:srgbClr val="CC0000"/>
                </a:solidFill>
                <a:latin typeface="Times New Roman" panose="02020603050405020304" pitchFamily="18" charset="0"/>
                <a:cs typeface="Times New Roman" panose="02020603050405020304" pitchFamily="18" charset="0"/>
              </a:rPr>
              <a:t>使用运算放大器应注意的几个问题</a:t>
            </a:r>
          </a:p>
        </p:txBody>
      </p:sp>
      <p:sp>
        <p:nvSpPr>
          <p:cNvPr id="146440" name="Rectangle 8"/>
          <p:cNvSpPr>
            <a:spLocks noChangeArrowheads="1"/>
          </p:cNvSpPr>
          <p:nvPr/>
        </p:nvSpPr>
        <p:spPr bwMode="auto">
          <a:xfrm>
            <a:off x="-107950" y="1219948"/>
            <a:ext cx="907256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a:solidFill>
                  <a:schemeClr val="tx1"/>
                </a:solidFill>
              </a:rPr>
              <a:t>        </a:t>
            </a:r>
            <a:r>
              <a:rPr lang="zh-CN" altLang="en-US">
                <a:solidFill>
                  <a:schemeClr val="tx1"/>
                </a:solidFill>
              </a:rPr>
              <a:t>集成运算放大器的用途广泛，在使用前必须进行测试，使用中应注意其电参数和极限参数符合电路要求，同时还应注意以下问题。</a:t>
            </a:r>
            <a:r>
              <a:rPr lang="zh-CN" altLang="en-US">
                <a:solidFill>
                  <a:schemeClr val="tx1"/>
                </a:solidFill>
                <a:latin typeface="Courier New" panose="02070309020205020404" pitchFamily="49" charset="0"/>
              </a:rPr>
              <a:t> </a:t>
            </a:r>
            <a:endParaRPr lang="zh-CN" altLang="en-US">
              <a:solidFill>
                <a:schemeClr val="tx1"/>
              </a:solidFill>
            </a:endParaRPr>
          </a:p>
        </p:txBody>
      </p:sp>
      <p:sp>
        <p:nvSpPr>
          <p:cNvPr id="146441" name="Text Box 9"/>
          <p:cNvSpPr txBox="1">
            <a:spLocks noChangeArrowheads="1"/>
          </p:cNvSpPr>
          <p:nvPr/>
        </p:nvSpPr>
        <p:spPr bwMode="auto">
          <a:xfrm>
            <a:off x="263525" y="3464673"/>
            <a:ext cx="8716963"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rgbClr val="000099"/>
                </a:solidFill>
              </a:rPr>
              <a:t>     3. </a:t>
            </a:r>
            <a:r>
              <a:rPr lang="zh-CN" altLang="en-US">
                <a:solidFill>
                  <a:srgbClr val="000099"/>
                </a:solidFill>
              </a:rPr>
              <a:t>调零</a:t>
            </a:r>
          </a:p>
          <a:p>
            <a:pPr eaLnBrk="1" hangingPunct="1">
              <a:lnSpc>
                <a:spcPct val="110000"/>
              </a:lnSpc>
            </a:pPr>
            <a:r>
              <a:rPr lang="zh-CN" altLang="en-US">
                <a:solidFill>
                  <a:schemeClr val="tx1"/>
                </a:solidFill>
              </a:rPr>
              <a:t>    为了提高集成运算放大器的精度</a:t>
            </a:r>
            <a:r>
              <a:rPr lang="en-US" altLang="zh-CN">
                <a:solidFill>
                  <a:schemeClr val="tx1"/>
                </a:solidFill>
              </a:rPr>
              <a:t>,</a:t>
            </a:r>
            <a:r>
              <a:rPr lang="zh-CN" altLang="en-US">
                <a:solidFill>
                  <a:schemeClr val="tx1"/>
                </a:solidFill>
              </a:rPr>
              <a:t>消除因失调电压和失调电流引起的误差</a:t>
            </a:r>
            <a:r>
              <a:rPr lang="en-US" altLang="zh-CN">
                <a:solidFill>
                  <a:schemeClr val="tx1"/>
                </a:solidFill>
              </a:rPr>
              <a:t>,</a:t>
            </a:r>
            <a:r>
              <a:rPr lang="zh-CN" altLang="en-US">
                <a:solidFill>
                  <a:schemeClr val="tx1"/>
                </a:solidFill>
              </a:rPr>
              <a:t>需要对集成运算放大器进行调零。</a:t>
            </a:r>
            <a:endParaRPr lang="zh-CN" altLang="en-US" i="1">
              <a:solidFill>
                <a:schemeClr val="tx1"/>
              </a:solidFill>
            </a:endParaRPr>
          </a:p>
        </p:txBody>
      </p:sp>
      <p:sp>
        <p:nvSpPr>
          <p:cNvPr id="146442" name="Text Box 10"/>
          <p:cNvSpPr txBox="1">
            <a:spLocks noChangeArrowheads="1"/>
          </p:cNvSpPr>
          <p:nvPr/>
        </p:nvSpPr>
        <p:spPr bwMode="auto">
          <a:xfrm>
            <a:off x="206375" y="4887073"/>
            <a:ext cx="88455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chemeClr val="tx1"/>
                </a:solidFill>
              </a:rPr>
              <a:t>     </a:t>
            </a:r>
            <a:r>
              <a:rPr lang="zh-CN" altLang="en-US">
                <a:solidFill>
                  <a:schemeClr val="tx1"/>
                </a:solidFill>
              </a:rPr>
              <a:t>集成运算放大器的调零电路有两类，一类是内调零，集成运算放大器设有外接调零电路的引线端</a:t>
            </a:r>
            <a:r>
              <a:rPr lang="en-US" altLang="zh-CN">
                <a:solidFill>
                  <a:schemeClr val="tx1"/>
                </a:solidFill>
              </a:rPr>
              <a:t>, </a:t>
            </a:r>
            <a:r>
              <a:rPr lang="zh-CN" altLang="en-US">
                <a:solidFill>
                  <a:schemeClr val="tx1"/>
                </a:solidFill>
              </a:rPr>
              <a:t>按说明书连接即可，如常用的</a:t>
            </a:r>
            <a:r>
              <a:rPr lang="zh-CN" altLang="en-US" i="1">
                <a:solidFill>
                  <a:schemeClr val="tx1"/>
                </a:solidFill>
                <a:sym typeface="Symbol" panose="05050102010706020507" pitchFamily="18" charset="2"/>
              </a:rPr>
              <a:t></a:t>
            </a:r>
            <a:r>
              <a:rPr lang="zh-CN" altLang="en-US">
                <a:solidFill>
                  <a:schemeClr val="tx1"/>
                </a:solidFill>
                <a:sym typeface="Symbol" panose="05050102010706020507" pitchFamily="18" charset="2"/>
              </a:rPr>
              <a:t></a:t>
            </a:r>
            <a:r>
              <a:rPr lang="en-US" altLang="zh-CN">
                <a:solidFill>
                  <a:schemeClr val="tx1"/>
                </a:solidFill>
              </a:rPr>
              <a:t>741</a:t>
            </a:r>
            <a:r>
              <a:rPr lang="zh-CN" altLang="en-US">
                <a:solidFill>
                  <a:schemeClr val="tx1"/>
                </a:solidFill>
              </a:rPr>
              <a:t>，其中电位器</a:t>
            </a:r>
            <a:r>
              <a:rPr lang="en-US" altLang="zh-CN">
                <a:solidFill>
                  <a:schemeClr val="tx1"/>
                </a:solidFill>
              </a:rPr>
              <a:t>RP</a:t>
            </a:r>
            <a:r>
              <a:rPr lang="zh-CN" altLang="en-US">
                <a:solidFill>
                  <a:schemeClr val="tx1"/>
                </a:solidFill>
              </a:rPr>
              <a:t>可选择</a:t>
            </a:r>
            <a:r>
              <a:rPr lang="en-US" altLang="zh-CN">
                <a:solidFill>
                  <a:schemeClr val="tx1"/>
                </a:solidFill>
              </a:rPr>
              <a:t>10kΩ</a:t>
            </a:r>
            <a:r>
              <a:rPr lang="zh-CN" altLang="en-US">
                <a:solidFill>
                  <a:schemeClr val="tx1"/>
                </a:solidFill>
              </a:rPr>
              <a:t>的电位器</a:t>
            </a:r>
            <a:r>
              <a:rPr lang="en-US" altLang="zh-CN">
                <a:solidFill>
                  <a:schemeClr val="tx1"/>
                </a:solidFill>
              </a:rPr>
              <a:t>,  </a:t>
            </a:r>
            <a:r>
              <a:rPr lang="zh-CN" altLang="en-US">
                <a:solidFill>
                  <a:schemeClr val="tx1"/>
                </a:solidFill>
              </a:rPr>
              <a:t>如图所示。</a:t>
            </a:r>
          </a:p>
        </p:txBody>
      </p:sp>
      <p:sp>
        <p:nvSpPr>
          <p:cNvPr id="146443" name="Rectangle 11"/>
          <p:cNvSpPr>
            <a:spLocks noChangeArrowheads="1"/>
          </p:cNvSpPr>
          <p:nvPr/>
        </p:nvSpPr>
        <p:spPr bwMode="auto">
          <a:xfrm>
            <a:off x="708025" y="2623298"/>
            <a:ext cx="1968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rgbClr val="000099"/>
                </a:solidFill>
              </a:rPr>
              <a:t>1. </a:t>
            </a:r>
            <a:r>
              <a:rPr lang="zh-CN" altLang="en-US">
                <a:solidFill>
                  <a:srgbClr val="000099"/>
                </a:solidFill>
                <a:latin typeface="宋体" panose="02010600030101010101" pitchFamily="2" charset="-122"/>
              </a:rPr>
              <a:t>选用元件</a:t>
            </a:r>
            <a:endParaRPr lang="zh-CN" altLang="en-US" b="0">
              <a:solidFill>
                <a:srgbClr val="000099"/>
              </a:solidFill>
              <a:latin typeface="宋体" panose="02010600030101010101" pitchFamily="2" charset="-122"/>
            </a:endParaRPr>
          </a:p>
        </p:txBody>
      </p:sp>
      <p:sp>
        <p:nvSpPr>
          <p:cNvPr id="146444" name="Rectangle 12"/>
          <p:cNvSpPr>
            <a:spLocks noChangeArrowheads="1"/>
          </p:cNvSpPr>
          <p:nvPr/>
        </p:nvSpPr>
        <p:spPr bwMode="auto">
          <a:xfrm>
            <a:off x="708025" y="3067798"/>
            <a:ext cx="1254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rgbClr val="000099"/>
                </a:solidFill>
              </a:rPr>
              <a:t>2. </a:t>
            </a:r>
            <a:r>
              <a:rPr lang="zh-CN" altLang="en-US">
                <a:solidFill>
                  <a:srgbClr val="000099"/>
                </a:solidFill>
                <a:latin typeface="宋体" panose="02010600030101010101" pitchFamily="2" charset="-122"/>
              </a:rPr>
              <a:t>消振</a:t>
            </a:r>
            <a:endParaRPr lang="zh-CN" altLang="en-US" b="0">
              <a:solidFill>
                <a:srgbClr val="000099"/>
              </a:solidFill>
              <a:latin typeface="宋体" panose="02010600030101010101" pitchFamily="2" charset="-122"/>
            </a:endParaRPr>
          </a:p>
        </p:txBody>
      </p:sp>
    </p:spTree>
    <p:extLst>
      <p:ext uri="{BB962C8B-B14F-4D97-AF65-F5344CB8AC3E}">
        <p14:creationId xmlns:p14="http://schemas.microsoft.com/office/powerpoint/2010/main" val="2232754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40"/>
                                        </p:tgtEl>
                                        <p:attrNameLst>
                                          <p:attrName>style.visibility</p:attrName>
                                        </p:attrNameLst>
                                      </p:cBhvr>
                                      <p:to>
                                        <p:strVal val="visible"/>
                                      </p:to>
                                    </p:set>
                                    <p:animEffect transition="in" filter="wipe(left)">
                                      <p:cBhvr>
                                        <p:cTn id="7" dur="500"/>
                                        <p:tgtEl>
                                          <p:spTgt spid="146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43"/>
                                        </p:tgtEl>
                                        <p:attrNameLst>
                                          <p:attrName>style.visibility</p:attrName>
                                        </p:attrNameLst>
                                      </p:cBhvr>
                                      <p:to>
                                        <p:strVal val="visible"/>
                                      </p:to>
                                    </p:set>
                                    <p:animEffect transition="in" filter="wipe(left)">
                                      <p:cBhvr>
                                        <p:cTn id="12" dur="500"/>
                                        <p:tgtEl>
                                          <p:spTgt spid="1464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444"/>
                                        </p:tgtEl>
                                        <p:attrNameLst>
                                          <p:attrName>style.visibility</p:attrName>
                                        </p:attrNameLst>
                                      </p:cBhvr>
                                      <p:to>
                                        <p:strVal val="visible"/>
                                      </p:to>
                                    </p:set>
                                    <p:animEffect transition="in" filter="wipe(left)">
                                      <p:cBhvr>
                                        <p:cTn id="17" dur="500"/>
                                        <p:tgtEl>
                                          <p:spTgt spid="1464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6441"/>
                                        </p:tgtEl>
                                        <p:attrNameLst>
                                          <p:attrName>style.visibility</p:attrName>
                                        </p:attrNameLst>
                                      </p:cBhvr>
                                      <p:to>
                                        <p:strVal val="visible"/>
                                      </p:to>
                                    </p:set>
                                    <p:animEffect transition="in" filter="wipe(left)">
                                      <p:cBhvr>
                                        <p:cTn id="22" dur="500"/>
                                        <p:tgtEl>
                                          <p:spTgt spid="146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6442"/>
                                        </p:tgtEl>
                                        <p:attrNameLst>
                                          <p:attrName>style.visibility</p:attrName>
                                        </p:attrNameLst>
                                      </p:cBhvr>
                                      <p:to>
                                        <p:strVal val="visible"/>
                                      </p:to>
                                    </p:set>
                                    <p:animEffect transition="in" filter="wipe(left)">
                                      <p:cBhvr>
                                        <p:cTn id="27" dur="500"/>
                                        <p:tgtEl>
                                          <p:spTgt spid="146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0" grpId="0" autoUpdateAnimBg="0"/>
      <p:bldP spid="146441" grpId="0" autoUpdateAnimBg="0"/>
      <p:bldP spid="146442" grpId="0" autoUpdateAnimBg="0"/>
      <p:bldP spid="146443" grpId="0" autoUpdateAnimBg="0"/>
      <p:bldP spid="14644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57"/>
          <p:cNvSpPr>
            <a:spLocks noChangeArrowheads="1"/>
          </p:cNvSpPr>
          <p:nvPr/>
        </p:nvSpPr>
        <p:spPr bwMode="auto">
          <a:xfrm>
            <a:off x="876300" y="495300"/>
            <a:ext cx="1254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rgbClr val="000099"/>
                </a:solidFill>
              </a:rPr>
              <a:t>3. </a:t>
            </a:r>
            <a:r>
              <a:rPr lang="zh-CN" altLang="en-US">
                <a:solidFill>
                  <a:srgbClr val="000099"/>
                </a:solidFill>
              </a:rPr>
              <a:t>调零</a:t>
            </a:r>
          </a:p>
        </p:txBody>
      </p:sp>
      <p:sp>
        <p:nvSpPr>
          <p:cNvPr id="147514" name="Rectangle 58"/>
          <p:cNvSpPr>
            <a:spLocks noChangeArrowheads="1"/>
          </p:cNvSpPr>
          <p:nvPr/>
        </p:nvSpPr>
        <p:spPr bwMode="auto">
          <a:xfrm>
            <a:off x="12700" y="4470400"/>
            <a:ext cx="89916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05000"/>
              </a:lnSpc>
            </a:pPr>
            <a:r>
              <a:rPr lang="en-US" altLang="zh-CN">
                <a:solidFill>
                  <a:schemeClr val="tx1"/>
                </a:solidFill>
              </a:rPr>
              <a:t>    </a:t>
            </a:r>
            <a:r>
              <a:rPr lang="en-US" altLang="zh-CN">
                <a:solidFill>
                  <a:srgbClr val="006600"/>
                </a:solidFill>
              </a:rPr>
              <a:t>(1)</a:t>
            </a:r>
            <a:r>
              <a:rPr lang="zh-CN" altLang="en-US">
                <a:solidFill>
                  <a:srgbClr val="006600"/>
                </a:solidFill>
              </a:rPr>
              <a:t>输入端保护</a:t>
            </a:r>
          </a:p>
          <a:p>
            <a:pPr eaLnBrk="1" hangingPunct="1">
              <a:lnSpc>
                <a:spcPct val="105000"/>
              </a:lnSpc>
            </a:pPr>
            <a:r>
              <a:rPr lang="zh-CN" altLang="en-US">
                <a:solidFill>
                  <a:schemeClr val="tx1"/>
                </a:solidFill>
              </a:rPr>
              <a:t>        当输入端所加的电压过高时会损坏集成运算放大器，可在输入端加入两个反向并联的二极管，如图所示，将输入电压限制在二极管的正向压降以内。</a:t>
            </a:r>
          </a:p>
        </p:txBody>
      </p:sp>
      <p:sp>
        <p:nvSpPr>
          <p:cNvPr id="147515" name="Rectangle 59"/>
          <p:cNvSpPr>
            <a:spLocks noChangeArrowheads="1"/>
          </p:cNvSpPr>
          <p:nvPr/>
        </p:nvSpPr>
        <p:spPr bwMode="auto">
          <a:xfrm>
            <a:off x="876300" y="4038600"/>
            <a:ext cx="1254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rgbClr val="000099"/>
                </a:solidFill>
              </a:rPr>
              <a:t>4. </a:t>
            </a:r>
            <a:r>
              <a:rPr lang="zh-CN" altLang="en-US">
                <a:solidFill>
                  <a:srgbClr val="000099"/>
                </a:solidFill>
              </a:rPr>
              <a:t>保护</a:t>
            </a:r>
          </a:p>
        </p:txBody>
      </p:sp>
      <p:sp>
        <p:nvSpPr>
          <p:cNvPr id="147510" name="Text Box 54"/>
          <p:cNvSpPr txBox="1">
            <a:spLocks noChangeArrowheads="1"/>
          </p:cNvSpPr>
          <p:nvPr/>
        </p:nvSpPr>
        <p:spPr bwMode="auto">
          <a:xfrm>
            <a:off x="4914900" y="3949700"/>
            <a:ext cx="2674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i="1">
                <a:solidFill>
                  <a:srgbClr val="CC0000"/>
                </a:solidFill>
                <a:sym typeface="Symbol" panose="05050102010706020507" pitchFamily="18" charset="2"/>
              </a:rPr>
              <a:t></a:t>
            </a:r>
            <a:r>
              <a:rPr lang="en-US" altLang="zh-CN" sz="2400">
                <a:solidFill>
                  <a:srgbClr val="CC0000"/>
                </a:solidFill>
              </a:rPr>
              <a:t> A741</a:t>
            </a:r>
            <a:r>
              <a:rPr lang="zh-CN" altLang="en-US" sz="2400">
                <a:solidFill>
                  <a:srgbClr val="CC0000"/>
                </a:solidFill>
              </a:rPr>
              <a:t>的调零电路</a:t>
            </a:r>
          </a:p>
        </p:txBody>
      </p:sp>
      <p:pic>
        <p:nvPicPr>
          <p:cNvPr id="145414" name="Picture 65" descr="图片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549275"/>
            <a:ext cx="421957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5692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7510"/>
                                        </p:tgtEl>
                                        <p:attrNameLst>
                                          <p:attrName>style.visibility</p:attrName>
                                        </p:attrNameLst>
                                      </p:cBhvr>
                                      <p:to>
                                        <p:strVal val="visible"/>
                                      </p:to>
                                    </p:set>
                                    <p:animEffect transition="in" filter="wipe(left)">
                                      <p:cBhvr>
                                        <p:cTn id="7" dur="500"/>
                                        <p:tgtEl>
                                          <p:spTgt spid="147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515"/>
                                        </p:tgtEl>
                                        <p:attrNameLst>
                                          <p:attrName>style.visibility</p:attrName>
                                        </p:attrNameLst>
                                      </p:cBhvr>
                                      <p:to>
                                        <p:strVal val="visible"/>
                                      </p:to>
                                    </p:set>
                                    <p:animEffect transition="in" filter="wipe(left)">
                                      <p:cBhvr>
                                        <p:cTn id="12" dur="500"/>
                                        <p:tgtEl>
                                          <p:spTgt spid="147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7514"/>
                                        </p:tgtEl>
                                        <p:attrNameLst>
                                          <p:attrName>style.visibility</p:attrName>
                                        </p:attrNameLst>
                                      </p:cBhvr>
                                      <p:to>
                                        <p:strVal val="visible"/>
                                      </p:to>
                                    </p:set>
                                    <p:animEffect transition="in" filter="wipe(left)">
                                      <p:cBhvr>
                                        <p:cTn id="17" dur="500"/>
                                        <p:tgtEl>
                                          <p:spTgt spid="147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14" grpId="0" autoUpdateAnimBg="0"/>
      <p:bldP spid="147515" grpId="0" autoUpdateAnimBg="0"/>
      <p:bldP spid="14751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76200" y="863600"/>
            <a:ext cx="42672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05000"/>
              </a:lnSpc>
            </a:pPr>
            <a:r>
              <a:rPr lang="en-US" altLang="zh-CN">
                <a:solidFill>
                  <a:schemeClr val="tx1"/>
                </a:solidFill>
              </a:rPr>
              <a:t>    </a:t>
            </a:r>
            <a:r>
              <a:rPr lang="en-US" altLang="zh-CN">
                <a:solidFill>
                  <a:srgbClr val="006600"/>
                </a:solidFill>
              </a:rPr>
              <a:t>(1)</a:t>
            </a:r>
            <a:r>
              <a:rPr lang="zh-CN" altLang="en-US">
                <a:solidFill>
                  <a:srgbClr val="006600"/>
                </a:solidFill>
              </a:rPr>
              <a:t>输入端保护</a:t>
            </a:r>
            <a:r>
              <a:rPr lang="zh-CN" altLang="en-US">
                <a:solidFill>
                  <a:schemeClr val="tx1"/>
                </a:solidFill>
              </a:rPr>
              <a:t>      </a:t>
            </a:r>
          </a:p>
        </p:txBody>
      </p:sp>
      <p:sp>
        <p:nvSpPr>
          <p:cNvPr id="148517" name="Text Box 37"/>
          <p:cNvSpPr txBox="1">
            <a:spLocks noChangeArrowheads="1"/>
          </p:cNvSpPr>
          <p:nvPr/>
        </p:nvSpPr>
        <p:spPr bwMode="auto">
          <a:xfrm>
            <a:off x="428625" y="4314825"/>
            <a:ext cx="84867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chemeClr val="tx1"/>
                </a:solidFill>
              </a:rPr>
              <a:t>    </a:t>
            </a:r>
            <a:r>
              <a:rPr lang="en-US" altLang="zh-CN">
                <a:solidFill>
                  <a:srgbClr val="006600"/>
                </a:solidFill>
              </a:rPr>
              <a:t>(2)</a:t>
            </a:r>
            <a:r>
              <a:rPr lang="zh-CN" altLang="en-US">
                <a:solidFill>
                  <a:srgbClr val="006600"/>
                </a:solidFill>
              </a:rPr>
              <a:t>输出端保护</a:t>
            </a:r>
            <a:r>
              <a:rPr lang="zh-CN" altLang="en-US">
                <a:solidFill>
                  <a:schemeClr val="tx1"/>
                </a:solidFill>
              </a:rPr>
              <a:t></a:t>
            </a:r>
          </a:p>
          <a:p>
            <a:pPr eaLnBrk="1" hangingPunct="1">
              <a:lnSpc>
                <a:spcPct val="110000"/>
              </a:lnSpc>
            </a:pPr>
            <a:r>
              <a:rPr lang="zh-CN" altLang="en-US">
                <a:solidFill>
                  <a:schemeClr val="tx1"/>
                </a:solidFill>
              </a:rPr>
              <a:t>    为了防止输出电压过大</a:t>
            </a:r>
            <a:r>
              <a:rPr lang="en-US" altLang="zh-CN">
                <a:solidFill>
                  <a:schemeClr val="tx1"/>
                </a:solidFill>
              </a:rPr>
              <a:t>,</a:t>
            </a:r>
            <a:r>
              <a:rPr lang="zh-CN" altLang="en-US">
                <a:solidFill>
                  <a:schemeClr val="tx1"/>
                </a:solidFill>
              </a:rPr>
              <a:t>可利用稳压管来保护，如图</a:t>
            </a:r>
          </a:p>
          <a:p>
            <a:pPr eaLnBrk="1" hangingPunct="1">
              <a:lnSpc>
                <a:spcPct val="110000"/>
              </a:lnSpc>
            </a:pPr>
            <a:r>
              <a:rPr lang="zh-CN" altLang="en-US">
                <a:solidFill>
                  <a:schemeClr val="tx1"/>
                </a:solidFill>
              </a:rPr>
              <a:t>所示，将两个稳压管反向串联，就可将输出电压限制</a:t>
            </a:r>
          </a:p>
          <a:p>
            <a:pPr eaLnBrk="1" hangingPunct="1">
              <a:lnSpc>
                <a:spcPct val="110000"/>
              </a:lnSpc>
            </a:pPr>
            <a:r>
              <a:rPr lang="zh-CN" altLang="en-US">
                <a:solidFill>
                  <a:schemeClr val="tx1"/>
                </a:solidFill>
              </a:rPr>
              <a:t>在稳压管的稳压值</a:t>
            </a:r>
            <a:r>
              <a:rPr lang="en-US" altLang="zh-CN" i="1">
                <a:solidFill>
                  <a:schemeClr val="tx1"/>
                </a:solidFill>
              </a:rPr>
              <a:t>U</a:t>
            </a:r>
            <a:r>
              <a:rPr lang="en-US" altLang="zh-CN" baseline="-25000">
                <a:solidFill>
                  <a:schemeClr val="tx1"/>
                </a:solidFill>
              </a:rPr>
              <a:t>Z</a:t>
            </a:r>
            <a:r>
              <a:rPr lang="zh-CN" altLang="en-US">
                <a:solidFill>
                  <a:schemeClr val="tx1"/>
                </a:solidFill>
              </a:rPr>
              <a:t>的范围内。</a:t>
            </a:r>
            <a:endParaRPr lang="zh-CN" altLang="en-US" sz="2000" i="1">
              <a:solidFill>
                <a:schemeClr val="tx1"/>
              </a:solidFill>
            </a:endParaRPr>
          </a:p>
        </p:txBody>
      </p:sp>
      <p:sp>
        <p:nvSpPr>
          <p:cNvPr id="148559" name="Text Box 79"/>
          <p:cNvSpPr txBox="1">
            <a:spLocks noChangeArrowheads="1"/>
          </p:cNvSpPr>
          <p:nvPr/>
        </p:nvSpPr>
        <p:spPr bwMode="auto">
          <a:xfrm>
            <a:off x="6184900" y="4203700"/>
            <a:ext cx="187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rgbClr val="CC0000"/>
                </a:solidFill>
              </a:rPr>
              <a:t>输出端保护 </a:t>
            </a:r>
          </a:p>
        </p:txBody>
      </p:sp>
      <p:sp>
        <p:nvSpPr>
          <p:cNvPr id="146437" name="Rectangle 81"/>
          <p:cNvSpPr>
            <a:spLocks noChangeArrowheads="1"/>
          </p:cNvSpPr>
          <p:nvPr/>
        </p:nvSpPr>
        <p:spPr bwMode="auto">
          <a:xfrm>
            <a:off x="939800" y="431800"/>
            <a:ext cx="1254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rgbClr val="000099"/>
                </a:solidFill>
              </a:rPr>
              <a:t>4. </a:t>
            </a:r>
            <a:r>
              <a:rPr lang="zh-CN" altLang="en-US">
                <a:solidFill>
                  <a:srgbClr val="000099"/>
                </a:solidFill>
              </a:rPr>
              <a:t>保护</a:t>
            </a:r>
          </a:p>
        </p:txBody>
      </p:sp>
      <p:pic>
        <p:nvPicPr>
          <p:cNvPr id="148565" name="Picture 85" descr="图片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0" y="1628775"/>
            <a:ext cx="4065588"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566" name="Picture 86" descr="图片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692150"/>
            <a:ext cx="3671888"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31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wipe(left)">
                                      <p:cBhvr>
                                        <p:cTn id="7" dur="500"/>
                                        <p:tgtEl>
                                          <p:spTgt spid="14848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8565"/>
                                        </p:tgtEl>
                                        <p:attrNameLst>
                                          <p:attrName>style.visibility</p:attrName>
                                        </p:attrNameLst>
                                      </p:cBhvr>
                                      <p:to>
                                        <p:strVal val="visible"/>
                                      </p:to>
                                    </p:set>
                                    <p:animEffect transition="in" filter="wipe(left)">
                                      <p:cBhvr>
                                        <p:cTn id="11" dur="1000"/>
                                        <p:tgtEl>
                                          <p:spTgt spid="1485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8517"/>
                                        </p:tgtEl>
                                        <p:attrNameLst>
                                          <p:attrName>style.visibility</p:attrName>
                                        </p:attrNameLst>
                                      </p:cBhvr>
                                      <p:to>
                                        <p:strVal val="visible"/>
                                      </p:to>
                                    </p:set>
                                    <p:animEffect transition="in" filter="wipe(left)">
                                      <p:cBhvr>
                                        <p:cTn id="16" dur="500"/>
                                        <p:tgtEl>
                                          <p:spTgt spid="1485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48566"/>
                                        </p:tgtEl>
                                        <p:attrNameLst>
                                          <p:attrName>style.visibility</p:attrName>
                                        </p:attrNameLst>
                                      </p:cBhvr>
                                      <p:to>
                                        <p:strVal val="visible"/>
                                      </p:to>
                                    </p:set>
                                    <p:animEffect transition="in" filter="wipe(left)">
                                      <p:cBhvr>
                                        <p:cTn id="21" dur="1000"/>
                                        <p:tgtEl>
                                          <p:spTgt spid="14856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8559"/>
                                        </p:tgtEl>
                                        <p:attrNameLst>
                                          <p:attrName>style.visibility</p:attrName>
                                        </p:attrNameLst>
                                      </p:cBhvr>
                                      <p:to>
                                        <p:strVal val="visible"/>
                                      </p:to>
                                    </p:set>
                                    <p:animEffect transition="in" filter="wipe(left)">
                                      <p:cBhvr>
                                        <p:cTn id="26" dur="500"/>
                                        <p:tgtEl>
                                          <p:spTgt spid="148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517" grpId="0" autoUpdateAnimBg="0"/>
      <p:bldP spid="148559"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457200" y="457200"/>
            <a:ext cx="84582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chemeClr val="tx1"/>
                </a:solidFill>
              </a:rPr>
              <a:t>      </a:t>
            </a:r>
            <a:r>
              <a:rPr lang="en-US" altLang="zh-CN">
                <a:solidFill>
                  <a:srgbClr val="006600"/>
                </a:solidFill>
              </a:rPr>
              <a:t>(3)</a:t>
            </a:r>
            <a:r>
              <a:rPr lang="zh-CN" altLang="en-US">
                <a:solidFill>
                  <a:srgbClr val="006600"/>
                </a:solidFill>
              </a:rPr>
              <a:t>电源保护</a:t>
            </a:r>
          </a:p>
          <a:p>
            <a:pPr eaLnBrk="1" hangingPunct="1">
              <a:lnSpc>
                <a:spcPct val="110000"/>
              </a:lnSpc>
            </a:pPr>
            <a:r>
              <a:rPr lang="zh-CN" altLang="en-US">
                <a:solidFill>
                  <a:schemeClr val="tx1"/>
                </a:solidFill>
              </a:rPr>
              <a:t>     为了防止正负电源接反，可用二极管保护，若电源接错，二极管反向截止，集成运算放大器上无电压，如图所示。</a:t>
            </a:r>
          </a:p>
        </p:txBody>
      </p:sp>
      <p:pic>
        <p:nvPicPr>
          <p:cNvPr id="150578" name="Picture 50" descr="图片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413" y="2047875"/>
            <a:ext cx="3113087"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0995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wipe(left)">
                                      <p:cBhvr>
                                        <p:cTn id="7" dur="500"/>
                                        <p:tgtEl>
                                          <p:spTgt spid="150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0578"/>
                                        </p:tgtEl>
                                        <p:attrNameLst>
                                          <p:attrName>style.visibility</p:attrName>
                                        </p:attrNameLst>
                                      </p:cBhvr>
                                      <p:to>
                                        <p:strVal val="visible"/>
                                      </p:to>
                                    </p:set>
                                    <p:animEffect transition="in" filter="wipe(left)">
                                      <p:cBhvr>
                                        <p:cTn id="12" dur="1000"/>
                                        <p:tgtEl>
                                          <p:spTgt spid="150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457200" y="418714"/>
            <a:ext cx="84359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chemeClr val="tx1"/>
                </a:solidFill>
              </a:rPr>
              <a:t>      </a:t>
            </a:r>
            <a:r>
              <a:rPr lang="en-US" altLang="zh-CN">
                <a:solidFill>
                  <a:srgbClr val="000099"/>
                </a:solidFill>
              </a:rPr>
              <a:t>5. </a:t>
            </a:r>
            <a:r>
              <a:rPr lang="zh-CN" altLang="en-US">
                <a:solidFill>
                  <a:srgbClr val="000099"/>
                </a:solidFill>
              </a:rPr>
              <a:t>相位补偿</a:t>
            </a:r>
            <a:r>
              <a:rPr lang="zh-CN" altLang="en-US">
                <a:solidFill>
                  <a:schemeClr val="tx1"/>
                </a:solidFill>
              </a:rPr>
              <a:t></a:t>
            </a:r>
          </a:p>
          <a:p>
            <a:pPr eaLnBrk="1" hangingPunct="1">
              <a:lnSpc>
                <a:spcPct val="110000"/>
              </a:lnSpc>
            </a:pPr>
            <a:r>
              <a:rPr lang="zh-CN" altLang="en-US">
                <a:solidFill>
                  <a:schemeClr val="tx1"/>
                </a:solidFill>
              </a:rPr>
              <a:t>     集成运算放大器在实际使用中遇到最棘手的问题就是自激。要消除自激，通常是破坏自激形成的相位条件，这就是相位补偿，如图所示。其中，图</a:t>
            </a:r>
            <a:r>
              <a:rPr lang="en-US" altLang="zh-CN">
                <a:solidFill>
                  <a:schemeClr val="tx1"/>
                </a:solidFill>
              </a:rPr>
              <a:t>(a)</a:t>
            </a:r>
            <a:r>
              <a:rPr lang="zh-CN" altLang="en-US">
                <a:solidFill>
                  <a:schemeClr val="tx1"/>
                </a:solidFill>
              </a:rPr>
              <a:t>是输入分布电容和反馈电阻过大</a:t>
            </a:r>
            <a:r>
              <a:rPr lang="en-US" altLang="zh-CN">
                <a:solidFill>
                  <a:schemeClr val="tx1"/>
                </a:solidFill>
              </a:rPr>
              <a:t>(&gt;1MΩ)</a:t>
            </a:r>
            <a:r>
              <a:rPr lang="zh-CN" altLang="en-US">
                <a:solidFill>
                  <a:schemeClr val="tx1"/>
                </a:solidFill>
              </a:rPr>
              <a:t>引起自激的补偿方法，图</a:t>
            </a:r>
            <a:r>
              <a:rPr lang="en-US" altLang="zh-CN">
                <a:solidFill>
                  <a:schemeClr val="tx1"/>
                </a:solidFill>
              </a:rPr>
              <a:t>(b)</a:t>
            </a:r>
            <a:r>
              <a:rPr lang="zh-CN" altLang="en-US">
                <a:solidFill>
                  <a:schemeClr val="tx1"/>
                </a:solidFill>
              </a:rPr>
              <a:t>中所接的</a:t>
            </a:r>
            <a:r>
              <a:rPr lang="en-US" altLang="zh-CN" i="1">
                <a:solidFill>
                  <a:schemeClr val="tx1"/>
                </a:solidFill>
              </a:rPr>
              <a:t>RC</a:t>
            </a:r>
            <a:r>
              <a:rPr lang="zh-CN" altLang="en-US">
                <a:solidFill>
                  <a:schemeClr val="tx1"/>
                </a:solidFill>
              </a:rPr>
              <a:t>为输入端补偿法，常用于高速集成运算放大器。</a:t>
            </a:r>
            <a:endParaRPr lang="zh-CN" altLang="en-US" i="1">
              <a:solidFill>
                <a:schemeClr val="tx1"/>
              </a:solidFill>
            </a:endParaRPr>
          </a:p>
        </p:txBody>
      </p:sp>
      <p:grpSp>
        <p:nvGrpSpPr>
          <p:cNvPr id="2" name="Group 22"/>
          <p:cNvGrpSpPr>
            <a:grpSpLocks/>
          </p:cNvGrpSpPr>
          <p:nvPr/>
        </p:nvGrpSpPr>
        <p:grpSpPr bwMode="auto">
          <a:xfrm>
            <a:off x="2971800" y="6133714"/>
            <a:ext cx="279400" cy="365125"/>
            <a:chOff x="1954" y="3730"/>
            <a:chExt cx="166" cy="216"/>
          </a:xfrm>
        </p:grpSpPr>
        <p:sp>
          <p:nvSpPr>
            <p:cNvPr id="148491" name="Rectangle 23"/>
            <p:cNvSpPr>
              <a:spLocks noChangeArrowheads="1"/>
            </p:cNvSpPr>
            <p:nvPr/>
          </p:nvSpPr>
          <p:spPr bwMode="auto">
            <a:xfrm>
              <a:off x="1954" y="3730"/>
              <a:ext cx="6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000000"/>
                  </a:solidFill>
                </a:rPr>
                <a:t>(</a:t>
              </a:r>
              <a:endParaRPr lang="en-US" altLang="zh-CN" sz="2400" i="1">
                <a:solidFill>
                  <a:schemeClr val="tx1"/>
                </a:solidFill>
              </a:endParaRPr>
            </a:p>
          </p:txBody>
        </p:sp>
        <p:sp>
          <p:nvSpPr>
            <p:cNvPr id="148492" name="Rectangle 24"/>
            <p:cNvSpPr>
              <a:spLocks noChangeArrowheads="1"/>
            </p:cNvSpPr>
            <p:nvPr/>
          </p:nvSpPr>
          <p:spPr bwMode="auto">
            <a:xfrm>
              <a:off x="1989" y="3730"/>
              <a:ext cx="9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000000"/>
                  </a:solidFill>
                </a:rPr>
                <a:t>a</a:t>
              </a:r>
              <a:endParaRPr lang="en-US" altLang="zh-CN" sz="2400">
                <a:solidFill>
                  <a:schemeClr val="tx1"/>
                </a:solidFill>
              </a:endParaRPr>
            </a:p>
          </p:txBody>
        </p:sp>
        <p:sp>
          <p:nvSpPr>
            <p:cNvPr id="148493" name="Rectangle 25"/>
            <p:cNvSpPr>
              <a:spLocks noChangeArrowheads="1"/>
            </p:cNvSpPr>
            <p:nvPr/>
          </p:nvSpPr>
          <p:spPr bwMode="auto">
            <a:xfrm>
              <a:off x="2060" y="3730"/>
              <a:ext cx="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000000"/>
                  </a:solidFill>
                </a:rPr>
                <a:t>)</a:t>
              </a:r>
              <a:endParaRPr lang="en-US" altLang="zh-CN" sz="2400" i="1">
                <a:solidFill>
                  <a:schemeClr val="tx1"/>
                </a:solidFill>
              </a:endParaRPr>
            </a:p>
          </p:txBody>
        </p:sp>
      </p:grpSp>
      <p:grpSp>
        <p:nvGrpSpPr>
          <p:cNvPr id="3" name="Group 81"/>
          <p:cNvGrpSpPr>
            <a:grpSpLocks/>
          </p:cNvGrpSpPr>
          <p:nvPr/>
        </p:nvGrpSpPr>
        <p:grpSpPr bwMode="auto">
          <a:xfrm>
            <a:off x="6916738" y="6113077"/>
            <a:ext cx="282575" cy="365125"/>
            <a:chOff x="1954" y="3730"/>
            <a:chExt cx="165" cy="201"/>
          </a:xfrm>
        </p:grpSpPr>
        <p:sp>
          <p:nvSpPr>
            <p:cNvPr id="148488" name="Rectangle 82"/>
            <p:cNvSpPr>
              <a:spLocks noChangeArrowheads="1"/>
            </p:cNvSpPr>
            <p:nvPr/>
          </p:nvSpPr>
          <p:spPr bwMode="auto">
            <a:xfrm>
              <a:off x="1954" y="3730"/>
              <a:ext cx="59"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000000"/>
                  </a:solidFill>
                </a:rPr>
                <a:t>(</a:t>
              </a:r>
              <a:endParaRPr lang="en-US" altLang="zh-CN" sz="2400" i="1">
                <a:solidFill>
                  <a:schemeClr val="tx1"/>
                </a:solidFill>
              </a:endParaRPr>
            </a:p>
          </p:txBody>
        </p:sp>
        <p:sp>
          <p:nvSpPr>
            <p:cNvPr id="148489" name="Rectangle 83"/>
            <p:cNvSpPr>
              <a:spLocks noChangeArrowheads="1"/>
            </p:cNvSpPr>
            <p:nvPr/>
          </p:nvSpPr>
          <p:spPr bwMode="auto">
            <a:xfrm>
              <a:off x="1990" y="3730"/>
              <a:ext cx="10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000000"/>
                  </a:solidFill>
                </a:rPr>
                <a:t>b</a:t>
              </a:r>
              <a:endParaRPr lang="en-US" altLang="zh-CN" sz="2400">
                <a:solidFill>
                  <a:schemeClr val="tx1"/>
                </a:solidFill>
              </a:endParaRPr>
            </a:p>
          </p:txBody>
        </p:sp>
        <p:sp>
          <p:nvSpPr>
            <p:cNvPr id="148490" name="Rectangle 84"/>
            <p:cNvSpPr>
              <a:spLocks noChangeArrowheads="1"/>
            </p:cNvSpPr>
            <p:nvPr/>
          </p:nvSpPr>
          <p:spPr bwMode="auto">
            <a:xfrm>
              <a:off x="2060" y="3730"/>
              <a:ext cx="59"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000000"/>
                  </a:solidFill>
                </a:rPr>
                <a:t>)</a:t>
              </a:r>
              <a:endParaRPr lang="en-US" altLang="zh-CN" sz="2400" i="1">
                <a:solidFill>
                  <a:schemeClr val="tx1"/>
                </a:solidFill>
              </a:endParaRPr>
            </a:p>
          </p:txBody>
        </p:sp>
      </p:grpSp>
      <p:sp>
        <p:nvSpPr>
          <p:cNvPr id="151641" name="Rectangle 89"/>
          <p:cNvSpPr>
            <a:spLocks noChangeArrowheads="1"/>
          </p:cNvSpPr>
          <p:nvPr/>
        </p:nvSpPr>
        <p:spPr bwMode="auto">
          <a:xfrm>
            <a:off x="4075113" y="6057514"/>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CC0000"/>
                </a:solidFill>
              </a:rPr>
              <a:t>相位补偿</a:t>
            </a:r>
          </a:p>
        </p:txBody>
      </p:sp>
      <p:pic>
        <p:nvPicPr>
          <p:cNvPr id="151647" name="Picture 95" descr="图片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3690552"/>
            <a:ext cx="3813175"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648" name="Picture 96" descr="图片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738" y="3593714"/>
            <a:ext cx="3949700"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552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1647"/>
                                        </p:tgtEl>
                                        <p:attrNameLst>
                                          <p:attrName>style.visibility</p:attrName>
                                        </p:attrNameLst>
                                      </p:cBhvr>
                                      <p:to>
                                        <p:strVal val="visible"/>
                                      </p:to>
                                    </p:set>
                                    <p:animEffect transition="in" filter="wipe(left)">
                                      <p:cBhvr>
                                        <p:cTn id="7" dur="1000"/>
                                        <p:tgtEl>
                                          <p:spTgt spid="151647"/>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51648"/>
                                        </p:tgtEl>
                                        <p:attrNameLst>
                                          <p:attrName>style.visibility</p:attrName>
                                        </p:attrNameLst>
                                      </p:cBhvr>
                                      <p:to>
                                        <p:strVal val="visible"/>
                                      </p:to>
                                    </p:set>
                                    <p:animEffect transition="in" filter="wipe(left)">
                                      <p:cBhvr>
                                        <p:cTn id="16" dur="1000"/>
                                        <p:tgtEl>
                                          <p:spTgt spid="151648"/>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1641"/>
                                        </p:tgtEl>
                                        <p:attrNameLst>
                                          <p:attrName>style.visibility</p:attrName>
                                        </p:attrNameLst>
                                      </p:cBhvr>
                                      <p:to>
                                        <p:strVal val="visible"/>
                                      </p:to>
                                    </p:set>
                                    <p:animEffect transition="in" filter="wipe(left)">
                                      <p:cBhvr>
                                        <p:cTn id="25" dur="500"/>
                                        <p:tgtEl>
                                          <p:spTgt spid="151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41"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839788" y="547688"/>
            <a:ext cx="2773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rgbClr val="000099"/>
                </a:solidFill>
              </a:rPr>
              <a:t>6.</a:t>
            </a:r>
            <a:r>
              <a:rPr lang="en-US" altLang="zh-CN">
                <a:solidFill>
                  <a:srgbClr val="000099"/>
                </a:solidFill>
                <a:latin typeface="宋体" panose="02010600030101010101" pitchFamily="2" charset="-122"/>
              </a:rPr>
              <a:t> </a:t>
            </a:r>
            <a:r>
              <a:rPr lang="zh-CN" altLang="en-US">
                <a:solidFill>
                  <a:srgbClr val="000099"/>
                </a:solidFill>
                <a:latin typeface="宋体" panose="02010600030101010101" pitchFamily="2" charset="-122"/>
              </a:rPr>
              <a:t>扩大输出电流</a:t>
            </a:r>
          </a:p>
        </p:txBody>
      </p:sp>
      <p:sp>
        <p:nvSpPr>
          <p:cNvPr id="158787" name="Rectangle 67"/>
          <p:cNvSpPr>
            <a:spLocks noChangeArrowheads="1"/>
          </p:cNvSpPr>
          <p:nvPr/>
        </p:nvSpPr>
        <p:spPr bwMode="auto">
          <a:xfrm>
            <a:off x="685800" y="4876800"/>
            <a:ext cx="6970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a:solidFill>
                  <a:schemeClr val="tx1"/>
                </a:solidFill>
                <a:latin typeface="宋体" panose="02010600030101010101" pitchFamily="2" charset="-122"/>
              </a:rPr>
              <a:t>在输出端加接一级互补电路扩大输出电流。</a:t>
            </a:r>
          </a:p>
        </p:txBody>
      </p:sp>
      <p:pic>
        <p:nvPicPr>
          <p:cNvPr id="158790" name="Picture 70" descr="图片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981075"/>
            <a:ext cx="5994400"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857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8790"/>
                                        </p:tgtEl>
                                        <p:attrNameLst>
                                          <p:attrName>style.visibility</p:attrName>
                                        </p:attrNameLst>
                                      </p:cBhvr>
                                      <p:to>
                                        <p:strVal val="visible"/>
                                      </p:to>
                                    </p:set>
                                    <p:animEffect transition="in" filter="wipe(left)">
                                      <p:cBhvr>
                                        <p:cTn id="7" dur="500"/>
                                        <p:tgtEl>
                                          <p:spTgt spid="1587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8787"/>
                                        </p:tgtEl>
                                        <p:attrNameLst>
                                          <p:attrName>style.visibility</p:attrName>
                                        </p:attrNameLst>
                                      </p:cBhvr>
                                      <p:to>
                                        <p:strVal val="visible"/>
                                      </p:to>
                                    </p:set>
                                    <p:animEffect transition="in" filter="wipe(left)">
                                      <p:cBhvr>
                                        <p:cTn id="12" dur="500"/>
                                        <p:tgtEl>
                                          <p:spTgt spid="15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87"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3" name="文本框 2"/>
          <p:cNvSpPr txBox="1"/>
          <p:nvPr/>
        </p:nvSpPr>
        <p:spPr>
          <a:xfrm>
            <a:off x="1593409" y="1620570"/>
            <a:ext cx="5957180" cy="1446550"/>
          </a:xfrm>
          <a:prstGeom prst="rect">
            <a:avLst/>
          </a:prstGeom>
          <a:noFill/>
        </p:spPr>
        <p:txBody>
          <a:bodyPr wrap="square" rtlCol="0">
            <a:spAutoFit/>
          </a:bodyPr>
          <a:lstStyle/>
          <a:p>
            <a:pPr algn="ctr"/>
            <a:r>
              <a:rPr lang="zh-CN" altLang="en-US" sz="8800" b="1" dirty="0" smtClean="0">
                <a:solidFill>
                  <a:srgbClr val="FFFF00"/>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本 章 结 束</a:t>
            </a:r>
            <a:endParaRPr lang="zh-CN" altLang="en-US" sz="8800" b="1" dirty="0">
              <a:solidFill>
                <a:srgbClr val="FFFF00"/>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spTree>
    <p:extLst>
      <p:ext uri="{BB962C8B-B14F-4D97-AF65-F5344CB8AC3E}">
        <p14:creationId xmlns:p14="http://schemas.microsoft.com/office/powerpoint/2010/main" val="91125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35" descr="图片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1503363"/>
            <a:ext cx="3424238"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2" name="Text Box 4"/>
          <p:cNvSpPr txBox="1">
            <a:spLocks noChangeArrowheads="1"/>
          </p:cNvSpPr>
          <p:nvPr/>
        </p:nvSpPr>
        <p:spPr bwMode="auto">
          <a:xfrm>
            <a:off x="2693988" y="5427663"/>
            <a:ext cx="4167187" cy="457200"/>
          </a:xfrm>
          <a:prstGeom prst="rect">
            <a:avLst/>
          </a:prstGeom>
          <a:noFill/>
          <a:ln w="38100">
            <a:noFill/>
            <a:miter lim="800000"/>
            <a:headEnd/>
            <a:tailEnd/>
          </a:ln>
          <a:effectLst/>
        </p:spPr>
        <p:txBody>
          <a:bodyPr wrap="none" anchor="ctr">
            <a:spAutoFit/>
          </a:bodyPr>
          <a:lstStyle/>
          <a:p>
            <a:pPr algn="ctr" eaLnBrk="1" hangingPunct="1">
              <a:defRPr/>
            </a:pPr>
            <a:r>
              <a:rPr lang="zh-CN" altLang="en-US" sz="2400" b="1" dirty="0">
                <a:solidFill>
                  <a:srgbClr val="CC0000"/>
                </a:solidFill>
              </a:rPr>
              <a:t>集成运算放大器的管脚和符号</a:t>
            </a:r>
          </a:p>
        </p:txBody>
      </p:sp>
      <p:sp>
        <p:nvSpPr>
          <p:cNvPr id="155654" name="AutoShape 6" descr="小棋盘"/>
          <p:cNvSpPr>
            <a:spLocks noChangeArrowheads="1"/>
          </p:cNvSpPr>
          <p:nvPr/>
        </p:nvSpPr>
        <p:spPr bwMode="auto">
          <a:xfrm>
            <a:off x="711200" y="1797050"/>
            <a:ext cx="1219200" cy="768350"/>
          </a:xfrm>
          <a:prstGeom prst="wedgeRoundRectCallout">
            <a:avLst>
              <a:gd name="adj1" fmla="val 80079"/>
              <a:gd name="adj2" fmla="val 119833"/>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2400">
                <a:solidFill>
                  <a:srgbClr val="FF0000"/>
                </a:solidFill>
              </a:rPr>
              <a:t>反相</a:t>
            </a:r>
          </a:p>
          <a:p>
            <a:pPr algn="ctr" eaLnBrk="1" hangingPunct="1"/>
            <a:r>
              <a:rPr lang="zh-CN" altLang="en-US" sz="2400">
                <a:solidFill>
                  <a:srgbClr val="FF0000"/>
                </a:solidFill>
              </a:rPr>
              <a:t>输入端</a:t>
            </a:r>
          </a:p>
        </p:txBody>
      </p:sp>
      <p:sp>
        <p:nvSpPr>
          <p:cNvPr id="155677" name="AutoShape 29" descr="小棋盘"/>
          <p:cNvSpPr>
            <a:spLocks noChangeArrowheads="1"/>
          </p:cNvSpPr>
          <p:nvPr/>
        </p:nvSpPr>
        <p:spPr bwMode="auto">
          <a:xfrm>
            <a:off x="939800" y="4318000"/>
            <a:ext cx="1295400" cy="685800"/>
          </a:xfrm>
          <a:prstGeom prst="wedgeRoundRectCallout">
            <a:avLst>
              <a:gd name="adj1" fmla="val 60907"/>
              <a:gd name="adj2" fmla="val -129630"/>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lnSpc>
                <a:spcPct val="80000"/>
              </a:lnSpc>
            </a:pPr>
            <a:r>
              <a:rPr lang="zh-CN" altLang="en-US" sz="2400">
                <a:solidFill>
                  <a:srgbClr val="FF0000"/>
                </a:solidFill>
              </a:rPr>
              <a:t>同相</a:t>
            </a:r>
          </a:p>
          <a:p>
            <a:pPr algn="ctr" eaLnBrk="1" hangingPunct="1">
              <a:lnSpc>
                <a:spcPct val="80000"/>
              </a:lnSpc>
            </a:pPr>
            <a:r>
              <a:rPr lang="zh-CN" altLang="en-US" sz="2400">
                <a:solidFill>
                  <a:srgbClr val="FF0000"/>
                </a:solidFill>
              </a:rPr>
              <a:t>输入端</a:t>
            </a:r>
          </a:p>
        </p:txBody>
      </p:sp>
      <p:sp>
        <p:nvSpPr>
          <p:cNvPr id="155680" name="AutoShape 32" descr="小棋盘"/>
          <p:cNvSpPr>
            <a:spLocks noChangeArrowheads="1"/>
          </p:cNvSpPr>
          <p:nvPr/>
        </p:nvSpPr>
        <p:spPr bwMode="auto">
          <a:xfrm>
            <a:off x="1333500" y="901700"/>
            <a:ext cx="1282700" cy="749300"/>
          </a:xfrm>
          <a:prstGeom prst="wedgeRoundRectCallout">
            <a:avLst>
              <a:gd name="adj1" fmla="val 53713"/>
              <a:gd name="adj2" fmla="val 191523"/>
              <a:gd name="adj3" fmla="val 16667"/>
            </a:avLst>
          </a:prstGeom>
          <a:pattFill prst="smCheck">
            <a:fgClr>
              <a:srgbClr val="CCFF66"/>
            </a:fgClr>
            <a:bgClr>
              <a:schemeClr val="bg1"/>
            </a:bgClr>
          </a:pattFill>
          <a:ln w="28575">
            <a:solidFill>
              <a:srgbClr val="0066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lnSpc>
                <a:spcPct val="80000"/>
              </a:lnSpc>
            </a:pPr>
            <a:r>
              <a:rPr lang="zh-CN" altLang="en-US" sz="2400">
                <a:solidFill>
                  <a:srgbClr val="FF3300"/>
                </a:solidFill>
              </a:rPr>
              <a:t>信号传</a:t>
            </a:r>
            <a:endParaRPr lang="zh-CN" altLang="en-US" sz="2400">
              <a:solidFill>
                <a:schemeClr val="tx1"/>
              </a:solidFill>
            </a:endParaRPr>
          </a:p>
          <a:p>
            <a:pPr algn="ctr" eaLnBrk="1" hangingPunct="1">
              <a:lnSpc>
                <a:spcPct val="80000"/>
              </a:lnSpc>
            </a:pPr>
            <a:r>
              <a:rPr lang="zh-CN" altLang="en-US" sz="2400">
                <a:solidFill>
                  <a:srgbClr val="FF3300"/>
                </a:solidFill>
              </a:rPr>
              <a:t>输方向</a:t>
            </a:r>
          </a:p>
        </p:txBody>
      </p:sp>
      <p:sp>
        <p:nvSpPr>
          <p:cNvPr id="155696" name="AutoShape 48" descr="小棋盘"/>
          <p:cNvSpPr>
            <a:spLocks noChangeArrowheads="1"/>
          </p:cNvSpPr>
          <p:nvPr/>
        </p:nvSpPr>
        <p:spPr bwMode="auto">
          <a:xfrm>
            <a:off x="3835400" y="3860800"/>
            <a:ext cx="1295400" cy="533400"/>
          </a:xfrm>
          <a:prstGeom prst="wedgeRoundRectCallout">
            <a:avLst>
              <a:gd name="adj1" fmla="val -73162"/>
              <a:gd name="adj2" fmla="val -115181"/>
              <a:gd name="adj3" fmla="val 16667"/>
            </a:avLst>
          </a:prstGeom>
          <a:pattFill prst="smCheck">
            <a:fgClr>
              <a:srgbClr val="FFFF00"/>
            </a:fgClr>
            <a:bgClr>
              <a:schemeClr val="bg1"/>
            </a:bgClr>
          </a:pattFill>
          <a:ln w="28575">
            <a:solidFill>
              <a:srgbClr val="0066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a:solidFill>
                  <a:srgbClr val="FF0000"/>
                </a:solidFill>
              </a:rPr>
              <a:t>输出端</a:t>
            </a:r>
          </a:p>
        </p:txBody>
      </p:sp>
      <p:sp>
        <p:nvSpPr>
          <p:cNvPr id="155697" name="AutoShape 49" descr="70%"/>
          <p:cNvSpPr>
            <a:spLocks noChangeArrowheads="1"/>
          </p:cNvSpPr>
          <p:nvPr/>
        </p:nvSpPr>
        <p:spPr bwMode="auto">
          <a:xfrm>
            <a:off x="3530600" y="1039813"/>
            <a:ext cx="2625725" cy="915987"/>
          </a:xfrm>
          <a:prstGeom prst="wedgeRoundRectCallout">
            <a:avLst>
              <a:gd name="adj1" fmla="val -59796"/>
              <a:gd name="adj2" fmla="val 138560"/>
              <a:gd name="adj3" fmla="val 16667"/>
            </a:avLst>
          </a:prstGeom>
          <a:pattFill prst="pct70">
            <a:fgClr>
              <a:srgbClr val="CCFF66"/>
            </a:fgClr>
            <a:bgClr>
              <a:schemeClr val="bg1"/>
            </a:bgClr>
          </a:pattFill>
          <a:ln w="28575">
            <a:solidFill>
              <a:srgbClr val="006600"/>
            </a:solidFill>
            <a:miter lim="800000"/>
            <a:headEnd/>
            <a:tailEnd/>
          </a:ln>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2400">
                <a:solidFill>
                  <a:schemeClr val="accent2"/>
                </a:solidFill>
              </a:rPr>
              <a:t>实际运算放大器</a:t>
            </a:r>
          </a:p>
          <a:p>
            <a:pPr algn="ctr" eaLnBrk="1" hangingPunct="1"/>
            <a:r>
              <a:rPr lang="zh-CN" altLang="en-US" sz="2400">
                <a:solidFill>
                  <a:schemeClr val="accent2"/>
                </a:solidFill>
              </a:rPr>
              <a:t>开环电压放大倍数</a:t>
            </a:r>
          </a:p>
        </p:txBody>
      </p:sp>
      <p:sp>
        <p:nvSpPr>
          <p:cNvPr id="14345" name="Line 64"/>
          <p:cNvSpPr>
            <a:spLocks noChangeShapeType="1"/>
          </p:cNvSpPr>
          <p:nvPr/>
        </p:nvSpPr>
        <p:spPr bwMode="auto">
          <a:xfrm>
            <a:off x="5535613" y="3008313"/>
            <a:ext cx="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155759" name="Text Box 111"/>
          <p:cNvSpPr txBox="1">
            <a:spLocks noChangeArrowheads="1"/>
          </p:cNvSpPr>
          <p:nvPr/>
        </p:nvSpPr>
        <p:spPr bwMode="auto">
          <a:xfrm>
            <a:off x="2768600" y="48641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tx1"/>
                </a:solidFill>
              </a:rPr>
              <a:t>(a)</a:t>
            </a:r>
          </a:p>
        </p:txBody>
      </p:sp>
      <p:sp>
        <p:nvSpPr>
          <p:cNvPr id="155760" name="Text Box 112"/>
          <p:cNvSpPr txBox="1">
            <a:spLocks noChangeArrowheads="1"/>
          </p:cNvSpPr>
          <p:nvPr/>
        </p:nvSpPr>
        <p:spPr bwMode="auto">
          <a:xfrm>
            <a:off x="6988175" y="48641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tx1"/>
                </a:solidFill>
              </a:rPr>
              <a:t>(b)</a:t>
            </a:r>
          </a:p>
        </p:txBody>
      </p:sp>
      <p:sp>
        <p:nvSpPr>
          <p:cNvPr id="155761" name="Rectangle 113"/>
          <p:cNvSpPr>
            <a:spLocks noChangeArrowheads="1"/>
          </p:cNvSpPr>
          <p:nvPr/>
        </p:nvSpPr>
        <p:spPr bwMode="auto">
          <a:xfrm>
            <a:off x="3411538" y="5867400"/>
            <a:ext cx="155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000099"/>
                </a:solidFill>
              </a:rPr>
              <a:t>(a) </a:t>
            </a:r>
            <a:r>
              <a:rPr lang="zh-CN" altLang="en-US" sz="2400">
                <a:solidFill>
                  <a:srgbClr val="000099"/>
                </a:solidFill>
              </a:rPr>
              <a:t>符号</a:t>
            </a:r>
            <a:r>
              <a:rPr lang="en-US" altLang="zh-CN" sz="2400">
                <a:solidFill>
                  <a:srgbClr val="000099"/>
                </a:solidFill>
              </a:rPr>
              <a:t>;   </a:t>
            </a:r>
          </a:p>
        </p:txBody>
      </p:sp>
      <p:sp>
        <p:nvSpPr>
          <p:cNvPr id="155762" name="Rectangle 114"/>
          <p:cNvSpPr>
            <a:spLocks noChangeArrowheads="1"/>
          </p:cNvSpPr>
          <p:nvPr/>
        </p:nvSpPr>
        <p:spPr bwMode="auto">
          <a:xfrm>
            <a:off x="5029200" y="5867400"/>
            <a:ext cx="1169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000099"/>
                </a:solidFill>
              </a:rPr>
              <a:t>(b)</a:t>
            </a:r>
            <a:r>
              <a:rPr lang="zh-CN" altLang="en-US" sz="2400">
                <a:solidFill>
                  <a:srgbClr val="000099"/>
                </a:solidFill>
              </a:rPr>
              <a:t>引脚</a:t>
            </a:r>
          </a:p>
        </p:txBody>
      </p:sp>
      <p:pic>
        <p:nvPicPr>
          <p:cNvPr id="155784" name="Picture 136" descr="图片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625" y="2328863"/>
            <a:ext cx="2643188"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0672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52"/>
                                        </p:tgtEl>
                                        <p:attrNameLst>
                                          <p:attrName>style.visibility</p:attrName>
                                        </p:attrNameLst>
                                      </p:cBhvr>
                                      <p:to>
                                        <p:strVal val="visible"/>
                                      </p:to>
                                    </p:set>
                                    <p:animEffect transition="in" filter="wipe(left)">
                                      <p:cBhvr>
                                        <p:cTn id="7" dur="500"/>
                                        <p:tgtEl>
                                          <p:spTgt spid="15565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5761"/>
                                        </p:tgtEl>
                                        <p:attrNameLst>
                                          <p:attrName>style.visibility</p:attrName>
                                        </p:attrNameLst>
                                      </p:cBhvr>
                                      <p:to>
                                        <p:strVal val="visible"/>
                                      </p:to>
                                    </p:set>
                                    <p:animEffect transition="in" filter="wipe(up)">
                                      <p:cBhvr>
                                        <p:cTn id="11" dur="500"/>
                                        <p:tgtEl>
                                          <p:spTgt spid="15576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5759"/>
                                        </p:tgtEl>
                                        <p:attrNameLst>
                                          <p:attrName>style.visibility</p:attrName>
                                        </p:attrNameLst>
                                      </p:cBhvr>
                                      <p:to>
                                        <p:strVal val="visible"/>
                                      </p:to>
                                    </p:set>
                                    <p:animEffect transition="in" filter="wipe(left)">
                                      <p:cBhvr>
                                        <p:cTn id="15" dur="500"/>
                                        <p:tgtEl>
                                          <p:spTgt spid="15575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5654"/>
                                        </p:tgtEl>
                                        <p:attrNameLst>
                                          <p:attrName>style.visibility</p:attrName>
                                        </p:attrNameLst>
                                      </p:cBhvr>
                                      <p:to>
                                        <p:strVal val="visible"/>
                                      </p:to>
                                    </p:set>
                                    <p:animEffect transition="in" filter="wipe(up)">
                                      <p:cBhvr>
                                        <p:cTn id="20" dur="500"/>
                                        <p:tgtEl>
                                          <p:spTgt spid="15565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55677"/>
                                        </p:tgtEl>
                                        <p:attrNameLst>
                                          <p:attrName>style.visibility</p:attrName>
                                        </p:attrNameLst>
                                      </p:cBhvr>
                                      <p:to>
                                        <p:strVal val="visible"/>
                                      </p:to>
                                    </p:set>
                                    <p:animEffect transition="in" filter="wipe(down)">
                                      <p:cBhvr>
                                        <p:cTn id="25" dur="500"/>
                                        <p:tgtEl>
                                          <p:spTgt spid="15567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55696"/>
                                        </p:tgtEl>
                                        <p:attrNameLst>
                                          <p:attrName>style.visibility</p:attrName>
                                        </p:attrNameLst>
                                      </p:cBhvr>
                                      <p:to>
                                        <p:strVal val="visible"/>
                                      </p:to>
                                    </p:set>
                                    <p:animEffect transition="in" filter="wipe(down)">
                                      <p:cBhvr>
                                        <p:cTn id="30" dur="500"/>
                                        <p:tgtEl>
                                          <p:spTgt spid="15569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55680"/>
                                        </p:tgtEl>
                                        <p:attrNameLst>
                                          <p:attrName>style.visibility</p:attrName>
                                        </p:attrNameLst>
                                      </p:cBhvr>
                                      <p:to>
                                        <p:strVal val="visible"/>
                                      </p:to>
                                    </p:set>
                                    <p:animEffect transition="in" filter="wipe(up)">
                                      <p:cBhvr>
                                        <p:cTn id="35" dur="500"/>
                                        <p:tgtEl>
                                          <p:spTgt spid="15568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55697"/>
                                        </p:tgtEl>
                                        <p:attrNameLst>
                                          <p:attrName>style.visibility</p:attrName>
                                        </p:attrNameLst>
                                      </p:cBhvr>
                                      <p:to>
                                        <p:strVal val="visible"/>
                                      </p:to>
                                    </p:set>
                                    <p:animEffect transition="in" filter="wipe(up)">
                                      <p:cBhvr>
                                        <p:cTn id="40" dur="500"/>
                                        <p:tgtEl>
                                          <p:spTgt spid="155697"/>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55760"/>
                                        </p:tgtEl>
                                        <p:attrNameLst>
                                          <p:attrName>style.visibility</p:attrName>
                                        </p:attrNameLst>
                                      </p:cBhvr>
                                      <p:to>
                                        <p:strVal val="visible"/>
                                      </p:to>
                                    </p:set>
                                    <p:animEffect transition="in" filter="wipe(left)">
                                      <p:cBhvr>
                                        <p:cTn id="44" dur="500"/>
                                        <p:tgtEl>
                                          <p:spTgt spid="15576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55784"/>
                                        </p:tgtEl>
                                        <p:attrNameLst>
                                          <p:attrName>style.visibility</p:attrName>
                                        </p:attrNameLst>
                                      </p:cBhvr>
                                      <p:to>
                                        <p:strVal val="visible"/>
                                      </p:to>
                                    </p:set>
                                    <p:animEffect transition="in" filter="wipe(left)">
                                      <p:cBhvr>
                                        <p:cTn id="49" dur="500"/>
                                        <p:tgtEl>
                                          <p:spTgt spid="15578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55762"/>
                                        </p:tgtEl>
                                        <p:attrNameLst>
                                          <p:attrName>style.visibility</p:attrName>
                                        </p:attrNameLst>
                                      </p:cBhvr>
                                      <p:to>
                                        <p:strVal val="visible"/>
                                      </p:to>
                                    </p:set>
                                    <p:animEffect transition="in" filter="wipe(left)">
                                      <p:cBhvr>
                                        <p:cTn id="54" dur="500"/>
                                        <p:tgtEl>
                                          <p:spTgt spid="155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utoUpdateAnimBg="0"/>
      <p:bldP spid="155654" grpId="0" animBg="1" autoUpdateAnimBg="0"/>
      <p:bldP spid="155677" grpId="0" animBg="1" autoUpdateAnimBg="0"/>
      <p:bldP spid="155680" grpId="0" animBg="1" autoUpdateAnimBg="0"/>
      <p:bldP spid="155696" grpId="0" animBg="1" autoUpdateAnimBg="0"/>
      <p:bldP spid="155697" grpId="0" animBg="1" autoUpdateAnimBg="0"/>
      <p:bldP spid="155759" grpId="0" autoUpdateAnimBg="0"/>
      <p:bldP spid="155760" grpId="0" autoUpdateAnimBg="0"/>
      <p:bldP spid="155761" grpId="0" autoUpdateAnimBg="0"/>
      <p:bldP spid="15576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3"/>
          <p:cNvSpPr>
            <a:spLocks noGrp="1" noChangeArrowheads="1"/>
          </p:cNvSpPr>
          <p:nvPr>
            <p:ph type="title"/>
          </p:nvPr>
        </p:nvSpPr>
        <p:spPr bwMode="auto">
          <a:xfrm>
            <a:off x="358775" y="475055"/>
            <a:ext cx="597693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zh-CN" sz="3200" b="1" smtClean="0">
                <a:solidFill>
                  <a:srgbClr val="000099"/>
                </a:solidFill>
                <a:latin typeface="Times New Roman" panose="02020603050405020304" pitchFamily="18" charset="0"/>
                <a:cs typeface="Times New Roman" panose="02020603050405020304" pitchFamily="18" charset="0"/>
              </a:rPr>
              <a:t>16.1.3   </a:t>
            </a:r>
            <a:r>
              <a:rPr lang="zh-CN" altLang="en-US" sz="3200" b="1" smtClean="0">
                <a:solidFill>
                  <a:srgbClr val="000099"/>
                </a:solidFill>
                <a:latin typeface="Times New Roman" panose="02020603050405020304" pitchFamily="18" charset="0"/>
                <a:cs typeface="Times New Roman" panose="02020603050405020304" pitchFamily="18" charset="0"/>
              </a:rPr>
              <a:t>主要参数</a:t>
            </a:r>
          </a:p>
        </p:txBody>
      </p:sp>
      <p:sp>
        <p:nvSpPr>
          <p:cNvPr id="56334" name="Rectangle 14"/>
          <p:cNvSpPr>
            <a:spLocks noChangeArrowheads="1"/>
          </p:cNvSpPr>
          <p:nvPr/>
        </p:nvSpPr>
        <p:spPr bwMode="auto">
          <a:xfrm>
            <a:off x="142875" y="1033855"/>
            <a:ext cx="8686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spcBef>
                <a:spcPct val="20000"/>
              </a:spcBef>
            </a:pPr>
            <a:r>
              <a:rPr lang="en-US" altLang="zh-CN">
                <a:solidFill>
                  <a:srgbClr val="CC0000"/>
                </a:solidFill>
                <a:cs typeface="Times New Roman" panose="02020603050405020304" pitchFamily="18" charset="0"/>
              </a:rPr>
              <a:t>      1.  </a:t>
            </a:r>
            <a:r>
              <a:rPr lang="zh-CN" altLang="en-US">
                <a:solidFill>
                  <a:srgbClr val="CC0000"/>
                </a:solidFill>
                <a:cs typeface="Times New Roman" panose="02020603050405020304" pitchFamily="18" charset="0"/>
              </a:rPr>
              <a:t>最大输出电压 </a:t>
            </a:r>
            <a:r>
              <a:rPr lang="en-US" altLang="zh-CN" i="1">
                <a:solidFill>
                  <a:srgbClr val="CC0000"/>
                </a:solidFill>
                <a:cs typeface="Times New Roman" panose="02020603050405020304" pitchFamily="18" charset="0"/>
              </a:rPr>
              <a:t>U</a:t>
            </a:r>
            <a:r>
              <a:rPr lang="en-US" altLang="zh-CN" baseline="-25000">
                <a:solidFill>
                  <a:srgbClr val="CC0000"/>
                </a:solidFill>
                <a:cs typeface="Times New Roman" panose="02020603050405020304" pitchFamily="18" charset="0"/>
              </a:rPr>
              <a:t>OM</a:t>
            </a:r>
          </a:p>
          <a:p>
            <a:pPr>
              <a:lnSpc>
                <a:spcPct val="120000"/>
              </a:lnSpc>
            </a:pPr>
            <a:r>
              <a:rPr lang="en-US" altLang="zh-CN">
                <a:cs typeface="Times New Roman" panose="02020603050405020304" pitchFamily="18" charset="0"/>
              </a:rPr>
              <a:t>     </a:t>
            </a:r>
            <a:r>
              <a:rPr lang="zh-CN" altLang="en-US">
                <a:cs typeface="Times New Roman" panose="02020603050405020304" pitchFamily="18" charset="0"/>
              </a:rPr>
              <a:t>能使输出和输入保持不失真关系的最大输出电压。</a:t>
            </a:r>
            <a:endParaRPr lang="zh-CN" altLang="en-US">
              <a:solidFill>
                <a:schemeClr val="tx1"/>
              </a:solidFill>
              <a:cs typeface="Times New Roman" panose="02020603050405020304" pitchFamily="18" charset="0"/>
            </a:endParaRPr>
          </a:p>
        </p:txBody>
      </p:sp>
      <p:sp>
        <p:nvSpPr>
          <p:cNvPr id="56335" name="Rectangle 15"/>
          <p:cNvSpPr>
            <a:spLocks noChangeArrowheads="1"/>
          </p:cNvSpPr>
          <p:nvPr/>
        </p:nvSpPr>
        <p:spPr bwMode="auto">
          <a:xfrm>
            <a:off x="142875" y="1948255"/>
            <a:ext cx="8893175"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nSpc>
                <a:spcPct val="120000"/>
              </a:lnSpc>
            </a:pPr>
            <a:r>
              <a:rPr lang="en-US" altLang="zh-CN">
                <a:solidFill>
                  <a:srgbClr val="CC0000"/>
                </a:solidFill>
                <a:cs typeface="Times New Roman" panose="02020603050405020304" pitchFamily="18" charset="0"/>
              </a:rPr>
              <a:t>      2.  </a:t>
            </a:r>
            <a:r>
              <a:rPr lang="zh-CN" altLang="en-US">
                <a:solidFill>
                  <a:srgbClr val="CC0000"/>
                </a:solidFill>
                <a:cs typeface="Times New Roman" panose="02020603050405020304" pitchFamily="18" charset="0"/>
              </a:rPr>
              <a:t>开环差模电压增益 </a:t>
            </a:r>
            <a:r>
              <a:rPr lang="en-US" altLang="zh-CN" i="1">
                <a:solidFill>
                  <a:srgbClr val="CC0000"/>
                </a:solidFill>
                <a:cs typeface="Times New Roman" panose="02020603050405020304" pitchFamily="18" charset="0"/>
              </a:rPr>
              <a:t>A</a:t>
            </a:r>
            <a:r>
              <a:rPr lang="en-US" altLang="zh-CN" i="1" baseline="-25000">
                <a:solidFill>
                  <a:srgbClr val="CC0000"/>
                </a:solidFill>
                <a:cs typeface="Times New Roman" panose="02020603050405020304" pitchFamily="18" charset="0"/>
              </a:rPr>
              <a:t>u</a:t>
            </a:r>
            <a:r>
              <a:rPr lang="en-US" altLang="zh-CN" baseline="-25000">
                <a:solidFill>
                  <a:srgbClr val="CC0000"/>
                </a:solidFill>
                <a:cs typeface="Times New Roman" panose="02020603050405020304" pitchFamily="18" charset="0"/>
              </a:rPr>
              <a:t>o</a:t>
            </a:r>
          </a:p>
          <a:p>
            <a:pPr>
              <a:spcBef>
                <a:spcPct val="20000"/>
              </a:spcBef>
            </a:pPr>
            <a:r>
              <a:rPr lang="en-US" altLang="zh-CN">
                <a:solidFill>
                  <a:schemeClr val="tx1"/>
                </a:solidFill>
                <a:cs typeface="Times New Roman" panose="02020603050405020304" pitchFamily="18" charset="0"/>
              </a:rPr>
              <a:t>     </a:t>
            </a:r>
            <a:r>
              <a:rPr lang="zh-CN" altLang="en-US">
                <a:solidFill>
                  <a:schemeClr val="tx1"/>
                </a:solidFill>
                <a:cs typeface="Times New Roman" panose="02020603050405020304" pitchFamily="18" charset="0"/>
              </a:rPr>
              <a:t>运算放大器没有接反馈电路时的差模电压放大倍数。</a:t>
            </a:r>
            <a:r>
              <a:rPr lang="zh-CN" altLang="en-US">
                <a:solidFill>
                  <a:srgbClr val="CC0000"/>
                </a:solidFill>
                <a:cs typeface="Times New Roman" panose="02020603050405020304" pitchFamily="18" charset="0"/>
              </a:rPr>
              <a:t> </a:t>
            </a:r>
            <a:r>
              <a:rPr lang="en-US" altLang="zh-CN" i="1">
                <a:solidFill>
                  <a:schemeClr val="tx1"/>
                </a:solidFill>
                <a:cs typeface="Times New Roman" panose="02020603050405020304" pitchFamily="18" charset="0"/>
              </a:rPr>
              <a:t>A</a:t>
            </a:r>
            <a:r>
              <a:rPr lang="en-US" altLang="zh-CN" i="1" baseline="-25000">
                <a:solidFill>
                  <a:schemeClr val="tx1"/>
                </a:solidFill>
                <a:cs typeface="Times New Roman" panose="02020603050405020304" pitchFamily="18" charset="0"/>
              </a:rPr>
              <a:t>u</a:t>
            </a:r>
            <a:r>
              <a:rPr lang="en-US" altLang="zh-CN" baseline="-25000">
                <a:solidFill>
                  <a:schemeClr val="tx1"/>
                </a:solidFill>
                <a:cs typeface="Times New Roman" panose="02020603050405020304" pitchFamily="18" charset="0"/>
              </a:rPr>
              <a:t>o</a:t>
            </a:r>
            <a:r>
              <a:rPr lang="zh-CN" altLang="en-US">
                <a:solidFill>
                  <a:schemeClr val="tx1"/>
                </a:solidFill>
                <a:cs typeface="Times New Roman" panose="02020603050405020304" pitchFamily="18" charset="0"/>
              </a:rPr>
              <a:t>愈高，所构成的运算电路越稳定，运算精度也越高。</a:t>
            </a:r>
          </a:p>
        </p:txBody>
      </p:sp>
      <p:sp>
        <p:nvSpPr>
          <p:cNvPr id="56336" name="Rectangle 16"/>
          <p:cNvSpPr>
            <a:spLocks noChangeArrowheads="1"/>
          </p:cNvSpPr>
          <p:nvPr/>
        </p:nvSpPr>
        <p:spPr bwMode="auto">
          <a:xfrm>
            <a:off x="142875" y="5010543"/>
            <a:ext cx="9001125"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spcBef>
                <a:spcPct val="20000"/>
              </a:spcBef>
            </a:pPr>
            <a:r>
              <a:rPr lang="en-US" altLang="zh-CN">
                <a:solidFill>
                  <a:srgbClr val="CC0000"/>
                </a:solidFill>
                <a:cs typeface="Times New Roman" panose="02020603050405020304" pitchFamily="18" charset="0"/>
              </a:rPr>
              <a:t>      6.  </a:t>
            </a:r>
            <a:r>
              <a:rPr lang="zh-CN" altLang="en-US">
                <a:solidFill>
                  <a:srgbClr val="CC0000"/>
                </a:solidFill>
                <a:cs typeface="Times New Roman" panose="02020603050405020304" pitchFamily="18" charset="0"/>
              </a:rPr>
              <a:t>共模输入电压范围 </a:t>
            </a:r>
            <a:r>
              <a:rPr lang="en-US" altLang="zh-CN" i="1">
                <a:solidFill>
                  <a:srgbClr val="CC0000"/>
                </a:solidFill>
                <a:cs typeface="Times New Roman" panose="02020603050405020304" pitchFamily="18" charset="0"/>
              </a:rPr>
              <a:t>U</a:t>
            </a:r>
            <a:r>
              <a:rPr lang="en-US" altLang="zh-CN" baseline="-25000">
                <a:solidFill>
                  <a:srgbClr val="CC0000"/>
                </a:solidFill>
                <a:cs typeface="Times New Roman" panose="02020603050405020304" pitchFamily="18" charset="0"/>
              </a:rPr>
              <a:t>ICM</a:t>
            </a:r>
          </a:p>
          <a:p>
            <a:pPr>
              <a:spcBef>
                <a:spcPct val="20000"/>
              </a:spcBef>
            </a:pPr>
            <a:r>
              <a:rPr lang="en-US" altLang="zh-CN">
                <a:cs typeface="Times New Roman" panose="02020603050405020304" pitchFamily="18" charset="0"/>
              </a:rPr>
              <a:t>     </a:t>
            </a:r>
            <a:r>
              <a:rPr lang="zh-CN" altLang="en-US">
                <a:cs typeface="Times New Roman" panose="02020603050405020304" pitchFamily="18" charset="0"/>
              </a:rPr>
              <a:t>运算放大器所能承受的共模输入电压最大值。超出此值</a:t>
            </a:r>
            <a:r>
              <a:rPr lang="en-US" altLang="zh-CN">
                <a:cs typeface="Times New Roman" panose="02020603050405020304" pitchFamily="18" charset="0"/>
              </a:rPr>
              <a:t>,</a:t>
            </a:r>
            <a:r>
              <a:rPr lang="zh-CN" altLang="en-US">
                <a:cs typeface="Times New Roman" panose="02020603050405020304" pitchFamily="18" charset="0"/>
              </a:rPr>
              <a:t>运算放大器的共模抑制性能下降</a:t>
            </a:r>
            <a:r>
              <a:rPr lang="en-US" altLang="zh-CN">
                <a:cs typeface="Times New Roman" panose="02020603050405020304" pitchFamily="18" charset="0"/>
              </a:rPr>
              <a:t>,</a:t>
            </a:r>
            <a:r>
              <a:rPr lang="zh-CN" altLang="en-US">
                <a:cs typeface="Times New Roman" panose="02020603050405020304" pitchFamily="18" charset="0"/>
              </a:rPr>
              <a:t>甚至造成器件损坏。</a:t>
            </a:r>
            <a:endParaRPr lang="zh-CN" altLang="en-US" baseline="-25000">
              <a:cs typeface="Times New Roman" panose="02020603050405020304" pitchFamily="18" charset="0"/>
            </a:endParaRPr>
          </a:p>
        </p:txBody>
      </p:sp>
      <p:sp>
        <p:nvSpPr>
          <p:cNvPr id="56337" name="AutoShape 17"/>
          <p:cNvSpPr>
            <a:spLocks/>
          </p:cNvSpPr>
          <p:nvPr/>
        </p:nvSpPr>
        <p:spPr bwMode="auto">
          <a:xfrm>
            <a:off x="4105275" y="3624655"/>
            <a:ext cx="228600" cy="1219200"/>
          </a:xfrm>
          <a:prstGeom prst="rightBrace">
            <a:avLst>
              <a:gd name="adj1" fmla="val 44444"/>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56338" name="Text Box 18"/>
          <p:cNvSpPr txBox="1">
            <a:spLocks noChangeArrowheads="1"/>
          </p:cNvSpPr>
          <p:nvPr/>
        </p:nvSpPr>
        <p:spPr bwMode="auto">
          <a:xfrm>
            <a:off x="4333875" y="3929455"/>
            <a:ext cx="2438400" cy="523220"/>
          </a:xfrm>
          <a:prstGeom prst="rect">
            <a:avLst/>
          </a:prstGeom>
          <a:noFill/>
          <a:ln w="9525">
            <a:noFill/>
            <a:miter lim="800000"/>
            <a:headEnd/>
            <a:tailEnd/>
          </a:ln>
          <a:effectLst/>
        </p:spPr>
        <p:txBody>
          <a:bodyPr>
            <a:spAutoFit/>
          </a:bodyPr>
          <a:lstStyle/>
          <a:p>
            <a:pPr>
              <a:spcBef>
                <a:spcPct val="50000"/>
              </a:spcBef>
              <a:defRPr/>
            </a:pPr>
            <a:r>
              <a:rPr lang="zh-CN" altLang="en-US" sz="2800" b="1" dirty="0">
                <a:solidFill>
                  <a:srgbClr val="000099"/>
                </a:solidFill>
                <a:latin typeface="Times New Roman" panose="02020603050405020304" pitchFamily="18" charset="0"/>
                <a:cs typeface="Times New Roman" panose="02020603050405020304" pitchFamily="18" charset="0"/>
              </a:rPr>
              <a:t>愈小愈好</a:t>
            </a:r>
          </a:p>
        </p:txBody>
      </p:sp>
      <p:sp>
        <p:nvSpPr>
          <p:cNvPr id="56339" name="Rectangle 19"/>
          <p:cNvSpPr>
            <a:spLocks noChangeArrowheads="1"/>
          </p:cNvSpPr>
          <p:nvPr/>
        </p:nvSpPr>
        <p:spPr bwMode="auto">
          <a:xfrm>
            <a:off x="142875" y="3472255"/>
            <a:ext cx="426720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spcBef>
                <a:spcPct val="20000"/>
              </a:spcBef>
            </a:pPr>
            <a:r>
              <a:rPr lang="en-US" altLang="zh-CN">
                <a:solidFill>
                  <a:srgbClr val="CC0000"/>
                </a:solidFill>
                <a:cs typeface="Times New Roman" panose="02020603050405020304" pitchFamily="18" charset="0"/>
              </a:rPr>
              <a:t>      3.  </a:t>
            </a:r>
            <a:r>
              <a:rPr lang="zh-CN" altLang="en-US">
                <a:solidFill>
                  <a:srgbClr val="CC0000"/>
                </a:solidFill>
                <a:cs typeface="Times New Roman" panose="02020603050405020304" pitchFamily="18" charset="0"/>
              </a:rPr>
              <a:t>输入失调电压 </a:t>
            </a:r>
            <a:r>
              <a:rPr lang="en-US" altLang="zh-CN" i="1">
                <a:solidFill>
                  <a:srgbClr val="CC0000"/>
                </a:solidFill>
                <a:cs typeface="Times New Roman" panose="02020603050405020304" pitchFamily="18" charset="0"/>
              </a:rPr>
              <a:t>U</a:t>
            </a:r>
            <a:r>
              <a:rPr lang="en-US" altLang="zh-CN" baseline="-25000">
                <a:solidFill>
                  <a:srgbClr val="CC0000"/>
                </a:solidFill>
                <a:cs typeface="Times New Roman" panose="02020603050405020304" pitchFamily="18" charset="0"/>
              </a:rPr>
              <a:t>I</a:t>
            </a:r>
            <a:r>
              <a:rPr lang="en-US" altLang="zh-CN" sz="2400" baseline="-25000">
                <a:solidFill>
                  <a:srgbClr val="CC0000"/>
                </a:solidFill>
                <a:cs typeface="Times New Roman" panose="02020603050405020304" pitchFamily="18" charset="0"/>
              </a:rPr>
              <a:t>O</a:t>
            </a:r>
            <a:endParaRPr lang="en-US" altLang="zh-CN" sz="2400">
              <a:solidFill>
                <a:srgbClr val="CC0000"/>
              </a:solidFill>
              <a:cs typeface="Times New Roman" panose="02020603050405020304" pitchFamily="18" charset="0"/>
            </a:endParaRPr>
          </a:p>
          <a:p>
            <a:pPr>
              <a:spcBef>
                <a:spcPct val="20000"/>
              </a:spcBef>
            </a:pPr>
            <a:r>
              <a:rPr lang="en-US" altLang="zh-CN">
                <a:solidFill>
                  <a:srgbClr val="CC0000"/>
                </a:solidFill>
                <a:cs typeface="Times New Roman" panose="02020603050405020304" pitchFamily="18" charset="0"/>
              </a:rPr>
              <a:t>      4.  </a:t>
            </a:r>
            <a:r>
              <a:rPr lang="zh-CN" altLang="en-US">
                <a:solidFill>
                  <a:srgbClr val="CC0000"/>
                </a:solidFill>
                <a:cs typeface="Times New Roman" panose="02020603050405020304" pitchFamily="18" charset="0"/>
              </a:rPr>
              <a:t>输入失调电流 </a:t>
            </a:r>
            <a:r>
              <a:rPr lang="en-US" altLang="zh-CN" i="1">
                <a:solidFill>
                  <a:srgbClr val="CC0000"/>
                </a:solidFill>
                <a:cs typeface="Times New Roman" panose="02020603050405020304" pitchFamily="18" charset="0"/>
              </a:rPr>
              <a:t>I</a:t>
            </a:r>
            <a:r>
              <a:rPr lang="en-US" altLang="zh-CN" baseline="-25000">
                <a:solidFill>
                  <a:srgbClr val="CC0000"/>
                </a:solidFill>
                <a:cs typeface="Times New Roman" panose="02020603050405020304" pitchFamily="18" charset="0"/>
              </a:rPr>
              <a:t>I</a:t>
            </a:r>
            <a:r>
              <a:rPr lang="en-US" altLang="zh-CN" sz="2400" baseline="-25000">
                <a:solidFill>
                  <a:srgbClr val="CC0000"/>
                </a:solidFill>
                <a:cs typeface="Times New Roman" panose="02020603050405020304" pitchFamily="18" charset="0"/>
              </a:rPr>
              <a:t>O</a:t>
            </a:r>
            <a:endParaRPr lang="en-US" altLang="zh-CN" sz="2400">
              <a:solidFill>
                <a:srgbClr val="CC0000"/>
              </a:solidFill>
              <a:cs typeface="Times New Roman" panose="02020603050405020304" pitchFamily="18" charset="0"/>
            </a:endParaRPr>
          </a:p>
          <a:p>
            <a:pPr>
              <a:spcBef>
                <a:spcPct val="20000"/>
              </a:spcBef>
            </a:pPr>
            <a:r>
              <a:rPr lang="en-US" altLang="zh-CN">
                <a:solidFill>
                  <a:srgbClr val="CC0000"/>
                </a:solidFill>
                <a:cs typeface="Times New Roman" panose="02020603050405020304" pitchFamily="18" charset="0"/>
              </a:rPr>
              <a:t>      5.  </a:t>
            </a:r>
            <a:r>
              <a:rPr lang="zh-CN" altLang="en-US">
                <a:solidFill>
                  <a:srgbClr val="CC0000"/>
                </a:solidFill>
                <a:cs typeface="Times New Roman" panose="02020603050405020304" pitchFamily="18" charset="0"/>
              </a:rPr>
              <a:t>输入偏置电流 </a:t>
            </a:r>
            <a:r>
              <a:rPr lang="en-US" altLang="zh-CN" i="1">
                <a:solidFill>
                  <a:srgbClr val="CC0000"/>
                </a:solidFill>
                <a:cs typeface="Times New Roman" panose="02020603050405020304" pitchFamily="18" charset="0"/>
              </a:rPr>
              <a:t>I</a:t>
            </a:r>
            <a:r>
              <a:rPr lang="en-US" altLang="zh-CN" baseline="-25000">
                <a:solidFill>
                  <a:srgbClr val="CC0000"/>
                </a:solidFill>
                <a:cs typeface="Times New Roman" panose="02020603050405020304" pitchFamily="18" charset="0"/>
              </a:rPr>
              <a:t>IB</a:t>
            </a:r>
          </a:p>
        </p:txBody>
      </p:sp>
    </p:spTree>
    <p:extLst>
      <p:ext uri="{BB962C8B-B14F-4D97-AF65-F5344CB8AC3E}">
        <p14:creationId xmlns:p14="http://schemas.microsoft.com/office/powerpoint/2010/main" val="2358468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34"/>
                                        </p:tgtEl>
                                        <p:attrNameLst>
                                          <p:attrName>style.visibility</p:attrName>
                                        </p:attrNameLst>
                                      </p:cBhvr>
                                      <p:to>
                                        <p:strVal val="visible"/>
                                      </p:to>
                                    </p:set>
                                    <p:animEffect transition="in" filter="wipe(left)">
                                      <p:cBhvr>
                                        <p:cTn id="7" dur="500"/>
                                        <p:tgtEl>
                                          <p:spTgt spid="56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35"/>
                                        </p:tgtEl>
                                        <p:attrNameLst>
                                          <p:attrName>style.visibility</p:attrName>
                                        </p:attrNameLst>
                                      </p:cBhvr>
                                      <p:to>
                                        <p:strVal val="visible"/>
                                      </p:to>
                                    </p:set>
                                    <p:animEffect transition="in" filter="wipe(left)">
                                      <p:cBhvr>
                                        <p:cTn id="12" dur="500"/>
                                        <p:tgtEl>
                                          <p:spTgt spid="563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39"/>
                                        </p:tgtEl>
                                        <p:attrNameLst>
                                          <p:attrName>style.visibility</p:attrName>
                                        </p:attrNameLst>
                                      </p:cBhvr>
                                      <p:to>
                                        <p:strVal val="visible"/>
                                      </p:to>
                                    </p:set>
                                    <p:animEffect transition="in" filter="wipe(left)">
                                      <p:cBhvr>
                                        <p:cTn id="17" dur="500"/>
                                        <p:tgtEl>
                                          <p:spTgt spid="563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37"/>
                                        </p:tgtEl>
                                        <p:attrNameLst>
                                          <p:attrName>style.visibility</p:attrName>
                                        </p:attrNameLst>
                                      </p:cBhvr>
                                      <p:to>
                                        <p:strVal val="visible"/>
                                      </p:to>
                                    </p:set>
                                    <p:animEffect transition="in" filter="wipe(left)">
                                      <p:cBhvr>
                                        <p:cTn id="22" dur="500"/>
                                        <p:tgtEl>
                                          <p:spTgt spid="56337"/>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6338"/>
                                        </p:tgtEl>
                                        <p:attrNameLst>
                                          <p:attrName>style.visibility</p:attrName>
                                        </p:attrNameLst>
                                      </p:cBhvr>
                                      <p:to>
                                        <p:strVal val="visible"/>
                                      </p:to>
                                    </p:set>
                                    <p:animEffect transition="in" filter="wipe(left)">
                                      <p:cBhvr>
                                        <p:cTn id="26" dur="500"/>
                                        <p:tgtEl>
                                          <p:spTgt spid="5633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6336"/>
                                        </p:tgtEl>
                                        <p:attrNameLst>
                                          <p:attrName>style.visibility</p:attrName>
                                        </p:attrNameLst>
                                      </p:cBhvr>
                                      <p:to>
                                        <p:strVal val="visible"/>
                                      </p:to>
                                    </p:set>
                                    <p:animEffect transition="in" filter="wipe(left)">
                                      <p:cBhvr>
                                        <p:cTn id="31" dur="500"/>
                                        <p:tgtEl>
                                          <p:spTgt spid="56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4" grpId="0" autoUpdateAnimBg="0"/>
      <p:bldP spid="56335" grpId="0" autoUpdateAnimBg="0"/>
      <p:bldP spid="56336" grpId="0" autoUpdateAnimBg="0"/>
      <p:bldP spid="56337" grpId="0" animBg="1"/>
      <p:bldP spid="56338" grpId="0" autoUpdateAnimBg="0"/>
      <p:bldP spid="5633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1089025" y="2286000"/>
            <a:ext cx="3627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anchor="ct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5200"/>
                </a:solidFill>
              </a:rPr>
              <a:t>1. </a:t>
            </a:r>
            <a:r>
              <a:rPr lang="zh-CN" altLang="en-US">
                <a:solidFill>
                  <a:srgbClr val="005200"/>
                </a:solidFill>
              </a:rPr>
              <a:t>开环电压放大倍数</a:t>
            </a:r>
            <a:r>
              <a:rPr lang="zh-CN" altLang="en-US" i="1">
                <a:solidFill>
                  <a:srgbClr val="006600"/>
                </a:solidFill>
              </a:rPr>
              <a:t> </a:t>
            </a:r>
            <a:endParaRPr lang="zh-CN" altLang="en-US">
              <a:solidFill>
                <a:srgbClr val="006600"/>
              </a:solidFill>
            </a:endParaRPr>
          </a:p>
        </p:txBody>
      </p:sp>
      <p:sp>
        <p:nvSpPr>
          <p:cNvPr id="156676" name="Text Box 4"/>
          <p:cNvSpPr txBox="1">
            <a:spLocks noChangeArrowheads="1"/>
          </p:cNvSpPr>
          <p:nvPr/>
        </p:nvSpPr>
        <p:spPr bwMode="auto">
          <a:xfrm>
            <a:off x="1089025" y="2819400"/>
            <a:ext cx="2933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anchor="ct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005200"/>
                </a:solidFill>
              </a:rPr>
              <a:t>2. </a:t>
            </a:r>
            <a:r>
              <a:rPr lang="zh-CN" altLang="en-US">
                <a:solidFill>
                  <a:srgbClr val="005200"/>
                </a:solidFill>
              </a:rPr>
              <a:t>开环输入电阻</a:t>
            </a:r>
          </a:p>
        </p:txBody>
      </p:sp>
      <p:sp>
        <p:nvSpPr>
          <p:cNvPr id="156677" name="Rectangle 5"/>
          <p:cNvSpPr>
            <a:spLocks noChangeArrowheads="1"/>
          </p:cNvSpPr>
          <p:nvPr/>
        </p:nvSpPr>
        <p:spPr bwMode="auto">
          <a:xfrm>
            <a:off x="996950" y="3327400"/>
            <a:ext cx="2889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anchor="ct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005200"/>
                </a:solidFill>
              </a:rPr>
              <a:t>3. </a:t>
            </a:r>
            <a:r>
              <a:rPr lang="zh-CN" altLang="en-US">
                <a:solidFill>
                  <a:srgbClr val="005200"/>
                </a:solidFill>
              </a:rPr>
              <a:t>开环输出电阻</a:t>
            </a:r>
          </a:p>
        </p:txBody>
      </p:sp>
      <p:sp>
        <p:nvSpPr>
          <p:cNvPr id="156678" name="Rectangle 6"/>
          <p:cNvSpPr>
            <a:spLocks noChangeArrowheads="1"/>
          </p:cNvSpPr>
          <p:nvPr/>
        </p:nvSpPr>
        <p:spPr bwMode="auto">
          <a:xfrm>
            <a:off x="912813" y="3886200"/>
            <a:ext cx="2697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anchor="ct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005200"/>
                </a:solidFill>
              </a:rPr>
              <a:t>4. </a:t>
            </a:r>
            <a:r>
              <a:rPr lang="zh-CN" altLang="en-US">
                <a:solidFill>
                  <a:srgbClr val="005200"/>
                </a:solidFill>
              </a:rPr>
              <a:t>共模抑制比</a:t>
            </a:r>
          </a:p>
        </p:txBody>
      </p:sp>
      <p:sp>
        <p:nvSpPr>
          <p:cNvPr id="156679" name="Text Box 7"/>
          <p:cNvSpPr txBox="1">
            <a:spLocks noChangeArrowheads="1"/>
          </p:cNvSpPr>
          <p:nvPr/>
        </p:nvSpPr>
        <p:spPr bwMode="auto">
          <a:xfrm>
            <a:off x="287338" y="4437063"/>
            <a:ext cx="889317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solidFill>
                  <a:schemeClr val="tx1"/>
                </a:solidFill>
              </a:rPr>
              <a:t>        </a:t>
            </a:r>
            <a:r>
              <a:rPr lang="zh-CN" altLang="en-US">
                <a:solidFill>
                  <a:schemeClr val="tx1"/>
                </a:solidFill>
              </a:rPr>
              <a:t>由于实际运算放大器的技术指标接近理想化条件，</a:t>
            </a:r>
          </a:p>
          <a:p>
            <a:pPr eaLnBrk="1" hangingPunct="1">
              <a:lnSpc>
                <a:spcPct val="120000"/>
              </a:lnSpc>
            </a:pPr>
            <a:r>
              <a:rPr lang="zh-CN" altLang="en-US">
                <a:solidFill>
                  <a:schemeClr val="tx1"/>
                </a:solidFill>
              </a:rPr>
              <a:t>用理想运算放大器分析电路可使问题大大简化</a:t>
            </a:r>
            <a:r>
              <a:rPr lang="en-US" altLang="zh-CN">
                <a:solidFill>
                  <a:schemeClr val="tx1"/>
                </a:solidFill>
              </a:rPr>
              <a:t>, </a:t>
            </a:r>
            <a:r>
              <a:rPr lang="zh-CN" altLang="en-US">
                <a:solidFill>
                  <a:schemeClr val="tx1"/>
                </a:solidFill>
              </a:rPr>
              <a:t>为此</a:t>
            </a:r>
            <a:r>
              <a:rPr lang="en-US" altLang="zh-CN">
                <a:solidFill>
                  <a:schemeClr val="tx1"/>
                </a:solidFill>
              </a:rPr>
              <a:t>,</a:t>
            </a:r>
          </a:p>
          <a:p>
            <a:pPr eaLnBrk="1" hangingPunct="1">
              <a:lnSpc>
                <a:spcPct val="120000"/>
              </a:lnSpc>
            </a:pPr>
            <a:r>
              <a:rPr lang="zh-CN" altLang="en-US">
                <a:solidFill>
                  <a:schemeClr val="tx1"/>
                </a:solidFill>
              </a:rPr>
              <a:t>后面对运算放大器的分析都是按其理想化条件进行的。</a:t>
            </a:r>
          </a:p>
        </p:txBody>
      </p:sp>
      <p:sp>
        <p:nvSpPr>
          <p:cNvPr id="18439" name="Rectangle 8"/>
          <p:cNvSpPr>
            <a:spLocks noChangeArrowheads="1"/>
          </p:cNvSpPr>
          <p:nvPr/>
        </p:nvSpPr>
        <p:spPr bwMode="auto">
          <a:xfrm>
            <a:off x="431800" y="549275"/>
            <a:ext cx="6913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0099"/>
                </a:solidFill>
              </a:rPr>
              <a:t>16.1.4</a:t>
            </a:r>
            <a:r>
              <a:rPr lang="en-US" altLang="zh-CN" sz="3200">
                <a:solidFill>
                  <a:srgbClr val="000099"/>
                </a:solidFill>
                <a:latin typeface="宋体" panose="02010600030101010101" pitchFamily="2" charset="-122"/>
              </a:rPr>
              <a:t> </a:t>
            </a:r>
            <a:r>
              <a:rPr lang="zh-CN" altLang="en-US" sz="3200">
                <a:solidFill>
                  <a:srgbClr val="000099"/>
                </a:solidFill>
                <a:latin typeface="宋体" panose="02010600030101010101" pitchFamily="2" charset="-122"/>
              </a:rPr>
              <a:t>理想运算放大器及其分析依据 </a:t>
            </a:r>
            <a:endParaRPr lang="zh-CN" altLang="en-US" sz="3200" b="0">
              <a:solidFill>
                <a:srgbClr val="000099"/>
              </a:solidFill>
              <a:latin typeface="宋体" panose="02010600030101010101" pitchFamily="2" charset="-122"/>
            </a:endParaRPr>
          </a:p>
        </p:txBody>
      </p:sp>
      <p:graphicFrame>
        <p:nvGraphicFramePr>
          <p:cNvPr id="156681" name="Object 9"/>
          <p:cNvGraphicFramePr>
            <a:graphicFrameLocks noChangeAspect="1"/>
          </p:cNvGraphicFramePr>
          <p:nvPr/>
        </p:nvGraphicFramePr>
        <p:xfrm>
          <a:off x="4759325" y="2284413"/>
          <a:ext cx="1463675" cy="560387"/>
        </p:xfrm>
        <a:graphic>
          <a:graphicData uri="http://schemas.openxmlformats.org/presentationml/2006/ole">
            <mc:AlternateContent xmlns:mc="http://schemas.openxmlformats.org/markup-compatibility/2006">
              <mc:Choice xmlns:v="urn:schemas-microsoft-com:vml" Requires="v">
                <p:oleObj spid="_x0000_s1034" name="Equation" r:id="rId4" imgW="596900" imgH="228600" progId="Equation.3">
                  <p:embed/>
                </p:oleObj>
              </mc:Choice>
              <mc:Fallback>
                <p:oleObj name="Equation" r:id="rId4" imgW="5969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9325" y="2284413"/>
                        <a:ext cx="1463675"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2" name="Object 10"/>
          <p:cNvGraphicFramePr>
            <a:graphicFrameLocks noChangeAspect="1"/>
          </p:cNvGraphicFramePr>
          <p:nvPr/>
        </p:nvGraphicFramePr>
        <p:xfrm>
          <a:off x="4835525" y="2825750"/>
          <a:ext cx="1323975" cy="487363"/>
        </p:xfrm>
        <a:graphic>
          <a:graphicData uri="http://schemas.openxmlformats.org/presentationml/2006/ole">
            <mc:AlternateContent xmlns:mc="http://schemas.openxmlformats.org/markup-compatibility/2006">
              <mc:Choice xmlns:v="urn:schemas-microsoft-com:vml" Requires="v">
                <p:oleObj spid="_x0000_s1035" name="公式" r:id="rId6" imgW="1167893" imgH="431613" progId="Equation.3">
                  <p:embed/>
                </p:oleObj>
              </mc:Choice>
              <mc:Fallback>
                <p:oleObj name="公式" r:id="rId6" imgW="1167893"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5525" y="2825750"/>
                        <a:ext cx="1323975"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3" name="Object 11"/>
          <p:cNvGraphicFramePr>
            <a:graphicFrameLocks noChangeAspect="1"/>
          </p:cNvGraphicFramePr>
          <p:nvPr/>
        </p:nvGraphicFramePr>
        <p:xfrm>
          <a:off x="4860925" y="3386138"/>
          <a:ext cx="1122363" cy="487362"/>
        </p:xfrm>
        <a:graphic>
          <a:graphicData uri="http://schemas.openxmlformats.org/presentationml/2006/ole">
            <mc:AlternateContent xmlns:mc="http://schemas.openxmlformats.org/markup-compatibility/2006">
              <mc:Choice xmlns:v="urn:schemas-microsoft-com:vml" Requires="v">
                <p:oleObj spid="_x0000_s1036" name="公式" r:id="rId8" imgW="990170" imgH="431613" progId="Equation.3">
                  <p:embed/>
                </p:oleObj>
              </mc:Choice>
              <mc:Fallback>
                <p:oleObj name="公式" r:id="rId8" imgW="990170"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0925" y="3386138"/>
                        <a:ext cx="1122363"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4" name="Object 12"/>
          <p:cNvGraphicFramePr>
            <a:graphicFrameLocks noChangeAspect="1"/>
          </p:cNvGraphicFramePr>
          <p:nvPr/>
        </p:nvGraphicFramePr>
        <p:xfrm>
          <a:off x="4800600" y="3930650"/>
          <a:ext cx="1905000" cy="504825"/>
        </p:xfrm>
        <a:graphic>
          <a:graphicData uri="http://schemas.openxmlformats.org/presentationml/2006/ole">
            <mc:AlternateContent xmlns:mc="http://schemas.openxmlformats.org/markup-compatibility/2006">
              <mc:Choice xmlns:v="urn:schemas-microsoft-com:vml" Requires="v">
                <p:oleObj spid="_x0000_s1037" name="Equation" r:id="rId10" imgW="761669" imgH="203112" progId="Equation.3">
                  <p:embed/>
                </p:oleObj>
              </mc:Choice>
              <mc:Fallback>
                <p:oleObj name="Equation" r:id="rId10" imgW="761669" imgH="20311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600" y="3930650"/>
                        <a:ext cx="19050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85" name="Text Box 13"/>
          <p:cNvSpPr txBox="1">
            <a:spLocks noChangeArrowheads="1"/>
          </p:cNvSpPr>
          <p:nvPr/>
        </p:nvSpPr>
        <p:spPr bwMode="auto">
          <a:xfrm>
            <a:off x="406400" y="1104900"/>
            <a:ext cx="839628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chemeClr val="tx1"/>
                </a:solidFill>
              </a:rPr>
              <a:t>        </a:t>
            </a:r>
            <a:r>
              <a:rPr lang="zh-CN" altLang="en-US">
                <a:solidFill>
                  <a:schemeClr val="tx1"/>
                </a:solidFill>
              </a:rPr>
              <a:t>在分析运算放大器的电路时，一般将它看成是理</a:t>
            </a:r>
          </a:p>
          <a:p>
            <a:pPr eaLnBrk="1" hangingPunct="1">
              <a:lnSpc>
                <a:spcPct val="110000"/>
              </a:lnSpc>
            </a:pPr>
            <a:r>
              <a:rPr lang="zh-CN" altLang="en-US">
                <a:solidFill>
                  <a:schemeClr val="tx1"/>
                </a:solidFill>
              </a:rPr>
              <a:t>想的</a:t>
            </a:r>
            <a:r>
              <a:rPr lang="zh-CN" altLang="en-US">
                <a:solidFill>
                  <a:schemeClr val="tx1"/>
                </a:solidFill>
                <a:latin typeface="宋体" panose="02010600030101010101" pitchFamily="2" charset="-122"/>
              </a:rPr>
              <a:t>运算放大器。理想化的主要条件：</a:t>
            </a:r>
          </a:p>
        </p:txBody>
      </p:sp>
    </p:spTree>
    <p:extLst>
      <p:ext uri="{BB962C8B-B14F-4D97-AF65-F5344CB8AC3E}">
        <p14:creationId xmlns:p14="http://schemas.microsoft.com/office/powerpoint/2010/main" val="641713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85"/>
                                        </p:tgtEl>
                                        <p:attrNameLst>
                                          <p:attrName>style.visibility</p:attrName>
                                        </p:attrNameLst>
                                      </p:cBhvr>
                                      <p:to>
                                        <p:strVal val="visible"/>
                                      </p:to>
                                    </p:set>
                                    <p:animEffect transition="in" filter="wipe(left)">
                                      <p:cBhvr>
                                        <p:cTn id="7" dur="500"/>
                                        <p:tgtEl>
                                          <p:spTgt spid="1566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6675"/>
                                        </p:tgtEl>
                                        <p:attrNameLst>
                                          <p:attrName>style.visibility</p:attrName>
                                        </p:attrNameLst>
                                      </p:cBhvr>
                                      <p:to>
                                        <p:strVal val="visible"/>
                                      </p:to>
                                    </p:set>
                                    <p:animEffect transition="in" filter="wipe(left)">
                                      <p:cBhvr>
                                        <p:cTn id="12" dur="500"/>
                                        <p:tgtEl>
                                          <p:spTgt spid="1566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6681"/>
                                        </p:tgtEl>
                                        <p:attrNameLst>
                                          <p:attrName>style.visibility</p:attrName>
                                        </p:attrNameLst>
                                      </p:cBhvr>
                                      <p:to>
                                        <p:strVal val="visible"/>
                                      </p:to>
                                    </p:set>
                                    <p:animEffect transition="in" filter="wipe(left)">
                                      <p:cBhvr>
                                        <p:cTn id="17" dur="500"/>
                                        <p:tgtEl>
                                          <p:spTgt spid="1566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6676"/>
                                        </p:tgtEl>
                                        <p:attrNameLst>
                                          <p:attrName>style.visibility</p:attrName>
                                        </p:attrNameLst>
                                      </p:cBhvr>
                                      <p:to>
                                        <p:strVal val="visible"/>
                                      </p:to>
                                    </p:set>
                                    <p:animEffect transition="in" filter="wipe(left)">
                                      <p:cBhvr>
                                        <p:cTn id="22" dur="500"/>
                                        <p:tgtEl>
                                          <p:spTgt spid="1566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6682"/>
                                        </p:tgtEl>
                                        <p:attrNameLst>
                                          <p:attrName>style.visibility</p:attrName>
                                        </p:attrNameLst>
                                      </p:cBhvr>
                                      <p:to>
                                        <p:strVal val="visible"/>
                                      </p:to>
                                    </p:set>
                                    <p:animEffect transition="in" filter="wipe(left)">
                                      <p:cBhvr>
                                        <p:cTn id="27" dur="500"/>
                                        <p:tgtEl>
                                          <p:spTgt spid="1566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6677"/>
                                        </p:tgtEl>
                                        <p:attrNameLst>
                                          <p:attrName>style.visibility</p:attrName>
                                        </p:attrNameLst>
                                      </p:cBhvr>
                                      <p:to>
                                        <p:strVal val="visible"/>
                                      </p:to>
                                    </p:set>
                                    <p:animEffect transition="in" filter="wipe(left)">
                                      <p:cBhvr>
                                        <p:cTn id="32" dur="500"/>
                                        <p:tgtEl>
                                          <p:spTgt spid="1566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6683"/>
                                        </p:tgtEl>
                                        <p:attrNameLst>
                                          <p:attrName>style.visibility</p:attrName>
                                        </p:attrNameLst>
                                      </p:cBhvr>
                                      <p:to>
                                        <p:strVal val="visible"/>
                                      </p:to>
                                    </p:set>
                                    <p:animEffect transition="in" filter="wipe(left)">
                                      <p:cBhvr>
                                        <p:cTn id="37" dur="500"/>
                                        <p:tgtEl>
                                          <p:spTgt spid="1566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6678"/>
                                        </p:tgtEl>
                                        <p:attrNameLst>
                                          <p:attrName>style.visibility</p:attrName>
                                        </p:attrNameLst>
                                      </p:cBhvr>
                                      <p:to>
                                        <p:strVal val="visible"/>
                                      </p:to>
                                    </p:set>
                                    <p:animEffect transition="in" filter="wipe(left)">
                                      <p:cBhvr>
                                        <p:cTn id="42" dur="500"/>
                                        <p:tgtEl>
                                          <p:spTgt spid="15667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56684"/>
                                        </p:tgtEl>
                                        <p:attrNameLst>
                                          <p:attrName>style.visibility</p:attrName>
                                        </p:attrNameLst>
                                      </p:cBhvr>
                                      <p:to>
                                        <p:strVal val="visible"/>
                                      </p:to>
                                    </p:set>
                                    <p:animEffect transition="in" filter="wipe(left)">
                                      <p:cBhvr>
                                        <p:cTn id="47" dur="500"/>
                                        <p:tgtEl>
                                          <p:spTgt spid="1566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6679"/>
                                        </p:tgtEl>
                                        <p:attrNameLst>
                                          <p:attrName>style.visibility</p:attrName>
                                        </p:attrNameLst>
                                      </p:cBhvr>
                                      <p:to>
                                        <p:strVal val="visible"/>
                                      </p:to>
                                    </p:set>
                                    <p:animEffect transition="in" filter="wipe(left)">
                                      <p:cBhvr>
                                        <p:cTn id="52" dur="500"/>
                                        <p:tgtEl>
                                          <p:spTgt spid="156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utoUpdateAnimBg="0"/>
      <p:bldP spid="156676" grpId="0" autoUpdateAnimBg="0"/>
      <p:bldP spid="156677" grpId="0" autoUpdateAnimBg="0"/>
      <p:bldP spid="156678" grpId="0" autoUpdateAnimBg="0"/>
      <p:bldP spid="156679" grpId="0" autoUpdateAnimBg="0"/>
      <p:bldP spid="15668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4511</Words>
  <Application>Microsoft Office PowerPoint</Application>
  <PresentationFormat>全屏显示(4:3)</PresentationFormat>
  <Paragraphs>622</Paragraphs>
  <Slides>67</Slides>
  <Notes>59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83" baseType="lpstr">
      <vt:lpstr>Malgun Gothic Semilight</vt:lpstr>
      <vt:lpstr>创艺繁标宋</vt:lpstr>
      <vt:lpstr>创艺简宋体</vt:lpstr>
      <vt:lpstr>华文中宋</vt:lpstr>
      <vt:lpstr>楷体_GB2312</vt:lpstr>
      <vt:lpstr>宋体</vt:lpstr>
      <vt:lpstr>Arial</vt:lpstr>
      <vt:lpstr>Calibri</vt:lpstr>
      <vt:lpstr>Calibri Light</vt:lpstr>
      <vt:lpstr>Courier New</vt:lpstr>
      <vt:lpstr>Symbol</vt:lpstr>
      <vt:lpstr>Times New Roman</vt:lpstr>
      <vt:lpstr>Wingdings</vt:lpstr>
      <vt:lpstr>Office 主题</vt:lpstr>
      <vt:lpstr>Equation</vt:lpstr>
      <vt:lpstr>公式</vt:lpstr>
      <vt:lpstr>PowerPoint 演示文稿</vt:lpstr>
      <vt:lpstr>第16章  集成运算放大器</vt:lpstr>
      <vt:lpstr>PowerPoint 演示文稿</vt:lpstr>
      <vt:lpstr>16.1 集成运算放大器的简单介绍</vt:lpstr>
      <vt:lpstr>PowerPoint 演示文稿</vt:lpstr>
      <vt:lpstr>PowerPoint 演示文稿</vt:lpstr>
      <vt:lpstr>PowerPoint 演示文稿</vt:lpstr>
      <vt:lpstr>16.1.3   主要参数</vt:lpstr>
      <vt:lpstr>PowerPoint 演示文稿</vt:lpstr>
      <vt:lpstr>16.1.4   理想运算放大器及其分析依据</vt:lpstr>
      <vt:lpstr>3.  理想运算放大器工作在线性区的特点</vt:lpstr>
      <vt:lpstr>PowerPoint 演示文稿</vt:lpstr>
      <vt:lpstr>16.2 运算放大器在信号运算方面的运用</vt:lpstr>
      <vt:lpstr>16.2.1    比例运算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16.2.2  加法运算电路</vt:lpstr>
      <vt:lpstr>PowerPoint 演示文稿</vt:lpstr>
      <vt:lpstr>PowerPoint 演示文稿</vt:lpstr>
      <vt:lpstr>PowerPoint 演示文稿</vt:lpstr>
      <vt:lpstr>16.2.3   减法运算电路</vt:lpstr>
      <vt:lpstr>PowerPoint 演示文稿</vt:lpstr>
      <vt:lpstr>PowerPoint 演示文稿</vt:lpstr>
      <vt:lpstr>16.2.4   积分运算电路</vt:lpstr>
      <vt:lpstr>PowerPoint 演示文稿</vt:lpstr>
      <vt:lpstr>PowerPoint 演示文稿</vt:lpstr>
      <vt:lpstr>16.2.5   微分运算电路</vt:lpstr>
      <vt:lpstr>比例-微分运算电路</vt:lpstr>
      <vt:lpstr>比例-积分-微分运算电路</vt:lpstr>
      <vt:lpstr>16.3  运算放大器在信号处理方面的应用</vt:lpstr>
      <vt:lpstr>1. 有源低通滤波器</vt:lpstr>
      <vt:lpstr>PowerPoint 演示文稿</vt:lpstr>
      <vt:lpstr>PowerPoint 演示文稿</vt:lpstr>
      <vt:lpstr>2. 有源高通滤波器</vt:lpstr>
      <vt:lpstr>PowerPoint 演示文稿</vt:lpstr>
      <vt:lpstr>PowerPoint 演示文稿</vt:lpstr>
      <vt:lpstr>PowerPoint 演示文稿</vt:lpstr>
      <vt:lpstr>PowerPoint 演示文稿</vt:lpstr>
      <vt:lpstr>16.3  运算放大器在信号处理方面的应用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帐户</cp:lastModifiedBy>
  <cp:revision>23</cp:revision>
  <dcterms:created xsi:type="dcterms:W3CDTF">2023-06-12T00:47:34Z</dcterms:created>
  <dcterms:modified xsi:type="dcterms:W3CDTF">2023-06-19T02:29:58Z</dcterms:modified>
</cp:coreProperties>
</file>