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57"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0033"/>
    <a:srgbClr val="800080"/>
    <a:srgbClr val="99CC00"/>
    <a:srgbClr val="66FF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emf"/><Relationship Id="rId5" Type="http://schemas.openxmlformats.org/officeDocument/2006/relationships/image" Target="../media/image13.wmf"/><Relationship Id="rId4"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6.wmf"/><Relationship Id="rId4"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4" Type="http://schemas.openxmlformats.org/officeDocument/2006/relationships/image" Target="../media/image6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 Id="rId4" Type="http://schemas.openxmlformats.org/officeDocument/2006/relationships/image" Target="../media/image4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wmf"/><Relationship Id="rId1" Type="http://schemas.openxmlformats.org/officeDocument/2006/relationships/image" Target="../media/image49.emf"/><Relationship Id="rId4"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EB5B3-8A8D-4C07-B5A6-2490B5EF9463}" type="datetimeFigureOut">
              <a:rPr lang="zh-CN" altLang="en-US" smtClean="0"/>
              <a:t>2023/11/14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DB1F6-0A89-47DF-86C0-9715806DC4B3}" type="slidenum">
              <a:rPr lang="zh-CN" altLang="en-US" smtClean="0"/>
              <a:t>‹#›</a:t>
            </a:fld>
            <a:endParaRPr lang="zh-CN" altLang="en-US"/>
          </a:p>
        </p:txBody>
      </p:sp>
    </p:spTree>
    <p:extLst>
      <p:ext uri="{BB962C8B-B14F-4D97-AF65-F5344CB8AC3E}">
        <p14:creationId xmlns:p14="http://schemas.microsoft.com/office/powerpoint/2010/main" val="221670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CD8B8BE-41FB-4223-A6D8-51882A5428E9}" type="slidenum">
              <a:rPr lang="en-US" altLang="zh-CN" sz="1200"/>
              <a:pPr eaLnBrk="1" hangingPunct="1"/>
              <a:t>12</a:t>
            </a:fld>
            <a:endParaRPr lang="en-US" altLang="zh-CN" sz="1200"/>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6935481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34225"/>
            <a:ext cx="9144000" cy="7009003"/>
          </a:xfrm>
          <a:prstGeom prst="rect">
            <a:avLst/>
          </a:prstGeom>
          <a:noFill/>
          <a:ln>
            <a:noFill/>
          </a:ln>
        </p:spPr>
      </p:pic>
      <p:sp>
        <p:nvSpPr>
          <p:cNvPr id="8" name="文本框 7"/>
          <p:cNvSpPr txBox="1"/>
          <p:nvPr userDrawn="1"/>
        </p:nvSpPr>
        <p:spPr>
          <a:xfrm>
            <a:off x="1216404" y="1434518"/>
            <a:ext cx="6711192" cy="1107996"/>
          </a:xfrm>
          <a:prstGeom prst="rect">
            <a:avLst/>
          </a:prstGeom>
          <a:noFill/>
        </p:spPr>
        <p:txBody>
          <a:bodyPr wrap="square" rtlCol="0">
            <a:spAutoFit/>
          </a:bodyPr>
          <a:lstStyle/>
          <a:p>
            <a:pPr algn="ctr"/>
            <a:r>
              <a:rPr lang="zh-CN" altLang="en-US" sz="6600" dirty="0" smtClean="0">
                <a:solidFill>
                  <a:srgbClr val="EAEAEA"/>
                </a:solidFill>
                <a:latin typeface="华文中宋" panose="02010600040101010101" pitchFamily="2" charset="-122"/>
                <a:ea typeface="华文中宋" panose="02010600040101010101" pitchFamily="2" charset="-122"/>
              </a:rPr>
              <a:t>电路与电子技术</a:t>
            </a:r>
            <a:endParaRPr lang="zh-CN" altLang="en-US" sz="6600" dirty="0">
              <a:solidFill>
                <a:srgbClr val="EAEAEA"/>
              </a:solidFill>
              <a:latin typeface="华文中宋" panose="02010600040101010101" pitchFamily="2" charset="-122"/>
              <a:ea typeface="华文中宋" panose="02010600040101010101" pitchFamily="2" charset="-122"/>
            </a:endParaRPr>
          </a:p>
        </p:txBody>
      </p:sp>
      <p:sp>
        <p:nvSpPr>
          <p:cNvPr id="9" name="文本框 8"/>
          <p:cNvSpPr txBox="1"/>
          <p:nvPr userDrawn="1"/>
        </p:nvSpPr>
        <p:spPr>
          <a:xfrm>
            <a:off x="1216404" y="4406279"/>
            <a:ext cx="6711192" cy="523220"/>
          </a:xfrm>
          <a:prstGeom prst="rect">
            <a:avLst/>
          </a:prstGeom>
          <a:noFill/>
        </p:spPr>
        <p:txBody>
          <a:bodyPr wrap="square" rtlCol="0">
            <a:spAutoFit/>
          </a:bodyPr>
          <a:lstStyle/>
          <a:p>
            <a:pPr algn="ctr"/>
            <a:r>
              <a:rPr lang="zh-CN" altLang="en-US" sz="2800" dirty="0" smtClean="0">
                <a:solidFill>
                  <a:srgbClr val="EAEAEA"/>
                </a:solidFill>
                <a:latin typeface="华文中宋" panose="02010600040101010101" pitchFamily="2" charset="-122"/>
                <a:ea typeface="华文中宋" panose="02010600040101010101" pitchFamily="2" charset="-122"/>
              </a:rPr>
              <a:t>讲授：曾军</a:t>
            </a:r>
            <a:endParaRPr lang="zh-CN" altLang="en-US" sz="2800" dirty="0">
              <a:solidFill>
                <a:srgbClr val="EAEAEA"/>
              </a:solidFill>
              <a:latin typeface="华文中宋" panose="02010600040101010101" pitchFamily="2" charset="-122"/>
              <a:ea typeface="华文中宋" panose="02010600040101010101" pitchFamily="2" charset="-122"/>
            </a:endParaRPr>
          </a:p>
        </p:txBody>
      </p:sp>
      <p:sp>
        <p:nvSpPr>
          <p:cNvPr id="10" name="文本框 9"/>
          <p:cNvSpPr txBox="1"/>
          <p:nvPr userDrawn="1"/>
        </p:nvSpPr>
        <p:spPr>
          <a:xfrm>
            <a:off x="1216404" y="5256778"/>
            <a:ext cx="6711192" cy="523220"/>
          </a:xfrm>
          <a:prstGeom prst="rect">
            <a:avLst/>
          </a:prstGeom>
          <a:noFill/>
        </p:spPr>
        <p:txBody>
          <a:bodyPr wrap="square" rtlCol="0">
            <a:spAutoFit/>
          </a:bodyPr>
          <a:lstStyle/>
          <a:p>
            <a:pPr algn="ctr"/>
            <a:r>
              <a:rPr lang="zh-CN" altLang="en-US" sz="2800" dirty="0" smtClean="0">
                <a:solidFill>
                  <a:srgbClr val="EAEAEA"/>
                </a:solidFill>
                <a:latin typeface="华文中宋" panose="02010600040101010101" pitchFamily="2" charset="-122"/>
                <a:ea typeface="华文中宋" panose="02010600040101010101" pitchFamily="2" charset="-122"/>
              </a:rPr>
              <a:t>电力学院</a:t>
            </a:r>
            <a:endParaRPr lang="zh-CN" altLang="en-US" sz="2800" dirty="0">
              <a:solidFill>
                <a:srgbClr val="EAEAEA"/>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9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12697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4415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52184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57839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58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37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a:xfrm>
            <a:off x="3942826" y="6492875"/>
            <a:ext cx="1233182"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177882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9"/>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2" y="1681163"/>
            <a:ext cx="3887391"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内容占位符 5"/>
          <p:cNvSpPr>
            <a:spLocks noGrp="1"/>
          </p:cNvSpPr>
          <p:nvPr>
            <p:ph sz="quarter" idx="4"/>
          </p:nvPr>
        </p:nvSpPr>
        <p:spPr>
          <a:xfrm>
            <a:off x="4629152"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272070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72613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424125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30"/>
            <a:ext cx="4629150" cy="4873625"/>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61377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30"/>
            <a:ext cx="4629150" cy="4873625"/>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204103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5">
            <a:extLst>
              <a:ext uri="{BEBA8EAE-BF5A-486C-A8C5-ECC9F3942E4B}">
                <a14:imgProps xmlns:a14="http://schemas.microsoft.com/office/drawing/2010/main">
                  <a14:imgLayer r:embed="rId16">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546" y="0"/>
            <a:ext cx="9144000" cy="6858000"/>
          </a:xfrm>
          <a:prstGeom prst="rect">
            <a:avLst/>
          </a:prstGeom>
        </p:spPr>
      </p:pic>
      <p:sp>
        <p:nvSpPr>
          <p:cNvPr id="3" name="文本框 2"/>
          <p:cNvSpPr txBox="1"/>
          <p:nvPr userDrawn="1"/>
        </p:nvSpPr>
        <p:spPr>
          <a:xfrm>
            <a:off x="7229742" y="50343"/>
            <a:ext cx="1914258" cy="369332"/>
          </a:xfrm>
          <a:prstGeom prst="rect">
            <a:avLst/>
          </a:prstGeom>
          <a:noFill/>
        </p:spPr>
        <p:txBody>
          <a:bodyPr wrap="square" rtlCol="0">
            <a:spAutoFit/>
          </a:bodyPr>
          <a:lstStyle/>
          <a:p>
            <a:pPr algn="ctr"/>
            <a:r>
              <a:rPr lang="zh-CN" altLang="en-US" sz="1800" b="0" dirty="0" smtClean="0">
                <a:solidFill>
                  <a:srgbClr val="006699"/>
                </a:solidFill>
                <a:latin typeface="华文中宋" panose="02010600040101010101" pitchFamily="2" charset="-122"/>
                <a:ea typeface="华文中宋" panose="02010600040101010101" pitchFamily="2" charset="-122"/>
              </a:rPr>
              <a:t>电路与电子技术</a:t>
            </a:r>
            <a:endParaRPr lang="zh-CN" altLang="en-US" sz="1800" b="0" dirty="0">
              <a:solidFill>
                <a:srgbClr val="006699"/>
              </a:solidFill>
              <a:latin typeface="华文中宋" panose="02010600040101010101" pitchFamily="2" charset="-122"/>
              <a:ea typeface="华文中宋" panose="02010600040101010101" pitchFamily="2" charset="-122"/>
            </a:endParaRPr>
          </a:p>
        </p:txBody>
      </p:sp>
      <p:cxnSp>
        <p:nvCxnSpPr>
          <p:cNvPr id="4" name="直接连接符 3"/>
          <p:cNvCxnSpPr/>
          <p:nvPr userDrawn="1"/>
        </p:nvCxnSpPr>
        <p:spPr>
          <a:xfrm>
            <a:off x="0" y="447566"/>
            <a:ext cx="9144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546" y="6583"/>
            <a:ext cx="1709159" cy="415644"/>
          </a:xfrm>
          <a:prstGeom prst="rect">
            <a:avLst/>
          </a:prstGeom>
        </p:spPr>
      </p:pic>
      <p:cxnSp>
        <p:nvCxnSpPr>
          <p:cNvPr id="6" name="直接连接符 5"/>
          <p:cNvCxnSpPr/>
          <p:nvPr userDrawn="1"/>
        </p:nvCxnSpPr>
        <p:spPr>
          <a:xfrm>
            <a:off x="0" y="465742"/>
            <a:ext cx="9144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动作按钮: 后退或前一项 7">
            <a:hlinkClick r:id="" action="ppaction://hlinkshowjump?jump=previousslide" highlightClick="1"/>
          </p:cNvPr>
          <p:cNvSpPr/>
          <p:nvPr userDrawn="1"/>
        </p:nvSpPr>
        <p:spPr>
          <a:xfrm>
            <a:off x="8111841" y="6585358"/>
            <a:ext cx="327171" cy="272642"/>
          </a:xfrm>
          <a:prstGeom prst="actionButtonBackPrevious">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userDrawn="1"/>
        </p:nvSpPr>
        <p:spPr>
          <a:xfrm>
            <a:off x="8447558" y="6585358"/>
            <a:ext cx="327170" cy="272642"/>
          </a:xfrm>
          <a:prstGeom prst="actionButtonForwardNext">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结束 9">
            <a:hlinkClick r:id="" action="ppaction://hlinkshowjump?jump=lastslide" highlightClick="1"/>
          </p:cNvPr>
          <p:cNvSpPr/>
          <p:nvPr userDrawn="1"/>
        </p:nvSpPr>
        <p:spPr>
          <a:xfrm>
            <a:off x="8783274" y="6585358"/>
            <a:ext cx="327170" cy="272642"/>
          </a:xfrm>
          <a:prstGeom prst="actionButtonEnd">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动作按钮: 开始 10">
            <a:hlinkClick r:id="" action="ppaction://hlinkshowjump?jump=firstslide" highlightClick="1"/>
          </p:cNvPr>
          <p:cNvSpPr/>
          <p:nvPr userDrawn="1"/>
        </p:nvSpPr>
        <p:spPr>
          <a:xfrm>
            <a:off x="7776126" y="6585358"/>
            <a:ext cx="327169" cy="272642"/>
          </a:xfrm>
          <a:prstGeom prst="actionButtonBeginning">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6"/>
          <p:cNvSpPr>
            <a:spLocks noGrp="1"/>
          </p:cNvSpPr>
          <p:nvPr>
            <p:ph type="sldNum" sz="quarter" idx="4"/>
          </p:nvPr>
        </p:nvSpPr>
        <p:spPr>
          <a:xfrm>
            <a:off x="4280482" y="6493079"/>
            <a:ext cx="583035" cy="364921"/>
          </a:xfrm>
          <a:prstGeom prst="rect">
            <a:avLst/>
          </a:prstGeom>
        </p:spPr>
        <p:txBody>
          <a:bodyPr/>
          <a:lstStyle>
            <a:lvl1pPr algn="ctr">
              <a:defRPr sz="1600"/>
            </a:lvl1pPr>
          </a:lstStyle>
          <a:p>
            <a:fld id="{89045E0B-6A83-4EB6-8BF3-A1378D93F5C0}" type="slidenum">
              <a:rPr lang="zh-CN" altLang="en-US" smtClean="0"/>
              <a:pPr/>
              <a:t>‹#›</a:t>
            </a:fld>
            <a:endParaRPr lang="zh-CN" altLang="en-US"/>
          </a:p>
        </p:txBody>
      </p:sp>
    </p:spTree>
    <p:extLst>
      <p:ext uri="{BB962C8B-B14F-4D97-AF65-F5344CB8AC3E}">
        <p14:creationId xmlns:p14="http://schemas.microsoft.com/office/powerpoint/2010/main" val="312913547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20.jpeg"/><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3.jpe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6.jpeg"/><Relationship Id="rId5" Type="http://schemas.openxmlformats.org/officeDocument/2006/relationships/image" Target="../media/image25.emf"/><Relationship Id="rId4"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9.jpeg"/><Relationship Id="rId5" Type="http://schemas.openxmlformats.org/officeDocument/2006/relationships/image" Target="../media/image28.emf"/><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2.e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31.emf"/><Relationship Id="rId5" Type="http://schemas.openxmlformats.org/officeDocument/2006/relationships/oleObject" Target="../embeddings/oleObject11.bin"/><Relationship Id="rId4" Type="http://schemas.openxmlformats.org/officeDocument/2006/relationships/image" Target="../media/image30.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9.xml"/><Relationship Id="rId1" Type="http://schemas.openxmlformats.org/officeDocument/2006/relationships/slideLayout" Target="../slideLayouts/slideLayout7.xml"/><Relationship Id="rId5" Type="http://schemas.openxmlformats.org/officeDocument/2006/relationships/slide" Target="slide33.xml"/><Relationship Id="rId4" Type="http://schemas.openxmlformats.org/officeDocument/2006/relationships/slide" Target="slide13.xml"/></Relationships>
</file>

<file path=ppt/slides/_rels/slide2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slideLayout" Target="../slideLayouts/slideLayout7.xml"/><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12.bin"/><Relationship Id="rId7" Type="http://schemas.openxmlformats.org/officeDocument/2006/relationships/image" Target="../media/image41.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0.wmf"/><Relationship Id="rId9" Type="http://schemas.openxmlformats.org/officeDocument/2006/relationships/image" Target="../media/image43.emf"/></Relationships>
</file>

<file path=ppt/slides/_rels/slide24.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45.emf"/><Relationship Id="rId11" Type="http://schemas.openxmlformats.org/officeDocument/2006/relationships/image" Target="../media/image48.emf"/><Relationship Id="rId5" Type="http://schemas.openxmlformats.org/officeDocument/2006/relationships/oleObject" Target="../embeddings/oleObject16.bin"/><Relationship Id="rId10" Type="http://schemas.openxmlformats.org/officeDocument/2006/relationships/image" Target="../media/image47.emf"/><Relationship Id="rId4" Type="http://schemas.openxmlformats.org/officeDocument/2006/relationships/image" Target="../media/image44.emf"/><Relationship Id="rId9"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20.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54.emf"/><Relationship Id="rId5" Type="http://schemas.openxmlformats.org/officeDocument/2006/relationships/oleObject" Target="../embeddings/oleObject24.bin"/><Relationship Id="rId4" Type="http://schemas.openxmlformats.org/officeDocument/2006/relationships/image" Target="../media/image53.emf"/></Relationships>
</file>

<file path=ppt/slides/_rels/slide27.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7.emf"/><Relationship Id="rId5" Type="http://schemas.openxmlformats.org/officeDocument/2006/relationships/oleObject" Target="../embeddings/oleObject27.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61.emf"/><Relationship Id="rId4" Type="http://schemas.openxmlformats.org/officeDocument/2006/relationships/image" Target="../media/image6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63.emf"/><Relationship Id="rId5" Type="http://schemas.openxmlformats.org/officeDocument/2006/relationships/oleObject" Target="../embeddings/oleObject32.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34.bin"/></Relationships>
</file>

<file path=ppt/slides/_rels/slide31.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7.emf"/><Relationship Id="rId5" Type="http://schemas.openxmlformats.org/officeDocument/2006/relationships/oleObject" Target="../embeddings/oleObject36.bin"/><Relationship Id="rId4" Type="http://schemas.openxmlformats.org/officeDocument/2006/relationships/image" Target="../media/image6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0.emf"/><Relationship Id="rId5" Type="http://schemas.openxmlformats.org/officeDocument/2006/relationships/oleObject" Target="../embeddings/oleObject39.bin"/><Relationship Id="rId4" Type="http://schemas.openxmlformats.org/officeDocument/2006/relationships/image" Target="../media/image69.emf"/></Relationships>
</file>

<file path=ppt/slides/_rels/slide3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audio" Target="../media/audio1.wav"/><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4.jpe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e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03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1298" name="Rectangle 2"/>
          <p:cNvSpPr>
            <a:spLocks noGrp="1" noChangeArrowheads="1"/>
          </p:cNvSpPr>
          <p:nvPr>
            <p:ph type="ctrTitle"/>
          </p:nvPr>
        </p:nvSpPr>
        <p:spPr bwMode="auto">
          <a:xfrm>
            <a:off x="1407814" y="711640"/>
            <a:ext cx="6324600" cy="6858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17.2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放大电路中的负反馈</a:t>
            </a:r>
          </a:p>
        </p:txBody>
      </p:sp>
      <p:sp>
        <p:nvSpPr>
          <p:cNvPr id="311299" name="Rectangle 3"/>
          <p:cNvSpPr>
            <a:spLocks noGrp="1" noChangeArrowheads="1"/>
          </p:cNvSpPr>
          <p:nvPr>
            <p:ph type="subTitle" idx="1"/>
          </p:nvPr>
        </p:nvSpPr>
        <p:spPr bwMode="auto">
          <a:xfrm>
            <a:off x="401339" y="1287903"/>
            <a:ext cx="48768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000099"/>
                </a:solidFill>
                <a:latin typeface="Times New Roman" panose="02020603050405020304" pitchFamily="18" charset="0"/>
                <a:cs typeface="Times New Roman" panose="02020603050405020304" pitchFamily="18" charset="0"/>
              </a:rPr>
              <a:t>17.2.1 </a:t>
            </a:r>
            <a:r>
              <a:rPr lang="zh-CN" altLang="en-US" sz="2800" b="1" dirty="0" smtClean="0">
                <a:solidFill>
                  <a:srgbClr val="000099"/>
                </a:solidFill>
                <a:latin typeface="Times New Roman" panose="02020603050405020304" pitchFamily="18" charset="0"/>
                <a:cs typeface="Times New Roman" panose="02020603050405020304" pitchFamily="18" charset="0"/>
              </a:rPr>
              <a:t>负反馈的分类</a:t>
            </a:r>
          </a:p>
        </p:txBody>
      </p:sp>
      <p:sp>
        <p:nvSpPr>
          <p:cNvPr id="311300" name="Text Box 4"/>
          <p:cNvSpPr txBox="1">
            <a:spLocks noChangeArrowheads="1"/>
          </p:cNvSpPr>
          <p:nvPr/>
        </p:nvSpPr>
        <p:spPr bwMode="auto">
          <a:xfrm>
            <a:off x="350539" y="1840353"/>
            <a:ext cx="85772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lang="en-US" altLang="zh-CN" sz="2800" b="1">
                <a:ea typeface="+mn-ea"/>
                <a:cs typeface="Times New Roman" panose="02020603050405020304" pitchFamily="18" charset="0"/>
              </a:rPr>
              <a:t>     (1)</a:t>
            </a:r>
            <a:r>
              <a:rPr lang="zh-CN" altLang="en-US" sz="2800" b="1">
                <a:ea typeface="+mn-ea"/>
                <a:cs typeface="Times New Roman" panose="02020603050405020304" pitchFamily="18" charset="0"/>
              </a:rPr>
              <a:t>根据反馈所采样的信号不同</a:t>
            </a:r>
            <a:r>
              <a:rPr lang="en-US" altLang="zh-CN" sz="2800" b="1">
                <a:ea typeface="+mn-ea"/>
                <a:cs typeface="Times New Roman" panose="02020603050405020304" pitchFamily="18" charset="0"/>
              </a:rPr>
              <a:t>,</a:t>
            </a:r>
            <a:r>
              <a:rPr lang="zh-CN" altLang="en-US" sz="2800" b="1">
                <a:ea typeface="+mn-ea"/>
                <a:cs typeface="Times New Roman" panose="02020603050405020304" pitchFamily="18" charset="0"/>
              </a:rPr>
              <a:t>可以分为电压反馈和电流反馈。</a:t>
            </a:r>
          </a:p>
        </p:txBody>
      </p:sp>
      <p:sp>
        <p:nvSpPr>
          <p:cNvPr id="311301" name="Rectangle 5"/>
          <p:cNvSpPr>
            <a:spLocks noChangeArrowheads="1"/>
          </p:cNvSpPr>
          <p:nvPr/>
        </p:nvSpPr>
        <p:spPr bwMode="auto">
          <a:xfrm>
            <a:off x="744239" y="2643628"/>
            <a:ext cx="7086600"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b="1">
                <a:ea typeface="+mn-ea"/>
                <a:cs typeface="Times New Roman" panose="02020603050405020304" pitchFamily="18" charset="0"/>
              </a:rPr>
              <a:t>如果反馈信号取自输出电压，叫</a:t>
            </a:r>
            <a:r>
              <a:rPr lang="zh-CN" altLang="en-US" sz="2800" b="1">
                <a:solidFill>
                  <a:srgbClr val="CC0000"/>
                </a:solidFill>
                <a:ea typeface="+mn-ea"/>
                <a:cs typeface="Times New Roman" panose="02020603050405020304" pitchFamily="18" charset="0"/>
              </a:rPr>
              <a:t>电压反馈</a:t>
            </a:r>
            <a:r>
              <a:rPr lang="zh-CN" altLang="en-US" sz="2800" b="1">
                <a:ea typeface="+mn-ea"/>
                <a:cs typeface="Times New Roman" panose="02020603050405020304" pitchFamily="18" charset="0"/>
              </a:rPr>
              <a:t>。如果反馈信号取自输出电流，叫</a:t>
            </a:r>
            <a:r>
              <a:rPr lang="zh-CN" altLang="en-US" sz="2800" b="1">
                <a:solidFill>
                  <a:srgbClr val="CC0000"/>
                </a:solidFill>
                <a:ea typeface="+mn-ea"/>
                <a:cs typeface="Times New Roman" panose="02020603050405020304" pitchFamily="18" charset="0"/>
              </a:rPr>
              <a:t>电流反馈</a:t>
            </a:r>
            <a:r>
              <a:rPr lang="zh-CN" altLang="en-US" sz="2800" b="1">
                <a:ea typeface="+mn-ea"/>
                <a:cs typeface="Times New Roman" panose="02020603050405020304" pitchFamily="18" charset="0"/>
              </a:rPr>
              <a:t>。</a:t>
            </a:r>
          </a:p>
        </p:txBody>
      </p:sp>
      <p:sp>
        <p:nvSpPr>
          <p:cNvPr id="311302" name="Text Box 6"/>
          <p:cNvSpPr txBox="1">
            <a:spLocks noChangeArrowheads="1"/>
          </p:cNvSpPr>
          <p:nvPr/>
        </p:nvSpPr>
        <p:spPr bwMode="auto">
          <a:xfrm>
            <a:off x="350539" y="3672328"/>
            <a:ext cx="8577263"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lang="en-US" altLang="zh-CN" sz="2800" b="1">
                <a:ea typeface="+mn-ea"/>
                <a:cs typeface="Times New Roman" panose="02020603050405020304" pitchFamily="18" charset="0"/>
              </a:rPr>
              <a:t>     (2)</a:t>
            </a:r>
            <a:r>
              <a:rPr lang="zh-CN" altLang="en-US" sz="2800" b="1">
                <a:ea typeface="+mn-ea"/>
                <a:cs typeface="Times New Roman" panose="02020603050405020304" pitchFamily="18" charset="0"/>
              </a:rPr>
              <a:t>根据反馈信号在输入端与输入信号比较形式的不同，可以分为串联反馈和并联反馈。</a:t>
            </a:r>
          </a:p>
        </p:txBody>
      </p:sp>
      <p:sp>
        <p:nvSpPr>
          <p:cNvPr id="311303" name="Rectangle 7"/>
          <p:cNvSpPr>
            <a:spLocks noChangeArrowheads="1"/>
          </p:cNvSpPr>
          <p:nvPr/>
        </p:nvSpPr>
        <p:spPr bwMode="auto">
          <a:xfrm>
            <a:off x="312439" y="4488303"/>
            <a:ext cx="8615363"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b="1">
                <a:ea typeface="+mn-ea"/>
                <a:cs typeface="Times New Roman" panose="02020603050405020304" pitchFamily="18" charset="0"/>
              </a:rPr>
              <a:t>  </a:t>
            </a:r>
            <a:r>
              <a:rPr lang="zh-CN" altLang="en-US" sz="2800" b="1">
                <a:ea typeface="+mn-ea"/>
                <a:cs typeface="Times New Roman" panose="02020603050405020304" pitchFamily="18" charset="0"/>
              </a:rPr>
              <a:t>反馈信号与输入信号串联，即反馈信号与输入信号以电压形式作比较，称为</a:t>
            </a:r>
            <a:r>
              <a:rPr lang="zh-CN" altLang="en-US" sz="2800" b="1">
                <a:solidFill>
                  <a:srgbClr val="CC0000"/>
                </a:solidFill>
                <a:ea typeface="+mn-ea"/>
                <a:cs typeface="Times New Roman" panose="02020603050405020304" pitchFamily="18" charset="0"/>
              </a:rPr>
              <a:t>串联反馈</a:t>
            </a:r>
            <a:r>
              <a:rPr lang="zh-CN" altLang="en-US" sz="2800" b="1">
                <a:ea typeface="+mn-ea"/>
                <a:cs typeface="Times New Roman" panose="02020603050405020304" pitchFamily="18" charset="0"/>
              </a:rPr>
              <a:t>。</a:t>
            </a:r>
          </a:p>
        </p:txBody>
      </p:sp>
      <p:sp>
        <p:nvSpPr>
          <p:cNvPr id="311304" name="Rectangle 8"/>
          <p:cNvSpPr>
            <a:spLocks noChangeArrowheads="1"/>
          </p:cNvSpPr>
          <p:nvPr/>
        </p:nvSpPr>
        <p:spPr bwMode="auto">
          <a:xfrm>
            <a:off x="287039" y="5440803"/>
            <a:ext cx="8496300"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b="1">
                <a:ea typeface="+mn-ea"/>
                <a:cs typeface="Times New Roman" panose="02020603050405020304" pitchFamily="18" charset="0"/>
              </a:rPr>
              <a:t>  </a:t>
            </a:r>
            <a:r>
              <a:rPr lang="zh-CN" altLang="en-US" sz="2800" b="1">
                <a:ea typeface="+mn-ea"/>
                <a:cs typeface="Times New Roman" panose="02020603050405020304" pitchFamily="18" charset="0"/>
              </a:rPr>
              <a:t>反馈信号与输入信号并联，即反馈信号与输入信号以电流形式作比较，称为</a:t>
            </a:r>
            <a:r>
              <a:rPr lang="zh-CN" altLang="en-US" sz="2800" b="1">
                <a:solidFill>
                  <a:srgbClr val="CC0000"/>
                </a:solidFill>
                <a:ea typeface="+mn-ea"/>
                <a:cs typeface="Times New Roman" panose="02020603050405020304" pitchFamily="18" charset="0"/>
              </a:rPr>
              <a:t>并联反馈</a:t>
            </a:r>
            <a:r>
              <a:rPr lang="zh-CN" altLang="en-US" sz="2800" b="1">
                <a:ea typeface="+mn-ea"/>
                <a:cs typeface="Times New Roman" panose="02020603050405020304" pitchFamily="18" charset="0"/>
              </a:rPr>
              <a:t>。</a:t>
            </a:r>
          </a:p>
        </p:txBody>
      </p:sp>
    </p:spTree>
    <p:extLst>
      <p:ext uri="{BB962C8B-B14F-4D97-AF65-F5344CB8AC3E}">
        <p14:creationId xmlns:p14="http://schemas.microsoft.com/office/powerpoint/2010/main" val="3011208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9">
                                            <p:txEl>
                                              <p:pRg st="0" end="0"/>
                                            </p:txEl>
                                          </p:spTgt>
                                        </p:tgtEl>
                                        <p:attrNameLst>
                                          <p:attrName>style.visibility</p:attrName>
                                        </p:attrNameLst>
                                      </p:cBhvr>
                                      <p:to>
                                        <p:strVal val="visible"/>
                                      </p:to>
                                    </p:set>
                                    <p:animEffect transition="in" filter="wipe(left)">
                                      <p:cBhvr>
                                        <p:cTn id="7" dur="500"/>
                                        <p:tgtEl>
                                          <p:spTgt spid="311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300"/>
                                        </p:tgtEl>
                                        <p:attrNameLst>
                                          <p:attrName>style.visibility</p:attrName>
                                        </p:attrNameLst>
                                      </p:cBhvr>
                                      <p:to>
                                        <p:strVal val="visible"/>
                                      </p:to>
                                    </p:set>
                                    <p:animEffect transition="in" filter="wipe(left)">
                                      <p:cBhvr>
                                        <p:cTn id="12" dur="500"/>
                                        <p:tgtEl>
                                          <p:spTgt spid="3113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1301"/>
                                        </p:tgtEl>
                                        <p:attrNameLst>
                                          <p:attrName>style.visibility</p:attrName>
                                        </p:attrNameLst>
                                      </p:cBhvr>
                                      <p:to>
                                        <p:strVal val="visible"/>
                                      </p:to>
                                    </p:set>
                                    <p:animEffect transition="in" filter="wipe(left)">
                                      <p:cBhvr>
                                        <p:cTn id="17" dur="500"/>
                                        <p:tgtEl>
                                          <p:spTgt spid="311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1302"/>
                                        </p:tgtEl>
                                        <p:attrNameLst>
                                          <p:attrName>style.visibility</p:attrName>
                                        </p:attrNameLst>
                                      </p:cBhvr>
                                      <p:to>
                                        <p:strVal val="visible"/>
                                      </p:to>
                                    </p:set>
                                    <p:animEffect transition="in" filter="wipe(left)">
                                      <p:cBhvr>
                                        <p:cTn id="22" dur="500"/>
                                        <p:tgtEl>
                                          <p:spTgt spid="3113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1303"/>
                                        </p:tgtEl>
                                        <p:attrNameLst>
                                          <p:attrName>style.visibility</p:attrName>
                                        </p:attrNameLst>
                                      </p:cBhvr>
                                      <p:to>
                                        <p:strVal val="visible"/>
                                      </p:to>
                                    </p:set>
                                    <p:animEffect transition="in" filter="wipe(left)">
                                      <p:cBhvr>
                                        <p:cTn id="27" dur="500"/>
                                        <p:tgtEl>
                                          <p:spTgt spid="3113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1304"/>
                                        </p:tgtEl>
                                        <p:attrNameLst>
                                          <p:attrName>style.visibility</p:attrName>
                                        </p:attrNameLst>
                                      </p:cBhvr>
                                      <p:to>
                                        <p:strVal val="visible"/>
                                      </p:to>
                                    </p:set>
                                    <p:animEffect transition="in" filter="wipe(left)">
                                      <p:cBhvr>
                                        <p:cTn id="32" dur="500"/>
                                        <p:tgtEl>
                                          <p:spTgt spid="31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build="p" autoUpdateAnimBg="0"/>
      <p:bldP spid="311300" grpId="0" autoUpdateAnimBg="0"/>
      <p:bldP spid="311301" grpId="0" autoUpdateAnimBg="0"/>
      <p:bldP spid="311302" grpId="0" autoUpdateAnimBg="0"/>
      <p:bldP spid="311303" grpId="0" autoUpdateAnimBg="0"/>
      <p:bldP spid="31130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ctrTitle"/>
          </p:nvPr>
        </p:nvSpPr>
        <p:spPr bwMode="auto">
          <a:xfrm>
            <a:off x="468313" y="492345"/>
            <a:ext cx="40386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1.</a:t>
            </a:r>
            <a:r>
              <a:rPr lang="zh-CN" altLang="en-US" sz="2800" b="1" smtClean="0">
                <a:solidFill>
                  <a:srgbClr val="E60000"/>
                </a:solidFill>
                <a:latin typeface="Times New Roman" panose="02020603050405020304" pitchFamily="18" charset="0"/>
                <a:cs typeface="Times New Roman" panose="02020603050405020304" pitchFamily="18" charset="0"/>
              </a:rPr>
              <a:t>串联电压负反馈</a:t>
            </a:r>
          </a:p>
        </p:txBody>
      </p:sp>
      <p:grpSp>
        <p:nvGrpSpPr>
          <p:cNvPr id="2" name="Group 3"/>
          <p:cNvGrpSpPr>
            <a:grpSpLocks/>
          </p:cNvGrpSpPr>
          <p:nvPr/>
        </p:nvGrpSpPr>
        <p:grpSpPr bwMode="auto">
          <a:xfrm>
            <a:off x="1238250" y="1570258"/>
            <a:ext cx="1352550" cy="1419225"/>
            <a:chOff x="780" y="873"/>
            <a:chExt cx="852" cy="894"/>
          </a:xfrm>
        </p:grpSpPr>
        <p:grpSp>
          <p:nvGrpSpPr>
            <p:cNvPr id="2066" name="Group 4"/>
            <p:cNvGrpSpPr>
              <a:grpSpLocks/>
            </p:cNvGrpSpPr>
            <p:nvPr/>
          </p:nvGrpSpPr>
          <p:grpSpPr bwMode="auto">
            <a:xfrm>
              <a:off x="780" y="873"/>
              <a:ext cx="664" cy="414"/>
              <a:chOff x="1020" y="969"/>
              <a:chExt cx="664" cy="414"/>
            </a:xfrm>
          </p:grpSpPr>
          <p:sp>
            <p:nvSpPr>
              <p:cNvPr id="262149" name="Rectangle 5"/>
              <p:cNvSpPr>
                <a:spLocks noChangeArrowheads="1"/>
              </p:cNvSpPr>
              <p:nvPr/>
            </p:nvSpPr>
            <p:spPr bwMode="auto">
              <a:xfrm>
                <a:off x="1440" y="1056"/>
                <a:ext cx="244"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cs typeface="Times New Roman" panose="02020603050405020304" pitchFamily="18" charset="0"/>
                  </a:rPr>
                  <a:t>+</a:t>
                </a:r>
              </a:p>
            </p:txBody>
          </p:sp>
          <p:sp>
            <p:nvSpPr>
              <p:cNvPr id="262150" name="Rectangle 6"/>
              <p:cNvSpPr>
                <a:spLocks noChangeArrowheads="1"/>
              </p:cNvSpPr>
              <p:nvPr/>
            </p:nvSpPr>
            <p:spPr bwMode="auto">
              <a:xfrm>
                <a:off x="1020" y="1017"/>
                <a:ext cx="228"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a:solidFill>
                      <a:srgbClr val="FF3300"/>
                    </a:solidFill>
                    <a:latin typeface="Times New Roman" panose="02020603050405020304" pitchFamily="18" charset="0"/>
                    <a:cs typeface="Times New Roman" panose="02020603050405020304" pitchFamily="18" charset="0"/>
                  </a:rPr>
                  <a:t>–</a:t>
                </a:r>
              </a:p>
            </p:txBody>
          </p:sp>
          <p:sp>
            <p:nvSpPr>
              <p:cNvPr id="262151" name="Rectangle 7"/>
              <p:cNvSpPr>
                <a:spLocks noChangeArrowheads="1"/>
              </p:cNvSpPr>
              <p:nvPr/>
            </p:nvSpPr>
            <p:spPr bwMode="auto">
              <a:xfrm>
                <a:off x="1200" y="969"/>
                <a:ext cx="292"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f</a:t>
                </a:r>
                <a:endParaRPr lang="en-US" altLang="zh-CN" sz="2800" b="1" i="1" baseline="-25000">
                  <a:solidFill>
                    <a:srgbClr val="000099"/>
                  </a:solidFill>
                  <a:latin typeface="Times New Roman" panose="02020603050405020304" pitchFamily="18" charset="0"/>
                  <a:cs typeface="Times New Roman" panose="02020603050405020304" pitchFamily="18" charset="0"/>
                </a:endParaRPr>
              </a:p>
            </p:txBody>
          </p:sp>
        </p:grpSp>
        <p:grpSp>
          <p:nvGrpSpPr>
            <p:cNvPr id="2067" name="Group 8"/>
            <p:cNvGrpSpPr>
              <a:grpSpLocks/>
            </p:cNvGrpSpPr>
            <p:nvPr/>
          </p:nvGrpSpPr>
          <p:grpSpPr bwMode="auto">
            <a:xfrm>
              <a:off x="1296" y="1152"/>
              <a:ext cx="336" cy="615"/>
              <a:chOff x="1536" y="1248"/>
              <a:chExt cx="336" cy="615"/>
            </a:xfrm>
          </p:grpSpPr>
          <p:sp>
            <p:nvSpPr>
              <p:cNvPr id="262153" name="Rectangle 9"/>
              <p:cNvSpPr>
                <a:spLocks noChangeArrowheads="1"/>
              </p:cNvSpPr>
              <p:nvPr/>
            </p:nvSpPr>
            <p:spPr bwMode="auto">
              <a:xfrm>
                <a:off x="1628" y="1536"/>
                <a:ext cx="244"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cs typeface="Times New Roman" panose="02020603050405020304" pitchFamily="18" charset="0"/>
                  </a:rPr>
                  <a:t>+</a:t>
                </a:r>
              </a:p>
            </p:txBody>
          </p:sp>
          <p:sp>
            <p:nvSpPr>
              <p:cNvPr id="262154" name="Rectangle 10"/>
              <p:cNvSpPr>
                <a:spLocks noChangeArrowheads="1"/>
              </p:cNvSpPr>
              <p:nvPr/>
            </p:nvSpPr>
            <p:spPr bwMode="auto">
              <a:xfrm>
                <a:off x="1632" y="1248"/>
                <a:ext cx="228"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a:solidFill>
                      <a:srgbClr val="FF3300"/>
                    </a:solidFill>
                    <a:latin typeface="Times New Roman" panose="02020603050405020304" pitchFamily="18" charset="0"/>
                    <a:cs typeface="Times New Roman" panose="02020603050405020304" pitchFamily="18" charset="0"/>
                  </a:rPr>
                  <a:t>–</a:t>
                </a:r>
              </a:p>
            </p:txBody>
          </p:sp>
          <p:sp>
            <p:nvSpPr>
              <p:cNvPr id="262155" name="Rectangle 11"/>
              <p:cNvSpPr>
                <a:spLocks noChangeArrowheads="1"/>
              </p:cNvSpPr>
              <p:nvPr/>
            </p:nvSpPr>
            <p:spPr bwMode="auto">
              <a:xfrm>
                <a:off x="1536" y="1330"/>
                <a:ext cx="326"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d</a:t>
                </a:r>
                <a:endParaRPr lang="en-US" altLang="zh-CN" sz="2800" b="1" i="1" baseline="-25000">
                  <a:solidFill>
                    <a:srgbClr val="000099"/>
                  </a:solidFill>
                  <a:latin typeface="Times New Roman" panose="02020603050405020304" pitchFamily="18" charset="0"/>
                  <a:cs typeface="Times New Roman" panose="02020603050405020304" pitchFamily="18" charset="0"/>
                </a:endParaRPr>
              </a:p>
            </p:txBody>
          </p:sp>
        </p:grpSp>
      </p:grpSp>
      <p:sp>
        <p:nvSpPr>
          <p:cNvPr id="262201" name="Text Box 57"/>
          <p:cNvSpPr txBox="1">
            <a:spLocks noChangeArrowheads="1"/>
          </p:cNvSpPr>
          <p:nvPr/>
        </p:nvSpPr>
        <p:spPr bwMode="auto">
          <a:xfrm>
            <a:off x="4495800" y="3140295"/>
            <a:ext cx="3962400" cy="539750"/>
          </a:xfrm>
          <a:prstGeom prst="rect">
            <a:avLst/>
          </a:prstGeom>
          <a:noFill/>
          <a:ln w="9525">
            <a:noFill/>
            <a:miter lim="800000"/>
            <a:headEnd/>
            <a:tailEnd/>
          </a:ln>
          <a:effectLst/>
        </p:spPr>
        <p:txBody>
          <a:bodyPr>
            <a:spAutoFit/>
          </a:bodyPr>
          <a:lstStyle/>
          <a:p>
            <a:pPr>
              <a:lnSpc>
                <a:spcPct val="105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设输入电压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为正，</a:t>
            </a:r>
          </a:p>
        </p:txBody>
      </p:sp>
      <p:sp>
        <p:nvSpPr>
          <p:cNvPr id="262202" name="Text Box 58"/>
          <p:cNvSpPr txBox="1">
            <a:spLocks noChangeArrowheads="1"/>
          </p:cNvSpPr>
          <p:nvPr/>
        </p:nvSpPr>
        <p:spPr bwMode="auto">
          <a:xfrm>
            <a:off x="546100" y="4041995"/>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差值电压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d</a:t>
            </a:r>
            <a:r>
              <a:rPr lang="en-US" altLang="zh-CN" sz="2800" b="1">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i </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baseline="-25000">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f</a:t>
            </a:r>
          </a:p>
        </p:txBody>
      </p:sp>
      <p:sp>
        <p:nvSpPr>
          <p:cNvPr id="262204" name="Text Box 60"/>
          <p:cNvSpPr txBox="1">
            <a:spLocks noChangeArrowheads="1"/>
          </p:cNvSpPr>
          <p:nvPr/>
        </p:nvSpPr>
        <p:spPr bwMode="auto">
          <a:xfrm>
            <a:off x="4572000" y="4089620"/>
            <a:ext cx="3886200" cy="997196"/>
          </a:xfrm>
          <a:prstGeom prst="rect">
            <a:avLst/>
          </a:prstGeom>
          <a:noFill/>
          <a:ln w="9525">
            <a:noFill/>
            <a:miter lim="800000"/>
            <a:headEnd/>
            <a:tailEnd/>
          </a:ln>
          <a:effectLst/>
        </p:spPr>
        <p:txBody>
          <a:bodyPr>
            <a:spAutoFit/>
          </a:bodyPr>
          <a:lstStyle/>
          <a:p>
            <a:pPr>
              <a:lnSpc>
                <a:spcPct val="105000"/>
              </a:lnSpc>
              <a:defRPr/>
            </a:pPr>
            <a:r>
              <a:rPr lang="en-US" altLang="zh-CN" sz="2800" b="1" i="1">
                <a:latin typeface="Times New Roman" panose="02020603050405020304" pitchFamily="18" charset="0"/>
                <a:cs typeface="Times New Roman" panose="02020603050405020304" pitchFamily="18" charset="0"/>
              </a:rPr>
              <a:t>u</a:t>
            </a:r>
            <a:r>
              <a:rPr lang="en-US" altLang="zh-CN" sz="2800" b="1" baseline="-25000">
                <a:solidFill>
                  <a:schemeClr val="tx2"/>
                </a:solidFill>
                <a:latin typeface="Times New Roman" panose="02020603050405020304" pitchFamily="18" charset="0"/>
                <a:cs typeface="Times New Roman" panose="02020603050405020304" pitchFamily="18" charset="0"/>
              </a:rPr>
              <a:t>f  </a:t>
            </a:r>
            <a:r>
              <a:rPr lang="zh-CN" altLang="en-US" sz="2800" b="1">
                <a:solidFill>
                  <a:schemeClr val="tx2"/>
                </a:solidFill>
                <a:latin typeface="Times New Roman" panose="02020603050405020304" pitchFamily="18" charset="0"/>
                <a:cs typeface="Times New Roman" panose="02020603050405020304" pitchFamily="18" charset="0"/>
              </a:rPr>
              <a:t>削弱了净输入电压</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差值电压</a:t>
            </a:r>
            <a:r>
              <a:rPr lang="en-US" altLang="zh-CN" sz="2800" b="1">
                <a:solidFill>
                  <a:schemeClr val="tx2"/>
                </a:solidFill>
                <a:latin typeface="Times New Roman" panose="02020603050405020304" pitchFamily="18" charset="0"/>
                <a:cs typeface="Times New Roman" panose="02020603050405020304" pitchFamily="18" charset="0"/>
              </a:rPr>
              <a:t>)</a:t>
            </a:r>
            <a:r>
              <a:rPr lang="en-US" altLang="zh-CN" sz="2800" b="1">
                <a:solidFill>
                  <a:srgbClr val="003399"/>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负反馈</a:t>
            </a:r>
          </a:p>
        </p:txBody>
      </p:sp>
      <p:sp>
        <p:nvSpPr>
          <p:cNvPr id="262205" name="Text Box 61"/>
          <p:cNvSpPr txBox="1">
            <a:spLocks noChangeArrowheads="1"/>
          </p:cNvSpPr>
          <p:nvPr/>
        </p:nvSpPr>
        <p:spPr bwMode="auto">
          <a:xfrm>
            <a:off x="546100" y="4754783"/>
            <a:ext cx="1676400" cy="519112"/>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反馈电压</a:t>
            </a:r>
            <a:endParaRPr lang="zh-CN" altLang="en-US" sz="2800" b="1" baseline="-25000">
              <a:solidFill>
                <a:srgbClr val="000099"/>
              </a:solidFill>
              <a:latin typeface="Times New Roman" panose="02020603050405020304" pitchFamily="18" charset="0"/>
              <a:cs typeface="Times New Roman" panose="02020603050405020304" pitchFamily="18" charset="0"/>
            </a:endParaRPr>
          </a:p>
        </p:txBody>
      </p:sp>
      <p:graphicFrame>
        <p:nvGraphicFramePr>
          <p:cNvPr id="262206" name="Object 62"/>
          <p:cNvGraphicFramePr>
            <a:graphicFrameLocks noChangeAspect="1"/>
          </p:cNvGraphicFramePr>
          <p:nvPr>
            <p:extLst/>
          </p:nvPr>
        </p:nvGraphicFramePr>
        <p:xfrm>
          <a:off x="2190750" y="4537295"/>
          <a:ext cx="2317750" cy="1041400"/>
        </p:xfrm>
        <a:graphic>
          <a:graphicData uri="http://schemas.openxmlformats.org/presentationml/2006/ole">
            <mc:AlternateContent xmlns:mc="http://schemas.openxmlformats.org/markup-compatibility/2006">
              <mc:Choice xmlns:v="urn:schemas-microsoft-com:vml" Requires="v">
                <p:oleObj spid="_x0000_s2052" name="Equation" r:id="rId3" imgW="990360" imgH="431640" progId="Equation.3">
                  <p:embed/>
                </p:oleObj>
              </mc:Choice>
              <mc:Fallback>
                <p:oleObj name="Equation" r:id="rId3" imgW="9903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4537295"/>
                        <a:ext cx="231775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2207" name="Text Box 63"/>
          <p:cNvSpPr txBox="1">
            <a:spLocks noChangeArrowheads="1"/>
          </p:cNvSpPr>
          <p:nvPr/>
        </p:nvSpPr>
        <p:spPr bwMode="auto">
          <a:xfrm>
            <a:off x="4572000" y="5096095"/>
            <a:ext cx="4191000"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取自输出电压</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电压反馈</a:t>
            </a:r>
          </a:p>
        </p:txBody>
      </p:sp>
      <p:sp>
        <p:nvSpPr>
          <p:cNvPr id="262208" name="Text Box 64"/>
          <p:cNvSpPr txBox="1">
            <a:spLocks noChangeArrowheads="1"/>
          </p:cNvSpPr>
          <p:nvPr/>
        </p:nvSpPr>
        <p:spPr bwMode="auto">
          <a:xfrm>
            <a:off x="152400" y="5578695"/>
            <a:ext cx="8305800" cy="1031875"/>
          </a:xfrm>
          <a:prstGeom prst="rect">
            <a:avLst/>
          </a:prstGeom>
          <a:noFill/>
          <a:ln w="9525">
            <a:noFill/>
            <a:miter lim="800000"/>
            <a:headEnd/>
            <a:tailEnd/>
          </a:ln>
          <a:effectLst/>
        </p:spPr>
        <p:txBody>
          <a:bodyPr>
            <a:spAutoFit/>
          </a:bodyPr>
          <a:lstStyle/>
          <a:p>
            <a:pPr>
              <a:lnSpc>
                <a:spcPct val="110000"/>
              </a:lnSpc>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反馈信号与输入信号在输入端以电压的形式比较</a:t>
            </a:r>
            <a:r>
              <a:rPr lang="zh-CN" altLang="en-US" sz="2800" b="1">
                <a:solidFill>
                  <a:srgbClr val="003399"/>
                </a:solidFill>
                <a:latin typeface="Times New Roman" panose="02020603050405020304" pitchFamily="18" charset="0"/>
                <a:cs typeface="Times New Roman" panose="02020603050405020304" pitchFamily="18" charset="0"/>
              </a:rPr>
              <a:t> </a:t>
            </a:r>
          </a:p>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串联反馈</a:t>
            </a:r>
          </a:p>
        </p:txBody>
      </p:sp>
      <p:sp>
        <p:nvSpPr>
          <p:cNvPr id="262210" name="Rectangle 66"/>
          <p:cNvSpPr>
            <a:spLocks noChangeArrowheads="1"/>
          </p:cNvSpPr>
          <p:nvPr/>
        </p:nvSpPr>
        <p:spPr bwMode="auto">
          <a:xfrm>
            <a:off x="685800" y="2729133"/>
            <a:ext cx="496888" cy="579437"/>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2211" name="Rectangle 67"/>
          <p:cNvSpPr>
            <a:spLocks noChangeArrowheads="1"/>
          </p:cNvSpPr>
          <p:nvPr/>
        </p:nvSpPr>
        <p:spPr bwMode="auto">
          <a:xfrm>
            <a:off x="3694113" y="1967133"/>
            <a:ext cx="496887" cy="579437"/>
          </a:xfrm>
          <a:prstGeom prst="rect">
            <a:avLst/>
          </a:prstGeom>
          <a:noFill/>
          <a:ln w="9525">
            <a:noFill/>
            <a:miter lim="800000"/>
            <a:headEnd/>
            <a:tailEnd/>
          </a:ln>
          <a:effectLst/>
        </p:spPr>
        <p:txBody>
          <a:bodyPr wrap="none">
            <a:spAutoFit/>
          </a:bodyPr>
          <a:lstStyle/>
          <a:p>
            <a:pPr>
              <a:defRPr/>
            </a:pPr>
            <a:r>
              <a:rPr lang="en-US" altLang="zh-CN" sz="3200" b="1">
                <a:solidFill>
                  <a:srgbClr val="FF0000"/>
                </a:solidFill>
                <a:latin typeface="Times New Roman" panose="02020603050405020304" pitchFamily="18" charset="0"/>
                <a:cs typeface="Times New Roman" panose="02020603050405020304" pitchFamily="18" charset="0"/>
                <a:sym typeface="Symbol" pitchFamily="18" charset="2"/>
              </a:rPr>
              <a:t></a:t>
            </a:r>
          </a:p>
        </p:txBody>
      </p:sp>
      <p:sp>
        <p:nvSpPr>
          <p:cNvPr id="262229" name="Text Box 85"/>
          <p:cNvSpPr txBox="1">
            <a:spLocks noChangeArrowheads="1"/>
          </p:cNvSpPr>
          <p:nvPr/>
        </p:nvSpPr>
        <p:spPr bwMode="auto">
          <a:xfrm>
            <a:off x="6096000" y="2697383"/>
            <a:ext cx="1692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cs typeface="Times New Roman" panose="02020603050405020304" pitchFamily="18" charset="0"/>
              </a:rPr>
              <a:t>(b)</a:t>
            </a:r>
            <a:r>
              <a:rPr lang="zh-CN" altLang="en-US" sz="2800" b="1">
                <a:cs typeface="Times New Roman" panose="02020603050405020304" pitchFamily="18" charset="0"/>
              </a:rPr>
              <a:t>方框图</a:t>
            </a:r>
          </a:p>
        </p:txBody>
      </p:sp>
      <p:sp>
        <p:nvSpPr>
          <p:cNvPr id="262230" name="Text Box 86"/>
          <p:cNvSpPr txBox="1">
            <a:spLocks noChangeArrowheads="1"/>
          </p:cNvSpPr>
          <p:nvPr/>
        </p:nvSpPr>
        <p:spPr bwMode="auto">
          <a:xfrm>
            <a:off x="1917700" y="3435570"/>
            <a:ext cx="1314450" cy="519113"/>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(a)</a:t>
            </a:r>
            <a:r>
              <a:rPr lang="zh-CN" altLang="en-US" sz="2800" b="1">
                <a:latin typeface="Times New Roman" panose="02020603050405020304" pitchFamily="18" charset="0"/>
                <a:cs typeface="Times New Roman" panose="02020603050405020304" pitchFamily="18" charset="0"/>
              </a:rPr>
              <a:t>电路</a:t>
            </a:r>
          </a:p>
        </p:txBody>
      </p:sp>
      <p:sp>
        <p:nvSpPr>
          <p:cNvPr id="262319" name="Rectangle 175"/>
          <p:cNvSpPr>
            <a:spLocks noChangeArrowheads="1"/>
          </p:cNvSpPr>
          <p:nvPr/>
        </p:nvSpPr>
        <p:spPr bwMode="auto">
          <a:xfrm>
            <a:off x="4495800" y="3610195"/>
            <a:ext cx="3756025" cy="519113"/>
          </a:xfrm>
          <a:prstGeom prst="rect">
            <a:avLst/>
          </a:prstGeom>
          <a:noFill/>
          <a:ln w="9525">
            <a:noFill/>
            <a:miter lim="800000"/>
            <a:headEnd/>
            <a:tailEnd/>
          </a:ln>
          <a:effectLst/>
        </p:spPr>
        <p:txBody>
          <a:bodyPr wrap="none">
            <a:spAutoFit/>
          </a:bodyPr>
          <a:lstStyle/>
          <a:p>
            <a:pPr>
              <a:defRPr/>
            </a:pPr>
            <a:r>
              <a:rPr lang="zh-CN" altLang="en-US" sz="2800" b="1">
                <a:latin typeface="Times New Roman" panose="02020603050405020304" pitchFamily="18" charset="0"/>
                <a:cs typeface="Times New Roman" panose="02020603050405020304" pitchFamily="18" charset="0"/>
              </a:rPr>
              <a:t>各电压的实际方向如图</a:t>
            </a:r>
          </a:p>
        </p:txBody>
      </p:sp>
      <p:pic>
        <p:nvPicPr>
          <p:cNvPr id="2064" name="Picture 176" descr="图片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450" y="882870"/>
            <a:ext cx="4457700"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Users\Administrator\Desktop\图片7.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46600" y="735233"/>
            <a:ext cx="42005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71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201"/>
                                        </p:tgtEl>
                                        <p:attrNameLst>
                                          <p:attrName>style.visibility</p:attrName>
                                        </p:attrNameLst>
                                      </p:cBhvr>
                                      <p:to>
                                        <p:strVal val="visible"/>
                                      </p:to>
                                    </p:set>
                                    <p:animEffect transition="in" filter="wipe(left)">
                                      <p:cBhvr>
                                        <p:cTn id="7" dur="500"/>
                                        <p:tgtEl>
                                          <p:spTgt spid="2622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2210"/>
                                        </p:tgtEl>
                                        <p:attrNameLst>
                                          <p:attrName>style.visibility</p:attrName>
                                        </p:attrNameLst>
                                      </p:cBhvr>
                                      <p:to>
                                        <p:strVal val="visible"/>
                                      </p:to>
                                    </p:set>
                                    <p:animEffect transition="in" filter="blinds(horizontal)">
                                      <p:cBhvr>
                                        <p:cTn id="12" dur="500"/>
                                        <p:tgtEl>
                                          <p:spTgt spid="2622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2211"/>
                                        </p:tgtEl>
                                        <p:attrNameLst>
                                          <p:attrName>style.visibility</p:attrName>
                                        </p:attrNameLst>
                                      </p:cBhvr>
                                      <p:to>
                                        <p:strVal val="visible"/>
                                      </p:to>
                                    </p:set>
                                    <p:animEffect transition="in" filter="blinds(horizontal)">
                                      <p:cBhvr>
                                        <p:cTn id="17" dur="500"/>
                                        <p:tgtEl>
                                          <p:spTgt spid="262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319"/>
                                        </p:tgtEl>
                                        <p:attrNameLst>
                                          <p:attrName>style.visibility</p:attrName>
                                        </p:attrNameLst>
                                      </p:cBhvr>
                                      <p:to>
                                        <p:strVal val="visible"/>
                                      </p:to>
                                    </p:set>
                                    <p:animEffect transition="in" filter="wipe(left)">
                                      <p:cBhvr>
                                        <p:cTn id="22" dur="500"/>
                                        <p:tgtEl>
                                          <p:spTgt spid="262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up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2202"/>
                                        </p:tgtEl>
                                        <p:attrNameLst>
                                          <p:attrName>style.visibility</p:attrName>
                                        </p:attrNameLst>
                                      </p:cBhvr>
                                      <p:to>
                                        <p:strVal val="visible"/>
                                      </p:to>
                                    </p:set>
                                    <p:animEffect transition="in" filter="wipe(left)">
                                      <p:cBhvr>
                                        <p:cTn id="32" dur="500"/>
                                        <p:tgtEl>
                                          <p:spTgt spid="2622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2204"/>
                                        </p:tgtEl>
                                        <p:attrNameLst>
                                          <p:attrName>style.visibility</p:attrName>
                                        </p:attrNameLst>
                                      </p:cBhvr>
                                      <p:to>
                                        <p:strVal val="visible"/>
                                      </p:to>
                                    </p:set>
                                    <p:animEffect transition="in" filter="wipe(left)">
                                      <p:cBhvr>
                                        <p:cTn id="37" dur="500"/>
                                        <p:tgtEl>
                                          <p:spTgt spid="2622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2205"/>
                                        </p:tgtEl>
                                        <p:attrNameLst>
                                          <p:attrName>style.visibility</p:attrName>
                                        </p:attrNameLst>
                                      </p:cBhvr>
                                      <p:to>
                                        <p:strVal val="visible"/>
                                      </p:to>
                                    </p:set>
                                    <p:animEffect transition="in" filter="wipe(left)">
                                      <p:cBhvr>
                                        <p:cTn id="42" dur="500"/>
                                        <p:tgtEl>
                                          <p:spTgt spid="2622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62206"/>
                                        </p:tgtEl>
                                        <p:attrNameLst>
                                          <p:attrName>style.visibility</p:attrName>
                                        </p:attrNameLst>
                                      </p:cBhvr>
                                      <p:to>
                                        <p:strVal val="visible"/>
                                      </p:to>
                                    </p:set>
                                    <p:animEffect transition="in" filter="wipe(left)">
                                      <p:cBhvr>
                                        <p:cTn id="47" dur="500"/>
                                        <p:tgtEl>
                                          <p:spTgt spid="26220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2207"/>
                                        </p:tgtEl>
                                        <p:attrNameLst>
                                          <p:attrName>style.visibility</p:attrName>
                                        </p:attrNameLst>
                                      </p:cBhvr>
                                      <p:to>
                                        <p:strVal val="visible"/>
                                      </p:to>
                                    </p:set>
                                    <p:animEffect transition="in" filter="wipe(left)">
                                      <p:cBhvr>
                                        <p:cTn id="52" dur="500"/>
                                        <p:tgtEl>
                                          <p:spTgt spid="2622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2208"/>
                                        </p:tgtEl>
                                        <p:attrNameLst>
                                          <p:attrName>style.visibility</p:attrName>
                                        </p:attrNameLst>
                                      </p:cBhvr>
                                      <p:to>
                                        <p:strVal val="visible"/>
                                      </p:to>
                                    </p:set>
                                    <p:animEffect transition="in" filter="wipe(left)">
                                      <p:cBhvr>
                                        <p:cTn id="57" dur="500"/>
                                        <p:tgtEl>
                                          <p:spTgt spid="26220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wipe(left)">
                                      <p:cBhvr>
                                        <p:cTn id="62" dur="500"/>
                                        <p:tgtEl>
                                          <p:spTgt spid="42"/>
                                        </p:tgtEl>
                                      </p:cBhvr>
                                    </p:animEffect>
                                  </p:childTnLst>
                                </p:cTn>
                              </p:par>
                            </p:childTnLst>
                          </p:cTn>
                        </p:par>
                        <p:par>
                          <p:cTn id="63" fill="hold" nodeType="afterGroup">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262229"/>
                                        </p:tgtEl>
                                        <p:attrNameLst>
                                          <p:attrName>style.visibility</p:attrName>
                                        </p:attrNameLst>
                                      </p:cBhvr>
                                      <p:to>
                                        <p:strVal val="visible"/>
                                      </p:to>
                                    </p:set>
                                    <p:animEffect transition="in" filter="dissolve">
                                      <p:cBhvr>
                                        <p:cTn id="66" dur="500"/>
                                        <p:tgtEl>
                                          <p:spTgt spid="262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201" grpId="0" autoUpdateAnimBg="0"/>
      <p:bldP spid="262202" grpId="0" autoUpdateAnimBg="0"/>
      <p:bldP spid="262204" grpId="0" autoUpdateAnimBg="0"/>
      <p:bldP spid="262205" grpId="0" autoUpdateAnimBg="0"/>
      <p:bldP spid="262207" grpId="0" autoUpdateAnimBg="0"/>
      <p:bldP spid="262208" grpId="0" autoUpdateAnimBg="0"/>
      <p:bldP spid="262210" grpId="0" autoUpdateAnimBg="0"/>
      <p:bldP spid="262211" grpId="0" autoUpdateAnimBg="0"/>
      <p:bldP spid="262229" grpId="0" autoUpdateAnimBg="0"/>
      <p:bldP spid="26231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9" name="Rectangle 3"/>
          <p:cNvSpPr>
            <a:spLocks noGrp="1" noChangeArrowheads="1"/>
          </p:cNvSpPr>
          <p:nvPr>
            <p:ph type="subTitle" idx="1"/>
          </p:nvPr>
        </p:nvSpPr>
        <p:spPr bwMode="auto">
          <a:xfrm>
            <a:off x="468313" y="476250"/>
            <a:ext cx="37338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2. </a:t>
            </a:r>
            <a:r>
              <a:rPr lang="zh-CN" altLang="en-US" sz="2800" b="1" smtClean="0">
                <a:solidFill>
                  <a:srgbClr val="E60000"/>
                </a:solidFill>
                <a:latin typeface="Times New Roman" panose="02020603050405020304" pitchFamily="18" charset="0"/>
                <a:cs typeface="Times New Roman" panose="02020603050405020304" pitchFamily="18" charset="0"/>
              </a:rPr>
              <a:t>并联电压负反馈</a:t>
            </a:r>
          </a:p>
        </p:txBody>
      </p:sp>
      <p:sp>
        <p:nvSpPr>
          <p:cNvPr id="260154" name="Oval 58"/>
          <p:cNvSpPr>
            <a:spLocks noChangeArrowheads="1"/>
          </p:cNvSpPr>
          <p:nvPr/>
        </p:nvSpPr>
        <p:spPr bwMode="auto">
          <a:xfrm flipV="1">
            <a:off x="3479800" y="2547938"/>
            <a:ext cx="304800" cy="304800"/>
          </a:xfrm>
          <a:prstGeom prst="ellipse">
            <a:avLst/>
          </a:prstGeom>
          <a:noFill/>
          <a:ln w="9525">
            <a:solidFill>
              <a:srgbClr val="FF3300"/>
            </a:solidFill>
            <a:round/>
            <a:headEnd/>
            <a:tailEnd/>
          </a:ln>
          <a:effectLst/>
        </p:spPr>
        <p:txBody>
          <a:bodyPr rot="10800000" wrap="none" anchor="ctr"/>
          <a:lstStyle/>
          <a:p>
            <a:pPr algn="ctr">
              <a:spcBef>
                <a:spcPct val="50000"/>
              </a:spcBef>
              <a:defRPr/>
            </a:pPr>
            <a:r>
              <a:rPr lang="zh-CN" altLang="en-US" sz="3600" b="1">
                <a:solidFill>
                  <a:srgbClr val="FF0000"/>
                </a:solidFill>
                <a:latin typeface="Times New Roman" panose="02020603050405020304" pitchFamily="18" charset="0"/>
                <a:ea typeface="楷体_GB2312" pitchFamily="49" charset="-122"/>
                <a:cs typeface="Times New Roman" panose="02020603050405020304" pitchFamily="18" charset="0"/>
              </a:rPr>
              <a:t>－</a:t>
            </a:r>
          </a:p>
        </p:txBody>
      </p:sp>
      <p:sp>
        <p:nvSpPr>
          <p:cNvPr id="260155" name="Rectangle 59"/>
          <p:cNvSpPr>
            <a:spLocks noChangeArrowheads="1"/>
          </p:cNvSpPr>
          <p:nvPr/>
        </p:nvSpPr>
        <p:spPr bwMode="auto">
          <a:xfrm>
            <a:off x="1743075" y="1757363"/>
            <a:ext cx="515938" cy="609600"/>
          </a:xfrm>
          <a:prstGeom prst="rect">
            <a:avLst/>
          </a:prstGeom>
          <a:noFill/>
          <a:ln w="9525">
            <a:noFill/>
            <a:miter lim="800000"/>
            <a:headEnd/>
            <a:tailEnd/>
          </a:ln>
          <a:effectLst/>
        </p:spPr>
        <p:txBody>
          <a:bodyPr wrap="none">
            <a:spAutoFit/>
          </a:bodyPr>
          <a:lstStyle/>
          <a:p>
            <a:pPr>
              <a:defRPr/>
            </a:pPr>
            <a:r>
              <a:rPr lang="en-US" altLang="zh-CN" sz="34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0156" name="Text Box 60"/>
          <p:cNvSpPr txBox="1">
            <a:spLocks noChangeArrowheads="1"/>
          </p:cNvSpPr>
          <p:nvPr/>
        </p:nvSpPr>
        <p:spPr bwMode="auto">
          <a:xfrm>
            <a:off x="5048250" y="3098800"/>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设输入电压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i</a:t>
            </a:r>
            <a:r>
              <a:rPr lang="en-US" altLang="zh-CN" sz="2800" b="1" i="1" baseline="-25000">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为正，</a:t>
            </a:r>
          </a:p>
        </p:txBody>
      </p:sp>
      <p:sp>
        <p:nvSpPr>
          <p:cNvPr id="260157" name="Text Box 61"/>
          <p:cNvSpPr txBox="1">
            <a:spLocks noChangeArrowheads="1"/>
          </p:cNvSpPr>
          <p:nvPr/>
        </p:nvSpPr>
        <p:spPr bwMode="auto">
          <a:xfrm>
            <a:off x="539750" y="4076700"/>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差值电流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d</a:t>
            </a:r>
            <a:r>
              <a:rPr lang="en-US" altLang="zh-CN" sz="2800" b="1">
                <a:solidFill>
                  <a:srgbClr val="000099"/>
                </a:solidFill>
                <a:latin typeface="Times New Roman" panose="02020603050405020304" pitchFamily="18" charset="0"/>
                <a:cs typeface="Times New Roman" panose="02020603050405020304" pitchFamily="18" charset="0"/>
              </a:rPr>
              <a:t> =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1 </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baseline="-25000">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f</a:t>
            </a:r>
          </a:p>
        </p:txBody>
      </p:sp>
      <p:sp>
        <p:nvSpPr>
          <p:cNvPr id="260158" name="Text Box 62"/>
          <p:cNvSpPr txBox="1">
            <a:spLocks noChangeArrowheads="1"/>
          </p:cNvSpPr>
          <p:nvPr/>
        </p:nvSpPr>
        <p:spPr bwMode="auto">
          <a:xfrm>
            <a:off x="5022850" y="3557588"/>
            <a:ext cx="3886200" cy="519112"/>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各电流实际方向如图</a:t>
            </a:r>
          </a:p>
        </p:txBody>
      </p:sp>
      <p:sp>
        <p:nvSpPr>
          <p:cNvPr id="260159" name="Text Box 63"/>
          <p:cNvSpPr txBox="1">
            <a:spLocks noChangeArrowheads="1"/>
          </p:cNvSpPr>
          <p:nvPr/>
        </p:nvSpPr>
        <p:spPr bwMode="auto">
          <a:xfrm>
            <a:off x="5073650" y="4010025"/>
            <a:ext cx="3962400" cy="1031875"/>
          </a:xfrm>
          <a:prstGeom prst="rect">
            <a:avLst/>
          </a:prstGeom>
          <a:noFill/>
          <a:ln w="9525">
            <a:noFill/>
            <a:miter lim="800000"/>
            <a:headEnd/>
            <a:tailEnd/>
          </a:ln>
          <a:effectLst/>
        </p:spPr>
        <p:txBody>
          <a:bodyPr>
            <a:spAutoFit/>
          </a:bodyPr>
          <a:lstStyle/>
          <a:p>
            <a:pPr>
              <a:lnSpc>
                <a:spcPct val="110000"/>
              </a:lnSpc>
              <a:defRPr/>
            </a:pP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f  </a:t>
            </a:r>
            <a:r>
              <a:rPr lang="zh-CN" altLang="en-US" sz="2800" b="1">
                <a:solidFill>
                  <a:schemeClr val="tx2"/>
                </a:solidFill>
                <a:latin typeface="Times New Roman" panose="02020603050405020304" pitchFamily="18" charset="0"/>
                <a:cs typeface="Times New Roman" panose="02020603050405020304" pitchFamily="18" charset="0"/>
              </a:rPr>
              <a:t>削弱了净输入电流</a:t>
            </a:r>
          </a:p>
          <a:p>
            <a:pPr>
              <a:lnSpc>
                <a:spcPct val="110000"/>
              </a:lnSpc>
              <a:defRPr/>
            </a:pP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差值电流</a:t>
            </a:r>
            <a:r>
              <a:rPr lang="en-US" altLang="zh-CN" sz="2800" b="1">
                <a:solidFill>
                  <a:schemeClr val="tx2"/>
                </a:solidFill>
                <a:latin typeface="Times New Roman" panose="02020603050405020304" pitchFamily="18" charset="0"/>
                <a:cs typeface="Times New Roman" panose="02020603050405020304" pitchFamily="18" charset="0"/>
              </a:rPr>
              <a:t>)</a:t>
            </a:r>
            <a:r>
              <a:rPr lang="en-US" altLang="zh-CN" sz="2800" b="1">
                <a:solidFill>
                  <a:srgbClr val="003399"/>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负反馈</a:t>
            </a:r>
          </a:p>
        </p:txBody>
      </p:sp>
      <p:sp>
        <p:nvSpPr>
          <p:cNvPr id="260160" name="Text Box 64"/>
          <p:cNvSpPr txBox="1">
            <a:spLocks noChangeArrowheads="1"/>
          </p:cNvSpPr>
          <p:nvPr/>
        </p:nvSpPr>
        <p:spPr bwMode="auto">
          <a:xfrm>
            <a:off x="539750" y="4733925"/>
            <a:ext cx="1676400"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反馈电流</a:t>
            </a:r>
            <a:endParaRPr lang="zh-CN" altLang="en-US" sz="2800" b="1" baseline="-25000">
              <a:solidFill>
                <a:srgbClr val="000099"/>
              </a:solidFill>
              <a:latin typeface="Times New Roman" panose="02020603050405020304" pitchFamily="18" charset="0"/>
              <a:cs typeface="Times New Roman" panose="02020603050405020304" pitchFamily="18" charset="0"/>
            </a:endParaRPr>
          </a:p>
        </p:txBody>
      </p:sp>
      <p:graphicFrame>
        <p:nvGraphicFramePr>
          <p:cNvPr id="260161" name="Object 65"/>
          <p:cNvGraphicFramePr>
            <a:graphicFrameLocks noChangeAspect="1"/>
          </p:cNvGraphicFramePr>
          <p:nvPr>
            <p:extLst/>
          </p:nvPr>
        </p:nvGraphicFramePr>
        <p:xfrm>
          <a:off x="2192338" y="4511675"/>
          <a:ext cx="1484312" cy="1106488"/>
        </p:xfrm>
        <a:graphic>
          <a:graphicData uri="http://schemas.openxmlformats.org/presentationml/2006/ole">
            <mc:AlternateContent xmlns:mc="http://schemas.openxmlformats.org/markup-compatibility/2006">
              <mc:Choice xmlns:v="urn:schemas-microsoft-com:vml" Requires="v">
                <p:oleObj spid="_x0000_s3076" name="Equation" r:id="rId4" imgW="596880" imgH="431640" progId="Equation.3">
                  <p:embed/>
                </p:oleObj>
              </mc:Choice>
              <mc:Fallback>
                <p:oleObj name="Equation" r:id="rId4" imgW="5968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2338" y="4511675"/>
                        <a:ext cx="1484312"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62" name="Text Box 66"/>
          <p:cNvSpPr txBox="1">
            <a:spLocks noChangeArrowheads="1"/>
          </p:cNvSpPr>
          <p:nvPr/>
        </p:nvSpPr>
        <p:spPr bwMode="auto">
          <a:xfrm>
            <a:off x="4318000" y="5014913"/>
            <a:ext cx="4368800" cy="519112"/>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取自输出电压</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电压反馈</a:t>
            </a:r>
          </a:p>
        </p:txBody>
      </p:sp>
      <p:grpSp>
        <p:nvGrpSpPr>
          <p:cNvPr id="2" name="Group 238"/>
          <p:cNvGrpSpPr>
            <a:grpSpLocks/>
          </p:cNvGrpSpPr>
          <p:nvPr/>
        </p:nvGrpSpPr>
        <p:grpSpPr bwMode="auto">
          <a:xfrm>
            <a:off x="882650" y="828675"/>
            <a:ext cx="1717675" cy="1343025"/>
            <a:chOff x="594" y="519"/>
            <a:chExt cx="1082" cy="846"/>
          </a:xfrm>
        </p:grpSpPr>
        <p:grpSp>
          <p:nvGrpSpPr>
            <p:cNvPr id="3090" name="Group 239"/>
            <p:cNvGrpSpPr>
              <a:grpSpLocks/>
            </p:cNvGrpSpPr>
            <p:nvPr/>
          </p:nvGrpSpPr>
          <p:grpSpPr bwMode="auto">
            <a:xfrm>
              <a:off x="594" y="990"/>
              <a:ext cx="274" cy="375"/>
              <a:chOff x="830" y="1305"/>
              <a:chExt cx="274" cy="375"/>
            </a:xfrm>
          </p:grpSpPr>
          <p:sp>
            <p:nvSpPr>
              <p:cNvPr id="260336" name="Line 240"/>
              <p:cNvSpPr>
                <a:spLocks noChangeShapeType="1"/>
              </p:cNvSpPr>
              <p:nvPr/>
            </p:nvSpPr>
            <p:spPr bwMode="auto">
              <a:xfrm>
                <a:off x="864" y="1680"/>
                <a:ext cx="240" cy="0"/>
              </a:xfrm>
              <a:prstGeom prst="line">
                <a:avLst/>
              </a:prstGeom>
              <a:noFill/>
              <a:ln w="38100">
                <a:solidFill>
                  <a:srgbClr val="FF0000"/>
                </a:solidFill>
                <a:round/>
                <a:headEnd/>
                <a:tailEnd type="stealth" w="med" len="lg"/>
              </a:ln>
              <a:effectLst/>
            </p:spPr>
            <p:txBody>
              <a:bodyPr anchor="ctr">
                <a:spAutoFit/>
              </a:bodyPr>
              <a:lstStyle/>
              <a:p>
                <a:pPr>
                  <a:defRPr/>
                </a:pPr>
                <a:endParaRPr lang="zh-CN" altLang="en-US">
                  <a:latin typeface="Times New Roman" panose="02020603050405020304" pitchFamily="18" charset="0"/>
                  <a:cs typeface="Times New Roman" panose="02020603050405020304" pitchFamily="18" charset="0"/>
                </a:endParaRPr>
              </a:p>
            </p:txBody>
          </p:sp>
          <p:sp>
            <p:nvSpPr>
              <p:cNvPr id="260337" name="Rectangle 241"/>
              <p:cNvSpPr>
                <a:spLocks noChangeArrowheads="1"/>
              </p:cNvSpPr>
              <p:nvPr/>
            </p:nvSpPr>
            <p:spPr bwMode="auto">
              <a:xfrm>
                <a:off x="830" y="1305"/>
                <a:ext cx="254"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1</a:t>
                </a:r>
                <a:endParaRPr lang="en-US" altLang="zh-CN" sz="2800" b="1" i="1" baseline="-25000">
                  <a:solidFill>
                    <a:srgbClr val="000099"/>
                  </a:solidFill>
                  <a:latin typeface="Times New Roman" panose="02020603050405020304" pitchFamily="18" charset="0"/>
                  <a:cs typeface="Times New Roman" panose="02020603050405020304" pitchFamily="18" charset="0"/>
                </a:endParaRPr>
              </a:p>
            </p:txBody>
          </p:sp>
        </p:grpSp>
        <p:grpSp>
          <p:nvGrpSpPr>
            <p:cNvPr id="3091" name="Group 242"/>
            <p:cNvGrpSpPr>
              <a:grpSpLocks/>
            </p:cNvGrpSpPr>
            <p:nvPr/>
          </p:nvGrpSpPr>
          <p:grpSpPr bwMode="auto">
            <a:xfrm>
              <a:off x="1414" y="519"/>
              <a:ext cx="262" cy="375"/>
              <a:chOff x="842" y="1305"/>
              <a:chExt cx="262" cy="375"/>
            </a:xfrm>
          </p:grpSpPr>
          <p:sp>
            <p:nvSpPr>
              <p:cNvPr id="260339" name="Line 243"/>
              <p:cNvSpPr>
                <a:spLocks noChangeShapeType="1"/>
              </p:cNvSpPr>
              <p:nvPr/>
            </p:nvSpPr>
            <p:spPr bwMode="auto">
              <a:xfrm>
                <a:off x="864" y="1680"/>
                <a:ext cx="240" cy="0"/>
              </a:xfrm>
              <a:prstGeom prst="line">
                <a:avLst/>
              </a:prstGeom>
              <a:noFill/>
              <a:ln w="38100">
                <a:solidFill>
                  <a:srgbClr val="FF0000"/>
                </a:solidFill>
                <a:round/>
                <a:headEnd/>
                <a:tailEnd type="stealth" w="med" len="lg"/>
              </a:ln>
              <a:effectLst/>
            </p:spPr>
            <p:txBody>
              <a:bodyPr anchor="ctr">
                <a:spAutoFit/>
              </a:bodyPr>
              <a:lstStyle/>
              <a:p>
                <a:pPr>
                  <a:defRPr/>
                </a:pPr>
                <a:endParaRPr lang="zh-CN" altLang="en-US">
                  <a:latin typeface="Times New Roman" panose="02020603050405020304" pitchFamily="18" charset="0"/>
                  <a:cs typeface="Times New Roman" panose="02020603050405020304" pitchFamily="18" charset="0"/>
                </a:endParaRPr>
              </a:p>
            </p:txBody>
          </p:sp>
          <p:sp>
            <p:nvSpPr>
              <p:cNvPr id="260340" name="Rectangle 244"/>
              <p:cNvSpPr>
                <a:spLocks noChangeArrowheads="1"/>
              </p:cNvSpPr>
              <p:nvPr/>
            </p:nvSpPr>
            <p:spPr bwMode="auto">
              <a:xfrm>
                <a:off x="842" y="1305"/>
                <a:ext cx="229" cy="330"/>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f</a:t>
                </a:r>
                <a:endParaRPr lang="en-US" altLang="zh-CN" sz="2800" b="1" i="1" baseline="-25000">
                  <a:solidFill>
                    <a:srgbClr val="000099"/>
                  </a:solidFill>
                  <a:latin typeface="Times New Roman" panose="02020603050405020304" pitchFamily="18" charset="0"/>
                  <a:cs typeface="Times New Roman" panose="02020603050405020304" pitchFamily="18" charset="0"/>
                </a:endParaRPr>
              </a:p>
            </p:txBody>
          </p:sp>
        </p:grpSp>
        <p:grpSp>
          <p:nvGrpSpPr>
            <p:cNvPr id="3092" name="Group 245"/>
            <p:cNvGrpSpPr>
              <a:grpSpLocks/>
            </p:cNvGrpSpPr>
            <p:nvPr/>
          </p:nvGrpSpPr>
          <p:grpSpPr bwMode="auto">
            <a:xfrm>
              <a:off x="1345" y="990"/>
              <a:ext cx="319" cy="375"/>
              <a:chOff x="797" y="1305"/>
              <a:chExt cx="319" cy="375"/>
            </a:xfrm>
          </p:grpSpPr>
          <p:sp>
            <p:nvSpPr>
              <p:cNvPr id="260342" name="Line 246"/>
              <p:cNvSpPr>
                <a:spLocks noChangeShapeType="1"/>
              </p:cNvSpPr>
              <p:nvPr/>
            </p:nvSpPr>
            <p:spPr bwMode="auto">
              <a:xfrm>
                <a:off x="864" y="1680"/>
                <a:ext cx="240" cy="0"/>
              </a:xfrm>
              <a:prstGeom prst="line">
                <a:avLst/>
              </a:prstGeom>
              <a:noFill/>
              <a:ln w="38100">
                <a:solidFill>
                  <a:srgbClr val="FF0000"/>
                </a:solidFill>
                <a:round/>
                <a:headEnd/>
                <a:tailEnd type="stealth" w="med" len="lg"/>
              </a:ln>
              <a:effectLst/>
            </p:spPr>
            <p:txBody>
              <a:bodyPr anchor="ctr">
                <a:spAutoFit/>
              </a:bodyPr>
              <a:lstStyle/>
              <a:p>
                <a:pPr>
                  <a:defRPr/>
                </a:pPr>
                <a:endParaRPr lang="zh-CN" altLang="en-US">
                  <a:latin typeface="Times New Roman" panose="02020603050405020304" pitchFamily="18" charset="0"/>
                  <a:cs typeface="Times New Roman" panose="02020603050405020304" pitchFamily="18" charset="0"/>
                </a:endParaRPr>
              </a:p>
            </p:txBody>
          </p:sp>
          <p:sp>
            <p:nvSpPr>
              <p:cNvPr id="260343" name="Rectangle 247"/>
              <p:cNvSpPr>
                <a:spLocks noChangeArrowheads="1"/>
              </p:cNvSpPr>
              <p:nvPr/>
            </p:nvSpPr>
            <p:spPr bwMode="auto">
              <a:xfrm>
                <a:off x="797" y="1305"/>
                <a:ext cx="319" cy="330"/>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i="1">
                    <a:solidFill>
                      <a:srgbClr val="FF3300"/>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d</a:t>
                </a:r>
                <a:endParaRPr lang="en-US" altLang="zh-CN" sz="2800" b="1" i="1" baseline="-25000">
                  <a:solidFill>
                    <a:srgbClr val="000099"/>
                  </a:solidFill>
                  <a:latin typeface="Times New Roman" panose="02020603050405020304" pitchFamily="18" charset="0"/>
                  <a:cs typeface="Times New Roman" panose="02020603050405020304" pitchFamily="18" charset="0"/>
                </a:endParaRPr>
              </a:p>
            </p:txBody>
          </p:sp>
        </p:grpSp>
      </p:grpSp>
      <p:sp>
        <p:nvSpPr>
          <p:cNvPr id="260360" name="Text Box 264"/>
          <p:cNvSpPr txBox="1">
            <a:spLocks noChangeArrowheads="1"/>
          </p:cNvSpPr>
          <p:nvPr/>
        </p:nvSpPr>
        <p:spPr bwMode="auto">
          <a:xfrm>
            <a:off x="6156325" y="2655888"/>
            <a:ext cx="1164101" cy="369332"/>
          </a:xfrm>
          <a:prstGeom prst="rect">
            <a:avLst/>
          </a:prstGeom>
          <a:noFill/>
          <a:ln w="25400">
            <a:noFill/>
            <a:miter lim="800000"/>
            <a:headEnd/>
            <a:tailEnd type="none" w="med" len="lg"/>
          </a:ln>
          <a:effectLst/>
        </p:spPr>
        <p:txBody>
          <a:bodyPr wrap="none">
            <a:spAutoFit/>
          </a:bodyPr>
          <a:lstStyle/>
          <a:p>
            <a:pPr>
              <a:spcBef>
                <a:spcPct val="50000"/>
              </a:spcBef>
              <a:defRPr/>
            </a:pPr>
            <a:r>
              <a:rPr lang="en-US" altLang="zh-CN" b="1">
                <a:solidFill>
                  <a:srgbClr val="000099"/>
                </a:solidFill>
                <a:latin typeface="Times New Roman" panose="02020603050405020304" pitchFamily="18" charset="0"/>
                <a:cs typeface="Times New Roman" panose="02020603050405020304" pitchFamily="18" charset="0"/>
              </a:rPr>
              <a:t>(b)</a:t>
            </a:r>
            <a:r>
              <a:rPr lang="zh-CN" altLang="en-US" b="1">
                <a:solidFill>
                  <a:srgbClr val="000099"/>
                </a:solidFill>
                <a:latin typeface="Times New Roman" panose="02020603050405020304" pitchFamily="18" charset="0"/>
                <a:cs typeface="Times New Roman" panose="02020603050405020304" pitchFamily="18" charset="0"/>
              </a:rPr>
              <a:t>方框图</a:t>
            </a:r>
          </a:p>
        </p:txBody>
      </p:sp>
      <p:sp>
        <p:nvSpPr>
          <p:cNvPr id="260361" name="Text Box 265"/>
          <p:cNvSpPr txBox="1">
            <a:spLocks noChangeArrowheads="1"/>
          </p:cNvSpPr>
          <p:nvPr/>
        </p:nvSpPr>
        <p:spPr bwMode="auto">
          <a:xfrm>
            <a:off x="2038350" y="3514725"/>
            <a:ext cx="1454150" cy="369332"/>
          </a:xfrm>
          <a:prstGeom prst="rect">
            <a:avLst/>
          </a:prstGeom>
          <a:noFill/>
          <a:ln w="9525">
            <a:noFill/>
            <a:miter lim="800000"/>
            <a:headEnd/>
            <a:tailEnd/>
          </a:ln>
          <a:effectLst/>
        </p:spPr>
        <p:txBody>
          <a:bodyPr>
            <a:spAutoFit/>
          </a:bodyPr>
          <a:lstStyle/>
          <a:p>
            <a:pPr>
              <a:defRPr/>
            </a:pPr>
            <a:r>
              <a:rPr lang="en-US" altLang="zh-CN" b="1">
                <a:solidFill>
                  <a:srgbClr val="000099"/>
                </a:solidFill>
                <a:latin typeface="Times New Roman" panose="02020603050405020304" pitchFamily="18" charset="0"/>
                <a:cs typeface="Times New Roman" panose="02020603050405020304" pitchFamily="18" charset="0"/>
              </a:rPr>
              <a:t>(a) </a:t>
            </a:r>
            <a:r>
              <a:rPr lang="zh-CN" altLang="en-US" b="1">
                <a:solidFill>
                  <a:srgbClr val="000099"/>
                </a:solidFill>
                <a:latin typeface="Times New Roman" panose="02020603050405020304" pitchFamily="18" charset="0"/>
                <a:cs typeface="Times New Roman" panose="02020603050405020304" pitchFamily="18" charset="0"/>
              </a:rPr>
              <a:t>电路</a:t>
            </a:r>
          </a:p>
        </p:txBody>
      </p:sp>
      <p:sp>
        <p:nvSpPr>
          <p:cNvPr id="260378" name="Rectangle 282"/>
          <p:cNvSpPr>
            <a:spLocks noChangeArrowheads="1"/>
          </p:cNvSpPr>
          <p:nvPr/>
        </p:nvSpPr>
        <p:spPr bwMode="auto">
          <a:xfrm>
            <a:off x="539750" y="5516563"/>
            <a:ext cx="8280400" cy="946150"/>
          </a:xfrm>
          <a:prstGeom prst="rect">
            <a:avLst/>
          </a:prstGeom>
          <a:noFill/>
          <a:ln w="9525">
            <a:noFill/>
            <a:miter lim="800000"/>
            <a:headEnd/>
            <a:tailEnd/>
          </a:ln>
          <a:effectLst/>
        </p:spPr>
        <p:txBody>
          <a:bodyPr>
            <a:spAutoFit/>
          </a:bodyPr>
          <a:lstStyle/>
          <a:p>
            <a:pPr>
              <a:defRPr/>
            </a:pPr>
            <a:r>
              <a:rPr lang="zh-CN" altLang="en-US" sz="2800" b="1">
                <a:solidFill>
                  <a:schemeClr val="tx2"/>
                </a:solidFill>
                <a:latin typeface="Times New Roman" panose="02020603050405020304" pitchFamily="18" charset="0"/>
                <a:cs typeface="Times New Roman" panose="02020603050405020304" pitchFamily="18" charset="0"/>
              </a:rPr>
              <a:t>反馈信号与输入信号在输入端以电流的形式比较</a:t>
            </a:r>
          </a:p>
          <a:p>
            <a:pPr>
              <a:defRPr/>
            </a:pPr>
            <a:r>
              <a:rPr lang="zh-CN" altLang="en-US" b="1">
                <a:solidFill>
                  <a:srgbClr val="CC0000"/>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并联反馈</a:t>
            </a:r>
          </a:p>
        </p:txBody>
      </p:sp>
      <p:pic>
        <p:nvPicPr>
          <p:cNvPr id="260379" name="Picture 283" descr="图片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8" y="938213"/>
            <a:ext cx="4627562"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descr="C:\Users\Administrator\Desktop\图片8.jpg"/>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7075" y="674688"/>
            <a:ext cx="42799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050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0379"/>
                                        </p:tgtEl>
                                        <p:attrNameLst>
                                          <p:attrName>style.visibility</p:attrName>
                                        </p:attrNameLst>
                                      </p:cBhvr>
                                      <p:to>
                                        <p:strVal val="visible"/>
                                      </p:to>
                                    </p:set>
                                    <p:animEffect transition="in" filter="wipe(left)">
                                      <p:cBhvr>
                                        <p:cTn id="7" dur="1000"/>
                                        <p:tgtEl>
                                          <p:spTgt spid="260379"/>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60361"/>
                                        </p:tgtEl>
                                        <p:attrNameLst>
                                          <p:attrName>style.visibility</p:attrName>
                                        </p:attrNameLst>
                                      </p:cBhvr>
                                      <p:to>
                                        <p:strVal val="visible"/>
                                      </p:to>
                                    </p:set>
                                    <p:animEffect transition="in" filter="wipe(left)">
                                      <p:cBhvr>
                                        <p:cTn id="11" dur="1000"/>
                                        <p:tgtEl>
                                          <p:spTgt spid="2603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0156"/>
                                        </p:tgtEl>
                                        <p:attrNameLst>
                                          <p:attrName>style.visibility</p:attrName>
                                        </p:attrNameLst>
                                      </p:cBhvr>
                                      <p:to>
                                        <p:strVal val="visible"/>
                                      </p:to>
                                    </p:set>
                                    <p:animEffect transition="in" filter="wipe(left)">
                                      <p:cBhvr>
                                        <p:cTn id="16" dur="500"/>
                                        <p:tgtEl>
                                          <p:spTgt spid="2601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0155"/>
                                        </p:tgtEl>
                                        <p:attrNameLst>
                                          <p:attrName>style.visibility</p:attrName>
                                        </p:attrNameLst>
                                      </p:cBhvr>
                                      <p:to>
                                        <p:strVal val="visible"/>
                                      </p:to>
                                    </p:set>
                                    <p:animEffect transition="in" filter="blinds(horizontal)">
                                      <p:cBhvr>
                                        <p:cTn id="21" dur="500"/>
                                        <p:tgtEl>
                                          <p:spTgt spid="2601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60154"/>
                                        </p:tgtEl>
                                        <p:attrNameLst>
                                          <p:attrName>style.visibility</p:attrName>
                                        </p:attrNameLst>
                                      </p:cBhvr>
                                      <p:to>
                                        <p:strVal val="visible"/>
                                      </p:to>
                                    </p:set>
                                    <p:animEffect transition="in" filter="box(out)">
                                      <p:cBhvr>
                                        <p:cTn id="26" dur="500"/>
                                        <p:tgtEl>
                                          <p:spTgt spid="2601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158"/>
                                        </p:tgtEl>
                                        <p:attrNameLst>
                                          <p:attrName>style.visibility</p:attrName>
                                        </p:attrNameLst>
                                      </p:cBhvr>
                                      <p:to>
                                        <p:strVal val="visible"/>
                                      </p:to>
                                    </p:set>
                                    <p:animEffect transition="in" filter="wipe(left)">
                                      <p:cBhvr>
                                        <p:cTn id="31" dur="500"/>
                                        <p:tgtEl>
                                          <p:spTgt spid="260158"/>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0157"/>
                                        </p:tgtEl>
                                        <p:attrNameLst>
                                          <p:attrName>style.visibility</p:attrName>
                                        </p:attrNameLst>
                                      </p:cBhvr>
                                      <p:to>
                                        <p:strVal val="visible"/>
                                      </p:to>
                                    </p:set>
                                    <p:animEffect transition="in" filter="wipe(left)">
                                      <p:cBhvr>
                                        <p:cTn id="40" dur="500"/>
                                        <p:tgtEl>
                                          <p:spTgt spid="2601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0159"/>
                                        </p:tgtEl>
                                        <p:attrNameLst>
                                          <p:attrName>style.visibility</p:attrName>
                                        </p:attrNameLst>
                                      </p:cBhvr>
                                      <p:to>
                                        <p:strVal val="visible"/>
                                      </p:to>
                                    </p:set>
                                    <p:animEffect transition="in" filter="wipe(left)">
                                      <p:cBhvr>
                                        <p:cTn id="45" dur="500"/>
                                        <p:tgtEl>
                                          <p:spTgt spid="26015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0160"/>
                                        </p:tgtEl>
                                        <p:attrNameLst>
                                          <p:attrName>style.visibility</p:attrName>
                                        </p:attrNameLst>
                                      </p:cBhvr>
                                      <p:to>
                                        <p:strVal val="visible"/>
                                      </p:to>
                                    </p:set>
                                    <p:animEffect transition="in" filter="wipe(left)">
                                      <p:cBhvr>
                                        <p:cTn id="50" dur="500"/>
                                        <p:tgtEl>
                                          <p:spTgt spid="26016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60161"/>
                                        </p:tgtEl>
                                        <p:attrNameLst>
                                          <p:attrName>style.visibility</p:attrName>
                                        </p:attrNameLst>
                                      </p:cBhvr>
                                      <p:to>
                                        <p:strVal val="visible"/>
                                      </p:to>
                                    </p:set>
                                    <p:animEffect transition="in" filter="wipe(left)">
                                      <p:cBhvr>
                                        <p:cTn id="55" dur="500"/>
                                        <p:tgtEl>
                                          <p:spTgt spid="26016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0162"/>
                                        </p:tgtEl>
                                        <p:attrNameLst>
                                          <p:attrName>style.visibility</p:attrName>
                                        </p:attrNameLst>
                                      </p:cBhvr>
                                      <p:to>
                                        <p:strVal val="visible"/>
                                      </p:to>
                                    </p:set>
                                    <p:animEffect transition="in" filter="wipe(left)">
                                      <p:cBhvr>
                                        <p:cTn id="60" dur="500"/>
                                        <p:tgtEl>
                                          <p:spTgt spid="260162"/>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left)">
                                      <p:cBhvr>
                                        <p:cTn id="65" dur="500"/>
                                        <p:tgtEl>
                                          <p:spTgt spid="43"/>
                                        </p:tgtEl>
                                      </p:cBhvr>
                                    </p:animEffect>
                                  </p:childTnLst>
                                </p:cTn>
                              </p:par>
                            </p:childTnLst>
                          </p:cTn>
                        </p:par>
                        <p:par>
                          <p:cTn id="66" fill="hold" nodeType="afterGroup">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260360"/>
                                        </p:tgtEl>
                                        <p:attrNameLst>
                                          <p:attrName>style.visibility</p:attrName>
                                        </p:attrNameLst>
                                      </p:cBhvr>
                                      <p:to>
                                        <p:strVal val="visible"/>
                                      </p:to>
                                    </p:set>
                                    <p:animEffect transition="in" filter="dissolve">
                                      <p:cBhvr>
                                        <p:cTn id="69" dur="500"/>
                                        <p:tgtEl>
                                          <p:spTgt spid="26036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60378"/>
                                        </p:tgtEl>
                                        <p:attrNameLst>
                                          <p:attrName>style.visibility</p:attrName>
                                        </p:attrNameLst>
                                      </p:cBhvr>
                                      <p:to>
                                        <p:strVal val="visible"/>
                                      </p:to>
                                    </p:set>
                                    <p:animEffect transition="in" filter="wipe(left)">
                                      <p:cBhvr>
                                        <p:cTn id="74" dur="500"/>
                                        <p:tgtEl>
                                          <p:spTgt spid="260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54" grpId="0" animBg="1" autoUpdateAnimBg="0"/>
      <p:bldP spid="260155" grpId="0" autoUpdateAnimBg="0"/>
      <p:bldP spid="260156" grpId="0" autoUpdateAnimBg="0"/>
      <p:bldP spid="260157" grpId="0" autoUpdateAnimBg="0"/>
      <p:bldP spid="260158" grpId="0" autoUpdateAnimBg="0"/>
      <p:bldP spid="260159" grpId="0" autoUpdateAnimBg="0"/>
      <p:bldP spid="260160" grpId="0" autoUpdateAnimBg="0"/>
      <p:bldP spid="260162" grpId="0" autoUpdateAnimBg="0"/>
      <p:bldP spid="260360" grpId="0" autoUpdateAnimBg="0"/>
      <p:bldP spid="260361" grpId="0"/>
      <p:bldP spid="26037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ctrTitle"/>
          </p:nvPr>
        </p:nvSpPr>
        <p:spPr bwMode="auto">
          <a:xfrm>
            <a:off x="462906" y="575838"/>
            <a:ext cx="40386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3. </a:t>
            </a:r>
            <a:r>
              <a:rPr lang="zh-CN" altLang="en-US" sz="2800" b="1" smtClean="0">
                <a:solidFill>
                  <a:srgbClr val="E60000"/>
                </a:solidFill>
                <a:latin typeface="Times New Roman" panose="02020603050405020304" pitchFamily="18" charset="0"/>
                <a:cs typeface="Times New Roman" panose="02020603050405020304" pitchFamily="18" charset="0"/>
              </a:rPr>
              <a:t>串联电流负反馈</a:t>
            </a:r>
          </a:p>
        </p:txBody>
      </p:sp>
      <p:grpSp>
        <p:nvGrpSpPr>
          <p:cNvPr id="2" name="Group 41"/>
          <p:cNvGrpSpPr>
            <a:grpSpLocks/>
          </p:cNvGrpSpPr>
          <p:nvPr/>
        </p:nvGrpSpPr>
        <p:grpSpPr bwMode="auto">
          <a:xfrm>
            <a:off x="1542406" y="1504526"/>
            <a:ext cx="2544762" cy="2362200"/>
            <a:chOff x="1152" y="864"/>
            <a:chExt cx="1603" cy="1488"/>
          </a:xfrm>
        </p:grpSpPr>
        <p:grpSp>
          <p:nvGrpSpPr>
            <p:cNvPr id="4116" name="Group 42"/>
            <p:cNvGrpSpPr>
              <a:grpSpLocks/>
            </p:cNvGrpSpPr>
            <p:nvPr/>
          </p:nvGrpSpPr>
          <p:grpSpPr bwMode="auto">
            <a:xfrm>
              <a:off x="2400" y="1680"/>
              <a:ext cx="355" cy="672"/>
              <a:chOff x="2400" y="1680"/>
              <a:chExt cx="355" cy="672"/>
            </a:xfrm>
          </p:grpSpPr>
          <p:sp>
            <p:nvSpPr>
              <p:cNvPr id="263211" name="Rectangle 43"/>
              <p:cNvSpPr>
                <a:spLocks noChangeArrowheads="1"/>
              </p:cNvSpPr>
              <p:nvPr/>
            </p:nvSpPr>
            <p:spPr bwMode="auto">
              <a:xfrm>
                <a:off x="2448" y="1680"/>
                <a:ext cx="244" cy="327"/>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cs typeface="Times New Roman" panose="02020603050405020304" pitchFamily="18" charset="0"/>
                  </a:rPr>
                  <a:t>+</a:t>
                </a:r>
              </a:p>
            </p:txBody>
          </p:sp>
          <p:sp>
            <p:nvSpPr>
              <p:cNvPr id="263212" name="Rectangle 44"/>
              <p:cNvSpPr>
                <a:spLocks noChangeArrowheads="1"/>
              </p:cNvSpPr>
              <p:nvPr/>
            </p:nvSpPr>
            <p:spPr bwMode="auto">
              <a:xfrm>
                <a:off x="2400" y="2025"/>
                <a:ext cx="318" cy="327"/>
              </a:xfrm>
              <a:prstGeom prst="rect">
                <a:avLst/>
              </a:prstGeom>
              <a:noFill/>
              <a:ln w="9525">
                <a:noFill/>
                <a:miter lim="800000"/>
                <a:headEnd/>
                <a:tailEnd/>
              </a:ln>
              <a:effectLst/>
            </p:spPr>
            <p:txBody>
              <a:bodyPr>
                <a:spAutoFit/>
              </a:bodyPr>
              <a:lstStyle/>
              <a:p>
                <a:pPr algn="ctr">
                  <a:spcBef>
                    <a:spcPct val="50000"/>
                  </a:spcBef>
                  <a:defRPr/>
                </a:pPr>
                <a:r>
                  <a:rPr lang="en-US" altLang="zh-CN" sz="2800" b="1">
                    <a:solidFill>
                      <a:srgbClr val="FF3300"/>
                    </a:solidFill>
                    <a:latin typeface="Times New Roman" panose="02020603050405020304" pitchFamily="18" charset="0"/>
                    <a:cs typeface="Times New Roman" panose="02020603050405020304" pitchFamily="18" charset="0"/>
                  </a:rPr>
                  <a:t>–</a:t>
                </a:r>
              </a:p>
            </p:txBody>
          </p:sp>
          <p:sp>
            <p:nvSpPr>
              <p:cNvPr id="263213" name="Text Box 45"/>
              <p:cNvSpPr txBox="1">
                <a:spLocks noChangeArrowheads="1"/>
              </p:cNvSpPr>
              <p:nvPr/>
            </p:nvSpPr>
            <p:spPr bwMode="auto">
              <a:xfrm>
                <a:off x="2448" y="1833"/>
                <a:ext cx="307"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f</a:t>
                </a:r>
              </a:p>
            </p:txBody>
          </p:sp>
        </p:grpSp>
        <p:grpSp>
          <p:nvGrpSpPr>
            <p:cNvPr id="4117" name="Group 46"/>
            <p:cNvGrpSpPr>
              <a:grpSpLocks/>
            </p:cNvGrpSpPr>
            <p:nvPr/>
          </p:nvGrpSpPr>
          <p:grpSpPr bwMode="auto">
            <a:xfrm>
              <a:off x="1152" y="864"/>
              <a:ext cx="576" cy="550"/>
              <a:chOff x="1152" y="864"/>
              <a:chExt cx="576" cy="550"/>
            </a:xfrm>
          </p:grpSpPr>
          <p:grpSp>
            <p:nvGrpSpPr>
              <p:cNvPr id="4118" name="Group 47"/>
              <p:cNvGrpSpPr>
                <a:grpSpLocks/>
              </p:cNvGrpSpPr>
              <p:nvPr/>
            </p:nvGrpSpPr>
            <p:grpSpPr bwMode="auto">
              <a:xfrm>
                <a:off x="1194" y="864"/>
                <a:ext cx="227" cy="550"/>
                <a:chOff x="1194" y="864"/>
                <a:chExt cx="227" cy="550"/>
              </a:xfrm>
            </p:grpSpPr>
            <p:sp>
              <p:nvSpPr>
                <p:cNvPr id="263216" name="Rectangle 48"/>
                <p:cNvSpPr>
                  <a:spLocks noChangeArrowheads="1"/>
                </p:cNvSpPr>
                <p:nvPr/>
              </p:nvSpPr>
              <p:spPr bwMode="auto">
                <a:xfrm>
                  <a:off x="1232" y="864"/>
                  <a:ext cx="189" cy="233"/>
                </a:xfrm>
                <a:prstGeom prst="rect">
                  <a:avLst/>
                </a:prstGeom>
                <a:noFill/>
                <a:ln w="9525">
                  <a:noFill/>
                  <a:miter lim="800000"/>
                  <a:headEnd/>
                  <a:tailEnd/>
                </a:ln>
                <a:effectLst/>
              </p:spPr>
              <p:txBody>
                <a:bodyPr wrap="none">
                  <a:spAutoFit/>
                </a:bodyPr>
                <a:lstStyle/>
                <a:p>
                  <a:pPr algn="ctr">
                    <a:spcBef>
                      <a:spcPct val="50000"/>
                    </a:spcBef>
                    <a:defRPr/>
                  </a:pPr>
                  <a:r>
                    <a:rPr lang="en-US" altLang="zh-CN" b="1">
                      <a:solidFill>
                        <a:srgbClr val="FF3300"/>
                      </a:solidFill>
                      <a:latin typeface="Times New Roman" panose="02020603050405020304" pitchFamily="18" charset="0"/>
                      <a:cs typeface="Times New Roman" panose="02020603050405020304" pitchFamily="18" charset="0"/>
                    </a:rPr>
                    <a:t>–</a:t>
                  </a:r>
                </a:p>
              </p:txBody>
            </p:sp>
            <p:sp>
              <p:nvSpPr>
                <p:cNvPr id="263217" name="Rectangle 49"/>
                <p:cNvSpPr>
                  <a:spLocks noChangeArrowheads="1"/>
                </p:cNvSpPr>
                <p:nvPr/>
              </p:nvSpPr>
              <p:spPr bwMode="auto">
                <a:xfrm>
                  <a:off x="1194" y="1126"/>
                  <a:ext cx="225" cy="288"/>
                </a:xfrm>
                <a:prstGeom prst="rect">
                  <a:avLst/>
                </a:prstGeom>
                <a:noFill/>
                <a:ln w="9525">
                  <a:noFill/>
                  <a:miter lim="800000"/>
                  <a:headEnd/>
                  <a:tailEnd/>
                </a:ln>
                <a:effec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cs typeface="Times New Roman" panose="02020603050405020304" pitchFamily="18" charset="0"/>
                    </a:rPr>
                    <a:t>+</a:t>
                  </a:r>
                </a:p>
              </p:txBody>
            </p:sp>
          </p:grpSp>
          <p:sp>
            <p:nvSpPr>
              <p:cNvPr id="263218" name="Text Box 50"/>
              <p:cNvSpPr txBox="1">
                <a:spLocks noChangeArrowheads="1"/>
              </p:cNvSpPr>
              <p:nvPr/>
            </p:nvSpPr>
            <p:spPr bwMode="auto">
              <a:xfrm>
                <a:off x="1152" y="960"/>
                <a:ext cx="576"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d</a:t>
                </a:r>
                <a:endParaRPr lang="en-US" altLang="zh-CN" sz="2800" b="1">
                  <a:solidFill>
                    <a:srgbClr val="000099"/>
                  </a:solidFill>
                  <a:latin typeface="Times New Roman" panose="02020603050405020304" pitchFamily="18" charset="0"/>
                  <a:cs typeface="Times New Roman" panose="02020603050405020304" pitchFamily="18" charset="0"/>
                </a:endParaRPr>
              </a:p>
            </p:txBody>
          </p:sp>
        </p:grpSp>
      </p:grpSp>
      <p:sp>
        <p:nvSpPr>
          <p:cNvPr id="263219" name="Text Box 51"/>
          <p:cNvSpPr txBox="1">
            <a:spLocks noChangeArrowheads="1"/>
          </p:cNvSpPr>
          <p:nvPr/>
        </p:nvSpPr>
        <p:spPr bwMode="auto">
          <a:xfrm>
            <a:off x="4914256" y="3058688"/>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设输入电压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i</a:t>
            </a:r>
            <a:r>
              <a:rPr lang="en-US" altLang="zh-CN" sz="2800" b="1" i="1" baseline="-25000">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为正，</a:t>
            </a:r>
          </a:p>
        </p:txBody>
      </p:sp>
      <p:sp>
        <p:nvSpPr>
          <p:cNvPr id="263220" name="Text Box 52"/>
          <p:cNvSpPr txBox="1">
            <a:spLocks noChangeArrowheads="1"/>
          </p:cNvSpPr>
          <p:nvPr/>
        </p:nvSpPr>
        <p:spPr bwMode="auto">
          <a:xfrm>
            <a:off x="718493" y="3922288"/>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3399"/>
                </a:solidFill>
                <a:latin typeface="Times New Roman" panose="02020603050405020304" pitchFamily="18" charset="0"/>
                <a:cs typeface="Times New Roman" panose="02020603050405020304" pitchFamily="18" charset="0"/>
              </a:rPr>
              <a:t>差值电压  </a:t>
            </a:r>
            <a:r>
              <a:rPr lang="en-US" altLang="zh-CN" sz="2800" b="1" i="1">
                <a:solidFill>
                  <a:srgbClr val="003399"/>
                </a:solidFill>
                <a:latin typeface="Times New Roman" panose="02020603050405020304" pitchFamily="18" charset="0"/>
                <a:cs typeface="Times New Roman" panose="02020603050405020304" pitchFamily="18" charset="0"/>
              </a:rPr>
              <a:t>u</a:t>
            </a:r>
            <a:r>
              <a:rPr lang="en-US" altLang="zh-CN" sz="2800" b="1" baseline="-25000">
                <a:solidFill>
                  <a:srgbClr val="003399"/>
                </a:solidFill>
                <a:latin typeface="Times New Roman" panose="02020603050405020304" pitchFamily="18" charset="0"/>
                <a:cs typeface="Times New Roman" panose="02020603050405020304" pitchFamily="18" charset="0"/>
              </a:rPr>
              <a:t>d</a:t>
            </a:r>
            <a:r>
              <a:rPr lang="en-US" altLang="zh-CN" sz="2800" b="1">
                <a:solidFill>
                  <a:srgbClr val="003399"/>
                </a:solidFill>
                <a:latin typeface="Times New Roman" panose="02020603050405020304" pitchFamily="18" charset="0"/>
                <a:cs typeface="Times New Roman" panose="02020603050405020304" pitchFamily="18" charset="0"/>
              </a:rPr>
              <a:t> =</a:t>
            </a:r>
            <a:r>
              <a:rPr lang="en-US" altLang="zh-CN" sz="2800" b="1" i="1">
                <a:solidFill>
                  <a:srgbClr val="003399"/>
                </a:solidFill>
                <a:latin typeface="Times New Roman" panose="02020603050405020304" pitchFamily="18" charset="0"/>
                <a:cs typeface="Times New Roman" panose="02020603050405020304" pitchFamily="18" charset="0"/>
              </a:rPr>
              <a:t>u</a:t>
            </a:r>
            <a:r>
              <a:rPr lang="en-US" altLang="zh-CN" sz="2800" b="1" baseline="-25000">
                <a:solidFill>
                  <a:srgbClr val="003399"/>
                </a:solidFill>
                <a:latin typeface="Times New Roman" panose="02020603050405020304" pitchFamily="18" charset="0"/>
                <a:cs typeface="Times New Roman" panose="02020603050405020304" pitchFamily="18" charset="0"/>
              </a:rPr>
              <a:t>i </a:t>
            </a:r>
            <a:r>
              <a:rPr lang="en-US" altLang="zh-CN" sz="2800" b="1">
                <a:solidFill>
                  <a:srgbClr val="003399"/>
                </a:solidFill>
                <a:latin typeface="Times New Roman" panose="02020603050405020304" pitchFamily="18" charset="0"/>
                <a:cs typeface="Times New Roman" panose="02020603050405020304" pitchFamily="18" charset="0"/>
              </a:rPr>
              <a:t>–</a:t>
            </a:r>
            <a:r>
              <a:rPr lang="en-US" altLang="zh-CN" sz="2800" b="1" baseline="-25000">
                <a:solidFill>
                  <a:srgbClr val="003399"/>
                </a:solidFill>
                <a:latin typeface="Times New Roman" panose="02020603050405020304" pitchFamily="18" charset="0"/>
                <a:cs typeface="Times New Roman" panose="02020603050405020304" pitchFamily="18" charset="0"/>
              </a:rPr>
              <a:t> </a:t>
            </a:r>
            <a:r>
              <a:rPr lang="en-US" altLang="zh-CN" sz="2800" b="1" i="1">
                <a:solidFill>
                  <a:srgbClr val="003399"/>
                </a:solidFill>
                <a:latin typeface="Times New Roman" panose="02020603050405020304" pitchFamily="18" charset="0"/>
                <a:cs typeface="Times New Roman" panose="02020603050405020304" pitchFamily="18" charset="0"/>
              </a:rPr>
              <a:t>u</a:t>
            </a:r>
            <a:r>
              <a:rPr lang="en-US" altLang="zh-CN" sz="2800" b="1" baseline="-25000">
                <a:solidFill>
                  <a:srgbClr val="003399"/>
                </a:solidFill>
                <a:latin typeface="Times New Roman" panose="02020603050405020304" pitchFamily="18" charset="0"/>
                <a:cs typeface="Times New Roman" panose="02020603050405020304" pitchFamily="18" charset="0"/>
              </a:rPr>
              <a:t>f</a:t>
            </a:r>
          </a:p>
        </p:txBody>
      </p:sp>
      <p:sp>
        <p:nvSpPr>
          <p:cNvPr id="263221" name="Text Box 53"/>
          <p:cNvSpPr txBox="1">
            <a:spLocks noChangeArrowheads="1"/>
          </p:cNvSpPr>
          <p:nvPr/>
        </p:nvSpPr>
        <p:spPr bwMode="auto">
          <a:xfrm>
            <a:off x="4926956" y="3492076"/>
            <a:ext cx="3886200" cy="519112"/>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各电压的实际方向如图</a:t>
            </a:r>
          </a:p>
        </p:txBody>
      </p:sp>
      <p:sp>
        <p:nvSpPr>
          <p:cNvPr id="263222" name="Text Box 54"/>
          <p:cNvSpPr txBox="1">
            <a:spLocks noChangeArrowheads="1"/>
          </p:cNvSpPr>
          <p:nvPr/>
        </p:nvSpPr>
        <p:spPr bwMode="auto">
          <a:xfrm>
            <a:off x="4147493" y="3920701"/>
            <a:ext cx="3810000" cy="1031875"/>
          </a:xfrm>
          <a:prstGeom prst="rect">
            <a:avLst/>
          </a:prstGeom>
          <a:noFill/>
          <a:ln w="9525">
            <a:noFill/>
            <a:miter lim="800000"/>
            <a:headEnd/>
            <a:tailEnd/>
          </a:ln>
          <a:effectLst/>
        </p:spPr>
        <p:txBody>
          <a:bodyPr>
            <a:spAutoFit/>
          </a:bodyPr>
          <a:lstStyle/>
          <a:p>
            <a:pPr>
              <a:lnSpc>
                <a:spcPct val="110000"/>
              </a:lnSpc>
              <a:defRPr/>
            </a:pPr>
            <a:r>
              <a:rPr lang="en-US" altLang="zh-CN" sz="2800" b="1" i="1">
                <a:latin typeface="Times New Roman" panose="02020603050405020304" pitchFamily="18" charset="0"/>
                <a:cs typeface="Times New Roman" panose="02020603050405020304" pitchFamily="18" charset="0"/>
              </a:rPr>
              <a:t>u</a:t>
            </a:r>
            <a:r>
              <a:rPr lang="en-US" altLang="zh-CN" sz="2800" b="1" baseline="-25000">
                <a:solidFill>
                  <a:schemeClr val="tx2"/>
                </a:solidFill>
                <a:latin typeface="Times New Roman" panose="02020603050405020304" pitchFamily="18" charset="0"/>
                <a:cs typeface="Times New Roman" panose="02020603050405020304" pitchFamily="18" charset="0"/>
              </a:rPr>
              <a:t>f  </a:t>
            </a:r>
            <a:r>
              <a:rPr lang="zh-CN" altLang="en-US" sz="2800" b="1">
                <a:solidFill>
                  <a:schemeClr val="tx2"/>
                </a:solidFill>
                <a:latin typeface="Times New Roman" panose="02020603050405020304" pitchFamily="18" charset="0"/>
                <a:cs typeface="Times New Roman" panose="02020603050405020304" pitchFamily="18" charset="0"/>
              </a:rPr>
              <a:t>削弱了净输入电压</a:t>
            </a:r>
          </a:p>
          <a:p>
            <a:pPr>
              <a:lnSpc>
                <a:spcPct val="110000"/>
              </a:lnSpc>
              <a:defRPr/>
            </a:pP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差值电压</a:t>
            </a:r>
            <a:r>
              <a:rPr lang="en-US" altLang="zh-CN" sz="2800" b="1">
                <a:solidFill>
                  <a:schemeClr val="tx2"/>
                </a:solidFill>
                <a:latin typeface="Times New Roman" panose="02020603050405020304" pitchFamily="18" charset="0"/>
                <a:cs typeface="Times New Roman" panose="02020603050405020304" pitchFamily="18" charset="0"/>
              </a:rPr>
              <a:t>)</a:t>
            </a:r>
            <a:r>
              <a:rPr lang="en-US" altLang="zh-CN" sz="2800" b="1">
                <a:solidFill>
                  <a:srgbClr val="003399"/>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负反馈</a:t>
            </a:r>
          </a:p>
        </p:txBody>
      </p:sp>
      <p:sp>
        <p:nvSpPr>
          <p:cNvPr id="263223" name="Text Box 55"/>
          <p:cNvSpPr txBox="1">
            <a:spLocks noChangeArrowheads="1"/>
          </p:cNvSpPr>
          <p:nvPr/>
        </p:nvSpPr>
        <p:spPr bwMode="auto">
          <a:xfrm>
            <a:off x="667693" y="4822401"/>
            <a:ext cx="1676400" cy="519112"/>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3399"/>
                </a:solidFill>
                <a:latin typeface="Times New Roman" panose="02020603050405020304" pitchFamily="18" charset="0"/>
                <a:cs typeface="Times New Roman" panose="02020603050405020304" pitchFamily="18" charset="0"/>
              </a:rPr>
              <a:t>反馈电压</a:t>
            </a:r>
            <a:endParaRPr lang="zh-CN" altLang="en-US" sz="2800" b="1" baseline="-25000">
              <a:solidFill>
                <a:srgbClr val="003399"/>
              </a:solidFill>
              <a:latin typeface="Times New Roman" panose="02020603050405020304" pitchFamily="18" charset="0"/>
              <a:cs typeface="Times New Roman" panose="02020603050405020304" pitchFamily="18" charset="0"/>
            </a:endParaRPr>
          </a:p>
        </p:txBody>
      </p:sp>
      <p:sp>
        <p:nvSpPr>
          <p:cNvPr id="263224" name="Text Box 56"/>
          <p:cNvSpPr txBox="1">
            <a:spLocks noChangeArrowheads="1"/>
          </p:cNvSpPr>
          <p:nvPr/>
        </p:nvSpPr>
        <p:spPr bwMode="auto">
          <a:xfrm>
            <a:off x="4049068" y="4858913"/>
            <a:ext cx="4648200"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3399"/>
                </a:solidFill>
                <a:latin typeface="Times New Roman" panose="02020603050405020304" pitchFamily="18" charset="0"/>
                <a:cs typeface="Times New Roman" panose="02020603050405020304" pitchFamily="18" charset="0"/>
              </a:rPr>
              <a:t>取自输出电流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电流反馈</a:t>
            </a:r>
          </a:p>
        </p:txBody>
      </p:sp>
      <p:sp>
        <p:nvSpPr>
          <p:cNvPr id="263225" name="Text Box 57"/>
          <p:cNvSpPr txBox="1">
            <a:spLocks noChangeArrowheads="1"/>
          </p:cNvSpPr>
          <p:nvPr/>
        </p:nvSpPr>
        <p:spPr bwMode="auto">
          <a:xfrm>
            <a:off x="654993" y="5355801"/>
            <a:ext cx="8229600" cy="966787"/>
          </a:xfrm>
          <a:prstGeom prst="rect">
            <a:avLst/>
          </a:prstGeom>
          <a:noFill/>
          <a:ln w="9525">
            <a:noFill/>
            <a:miter lim="800000"/>
            <a:headEnd/>
            <a:tailEnd/>
          </a:ln>
          <a:effectLst/>
        </p:spPr>
        <p:txBody>
          <a:bodyPr>
            <a:spAutoFit/>
          </a:bodyPr>
          <a:lstStyle/>
          <a:p>
            <a:pPr>
              <a:spcBef>
                <a:spcPct val="5000"/>
              </a:spcBef>
              <a:defRPr/>
            </a:pPr>
            <a:r>
              <a:rPr lang="en-US" altLang="zh-CN" sz="2800" b="1">
                <a:solidFill>
                  <a:srgbClr val="003399"/>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反馈信号与输入信号在输入端以电压的形式比较</a:t>
            </a:r>
          </a:p>
          <a:p>
            <a:pPr>
              <a:spcBef>
                <a:spcPct val="5000"/>
              </a:spcBef>
              <a:defRPr/>
            </a:pPr>
            <a:r>
              <a:rPr lang="zh-CN" altLang="en-US" sz="2800" b="1">
                <a:solidFill>
                  <a:srgbClr val="003399"/>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串联反馈</a:t>
            </a:r>
          </a:p>
        </p:txBody>
      </p:sp>
      <p:sp>
        <p:nvSpPr>
          <p:cNvPr id="263226" name="Rectangle 58"/>
          <p:cNvSpPr>
            <a:spLocks noChangeArrowheads="1"/>
          </p:cNvSpPr>
          <p:nvPr/>
        </p:nvSpPr>
        <p:spPr bwMode="auto">
          <a:xfrm>
            <a:off x="1745606" y="2163338"/>
            <a:ext cx="496887" cy="579438"/>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3227" name="Rectangle 59"/>
          <p:cNvSpPr>
            <a:spLocks noChangeArrowheads="1"/>
          </p:cNvSpPr>
          <p:nvPr/>
        </p:nvSpPr>
        <p:spPr bwMode="auto">
          <a:xfrm>
            <a:off x="2888606" y="1833138"/>
            <a:ext cx="496887" cy="579438"/>
          </a:xfrm>
          <a:prstGeom prst="rect">
            <a:avLst/>
          </a:prstGeom>
          <a:noFill/>
          <a:ln w="9525">
            <a:noFill/>
            <a:miter lim="800000"/>
            <a:headEnd/>
            <a:tailEnd/>
          </a:ln>
          <a:effectLst/>
        </p:spPr>
        <p:txBody>
          <a:bodyPr wrap="none">
            <a:spAutoFit/>
          </a:bodyPr>
          <a:lstStyle/>
          <a:p>
            <a:pPr>
              <a:defRPr/>
            </a:pPr>
            <a:r>
              <a:rPr lang="en-US" altLang="zh-CN" sz="3200" b="1">
                <a:solidFill>
                  <a:srgbClr val="FF0000"/>
                </a:solidFill>
                <a:latin typeface="Times New Roman" panose="02020603050405020304" pitchFamily="18" charset="0"/>
                <a:cs typeface="Times New Roman" panose="02020603050405020304" pitchFamily="18" charset="0"/>
                <a:sym typeface="Symbol" pitchFamily="18" charset="2"/>
              </a:rPr>
              <a:t></a:t>
            </a:r>
          </a:p>
        </p:txBody>
      </p:sp>
      <p:sp>
        <p:nvSpPr>
          <p:cNvPr id="263228" name="Text Box 60"/>
          <p:cNvSpPr txBox="1">
            <a:spLocks noChangeArrowheads="1"/>
          </p:cNvSpPr>
          <p:nvPr/>
        </p:nvSpPr>
        <p:spPr bwMode="auto">
          <a:xfrm>
            <a:off x="2369493" y="4822401"/>
            <a:ext cx="1752600" cy="519112"/>
          </a:xfrm>
          <a:prstGeom prst="rect">
            <a:avLst/>
          </a:prstGeom>
          <a:noFill/>
          <a:ln w="9525">
            <a:noFill/>
            <a:miter lim="800000"/>
            <a:headEnd/>
            <a:tailEnd/>
          </a:ln>
          <a:effectLst/>
        </p:spPr>
        <p:txBody>
          <a:bodyPr>
            <a:spAutoFit/>
          </a:bodyPr>
          <a:lstStyle/>
          <a:p>
            <a:pPr>
              <a:spcBef>
                <a:spcPct val="50000"/>
              </a:spcBef>
              <a:defRPr/>
            </a:pP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f</a:t>
            </a:r>
            <a:r>
              <a:rPr lang="en-US" altLang="zh-CN" sz="2800" b="1">
                <a:latin typeface="Times New Roman" panose="02020603050405020304" pitchFamily="18" charset="0"/>
                <a:cs typeface="Times New Roman" panose="02020603050405020304" pitchFamily="18" charset="0"/>
              </a:rPr>
              <a:t> = </a:t>
            </a:r>
            <a:r>
              <a:rPr lang="en-US" altLang="zh-CN" sz="2800" b="1" i="1">
                <a:latin typeface="Times New Roman" panose="02020603050405020304" pitchFamily="18" charset="0"/>
                <a:cs typeface="Times New Roman" panose="02020603050405020304" pitchFamily="18" charset="0"/>
              </a:rPr>
              <a:t>Ri</a:t>
            </a:r>
            <a:r>
              <a:rPr lang="en-US" altLang="zh-CN" sz="2800" b="1" baseline="-25000">
                <a:latin typeface="Times New Roman" panose="02020603050405020304" pitchFamily="18" charset="0"/>
                <a:cs typeface="Times New Roman" panose="02020603050405020304" pitchFamily="18" charset="0"/>
              </a:rPr>
              <a:t>o </a:t>
            </a:r>
          </a:p>
        </p:txBody>
      </p:sp>
      <p:graphicFrame>
        <p:nvGraphicFramePr>
          <p:cNvPr id="263229" name="Object 61"/>
          <p:cNvGraphicFramePr>
            <a:graphicFrameLocks noChangeAspect="1"/>
          </p:cNvGraphicFramePr>
          <p:nvPr>
            <p:extLst/>
          </p:nvPr>
        </p:nvGraphicFramePr>
        <p:xfrm>
          <a:off x="2979093" y="5649488"/>
          <a:ext cx="1825625" cy="968375"/>
        </p:xfrm>
        <a:graphic>
          <a:graphicData uri="http://schemas.openxmlformats.org/presentationml/2006/ole">
            <mc:AlternateContent xmlns:mc="http://schemas.openxmlformats.org/markup-compatibility/2006">
              <mc:Choice xmlns:v="urn:schemas-microsoft-com:vml" Requires="v">
                <p:oleObj spid="_x0000_s4100" name="公式" r:id="rId3" imgW="863280" imgH="444240" progId="Equation.3">
                  <p:embed/>
                </p:oleObj>
              </mc:Choice>
              <mc:Fallback>
                <p:oleObj name="公式" r:id="rId3" imgW="86328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093" y="5649488"/>
                        <a:ext cx="18256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274" name="Text Box 106"/>
          <p:cNvSpPr txBox="1">
            <a:spLocks noChangeArrowheads="1"/>
          </p:cNvSpPr>
          <p:nvPr/>
        </p:nvSpPr>
        <p:spPr bwMode="auto">
          <a:xfrm>
            <a:off x="1656706" y="3053926"/>
            <a:ext cx="1600200" cy="369332"/>
          </a:xfrm>
          <a:prstGeom prst="rect">
            <a:avLst/>
          </a:prstGeom>
          <a:noFill/>
          <a:ln w="9525">
            <a:noFill/>
            <a:miter lim="800000"/>
            <a:headEnd/>
            <a:tailEnd/>
          </a:ln>
          <a:effectLst/>
        </p:spPr>
        <p:txBody>
          <a:bodyPr>
            <a:spAutoFit/>
          </a:bodyPr>
          <a:lstStyle/>
          <a:p>
            <a:pPr>
              <a:defRPr/>
            </a:pPr>
            <a:r>
              <a:rPr lang="en-US" altLang="zh-CN" b="1">
                <a:solidFill>
                  <a:srgbClr val="000099"/>
                </a:solidFill>
                <a:latin typeface="Times New Roman" panose="02020603050405020304" pitchFamily="18" charset="0"/>
                <a:cs typeface="Times New Roman" panose="02020603050405020304" pitchFamily="18" charset="0"/>
              </a:rPr>
              <a:t>(a) </a:t>
            </a:r>
            <a:r>
              <a:rPr lang="zh-CN" altLang="en-US" b="1">
                <a:solidFill>
                  <a:srgbClr val="000099"/>
                </a:solidFill>
                <a:latin typeface="Times New Roman" panose="02020603050405020304" pitchFamily="18" charset="0"/>
                <a:cs typeface="Times New Roman" panose="02020603050405020304" pitchFamily="18" charset="0"/>
              </a:rPr>
              <a:t>电路</a:t>
            </a:r>
          </a:p>
        </p:txBody>
      </p:sp>
      <p:sp>
        <p:nvSpPr>
          <p:cNvPr id="263291" name="Text Box 123"/>
          <p:cNvSpPr txBox="1">
            <a:spLocks noChangeArrowheads="1"/>
          </p:cNvSpPr>
          <p:nvPr/>
        </p:nvSpPr>
        <p:spPr bwMode="auto">
          <a:xfrm>
            <a:off x="6201718" y="2615776"/>
            <a:ext cx="1736725" cy="369332"/>
          </a:xfrm>
          <a:prstGeom prst="rect">
            <a:avLst/>
          </a:prstGeom>
          <a:noFill/>
          <a:ln w="25400">
            <a:noFill/>
            <a:miter lim="800000"/>
            <a:headEnd/>
            <a:tailEnd type="none" w="med" len="lg"/>
          </a:ln>
          <a:effectLst/>
        </p:spPr>
        <p:txBody>
          <a:bodyPr>
            <a:spAutoFit/>
          </a:bodyPr>
          <a:lstStyle/>
          <a:p>
            <a:pPr>
              <a:spcBef>
                <a:spcPct val="50000"/>
              </a:spcBef>
              <a:defRPr/>
            </a:pPr>
            <a:r>
              <a:rPr lang="en-US" altLang="zh-CN" b="1">
                <a:solidFill>
                  <a:srgbClr val="000099"/>
                </a:solidFill>
                <a:latin typeface="Times New Roman" panose="02020603050405020304" pitchFamily="18" charset="0"/>
                <a:cs typeface="Times New Roman" panose="02020603050405020304" pitchFamily="18" charset="0"/>
              </a:rPr>
              <a:t>(b) </a:t>
            </a:r>
            <a:r>
              <a:rPr lang="zh-CN" altLang="en-US" b="1">
                <a:solidFill>
                  <a:srgbClr val="000099"/>
                </a:solidFill>
                <a:latin typeface="Times New Roman" panose="02020603050405020304" pitchFamily="18" charset="0"/>
                <a:cs typeface="Times New Roman" panose="02020603050405020304" pitchFamily="18" charset="0"/>
              </a:rPr>
              <a:t>方框图</a:t>
            </a:r>
          </a:p>
        </p:txBody>
      </p:sp>
      <p:sp>
        <p:nvSpPr>
          <p:cNvPr id="263230" name="Text Box 62"/>
          <p:cNvSpPr txBox="1">
            <a:spLocks noChangeArrowheads="1"/>
          </p:cNvSpPr>
          <p:nvPr/>
        </p:nvSpPr>
        <p:spPr bwMode="auto">
          <a:xfrm>
            <a:off x="5842943" y="3609551"/>
            <a:ext cx="2743200" cy="2682875"/>
          </a:xfrm>
          <a:prstGeom prst="rect">
            <a:avLst/>
          </a:prstGeom>
          <a:gradFill rotWithShape="0">
            <a:gsLst>
              <a:gs pos="0">
                <a:srgbClr val="FFCC99"/>
              </a:gs>
              <a:gs pos="50000">
                <a:schemeClr val="bg1"/>
              </a:gs>
              <a:gs pos="100000">
                <a:srgbClr val="FFCC99"/>
              </a:gs>
            </a:gsLst>
            <a:lin ang="0" scaled="1"/>
          </a:gradFill>
          <a:ln w="28575">
            <a:solidFill>
              <a:srgbClr val="FF0000"/>
            </a:solidFill>
            <a:miter lim="800000"/>
            <a:headEnd/>
            <a:tailEnd/>
          </a:ln>
          <a:effectLst/>
        </p:spPr>
        <p:txBody>
          <a:bodyPr>
            <a:spAutoFit/>
          </a:bodyPr>
          <a:lstStyle/>
          <a:p>
            <a:pPr>
              <a:spcBef>
                <a:spcPct val="5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特点</a:t>
            </a: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输出电流 </a:t>
            </a:r>
            <a:r>
              <a:rPr lang="en-US" altLang="zh-CN" sz="2800" b="1" i="1">
                <a:latin typeface="Times New Roman" panose="02020603050405020304" pitchFamily="18" charset="0"/>
                <a:cs typeface="Times New Roman" panose="02020603050405020304" pitchFamily="18" charset="0"/>
              </a:rPr>
              <a:t>i</a:t>
            </a:r>
            <a:r>
              <a:rPr lang="en-US" altLang="zh-CN" sz="2800" b="1" baseline="-25000">
                <a:latin typeface="Times New Roman" panose="02020603050405020304" pitchFamily="18" charset="0"/>
                <a:cs typeface="Times New Roman" panose="02020603050405020304" pitchFamily="18" charset="0"/>
              </a:rPr>
              <a:t>o</a:t>
            </a:r>
            <a:r>
              <a:rPr lang="zh-CN" altLang="en-US" sz="2800" b="1">
                <a:solidFill>
                  <a:schemeClr val="tx2"/>
                </a:solidFill>
                <a:latin typeface="Times New Roman" panose="02020603050405020304" pitchFamily="18" charset="0"/>
                <a:cs typeface="Times New Roman" panose="02020603050405020304" pitchFamily="18" charset="0"/>
              </a:rPr>
              <a:t>与负载电阻</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L</a:t>
            </a:r>
            <a:r>
              <a:rPr lang="zh-CN" altLang="en-US" sz="2800" b="1">
                <a:solidFill>
                  <a:schemeClr val="tx2"/>
                </a:solidFill>
                <a:latin typeface="Times New Roman" panose="02020603050405020304" pitchFamily="18" charset="0"/>
                <a:cs typeface="Times New Roman" panose="02020603050405020304" pitchFamily="18" charset="0"/>
              </a:rPr>
              <a:t>无关 </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同相输入恒流源电路或电压</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电流变换电路。</a:t>
            </a:r>
          </a:p>
        </p:txBody>
      </p:sp>
      <p:pic>
        <p:nvPicPr>
          <p:cNvPr id="263292" name="Picture 124" descr="图片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631" y="1136226"/>
            <a:ext cx="4357687"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descr="C:\Users\Administrator\Desktop\图片9.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99931" y="615526"/>
            <a:ext cx="4194175"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055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3292"/>
                                        </p:tgtEl>
                                        <p:attrNameLst>
                                          <p:attrName>style.visibility</p:attrName>
                                        </p:attrNameLst>
                                      </p:cBhvr>
                                      <p:to>
                                        <p:strVal val="visible"/>
                                      </p:to>
                                    </p:set>
                                    <p:animEffect transition="in" filter="wipe(left)">
                                      <p:cBhvr>
                                        <p:cTn id="7" dur="1000"/>
                                        <p:tgtEl>
                                          <p:spTgt spid="263292"/>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63274"/>
                                        </p:tgtEl>
                                        <p:attrNameLst>
                                          <p:attrName>style.visibility</p:attrName>
                                        </p:attrNameLst>
                                      </p:cBhvr>
                                      <p:to>
                                        <p:strVal val="visible"/>
                                      </p:to>
                                    </p:set>
                                    <p:animEffect transition="in" filter="wipe(left)">
                                      <p:cBhvr>
                                        <p:cTn id="11" dur="1000"/>
                                        <p:tgtEl>
                                          <p:spTgt spid="2632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3219"/>
                                        </p:tgtEl>
                                        <p:attrNameLst>
                                          <p:attrName>style.visibility</p:attrName>
                                        </p:attrNameLst>
                                      </p:cBhvr>
                                      <p:to>
                                        <p:strVal val="visible"/>
                                      </p:to>
                                    </p:set>
                                    <p:animEffect transition="in" filter="wipe(left)">
                                      <p:cBhvr>
                                        <p:cTn id="16" dur="500"/>
                                        <p:tgtEl>
                                          <p:spTgt spid="2632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3226"/>
                                        </p:tgtEl>
                                        <p:attrNameLst>
                                          <p:attrName>style.visibility</p:attrName>
                                        </p:attrNameLst>
                                      </p:cBhvr>
                                      <p:to>
                                        <p:strVal val="visible"/>
                                      </p:to>
                                    </p:set>
                                    <p:animEffect transition="in" filter="blinds(horizontal)">
                                      <p:cBhvr>
                                        <p:cTn id="21" dur="500"/>
                                        <p:tgtEl>
                                          <p:spTgt spid="2632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63227"/>
                                        </p:tgtEl>
                                        <p:attrNameLst>
                                          <p:attrName>style.visibility</p:attrName>
                                        </p:attrNameLst>
                                      </p:cBhvr>
                                      <p:to>
                                        <p:strVal val="visible"/>
                                      </p:to>
                                    </p:set>
                                    <p:animEffect transition="in" filter="blinds(horizontal)">
                                      <p:cBhvr>
                                        <p:cTn id="26" dur="500"/>
                                        <p:tgtEl>
                                          <p:spTgt spid="26322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3221"/>
                                        </p:tgtEl>
                                        <p:attrNameLst>
                                          <p:attrName>style.visibility</p:attrName>
                                        </p:attrNameLst>
                                      </p:cBhvr>
                                      <p:to>
                                        <p:strVal val="visible"/>
                                      </p:to>
                                    </p:set>
                                    <p:animEffect transition="in" filter="wipe(left)">
                                      <p:cBhvr>
                                        <p:cTn id="31" dur="500"/>
                                        <p:tgtEl>
                                          <p:spTgt spid="26322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up)">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3220"/>
                                        </p:tgtEl>
                                        <p:attrNameLst>
                                          <p:attrName>style.visibility</p:attrName>
                                        </p:attrNameLst>
                                      </p:cBhvr>
                                      <p:to>
                                        <p:strVal val="visible"/>
                                      </p:to>
                                    </p:set>
                                    <p:animEffect transition="in" filter="wipe(left)">
                                      <p:cBhvr>
                                        <p:cTn id="41" dur="500"/>
                                        <p:tgtEl>
                                          <p:spTgt spid="26322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3222"/>
                                        </p:tgtEl>
                                        <p:attrNameLst>
                                          <p:attrName>style.visibility</p:attrName>
                                        </p:attrNameLst>
                                      </p:cBhvr>
                                      <p:to>
                                        <p:strVal val="visible"/>
                                      </p:to>
                                    </p:set>
                                    <p:animEffect transition="in" filter="wipe(left)">
                                      <p:cBhvr>
                                        <p:cTn id="46" dur="500"/>
                                        <p:tgtEl>
                                          <p:spTgt spid="26322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3223"/>
                                        </p:tgtEl>
                                        <p:attrNameLst>
                                          <p:attrName>style.visibility</p:attrName>
                                        </p:attrNameLst>
                                      </p:cBhvr>
                                      <p:to>
                                        <p:strVal val="visible"/>
                                      </p:to>
                                    </p:set>
                                    <p:animEffect transition="in" filter="wipe(left)">
                                      <p:cBhvr>
                                        <p:cTn id="51" dur="500"/>
                                        <p:tgtEl>
                                          <p:spTgt spid="26322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63228"/>
                                        </p:tgtEl>
                                        <p:attrNameLst>
                                          <p:attrName>style.visibility</p:attrName>
                                        </p:attrNameLst>
                                      </p:cBhvr>
                                      <p:to>
                                        <p:strVal val="visible"/>
                                      </p:to>
                                    </p:set>
                                    <p:animEffect transition="in" filter="wipe(left)">
                                      <p:cBhvr>
                                        <p:cTn id="56" dur="500"/>
                                        <p:tgtEl>
                                          <p:spTgt spid="26322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3224"/>
                                        </p:tgtEl>
                                        <p:attrNameLst>
                                          <p:attrName>style.visibility</p:attrName>
                                        </p:attrNameLst>
                                      </p:cBhvr>
                                      <p:to>
                                        <p:strVal val="visible"/>
                                      </p:to>
                                    </p:set>
                                    <p:animEffect transition="in" filter="wipe(left)">
                                      <p:cBhvr>
                                        <p:cTn id="61" dur="500"/>
                                        <p:tgtEl>
                                          <p:spTgt spid="26322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63225"/>
                                        </p:tgtEl>
                                        <p:attrNameLst>
                                          <p:attrName>style.visibility</p:attrName>
                                        </p:attrNameLst>
                                      </p:cBhvr>
                                      <p:to>
                                        <p:strVal val="visible"/>
                                      </p:to>
                                    </p:set>
                                    <p:animEffect transition="in" filter="wipe(left)">
                                      <p:cBhvr>
                                        <p:cTn id="66" dur="500"/>
                                        <p:tgtEl>
                                          <p:spTgt spid="26322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263229"/>
                                        </p:tgtEl>
                                        <p:attrNameLst>
                                          <p:attrName>style.visibility</p:attrName>
                                        </p:attrNameLst>
                                      </p:cBhvr>
                                      <p:to>
                                        <p:strVal val="visible"/>
                                      </p:to>
                                    </p:set>
                                    <p:animEffect transition="in" filter="wipe(left)">
                                      <p:cBhvr>
                                        <p:cTn id="71" dur="500"/>
                                        <p:tgtEl>
                                          <p:spTgt spid="2632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45"/>
                                        </p:tgtEl>
                                        <p:attrNameLst>
                                          <p:attrName>style.visibility</p:attrName>
                                        </p:attrNameLst>
                                      </p:cBhvr>
                                      <p:to>
                                        <p:strVal val="visible"/>
                                      </p:to>
                                    </p:set>
                                    <p:animEffect transition="in" filter="wipe(left)">
                                      <p:cBhvr>
                                        <p:cTn id="76" dur="500"/>
                                        <p:tgtEl>
                                          <p:spTgt spid="45"/>
                                        </p:tgtEl>
                                      </p:cBhvr>
                                    </p:animEffect>
                                  </p:childTnLst>
                                </p:cTn>
                              </p:par>
                            </p:childTnLst>
                          </p:cTn>
                        </p:par>
                        <p:par>
                          <p:cTn id="77" fill="hold" nodeType="afterGroup">
                            <p:stCondLst>
                              <p:cond delay="500"/>
                            </p:stCondLst>
                            <p:childTnLst>
                              <p:par>
                                <p:cTn id="78" presetID="9" presetClass="entr" presetSubtype="0" fill="hold" grpId="0" nodeType="afterEffect">
                                  <p:stCondLst>
                                    <p:cond delay="0"/>
                                  </p:stCondLst>
                                  <p:childTnLst>
                                    <p:set>
                                      <p:cBhvr>
                                        <p:cTn id="79" dur="1" fill="hold">
                                          <p:stCondLst>
                                            <p:cond delay="0"/>
                                          </p:stCondLst>
                                        </p:cTn>
                                        <p:tgtEl>
                                          <p:spTgt spid="263291"/>
                                        </p:tgtEl>
                                        <p:attrNameLst>
                                          <p:attrName>style.visibility</p:attrName>
                                        </p:attrNameLst>
                                      </p:cBhvr>
                                      <p:to>
                                        <p:strVal val="visible"/>
                                      </p:to>
                                    </p:set>
                                    <p:animEffect transition="in" filter="dissolve">
                                      <p:cBhvr>
                                        <p:cTn id="80" dur="500"/>
                                        <p:tgtEl>
                                          <p:spTgt spid="26329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263230"/>
                                        </p:tgtEl>
                                        <p:attrNameLst>
                                          <p:attrName>style.visibility</p:attrName>
                                        </p:attrNameLst>
                                      </p:cBhvr>
                                      <p:to>
                                        <p:strVal val="visible"/>
                                      </p:to>
                                    </p:set>
                                    <p:animEffect transition="in" filter="wipe(left)">
                                      <p:cBhvr>
                                        <p:cTn id="85" dur="500"/>
                                        <p:tgtEl>
                                          <p:spTgt spid="26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19" grpId="0" autoUpdateAnimBg="0"/>
      <p:bldP spid="263220" grpId="0" autoUpdateAnimBg="0"/>
      <p:bldP spid="263221" grpId="0" autoUpdateAnimBg="0"/>
      <p:bldP spid="263222" grpId="0" autoUpdateAnimBg="0"/>
      <p:bldP spid="263223" grpId="0" autoUpdateAnimBg="0"/>
      <p:bldP spid="263224" grpId="0" autoUpdateAnimBg="0"/>
      <p:bldP spid="263225" grpId="0" autoUpdateAnimBg="0"/>
      <p:bldP spid="263226" grpId="0" autoUpdateAnimBg="0"/>
      <p:bldP spid="263227" grpId="0" autoUpdateAnimBg="0"/>
      <p:bldP spid="263228" grpId="0" autoUpdateAnimBg="0"/>
      <p:bldP spid="263274" grpId="0"/>
      <p:bldP spid="263291" grpId="0" autoUpdateAnimBg="0"/>
      <p:bldP spid="26323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ctrTitle"/>
          </p:nvPr>
        </p:nvSpPr>
        <p:spPr bwMode="auto">
          <a:xfrm>
            <a:off x="533400" y="502389"/>
            <a:ext cx="41148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4. </a:t>
            </a:r>
            <a:r>
              <a:rPr lang="zh-CN" altLang="en-US" sz="2800" b="1" smtClean="0">
                <a:solidFill>
                  <a:srgbClr val="E60000"/>
                </a:solidFill>
                <a:latin typeface="Times New Roman" panose="02020603050405020304" pitchFamily="18" charset="0"/>
                <a:cs typeface="Times New Roman" panose="02020603050405020304" pitchFamily="18" charset="0"/>
              </a:rPr>
              <a:t>并联电流负反馈</a:t>
            </a:r>
          </a:p>
        </p:txBody>
      </p:sp>
      <p:sp>
        <p:nvSpPr>
          <p:cNvPr id="264250" name="Text Box 58"/>
          <p:cNvSpPr txBox="1">
            <a:spLocks noChangeArrowheads="1"/>
          </p:cNvSpPr>
          <p:nvPr/>
        </p:nvSpPr>
        <p:spPr bwMode="auto">
          <a:xfrm>
            <a:off x="4962525" y="3185264"/>
            <a:ext cx="3597275" cy="519112"/>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设输入电压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i</a:t>
            </a:r>
            <a:r>
              <a:rPr lang="en-US" altLang="zh-CN" sz="2800" b="1" i="1" baseline="-25000">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为正，</a:t>
            </a:r>
          </a:p>
        </p:txBody>
      </p:sp>
      <p:sp>
        <p:nvSpPr>
          <p:cNvPr id="264251" name="Text Box 59"/>
          <p:cNvSpPr txBox="1">
            <a:spLocks noChangeArrowheads="1"/>
          </p:cNvSpPr>
          <p:nvPr/>
        </p:nvSpPr>
        <p:spPr bwMode="auto">
          <a:xfrm>
            <a:off x="609600" y="4098076"/>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差值电流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d</a:t>
            </a:r>
            <a:r>
              <a:rPr lang="en-US" altLang="zh-CN" sz="2800" b="1">
                <a:solidFill>
                  <a:srgbClr val="000099"/>
                </a:solidFill>
                <a:latin typeface="Times New Roman" panose="02020603050405020304" pitchFamily="18" charset="0"/>
                <a:cs typeface="Times New Roman" panose="02020603050405020304" pitchFamily="18" charset="0"/>
              </a:rPr>
              <a:t> =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1 </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baseline="-25000">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f</a:t>
            </a:r>
          </a:p>
        </p:txBody>
      </p:sp>
      <p:sp>
        <p:nvSpPr>
          <p:cNvPr id="264252" name="Text Box 60"/>
          <p:cNvSpPr txBox="1">
            <a:spLocks noChangeArrowheads="1"/>
          </p:cNvSpPr>
          <p:nvPr/>
        </p:nvSpPr>
        <p:spPr bwMode="auto">
          <a:xfrm>
            <a:off x="4937125" y="3618651"/>
            <a:ext cx="3886200" cy="519113"/>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各电流的实际方向如图</a:t>
            </a:r>
          </a:p>
        </p:txBody>
      </p:sp>
      <p:sp>
        <p:nvSpPr>
          <p:cNvPr id="264253" name="Text Box 61"/>
          <p:cNvSpPr txBox="1">
            <a:spLocks noChangeArrowheads="1"/>
          </p:cNvSpPr>
          <p:nvPr/>
        </p:nvSpPr>
        <p:spPr bwMode="auto">
          <a:xfrm>
            <a:off x="4146550" y="4072676"/>
            <a:ext cx="3810000" cy="1031875"/>
          </a:xfrm>
          <a:prstGeom prst="rect">
            <a:avLst/>
          </a:prstGeom>
          <a:noFill/>
          <a:ln w="9525">
            <a:noFill/>
            <a:miter lim="800000"/>
            <a:headEnd/>
            <a:tailEnd/>
          </a:ln>
          <a:effectLst/>
        </p:spPr>
        <p:txBody>
          <a:bodyPr>
            <a:spAutoFit/>
          </a:bodyPr>
          <a:lstStyle/>
          <a:p>
            <a:pPr>
              <a:lnSpc>
                <a:spcPct val="110000"/>
              </a:lnSpc>
              <a:defRPr/>
            </a:pP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f  </a:t>
            </a:r>
            <a:r>
              <a:rPr lang="zh-CN" altLang="en-US" sz="2800" b="1">
                <a:solidFill>
                  <a:schemeClr val="tx2"/>
                </a:solidFill>
                <a:latin typeface="Times New Roman" panose="02020603050405020304" pitchFamily="18" charset="0"/>
                <a:cs typeface="Times New Roman" panose="02020603050405020304" pitchFamily="18" charset="0"/>
              </a:rPr>
              <a:t>削弱了净输入电流</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差值电流</a:t>
            </a:r>
            <a:r>
              <a:rPr lang="en-US" altLang="zh-CN" sz="2800" b="1">
                <a:solidFill>
                  <a:schemeClr val="tx2"/>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负反馈</a:t>
            </a:r>
          </a:p>
        </p:txBody>
      </p:sp>
      <p:sp>
        <p:nvSpPr>
          <p:cNvPr id="264254" name="Text Box 62"/>
          <p:cNvSpPr txBox="1">
            <a:spLocks noChangeArrowheads="1"/>
          </p:cNvSpPr>
          <p:nvPr/>
        </p:nvSpPr>
        <p:spPr bwMode="auto">
          <a:xfrm>
            <a:off x="584200" y="5033114"/>
            <a:ext cx="1676400" cy="519112"/>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反馈电流</a:t>
            </a:r>
            <a:endParaRPr lang="zh-CN" altLang="en-US" sz="2800" b="1" baseline="-25000">
              <a:solidFill>
                <a:srgbClr val="000099"/>
              </a:solidFill>
              <a:latin typeface="Times New Roman" panose="02020603050405020304" pitchFamily="18" charset="0"/>
              <a:cs typeface="Times New Roman" panose="02020603050405020304" pitchFamily="18" charset="0"/>
            </a:endParaRPr>
          </a:p>
        </p:txBody>
      </p:sp>
      <p:graphicFrame>
        <p:nvGraphicFramePr>
          <p:cNvPr id="264255" name="Object 63"/>
          <p:cNvGraphicFramePr>
            <a:graphicFrameLocks noChangeAspect="1"/>
          </p:cNvGraphicFramePr>
          <p:nvPr>
            <p:extLst/>
          </p:nvPr>
        </p:nvGraphicFramePr>
        <p:xfrm>
          <a:off x="2209800" y="4828326"/>
          <a:ext cx="2133600" cy="1054100"/>
        </p:xfrm>
        <a:graphic>
          <a:graphicData uri="http://schemas.openxmlformats.org/presentationml/2006/ole">
            <mc:AlternateContent xmlns:mc="http://schemas.openxmlformats.org/markup-compatibility/2006">
              <mc:Choice xmlns:v="urn:schemas-microsoft-com:vml" Requires="v">
                <p:oleObj spid="_x0000_s5124" name="Equation" r:id="rId3" imgW="977760" imgH="431640" progId="Equation.3">
                  <p:embed/>
                </p:oleObj>
              </mc:Choice>
              <mc:Fallback>
                <p:oleObj name="Equation" r:id="rId3" imgW="9777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28326"/>
                        <a:ext cx="2133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56" name="Text Box 64"/>
          <p:cNvSpPr txBox="1">
            <a:spLocks noChangeArrowheads="1"/>
          </p:cNvSpPr>
          <p:nvPr/>
        </p:nvSpPr>
        <p:spPr bwMode="auto">
          <a:xfrm>
            <a:off x="4457700" y="5088676"/>
            <a:ext cx="4495800"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3399"/>
                </a:solidFill>
                <a:latin typeface="Times New Roman" panose="02020603050405020304" pitchFamily="18" charset="0"/>
                <a:cs typeface="Times New Roman" panose="02020603050405020304" pitchFamily="18" charset="0"/>
              </a:rPr>
              <a:t>取</a:t>
            </a:r>
            <a:r>
              <a:rPr lang="zh-CN" altLang="en-US" sz="2800" b="1">
                <a:solidFill>
                  <a:srgbClr val="000099"/>
                </a:solidFill>
                <a:latin typeface="Times New Roman" panose="02020603050405020304" pitchFamily="18" charset="0"/>
                <a:cs typeface="Times New Roman" panose="02020603050405020304" pitchFamily="18" charset="0"/>
              </a:rPr>
              <a:t>自输出电流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电流反馈</a:t>
            </a:r>
          </a:p>
        </p:txBody>
      </p:sp>
      <p:sp>
        <p:nvSpPr>
          <p:cNvPr id="264257" name="Text Box 65"/>
          <p:cNvSpPr txBox="1">
            <a:spLocks noChangeArrowheads="1"/>
          </p:cNvSpPr>
          <p:nvPr/>
        </p:nvSpPr>
        <p:spPr bwMode="auto">
          <a:xfrm>
            <a:off x="577850" y="5737964"/>
            <a:ext cx="8229600" cy="997196"/>
          </a:xfrm>
          <a:prstGeom prst="rect">
            <a:avLst/>
          </a:prstGeom>
          <a:noFill/>
          <a:ln w="9525">
            <a:noFill/>
            <a:miter lim="800000"/>
            <a:headEnd/>
            <a:tailEnd/>
          </a:ln>
          <a:effectLst/>
        </p:spPr>
        <p:txBody>
          <a:bodyPr>
            <a:spAutoFit/>
          </a:bodyPr>
          <a:lstStyle/>
          <a:p>
            <a:pPr>
              <a:lnSpc>
                <a:spcPct val="105000"/>
              </a:lnSpc>
              <a:defRPr/>
            </a:pPr>
            <a:r>
              <a:rPr lang="zh-CN" altLang="en-US" sz="2800" b="1">
                <a:solidFill>
                  <a:schemeClr val="tx2"/>
                </a:solidFill>
                <a:latin typeface="Times New Roman" panose="02020603050405020304" pitchFamily="18" charset="0"/>
                <a:cs typeface="Times New Roman" panose="02020603050405020304" pitchFamily="18" charset="0"/>
              </a:rPr>
              <a:t>反馈信号与输入信号在输入端以电流的形式比较</a:t>
            </a:r>
          </a:p>
          <a:p>
            <a:pPr>
              <a:lnSpc>
                <a:spcPct val="105000"/>
              </a:lnSpc>
              <a:defRPr/>
            </a:pPr>
            <a:r>
              <a:rPr lang="zh-CN" altLang="en-US" sz="2800" b="1">
                <a:solidFill>
                  <a:srgbClr val="003399"/>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并联反馈</a:t>
            </a:r>
          </a:p>
        </p:txBody>
      </p:sp>
      <p:sp>
        <p:nvSpPr>
          <p:cNvPr id="264258" name="Oval 66"/>
          <p:cNvSpPr>
            <a:spLocks noChangeArrowheads="1"/>
          </p:cNvSpPr>
          <p:nvPr/>
        </p:nvSpPr>
        <p:spPr bwMode="auto">
          <a:xfrm flipV="1">
            <a:off x="3319463" y="2294676"/>
            <a:ext cx="304800" cy="304800"/>
          </a:xfrm>
          <a:prstGeom prst="ellipse">
            <a:avLst/>
          </a:prstGeom>
          <a:noFill/>
          <a:ln w="9525">
            <a:solidFill>
              <a:srgbClr val="FF3300"/>
            </a:solidFill>
            <a:round/>
            <a:headEnd/>
            <a:tailEnd/>
          </a:ln>
          <a:effectLst/>
        </p:spPr>
        <p:txBody>
          <a:bodyPr rot="10800000" wrap="none" anchor="ctr"/>
          <a:lstStyle/>
          <a:p>
            <a:pPr algn="ctr">
              <a:spcBef>
                <a:spcPct val="50000"/>
              </a:spcBef>
              <a:defRPr/>
            </a:pPr>
            <a:r>
              <a:rPr lang="zh-CN" altLang="en-US" sz="3200" b="1">
                <a:solidFill>
                  <a:srgbClr val="FF0000"/>
                </a:solidFill>
                <a:latin typeface="Times New Roman" panose="02020603050405020304" pitchFamily="18" charset="0"/>
                <a:ea typeface="楷体_GB2312" pitchFamily="49" charset="-122"/>
                <a:cs typeface="Times New Roman" panose="02020603050405020304" pitchFamily="18" charset="0"/>
              </a:rPr>
              <a:t>－</a:t>
            </a:r>
          </a:p>
        </p:txBody>
      </p:sp>
      <p:sp>
        <p:nvSpPr>
          <p:cNvPr id="264259" name="Rectangle 67"/>
          <p:cNvSpPr>
            <a:spLocks noChangeArrowheads="1"/>
          </p:cNvSpPr>
          <p:nvPr/>
        </p:nvSpPr>
        <p:spPr bwMode="auto">
          <a:xfrm>
            <a:off x="1820863" y="1672376"/>
            <a:ext cx="496887" cy="579438"/>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4260" name="Text Box 68"/>
          <p:cNvSpPr txBox="1">
            <a:spLocks noChangeArrowheads="1"/>
          </p:cNvSpPr>
          <p:nvPr/>
        </p:nvSpPr>
        <p:spPr bwMode="auto">
          <a:xfrm>
            <a:off x="1903413" y="3590076"/>
            <a:ext cx="1373187" cy="369332"/>
          </a:xfrm>
          <a:prstGeom prst="rect">
            <a:avLst/>
          </a:prstGeom>
          <a:noFill/>
          <a:ln w="9525">
            <a:noFill/>
            <a:miter lim="800000"/>
            <a:headEnd/>
            <a:tailEnd/>
          </a:ln>
          <a:effectLst/>
        </p:spPr>
        <p:txBody>
          <a:bodyPr>
            <a:spAutoFit/>
          </a:bodyPr>
          <a:lstStyle/>
          <a:p>
            <a:pPr>
              <a:defRPr/>
            </a:pPr>
            <a:r>
              <a:rPr lang="en-US" altLang="zh-CN" b="1">
                <a:solidFill>
                  <a:srgbClr val="000099"/>
                </a:solidFill>
                <a:latin typeface="Times New Roman" panose="02020603050405020304" pitchFamily="18" charset="0"/>
                <a:cs typeface="Times New Roman" panose="02020603050405020304" pitchFamily="18" charset="0"/>
              </a:rPr>
              <a:t>(a)</a:t>
            </a:r>
            <a:r>
              <a:rPr lang="zh-CN" altLang="en-US" b="1">
                <a:solidFill>
                  <a:srgbClr val="000099"/>
                </a:solidFill>
                <a:latin typeface="Times New Roman" panose="02020603050405020304" pitchFamily="18" charset="0"/>
                <a:cs typeface="Times New Roman" panose="02020603050405020304" pitchFamily="18" charset="0"/>
              </a:rPr>
              <a:t>电路</a:t>
            </a:r>
          </a:p>
        </p:txBody>
      </p:sp>
      <p:sp>
        <p:nvSpPr>
          <p:cNvPr id="264277" name="Text Box 85"/>
          <p:cNvSpPr txBox="1">
            <a:spLocks noChangeArrowheads="1"/>
          </p:cNvSpPr>
          <p:nvPr/>
        </p:nvSpPr>
        <p:spPr bwMode="auto">
          <a:xfrm>
            <a:off x="6280150" y="2742351"/>
            <a:ext cx="1758950" cy="369332"/>
          </a:xfrm>
          <a:prstGeom prst="rect">
            <a:avLst/>
          </a:prstGeom>
          <a:noFill/>
          <a:ln w="25400">
            <a:noFill/>
            <a:miter lim="800000"/>
            <a:headEnd/>
            <a:tailEnd type="none" w="med" len="lg"/>
          </a:ln>
          <a:effectLst/>
        </p:spPr>
        <p:txBody>
          <a:bodyPr>
            <a:spAutoFit/>
          </a:bodyPr>
          <a:lstStyle/>
          <a:p>
            <a:pPr>
              <a:spcBef>
                <a:spcPct val="50000"/>
              </a:spcBef>
              <a:defRPr/>
            </a:pPr>
            <a:r>
              <a:rPr lang="en-US" altLang="zh-CN" b="1">
                <a:solidFill>
                  <a:srgbClr val="000099"/>
                </a:solidFill>
                <a:latin typeface="Times New Roman" panose="02020603050405020304" pitchFamily="18" charset="0"/>
                <a:cs typeface="Times New Roman" panose="02020603050405020304" pitchFamily="18" charset="0"/>
              </a:rPr>
              <a:t>(b)</a:t>
            </a:r>
            <a:r>
              <a:rPr lang="zh-CN" altLang="en-US" b="1">
                <a:solidFill>
                  <a:srgbClr val="000099"/>
                </a:solidFill>
                <a:latin typeface="Times New Roman" panose="02020603050405020304" pitchFamily="18" charset="0"/>
                <a:cs typeface="Times New Roman" panose="02020603050405020304" pitchFamily="18" charset="0"/>
              </a:rPr>
              <a:t>方框图</a:t>
            </a:r>
          </a:p>
        </p:txBody>
      </p:sp>
      <p:grpSp>
        <p:nvGrpSpPr>
          <p:cNvPr id="2" name="Group 130"/>
          <p:cNvGrpSpPr>
            <a:grpSpLocks/>
          </p:cNvGrpSpPr>
          <p:nvPr/>
        </p:nvGrpSpPr>
        <p:grpSpPr bwMode="auto">
          <a:xfrm>
            <a:off x="1116013" y="819889"/>
            <a:ext cx="1752600" cy="1246187"/>
            <a:chOff x="768" y="528"/>
            <a:chExt cx="1104" cy="785"/>
          </a:xfrm>
        </p:grpSpPr>
        <p:grpSp>
          <p:nvGrpSpPr>
            <p:cNvPr id="5138" name="Group 131"/>
            <p:cNvGrpSpPr>
              <a:grpSpLocks/>
            </p:cNvGrpSpPr>
            <p:nvPr/>
          </p:nvGrpSpPr>
          <p:grpSpPr bwMode="auto">
            <a:xfrm>
              <a:off x="768" y="960"/>
              <a:ext cx="384" cy="353"/>
              <a:chOff x="768" y="960"/>
              <a:chExt cx="384" cy="353"/>
            </a:xfrm>
          </p:grpSpPr>
          <p:sp>
            <p:nvSpPr>
              <p:cNvPr id="264324" name="Line 132"/>
              <p:cNvSpPr>
                <a:spLocks noChangeShapeType="1"/>
              </p:cNvSpPr>
              <p:nvPr/>
            </p:nvSpPr>
            <p:spPr bwMode="auto">
              <a:xfrm>
                <a:off x="768" y="1313"/>
                <a:ext cx="240" cy="0"/>
              </a:xfrm>
              <a:prstGeom prst="line">
                <a:avLst/>
              </a:prstGeom>
              <a:noFill/>
              <a:ln w="38100">
                <a:solidFill>
                  <a:srgbClr val="FF0000"/>
                </a:solidFill>
                <a:round/>
                <a:headEnd/>
                <a:tailEnd type="stealth" w="med" len="lg"/>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64325" name="Text Box 133"/>
              <p:cNvSpPr txBox="1">
                <a:spLocks noChangeArrowheads="1"/>
              </p:cNvSpPr>
              <p:nvPr/>
            </p:nvSpPr>
            <p:spPr bwMode="auto">
              <a:xfrm>
                <a:off x="768" y="960"/>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1</a:t>
                </a:r>
                <a:endParaRPr lang="en-US" altLang="zh-CN" sz="2800" b="1">
                  <a:solidFill>
                    <a:srgbClr val="000099"/>
                  </a:solidFill>
                  <a:latin typeface="Times New Roman" panose="02020603050405020304" pitchFamily="18" charset="0"/>
                  <a:cs typeface="Times New Roman" panose="02020603050405020304" pitchFamily="18" charset="0"/>
                </a:endParaRPr>
              </a:p>
            </p:txBody>
          </p:sp>
        </p:grpSp>
        <p:grpSp>
          <p:nvGrpSpPr>
            <p:cNvPr id="5139" name="Group 134"/>
            <p:cNvGrpSpPr>
              <a:grpSpLocks/>
            </p:cNvGrpSpPr>
            <p:nvPr/>
          </p:nvGrpSpPr>
          <p:grpSpPr bwMode="auto">
            <a:xfrm>
              <a:off x="1488" y="528"/>
              <a:ext cx="384" cy="350"/>
              <a:chOff x="1488" y="528"/>
              <a:chExt cx="384" cy="350"/>
            </a:xfrm>
          </p:grpSpPr>
          <p:sp>
            <p:nvSpPr>
              <p:cNvPr id="264327" name="Line 135"/>
              <p:cNvSpPr>
                <a:spLocks noChangeShapeType="1"/>
              </p:cNvSpPr>
              <p:nvPr/>
            </p:nvSpPr>
            <p:spPr bwMode="auto">
              <a:xfrm>
                <a:off x="1536" y="878"/>
                <a:ext cx="240" cy="0"/>
              </a:xfrm>
              <a:prstGeom prst="line">
                <a:avLst/>
              </a:prstGeom>
              <a:noFill/>
              <a:ln w="38100">
                <a:solidFill>
                  <a:srgbClr val="FF0000"/>
                </a:solidFill>
                <a:round/>
                <a:headEnd/>
                <a:tailEnd type="stealth" w="med" len="lg"/>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64328" name="Text Box 136"/>
              <p:cNvSpPr txBox="1">
                <a:spLocks noChangeArrowheads="1"/>
              </p:cNvSpPr>
              <p:nvPr/>
            </p:nvSpPr>
            <p:spPr bwMode="auto">
              <a:xfrm>
                <a:off x="1488" y="528"/>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f</a:t>
                </a:r>
                <a:endParaRPr lang="en-US" altLang="zh-CN" sz="2800" b="1">
                  <a:solidFill>
                    <a:srgbClr val="000099"/>
                  </a:solidFill>
                  <a:latin typeface="Times New Roman" panose="02020603050405020304" pitchFamily="18" charset="0"/>
                  <a:cs typeface="Times New Roman" panose="02020603050405020304" pitchFamily="18" charset="0"/>
                </a:endParaRPr>
              </a:p>
            </p:txBody>
          </p:sp>
        </p:grpSp>
        <p:sp>
          <p:nvSpPr>
            <p:cNvPr id="264329" name="Line 137"/>
            <p:cNvSpPr>
              <a:spLocks noChangeShapeType="1"/>
            </p:cNvSpPr>
            <p:nvPr/>
          </p:nvSpPr>
          <p:spPr bwMode="auto">
            <a:xfrm>
              <a:off x="1510" y="1296"/>
              <a:ext cx="170" cy="0"/>
            </a:xfrm>
            <a:prstGeom prst="line">
              <a:avLst/>
            </a:prstGeom>
            <a:noFill/>
            <a:ln w="38100">
              <a:solidFill>
                <a:srgbClr val="FF0000"/>
              </a:solidFill>
              <a:round/>
              <a:headEnd/>
              <a:tailEnd type="stealth" w="med" len="lg"/>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64330" name="Text Box 138"/>
            <p:cNvSpPr txBox="1">
              <a:spLocks noChangeArrowheads="1"/>
            </p:cNvSpPr>
            <p:nvPr/>
          </p:nvSpPr>
          <p:spPr bwMode="auto">
            <a:xfrm>
              <a:off x="1462" y="960"/>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d</a:t>
              </a:r>
              <a:endParaRPr lang="en-US" altLang="zh-CN" sz="2800" b="1">
                <a:solidFill>
                  <a:srgbClr val="000099"/>
                </a:solidFill>
                <a:latin typeface="Times New Roman" panose="02020603050405020304" pitchFamily="18" charset="0"/>
                <a:cs typeface="Times New Roman" panose="02020603050405020304" pitchFamily="18" charset="0"/>
              </a:endParaRPr>
            </a:p>
          </p:txBody>
        </p:sp>
      </p:grpSp>
      <p:pic>
        <p:nvPicPr>
          <p:cNvPr id="264331" name="Picture 139" descr="图片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050" y="864339"/>
            <a:ext cx="3886200"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descr="C:\Users\Administrator\Desktop\图片10.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68838" y="683364"/>
            <a:ext cx="4194175"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30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4331"/>
                                        </p:tgtEl>
                                        <p:attrNameLst>
                                          <p:attrName>style.visibility</p:attrName>
                                        </p:attrNameLst>
                                      </p:cBhvr>
                                      <p:to>
                                        <p:strVal val="visible"/>
                                      </p:to>
                                    </p:set>
                                    <p:animEffect transition="in" filter="wipe(left)">
                                      <p:cBhvr>
                                        <p:cTn id="7" dur="1000"/>
                                        <p:tgtEl>
                                          <p:spTgt spid="264331"/>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64260"/>
                                        </p:tgtEl>
                                        <p:attrNameLst>
                                          <p:attrName>style.visibility</p:attrName>
                                        </p:attrNameLst>
                                      </p:cBhvr>
                                      <p:to>
                                        <p:strVal val="visible"/>
                                      </p:to>
                                    </p:set>
                                    <p:animEffect transition="in" filter="wipe(left)">
                                      <p:cBhvr>
                                        <p:cTn id="11" dur="1000"/>
                                        <p:tgtEl>
                                          <p:spTgt spid="2642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4250"/>
                                        </p:tgtEl>
                                        <p:attrNameLst>
                                          <p:attrName>style.visibility</p:attrName>
                                        </p:attrNameLst>
                                      </p:cBhvr>
                                      <p:to>
                                        <p:strVal val="visible"/>
                                      </p:to>
                                    </p:set>
                                    <p:animEffect transition="in" filter="wipe(left)">
                                      <p:cBhvr>
                                        <p:cTn id="16" dur="500"/>
                                        <p:tgtEl>
                                          <p:spTgt spid="2642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64259"/>
                                        </p:tgtEl>
                                        <p:attrNameLst>
                                          <p:attrName>style.visibility</p:attrName>
                                        </p:attrNameLst>
                                      </p:cBhvr>
                                      <p:to>
                                        <p:strVal val="visible"/>
                                      </p:to>
                                    </p:set>
                                    <p:animEffect transition="in" filter="blinds(horizontal)">
                                      <p:cBhvr>
                                        <p:cTn id="21" dur="500"/>
                                        <p:tgtEl>
                                          <p:spTgt spid="26425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64258"/>
                                        </p:tgtEl>
                                        <p:attrNameLst>
                                          <p:attrName>style.visibility</p:attrName>
                                        </p:attrNameLst>
                                      </p:cBhvr>
                                      <p:to>
                                        <p:strVal val="visible"/>
                                      </p:to>
                                    </p:set>
                                    <p:animEffect transition="in" filter="box(out)">
                                      <p:cBhvr>
                                        <p:cTn id="26" dur="500"/>
                                        <p:tgtEl>
                                          <p:spTgt spid="2642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4252"/>
                                        </p:tgtEl>
                                        <p:attrNameLst>
                                          <p:attrName>style.visibility</p:attrName>
                                        </p:attrNameLst>
                                      </p:cBhvr>
                                      <p:to>
                                        <p:strVal val="visible"/>
                                      </p:to>
                                    </p:set>
                                    <p:animEffect transition="in" filter="wipe(left)">
                                      <p:cBhvr>
                                        <p:cTn id="31" dur="500"/>
                                        <p:tgtEl>
                                          <p:spTgt spid="2642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4251"/>
                                        </p:tgtEl>
                                        <p:attrNameLst>
                                          <p:attrName>style.visibility</p:attrName>
                                        </p:attrNameLst>
                                      </p:cBhvr>
                                      <p:to>
                                        <p:strVal val="visible"/>
                                      </p:to>
                                    </p:set>
                                    <p:animEffect transition="in" filter="wipe(left)">
                                      <p:cBhvr>
                                        <p:cTn id="41" dur="500"/>
                                        <p:tgtEl>
                                          <p:spTgt spid="2642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4253"/>
                                        </p:tgtEl>
                                        <p:attrNameLst>
                                          <p:attrName>style.visibility</p:attrName>
                                        </p:attrNameLst>
                                      </p:cBhvr>
                                      <p:to>
                                        <p:strVal val="visible"/>
                                      </p:to>
                                    </p:set>
                                    <p:animEffect transition="in" filter="wipe(left)">
                                      <p:cBhvr>
                                        <p:cTn id="46" dur="500"/>
                                        <p:tgtEl>
                                          <p:spTgt spid="2642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64254"/>
                                        </p:tgtEl>
                                        <p:attrNameLst>
                                          <p:attrName>style.visibility</p:attrName>
                                        </p:attrNameLst>
                                      </p:cBhvr>
                                      <p:to>
                                        <p:strVal val="visible"/>
                                      </p:to>
                                    </p:set>
                                    <p:animEffect transition="in" filter="wipe(left)">
                                      <p:cBhvr>
                                        <p:cTn id="51" dur="500"/>
                                        <p:tgtEl>
                                          <p:spTgt spid="2642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64255"/>
                                        </p:tgtEl>
                                        <p:attrNameLst>
                                          <p:attrName>style.visibility</p:attrName>
                                        </p:attrNameLst>
                                      </p:cBhvr>
                                      <p:to>
                                        <p:strVal val="visible"/>
                                      </p:to>
                                    </p:set>
                                    <p:animEffect transition="in" filter="wipe(left)">
                                      <p:cBhvr>
                                        <p:cTn id="56" dur="500"/>
                                        <p:tgtEl>
                                          <p:spTgt spid="26425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64256"/>
                                        </p:tgtEl>
                                        <p:attrNameLst>
                                          <p:attrName>style.visibility</p:attrName>
                                        </p:attrNameLst>
                                      </p:cBhvr>
                                      <p:to>
                                        <p:strVal val="visible"/>
                                      </p:to>
                                    </p:set>
                                    <p:animEffect transition="in" filter="wipe(left)">
                                      <p:cBhvr>
                                        <p:cTn id="61" dur="500"/>
                                        <p:tgtEl>
                                          <p:spTgt spid="2642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64257"/>
                                        </p:tgtEl>
                                        <p:attrNameLst>
                                          <p:attrName>style.visibility</p:attrName>
                                        </p:attrNameLst>
                                      </p:cBhvr>
                                      <p:to>
                                        <p:strVal val="visible"/>
                                      </p:to>
                                    </p:set>
                                    <p:animEffect transition="in" filter="wipe(left)">
                                      <p:cBhvr>
                                        <p:cTn id="66" dur="500"/>
                                        <p:tgtEl>
                                          <p:spTgt spid="26425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childTnLst>
                          </p:cTn>
                        </p:par>
                        <p:par>
                          <p:cTn id="72" fill="hold">
                            <p:stCondLst>
                              <p:cond delay="500"/>
                            </p:stCondLst>
                            <p:childTnLst>
                              <p:par>
                                <p:cTn id="73" presetID="9" presetClass="entr" presetSubtype="0" fill="hold" grpId="0" nodeType="afterEffect">
                                  <p:stCondLst>
                                    <p:cond delay="0"/>
                                  </p:stCondLst>
                                  <p:childTnLst>
                                    <p:set>
                                      <p:cBhvr>
                                        <p:cTn id="74" dur="1" fill="hold">
                                          <p:stCondLst>
                                            <p:cond delay="0"/>
                                          </p:stCondLst>
                                        </p:cTn>
                                        <p:tgtEl>
                                          <p:spTgt spid="264277"/>
                                        </p:tgtEl>
                                        <p:attrNameLst>
                                          <p:attrName>style.visibility</p:attrName>
                                        </p:attrNameLst>
                                      </p:cBhvr>
                                      <p:to>
                                        <p:strVal val="visible"/>
                                      </p:to>
                                    </p:set>
                                    <p:animEffect transition="in" filter="dissolve">
                                      <p:cBhvr>
                                        <p:cTn id="75" dur="500"/>
                                        <p:tgtEl>
                                          <p:spTgt spid="264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50" grpId="0" autoUpdateAnimBg="0"/>
      <p:bldP spid="264251" grpId="0" autoUpdateAnimBg="0"/>
      <p:bldP spid="264252" grpId="0" autoUpdateAnimBg="0"/>
      <p:bldP spid="264253" grpId="0" autoUpdateAnimBg="0"/>
      <p:bldP spid="264254" grpId="0" autoUpdateAnimBg="0"/>
      <p:bldP spid="264256" grpId="0" autoUpdateAnimBg="0"/>
      <p:bldP spid="264257" grpId="0" autoUpdateAnimBg="0"/>
      <p:bldP spid="264258" grpId="0" animBg="1" autoUpdateAnimBg="0"/>
      <p:bldP spid="264259" grpId="0" autoUpdateAnimBg="0"/>
      <p:bldP spid="264260" grpId="0"/>
      <p:bldP spid="26427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ctrTitle"/>
          </p:nvPr>
        </p:nvSpPr>
        <p:spPr bwMode="auto">
          <a:xfrm>
            <a:off x="533400" y="531954"/>
            <a:ext cx="41148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4. </a:t>
            </a:r>
            <a:r>
              <a:rPr lang="zh-CN" altLang="en-US" sz="2800" b="1" smtClean="0">
                <a:solidFill>
                  <a:srgbClr val="E60000"/>
                </a:solidFill>
                <a:latin typeface="Times New Roman" panose="02020603050405020304" pitchFamily="18" charset="0"/>
                <a:cs typeface="Times New Roman" panose="02020603050405020304" pitchFamily="18" charset="0"/>
              </a:rPr>
              <a:t>并联电流负反馈</a:t>
            </a:r>
          </a:p>
        </p:txBody>
      </p:sp>
      <p:grpSp>
        <p:nvGrpSpPr>
          <p:cNvPr id="6149" name="Group 75"/>
          <p:cNvGrpSpPr>
            <a:grpSpLocks/>
          </p:cNvGrpSpPr>
          <p:nvPr/>
        </p:nvGrpSpPr>
        <p:grpSpPr bwMode="auto">
          <a:xfrm>
            <a:off x="1109663" y="843104"/>
            <a:ext cx="1752600" cy="1246188"/>
            <a:chOff x="768" y="528"/>
            <a:chExt cx="1104" cy="785"/>
          </a:xfrm>
        </p:grpSpPr>
        <p:grpSp>
          <p:nvGrpSpPr>
            <p:cNvPr id="6152" name="Group 76"/>
            <p:cNvGrpSpPr>
              <a:grpSpLocks/>
            </p:cNvGrpSpPr>
            <p:nvPr/>
          </p:nvGrpSpPr>
          <p:grpSpPr bwMode="auto">
            <a:xfrm>
              <a:off x="768" y="960"/>
              <a:ext cx="384" cy="353"/>
              <a:chOff x="768" y="960"/>
              <a:chExt cx="384" cy="353"/>
            </a:xfrm>
          </p:grpSpPr>
          <p:sp>
            <p:nvSpPr>
              <p:cNvPr id="316493" name="Line 77"/>
              <p:cNvSpPr>
                <a:spLocks noChangeShapeType="1"/>
              </p:cNvSpPr>
              <p:nvPr/>
            </p:nvSpPr>
            <p:spPr bwMode="auto">
              <a:xfrm>
                <a:off x="768" y="1313"/>
                <a:ext cx="240" cy="0"/>
              </a:xfrm>
              <a:prstGeom prst="line">
                <a:avLst/>
              </a:prstGeom>
              <a:noFill/>
              <a:ln w="38100">
                <a:solidFill>
                  <a:srgbClr val="FF0000"/>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316494" name="Text Box 78"/>
              <p:cNvSpPr txBox="1">
                <a:spLocks noChangeArrowheads="1"/>
              </p:cNvSpPr>
              <p:nvPr/>
            </p:nvSpPr>
            <p:spPr bwMode="auto">
              <a:xfrm>
                <a:off x="768" y="960"/>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1</a:t>
                </a:r>
                <a:endParaRPr lang="en-US" altLang="zh-CN" sz="2800" b="1">
                  <a:solidFill>
                    <a:srgbClr val="000099"/>
                  </a:solidFill>
                  <a:latin typeface="Times New Roman" panose="02020603050405020304" pitchFamily="18" charset="0"/>
                  <a:cs typeface="Times New Roman" panose="02020603050405020304" pitchFamily="18" charset="0"/>
                </a:endParaRPr>
              </a:p>
            </p:txBody>
          </p:sp>
        </p:grpSp>
        <p:grpSp>
          <p:nvGrpSpPr>
            <p:cNvPr id="6153" name="Group 79"/>
            <p:cNvGrpSpPr>
              <a:grpSpLocks/>
            </p:cNvGrpSpPr>
            <p:nvPr/>
          </p:nvGrpSpPr>
          <p:grpSpPr bwMode="auto">
            <a:xfrm>
              <a:off x="1488" y="528"/>
              <a:ext cx="384" cy="350"/>
              <a:chOff x="1488" y="528"/>
              <a:chExt cx="384" cy="350"/>
            </a:xfrm>
          </p:grpSpPr>
          <p:sp>
            <p:nvSpPr>
              <p:cNvPr id="316496" name="Line 80"/>
              <p:cNvSpPr>
                <a:spLocks noChangeShapeType="1"/>
              </p:cNvSpPr>
              <p:nvPr/>
            </p:nvSpPr>
            <p:spPr bwMode="auto">
              <a:xfrm>
                <a:off x="1536" y="878"/>
                <a:ext cx="240" cy="0"/>
              </a:xfrm>
              <a:prstGeom prst="line">
                <a:avLst/>
              </a:prstGeom>
              <a:noFill/>
              <a:ln w="38100">
                <a:solidFill>
                  <a:srgbClr val="FF0000"/>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316497" name="Text Box 81"/>
              <p:cNvSpPr txBox="1">
                <a:spLocks noChangeArrowheads="1"/>
              </p:cNvSpPr>
              <p:nvPr/>
            </p:nvSpPr>
            <p:spPr bwMode="auto">
              <a:xfrm>
                <a:off x="1488" y="528"/>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f</a:t>
                </a:r>
                <a:endParaRPr lang="en-US" altLang="zh-CN" sz="2800" b="1">
                  <a:solidFill>
                    <a:srgbClr val="000099"/>
                  </a:solidFill>
                  <a:latin typeface="Times New Roman" panose="02020603050405020304" pitchFamily="18" charset="0"/>
                  <a:cs typeface="Times New Roman" panose="02020603050405020304" pitchFamily="18" charset="0"/>
                </a:endParaRPr>
              </a:p>
            </p:txBody>
          </p:sp>
        </p:grpSp>
        <p:sp>
          <p:nvSpPr>
            <p:cNvPr id="316498" name="Line 82"/>
            <p:cNvSpPr>
              <a:spLocks noChangeShapeType="1"/>
            </p:cNvSpPr>
            <p:nvPr/>
          </p:nvSpPr>
          <p:spPr bwMode="auto">
            <a:xfrm>
              <a:off x="1510" y="1296"/>
              <a:ext cx="170" cy="0"/>
            </a:xfrm>
            <a:prstGeom prst="line">
              <a:avLst/>
            </a:prstGeom>
            <a:noFill/>
            <a:ln w="38100">
              <a:solidFill>
                <a:srgbClr val="FF0000"/>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316499" name="Text Box 83"/>
            <p:cNvSpPr txBox="1">
              <a:spLocks noChangeArrowheads="1"/>
            </p:cNvSpPr>
            <p:nvPr/>
          </p:nvSpPr>
          <p:spPr bwMode="auto">
            <a:xfrm>
              <a:off x="1462" y="960"/>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d</a:t>
              </a:r>
              <a:endParaRPr lang="en-US" altLang="zh-CN" sz="2800" b="1">
                <a:solidFill>
                  <a:srgbClr val="000099"/>
                </a:solidFill>
                <a:latin typeface="Times New Roman" panose="02020603050405020304" pitchFamily="18" charset="0"/>
                <a:cs typeface="Times New Roman" panose="02020603050405020304" pitchFamily="18" charset="0"/>
              </a:endParaRPr>
            </a:p>
          </p:txBody>
        </p:sp>
      </p:grpSp>
      <p:graphicFrame>
        <p:nvGraphicFramePr>
          <p:cNvPr id="316502" name="Object 86"/>
          <p:cNvGraphicFramePr>
            <a:graphicFrameLocks noChangeAspect="1"/>
          </p:cNvGraphicFramePr>
          <p:nvPr>
            <p:extLst/>
          </p:nvPr>
        </p:nvGraphicFramePr>
        <p:xfrm>
          <a:off x="609600" y="4730892"/>
          <a:ext cx="3190875" cy="1095375"/>
        </p:xfrm>
        <a:graphic>
          <a:graphicData uri="http://schemas.openxmlformats.org/presentationml/2006/ole">
            <mc:AlternateContent xmlns:mc="http://schemas.openxmlformats.org/markup-compatibility/2006">
              <mc:Choice xmlns:v="urn:schemas-microsoft-com:vml" Requires="v">
                <p:oleObj spid="_x0000_s6150" name="Equation" r:id="rId3" imgW="1333440" imgH="444240" progId="Equation.3">
                  <p:embed/>
                </p:oleObj>
              </mc:Choice>
              <mc:Fallback>
                <p:oleObj name="Equation" r:id="rId3" imgW="13334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730892"/>
                        <a:ext cx="3190875"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503" name="Object 87"/>
          <p:cNvGraphicFramePr>
            <a:graphicFrameLocks noChangeAspect="1"/>
          </p:cNvGraphicFramePr>
          <p:nvPr>
            <p:extLst/>
          </p:nvPr>
        </p:nvGraphicFramePr>
        <p:xfrm>
          <a:off x="4259263" y="4729304"/>
          <a:ext cx="3741737" cy="1087438"/>
        </p:xfrm>
        <a:graphic>
          <a:graphicData uri="http://schemas.openxmlformats.org/presentationml/2006/ole">
            <mc:AlternateContent xmlns:mc="http://schemas.openxmlformats.org/markup-compatibility/2006">
              <mc:Choice xmlns:v="urn:schemas-microsoft-com:vml" Requires="v">
                <p:oleObj spid="_x0000_s6151" name="Equation" r:id="rId5" imgW="1574640" imgH="444240" progId="Equation.3">
                  <p:embed/>
                </p:oleObj>
              </mc:Choice>
              <mc:Fallback>
                <p:oleObj name="Equation" r:id="rId5" imgW="157464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9263" y="4729304"/>
                        <a:ext cx="3741737"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6504" name="Text Box 88"/>
          <p:cNvSpPr txBox="1">
            <a:spLocks noChangeArrowheads="1"/>
          </p:cNvSpPr>
          <p:nvPr/>
        </p:nvSpPr>
        <p:spPr bwMode="auto">
          <a:xfrm>
            <a:off x="457200" y="5781817"/>
            <a:ext cx="7162800" cy="966787"/>
          </a:xfrm>
          <a:prstGeom prst="rect">
            <a:avLst/>
          </a:prstGeom>
          <a:noFill/>
          <a:ln w="9525">
            <a:noFill/>
            <a:miter lim="800000"/>
            <a:headEnd/>
            <a:tailEnd/>
          </a:ln>
          <a:effectLst/>
        </p:spPr>
        <p:txBody>
          <a:bodyPr>
            <a:spAutoFit/>
          </a:bodyPr>
          <a:lstStyle/>
          <a:p>
            <a:pPr>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特点：</a:t>
            </a:r>
            <a:r>
              <a:rPr lang="zh-CN" altLang="en-US" sz="2800" b="1">
                <a:solidFill>
                  <a:schemeClr val="tx2"/>
                </a:solidFill>
                <a:latin typeface="Times New Roman" panose="02020603050405020304" pitchFamily="18" charset="0"/>
                <a:cs typeface="Times New Roman" panose="02020603050405020304" pitchFamily="18" charset="0"/>
              </a:rPr>
              <a:t>输出电流 </a:t>
            </a:r>
            <a:r>
              <a:rPr lang="en-US" altLang="zh-CN" sz="2800" b="1" i="1">
                <a:latin typeface="Times New Roman" panose="02020603050405020304" pitchFamily="18" charset="0"/>
                <a:cs typeface="Times New Roman" panose="02020603050405020304" pitchFamily="18" charset="0"/>
              </a:rPr>
              <a:t>i</a:t>
            </a:r>
            <a:r>
              <a:rPr lang="en-US" altLang="zh-CN" sz="2800" b="1" baseline="-25000">
                <a:latin typeface="Times New Roman" panose="02020603050405020304" pitchFamily="18" charset="0"/>
                <a:cs typeface="Times New Roman" panose="02020603050405020304" pitchFamily="18" charset="0"/>
              </a:rPr>
              <a:t>o </a:t>
            </a:r>
            <a:r>
              <a:rPr lang="zh-CN" altLang="en-US" sz="2800" b="1">
                <a:solidFill>
                  <a:schemeClr val="tx2"/>
                </a:solidFill>
                <a:latin typeface="Times New Roman" panose="02020603050405020304" pitchFamily="18" charset="0"/>
                <a:cs typeface="Times New Roman" panose="02020603050405020304" pitchFamily="18" charset="0"/>
              </a:rPr>
              <a:t>与负载电阻</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L</a:t>
            </a:r>
            <a:r>
              <a:rPr lang="zh-CN" altLang="en-US" sz="2800" b="1">
                <a:solidFill>
                  <a:schemeClr val="tx2"/>
                </a:solidFill>
                <a:latin typeface="Times New Roman" panose="02020603050405020304" pitchFamily="18" charset="0"/>
                <a:cs typeface="Times New Roman" panose="02020603050405020304" pitchFamily="18" charset="0"/>
              </a:rPr>
              <a:t>无关</a:t>
            </a:r>
          </a:p>
          <a:p>
            <a:pPr>
              <a:spcBef>
                <a:spcPct val="5000"/>
              </a:spcBef>
              <a:defRPr/>
            </a:pPr>
            <a:r>
              <a:rPr lang="zh-CN" altLang="en-US" sz="2800" b="1">
                <a:solidFill>
                  <a:schemeClr val="tx2"/>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反相输入恒流源电路</a:t>
            </a:r>
          </a:p>
        </p:txBody>
      </p:sp>
      <p:pic>
        <p:nvPicPr>
          <p:cNvPr id="6151" name="Picture 91" descr="图片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875" y="890729"/>
            <a:ext cx="8545513"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458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6502"/>
                                        </p:tgtEl>
                                        <p:attrNameLst>
                                          <p:attrName>style.visibility</p:attrName>
                                        </p:attrNameLst>
                                      </p:cBhvr>
                                      <p:to>
                                        <p:strVal val="visible"/>
                                      </p:to>
                                    </p:set>
                                    <p:animEffect transition="in" filter="wipe(left)">
                                      <p:cBhvr>
                                        <p:cTn id="7" dur="500"/>
                                        <p:tgtEl>
                                          <p:spTgt spid="316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6503"/>
                                        </p:tgtEl>
                                        <p:attrNameLst>
                                          <p:attrName>style.visibility</p:attrName>
                                        </p:attrNameLst>
                                      </p:cBhvr>
                                      <p:to>
                                        <p:strVal val="visible"/>
                                      </p:to>
                                    </p:set>
                                    <p:animEffect transition="in" filter="wipe(left)">
                                      <p:cBhvr>
                                        <p:cTn id="12" dur="500"/>
                                        <p:tgtEl>
                                          <p:spTgt spid="3165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6504">
                                            <p:txEl>
                                              <p:pRg st="0" end="0"/>
                                            </p:txEl>
                                          </p:spTgt>
                                        </p:tgtEl>
                                        <p:attrNameLst>
                                          <p:attrName>style.visibility</p:attrName>
                                        </p:attrNameLst>
                                      </p:cBhvr>
                                      <p:to>
                                        <p:strVal val="visible"/>
                                      </p:to>
                                    </p:set>
                                    <p:animEffect transition="in" filter="wipe(left)">
                                      <p:cBhvr>
                                        <p:cTn id="17" dur="500"/>
                                        <p:tgtEl>
                                          <p:spTgt spid="31650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6504">
                                            <p:txEl>
                                              <p:pRg st="1" end="1"/>
                                            </p:txEl>
                                          </p:spTgt>
                                        </p:tgtEl>
                                        <p:attrNameLst>
                                          <p:attrName>style.visibility</p:attrName>
                                        </p:attrNameLst>
                                      </p:cBhvr>
                                      <p:to>
                                        <p:strVal val="visible"/>
                                      </p:to>
                                    </p:set>
                                    <p:animEffect transition="in" filter="wipe(left)">
                                      <p:cBhvr>
                                        <p:cTn id="22" dur="500"/>
                                        <p:tgtEl>
                                          <p:spTgt spid="3165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504"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351932" y="1055042"/>
            <a:ext cx="7264400" cy="523220"/>
          </a:xfrm>
          <a:prstGeom prst="rect">
            <a:avLst/>
          </a:prstGeom>
          <a:noFill/>
          <a:ln w="9525">
            <a:noFill/>
            <a:miter lim="800000"/>
            <a:headEnd/>
            <a:tailEnd/>
          </a:ln>
          <a:effectLst/>
        </p:spPr>
        <p:txBody>
          <a:bodyPr wrap="square">
            <a:spAutoFit/>
          </a:bodyPr>
          <a:lstStyle/>
          <a:p>
            <a:pPr>
              <a:spcBef>
                <a:spcPct val="5000"/>
              </a:spcBef>
              <a:defRPr/>
            </a:pPr>
            <a:r>
              <a:rPr lang="zh-CN" altLang="en-US" sz="2800" b="1" dirty="0">
                <a:solidFill>
                  <a:srgbClr val="CC0000"/>
                </a:solidFill>
                <a:latin typeface="Times New Roman" panose="02020603050405020304" pitchFamily="18" charset="0"/>
                <a:cs typeface="Times New Roman" panose="02020603050405020304" pitchFamily="18" charset="0"/>
              </a:rPr>
              <a:t>运算放大器电路反馈类型</a:t>
            </a:r>
            <a:r>
              <a:rPr lang="zh-CN" altLang="en-US" sz="2800" b="1" dirty="0" smtClean="0">
                <a:solidFill>
                  <a:srgbClr val="CC0000"/>
                </a:solidFill>
                <a:latin typeface="Times New Roman" panose="02020603050405020304" pitchFamily="18" charset="0"/>
                <a:cs typeface="Times New Roman" panose="02020603050405020304" pitchFamily="18" charset="0"/>
              </a:rPr>
              <a:t>的</a:t>
            </a:r>
            <a:r>
              <a:rPr lang="zh-CN" altLang="en-US" sz="2800" b="1" dirty="0">
                <a:solidFill>
                  <a:srgbClr val="002060"/>
                </a:solidFill>
                <a:latin typeface="Times New Roman" panose="02020603050405020304" pitchFamily="18" charset="0"/>
                <a:cs typeface="Times New Roman" panose="02020603050405020304" pitchFamily="18" charset="0"/>
              </a:rPr>
              <a:t>快速</a:t>
            </a:r>
            <a:r>
              <a:rPr lang="zh-CN" altLang="en-US" sz="2800" b="1" dirty="0" smtClean="0">
                <a:solidFill>
                  <a:srgbClr val="CC0000"/>
                </a:solidFill>
                <a:latin typeface="Times New Roman" panose="02020603050405020304" pitchFamily="18" charset="0"/>
                <a:cs typeface="Times New Roman" panose="02020603050405020304" pitchFamily="18" charset="0"/>
              </a:rPr>
              <a:t>判别</a:t>
            </a:r>
            <a:r>
              <a:rPr lang="zh-CN" altLang="en-US" sz="2800" b="1" dirty="0">
                <a:solidFill>
                  <a:srgbClr val="CC0000"/>
                </a:solidFill>
                <a:latin typeface="Times New Roman" panose="02020603050405020304" pitchFamily="18" charset="0"/>
                <a:cs typeface="Times New Roman" panose="02020603050405020304" pitchFamily="18" charset="0"/>
              </a:rPr>
              <a:t>方法：</a:t>
            </a:r>
          </a:p>
        </p:txBody>
      </p:sp>
      <p:sp>
        <p:nvSpPr>
          <p:cNvPr id="266243" name="Text Box 3"/>
          <p:cNvSpPr txBox="1">
            <a:spLocks noChangeArrowheads="1"/>
          </p:cNvSpPr>
          <p:nvPr/>
        </p:nvSpPr>
        <p:spPr bwMode="auto">
          <a:xfrm>
            <a:off x="351932" y="1737416"/>
            <a:ext cx="8432800" cy="4492625"/>
          </a:xfrm>
          <a:prstGeom prst="rect">
            <a:avLst/>
          </a:prstGeom>
          <a:noFill/>
          <a:ln w="9525">
            <a:noFill/>
            <a:miter lim="800000"/>
            <a:headEnd/>
            <a:tailEnd/>
          </a:ln>
          <a:effectLst/>
        </p:spPr>
        <p:txBody>
          <a:bodyPr>
            <a:spAutoFit/>
          </a:bodyPr>
          <a:lstStyle/>
          <a:p>
            <a:pPr>
              <a:lnSpc>
                <a:spcPct val="110000"/>
              </a:lnSpc>
              <a:spcBef>
                <a:spcPct val="10000"/>
              </a:spcBef>
              <a:defRPr/>
            </a:pPr>
            <a:r>
              <a:rPr lang="en-US" altLang="zh-CN" sz="2800" b="1" dirty="0">
                <a:latin typeface="Times New Roman" panose="02020603050405020304" pitchFamily="18" charset="0"/>
                <a:cs typeface="Times New Roman" panose="02020603050405020304" pitchFamily="18" charset="0"/>
              </a:rPr>
              <a:t>    1. </a:t>
            </a:r>
            <a:r>
              <a:rPr lang="zh-CN" altLang="en-US" sz="2800" b="1" dirty="0">
                <a:latin typeface="Times New Roman" panose="02020603050405020304" pitchFamily="18" charset="0"/>
                <a:cs typeface="Times New Roman" panose="02020603050405020304" pitchFamily="18" charset="0"/>
              </a:rPr>
              <a:t>反馈电路直接从输出端引出的，</a:t>
            </a:r>
            <a:r>
              <a:rPr lang="zh-CN" altLang="en-US" sz="2800" b="1" dirty="0">
                <a:solidFill>
                  <a:srgbClr val="000099"/>
                </a:solidFill>
                <a:latin typeface="Times New Roman" panose="02020603050405020304" pitchFamily="18" charset="0"/>
                <a:cs typeface="Times New Roman" panose="02020603050405020304" pitchFamily="18" charset="0"/>
              </a:rPr>
              <a:t>是电压反馈；</a:t>
            </a:r>
          </a:p>
          <a:p>
            <a:pPr>
              <a:lnSpc>
                <a:spcPct val="110000"/>
              </a:lnSpc>
              <a:spcBef>
                <a:spcPct val="10000"/>
              </a:spcBef>
              <a:defRPr/>
            </a:pPr>
            <a:r>
              <a:rPr lang="zh-CN" altLang="en-US" sz="2800" b="1" dirty="0">
                <a:latin typeface="Times New Roman" panose="02020603050405020304" pitchFamily="18" charset="0"/>
                <a:cs typeface="Times New Roman" panose="02020603050405020304" pitchFamily="18" charset="0"/>
              </a:rPr>
              <a:t>从负载电阻</a:t>
            </a:r>
            <a:r>
              <a:rPr lang="en-US" altLang="zh-CN" sz="2800" b="1" i="1" dirty="0">
                <a:latin typeface="Times New Roman" panose="02020603050405020304" pitchFamily="18" charset="0"/>
                <a:cs typeface="Times New Roman" panose="02020603050405020304" pitchFamily="18" charset="0"/>
              </a:rPr>
              <a:t>R</a:t>
            </a:r>
            <a:r>
              <a:rPr lang="en-US" altLang="zh-CN" sz="2800" b="1" baseline="-25000" dirty="0">
                <a:latin typeface="Times New Roman" panose="02020603050405020304" pitchFamily="18" charset="0"/>
                <a:cs typeface="Times New Roman" panose="02020603050405020304" pitchFamily="18" charset="0"/>
              </a:rPr>
              <a:t>L</a:t>
            </a:r>
            <a:r>
              <a:rPr lang="zh-CN" altLang="en-US" sz="2800" b="1" dirty="0">
                <a:latin typeface="Times New Roman" panose="02020603050405020304" pitchFamily="18" charset="0"/>
                <a:cs typeface="Times New Roman" panose="02020603050405020304" pitchFamily="18" charset="0"/>
              </a:rPr>
              <a:t>的靠近“地”端引出的，</a:t>
            </a:r>
            <a:r>
              <a:rPr lang="zh-CN" altLang="en-US" sz="2800" b="1" dirty="0">
                <a:solidFill>
                  <a:srgbClr val="000099"/>
                </a:solidFill>
                <a:latin typeface="Times New Roman" panose="02020603050405020304" pitchFamily="18" charset="0"/>
                <a:cs typeface="Times New Roman" panose="02020603050405020304" pitchFamily="18" charset="0"/>
              </a:rPr>
              <a:t>是电流反馈；</a:t>
            </a:r>
          </a:p>
          <a:p>
            <a:pPr>
              <a:lnSpc>
                <a:spcPct val="110000"/>
              </a:lnSpc>
              <a:spcBef>
                <a:spcPct val="10000"/>
              </a:spcBef>
              <a:defRPr/>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输入信号和反馈信号分别加在两个输入端</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同相和反相</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上的，</a:t>
            </a:r>
            <a:r>
              <a:rPr lang="zh-CN" altLang="en-US" sz="2800" b="1" dirty="0">
                <a:solidFill>
                  <a:srgbClr val="000099"/>
                </a:solidFill>
                <a:latin typeface="Times New Roman" panose="02020603050405020304" pitchFamily="18" charset="0"/>
                <a:cs typeface="Times New Roman" panose="02020603050405020304" pitchFamily="18" charset="0"/>
              </a:rPr>
              <a:t>是串联反馈</a:t>
            </a:r>
            <a:r>
              <a:rPr lang="zh-CN" altLang="en-US" sz="2800" b="1" dirty="0">
                <a:latin typeface="Times New Roman" panose="02020603050405020304" pitchFamily="18" charset="0"/>
                <a:cs typeface="Times New Roman" panose="02020603050405020304" pitchFamily="18" charset="0"/>
              </a:rPr>
              <a:t>；加在同一个输入端</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同相或反相</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上的，</a:t>
            </a:r>
            <a:r>
              <a:rPr lang="zh-CN" altLang="en-US" sz="2800" b="1" dirty="0">
                <a:solidFill>
                  <a:srgbClr val="000099"/>
                </a:solidFill>
                <a:latin typeface="Times New Roman" panose="02020603050405020304" pitchFamily="18" charset="0"/>
                <a:cs typeface="Times New Roman" panose="02020603050405020304" pitchFamily="18" charset="0"/>
              </a:rPr>
              <a:t>是并联反馈</a:t>
            </a:r>
            <a:r>
              <a:rPr lang="zh-CN" altLang="en-US" sz="2800" b="1" dirty="0">
                <a:latin typeface="Times New Roman" panose="02020603050405020304" pitchFamily="18" charset="0"/>
                <a:cs typeface="Times New Roman" panose="02020603050405020304" pitchFamily="18" charset="0"/>
              </a:rPr>
              <a:t>；</a:t>
            </a:r>
          </a:p>
          <a:p>
            <a:pPr>
              <a:lnSpc>
                <a:spcPct val="110000"/>
              </a:lnSpc>
              <a:spcBef>
                <a:spcPct val="10000"/>
              </a:spcBef>
              <a:defRPr/>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3. </a:t>
            </a:r>
            <a:r>
              <a:rPr lang="zh-CN" altLang="en-US" sz="2800" b="1" dirty="0">
                <a:latin typeface="Times New Roman" panose="02020603050405020304" pitchFamily="18" charset="0"/>
                <a:cs typeface="Times New Roman" panose="02020603050405020304" pitchFamily="18" charset="0"/>
              </a:rPr>
              <a:t>对串联反馈，输入信号和反馈信号的极性相同时，</a:t>
            </a:r>
            <a:r>
              <a:rPr lang="zh-CN" altLang="en-US" sz="2800" b="1" dirty="0">
                <a:solidFill>
                  <a:srgbClr val="000099"/>
                </a:solidFill>
                <a:latin typeface="Times New Roman" panose="02020603050405020304" pitchFamily="18" charset="0"/>
                <a:cs typeface="Times New Roman" panose="02020603050405020304" pitchFamily="18" charset="0"/>
              </a:rPr>
              <a:t>是负反馈；</a:t>
            </a:r>
            <a:r>
              <a:rPr lang="zh-CN" altLang="en-US" sz="2800" b="1" dirty="0">
                <a:latin typeface="Times New Roman" panose="02020603050405020304" pitchFamily="18" charset="0"/>
                <a:cs typeface="Times New Roman" panose="02020603050405020304" pitchFamily="18" charset="0"/>
              </a:rPr>
              <a:t>极性相反时，</a:t>
            </a:r>
            <a:r>
              <a:rPr lang="zh-CN" altLang="en-US" sz="2800" b="1" dirty="0">
                <a:solidFill>
                  <a:srgbClr val="000099"/>
                </a:solidFill>
                <a:latin typeface="Times New Roman" panose="02020603050405020304" pitchFamily="18" charset="0"/>
                <a:cs typeface="Times New Roman" panose="02020603050405020304" pitchFamily="18" charset="0"/>
              </a:rPr>
              <a:t>是正反馈</a:t>
            </a:r>
            <a:r>
              <a:rPr lang="zh-CN" altLang="en-US" sz="2800" b="1" dirty="0">
                <a:latin typeface="Times New Roman" panose="02020603050405020304" pitchFamily="18" charset="0"/>
                <a:cs typeface="Times New Roman" panose="02020603050405020304" pitchFamily="18" charset="0"/>
              </a:rPr>
              <a:t>；</a:t>
            </a:r>
          </a:p>
          <a:p>
            <a:pPr>
              <a:lnSpc>
                <a:spcPct val="110000"/>
              </a:lnSpc>
              <a:spcBef>
                <a:spcPct val="10000"/>
              </a:spcBef>
              <a:defRPr/>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4. </a:t>
            </a:r>
            <a:r>
              <a:rPr lang="zh-CN" altLang="en-US" sz="2800" b="1" dirty="0">
                <a:latin typeface="Times New Roman" panose="02020603050405020304" pitchFamily="18" charset="0"/>
                <a:cs typeface="Times New Roman" panose="02020603050405020304" pitchFamily="18" charset="0"/>
              </a:rPr>
              <a:t>对并联反馈，净输入电流等于输入电流和反馈电流之差时，</a:t>
            </a:r>
            <a:r>
              <a:rPr lang="zh-CN" altLang="en-US" sz="2800" b="1" dirty="0">
                <a:solidFill>
                  <a:srgbClr val="000099"/>
                </a:solidFill>
                <a:latin typeface="Times New Roman" panose="02020603050405020304" pitchFamily="18" charset="0"/>
                <a:cs typeface="Times New Roman" panose="02020603050405020304" pitchFamily="18" charset="0"/>
              </a:rPr>
              <a:t>是负反馈；</a:t>
            </a:r>
            <a:r>
              <a:rPr lang="zh-CN" altLang="en-US" sz="2800" b="1" dirty="0">
                <a:latin typeface="Times New Roman" panose="02020603050405020304" pitchFamily="18" charset="0"/>
                <a:cs typeface="Times New Roman" panose="02020603050405020304" pitchFamily="18" charset="0"/>
              </a:rPr>
              <a:t>否则</a:t>
            </a:r>
            <a:r>
              <a:rPr lang="zh-CN" altLang="en-US" sz="2800" b="1" dirty="0">
                <a:solidFill>
                  <a:srgbClr val="000099"/>
                </a:solidFill>
                <a:latin typeface="Times New Roman" panose="02020603050405020304" pitchFamily="18" charset="0"/>
                <a:cs typeface="Times New Roman" panose="02020603050405020304" pitchFamily="18" charset="0"/>
              </a:rPr>
              <a:t>是正反馈。</a:t>
            </a:r>
          </a:p>
        </p:txBody>
      </p:sp>
      <p:sp>
        <p:nvSpPr>
          <p:cNvPr id="2" name="爆炸形 2 1"/>
          <p:cNvSpPr/>
          <p:nvPr/>
        </p:nvSpPr>
        <p:spPr>
          <a:xfrm>
            <a:off x="7028329" y="448705"/>
            <a:ext cx="2097745" cy="1371130"/>
          </a:xfrm>
          <a:prstGeom prst="irregularSeal2">
            <a:avLst/>
          </a:prstGeom>
          <a:solidFill>
            <a:schemeClr val="accent6">
              <a:lumMod val="20000"/>
              <a:lumOff val="80000"/>
            </a:schemeClr>
          </a:solid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FF0000"/>
                </a:solidFill>
              </a:rPr>
              <a:t>重点掌握</a:t>
            </a:r>
            <a:endParaRPr lang="zh-CN" altLang="en-US" sz="2400" b="1" dirty="0">
              <a:solidFill>
                <a:srgbClr val="FF0000"/>
              </a:solidFill>
            </a:endParaRPr>
          </a:p>
        </p:txBody>
      </p:sp>
    </p:spTree>
    <p:extLst>
      <p:ext uri="{BB962C8B-B14F-4D97-AF65-F5344CB8AC3E}">
        <p14:creationId xmlns:p14="http://schemas.microsoft.com/office/powerpoint/2010/main" val="2679960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wipe(left)">
                                      <p:cBhvr>
                                        <p:cTn id="7" dur="500"/>
                                        <p:tgtEl>
                                          <p:spTgt spid="266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wipe(left)">
                                      <p:cBhvr>
                                        <p:cTn id="12" dur="500"/>
                                        <p:tgtEl>
                                          <p:spTgt spid="266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3">
                                            <p:txEl>
                                              <p:pRg st="2" end="2"/>
                                            </p:txEl>
                                          </p:spTgt>
                                        </p:tgtEl>
                                        <p:attrNameLst>
                                          <p:attrName>style.visibility</p:attrName>
                                        </p:attrNameLst>
                                      </p:cBhvr>
                                      <p:to>
                                        <p:strVal val="visible"/>
                                      </p:to>
                                    </p:set>
                                    <p:animEffect transition="in" filter="wipe(left)">
                                      <p:cBhvr>
                                        <p:cTn id="17" dur="500"/>
                                        <p:tgtEl>
                                          <p:spTgt spid="266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3">
                                            <p:txEl>
                                              <p:pRg st="3" end="3"/>
                                            </p:txEl>
                                          </p:spTgt>
                                        </p:tgtEl>
                                        <p:attrNameLst>
                                          <p:attrName>style.visibility</p:attrName>
                                        </p:attrNameLst>
                                      </p:cBhvr>
                                      <p:to>
                                        <p:strVal val="visible"/>
                                      </p:to>
                                    </p:set>
                                    <p:animEffect transition="in" filter="wipe(left)">
                                      <p:cBhvr>
                                        <p:cTn id="22" dur="500"/>
                                        <p:tgtEl>
                                          <p:spTgt spid="266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43">
                                            <p:txEl>
                                              <p:pRg st="4" end="4"/>
                                            </p:txEl>
                                          </p:spTgt>
                                        </p:tgtEl>
                                        <p:attrNameLst>
                                          <p:attrName>style.visibility</p:attrName>
                                        </p:attrNameLst>
                                      </p:cBhvr>
                                      <p:to>
                                        <p:strVal val="visible"/>
                                      </p:to>
                                    </p:set>
                                    <p:animEffect transition="in" filter="wipe(left)">
                                      <p:cBhvr>
                                        <p:cTn id="27" dur="500"/>
                                        <p:tgtEl>
                                          <p:spTgt spid="266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heel(1)">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autoUpdateAnimBg="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Text Box 3"/>
          <p:cNvSpPr txBox="1">
            <a:spLocks noChangeArrowheads="1"/>
          </p:cNvSpPr>
          <p:nvPr/>
        </p:nvSpPr>
        <p:spPr bwMode="auto">
          <a:xfrm>
            <a:off x="357188" y="458788"/>
            <a:ext cx="8535987" cy="1031875"/>
          </a:xfrm>
          <a:prstGeom prst="rect">
            <a:avLst/>
          </a:prstGeom>
          <a:noFill/>
          <a:ln w="9525">
            <a:noFill/>
            <a:miter lim="800000"/>
            <a:headEnd/>
            <a:tailEnd/>
          </a:ln>
          <a:effectLst/>
        </p:spPr>
        <p:txBody>
          <a:bodyPr>
            <a:spAutoFit/>
          </a:bodyPr>
          <a:lstStyle/>
          <a:p>
            <a:pPr>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1</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试判别下图放大电路中从运算放大器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输出端引至</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输入端的是何种类型的反馈电路。</a:t>
            </a:r>
          </a:p>
        </p:txBody>
      </p:sp>
      <p:grpSp>
        <p:nvGrpSpPr>
          <p:cNvPr id="2" name="Group 4"/>
          <p:cNvGrpSpPr>
            <a:grpSpLocks/>
          </p:cNvGrpSpPr>
          <p:nvPr/>
        </p:nvGrpSpPr>
        <p:grpSpPr bwMode="auto">
          <a:xfrm>
            <a:off x="2152650" y="3136900"/>
            <a:ext cx="971550" cy="642938"/>
            <a:chOff x="1356" y="1977"/>
            <a:chExt cx="612" cy="405"/>
          </a:xfrm>
        </p:grpSpPr>
        <p:sp>
          <p:nvSpPr>
            <p:cNvPr id="267269" name="Text Box 5"/>
            <p:cNvSpPr txBox="1">
              <a:spLocks noChangeArrowheads="1"/>
            </p:cNvSpPr>
            <p:nvPr/>
          </p:nvSpPr>
          <p:spPr bwMode="auto">
            <a:xfrm>
              <a:off x="1517" y="2055"/>
              <a:ext cx="307"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f</a:t>
              </a:r>
              <a:endParaRPr lang="en-US" altLang="zh-CN" sz="2800" b="1">
                <a:solidFill>
                  <a:srgbClr val="000099"/>
                </a:solidFill>
                <a:latin typeface="Times New Roman" panose="02020603050405020304" pitchFamily="18" charset="0"/>
                <a:cs typeface="Times New Roman" panose="02020603050405020304" pitchFamily="18" charset="0"/>
              </a:endParaRPr>
            </a:p>
          </p:txBody>
        </p:sp>
        <p:sp>
          <p:nvSpPr>
            <p:cNvPr id="267270" name="Rectangle 6"/>
            <p:cNvSpPr>
              <a:spLocks noChangeArrowheads="1"/>
            </p:cNvSpPr>
            <p:nvPr/>
          </p:nvSpPr>
          <p:spPr bwMode="auto">
            <a:xfrm>
              <a:off x="1712" y="2007"/>
              <a:ext cx="256"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cs typeface="Times New Roman" panose="02020603050405020304" pitchFamily="18" charset="0"/>
                </a:rPr>
                <a:t>+</a:t>
              </a:r>
            </a:p>
          </p:txBody>
        </p:sp>
        <p:sp>
          <p:nvSpPr>
            <p:cNvPr id="267271" name="Rectangle 7"/>
            <p:cNvSpPr>
              <a:spLocks noChangeArrowheads="1"/>
            </p:cNvSpPr>
            <p:nvPr/>
          </p:nvSpPr>
          <p:spPr bwMode="auto">
            <a:xfrm>
              <a:off x="1356" y="1977"/>
              <a:ext cx="228"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a:solidFill>
                    <a:srgbClr val="FF3300"/>
                  </a:solidFill>
                  <a:latin typeface="Times New Roman" panose="02020603050405020304" pitchFamily="18" charset="0"/>
                  <a:cs typeface="Times New Roman" panose="02020603050405020304" pitchFamily="18" charset="0"/>
                </a:rPr>
                <a:t>–</a:t>
              </a:r>
            </a:p>
          </p:txBody>
        </p:sp>
      </p:grpSp>
      <p:sp>
        <p:nvSpPr>
          <p:cNvPr id="267341" name="Text Box 77"/>
          <p:cNvSpPr txBox="1">
            <a:spLocks noChangeArrowheads="1"/>
          </p:cNvSpPr>
          <p:nvPr/>
        </p:nvSpPr>
        <p:spPr bwMode="auto">
          <a:xfrm>
            <a:off x="384175" y="4160838"/>
            <a:ext cx="8509000" cy="946150"/>
          </a:xfrm>
          <a:prstGeom prst="rect">
            <a:avLst/>
          </a:prstGeom>
          <a:noFill/>
          <a:ln w="9525">
            <a:noFill/>
            <a:miter lim="800000"/>
            <a:headEnd/>
            <a:tailEnd/>
          </a:ln>
          <a:effectLst/>
        </p:spPr>
        <p:txBody>
          <a:bodyP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因反馈电路直接从运算放大器</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2</a:t>
            </a:r>
            <a:r>
              <a:rPr lang="zh-CN" altLang="en-US" sz="2800" b="1">
                <a:latin typeface="Times New Roman" panose="02020603050405020304" pitchFamily="18" charset="0"/>
                <a:cs typeface="Times New Roman" panose="02020603050405020304" pitchFamily="18" charset="0"/>
              </a:rPr>
              <a:t>的输出端引出</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所以</a:t>
            </a:r>
            <a:r>
              <a:rPr lang="zh-CN" altLang="en-US" sz="2800" b="1">
                <a:solidFill>
                  <a:srgbClr val="CC0000"/>
                </a:solidFill>
                <a:latin typeface="Times New Roman" panose="02020603050405020304" pitchFamily="18" charset="0"/>
                <a:cs typeface="Times New Roman" panose="02020603050405020304" pitchFamily="18" charset="0"/>
              </a:rPr>
              <a:t>是电压反馈；</a:t>
            </a:r>
            <a:endParaRPr lang="zh-CN" altLang="en-US" sz="2800" b="1">
              <a:latin typeface="Times New Roman" panose="02020603050405020304" pitchFamily="18" charset="0"/>
              <a:cs typeface="Times New Roman" panose="02020603050405020304" pitchFamily="18" charset="0"/>
            </a:endParaRPr>
          </a:p>
        </p:txBody>
      </p:sp>
      <p:sp>
        <p:nvSpPr>
          <p:cNvPr id="267342" name="Rectangle 78"/>
          <p:cNvSpPr>
            <a:spLocks noChangeArrowheads="1"/>
          </p:cNvSpPr>
          <p:nvPr/>
        </p:nvSpPr>
        <p:spPr bwMode="auto">
          <a:xfrm>
            <a:off x="384175" y="5057775"/>
            <a:ext cx="8509000" cy="1393825"/>
          </a:xfrm>
          <a:prstGeom prst="rect">
            <a:avLst/>
          </a:prstGeom>
          <a:noFill/>
          <a:ln w="9525">
            <a:noFill/>
            <a:miter lim="800000"/>
            <a:headEnd/>
            <a:tailEnd/>
          </a:ln>
          <a:effectLst/>
        </p:spPr>
        <p:txBody>
          <a:bodyPr>
            <a:spAutoFit/>
          </a:bodyPr>
          <a:lstStyle/>
          <a:p>
            <a:pPr>
              <a:spcBef>
                <a:spcPct val="5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因输入信号和反馈信号分别加在反相输入端和同相输入端上，所以</a:t>
            </a:r>
            <a:r>
              <a:rPr lang="zh-CN" altLang="en-US" sz="2800" b="1">
                <a:solidFill>
                  <a:srgbClr val="CC0000"/>
                </a:solidFill>
                <a:latin typeface="Times New Roman" panose="02020603050405020304" pitchFamily="18" charset="0"/>
                <a:cs typeface="Times New Roman" panose="02020603050405020304" pitchFamily="18" charset="0"/>
              </a:rPr>
              <a:t>是串联反馈；</a:t>
            </a:r>
          </a:p>
          <a:p>
            <a:pPr>
              <a:spcBef>
                <a:spcPct val="5000"/>
              </a:spcBef>
              <a:defRPr/>
            </a:pPr>
            <a:r>
              <a:rPr lang="zh-CN" altLang="en-US" sz="2800" b="1">
                <a:latin typeface="Times New Roman" panose="02020603050405020304" pitchFamily="18" charset="0"/>
                <a:cs typeface="Times New Roman" panose="02020603050405020304" pitchFamily="18" charset="0"/>
              </a:rPr>
              <a:t>    因输入信号和反馈信号的极性相同</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所以是</a:t>
            </a:r>
            <a:r>
              <a:rPr lang="zh-CN" altLang="en-US" sz="2800" b="1">
                <a:solidFill>
                  <a:srgbClr val="CC0000"/>
                </a:solidFill>
                <a:latin typeface="Times New Roman" panose="02020603050405020304" pitchFamily="18" charset="0"/>
                <a:cs typeface="Times New Roman" panose="02020603050405020304" pitchFamily="18" charset="0"/>
              </a:rPr>
              <a:t>负反馈。</a:t>
            </a:r>
          </a:p>
        </p:txBody>
      </p:sp>
      <p:sp>
        <p:nvSpPr>
          <p:cNvPr id="267343" name="Oval 79"/>
          <p:cNvSpPr>
            <a:spLocks noChangeArrowheads="1"/>
          </p:cNvSpPr>
          <p:nvPr/>
        </p:nvSpPr>
        <p:spPr bwMode="auto">
          <a:xfrm flipV="1">
            <a:off x="4089400" y="2093913"/>
            <a:ext cx="304800" cy="304800"/>
          </a:xfrm>
          <a:prstGeom prst="ellipse">
            <a:avLst/>
          </a:prstGeom>
          <a:noFill/>
          <a:ln w="9525">
            <a:solidFill>
              <a:srgbClr val="FF3300"/>
            </a:solidFill>
            <a:round/>
            <a:headEnd/>
            <a:tailEnd/>
          </a:ln>
          <a:effectLst/>
        </p:spPr>
        <p:txBody>
          <a:bodyPr rot="10800000" wrap="none" anchor="ctr"/>
          <a:lstStyle/>
          <a:p>
            <a:pPr algn="ctr">
              <a:spcBef>
                <a:spcPct val="50000"/>
              </a:spcBef>
              <a:defRPr/>
            </a:pPr>
            <a:r>
              <a:rPr lang="zh-CN" altLang="en-US" sz="3600" b="1">
                <a:solidFill>
                  <a:srgbClr val="FF0000"/>
                </a:solidFill>
                <a:latin typeface="Times New Roman" panose="02020603050405020304" pitchFamily="18" charset="0"/>
                <a:ea typeface="楷体_GB2312" pitchFamily="49" charset="-122"/>
                <a:cs typeface="Times New Roman" panose="02020603050405020304" pitchFamily="18" charset="0"/>
              </a:rPr>
              <a:t>－</a:t>
            </a:r>
          </a:p>
        </p:txBody>
      </p:sp>
      <p:sp>
        <p:nvSpPr>
          <p:cNvPr id="267344" name="Rectangle 80"/>
          <p:cNvSpPr>
            <a:spLocks noChangeArrowheads="1"/>
          </p:cNvSpPr>
          <p:nvPr/>
        </p:nvSpPr>
        <p:spPr bwMode="auto">
          <a:xfrm>
            <a:off x="2551113" y="1828800"/>
            <a:ext cx="496887" cy="579438"/>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7345" name="Oval 81"/>
          <p:cNvSpPr>
            <a:spLocks noChangeArrowheads="1"/>
          </p:cNvSpPr>
          <p:nvPr/>
        </p:nvSpPr>
        <p:spPr bwMode="auto">
          <a:xfrm flipV="1">
            <a:off x="5156200" y="1954213"/>
            <a:ext cx="304800" cy="304800"/>
          </a:xfrm>
          <a:prstGeom prst="ellipse">
            <a:avLst/>
          </a:prstGeom>
          <a:noFill/>
          <a:ln w="9525">
            <a:solidFill>
              <a:srgbClr val="FF3300"/>
            </a:solidFill>
            <a:round/>
            <a:headEnd/>
            <a:tailEnd/>
          </a:ln>
          <a:effectLst/>
        </p:spPr>
        <p:txBody>
          <a:bodyPr rot="10800000" wrap="none" anchor="ctr"/>
          <a:lstStyle/>
          <a:p>
            <a:pPr algn="ctr">
              <a:spcBef>
                <a:spcPct val="50000"/>
              </a:spcBef>
              <a:defRPr/>
            </a:pPr>
            <a:r>
              <a:rPr lang="zh-CN" altLang="en-US" sz="3600" b="1">
                <a:solidFill>
                  <a:srgbClr val="FF0000"/>
                </a:solidFill>
                <a:latin typeface="Times New Roman" panose="02020603050405020304" pitchFamily="18" charset="0"/>
                <a:ea typeface="楷体_GB2312" pitchFamily="49" charset="-122"/>
                <a:cs typeface="Times New Roman" panose="02020603050405020304" pitchFamily="18" charset="0"/>
              </a:rPr>
              <a:t>－</a:t>
            </a:r>
          </a:p>
        </p:txBody>
      </p:sp>
      <p:sp>
        <p:nvSpPr>
          <p:cNvPr id="267346" name="Rectangle 82"/>
          <p:cNvSpPr>
            <a:spLocks noChangeArrowheads="1"/>
          </p:cNvSpPr>
          <p:nvPr/>
        </p:nvSpPr>
        <p:spPr bwMode="auto">
          <a:xfrm>
            <a:off x="6438900" y="1968500"/>
            <a:ext cx="496888" cy="579438"/>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7347" name="Rectangle 83"/>
          <p:cNvSpPr>
            <a:spLocks noChangeArrowheads="1"/>
          </p:cNvSpPr>
          <p:nvPr/>
        </p:nvSpPr>
        <p:spPr bwMode="auto">
          <a:xfrm>
            <a:off x="2895600" y="2817813"/>
            <a:ext cx="496888" cy="579437"/>
          </a:xfrm>
          <a:prstGeom prst="rect">
            <a:avLst/>
          </a:prstGeom>
          <a:noFill/>
          <a:ln w="9525">
            <a:noFill/>
            <a:miter lim="800000"/>
            <a:headEnd/>
            <a:tailEnd/>
          </a:ln>
          <a:effectLst/>
        </p:spPr>
        <p:txBody>
          <a:bodyPr wrap="none">
            <a:spAutoFit/>
          </a:bodyPr>
          <a:lstStyle/>
          <a:p>
            <a:pPr>
              <a:defRPr/>
            </a:pPr>
            <a:r>
              <a:rPr lang="en-US" altLang="zh-CN" sz="3200" b="1">
                <a:solidFill>
                  <a:srgbClr val="FF0000"/>
                </a:solidFill>
                <a:latin typeface="Times New Roman" panose="02020603050405020304" pitchFamily="18" charset="0"/>
                <a:cs typeface="Times New Roman" panose="02020603050405020304" pitchFamily="18" charset="0"/>
                <a:sym typeface="Symbol" pitchFamily="18" charset="2"/>
              </a:rPr>
              <a:t></a:t>
            </a:r>
          </a:p>
        </p:txBody>
      </p:sp>
      <p:sp>
        <p:nvSpPr>
          <p:cNvPr id="267348" name="Text Box 84" descr="小棋盘"/>
          <p:cNvSpPr txBox="1">
            <a:spLocks noChangeArrowheads="1"/>
          </p:cNvSpPr>
          <p:nvPr/>
        </p:nvSpPr>
        <p:spPr bwMode="auto">
          <a:xfrm>
            <a:off x="5813425" y="965200"/>
            <a:ext cx="2819400" cy="519113"/>
          </a:xfrm>
          <a:prstGeom prst="rect">
            <a:avLst/>
          </a:prstGeom>
          <a:pattFill prst="smCheck">
            <a:fgClr>
              <a:srgbClr val="FFFF00"/>
            </a:fgClr>
            <a:bgClr>
              <a:srgbClr val="FFFFFF"/>
            </a:bgClr>
          </a:pattFill>
          <a:ln w="28575">
            <a:noFill/>
            <a:miter lim="800000"/>
            <a:headEnd/>
            <a:tailEnd/>
          </a:ln>
          <a:effectLst/>
        </p:spPr>
        <p:txBody>
          <a:bodyP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串联电压负反馈 </a:t>
            </a:r>
          </a:p>
        </p:txBody>
      </p:sp>
      <p:sp>
        <p:nvSpPr>
          <p:cNvPr id="267349" name="Text Box 85"/>
          <p:cNvSpPr txBox="1">
            <a:spLocks noChangeArrowheads="1"/>
          </p:cNvSpPr>
          <p:nvPr/>
        </p:nvSpPr>
        <p:spPr bwMode="auto">
          <a:xfrm>
            <a:off x="395288" y="3690938"/>
            <a:ext cx="8497887" cy="519112"/>
          </a:xfrm>
          <a:prstGeom prst="rect">
            <a:avLst/>
          </a:prstGeom>
          <a:noFill/>
          <a:ln w="9525">
            <a:noFill/>
            <a:miter lim="800000"/>
            <a:headEnd/>
            <a:tailEnd/>
          </a:ln>
          <a:effectLst/>
        </p:spPr>
        <p:txBody>
          <a:bodyPr>
            <a:spAutoFit/>
          </a:bodyPr>
          <a:lstStyle/>
          <a:p>
            <a:pPr>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解：</a:t>
            </a:r>
            <a:r>
              <a:rPr lang="zh-CN" altLang="en-US" sz="2800" b="1">
                <a:latin typeface="Times New Roman" panose="02020603050405020304" pitchFamily="18" charset="0"/>
                <a:cs typeface="Times New Roman" panose="02020603050405020304" pitchFamily="18" charset="0"/>
              </a:rPr>
              <a:t>先在图中标出各点的瞬时极性及反馈信号；</a:t>
            </a:r>
          </a:p>
        </p:txBody>
      </p:sp>
      <p:pic>
        <p:nvPicPr>
          <p:cNvPr id="37902" name="Picture 290" descr="图片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13" y="1543050"/>
            <a:ext cx="631825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49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349"/>
                                        </p:tgtEl>
                                        <p:attrNameLst>
                                          <p:attrName>style.visibility</p:attrName>
                                        </p:attrNameLst>
                                      </p:cBhvr>
                                      <p:to>
                                        <p:strVal val="visible"/>
                                      </p:to>
                                    </p:set>
                                    <p:animEffect transition="in" filter="wipe(left)">
                                      <p:cBhvr>
                                        <p:cTn id="7" dur="500"/>
                                        <p:tgtEl>
                                          <p:spTgt spid="26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7344"/>
                                        </p:tgtEl>
                                        <p:attrNameLst>
                                          <p:attrName>style.visibility</p:attrName>
                                        </p:attrNameLst>
                                      </p:cBhvr>
                                      <p:to>
                                        <p:strVal val="visible"/>
                                      </p:to>
                                    </p:set>
                                    <p:animEffect transition="in" filter="blinds(horizontal)">
                                      <p:cBhvr>
                                        <p:cTn id="12" dur="500"/>
                                        <p:tgtEl>
                                          <p:spTgt spid="2673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7343"/>
                                        </p:tgtEl>
                                        <p:attrNameLst>
                                          <p:attrName>style.visibility</p:attrName>
                                        </p:attrNameLst>
                                      </p:cBhvr>
                                      <p:to>
                                        <p:strVal val="visible"/>
                                      </p:to>
                                    </p:set>
                                    <p:animEffect transition="in" filter="box(out)">
                                      <p:cBhvr>
                                        <p:cTn id="17" dur="500"/>
                                        <p:tgtEl>
                                          <p:spTgt spid="267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7345"/>
                                        </p:tgtEl>
                                        <p:attrNameLst>
                                          <p:attrName>style.visibility</p:attrName>
                                        </p:attrNameLst>
                                      </p:cBhvr>
                                      <p:to>
                                        <p:strVal val="visible"/>
                                      </p:to>
                                    </p:set>
                                    <p:animEffect transition="in" filter="box(out)">
                                      <p:cBhvr>
                                        <p:cTn id="22" dur="500"/>
                                        <p:tgtEl>
                                          <p:spTgt spid="2673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7346"/>
                                        </p:tgtEl>
                                        <p:attrNameLst>
                                          <p:attrName>style.visibility</p:attrName>
                                        </p:attrNameLst>
                                      </p:cBhvr>
                                      <p:to>
                                        <p:strVal val="visible"/>
                                      </p:to>
                                    </p:set>
                                    <p:animEffect transition="in" filter="blinds(horizontal)">
                                      <p:cBhvr>
                                        <p:cTn id="27" dur="500"/>
                                        <p:tgtEl>
                                          <p:spTgt spid="2673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7347"/>
                                        </p:tgtEl>
                                        <p:attrNameLst>
                                          <p:attrName>style.visibility</p:attrName>
                                        </p:attrNameLst>
                                      </p:cBhvr>
                                      <p:to>
                                        <p:strVal val="visible"/>
                                      </p:to>
                                    </p:set>
                                    <p:animEffect transition="in" filter="blinds(horizontal)">
                                      <p:cBhvr>
                                        <p:cTn id="32" dur="500"/>
                                        <p:tgtEl>
                                          <p:spTgt spid="2673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341"/>
                                        </p:tgtEl>
                                        <p:attrNameLst>
                                          <p:attrName>style.visibility</p:attrName>
                                        </p:attrNameLst>
                                      </p:cBhvr>
                                      <p:to>
                                        <p:strVal val="visible"/>
                                      </p:to>
                                    </p:set>
                                    <p:animEffect transition="in" filter="wipe(left)">
                                      <p:cBhvr>
                                        <p:cTn id="42" dur="500"/>
                                        <p:tgtEl>
                                          <p:spTgt spid="2673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7342">
                                            <p:txEl>
                                              <p:pRg st="0" end="0"/>
                                            </p:txEl>
                                          </p:spTgt>
                                        </p:tgtEl>
                                        <p:attrNameLst>
                                          <p:attrName>style.visibility</p:attrName>
                                        </p:attrNameLst>
                                      </p:cBhvr>
                                      <p:to>
                                        <p:strVal val="visible"/>
                                      </p:to>
                                    </p:set>
                                    <p:animEffect transition="in" filter="wipe(left)">
                                      <p:cBhvr>
                                        <p:cTn id="47" dur="500"/>
                                        <p:tgtEl>
                                          <p:spTgt spid="26734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7342">
                                            <p:txEl>
                                              <p:pRg st="1" end="1"/>
                                            </p:txEl>
                                          </p:spTgt>
                                        </p:tgtEl>
                                        <p:attrNameLst>
                                          <p:attrName>style.visibility</p:attrName>
                                        </p:attrNameLst>
                                      </p:cBhvr>
                                      <p:to>
                                        <p:strVal val="visible"/>
                                      </p:to>
                                    </p:set>
                                    <p:animEffect transition="in" filter="wipe(left)">
                                      <p:cBhvr>
                                        <p:cTn id="52" dur="500"/>
                                        <p:tgtEl>
                                          <p:spTgt spid="267342">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7348"/>
                                        </p:tgtEl>
                                        <p:attrNameLst>
                                          <p:attrName>style.visibility</p:attrName>
                                        </p:attrNameLst>
                                      </p:cBhvr>
                                      <p:to>
                                        <p:strVal val="visible"/>
                                      </p:to>
                                    </p:set>
                                    <p:animEffect transition="in" filter="wipe(left)">
                                      <p:cBhvr>
                                        <p:cTn id="57" dur="500"/>
                                        <p:tgtEl>
                                          <p:spTgt spid="26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41" grpId="0" autoUpdateAnimBg="0"/>
      <p:bldP spid="267342" grpId="0" build="p" autoUpdateAnimBg="0"/>
      <p:bldP spid="267343" grpId="0" animBg="1" autoUpdateAnimBg="0"/>
      <p:bldP spid="267344" grpId="0" autoUpdateAnimBg="0"/>
      <p:bldP spid="267345" grpId="0" animBg="1" autoUpdateAnimBg="0"/>
      <p:bldP spid="267346" grpId="0" autoUpdateAnimBg="0"/>
      <p:bldP spid="267347" grpId="0" autoUpdateAnimBg="0"/>
      <p:bldP spid="267348" grpId="0" animBg="1" autoUpdateAnimBg="0"/>
      <p:bldP spid="2673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bwMode="auto">
          <a:xfrm>
            <a:off x="368300" y="480334"/>
            <a:ext cx="1219200" cy="609600"/>
          </a:xfrm>
          <a:ln>
            <a:miter lim="800000"/>
            <a:headEnd/>
            <a:tailEnd/>
          </a:ln>
        </p:spPr>
        <p:txBody>
          <a:bodyPr vert="horz" wrap="square" lIns="91440" tIns="45720" rIns="91440" bIns="45720" numCol="1" anchor="t" anchorCtr="0" compatLnSpc="1">
            <a:prstTxWarp prst="textNoShape">
              <a:avLst/>
            </a:prstTxWarp>
          </a:bodyPr>
          <a:lstStyle/>
          <a:p>
            <a:pPr eaLnBrk="1" hangingPunct="1">
              <a:lnSpc>
                <a:spcPct val="110000"/>
              </a:lnSpc>
              <a:defRPr/>
            </a:pPr>
            <a:r>
              <a:rPr lang="zh-CN" altLang="en-US" sz="2800" b="1" smtClean="0">
                <a:solidFill>
                  <a:srgbClr val="CC0000"/>
                </a:solidFill>
                <a:latin typeface="Times New Roman" panose="02020603050405020304" pitchFamily="18" charset="0"/>
                <a:cs typeface="Times New Roman" panose="02020603050405020304" pitchFamily="18" charset="0"/>
              </a:rPr>
              <a:t>例</a:t>
            </a:r>
            <a:r>
              <a:rPr lang="en-US" altLang="zh-CN" sz="2800" b="1" smtClean="0">
                <a:solidFill>
                  <a:srgbClr val="CC0000"/>
                </a:solidFill>
                <a:latin typeface="Times New Roman" panose="02020603050405020304" pitchFamily="18" charset="0"/>
                <a:cs typeface="Times New Roman" panose="02020603050405020304" pitchFamily="18" charset="0"/>
              </a:rPr>
              <a:t>2</a:t>
            </a:r>
            <a:r>
              <a:rPr lang="zh-CN" altLang="en-US" sz="2800" b="1" smtClean="0">
                <a:solidFill>
                  <a:srgbClr val="CC0000"/>
                </a:solidFill>
                <a:latin typeface="Times New Roman" panose="02020603050405020304" pitchFamily="18" charset="0"/>
                <a:cs typeface="Times New Roman" panose="02020603050405020304" pitchFamily="18" charset="0"/>
              </a:rPr>
              <a:t>：</a:t>
            </a:r>
          </a:p>
        </p:txBody>
      </p:sp>
      <p:sp>
        <p:nvSpPr>
          <p:cNvPr id="268291" name="Text Box 3"/>
          <p:cNvSpPr txBox="1">
            <a:spLocks noChangeArrowheads="1"/>
          </p:cNvSpPr>
          <p:nvPr/>
        </p:nvSpPr>
        <p:spPr bwMode="auto">
          <a:xfrm>
            <a:off x="1130300" y="486684"/>
            <a:ext cx="7239000" cy="1031875"/>
          </a:xfrm>
          <a:prstGeom prst="rect">
            <a:avLst/>
          </a:prstGeom>
          <a:noFill/>
          <a:ln w="9525">
            <a:noFill/>
            <a:miter lim="800000"/>
            <a:headEnd/>
            <a:tailEnd/>
          </a:ln>
          <a:effectLst/>
        </p:spPr>
        <p:txBody>
          <a:bodyPr>
            <a:spAutoFit/>
          </a:bodyPr>
          <a:lstStyle/>
          <a:p>
            <a:pPr>
              <a:lnSpc>
                <a:spcPct val="110000"/>
              </a:lnSpc>
              <a:spcBef>
                <a:spcPct val="50000"/>
              </a:spcBef>
              <a:defRPr/>
            </a:pPr>
            <a:r>
              <a:rPr lang="zh-CN" altLang="en-US" sz="2800" b="1">
                <a:latin typeface="Times New Roman" panose="02020603050405020304" pitchFamily="18" charset="0"/>
                <a:cs typeface="Times New Roman" panose="02020603050405020304" pitchFamily="18" charset="0"/>
              </a:rPr>
              <a:t>试判别下图放大电路中从运算放大器</a:t>
            </a:r>
            <a:r>
              <a:rPr lang="en-US" altLang="zh-CN" sz="2800" b="1">
                <a:latin typeface="Times New Roman" panose="02020603050405020304" pitchFamily="18" charset="0"/>
                <a:cs typeface="Times New Roman" panose="02020603050405020304" pitchFamily="18" charset="0"/>
              </a:rPr>
              <a:t>A2</a:t>
            </a:r>
            <a:r>
              <a:rPr lang="zh-CN" altLang="en-US" sz="2800" b="1">
                <a:latin typeface="Times New Roman" panose="02020603050405020304" pitchFamily="18" charset="0"/>
                <a:cs typeface="Times New Roman" panose="02020603050405020304" pitchFamily="18" charset="0"/>
              </a:rPr>
              <a:t>输出端引至</a:t>
            </a:r>
            <a:r>
              <a:rPr lang="en-US" altLang="zh-CN" sz="2800" b="1">
                <a:latin typeface="Times New Roman" panose="02020603050405020304" pitchFamily="18" charset="0"/>
                <a:cs typeface="Times New Roman" panose="02020603050405020304" pitchFamily="18" charset="0"/>
              </a:rPr>
              <a:t>A1</a:t>
            </a:r>
            <a:r>
              <a:rPr lang="zh-CN" altLang="en-US" sz="2800" b="1">
                <a:latin typeface="Times New Roman" panose="02020603050405020304" pitchFamily="18" charset="0"/>
                <a:cs typeface="Times New Roman" panose="02020603050405020304" pitchFamily="18" charset="0"/>
              </a:rPr>
              <a:t>输入端的是何种类型的反馈电路。</a:t>
            </a:r>
          </a:p>
        </p:txBody>
      </p:sp>
      <p:sp>
        <p:nvSpPr>
          <p:cNvPr id="268293" name="Text Box 5"/>
          <p:cNvSpPr txBox="1">
            <a:spLocks noChangeArrowheads="1"/>
          </p:cNvSpPr>
          <p:nvPr/>
        </p:nvSpPr>
        <p:spPr bwMode="auto">
          <a:xfrm>
            <a:off x="468313" y="3928384"/>
            <a:ext cx="8424862" cy="946150"/>
          </a:xfrm>
          <a:prstGeom prst="rect">
            <a:avLst/>
          </a:prstGeom>
          <a:noFill/>
          <a:ln w="9525">
            <a:noFill/>
            <a:miter lim="800000"/>
            <a:headEnd/>
            <a:tailEnd/>
          </a:ln>
          <a:effectLst/>
        </p:spPr>
        <p:txBody>
          <a:bodyPr>
            <a:spAutoFit/>
          </a:bodyPr>
          <a:lstStyle/>
          <a:p>
            <a:pPr>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解：</a:t>
            </a:r>
            <a:r>
              <a:rPr lang="zh-CN" altLang="en-US" sz="2800" b="1">
                <a:latin typeface="Times New Roman" panose="02020603050405020304" pitchFamily="18" charset="0"/>
                <a:cs typeface="Times New Roman" panose="02020603050405020304" pitchFamily="18" charset="0"/>
              </a:rPr>
              <a:t>因反馈电路是从运算放大器 </a:t>
            </a:r>
            <a:r>
              <a:rPr lang="en-US" altLang="zh-CN" sz="2800" b="1">
                <a:latin typeface="Times New Roman" panose="02020603050405020304" pitchFamily="18" charset="0"/>
                <a:cs typeface="Times New Roman" panose="02020603050405020304" pitchFamily="18" charset="0"/>
              </a:rPr>
              <a:t>A</a:t>
            </a:r>
            <a:r>
              <a:rPr lang="en-US" altLang="zh-CN" sz="2800" b="1" baseline="-25000">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的负载电阻</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L</a:t>
            </a:r>
            <a:r>
              <a:rPr lang="zh-CN" altLang="en-US" sz="2800" b="1">
                <a:latin typeface="Times New Roman" panose="02020603050405020304" pitchFamily="18" charset="0"/>
                <a:cs typeface="Times New Roman" panose="02020603050405020304" pitchFamily="18" charset="0"/>
              </a:rPr>
              <a:t>的靠近“地”端引出的，所以</a:t>
            </a:r>
            <a:r>
              <a:rPr lang="zh-CN" altLang="en-US" sz="2800" b="1">
                <a:solidFill>
                  <a:srgbClr val="CC0000"/>
                </a:solidFill>
                <a:latin typeface="Times New Roman" panose="02020603050405020304" pitchFamily="18" charset="0"/>
                <a:cs typeface="Times New Roman" panose="02020603050405020304" pitchFamily="18" charset="0"/>
              </a:rPr>
              <a:t>是电流反馈；</a:t>
            </a:r>
          </a:p>
        </p:txBody>
      </p:sp>
      <p:sp>
        <p:nvSpPr>
          <p:cNvPr id="268294" name="Text Box 6"/>
          <p:cNvSpPr txBox="1">
            <a:spLocks noChangeArrowheads="1"/>
          </p:cNvSpPr>
          <p:nvPr/>
        </p:nvSpPr>
        <p:spPr bwMode="auto">
          <a:xfrm>
            <a:off x="468313" y="4804684"/>
            <a:ext cx="8458200" cy="1031875"/>
          </a:xfrm>
          <a:prstGeom prst="rect">
            <a:avLst/>
          </a:prstGeom>
          <a:noFill/>
          <a:ln w="9525">
            <a:noFill/>
            <a:miter lim="800000"/>
            <a:headEnd/>
            <a:tailEnd/>
          </a:ln>
          <a:effectLst/>
        </p:spPr>
        <p:txBody>
          <a:bodyPr>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因输入信号和反馈信号均加在同相输入端上</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所以</a:t>
            </a:r>
            <a:r>
              <a:rPr lang="zh-CN" altLang="en-US" sz="2800" b="1">
                <a:solidFill>
                  <a:srgbClr val="CC0000"/>
                </a:solidFill>
                <a:latin typeface="Times New Roman" panose="02020603050405020304" pitchFamily="18" charset="0"/>
                <a:cs typeface="Times New Roman" panose="02020603050405020304" pitchFamily="18" charset="0"/>
              </a:rPr>
              <a:t>是并联反馈</a:t>
            </a:r>
            <a:r>
              <a:rPr lang="en-US" altLang="zh-CN" sz="2800" b="1">
                <a:solidFill>
                  <a:srgbClr val="CC0000"/>
                </a:solidFill>
                <a:latin typeface="Times New Roman" panose="02020603050405020304" pitchFamily="18" charset="0"/>
                <a:cs typeface="Times New Roman" panose="02020603050405020304" pitchFamily="18" charset="0"/>
              </a:rPr>
              <a:t>;</a:t>
            </a:r>
          </a:p>
        </p:txBody>
      </p:sp>
      <p:sp>
        <p:nvSpPr>
          <p:cNvPr id="268295" name="Rectangle 7"/>
          <p:cNvSpPr>
            <a:spLocks noChangeArrowheads="1"/>
          </p:cNvSpPr>
          <p:nvPr/>
        </p:nvSpPr>
        <p:spPr bwMode="auto">
          <a:xfrm>
            <a:off x="468313" y="5757184"/>
            <a:ext cx="8351837" cy="946150"/>
          </a:xfrm>
          <a:prstGeom prst="rect">
            <a:avLst/>
          </a:prstGeom>
          <a:noFill/>
          <a:ln w="9525">
            <a:noFill/>
            <a:miter lim="800000"/>
            <a:headEnd/>
            <a:tailEnd/>
          </a:ln>
          <a:effectLst/>
        </p:spPr>
        <p:txBody>
          <a:bodyPr>
            <a:spAutoFit/>
          </a:bodyPr>
          <a:lstStyle/>
          <a:p>
            <a:pPr>
              <a:spcBef>
                <a:spcPct val="5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因净输入电流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d </a:t>
            </a:r>
            <a:r>
              <a:rPr lang="zh-CN" altLang="en-US" sz="2800" b="1">
                <a:latin typeface="Times New Roman" panose="02020603050405020304" pitchFamily="18" charset="0"/>
                <a:cs typeface="Times New Roman" panose="02020603050405020304" pitchFamily="18" charset="0"/>
              </a:rPr>
              <a:t>等于输入电流和反馈电流之差</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所以是</a:t>
            </a:r>
            <a:r>
              <a:rPr lang="zh-CN" altLang="en-US" sz="2800" b="1">
                <a:solidFill>
                  <a:srgbClr val="CC0000"/>
                </a:solidFill>
                <a:latin typeface="Times New Roman" panose="02020603050405020304" pitchFamily="18" charset="0"/>
                <a:cs typeface="Times New Roman" panose="02020603050405020304" pitchFamily="18" charset="0"/>
              </a:rPr>
              <a:t>负反馈。</a:t>
            </a:r>
          </a:p>
        </p:txBody>
      </p:sp>
      <p:sp>
        <p:nvSpPr>
          <p:cNvPr id="268296" name="Rectangle 8"/>
          <p:cNvSpPr>
            <a:spLocks noChangeArrowheads="1"/>
          </p:cNvSpPr>
          <p:nvPr/>
        </p:nvSpPr>
        <p:spPr bwMode="auto">
          <a:xfrm>
            <a:off x="2540000" y="2652034"/>
            <a:ext cx="496888" cy="579438"/>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8297" name="Oval 9"/>
          <p:cNvSpPr>
            <a:spLocks noChangeArrowheads="1"/>
          </p:cNvSpPr>
          <p:nvPr/>
        </p:nvSpPr>
        <p:spPr bwMode="auto">
          <a:xfrm flipV="1">
            <a:off x="6553200" y="2055134"/>
            <a:ext cx="304800" cy="304800"/>
          </a:xfrm>
          <a:prstGeom prst="ellipse">
            <a:avLst/>
          </a:prstGeom>
          <a:noFill/>
          <a:ln w="9525">
            <a:solidFill>
              <a:schemeClr val="accent2"/>
            </a:solidFill>
            <a:round/>
            <a:headEnd/>
            <a:tailEnd/>
          </a:ln>
          <a:effectLst/>
        </p:spPr>
        <p:txBody>
          <a:bodyPr rot="10800000" wrap="none" anchor="ctr"/>
          <a:lstStyle/>
          <a:p>
            <a:pPr algn="ctr">
              <a:spcBef>
                <a:spcPct val="50000"/>
              </a:spcBef>
              <a:defRPr/>
            </a:pPr>
            <a:r>
              <a:rPr lang="zh-CN" altLang="en-US" sz="3200" b="1">
                <a:solidFill>
                  <a:schemeClr val="accent2"/>
                </a:solidFill>
                <a:latin typeface="Times New Roman" panose="02020603050405020304" pitchFamily="18" charset="0"/>
                <a:ea typeface="楷体_GB2312" pitchFamily="49" charset="-122"/>
                <a:cs typeface="Times New Roman" panose="02020603050405020304" pitchFamily="18" charset="0"/>
              </a:rPr>
              <a:t>－</a:t>
            </a:r>
          </a:p>
        </p:txBody>
      </p:sp>
      <p:sp>
        <p:nvSpPr>
          <p:cNvPr id="268298" name="Rectangle 10"/>
          <p:cNvSpPr>
            <a:spLocks noChangeArrowheads="1"/>
          </p:cNvSpPr>
          <p:nvPr/>
        </p:nvSpPr>
        <p:spPr bwMode="auto">
          <a:xfrm>
            <a:off x="4038600" y="1894797"/>
            <a:ext cx="496888" cy="579437"/>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268299" name="Text Box 11" descr="40%"/>
          <p:cNvSpPr txBox="1">
            <a:spLocks noChangeArrowheads="1"/>
          </p:cNvSpPr>
          <p:nvPr/>
        </p:nvSpPr>
        <p:spPr bwMode="auto">
          <a:xfrm>
            <a:off x="5981700" y="912134"/>
            <a:ext cx="2819400" cy="519113"/>
          </a:xfrm>
          <a:prstGeom prst="rect">
            <a:avLst/>
          </a:prstGeom>
          <a:pattFill prst="pct40">
            <a:fgClr>
              <a:schemeClr val="hlink"/>
            </a:fgClr>
            <a:bgClr>
              <a:srgbClr val="FFFFFF"/>
            </a:bgClr>
          </a:pattFill>
          <a:ln w="9525">
            <a:noFill/>
            <a:miter lim="800000"/>
            <a:headEnd/>
            <a:tailEnd/>
          </a:ln>
          <a:effectLst/>
        </p:spPr>
        <p:txBody>
          <a:bodyP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并联电流负反馈</a:t>
            </a:r>
          </a:p>
        </p:txBody>
      </p:sp>
      <p:sp>
        <p:nvSpPr>
          <p:cNvPr id="268363" name="Rectangle 75"/>
          <p:cNvSpPr>
            <a:spLocks noChangeArrowheads="1"/>
          </p:cNvSpPr>
          <p:nvPr/>
        </p:nvSpPr>
        <p:spPr bwMode="auto">
          <a:xfrm>
            <a:off x="5105400" y="1750334"/>
            <a:ext cx="496888" cy="579438"/>
          </a:xfrm>
          <a:prstGeom prst="rect">
            <a:avLst/>
          </a:prstGeom>
          <a:noFill/>
          <a:ln w="9525">
            <a:noFill/>
            <a:miter lim="800000"/>
            <a:headEnd/>
            <a:tailEnd/>
          </a:ln>
          <a:effectLst/>
        </p:spPr>
        <p:txBody>
          <a:bodyPr wrap="none">
            <a:spAutoFit/>
          </a:bodyPr>
          <a:lstStyle/>
          <a:p>
            <a:pPr>
              <a:defRPr/>
            </a:pPr>
            <a:r>
              <a:rPr lang="en-US" altLang="zh-CN" sz="3200" b="1">
                <a:solidFill>
                  <a:srgbClr val="0000FF"/>
                </a:solidFill>
                <a:latin typeface="Times New Roman" panose="02020603050405020304" pitchFamily="18" charset="0"/>
                <a:cs typeface="Times New Roman" panose="02020603050405020304" pitchFamily="18" charset="0"/>
                <a:sym typeface="Symbol" pitchFamily="18" charset="2"/>
              </a:rPr>
              <a:t></a:t>
            </a:r>
          </a:p>
        </p:txBody>
      </p:sp>
      <p:grpSp>
        <p:nvGrpSpPr>
          <p:cNvPr id="2" name="Group 76"/>
          <p:cNvGrpSpPr>
            <a:grpSpLocks/>
          </p:cNvGrpSpPr>
          <p:nvPr/>
        </p:nvGrpSpPr>
        <p:grpSpPr bwMode="auto">
          <a:xfrm>
            <a:off x="1981200" y="2664734"/>
            <a:ext cx="1600200" cy="1128713"/>
            <a:chOff x="1248" y="1536"/>
            <a:chExt cx="1008" cy="711"/>
          </a:xfrm>
        </p:grpSpPr>
        <p:sp>
          <p:nvSpPr>
            <p:cNvPr id="268365" name="Line 77"/>
            <p:cNvSpPr>
              <a:spLocks noChangeShapeType="1"/>
            </p:cNvSpPr>
            <p:nvPr/>
          </p:nvSpPr>
          <p:spPr bwMode="auto">
            <a:xfrm>
              <a:off x="1248" y="1945"/>
              <a:ext cx="240" cy="0"/>
            </a:xfrm>
            <a:prstGeom prst="line">
              <a:avLst/>
            </a:prstGeom>
            <a:noFill/>
            <a:ln w="38100">
              <a:solidFill>
                <a:srgbClr val="FF0000"/>
              </a:solidFill>
              <a:round/>
              <a:headEnd/>
              <a:tailEnd type="stealth" w="med" len="lg"/>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68366" name="Text Box 78"/>
            <p:cNvSpPr txBox="1">
              <a:spLocks noChangeArrowheads="1"/>
            </p:cNvSpPr>
            <p:nvPr/>
          </p:nvSpPr>
          <p:spPr bwMode="auto">
            <a:xfrm>
              <a:off x="1248" y="1920"/>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1</a:t>
              </a:r>
              <a:endParaRPr lang="en-US" altLang="zh-CN" sz="2800" b="1">
                <a:solidFill>
                  <a:srgbClr val="000099"/>
                </a:solidFill>
                <a:latin typeface="Times New Roman" panose="02020603050405020304" pitchFamily="18" charset="0"/>
                <a:cs typeface="Times New Roman" panose="02020603050405020304" pitchFamily="18" charset="0"/>
              </a:endParaRPr>
            </a:p>
          </p:txBody>
        </p:sp>
        <p:sp>
          <p:nvSpPr>
            <p:cNvPr id="268367" name="Line 79"/>
            <p:cNvSpPr>
              <a:spLocks noChangeShapeType="1"/>
            </p:cNvSpPr>
            <p:nvPr/>
          </p:nvSpPr>
          <p:spPr bwMode="auto">
            <a:xfrm>
              <a:off x="1920" y="1920"/>
              <a:ext cx="240" cy="0"/>
            </a:xfrm>
            <a:prstGeom prst="line">
              <a:avLst/>
            </a:prstGeom>
            <a:noFill/>
            <a:ln w="38100">
              <a:solidFill>
                <a:srgbClr val="FF0000"/>
              </a:solidFill>
              <a:round/>
              <a:headEnd/>
              <a:tailEnd type="stealth" w="med" len="lg"/>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68368" name="Text Box 80"/>
            <p:cNvSpPr txBox="1">
              <a:spLocks noChangeArrowheads="1"/>
            </p:cNvSpPr>
            <p:nvPr/>
          </p:nvSpPr>
          <p:spPr bwMode="auto">
            <a:xfrm>
              <a:off x="1872" y="1881"/>
              <a:ext cx="384" cy="327"/>
            </a:xfrm>
            <a:prstGeom prst="rect">
              <a:avLst/>
            </a:prstGeom>
            <a:noFill/>
            <a:ln w="9525">
              <a:noFill/>
              <a:miter lim="800000"/>
              <a:headEnd/>
              <a:tailEnd/>
            </a:ln>
          </p:spPr>
          <p:txBody>
            <a:bodyPr>
              <a:spAutoFit/>
            </a:bodyPr>
            <a:lstStyle/>
            <a:p>
              <a:pP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f</a:t>
              </a:r>
              <a:endParaRPr lang="en-US" altLang="zh-CN" sz="2800" b="1">
                <a:solidFill>
                  <a:srgbClr val="000099"/>
                </a:solidFill>
                <a:latin typeface="Times New Roman" panose="02020603050405020304" pitchFamily="18" charset="0"/>
                <a:cs typeface="Times New Roman" panose="02020603050405020304" pitchFamily="18" charset="0"/>
              </a:endParaRPr>
            </a:p>
          </p:txBody>
        </p:sp>
        <p:sp>
          <p:nvSpPr>
            <p:cNvPr id="268369" name="Line 81"/>
            <p:cNvSpPr>
              <a:spLocks noChangeShapeType="1"/>
            </p:cNvSpPr>
            <p:nvPr/>
          </p:nvSpPr>
          <p:spPr bwMode="auto">
            <a:xfrm flipV="1">
              <a:off x="1920" y="1584"/>
              <a:ext cx="0" cy="240"/>
            </a:xfrm>
            <a:prstGeom prst="line">
              <a:avLst/>
            </a:prstGeom>
            <a:noFill/>
            <a:ln w="38100">
              <a:solidFill>
                <a:srgbClr val="FF0000"/>
              </a:solidFill>
              <a:round/>
              <a:headEnd/>
              <a:tailEnd type="stealth" w="med" len="lg"/>
            </a:ln>
            <a:effectLst/>
          </p:spPr>
          <p:txBody>
            <a:bodyPr/>
            <a:lstStyle/>
            <a:p>
              <a:pPr>
                <a:defRPr/>
              </a:pPr>
              <a:endParaRPr lang="zh-CN" altLang="en-US">
                <a:latin typeface="Times New Roman" panose="02020603050405020304" pitchFamily="18" charset="0"/>
                <a:cs typeface="Times New Roman" panose="02020603050405020304" pitchFamily="18" charset="0"/>
              </a:endParaRPr>
            </a:p>
          </p:txBody>
        </p:sp>
        <p:sp>
          <p:nvSpPr>
            <p:cNvPr id="268370" name="Rectangle 82"/>
            <p:cNvSpPr>
              <a:spLocks noChangeArrowheads="1"/>
            </p:cNvSpPr>
            <p:nvPr/>
          </p:nvSpPr>
          <p:spPr bwMode="auto">
            <a:xfrm>
              <a:off x="1920" y="1536"/>
              <a:ext cx="331" cy="327"/>
            </a:xfrm>
            <a:prstGeom prst="rect">
              <a:avLst/>
            </a:prstGeom>
            <a:noFill/>
            <a:ln w="9525">
              <a:noFill/>
              <a:miter lim="800000"/>
              <a:headEnd/>
              <a:tailEnd/>
            </a:ln>
            <a:effectLst/>
          </p:spPr>
          <p:txBody>
            <a:bodyPr>
              <a:spAutoFit/>
            </a:bodyPr>
            <a:lstStyle/>
            <a:p>
              <a:pPr>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d</a:t>
              </a:r>
            </a:p>
          </p:txBody>
        </p:sp>
      </p:grpSp>
      <p:pic>
        <p:nvPicPr>
          <p:cNvPr id="38925" name="Picture 146" descr="图片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475" y="1482047"/>
            <a:ext cx="66929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7838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8296"/>
                                        </p:tgtEl>
                                        <p:attrNameLst>
                                          <p:attrName>style.visibility</p:attrName>
                                        </p:attrNameLst>
                                      </p:cBhvr>
                                      <p:to>
                                        <p:strVal val="visible"/>
                                      </p:to>
                                    </p:set>
                                    <p:animEffect transition="in" filter="blinds(horizontal)">
                                      <p:cBhvr>
                                        <p:cTn id="7" dur="500"/>
                                        <p:tgtEl>
                                          <p:spTgt spid="2682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8298"/>
                                        </p:tgtEl>
                                        <p:attrNameLst>
                                          <p:attrName>style.visibility</p:attrName>
                                        </p:attrNameLst>
                                      </p:cBhvr>
                                      <p:to>
                                        <p:strVal val="visible"/>
                                      </p:to>
                                    </p:set>
                                    <p:animEffect transition="in" filter="blinds(horizontal)">
                                      <p:cBhvr>
                                        <p:cTn id="12" dur="500"/>
                                        <p:tgtEl>
                                          <p:spTgt spid="2682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8363"/>
                                        </p:tgtEl>
                                        <p:attrNameLst>
                                          <p:attrName>style.visibility</p:attrName>
                                        </p:attrNameLst>
                                      </p:cBhvr>
                                      <p:to>
                                        <p:strVal val="visible"/>
                                      </p:to>
                                    </p:set>
                                    <p:animEffect transition="in" filter="blinds(horizontal)">
                                      <p:cBhvr>
                                        <p:cTn id="17" dur="500"/>
                                        <p:tgtEl>
                                          <p:spTgt spid="2683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68297"/>
                                        </p:tgtEl>
                                        <p:attrNameLst>
                                          <p:attrName>style.visibility</p:attrName>
                                        </p:attrNameLst>
                                      </p:cBhvr>
                                      <p:to>
                                        <p:strVal val="visible"/>
                                      </p:to>
                                    </p:set>
                                    <p:animEffect transition="in" filter="box(out)">
                                      <p:cBhvr>
                                        <p:cTn id="22" dur="500"/>
                                        <p:tgtEl>
                                          <p:spTgt spid="2682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8293"/>
                                        </p:tgtEl>
                                        <p:attrNameLst>
                                          <p:attrName>style.visibility</p:attrName>
                                        </p:attrNameLst>
                                      </p:cBhvr>
                                      <p:to>
                                        <p:strVal val="visible"/>
                                      </p:to>
                                    </p:set>
                                    <p:animEffect transition="in" filter="wipe(left)">
                                      <p:cBhvr>
                                        <p:cTn id="32" dur="500"/>
                                        <p:tgtEl>
                                          <p:spTgt spid="2682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8294"/>
                                        </p:tgtEl>
                                        <p:attrNameLst>
                                          <p:attrName>style.visibility</p:attrName>
                                        </p:attrNameLst>
                                      </p:cBhvr>
                                      <p:to>
                                        <p:strVal val="visible"/>
                                      </p:to>
                                    </p:set>
                                    <p:animEffect transition="in" filter="wipe(left)">
                                      <p:cBhvr>
                                        <p:cTn id="37" dur="500"/>
                                        <p:tgtEl>
                                          <p:spTgt spid="2682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5"/>
                                        </p:tgtEl>
                                        <p:attrNameLst>
                                          <p:attrName>style.visibility</p:attrName>
                                        </p:attrNameLst>
                                      </p:cBhvr>
                                      <p:to>
                                        <p:strVal val="visible"/>
                                      </p:to>
                                    </p:set>
                                    <p:animEffect transition="in" filter="wipe(left)">
                                      <p:cBhvr>
                                        <p:cTn id="42" dur="500"/>
                                        <p:tgtEl>
                                          <p:spTgt spid="2682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8299"/>
                                        </p:tgtEl>
                                        <p:attrNameLst>
                                          <p:attrName>style.visibility</p:attrName>
                                        </p:attrNameLst>
                                      </p:cBhvr>
                                      <p:to>
                                        <p:strVal val="visible"/>
                                      </p:to>
                                    </p:set>
                                    <p:animEffect transition="in" filter="wipe(left)">
                                      <p:cBhvr>
                                        <p:cTn id="47" dur="500"/>
                                        <p:tgtEl>
                                          <p:spTgt spid="268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3" grpId="0" autoUpdateAnimBg="0"/>
      <p:bldP spid="268294" grpId="0" autoUpdateAnimBg="0"/>
      <p:bldP spid="268295" grpId="0" autoUpdateAnimBg="0"/>
      <p:bldP spid="268296" grpId="0" autoUpdateAnimBg="0"/>
      <p:bldP spid="268297" grpId="0" animBg="1" autoUpdateAnimBg="0"/>
      <p:bldP spid="268298" grpId="0" autoUpdateAnimBg="0"/>
      <p:bldP spid="268299" grpId="0" animBg="1" autoUpdateAnimBg="0"/>
      <p:bldP spid="2683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404342" y="649256"/>
            <a:ext cx="6324600" cy="654667"/>
          </a:xfrm>
          <a:prstGeom prst="rect">
            <a:avLst/>
          </a:prstGeom>
          <a:noFill/>
          <a:ln w="38100">
            <a:noFill/>
            <a:miter lim="800000"/>
            <a:headEnd/>
            <a:tailEnd/>
          </a:ln>
          <a:effectLst/>
        </p:spPr>
        <p:txBody>
          <a:bodyPr lIns="90000" tIns="46800" rIns="90000" bIns="46800">
            <a:spAutoFit/>
          </a:bodyPr>
          <a:lstStyle/>
          <a:p>
            <a:pPr>
              <a:lnSpc>
                <a:spcPct val="130000"/>
              </a:lnSpc>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3</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判断图示电路中的负反馈类型。</a:t>
            </a:r>
          </a:p>
        </p:txBody>
      </p:sp>
      <p:sp>
        <p:nvSpPr>
          <p:cNvPr id="142339" name="Rectangle 3"/>
          <p:cNvSpPr>
            <a:spLocks noChangeArrowheads="1"/>
          </p:cNvSpPr>
          <p:nvPr/>
        </p:nvSpPr>
        <p:spPr bwMode="auto">
          <a:xfrm>
            <a:off x="477367" y="4498943"/>
            <a:ext cx="8153400" cy="566309"/>
          </a:xfrm>
          <a:prstGeom prst="rect">
            <a:avLst/>
          </a:prstGeom>
          <a:noFill/>
          <a:ln w="38100">
            <a:noFill/>
            <a:miter lim="800000"/>
            <a:headEnd/>
            <a:tailEnd/>
          </a:ln>
          <a:effectLst/>
        </p:spPr>
        <p:txBody>
          <a:bodyPr>
            <a:spAutoFit/>
          </a:bodyPr>
          <a:lstStyle/>
          <a:p>
            <a:pPr>
              <a:lnSpc>
                <a:spcPct val="110000"/>
              </a:lnSpc>
              <a:spcBef>
                <a:spcPct val="10000"/>
              </a:spcBef>
              <a:defRPr/>
            </a:pPr>
            <a:r>
              <a:rPr lang="zh-CN" altLang="en-US" sz="2800" b="1">
                <a:solidFill>
                  <a:srgbClr val="CC0000"/>
                </a:solidFill>
                <a:latin typeface="Times New Roman" panose="02020603050405020304" pitchFamily="18" charset="0"/>
                <a:cs typeface="Times New Roman" panose="02020603050405020304" pitchFamily="18" charset="0"/>
              </a:rPr>
              <a:t>解</a:t>
            </a:r>
            <a:r>
              <a:rPr lang="en-US" altLang="zh-CN" sz="2800" b="1">
                <a:solidFill>
                  <a:srgbClr val="CC0000"/>
                </a:solidFill>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E2</a:t>
            </a:r>
            <a:r>
              <a:rPr lang="zh-CN" altLang="en-US" sz="2800" b="1">
                <a:latin typeface="Times New Roman" panose="02020603050405020304" pitchFamily="18" charset="0"/>
                <a:cs typeface="Times New Roman" panose="02020603050405020304" pitchFamily="18" charset="0"/>
              </a:rPr>
              <a:t>对交流不起作用，引入的是直流反馈；</a:t>
            </a:r>
          </a:p>
        </p:txBody>
      </p:sp>
      <p:sp>
        <p:nvSpPr>
          <p:cNvPr id="142344" name="Rectangle 8"/>
          <p:cNvSpPr>
            <a:spLocks noChangeArrowheads="1"/>
          </p:cNvSpPr>
          <p:nvPr/>
        </p:nvSpPr>
        <p:spPr bwMode="auto">
          <a:xfrm>
            <a:off x="1199679" y="5946743"/>
            <a:ext cx="6629400" cy="566309"/>
          </a:xfrm>
          <a:prstGeom prst="rect">
            <a:avLst/>
          </a:prstGeom>
          <a:noFill/>
          <a:ln w="38100">
            <a:noFill/>
            <a:miter lim="800000"/>
            <a:headEnd/>
            <a:tailEnd/>
          </a:ln>
          <a:effectLst/>
        </p:spPr>
        <p:txBody>
          <a:bodyPr>
            <a:spAutoFit/>
          </a:bodyPr>
          <a:lstStyle/>
          <a:p>
            <a:pPr>
              <a:lnSpc>
                <a:spcPct val="110000"/>
              </a:lnSpc>
              <a:spcBef>
                <a:spcPct val="10000"/>
              </a:spcBef>
              <a:defRPr/>
            </a:pP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E1</a:t>
            </a:r>
            <a:r>
              <a:rPr lang="zh-CN" altLang="en-US" sz="2800" b="1">
                <a:solidFill>
                  <a:srgbClr val="CC0000"/>
                </a:solidFill>
                <a:latin typeface="Times New Roman" panose="02020603050405020304" pitchFamily="18" charset="0"/>
                <a:cs typeface="Times New Roman" panose="02020603050405020304" pitchFamily="18" charset="0"/>
              </a:rPr>
              <a:t>对本级引入串联电流负反馈。</a:t>
            </a:r>
          </a:p>
        </p:txBody>
      </p:sp>
      <p:sp>
        <p:nvSpPr>
          <p:cNvPr id="142441" name="Rectangle 105"/>
          <p:cNvSpPr>
            <a:spLocks noChangeArrowheads="1"/>
          </p:cNvSpPr>
          <p:nvPr/>
        </p:nvSpPr>
        <p:spPr bwMode="auto">
          <a:xfrm>
            <a:off x="1131417" y="4991068"/>
            <a:ext cx="7777162"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pPr>
            <a:r>
              <a:rPr lang="en-US" altLang="zh-CN" sz="2800" b="1" i="1">
                <a:cs typeface="Times New Roman" panose="02020603050405020304" pitchFamily="18" charset="0"/>
              </a:rPr>
              <a:t>R</a:t>
            </a:r>
            <a:r>
              <a:rPr lang="en-US" altLang="zh-CN" sz="2800" b="1" baseline="-25000">
                <a:cs typeface="Times New Roman" panose="02020603050405020304" pitchFamily="18" charset="0"/>
              </a:rPr>
              <a:t>E1</a:t>
            </a:r>
            <a:r>
              <a:rPr lang="zh-CN" altLang="en-US" sz="2800" b="1">
                <a:cs typeface="Times New Roman" panose="02020603050405020304" pitchFamily="18" charset="0"/>
              </a:rPr>
              <a:t>、</a:t>
            </a:r>
            <a:r>
              <a:rPr lang="en-US" altLang="zh-CN" sz="2800" b="1" i="1">
                <a:ea typeface="长城楷体" pitchFamily="49" charset="-122"/>
                <a:cs typeface="Times New Roman" panose="02020603050405020304" pitchFamily="18" charset="0"/>
              </a:rPr>
              <a:t>R</a:t>
            </a:r>
            <a:r>
              <a:rPr lang="en-US" altLang="zh-CN" sz="2800" b="1" baseline="-25000">
                <a:ea typeface="长城楷体" pitchFamily="49" charset="-122"/>
                <a:cs typeface="Times New Roman" panose="02020603050405020304" pitchFamily="18" charset="0"/>
              </a:rPr>
              <a:t>F</a:t>
            </a:r>
            <a:r>
              <a:rPr lang="zh-CN" altLang="en-US" sz="2800" b="1">
                <a:cs typeface="Times New Roman" panose="02020603050405020304" pitchFamily="18" charset="0"/>
              </a:rPr>
              <a:t>对交、直流均起作用，所以引入的是交、直流反馈。</a:t>
            </a:r>
          </a:p>
        </p:txBody>
      </p:sp>
      <p:pic>
        <p:nvPicPr>
          <p:cNvPr id="39942" name="Picture 200" descr="图片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42" y="1133443"/>
            <a:ext cx="7118350"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914787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2441">
                                            <p:txEl>
                                              <p:pRg st="0" end="0"/>
                                            </p:txEl>
                                          </p:spTgt>
                                        </p:tgtEl>
                                        <p:attrNameLst>
                                          <p:attrName>style.visibility</p:attrName>
                                        </p:attrNameLst>
                                      </p:cBhvr>
                                      <p:to>
                                        <p:strVal val="visible"/>
                                      </p:to>
                                    </p:set>
                                    <p:animEffect transition="in" filter="wipe(left)">
                                      <p:cBhvr>
                                        <p:cTn id="12" dur="500"/>
                                        <p:tgtEl>
                                          <p:spTgt spid="1424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44">
                                            <p:txEl>
                                              <p:pRg st="0" end="0"/>
                                            </p:txEl>
                                          </p:spTgt>
                                        </p:tgtEl>
                                        <p:attrNameLst>
                                          <p:attrName>style.visibility</p:attrName>
                                        </p:attrNameLst>
                                      </p:cBhvr>
                                      <p:to>
                                        <p:strVal val="visible"/>
                                      </p:to>
                                    </p:set>
                                    <p:animEffect transition="in" filter="box(out)">
                                      <p:cBhvr>
                                        <p:cTn id="17" dur="500"/>
                                        <p:tgtEl>
                                          <p:spTgt spid="1423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P spid="142344" grpId="0" build="p" autoUpdateAnimBg="0"/>
      <p:bldP spid="14244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auto">
          <a:xfrm>
            <a:off x="1286347" y="1070243"/>
            <a:ext cx="7164388" cy="838200"/>
          </a:xfrm>
          <a:prstGeom prst="rect">
            <a:avLst/>
          </a:prstGeom>
          <a:noFill/>
          <a:ln w="9525">
            <a:noFill/>
            <a:miter lim="800000"/>
            <a:headEnd/>
            <a:tailEnd/>
          </a:ln>
          <a:effectLst/>
        </p:spPr>
        <p:txBody>
          <a:bodyPr/>
          <a:lstStyle/>
          <a:p>
            <a:pPr marL="342900" indent="-342900">
              <a:spcBef>
                <a:spcPct val="20000"/>
              </a:spcBef>
              <a:defRPr/>
            </a:pPr>
            <a:r>
              <a:rPr lang="zh-CN" altLang="en-US" sz="4400" b="1">
                <a:solidFill>
                  <a:srgbClr val="CC0000"/>
                </a:solidFill>
                <a:latin typeface="Times New Roman" panose="02020603050405020304" pitchFamily="18" charset="0"/>
                <a:cs typeface="Times New Roman" panose="02020603050405020304" pitchFamily="18" charset="0"/>
              </a:rPr>
              <a:t>第</a:t>
            </a:r>
            <a:r>
              <a:rPr lang="en-US" altLang="zh-CN" sz="4400" b="1">
                <a:solidFill>
                  <a:srgbClr val="CC0000"/>
                </a:solidFill>
                <a:latin typeface="Times New Roman" panose="02020603050405020304" pitchFamily="18" charset="0"/>
                <a:cs typeface="Times New Roman" panose="02020603050405020304" pitchFamily="18" charset="0"/>
              </a:rPr>
              <a:t>17</a:t>
            </a:r>
            <a:r>
              <a:rPr lang="zh-CN" altLang="en-US" sz="4400" b="1">
                <a:solidFill>
                  <a:srgbClr val="CC0000"/>
                </a:solidFill>
                <a:latin typeface="Times New Roman" panose="02020603050405020304" pitchFamily="18" charset="0"/>
                <a:cs typeface="Times New Roman" panose="02020603050405020304" pitchFamily="18" charset="0"/>
              </a:rPr>
              <a:t>章 电子电路中的反馈</a:t>
            </a:r>
          </a:p>
        </p:txBody>
      </p:sp>
      <p:sp>
        <p:nvSpPr>
          <p:cNvPr id="328707" name="Rectangle 3">
            <a:hlinkClick r:id="rId2" action="ppaction://hlinksldjump"/>
          </p:cNvPr>
          <p:cNvSpPr>
            <a:spLocks noChangeArrowheads="1"/>
          </p:cNvSpPr>
          <p:nvPr/>
        </p:nvSpPr>
        <p:spPr bwMode="auto">
          <a:xfrm>
            <a:off x="1870547" y="2206924"/>
            <a:ext cx="56388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17.1 </a:t>
            </a:r>
            <a:r>
              <a:rPr lang="zh-CN" altLang="en-US" sz="2800" b="1">
                <a:latin typeface="Times New Roman" panose="02020603050405020304" pitchFamily="18" charset="0"/>
                <a:cs typeface="Times New Roman" panose="02020603050405020304" pitchFamily="18" charset="0"/>
              </a:rPr>
              <a:t>反馈的基本概念</a:t>
            </a:r>
            <a:endParaRPr lang="zh-CN" altLang="en-US" sz="2800" b="1">
              <a:latin typeface="Times New Roman" panose="02020603050405020304" pitchFamily="18" charset="0"/>
              <a:cs typeface="Times New Roman" panose="02020603050405020304" pitchFamily="18" charset="0"/>
              <a:hlinkClick r:id="rId3" action="ppaction://hlinksldjump"/>
            </a:endParaRPr>
          </a:p>
        </p:txBody>
      </p:sp>
      <p:sp>
        <p:nvSpPr>
          <p:cNvPr id="328708" name="Rectangle 4">
            <a:hlinkClick r:id="rId4" action="ppaction://hlinksldjump"/>
          </p:cNvPr>
          <p:cNvSpPr>
            <a:spLocks noChangeArrowheads="1"/>
          </p:cNvSpPr>
          <p:nvPr/>
        </p:nvSpPr>
        <p:spPr bwMode="auto">
          <a:xfrm>
            <a:off x="1845147" y="2899074"/>
            <a:ext cx="59436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17.2 </a:t>
            </a:r>
            <a:r>
              <a:rPr lang="zh-CN" altLang="en-US" sz="2800" b="1">
                <a:latin typeface="Times New Roman" panose="02020603050405020304" pitchFamily="18" charset="0"/>
                <a:cs typeface="Times New Roman" panose="02020603050405020304" pitchFamily="18" charset="0"/>
              </a:rPr>
              <a:t>放大电路中的负反馈</a:t>
            </a:r>
          </a:p>
        </p:txBody>
      </p:sp>
      <p:sp>
        <p:nvSpPr>
          <p:cNvPr id="328709" name="Rectangle 5">
            <a:hlinkClick r:id="rId5" action="ppaction://hlinksldjump"/>
          </p:cNvPr>
          <p:cNvSpPr>
            <a:spLocks noChangeArrowheads="1"/>
          </p:cNvSpPr>
          <p:nvPr/>
        </p:nvSpPr>
        <p:spPr bwMode="auto">
          <a:xfrm>
            <a:off x="1819747" y="3572174"/>
            <a:ext cx="60198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17.3 </a:t>
            </a:r>
            <a:r>
              <a:rPr lang="zh-CN" altLang="en-US" sz="2800" b="1">
                <a:latin typeface="Times New Roman" panose="02020603050405020304" pitchFamily="18" charset="0"/>
                <a:cs typeface="Times New Roman" panose="02020603050405020304" pitchFamily="18" charset="0"/>
              </a:rPr>
              <a:t>振荡电路中的正反馈</a:t>
            </a:r>
          </a:p>
        </p:txBody>
      </p:sp>
    </p:spTree>
    <p:extLst>
      <p:ext uri="{BB962C8B-B14F-4D97-AF65-F5344CB8AC3E}">
        <p14:creationId xmlns:p14="http://schemas.microsoft.com/office/powerpoint/2010/main" val="384404565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p:cNvSpPr txBox="1">
            <a:spLocks noChangeArrowheads="1"/>
          </p:cNvSpPr>
          <p:nvPr/>
        </p:nvSpPr>
        <p:spPr bwMode="auto">
          <a:xfrm>
            <a:off x="377181" y="495740"/>
            <a:ext cx="6324600" cy="654667"/>
          </a:xfrm>
          <a:prstGeom prst="rect">
            <a:avLst/>
          </a:prstGeom>
          <a:noFill/>
          <a:ln w="38100">
            <a:noFill/>
            <a:miter lim="800000"/>
            <a:headEnd/>
            <a:tailEnd/>
          </a:ln>
          <a:effectLst/>
        </p:spPr>
        <p:txBody>
          <a:bodyPr lIns="90000" tIns="46800" rIns="90000" bIns="46800">
            <a:spAutoFit/>
          </a:bodyPr>
          <a:lstStyle/>
          <a:p>
            <a:pPr>
              <a:lnSpc>
                <a:spcPct val="130000"/>
              </a:lnSpc>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3</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判断图示电路中的负反馈类型。</a:t>
            </a:r>
          </a:p>
        </p:txBody>
      </p:sp>
      <p:sp>
        <p:nvSpPr>
          <p:cNvPr id="143368" name="Rectangle 8"/>
          <p:cNvSpPr>
            <a:spLocks noChangeArrowheads="1"/>
          </p:cNvSpPr>
          <p:nvPr/>
        </p:nvSpPr>
        <p:spPr bwMode="auto">
          <a:xfrm>
            <a:off x="758181" y="6112315"/>
            <a:ext cx="6172200" cy="566309"/>
          </a:xfrm>
          <a:prstGeom prst="rect">
            <a:avLst/>
          </a:prstGeom>
          <a:noFill/>
          <a:ln w="38100">
            <a:noFill/>
            <a:miter lim="800000"/>
            <a:headEnd/>
            <a:tailEnd/>
          </a:ln>
          <a:effectLst/>
        </p:spPr>
        <p:txBody>
          <a:bodyPr>
            <a:spAutoFit/>
          </a:bodyPr>
          <a:lstStyle/>
          <a:p>
            <a:pPr>
              <a:lnSpc>
                <a:spcPct val="110000"/>
              </a:lnSpc>
              <a:spcBef>
                <a:spcPct val="10000"/>
              </a:spcBef>
              <a:defRPr/>
            </a:pP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E1</a:t>
            </a:r>
            <a:r>
              <a:rPr lang="zh-CN" altLang="en-US" sz="2800" b="1">
                <a:solidFill>
                  <a:srgbClr val="CC0000"/>
                </a:solidFill>
                <a:latin typeface="Times New Roman" panose="02020603050405020304" pitchFamily="18" charset="0"/>
                <a:cs typeface="Times New Roman" panose="02020603050405020304" pitchFamily="18" charset="0"/>
              </a:rPr>
              <a:t>、</a:t>
            </a:r>
            <a:r>
              <a:rPr lang="en-US" altLang="zh-CN" sz="2800" b="1" i="1">
                <a:solidFill>
                  <a:srgbClr val="CC0000"/>
                </a:solidFill>
                <a:latin typeface="Times New Roman" panose="02020603050405020304" pitchFamily="18" charset="0"/>
                <a:ea typeface="长城楷体" pitchFamily="49" charset="-122"/>
                <a:cs typeface="Times New Roman" panose="02020603050405020304" pitchFamily="18" charset="0"/>
              </a:rPr>
              <a:t>R</a:t>
            </a:r>
            <a:r>
              <a:rPr lang="en-US" altLang="zh-CN" sz="2800" b="1" baseline="-25000">
                <a:solidFill>
                  <a:srgbClr val="CC0000"/>
                </a:solidFill>
                <a:latin typeface="Times New Roman" panose="02020603050405020304" pitchFamily="18" charset="0"/>
                <a:ea typeface="长城楷体" pitchFamily="49" charset="-122"/>
                <a:cs typeface="Times New Roman" panose="02020603050405020304" pitchFamily="18" charset="0"/>
              </a:rPr>
              <a:t>F</a:t>
            </a:r>
            <a:r>
              <a:rPr lang="zh-CN" altLang="en-US" sz="2800" b="1">
                <a:solidFill>
                  <a:srgbClr val="CC0000"/>
                </a:solidFill>
                <a:latin typeface="Times New Roman" panose="02020603050405020304" pitchFamily="18" charset="0"/>
                <a:cs typeface="Times New Roman" panose="02020603050405020304" pitchFamily="18" charset="0"/>
              </a:rPr>
              <a:t>引入越级串联电压负反馈。</a:t>
            </a:r>
          </a:p>
        </p:txBody>
      </p:sp>
      <p:sp>
        <p:nvSpPr>
          <p:cNvPr id="143369" name="Oval 9"/>
          <p:cNvSpPr>
            <a:spLocks noChangeArrowheads="1"/>
          </p:cNvSpPr>
          <p:nvPr/>
        </p:nvSpPr>
        <p:spPr bwMode="auto">
          <a:xfrm flipV="1">
            <a:off x="3720456" y="1902265"/>
            <a:ext cx="247650"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rot="10800000"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b="1">
                <a:solidFill>
                  <a:srgbClr val="003399"/>
                </a:solidFill>
                <a:ea typeface="楷体_GB2312" pitchFamily="49" charset="-122"/>
                <a:cs typeface="Times New Roman" panose="02020603050405020304" pitchFamily="18" charset="0"/>
              </a:rPr>
              <a:t>－</a:t>
            </a:r>
          </a:p>
        </p:txBody>
      </p:sp>
      <p:sp>
        <p:nvSpPr>
          <p:cNvPr id="143370" name="Rectangle 10"/>
          <p:cNvSpPr>
            <a:spLocks noChangeArrowheads="1"/>
          </p:cNvSpPr>
          <p:nvPr/>
        </p:nvSpPr>
        <p:spPr bwMode="auto">
          <a:xfrm>
            <a:off x="2958456" y="2137215"/>
            <a:ext cx="38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accent2"/>
                </a:solidFill>
                <a:cs typeface="Times New Roman" panose="02020603050405020304" pitchFamily="18" charset="0"/>
                <a:sym typeface="Symbol" panose="05050102010706020507" pitchFamily="18" charset="2"/>
              </a:rPr>
              <a:t>+</a:t>
            </a:r>
            <a:endParaRPr lang="en-US" altLang="zh-CN" sz="2800" b="1">
              <a:solidFill>
                <a:srgbClr val="FF6600"/>
              </a:solidFill>
              <a:cs typeface="Times New Roman" panose="02020603050405020304" pitchFamily="18" charset="0"/>
              <a:sym typeface="Symbol" panose="05050102010706020507" pitchFamily="18" charset="2"/>
            </a:endParaRPr>
          </a:p>
        </p:txBody>
      </p:sp>
      <p:sp>
        <p:nvSpPr>
          <p:cNvPr id="143371" name="Oval 11"/>
          <p:cNvSpPr>
            <a:spLocks noChangeArrowheads="1"/>
          </p:cNvSpPr>
          <p:nvPr/>
        </p:nvSpPr>
        <p:spPr bwMode="auto">
          <a:xfrm flipV="1">
            <a:off x="5530206" y="2283265"/>
            <a:ext cx="247650"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rot="10800000"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b="1">
                <a:solidFill>
                  <a:srgbClr val="003399"/>
                </a:solidFill>
                <a:ea typeface="楷体_GB2312" pitchFamily="49" charset="-122"/>
                <a:cs typeface="Times New Roman" panose="02020603050405020304" pitchFamily="18" charset="0"/>
              </a:rPr>
              <a:t>－</a:t>
            </a:r>
          </a:p>
        </p:txBody>
      </p:sp>
      <p:sp>
        <p:nvSpPr>
          <p:cNvPr id="143372" name="Rectangle 12"/>
          <p:cNvSpPr>
            <a:spLocks noChangeArrowheads="1"/>
          </p:cNvSpPr>
          <p:nvPr/>
        </p:nvSpPr>
        <p:spPr bwMode="auto">
          <a:xfrm>
            <a:off x="6006456" y="1832415"/>
            <a:ext cx="387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accent2"/>
                </a:solidFill>
                <a:cs typeface="Times New Roman" panose="02020603050405020304" pitchFamily="18" charset="0"/>
                <a:sym typeface="Symbol" panose="05050102010706020507" pitchFamily="18" charset="2"/>
              </a:rPr>
              <a:t>+</a:t>
            </a:r>
            <a:endParaRPr lang="en-US" altLang="zh-CN" sz="2800" b="1">
              <a:solidFill>
                <a:srgbClr val="FF6600"/>
              </a:solidFill>
              <a:cs typeface="Times New Roman" panose="02020603050405020304" pitchFamily="18" charset="0"/>
              <a:sym typeface="Symbol" panose="05050102010706020507" pitchFamily="18" charset="2"/>
            </a:endParaRPr>
          </a:p>
        </p:txBody>
      </p:sp>
      <p:sp>
        <p:nvSpPr>
          <p:cNvPr id="143373" name="Rectangle 13"/>
          <p:cNvSpPr>
            <a:spLocks noChangeArrowheads="1"/>
          </p:cNvSpPr>
          <p:nvPr/>
        </p:nvSpPr>
        <p:spPr bwMode="auto">
          <a:xfrm>
            <a:off x="3144193" y="2796028"/>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cs typeface="Times New Roman" panose="02020603050405020304" pitchFamily="18" charset="0"/>
                <a:sym typeface="Symbol" panose="05050102010706020507" pitchFamily="18" charset="2"/>
              </a:rPr>
              <a:t></a:t>
            </a:r>
          </a:p>
        </p:txBody>
      </p:sp>
      <p:sp>
        <p:nvSpPr>
          <p:cNvPr id="143374" name="Rectangle 14"/>
          <p:cNvSpPr>
            <a:spLocks noChangeArrowheads="1"/>
          </p:cNvSpPr>
          <p:nvPr/>
        </p:nvSpPr>
        <p:spPr bwMode="auto">
          <a:xfrm>
            <a:off x="377181" y="4164453"/>
            <a:ext cx="8569325" cy="2097087"/>
          </a:xfrm>
          <a:prstGeom prst="rect">
            <a:avLst/>
          </a:prstGeom>
          <a:noFill/>
          <a:ln w="38100">
            <a:noFill/>
            <a:miter lim="800000"/>
            <a:headEnd/>
            <a:tailEnd/>
          </a:ln>
          <a:effectLst/>
        </p:spPr>
        <p:txBody>
          <a:bodyPr>
            <a:spAutoFit/>
          </a:bodyPr>
          <a:lstStyle/>
          <a:p>
            <a:pPr>
              <a:lnSpc>
                <a:spcPct val="115000"/>
              </a:lnSpc>
              <a:spcBef>
                <a:spcPct val="10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解：</a:t>
            </a:r>
            <a:r>
              <a:rPr lang="en-US" altLang="zh-CN" sz="2800" b="1">
                <a:solidFill>
                  <a:srgbClr val="000099"/>
                </a:solidFill>
                <a:latin typeface="Times New Roman" panose="02020603050405020304" pitchFamily="18" charset="0"/>
                <a:cs typeface="Times New Roman" panose="02020603050405020304" pitchFamily="18" charset="0"/>
              </a:rPr>
              <a:t>T</a:t>
            </a:r>
            <a:r>
              <a:rPr lang="en-US" altLang="zh-CN" sz="2800" b="1" baseline="-25000">
                <a:solidFill>
                  <a:srgbClr val="000099"/>
                </a:solidFill>
                <a:latin typeface="Times New Roman" panose="02020603050405020304" pitchFamily="18" charset="0"/>
                <a:cs typeface="Times New Roman" panose="02020603050405020304" pitchFamily="18" charset="0"/>
              </a:rPr>
              <a:t>2</a:t>
            </a:r>
            <a:r>
              <a:rPr lang="zh-CN" altLang="en-US" sz="2800" b="1">
                <a:solidFill>
                  <a:srgbClr val="000099"/>
                </a:solidFill>
                <a:latin typeface="Times New Roman" panose="02020603050405020304" pitchFamily="18" charset="0"/>
                <a:cs typeface="Times New Roman" panose="02020603050405020304" pitchFamily="18" charset="0"/>
              </a:rPr>
              <a:t>集电极的</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a:t>
            </a:r>
            <a:r>
              <a:rPr lang="zh-CN" altLang="en-US" sz="2800" b="1">
                <a:solidFill>
                  <a:srgbClr val="000099"/>
                </a:solidFill>
                <a:latin typeface="Times New Roman" panose="02020603050405020304" pitchFamily="18" charset="0"/>
                <a:cs typeface="Times New Roman" panose="02020603050405020304" pitchFamily="18" charset="0"/>
              </a:rPr>
              <a:t> 反馈到 </a:t>
            </a:r>
            <a:r>
              <a:rPr lang="en-US" altLang="zh-CN" sz="2800" b="1">
                <a:solidFill>
                  <a:srgbClr val="000099"/>
                </a:solidFill>
                <a:latin typeface="Times New Roman" panose="02020603050405020304" pitchFamily="18" charset="0"/>
                <a:cs typeface="Times New Roman" panose="02020603050405020304" pitchFamily="18" charset="0"/>
              </a:rPr>
              <a:t>T</a:t>
            </a:r>
            <a:r>
              <a:rPr lang="en-US" altLang="zh-CN" sz="2800" b="1" baseline="-25000">
                <a:solidFill>
                  <a:srgbClr val="000099"/>
                </a:solidFill>
                <a:latin typeface="Times New Roman" panose="02020603050405020304" pitchFamily="18" charset="0"/>
                <a:cs typeface="Times New Roman" panose="02020603050405020304" pitchFamily="18" charset="0"/>
              </a:rPr>
              <a:t>1 </a:t>
            </a:r>
            <a:r>
              <a:rPr lang="zh-CN" altLang="en-US" sz="2800" b="1">
                <a:solidFill>
                  <a:srgbClr val="000099"/>
                </a:solidFill>
                <a:latin typeface="Times New Roman" panose="02020603050405020304" pitchFamily="18" charset="0"/>
                <a:cs typeface="Times New Roman" panose="02020603050405020304" pitchFamily="18" charset="0"/>
              </a:rPr>
              <a:t>的发射极</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提高了</a:t>
            </a:r>
            <a:r>
              <a:rPr lang="en-US" altLang="zh-CN" sz="2800" b="1">
                <a:solidFill>
                  <a:srgbClr val="000099"/>
                </a:solidFill>
                <a:latin typeface="Times New Roman" panose="02020603050405020304" pitchFamily="18" charset="0"/>
                <a:ea typeface="长城楷体" pitchFamily="49" charset="-122"/>
                <a:cs typeface="Times New Roman" panose="02020603050405020304" pitchFamily="18" charset="0"/>
              </a:rPr>
              <a:t>E</a:t>
            </a:r>
            <a:r>
              <a:rPr lang="en-US" altLang="zh-CN" sz="2800" b="1" baseline="-25000">
                <a:solidFill>
                  <a:srgbClr val="000099"/>
                </a:solidFill>
                <a:latin typeface="Times New Roman" panose="02020603050405020304" pitchFamily="18" charset="0"/>
                <a:ea typeface="长城楷体" pitchFamily="49" charset="-122"/>
                <a:cs typeface="Times New Roman" panose="02020603050405020304" pitchFamily="18" charset="0"/>
              </a:rPr>
              <a:t>1 </a:t>
            </a:r>
            <a:r>
              <a:rPr lang="zh-CN" altLang="en-US" sz="2800" b="1">
                <a:solidFill>
                  <a:srgbClr val="000099"/>
                </a:solidFill>
                <a:latin typeface="Times New Roman" panose="02020603050405020304" pitchFamily="18" charset="0"/>
                <a:cs typeface="Times New Roman" panose="02020603050405020304" pitchFamily="18" charset="0"/>
              </a:rPr>
              <a:t>的交流电位，使</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be1</a:t>
            </a:r>
            <a:r>
              <a:rPr lang="zh-CN" altLang="en-US" sz="2800" b="1">
                <a:solidFill>
                  <a:srgbClr val="000099"/>
                </a:solidFill>
                <a:latin typeface="Times New Roman" panose="02020603050405020304" pitchFamily="18" charset="0"/>
                <a:cs typeface="Times New Roman" panose="02020603050405020304" pitchFamily="18" charset="0"/>
              </a:rPr>
              <a:t>减小，故为负反馈；</a:t>
            </a:r>
          </a:p>
          <a:p>
            <a:pPr>
              <a:lnSpc>
                <a:spcPct val="115000"/>
              </a:lnSpc>
              <a:spcBef>
                <a:spcPct val="10000"/>
              </a:spcBef>
              <a:defRPr/>
            </a:pPr>
            <a:r>
              <a:rPr lang="zh-CN" altLang="en-US" sz="2800" b="1">
                <a:solidFill>
                  <a:srgbClr val="000099"/>
                </a:solidFill>
                <a:latin typeface="Times New Roman" panose="02020603050405020304" pitchFamily="18" charset="0"/>
                <a:cs typeface="Times New Roman" panose="02020603050405020304" pitchFamily="18" charset="0"/>
              </a:rPr>
              <a:t>    反馈从</a:t>
            </a:r>
            <a:r>
              <a:rPr lang="en-US" altLang="zh-CN" sz="2800" b="1">
                <a:solidFill>
                  <a:srgbClr val="000099"/>
                </a:solidFill>
                <a:latin typeface="Times New Roman" panose="02020603050405020304" pitchFamily="18" charset="0"/>
                <a:cs typeface="Times New Roman" panose="02020603050405020304" pitchFamily="18" charset="0"/>
              </a:rPr>
              <a:t>T</a:t>
            </a:r>
            <a:r>
              <a:rPr lang="en-US" altLang="zh-CN" sz="2800" b="1" baseline="-25000">
                <a:solidFill>
                  <a:srgbClr val="000099"/>
                </a:solidFill>
                <a:latin typeface="Times New Roman" panose="02020603050405020304" pitchFamily="18" charset="0"/>
                <a:cs typeface="Times New Roman" panose="02020603050405020304" pitchFamily="18" charset="0"/>
              </a:rPr>
              <a:t>2</a:t>
            </a:r>
            <a:r>
              <a:rPr lang="zh-CN" altLang="en-US" sz="2800" b="1">
                <a:solidFill>
                  <a:srgbClr val="000099"/>
                </a:solidFill>
                <a:latin typeface="Times New Roman" panose="02020603050405020304" pitchFamily="18" charset="0"/>
                <a:cs typeface="Times New Roman" panose="02020603050405020304" pitchFamily="18" charset="0"/>
              </a:rPr>
              <a:t>的集电极引出，是电压反馈；反馈电压引入到</a:t>
            </a:r>
            <a:r>
              <a:rPr lang="en-US" altLang="zh-CN" sz="2800" b="1">
                <a:solidFill>
                  <a:srgbClr val="000099"/>
                </a:solidFill>
                <a:latin typeface="Times New Roman" panose="02020603050405020304" pitchFamily="18" charset="0"/>
                <a:cs typeface="Times New Roman" panose="02020603050405020304" pitchFamily="18" charset="0"/>
              </a:rPr>
              <a:t>T</a:t>
            </a:r>
            <a:r>
              <a:rPr lang="en-US" altLang="zh-CN" sz="2800" b="1" baseline="-25000">
                <a:solidFill>
                  <a:srgbClr val="000099"/>
                </a:solidFill>
                <a:latin typeface="Times New Roman" panose="02020603050405020304" pitchFamily="18" charset="0"/>
                <a:cs typeface="Times New Roman" panose="02020603050405020304" pitchFamily="18" charset="0"/>
              </a:rPr>
              <a:t>1</a:t>
            </a:r>
            <a:r>
              <a:rPr lang="zh-CN" altLang="en-US" sz="2800" b="1">
                <a:solidFill>
                  <a:srgbClr val="000099"/>
                </a:solidFill>
                <a:latin typeface="Times New Roman" panose="02020603050405020304" pitchFamily="18" charset="0"/>
                <a:cs typeface="Times New Roman" panose="02020603050405020304" pitchFamily="18" charset="0"/>
              </a:rPr>
              <a:t>的发射极，是串联反馈。</a:t>
            </a:r>
          </a:p>
        </p:txBody>
      </p:sp>
      <p:pic>
        <p:nvPicPr>
          <p:cNvPr id="40970" name="Picture 383" descr="图片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318" y="1062478"/>
            <a:ext cx="6986588"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44733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70"/>
                                        </p:tgtEl>
                                        <p:attrNameLst>
                                          <p:attrName>style.visibility</p:attrName>
                                        </p:attrNameLst>
                                      </p:cBhvr>
                                      <p:to>
                                        <p:strVal val="visible"/>
                                      </p:to>
                                    </p:set>
                                    <p:animEffect transition="in" filter="wipe(left)">
                                      <p:cBhvr>
                                        <p:cTn id="7" dur="500"/>
                                        <p:tgtEl>
                                          <p:spTgt spid="143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69"/>
                                        </p:tgtEl>
                                        <p:attrNameLst>
                                          <p:attrName>style.visibility</p:attrName>
                                        </p:attrNameLst>
                                      </p:cBhvr>
                                      <p:to>
                                        <p:strVal val="visible"/>
                                      </p:to>
                                    </p:set>
                                    <p:animEffect transition="in" filter="wipe(left)">
                                      <p:cBhvr>
                                        <p:cTn id="12" dur="500"/>
                                        <p:tgtEl>
                                          <p:spTgt spid="14336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3371"/>
                                        </p:tgtEl>
                                        <p:attrNameLst>
                                          <p:attrName>style.visibility</p:attrName>
                                        </p:attrNameLst>
                                      </p:cBhvr>
                                      <p:to>
                                        <p:strVal val="visible"/>
                                      </p:to>
                                    </p:set>
                                    <p:animEffect transition="in" filter="wipe(left)">
                                      <p:cBhvr>
                                        <p:cTn id="16" dur="500"/>
                                        <p:tgtEl>
                                          <p:spTgt spid="1433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3372"/>
                                        </p:tgtEl>
                                        <p:attrNameLst>
                                          <p:attrName>style.visibility</p:attrName>
                                        </p:attrNameLst>
                                      </p:cBhvr>
                                      <p:to>
                                        <p:strVal val="visible"/>
                                      </p:to>
                                    </p:set>
                                    <p:animEffect transition="in" filter="wipe(left)">
                                      <p:cBhvr>
                                        <p:cTn id="21" dur="500"/>
                                        <p:tgtEl>
                                          <p:spTgt spid="1433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3373"/>
                                        </p:tgtEl>
                                        <p:attrNameLst>
                                          <p:attrName>style.visibility</p:attrName>
                                        </p:attrNameLst>
                                      </p:cBhvr>
                                      <p:to>
                                        <p:strVal val="visible"/>
                                      </p:to>
                                    </p:set>
                                    <p:animEffect transition="in" filter="wipe(left)">
                                      <p:cBhvr>
                                        <p:cTn id="26" dur="500"/>
                                        <p:tgtEl>
                                          <p:spTgt spid="143373"/>
                                        </p:tgtEl>
                                      </p:cBhvr>
                                    </p:animEffect>
                                  </p:childTnLst>
                                  <p:subTnLst>
                                    <p:audio>
                                      <p:cMediaNode>
                                        <p:cTn display="0" masterRel="sameClick">
                                          <p:stCondLst>
                                            <p:cond evt="begin" delay="0">
                                              <p:tn val="24"/>
                                            </p:cond>
                                          </p:stCondLst>
                                          <p:endCondLst>
                                            <p:cond evt="onStopAudio" delay="0">
                                              <p:tgtEl>
                                                <p:sldTgt/>
                                              </p:tgtEl>
                                            </p:cond>
                                          </p:endCondLst>
                                        </p:cTn>
                                        <p:tgtEl>
                                          <p:sndTgt r:embed="rId2" name="LASER.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3374">
                                            <p:txEl>
                                              <p:pRg st="0" end="0"/>
                                            </p:txEl>
                                          </p:spTgt>
                                        </p:tgtEl>
                                        <p:attrNameLst>
                                          <p:attrName>style.visibility</p:attrName>
                                        </p:attrNameLst>
                                      </p:cBhvr>
                                      <p:to>
                                        <p:strVal val="visible"/>
                                      </p:to>
                                    </p:set>
                                    <p:animEffect transition="in" filter="wipe(left)">
                                      <p:cBhvr>
                                        <p:cTn id="31" dur="500"/>
                                        <p:tgtEl>
                                          <p:spTgt spid="143374">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3374">
                                            <p:txEl>
                                              <p:pRg st="1" end="1"/>
                                            </p:txEl>
                                          </p:spTgt>
                                        </p:tgtEl>
                                        <p:attrNameLst>
                                          <p:attrName>style.visibility</p:attrName>
                                        </p:attrNameLst>
                                      </p:cBhvr>
                                      <p:to>
                                        <p:strVal val="visible"/>
                                      </p:to>
                                    </p:set>
                                    <p:animEffect transition="in" filter="wipe(left)">
                                      <p:cBhvr>
                                        <p:cTn id="36" dur="500"/>
                                        <p:tgtEl>
                                          <p:spTgt spid="143374">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43368">
                                            <p:txEl>
                                              <p:pRg st="0" end="0"/>
                                            </p:txEl>
                                          </p:spTgt>
                                        </p:tgtEl>
                                        <p:attrNameLst>
                                          <p:attrName>style.visibility</p:attrName>
                                        </p:attrNameLst>
                                      </p:cBhvr>
                                      <p:to>
                                        <p:strVal val="visible"/>
                                      </p:to>
                                    </p:set>
                                    <p:animEffect transition="in" filter="box(out)">
                                      <p:cBhvr>
                                        <p:cTn id="41" dur="500"/>
                                        <p:tgtEl>
                                          <p:spTgt spid="143368">
                                            <p:txEl>
                                              <p:pRg st="0" end="0"/>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8" grpId="0" build="p" autoUpdateAnimBg="0"/>
      <p:bldP spid="143369" grpId="0" autoUpdateAnimBg="0"/>
      <p:bldP spid="143370" grpId="0" autoUpdateAnimBg="0"/>
      <p:bldP spid="143371" grpId="0" autoUpdateAnimBg="0"/>
      <p:bldP spid="143372" grpId="0" autoUpdateAnimBg="0"/>
      <p:bldP spid="143373" grpId="0" autoUpdateAnimBg="0"/>
      <p:bldP spid="14337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02" name="Text Box 94"/>
          <p:cNvSpPr txBox="1">
            <a:spLocks noChangeArrowheads="1"/>
          </p:cNvSpPr>
          <p:nvPr/>
        </p:nvSpPr>
        <p:spPr bwMode="auto">
          <a:xfrm>
            <a:off x="381000" y="675725"/>
            <a:ext cx="8382000" cy="1042466"/>
          </a:xfrm>
          <a:prstGeom prst="rect">
            <a:avLst/>
          </a:prstGeom>
          <a:noFill/>
          <a:ln w="38100">
            <a:noFill/>
            <a:miter lim="800000"/>
            <a:headEnd/>
            <a:tailEnd/>
          </a:ln>
          <a:effectLst/>
        </p:spPr>
        <p:txBody>
          <a:bodyPr lIns="90000" tIns="46800" rIns="90000" bIns="46800">
            <a:spAutoFit/>
          </a:bodyPr>
          <a:lstStyle/>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4</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如果</a:t>
            </a:r>
            <a:r>
              <a:rPr lang="en-US" altLang="zh-CN" sz="2800" b="1" i="1">
                <a:latin typeface="Times New Roman" panose="02020603050405020304" pitchFamily="18" charset="0"/>
                <a:ea typeface="长城楷体" pitchFamily="49" charset="-122"/>
                <a:cs typeface="Times New Roman" panose="02020603050405020304" pitchFamily="18" charset="0"/>
              </a:rPr>
              <a:t>R</a:t>
            </a:r>
            <a:r>
              <a:rPr lang="en-US" altLang="zh-CN" sz="2800" b="1" baseline="-25000">
                <a:latin typeface="Times New Roman" panose="02020603050405020304" pitchFamily="18" charset="0"/>
                <a:ea typeface="长城楷体" pitchFamily="49" charset="-122"/>
                <a:cs typeface="Times New Roman" panose="02020603050405020304" pitchFamily="18" charset="0"/>
              </a:rPr>
              <a:t>F</a:t>
            </a:r>
            <a:r>
              <a:rPr lang="zh-CN" altLang="en-US" sz="2800" b="1">
                <a:latin typeface="Times New Roman" panose="02020603050405020304" pitchFamily="18" charset="0"/>
                <a:cs typeface="Times New Roman" panose="02020603050405020304" pitchFamily="18" charset="0"/>
              </a:rPr>
              <a:t>的另一端</a:t>
            </a:r>
            <a:r>
              <a:rPr lang="zh-CN" altLang="en-US" sz="2800" b="1">
                <a:solidFill>
                  <a:schemeClr val="tx2"/>
                </a:solidFill>
                <a:latin typeface="Times New Roman" panose="02020603050405020304" pitchFamily="18" charset="0"/>
                <a:cs typeface="Times New Roman" panose="02020603050405020304" pitchFamily="18" charset="0"/>
              </a:rPr>
              <a:t>不接在</a:t>
            </a:r>
            <a:r>
              <a:rPr lang="en-US" altLang="zh-CN" sz="2800" b="1">
                <a:latin typeface="Times New Roman" panose="02020603050405020304" pitchFamily="18" charset="0"/>
                <a:ea typeface="长城楷体" pitchFamily="49" charset="-122"/>
                <a:cs typeface="Times New Roman" panose="02020603050405020304" pitchFamily="18" charset="0"/>
              </a:rPr>
              <a:t>T</a:t>
            </a:r>
            <a:r>
              <a:rPr lang="en-US" altLang="zh-CN" sz="2800" b="1" baseline="-25000">
                <a:latin typeface="Times New Roman" panose="02020603050405020304" pitchFamily="18" charset="0"/>
                <a:ea typeface="长城楷体" pitchFamily="49" charset="-122"/>
                <a:cs typeface="Times New Roman" panose="02020603050405020304" pitchFamily="18" charset="0"/>
              </a:rPr>
              <a:t>1 </a:t>
            </a:r>
            <a:r>
              <a:rPr lang="zh-CN" altLang="en-US" sz="2800" b="1">
                <a:solidFill>
                  <a:schemeClr val="tx2"/>
                </a:solidFill>
                <a:latin typeface="Times New Roman" panose="02020603050405020304" pitchFamily="18" charset="0"/>
                <a:cs typeface="Times New Roman" panose="02020603050405020304" pitchFamily="18" charset="0"/>
              </a:rPr>
              <a:t>的发射极，而是接在它的基极，两者有何不同，是否会变成正反馈 ？</a:t>
            </a:r>
          </a:p>
        </p:txBody>
      </p:sp>
      <p:sp>
        <p:nvSpPr>
          <p:cNvPr id="145503" name="Rectangle 95"/>
          <p:cNvSpPr>
            <a:spLocks noChangeArrowheads="1"/>
          </p:cNvSpPr>
          <p:nvPr/>
        </p:nvSpPr>
        <p:spPr bwMode="auto">
          <a:xfrm>
            <a:off x="304800" y="4942925"/>
            <a:ext cx="8534400" cy="1544637"/>
          </a:xfrm>
          <a:prstGeom prst="rect">
            <a:avLst/>
          </a:prstGeom>
          <a:noFill/>
          <a:ln w="38100">
            <a:noFill/>
            <a:miter lim="800000"/>
            <a:headEnd/>
            <a:tailEnd/>
          </a:ln>
          <a:effectLst/>
        </p:spPr>
        <p:txBody>
          <a:bodyPr>
            <a:spAutoFit/>
          </a:bodyPr>
          <a:lstStyle/>
          <a:p>
            <a:pPr>
              <a:lnSpc>
                <a:spcPct val="110000"/>
              </a:lnSpc>
              <a:spcBef>
                <a:spcPct val="10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解：</a:t>
            </a:r>
            <a:r>
              <a:rPr lang="en-US" altLang="zh-CN" sz="2800" b="1">
                <a:solidFill>
                  <a:srgbClr val="000099"/>
                </a:solidFill>
                <a:latin typeface="Times New Roman" panose="02020603050405020304" pitchFamily="18" charset="0"/>
                <a:cs typeface="Times New Roman" panose="02020603050405020304" pitchFamily="18" charset="0"/>
              </a:rPr>
              <a:t>T</a:t>
            </a:r>
            <a:r>
              <a:rPr lang="en-US" altLang="zh-CN" sz="2800" b="1" baseline="-25000">
                <a:solidFill>
                  <a:srgbClr val="000099"/>
                </a:solidFill>
                <a:latin typeface="Times New Roman" panose="02020603050405020304" pitchFamily="18" charset="0"/>
                <a:cs typeface="Times New Roman" panose="02020603050405020304" pitchFamily="18" charset="0"/>
              </a:rPr>
              <a:t>2</a:t>
            </a:r>
            <a:r>
              <a:rPr lang="zh-CN" altLang="en-US" sz="2800" b="1">
                <a:solidFill>
                  <a:srgbClr val="000099"/>
                </a:solidFill>
                <a:latin typeface="Times New Roman" panose="02020603050405020304" pitchFamily="18" charset="0"/>
                <a:cs typeface="Times New Roman" panose="02020603050405020304" pitchFamily="18" charset="0"/>
              </a:rPr>
              <a:t>集电极的</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a:t>
            </a:r>
            <a:r>
              <a:rPr lang="zh-CN" altLang="en-US" sz="2800" b="1">
                <a:solidFill>
                  <a:srgbClr val="000099"/>
                </a:solidFill>
                <a:latin typeface="Times New Roman" panose="02020603050405020304" pitchFamily="18" charset="0"/>
                <a:cs typeface="Times New Roman" panose="02020603050405020304" pitchFamily="18" charset="0"/>
              </a:rPr>
              <a:t> 反馈到</a:t>
            </a:r>
            <a:r>
              <a:rPr lang="en-US" altLang="zh-CN" sz="2800" b="1">
                <a:solidFill>
                  <a:srgbClr val="000099"/>
                </a:solidFill>
                <a:latin typeface="Times New Roman" panose="02020603050405020304" pitchFamily="18" charset="0"/>
                <a:cs typeface="Times New Roman" panose="02020603050405020304" pitchFamily="18" charset="0"/>
              </a:rPr>
              <a:t>T</a:t>
            </a:r>
            <a:r>
              <a:rPr lang="en-US" altLang="zh-CN" b="1" baseline="-25000">
                <a:solidFill>
                  <a:srgbClr val="000099"/>
                </a:solidFill>
                <a:latin typeface="Times New Roman" panose="02020603050405020304" pitchFamily="18" charset="0"/>
                <a:cs typeface="Times New Roman" panose="02020603050405020304" pitchFamily="18" charset="0"/>
              </a:rPr>
              <a:t>1</a:t>
            </a:r>
            <a:r>
              <a:rPr lang="zh-CN" altLang="en-US" sz="2800" b="1">
                <a:solidFill>
                  <a:srgbClr val="000099"/>
                </a:solidFill>
                <a:latin typeface="Times New Roman" panose="02020603050405020304" pitchFamily="18" charset="0"/>
                <a:cs typeface="Times New Roman" panose="02020603050405020304" pitchFamily="18" charset="0"/>
              </a:rPr>
              <a:t>的基极，提高了</a:t>
            </a:r>
            <a:r>
              <a:rPr lang="en-US" altLang="zh-CN" sz="2800" b="1">
                <a:solidFill>
                  <a:srgbClr val="000099"/>
                </a:solidFill>
                <a:latin typeface="Times New Roman" panose="02020603050405020304" pitchFamily="18" charset="0"/>
                <a:ea typeface="长城楷体" pitchFamily="49" charset="-122"/>
                <a:cs typeface="Times New Roman" panose="02020603050405020304" pitchFamily="18" charset="0"/>
              </a:rPr>
              <a:t>B</a:t>
            </a:r>
            <a:r>
              <a:rPr lang="en-US" altLang="zh-CN" sz="2800" b="1" baseline="-25000">
                <a:solidFill>
                  <a:srgbClr val="000099"/>
                </a:solidFill>
                <a:latin typeface="Times New Roman" panose="02020603050405020304" pitchFamily="18" charset="0"/>
                <a:ea typeface="长城楷体" pitchFamily="49" charset="-122"/>
                <a:cs typeface="Times New Roman" panose="02020603050405020304" pitchFamily="18" charset="0"/>
              </a:rPr>
              <a:t>1</a:t>
            </a:r>
            <a:r>
              <a:rPr lang="zh-CN" altLang="en-US" sz="2800" b="1">
                <a:solidFill>
                  <a:srgbClr val="000099"/>
                </a:solidFill>
                <a:latin typeface="Times New Roman" panose="02020603050405020304" pitchFamily="18" charset="0"/>
                <a:cs typeface="Times New Roman" panose="02020603050405020304" pitchFamily="18" charset="0"/>
              </a:rPr>
              <a:t>的交流电位，使</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be1</a:t>
            </a:r>
            <a:r>
              <a:rPr lang="zh-CN" altLang="en-US" sz="2800" b="1">
                <a:solidFill>
                  <a:srgbClr val="000099"/>
                </a:solidFill>
                <a:latin typeface="Times New Roman" panose="02020603050405020304" pitchFamily="18" charset="0"/>
                <a:cs typeface="Times New Roman" panose="02020603050405020304" pitchFamily="18" charset="0"/>
              </a:rPr>
              <a:t>增大，故为正反馈；</a:t>
            </a:r>
          </a:p>
          <a:p>
            <a:pPr>
              <a:lnSpc>
                <a:spcPct val="110000"/>
              </a:lnSpc>
              <a:spcBef>
                <a:spcPct val="10000"/>
              </a:spcBef>
              <a:defRPr/>
            </a:pPr>
            <a:r>
              <a:rPr lang="zh-CN" altLang="en-US" sz="2800" b="1">
                <a:solidFill>
                  <a:srgbClr val="003399"/>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这时</a:t>
            </a: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E1</a:t>
            </a:r>
            <a:r>
              <a:rPr lang="zh-CN" altLang="en-US" sz="2800" b="1">
                <a:solidFill>
                  <a:srgbClr val="CC0000"/>
                </a:solidFill>
                <a:latin typeface="Times New Roman" panose="02020603050405020304" pitchFamily="18" charset="0"/>
                <a:cs typeface="Times New Roman" panose="02020603050405020304" pitchFamily="18" charset="0"/>
              </a:rPr>
              <a:t>、</a:t>
            </a:r>
            <a:r>
              <a:rPr lang="en-US" altLang="zh-CN" sz="2800" b="1" i="1">
                <a:solidFill>
                  <a:srgbClr val="CC0000"/>
                </a:solidFill>
                <a:latin typeface="Times New Roman" panose="02020603050405020304" pitchFamily="18" charset="0"/>
                <a:ea typeface="长城楷体" pitchFamily="49" charset="-122"/>
                <a:cs typeface="Times New Roman" panose="02020603050405020304" pitchFamily="18" charset="0"/>
              </a:rPr>
              <a:t>R</a:t>
            </a:r>
            <a:r>
              <a:rPr lang="en-US" altLang="zh-CN" sz="2800" b="1" baseline="-25000">
                <a:solidFill>
                  <a:srgbClr val="CC0000"/>
                </a:solidFill>
                <a:latin typeface="Times New Roman" panose="02020603050405020304" pitchFamily="18" charset="0"/>
                <a:ea typeface="长城楷体" pitchFamily="49" charset="-122"/>
                <a:cs typeface="Times New Roman" panose="02020603050405020304" pitchFamily="18" charset="0"/>
              </a:rPr>
              <a:t>F</a:t>
            </a:r>
            <a:r>
              <a:rPr lang="zh-CN" altLang="en-US" sz="2800" b="1">
                <a:solidFill>
                  <a:srgbClr val="CC0000"/>
                </a:solidFill>
                <a:latin typeface="Times New Roman" panose="02020603050405020304" pitchFamily="18" charset="0"/>
                <a:cs typeface="Times New Roman" panose="02020603050405020304" pitchFamily="18" charset="0"/>
              </a:rPr>
              <a:t>引入越级正反馈。</a:t>
            </a:r>
            <a:endParaRPr lang="zh-CN" altLang="en-US" sz="2800" b="1">
              <a:latin typeface="Times New Roman" panose="02020603050405020304" pitchFamily="18" charset="0"/>
              <a:cs typeface="Times New Roman" panose="02020603050405020304" pitchFamily="18" charset="0"/>
            </a:endParaRPr>
          </a:p>
        </p:txBody>
      </p:sp>
      <p:sp>
        <p:nvSpPr>
          <p:cNvPr id="145508" name="Oval 100"/>
          <p:cNvSpPr>
            <a:spLocks noChangeArrowheads="1"/>
          </p:cNvSpPr>
          <p:nvPr/>
        </p:nvSpPr>
        <p:spPr bwMode="auto">
          <a:xfrm flipV="1">
            <a:off x="3638550" y="2601362"/>
            <a:ext cx="247650"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rot="10800000"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b="1">
                <a:solidFill>
                  <a:srgbClr val="003399"/>
                </a:solidFill>
                <a:ea typeface="楷体_GB2312" pitchFamily="49" charset="-122"/>
                <a:cs typeface="Times New Roman" panose="02020603050405020304" pitchFamily="18" charset="0"/>
              </a:rPr>
              <a:t>－</a:t>
            </a:r>
          </a:p>
        </p:txBody>
      </p:sp>
      <p:sp>
        <p:nvSpPr>
          <p:cNvPr id="145509" name="Rectangle 101"/>
          <p:cNvSpPr>
            <a:spLocks noChangeArrowheads="1"/>
          </p:cNvSpPr>
          <p:nvPr/>
        </p:nvSpPr>
        <p:spPr bwMode="auto">
          <a:xfrm>
            <a:off x="2895600" y="276805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accent2"/>
                </a:solidFill>
                <a:cs typeface="Times New Roman" panose="02020603050405020304" pitchFamily="18" charset="0"/>
                <a:sym typeface="Symbol" panose="05050102010706020507" pitchFamily="18" charset="2"/>
              </a:rPr>
              <a:t>+</a:t>
            </a:r>
            <a:endParaRPr lang="en-US" altLang="zh-CN" sz="2800" b="1">
              <a:solidFill>
                <a:srgbClr val="FF6600"/>
              </a:solidFill>
              <a:cs typeface="Times New Roman" panose="02020603050405020304" pitchFamily="18" charset="0"/>
              <a:sym typeface="Symbol" panose="05050102010706020507" pitchFamily="18" charset="2"/>
            </a:endParaRPr>
          </a:p>
        </p:txBody>
      </p:sp>
      <p:sp>
        <p:nvSpPr>
          <p:cNvPr id="145510" name="Oval 102"/>
          <p:cNvSpPr>
            <a:spLocks noChangeArrowheads="1"/>
          </p:cNvSpPr>
          <p:nvPr/>
        </p:nvSpPr>
        <p:spPr bwMode="auto">
          <a:xfrm flipV="1">
            <a:off x="5486400" y="2906162"/>
            <a:ext cx="247650" cy="2476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rot="10800000"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b="1">
                <a:solidFill>
                  <a:srgbClr val="003399"/>
                </a:solidFill>
                <a:ea typeface="楷体_GB2312" pitchFamily="49" charset="-122"/>
                <a:cs typeface="Times New Roman" panose="02020603050405020304" pitchFamily="18" charset="0"/>
              </a:rPr>
              <a:t>－</a:t>
            </a:r>
          </a:p>
        </p:txBody>
      </p:sp>
      <p:sp>
        <p:nvSpPr>
          <p:cNvPr id="145511" name="Rectangle 103"/>
          <p:cNvSpPr>
            <a:spLocks noChangeArrowheads="1"/>
          </p:cNvSpPr>
          <p:nvPr/>
        </p:nvSpPr>
        <p:spPr bwMode="auto">
          <a:xfrm>
            <a:off x="6019800" y="2463250"/>
            <a:ext cx="387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chemeClr val="accent2"/>
                </a:solidFill>
                <a:cs typeface="Times New Roman" panose="02020603050405020304" pitchFamily="18" charset="0"/>
                <a:sym typeface="Symbol" panose="05050102010706020507" pitchFamily="18" charset="2"/>
              </a:rPr>
              <a:t>+</a:t>
            </a:r>
            <a:endParaRPr lang="en-US" altLang="zh-CN" sz="2800" b="1">
              <a:solidFill>
                <a:srgbClr val="FF6600"/>
              </a:solidFill>
              <a:cs typeface="Times New Roman" panose="02020603050405020304" pitchFamily="18" charset="0"/>
              <a:sym typeface="Symbol" panose="05050102010706020507" pitchFamily="18" charset="2"/>
            </a:endParaRPr>
          </a:p>
        </p:txBody>
      </p:sp>
      <p:sp>
        <p:nvSpPr>
          <p:cNvPr id="145512" name="Rectangle 104"/>
          <p:cNvSpPr>
            <a:spLocks noChangeArrowheads="1"/>
          </p:cNvSpPr>
          <p:nvPr/>
        </p:nvSpPr>
        <p:spPr bwMode="auto">
          <a:xfrm>
            <a:off x="2743200" y="3156987"/>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cs typeface="Times New Roman" panose="02020603050405020304" pitchFamily="18" charset="0"/>
                <a:sym typeface="Symbol" panose="05050102010706020507" pitchFamily="18" charset="2"/>
              </a:rPr>
              <a:t></a:t>
            </a:r>
          </a:p>
        </p:txBody>
      </p:sp>
      <p:grpSp>
        <p:nvGrpSpPr>
          <p:cNvPr id="2" name="Group 105"/>
          <p:cNvGrpSpPr>
            <a:grpSpLocks/>
          </p:cNvGrpSpPr>
          <p:nvPr/>
        </p:nvGrpSpPr>
        <p:grpSpPr bwMode="auto">
          <a:xfrm>
            <a:off x="3165475" y="3209375"/>
            <a:ext cx="1101725" cy="403225"/>
            <a:chOff x="1920" y="1968"/>
            <a:chExt cx="912" cy="336"/>
          </a:xfrm>
        </p:grpSpPr>
        <p:sp>
          <p:nvSpPr>
            <p:cNvPr id="145514" name="Line 106"/>
            <p:cNvSpPr>
              <a:spLocks noChangeShapeType="1"/>
            </p:cNvSpPr>
            <p:nvPr/>
          </p:nvSpPr>
          <p:spPr bwMode="auto">
            <a:xfrm flipH="1">
              <a:off x="1920" y="2304"/>
              <a:ext cx="912" cy="0"/>
            </a:xfrm>
            <a:prstGeom prst="line">
              <a:avLst/>
            </a:prstGeom>
            <a:noFill/>
            <a:ln w="38100">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45515" name="Line 107"/>
            <p:cNvSpPr>
              <a:spLocks noChangeShapeType="1"/>
            </p:cNvSpPr>
            <p:nvPr/>
          </p:nvSpPr>
          <p:spPr bwMode="auto">
            <a:xfrm flipH="1" flipV="1">
              <a:off x="1920" y="1968"/>
              <a:ext cx="0" cy="336"/>
            </a:xfrm>
            <a:prstGeom prst="line">
              <a:avLst/>
            </a:prstGeom>
            <a:noFill/>
            <a:ln w="38100">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pic>
        <p:nvPicPr>
          <p:cNvPr id="41994" name="Picture 200" descr="图片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761575"/>
            <a:ext cx="7027863"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30669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5509"/>
                                        </p:tgtEl>
                                        <p:attrNameLst>
                                          <p:attrName>style.visibility</p:attrName>
                                        </p:attrNameLst>
                                      </p:cBhvr>
                                      <p:to>
                                        <p:strVal val="visible"/>
                                      </p:to>
                                    </p:set>
                                    <p:animEffect transition="in" filter="wipe(left)">
                                      <p:cBhvr>
                                        <p:cTn id="12" dur="500"/>
                                        <p:tgtEl>
                                          <p:spTgt spid="145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5508"/>
                                        </p:tgtEl>
                                        <p:attrNameLst>
                                          <p:attrName>style.visibility</p:attrName>
                                        </p:attrNameLst>
                                      </p:cBhvr>
                                      <p:to>
                                        <p:strVal val="visible"/>
                                      </p:to>
                                    </p:set>
                                    <p:animEffect transition="in" filter="wipe(left)">
                                      <p:cBhvr>
                                        <p:cTn id="17" dur="500"/>
                                        <p:tgtEl>
                                          <p:spTgt spid="145508"/>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5510"/>
                                        </p:tgtEl>
                                        <p:attrNameLst>
                                          <p:attrName>style.visibility</p:attrName>
                                        </p:attrNameLst>
                                      </p:cBhvr>
                                      <p:to>
                                        <p:strVal val="visible"/>
                                      </p:to>
                                    </p:set>
                                    <p:animEffect transition="in" filter="wipe(left)">
                                      <p:cBhvr>
                                        <p:cTn id="21" dur="500"/>
                                        <p:tgtEl>
                                          <p:spTgt spid="1455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5511"/>
                                        </p:tgtEl>
                                        <p:attrNameLst>
                                          <p:attrName>style.visibility</p:attrName>
                                        </p:attrNameLst>
                                      </p:cBhvr>
                                      <p:to>
                                        <p:strVal val="visible"/>
                                      </p:to>
                                    </p:set>
                                    <p:animEffect transition="in" filter="wipe(left)">
                                      <p:cBhvr>
                                        <p:cTn id="26" dur="500"/>
                                        <p:tgtEl>
                                          <p:spTgt spid="14551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5512"/>
                                        </p:tgtEl>
                                        <p:attrNameLst>
                                          <p:attrName>style.visibility</p:attrName>
                                        </p:attrNameLst>
                                      </p:cBhvr>
                                      <p:to>
                                        <p:strVal val="visible"/>
                                      </p:to>
                                    </p:set>
                                    <p:animEffect transition="in" filter="wipe(left)">
                                      <p:cBhvr>
                                        <p:cTn id="31" dur="500"/>
                                        <p:tgtEl>
                                          <p:spTgt spid="1455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5503">
                                            <p:txEl>
                                              <p:pRg st="0" end="0"/>
                                            </p:txEl>
                                          </p:spTgt>
                                        </p:tgtEl>
                                        <p:attrNameLst>
                                          <p:attrName>style.visibility</p:attrName>
                                        </p:attrNameLst>
                                      </p:cBhvr>
                                      <p:to>
                                        <p:strVal val="visible"/>
                                      </p:to>
                                    </p:set>
                                    <p:animEffect transition="in" filter="wipe(left)">
                                      <p:cBhvr>
                                        <p:cTn id="36" dur="500"/>
                                        <p:tgtEl>
                                          <p:spTgt spid="145503">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5503">
                                            <p:txEl>
                                              <p:pRg st="1" end="1"/>
                                            </p:txEl>
                                          </p:spTgt>
                                        </p:tgtEl>
                                        <p:attrNameLst>
                                          <p:attrName>style.visibility</p:attrName>
                                        </p:attrNameLst>
                                      </p:cBhvr>
                                      <p:to>
                                        <p:strVal val="visible"/>
                                      </p:to>
                                    </p:set>
                                    <p:animEffect transition="in" filter="wipe(left)">
                                      <p:cBhvr>
                                        <p:cTn id="41" dur="500"/>
                                        <p:tgtEl>
                                          <p:spTgt spid="1455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503" grpId="0" build="p" autoUpdateAnimBg="0"/>
      <p:bldP spid="145508" grpId="0" autoUpdateAnimBg="0"/>
      <p:bldP spid="145509" grpId="0" autoUpdateAnimBg="0"/>
      <p:bldP spid="145510" grpId="0" autoUpdateAnimBg="0"/>
      <p:bldP spid="145511" grpId="0" autoUpdateAnimBg="0"/>
      <p:bldP spid="14551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0" y="5696720"/>
            <a:ext cx="4572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cs typeface="Times New Roman" panose="02020603050405020304" pitchFamily="18" charset="0"/>
              </a:rPr>
              <a:t>R</a:t>
            </a:r>
            <a:r>
              <a:rPr lang="en-US" altLang="zh-CN" sz="2800" b="1" baseline="-25000">
                <a:cs typeface="Times New Roman" panose="02020603050405020304" pitchFamily="18" charset="0"/>
              </a:rPr>
              <a:t>F2</a:t>
            </a:r>
            <a:r>
              <a:rPr lang="en-US" altLang="zh-CN" sz="2800" b="1">
                <a:cs typeface="Times New Roman" panose="02020603050405020304" pitchFamily="18" charset="0"/>
              </a:rPr>
              <a:t>(</a:t>
            </a:r>
            <a:r>
              <a:rPr lang="en-US" altLang="zh-CN" sz="2800" b="1" i="1">
                <a:cs typeface="Times New Roman" panose="02020603050405020304" pitchFamily="18" charset="0"/>
              </a:rPr>
              <a:t>R</a:t>
            </a:r>
            <a:r>
              <a:rPr lang="en-US" altLang="zh-CN" sz="2800" b="1" baseline="-25000">
                <a:cs typeface="Times New Roman" panose="02020603050405020304" pitchFamily="18" charset="0"/>
              </a:rPr>
              <a:t>1</a:t>
            </a:r>
            <a:r>
              <a:rPr lang="zh-CN" altLang="en-US" sz="2800" b="1">
                <a:cs typeface="Times New Roman" panose="02020603050405020304" pitchFamily="18" charset="0"/>
              </a:rPr>
              <a:t>、</a:t>
            </a:r>
            <a:r>
              <a:rPr lang="en-US" altLang="zh-CN" sz="2800" b="1" i="1">
                <a:cs typeface="Times New Roman" panose="02020603050405020304" pitchFamily="18" charset="0"/>
              </a:rPr>
              <a:t>R</a:t>
            </a:r>
            <a:r>
              <a:rPr lang="en-US" altLang="zh-CN" sz="2800" b="1" baseline="-25000">
                <a:cs typeface="Times New Roman" panose="02020603050405020304" pitchFamily="18" charset="0"/>
              </a:rPr>
              <a:t>2</a:t>
            </a:r>
            <a:r>
              <a:rPr lang="en-US" altLang="zh-CN" sz="2800" b="1">
                <a:cs typeface="Times New Roman" panose="02020603050405020304" pitchFamily="18" charset="0"/>
              </a:rPr>
              <a:t>):</a:t>
            </a:r>
            <a:r>
              <a:rPr lang="en-US" altLang="zh-CN" sz="2800" b="1" baseline="-25000">
                <a:cs typeface="Times New Roman" panose="02020603050405020304" pitchFamily="18" charset="0"/>
              </a:rPr>
              <a:t>  </a:t>
            </a:r>
            <a:r>
              <a:rPr lang="zh-CN" altLang="en-US" sz="2800" b="1">
                <a:cs typeface="Times New Roman" panose="02020603050405020304" pitchFamily="18" charset="0"/>
              </a:rPr>
              <a:t>直流反馈</a:t>
            </a:r>
          </a:p>
        </p:txBody>
      </p:sp>
      <p:sp>
        <p:nvSpPr>
          <p:cNvPr id="146435" name="Text Box 3"/>
          <p:cNvSpPr txBox="1">
            <a:spLocks noChangeArrowheads="1"/>
          </p:cNvSpPr>
          <p:nvPr/>
        </p:nvSpPr>
        <p:spPr bwMode="auto">
          <a:xfrm>
            <a:off x="745912" y="6177732"/>
            <a:ext cx="3427839"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cs typeface="Times New Roman" panose="02020603050405020304" pitchFamily="18" charset="0"/>
              </a:rPr>
              <a:t>（稳定静态工作点）</a:t>
            </a:r>
          </a:p>
        </p:txBody>
      </p:sp>
      <p:sp>
        <p:nvSpPr>
          <p:cNvPr id="146436" name="Text Box 4" descr="40%"/>
          <p:cNvSpPr txBox="1">
            <a:spLocks noChangeArrowheads="1"/>
          </p:cNvSpPr>
          <p:nvPr/>
        </p:nvSpPr>
        <p:spPr bwMode="auto">
          <a:xfrm>
            <a:off x="5076825" y="4618776"/>
            <a:ext cx="2771775" cy="974725"/>
          </a:xfrm>
          <a:prstGeom prst="rect">
            <a:avLst/>
          </a:prstGeom>
          <a:pattFill prst="pct40">
            <a:fgClr>
              <a:srgbClr val="CCCCFF"/>
            </a:fgClr>
            <a:bgClr>
              <a:srgbClr val="FFFFFF"/>
            </a:bgClr>
          </a:pattFill>
          <a:ln w="28575">
            <a:solidFill>
              <a:srgbClr val="006600"/>
            </a:solidFill>
            <a:miter lim="800000"/>
            <a:headEnd/>
            <a:tailEnd/>
          </a:ln>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cs typeface="Times New Roman" panose="02020603050405020304" pitchFamily="18" charset="0"/>
              </a:rPr>
              <a:t>R</a:t>
            </a:r>
            <a:r>
              <a:rPr lang="en-US" altLang="zh-CN" sz="2800" b="1" baseline="-25000">
                <a:cs typeface="Times New Roman" panose="02020603050405020304" pitchFamily="18" charset="0"/>
              </a:rPr>
              <a:t>F </a:t>
            </a:r>
            <a:r>
              <a:rPr lang="zh-CN" altLang="en-US" sz="2800" b="1">
                <a:cs typeface="Times New Roman" panose="02020603050405020304" pitchFamily="18" charset="0"/>
              </a:rPr>
              <a:t>、</a:t>
            </a:r>
            <a:r>
              <a:rPr lang="en-US" altLang="zh-CN" sz="2800" b="1" i="1">
                <a:cs typeface="Times New Roman" panose="02020603050405020304" pitchFamily="18" charset="0"/>
              </a:rPr>
              <a:t>C</a:t>
            </a:r>
            <a:r>
              <a:rPr lang="en-US" altLang="zh-CN" sz="2800" b="1" baseline="-25000">
                <a:cs typeface="Times New Roman" panose="02020603050405020304" pitchFamily="18" charset="0"/>
              </a:rPr>
              <a:t>F </a:t>
            </a:r>
            <a:r>
              <a:rPr lang="en-US" altLang="zh-CN" sz="2800" b="1">
                <a:cs typeface="Times New Roman" panose="02020603050405020304" pitchFamily="18" charset="0"/>
              </a:rPr>
              <a:t>:</a:t>
            </a:r>
            <a:r>
              <a:rPr lang="en-US" altLang="zh-CN" sz="2800" b="1" baseline="-25000">
                <a:cs typeface="Times New Roman" panose="02020603050405020304" pitchFamily="18" charset="0"/>
              </a:rPr>
              <a:t>    </a:t>
            </a:r>
            <a:r>
              <a:rPr lang="zh-CN" altLang="en-US" sz="2800" b="1">
                <a:cs typeface="Times New Roman" panose="02020603050405020304" pitchFamily="18" charset="0"/>
              </a:rPr>
              <a:t>交流</a:t>
            </a:r>
            <a:r>
              <a:rPr lang="zh-CN" altLang="en-US" sz="2800" b="1">
                <a:solidFill>
                  <a:srgbClr val="EC1635"/>
                </a:solidFill>
                <a:cs typeface="Times New Roman" panose="02020603050405020304" pitchFamily="18" charset="0"/>
              </a:rPr>
              <a:t>电压并联负反馈</a:t>
            </a:r>
          </a:p>
        </p:txBody>
      </p:sp>
      <p:sp>
        <p:nvSpPr>
          <p:cNvPr id="43013" name="Text Box 10"/>
          <p:cNvSpPr txBox="1">
            <a:spLocks noChangeArrowheads="1"/>
          </p:cNvSpPr>
          <p:nvPr/>
        </p:nvSpPr>
        <p:spPr bwMode="auto">
          <a:xfrm>
            <a:off x="315078" y="881832"/>
            <a:ext cx="60174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cs typeface="Times New Roman" panose="02020603050405020304" pitchFamily="18" charset="0"/>
              </a:rPr>
              <a:t>(a)</a:t>
            </a:r>
          </a:p>
        </p:txBody>
      </p:sp>
      <p:sp>
        <p:nvSpPr>
          <p:cNvPr id="146510" name="Text Box 78" descr="40%"/>
          <p:cNvSpPr txBox="1">
            <a:spLocks noChangeArrowheads="1"/>
          </p:cNvSpPr>
          <p:nvPr/>
        </p:nvSpPr>
        <p:spPr bwMode="auto">
          <a:xfrm>
            <a:off x="500063" y="4680689"/>
            <a:ext cx="3081337" cy="974725"/>
          </a:xfrm>
          <a:prstGeom prst="rect">
            <a:avLst/>
          </a:prstGeom>
          <a:pattFill prst="pct40">
            <a:fgClr>
              <a:srgbClr val="FFCC99"/>
            </a:fgClr>
            <a:bgClr>
              <a:srgbClr val="FFFFFF"/>
            </a:bgClr>
          </a:pattFill>
          <a:ln w="28575">
            <a:solidFill>
              <a:srgbClr val="006600"/>
            </a:solidFill>
            <a:miter lim="800000"/>
            <a:headEnd/>
            <a:tailEnd/>
          </a:ln>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cs typeface="Times New Roman" panose="02020603050405020304" pitchFamily="18" charset="0"/>
              </a:rPr>
              <a:t>R</a:t>
            </a:r>
            <a:r>
              <a:rPr lang="en-US" altLang="zh-CN" sz="2800" b="1" baseline="-25000">
                <a:cs typeface="Times New Roman" panose="02020603050405020304" pitchFamily="18" charset="0"/>
              </a:rPr>
              <a:t>F1</a:t>
            </a:r>
            <a:r>
              <a:rPr lang="zh-CN" altLang="en-US" sz="2800" b="1">
                <a:cs typeface="Times New Roman" panose="02020603050405020304" pitchFamily="18" charset="0"/>
              </a:rPr>
              <a:t>、</a:t>
            </a:r>
            <a:r>
              <a:rPr lang="en-US" altLang="zh-CN" sz="2800" b="1" i="1">
                <a:cs typeface="Times New Roman" panose="02020603050405020304" pitchFamily="18" charset="0"/>
              </a:rPr>
              <a:t>R</a:t>
            </a:r>
            <a:r>
              <a:rPr lang="en-US" altLang="zh-CN" sz="2800" b="1" baseline="-25000">
                <a:cs typeface="Times New Roman" panose="02020603050405020304" pitchFamily="18" charset="0"/>
              </a:rPr>
              <a:t>E1</a:t>
            </a:r>
            <a:r>
              <a:rPr lang="en-US" altLang="zh-CN" sz="2800" b="1">
                <a:cs typeface="Times New Roman" panose="02020603050405020304" pitchFamily="18" charset="0"/>
              </a:rPr>
              <a:t>: </a:t>
            </a:r>
            <a:r>
              <a:rPr lang="zh-CN" altLang="en-US" sz="2800" b="1">
                <a:cs typeface="Times New Roman" panose="02020603050405020304" pitchFamily="18" charset="0"/>
              </a:rPr>
              <a:t>交直流</a:t>
            </a:r>
            <a:r>
              <a:rPr lang="zh-CN" altLang="en-US" sz="2800" b="1">
                <a:solidFill>
                  <a:srgbClr val="EC1635"/>
                </a:solidFill>
                <a:cs typeface="Times New Roman" panose="02020603050405020304" pitchFamily="18" charset="0"/>
              </a:rPr>
              <a:t>电压串联负反馈</a:t>
            </a:r>
          </a:p>
        </p:txBody>
      </p:sp>
      <p:sp>
        <p:nvSpPr>
          <p:cNvPr id="146518" name="Text Box 86"/>
          <p:cNvSpPr txBox="1">
            <a:spLocks noChangeArrowheads="1"/>
          </p:cNvSpPr>
          <p:nvPr/>
        </p:nvSpPr>
        <p:spPr bwMode="auto">
          <a:xfrm>
            <a:off x="974930" y="2226445"/>
            <a:ext cx="38694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0000"/>
                </a:solidFill>
                <a:cs typeface="Times New Roman" panose="02020603050405020304" pitchFamily="18" charset="0"/>
              </a:rPr>
              <a:t>+</a:t>
            </a:r>
          </a:p>
        </p:txBody>
      </p:sp>
      <p:sp>
        <p:nvSpPr>
          <p:cNvPr id="146519" name="Text Box 87"/>
          <p:cNvSpPr txBox="1">
            <a:spLocks noChangeArrowheads="1"/>
          </p:cNvSpPr>
          <p:nvPr/>
        </p:nvSpPr>
        <p:spPr bwMode="auto">
          <a:xfrm>
            <a:off x="1452891" y="1686695"/>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6520" name="Text Box 88"/>
          <p:cNvSpPr txBox="1">
            <a:spLocks noChangeArrowheads="1"/>
          </p:cNvSpPr>
          <p:nvPr/>
        </p:nvSpPr>
        <p:spPr bwMode="auto">
          <a:xfrm>
            <a:off x="2081541" y="2020070"/>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6521" name="Text Box 89"/>
          <p:cNvSpPr txBox="1">
            <a:spLocks noChangeArrowheads="1"/>
          </p:cNvSpPr>
          <p:nvPr/>
        </p:nvSpPr>
        <p:spPr bwMode="auto">
          <a:xfrm>
            <a:off x="2519427" y="1714654"/>
            <a:ext cx="415796"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200" b="1">
                <a:solidFill>
                  <a:srgbClr val="EC1635"/>
                </a:solidFill>
                <a:cs typeface="Times New Roman" panose="02020603050405020304" pitchFamily="18" charset="0"/>
              </a:rPr>
              <a:t>+</a:t>
            </a:r>
          </a:p>
        </p:txBody>
      </p:sp>
      <p:grpSp>
        <p:nvGrpSpPr>
          <p:cNvPr id="2" name="Group 90"/>
          <p:cNvGrpSpPr>
            <a:grpSpLocks/>
          </p:cNvGrpSpPr>
          <p:nvPr/>
        </p:nvGrpSpPr>
        <p:grpSpPr bwMode="auto">
          <a:xfrm>
            <a:off x="1522413" y="2863003"/>
            <a:ext cx="415925" cy="587376"/>
            <a:chOff x="936" y="1774"/>
            <a:chExt cx="262" cy="370"/>
          </a:xfrm>
        </p:grpSpPr>
        <p:sp>
          <p:nvSpPr>
            <p:cNvPr id="146523" name="Oval 91"/>
            <p:cNvSpPr>
              <a:spLocks noChangeArrowheads="1"/>
            </p:cNvSpPr>
            <p:nvPr/>
          </p:nvSpPr>
          <p:spPr bwMode="auto">
            <a:xfrm>
              <a:off x="970" y="1874"/>
              <a:ext cx="181" cy="181"/>
            </a:xfrm>
            <a:prstGeom prst="ellipse">
              <a:avLst/>
            </a:prstGeom>
            <a:solidFill>
              <a:srgbClr val="FFFFFF"/>
            </a:solidFill>
            <a:ln w="38100">
              <a:solidFill>
                <a:srgbClr val="0F8B1E"/>
              </a:solidFill>
              <a:round/>
              <a:headEnd/>
              <a:tailEnd/>
            </a:ln>
            <a:effectLst/>
          </p:spPr>
          <p:txBody>
            <a:bodyPr wrap="none" lIns="90000" tIns="46800" rIns="90000" bIns="46800"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3030" name="Text Box 92"/>
            <p:cNvSpPr txBox="1">
              <a:spLocks noChangeArrowheads="1"/>
            </p:cNvSpPr>
            <p:nvPr/>
          </p:nvSpPr>
          <p:spPr bwMode="auto">
            <a:xfrm>
              <a:off x="936" y="1774"/>
              <a:ext cx="26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200" b="1">
                  <a:solidFill>
                    <a:srgbClr val="EC1635"/>
                  </a:solidFill>
                  <a:cs typeface="Times New Roman" panose="02020603050405020304" pitchFamily="18" charset="0"/>
                </a:rPr>
                <a:t>+</a:t>
              </a:r>
            </a:p>
          </p:txBody>
        </p:sp>
      </p:grpSp>
      <p:sp>
        <p:nvSpPr>
          <p:cNvPr id="146525" name="Text Box 93"/>
          <p:cNvSpPr txBox="1">
            <a:spLocks noChangeArrowheads="1"/>
          </p:cNvSpPr>
          <p:nvPr/>
        </p:nvSpPr>
        <p:spPr bwMode="auto">
          <a:xfrm>
            <a:off x="6705665" y="2370292"/>
            <a:ext cx="415796"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3200" b="1">
                <a:solidFill>
                  <a:srgbClr val="EC1635"/>
                </a:solidFill>
                <a:cs typeface="Times New Roman" panose="02020603050405020304" pitchFamily="18" charset="0"/>
              </a:rPr>
              <a:t>+</a:t>
            </a:r>
          </a:p>
        </p:txBody>
      </p:sp>
      <p:sp>
        <p:nvSpPr>
          <p:cNvPr id="146526" name="Text Box 94"/>
          <p:cNvSpPr txBox="1">
            <a:spLocks noChangeArrowheads="1"/>
          </p:cNvSpPr>
          <p:nvPr/>
        </p:nvSpPr>
        <p:spPr bwMode="auto">
          <a:xfrm>
            <a:off x="7274254" y="2316932"/>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grpSp>
        <p:nvGrpSpPr>
          <p:cNvPr id="3" name="Group 172"/>
          <p:cNvGrpSpPr>
            <a:grpSpLocks/>
          </p:cNvGrpSpPr>
          <p:nvPr/>
        </p:nvGrpSpPr>
        <p:grpSpPr bwMode="auto">
          <a:xfrm>
            <a:off x="6726238" y="2805851"/>
            <a:ext cx="361950" cy="525463"/>
            <a:chOff x="4124" y="1750"/>
            <a:chExt cx="228" cy="331"/>
          </a:xfrm>
        </p:grpSpPr>
        <p:sp>
          <p:nvSpPr>
            <p:cNvPr id="146605" name="Oval 173"/>
            <p:cNvSpPr>
              <a:spLocks noChangeArrowheads="1"/>
            </p:cNvSpPr>
            <p:nvPr/>
          </p:nvSpPr>
          <p:spPr bwMode="auto">
            <a:xfrm>
              <a:off x="4141" y="1858"/>
              <a:ext cx="181" cy="181"/>
            </a:xfrm>
            <a:prstGeom prst="ellipse">
              <a:avLst/>
            </a:prstGeom>
            <a:solidFill>
              <a:srgbClr val="FFFFFF"/>
            </a:solidFill>
            <a:ln w="38100">
              <a:solidFill>
                <a:srgbClr val="0F8B1E"/>
              </a:solidFill>
              <a:round/>
              <a:headEnd/>
              <a:tailEnd/>
            </a:ln>
            <a:effectLst/>
          </p:spPr>
          <p:txBody>
            <a:bodyPr wrap="none" lIns="90000" tIns="46800" rIns="90000" bIns="46800"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3028" name="Text Box 174"/>
            <p:cNvSpPr txBox="1">
              <a:spLocks noChangeArrowheads="1"/>
            </p:cNvSpPr>
            <p:nvPr/>
          </p:nvSpPr>
          <p:spPr bwMode="auto">
            <a:xfrm>
              <a:off x="4124" y="1750"/>
              <a:ext cx="2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grpSp>
      <p:sp>
        <p:nvSpPr>
          <p:cNvPr id="146608" name="Rectangle 176"/>
          <p:cNvSpPr>
            <a:spLocks noChangeArrowheads="1"/>
          </p:cNvSpPr>
          <p:nvPr/>
        </p:nvSpPr>
        <p:spPr bwMode="auto">
          <a:xfrm>
            <a:off x="295275" y="503976"/>
            <a:ext cx="1088760" cy="523220"/>
          </a:xfrm>
          <a:prstGeom prst="rect">
            <a:avLst/>
          </a:prstGeom>
          <a:noFill/>
          <a:ln w="38100">
            <a:noFill/>
            <a:miter lim="800000"/>
            <a:headEnd/>
            <a:tailEnd/>
          </a:ln>
          <a:effectLst/>
        </p:spPr>
        <p:txBody>
          <a:bodyPr wrap="none">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5</a:t>
            </a:r>
            <a:r>
              <a:rPr lang="zh-CN" altLang="en-US" sz="2800" b="1">
                <a:solidFill>
                  <a:srgbClr val="CC0000"/>
                </a:solidFill>
                <a:latin typeface="Times New Roman" panose="02020603050405020304" pitchFamily="18" charset="0"/>
                <a:cs typeface="Times New Roman" panose="02020603050405020304" pitchFamily="18" charset="0"/>
              </a:rPr>
              <a:t>：</a:t>
            </a:r>
          </a:p>
        </p:txBody>
      </p:sp>
      <p:sp>
        <p:nvSpPr>
          <p:cNvPr id="146610" name="Text Box 178"/>
          <p:cNvSpPr txBox="1">
            <a:spLocks noChangeArrowheads="1"/>
          </p:cNvSpPr>
          <p:nvPr/>
        </p:nvSpPr>
        <p:spPr bwMode="auto">
          <a:xfrm>
            <a:off x="5021341" y="5696720"/>
            <a:ext cx="2382681"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cs typeface="Times New Roman" panose="02020603050405020304" pitchFamily="18" charset="0"/>
              </a:rPr>
              <a:t>R</a:t>
            </a:r>
            <a:r>
              <a:rPr lang="en-US" altLang="zh-CN" sz="2800" b="1" baseline="-25000">
                <a:cs typeface="Times New Roman" panose="02020603050405020304" pitchFamily="18" charset="0"/>
              </a:rPr>
              <a:t>E2</a:t>
            </a:r>
            <a:r>
              <a:rPr lang="en-US" altLang="zh-CN" sz="2800" b="1">
                <a:cs typeface="Times New Roman" panose="02020603050405020304" pitchFamily="18" charset="0"/>
              </a:rPr>
              <a:t>:</a:t>
            </a:r>
            <a:r>
              <a:rPr lang="en-US" altLang="zh-CN" sz="2800" b="1" baseline="-25000">
                <a:cs typeface="Times New Roman" panose="02020603050405020304" pitchFamily="18" charset="0"/>
              </a:rPr>
              <a:t>  </a:t>
            </a:r>
            <a:r>
              <a:rPr lang="zh-CN" altLang="en-US" sz="2800" b="1">
                <a:cs typeface="Times New Roman" panose="02020603050405020304" pitchFamily="18" charset="0"/>
              </a:rPr>
              <a:t>直流反馈</a:t>
            </a:r>
          </a:p>
        </p:txBody>
      </p:sp>
      <p:pic>
        <p:nvPicPr>
          <p:cNvPr id="43025" name="Picture 250" descr="图片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778614"/>
            <a:ext cx="4206875" cy="377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683" name="Picture 251" descr="图片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823064"/>
            <a:ext cx="479107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47638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46518"/>
                                        </p:tgtEl>
                                        <p:attrNameLst>
                                          <p:attrName>style.visibility</p:attrName>
                                        </p:attrNameLst>
                                      </p:cBhvr>
                                      <p:to>
                                        <p:strVal val="visible"/>
                                      </p:to>
                                    </p:set>
                                    <p:anim calcmode="lin" valueType="num">
                                      <p:cBhvr>
                                        <p:cTn id="7" dur="500" fill="hold"/>
                                        <p:tgtEl>
                                          <p:spTgt spid="146518"/>
                                        </p:tgtEl>
                                        <p:attrNameLst>
                                          <p:attrName>ppt_x</p:attrName>
                                        </p:attrNameLst>
                                      </p:cBhvr>
                                      <p:tavLst>
                                        <p:tav tm="0">
                                          <p:val>
                                            <p:strVal val="#ppt_x-#ppt_w/2"/>
                                          </p:val>
                                        </p:tav>
                                        <p:tav tm="100000">
                                          <p:val>
                                            <p:strVal val="#ppt_x"/>
                                          </p:val>
                                        </p:tav>
                                      </p:tavLst>
                                    </p:anim>
                                    <p:anim calcmode="lin" valueType="num">
                                      <p:cBhvr>
                                        <p:cTn id="8" dur="500" fill="hold"/>
                                        <p:tgtEl>
                                          <p:spTgt spid="146518"/>
                                        </p:tgtEl>
                                        <p:attrNameLst>
                                          <p:attrName>ppt_y</p:attrName>
                                        </p:attrNameLst>
                                      </p:cBhvr>
                                      <p:tavLst>
                                        <p:tav tm="0">
                                          <p:val>
                                            <p:strVal val="#ppt_y"/>
                                          </p:val>
                                        </p:tav>
                                        <p:tav tm="100000">
                                          <p:val>
                                            <p:strVal val="#ppt_y"/>
                                          </p:val>
                                        </p:tav>
                                      </p:tavLst>
                                    </p:anim>
                                    <p:anim calcmode="lin" valueType="num">
                                      <p:cBhvr>
                                        <p:cTn id="9" dur="500" fill="hold"/>
                                        <p:tgtEl>
                                          <p:spTgt spid="146518"/>
                                        </p:tgtEl>
                                        <p:attrNameLst>
                                          <p:attrName>ppt_w</p:attrName>
                                        </p:attrNameLst>
                                      </p:cBhvr>
                                      <p:tavLst>
                                        <p:tav tm="0">
                                          <p:val>
                                            <p:fltVal val="0"/>
                                          </p:val>
                                        </p:tav>
                                        <p:tav tm="100000">
                                          <p:val>
                                            <p:strVal val="#ppt_w"/>
                                          </p:val>
                                        </p:tav>
                                      </p:tavLst>
                                    </p:anim>
                                    <p:anim calcmode="lin" valueType="num">
                                      <p:cBhvr>
                                        <p:cTn id="10" dur="500" fill="hold"/>
                                        <p:tgtEl>
                                          <p:spTgt spid="14651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46519"/>
                                        </p:tgtEl>
                                        <p:attrNameLst>
                                          <p:attrName>style.visibility</p:attrName>
                                        </p:attrNameLst>
                                      </p:cBhvr>
                                      <p:to>
                                        <p:strVal val="visible"/>
                                      </p:to>
                                    </p:set>
                                    <p:anim calcmode="lin" valueType="num">
                                      <p:cBhvr>
                                        <p:cTn id="15" dur="500" fill="hold"/>
                                        <p:tgtEl>
                                          <p:spTgt spid="146519"/>
                                        </p:tgtEl>
                                        <p:attrNameLst>
                                          <p:attrName>ppt_x</p:attrName>
                                        </p:attrNameLst>
                                      </p:cBhvr>
                                      <p:tavLst>
                                        <p:tav tm="0">
                                          <p:val>
                                            <p:strVal val="#ppt_x-#ppt_w/2"/>
                                          </p:val>
                                        </p:tav>
                                        <p:tav tm="100000">
                                          <p:val>
                                            <p:strVal val="#ppt_x"/>
                                          </p:val>
                                        </p:tav>
                                      </p:tavLst>
                                    </p:anim>
                                    <p:anim calcmode="lin" valueType="num">
                                      <p:cBhvr>
                                        <p:cTn id="16" dur="500" fill="hold"/>
                                        <p:tgtEl>
                                          <p:spTgt spid="146519"/>
                                        </p:tgtEl>
                                        <p:attrNameLst>
                                          <p:attrName>ppt_y</p:attrName>
                                        </p:attrNameLst>
                                      </p:cBhvr>
                                      <p:tavLst>
                                        <p:tav tm="0">
                                          <p:val>
                                            <p:strVal val="#ppt_y"/>
                                          </p:val>
                                        </p:tav>
                                        <p:tav tm="100000">
                                          <p:val>
                                            <p:strVal val="#ppt_y"/>
                                          </p:val>
                                        </p:tav>
                                      </p:tavLst>
                                    </p:anim>
                                    <p:anim calcmode="lin" valueType="num">
                                      <p:cBhvr>
                                        <p:cTn id="17" dur="500" fill="hold"/>
                                        <p:tgtEl>
                                          <p:spTgt spid="146519"/>
                                        </p:tgtEl>
                                        <p:attrNameLst>
                                          <p:attrName>ppt_w</p:attrName>
                                        </p:attrNameLst>
                                      </p:cBhvr>
                                      <p:tavLst>
                                        <p:tav tm="0">
                                          <p:val>
                                            <p:fltVal val="0"/>
                                          </p:val>
                                        </p:tav>
                                        <p:tav tm="100000">
                                          <p:val>
                                            <p:strVal val="#ppt_w"/>
                                          </p:val>
                                        </p:tav>
                                      </p:tavLst>
                                    </p:anim>
                                    <p:anim calcmode="lin" valueType="num">
                                      <p:cBhvr>
                                        <p:cTn id="18" dur="500" fill="hold"/>
                                        <p:tgtEl>
                                          <p:spTgt spid="146519"/>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46520"/>
                                        </p:tgtEl>
                                        <p:attrNameLst>
                                          <p:attrName>style.visibility</p:attrName>
                                        </p:attrNameLst>
                                      </p:cBhvr>
                                      <p:to>
                                        <p:strVal val="visible"/>
                                      </p:to>
                                    </p:set>
                                    <p:anim calcmode="lin" valueType="num">
                                      <p:cBhvr>
                                        <p:cTn id="23" dur="500" fill="hold"/>
                                        <p:tgtEl>
                                          <p:spTgt spid="146520"/>
                                        </p:tgtEl>
                                        <p:attrNameLst>
                                          <p:attrName>ppt_x</p:attrName>
                                        </p:attrNameLst>
                                      </p:cBhvr>
                                      <p:tavLst>
                                        <p:tav tm="0">
                                          <p:val>
                                            <p:strVal val="#ppt_x-#ppt_w/2"/>
                                          </p:val>
                                        </p:tav>
                                        <p:tav tm="100000">
                                          <p:val>
                                            <p:strVal val="#ppt_x"/>
                                          </p:val>
                                        </p:tav>
                                      </p:tavLst>
                                    </p:anim>
                                    <p:anim calcmode="lin" valueType="num">
                                      <p:cBhvr>
                                        <p:cTn id="24" dur="500" fill="hold"/>
                                        <p:tgtEl>
                                          <p:spTgt spid="146520"/>
                                        </p:tgtEl>
                                        <p:attrNameLst>
                                          <p:attrName>ppt_y</p:attrName>
                                        </p:attrNameLst>
                                      </p:cBhvr>
                                      <p:tavLst>
                                        <p:tav tm="0">
                                          <p:val>
                                            <p:strVal val="#ppt_y"/>
                                          </p:val>
                                        </p:tav>
                                        <p:tav tm="100000">
                                          <p:val>
                                            <p:strVal val="#ppt_y"/>
                                          </p:val>
                                        </p:tav>
                                      </p:tavLst>
                                    </p:anim>
                                    <p:anim calcmode="lin" valueType="num">
                                      <p:cBhvr>
                                        <p:cTn id="25" dur="500" fill="hold"/>
                                        <p:tgtEl>
                                          <p:spTgt spid="146520"/>
                                        </p:tgtEl>
                                        <p:attrNameLst>
                                          <p:attrName>ppt_w</p:attrName>
                                        </p:attrNameLst>
                                      </p:cBhvr>
                                      <p:tavLst>
                                        <p:tav tm="0">
                                          <p:val>
                                            <p:fltVal val="0"/>
                                          </p:val>
                                        </p:tav>
                                        <p:tav tm="100000">
                                          <p:val>
                                            <p:strVal val="#ppt_w"/>
                                          </p:val>
                                        </p:tav>
                                      </p:tavLst>
                                    </p:anim>
                                    <p:anim calcmode="lin" valueType="num">
                                      <p:cBhvr>
                                        <p:cTn id="26" dur="500" fill="hold"/>
                                        <p:tgtEl>
                                          <p:spTgt spid="146520"/>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46521"/>
                                        </p:tgtEl>
                                        <p:attrNameLst>
                                          <p:attrName>style.visibility</p:attrName>
                                        </p:attrNameLst>
                                      </p:cBhvr>
                                      <p:to>
                                        <p:strVal val="visible"/>
                                      </p:to>
                                    </p:set>
                                    <p:anim calcmode="lin" valueType="num">
                                      <p:cBhvr>
                                        <p:cTn id="31" dur="500" fill="hold"/>
                                        <p:tgtEl>
                                          <p:spTgt spid="146521"/>
                                        </p:tgtEl>
                                        <p:attrNameLst>
                                          <p:attrName>ppt_x</p:attrName>
                                        </p:attrNameLst>
                                      </p:cBhvr>
                                      <p:tavLst>
                                        <p:tav tm="0">
                                          <p:val>
                                            <p:strVal val="#ppt_x-#ppt_w/2"/>
                                          </p:val>
                                        </p:tav>
                                        <p:tav tm="100000">
                                          <p:val>
                                            <p:strVal val="#ppt_x"/>
                                          </p:val>
                                        </p:tav>
                                      </p:tavLst>
                                    </p:anim>
                                    <p:anim calcmode="lin" valueType="num">
                                      <p:cBhvr>
                                        <p:cTn id="32" dur="500" fill="hold"/>
                                        <p:tgtEl>
                                          <p:spTgt spid="146521"/>
                                        </p:tgtEl>
                                        <p:attrNameLst>
                                          <p:attrName>ppt_y</p:attrName>
                                        </p:attrNameLst>
                                      </p:cBhvr>
                                      <p:tavLst>
                                        <p:tav tm="0">
                                          <p:val>
                                            <p:strVal val="#ppt_y"/>
                                          </p:val>
                                        </p:tav>
                                        <p:tav tm="100000">
                                          <p:val>
                                            <p:strVal val="#ppt_y"/>
                                          </p:val>
                                        </p:tav>
                                      </p:tavLst>
                                    </p:anim>
                                    <p:anim calcmode="lin" valueType="num">
                                      <p:cBhvr>
                                        <p:cTn id="33" dur="500" fill="hold"/>
                                        <p:tgtEl>
                                          <p:spTgt spid="146521"/>
                                        </p:tgtEl>
                                        <p:attrNameLst>
                                          <p:attrName>ppt_w</p:attrName>
                                        </p:attrNameLst>
                                      </p:cBhvr>
                                      <p:tavLst>
                                        <p:tav tm="0">
                                          <p:val>
                                            <p:fltVal val="0"/>
                                          </p:val>
                                        </p:tav>
                                        <p:tav tm="100000">
                                          <p:val>
                                            <p:strVal val="#ppt_w"/>
                                          </p:val>
                                        </p:tav>
                                      </p:tavLst>
                                    </p:anim>
                                    <p:anim calcmode="lin" valueType="num">
                                      <p:cBhvr>
                                        <p:cTn id="34" dur="500" fill="hold"/>
                                        <p:tgtEl>
                                          <p:spTgt spid="146521"/>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ppt_x</p:attrName>
                                        </p:attrNameLst>
                                      </p:cBhvr>
                                      <p:tavLst>
                                        <p:tav tm="0">
                                          <p:val>
                                            <p:strVal val="#ppt_x-#ppt_w/2"/>
                                          </p:val>
                                        </p:tav>
                                        <p:tav tm="100000">
                                          <p:val>
                                            <p:strVal val="#ppt_x"/>
                                          </p:val>
                                        </p:tav>
                                      </p:tavLst>
                                    </p:anim>
                                    <p:anim calcmode="lin" valueType="num">
                                      <p:cBhvr>
                                        <p:cTn id="40" dur="500" fill="hold"/>
                                        <p:tgtEl>
                                          <p:spTgt spid="2"/>
                                        </p:tgtEl>
                                        <p:attrNameLst>
                                          <p:attrName>ppt_y</p:attrName>
                                        </p:attrNameLst>
                                      </p:cBhvr>
                                      <p:tavLst>
                                        <p:tav tm="0">
                                          <p:val>
                                            <p:strVal val="#ppt_y"/>
                                          </p:val>
                                        </p:tav>
                                        <p:tav tm="100000">
                                          <p:val>
                                            <p:strVal val="#ppt_y"/>
                                          </p:val>
                                        </p:tav>
                                      </p:tavLst>
                                    </p:anim>
                                    <p:anim calcmode="lin" valueType="num">
                                      <p:cBhvr>
                                        <p:cTn id="41" dur="500" fill="hold"/>
                                        <p:tgtEl>
                                          <p:spTgt spid="2"/>
                                        </p:tgtEl>
                                        <p:attrNameLst>
                                          <p:attrName>ppt_w</p:attrName>
                                        </p:attrNameLst>
                                      </p:cBhvr>
                                      <p:tavLst>
                                        <p:tav tm="0">
                                          <p:val>
                                            <p:fltVal val="0"/>
                                          </p:val>
                                        </p:tav>
                                        <p:tav tm="100000">
                                          <p:val>
                                            <p:strVal val="#ppt_w"/>
                                          </p:val>
                                        </p:tav>
                                      </p:tavLst>
                                    </p:anim>
                                    <p:anim calcmode="lin" valueType="num">
                                      <p:cBhvr>
                                        <p:cTn id="4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6510"/>
                                        </p:tgtEl>
                                        <p:attrNameLst>
                                          <p:attrName>style.visibility</p:attrName>
                                        </p:attrNameLst>
                                      </p:cBhvr>
                                      <p:to>
                                        <p:strVal val="visible"/>
                                      </p:to>
                                    </p:set>
                                    <p:animEffect transition="in" filter="wipe(left)">
                                      <p:cBhvr>
                                        <p:cTn id="47" dur="500"/>
                                        <p:tgtEl>
                                          <p:spTgt spid="1465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6434"/>
                                        </p:tgtEl>
                                        <p:attrNameLst>
                                          <p:attrName>style.visibility</p:attrName>
                                        </p:attrNameLst>
                                      </p:cBhvr>
                                      <p:to>
                                        <p:strVal val="visible"/>
                                      </p:to>
                                    </p:set>
                                    <p:animEffect transition="in" filter="wipe(left)">
                                      <p:cBhvr>
                                        <p:cTn id="52" dur="500"/>
                                        <p:tgtEl>
                                          <p:spTgt spid="1464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6435"/>
                                        </p:tgtEl>
                                        <p:attrNameLst>
                                          <p:attrName>style.visibility</p:attrName>
                                        </p:attrNameLst>
                                      </p:cBhvr>
                                      <p:to>
                                        <p:strVal val="visible"/>
                                      </p:to>
                                    </p:set>
                                    <p:animEffect transition="in" filter="wipe(left)">
                                      <p:cBhvr>
                                        <p:cTn id="57" dur="500"/>
                                        <p:tgtEl>
                                          <p:spTgt spid="1464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46683"/>
                                        </p:tgtEl>
                                        <p:attrNameLst>
                                          <p:attrName>style.visibility</p:attrName>
                                        </p:attrNameLst>
                                      </p:cBhvr>
                                      <p:to>
                                        <p:strVal val="visible"/>
                                      </p:to>
                                    </p:set>
                                    <p:animEffect transition="in" filter="wipe(left)">
                                      <p:cBhvr>
                                        <p:cTn id="62" dur="1000"/>
                                        <p:tgtEl>
                                          <p:spTgt spid="1466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grpId="0" nodeType="clickEffect">
                                  <p:stCondLst>
                                    <p:cond delay="0"/>
                                  </p:stCondLst>
                                  <p:childTnLst>
                                    <p:set>
                                      <p:cBhvr>
                                        <p:cTn id="66" dur="1" fill="hold">
                                          <p:stCondLst>
                                            <p:cond delay="0"/>
                                          </p:stCondLst>
                                        </p:cTn>
                                        <p:tgtEl>
                                          <p:spTgt spid="146525"/>
                                        </p:tgtEl>
                                        <p:attrNameLst>
                                          <p:attrName>style.visibility</p:attrName>
                                        </p:attrNameLst>
                                      </p:cBhvr>
                                      <p:to>
                                        <p:strVal val="visible"/>
                                      </p:to>
                                    </p:set>
                                    <p:anim calcmode="lin" valueType="num">
                                      <p:cBhvr>
                                        <p:cTn id="67" dur="500" fill="hold"/>
                                        <p:tgtEl>
                                          <p:spTgt spid="146525"/>
                                        </p:tgtEl>
                                        <p:attrNameLst>
                                          <p:attrName>ppt_x</p:attrName>
                                        </p:attrNameLst>
                                      </p:cBhvr>
                                      <p:tavLst>
                                        <p:tav tm="0">
                                          <p:val>
                                            <p:strVal val="#ppt_x-#ppt_w/2"/>
                                          </p:val>
                                        </p:tav>
                                        <p:tav tm="100000">
                                          <p:val>
                                            <p:strVal val="#ppt_x"/>
                                          </p:val>
                                        </p:tav>
                                      </p:tavLst>
                                    </p:anim>
                                    <p:anim calcmode="lin" valueType="num">
                                      <p:cBhvr>
                                        <p:cTn id="68" dur="500" fill="hold"/>
                                        <p:tgtEl>
                                          <p:spTgt spid="146525"/>
                                        </p:tgtEl>
                                        <p:attrNameLst>
                                          <p:attrName>ppt_y</p:attrName>
                                        </p:attrNameLst>
                                      </p:cBhvr>
                                      <p:tavLst>
                                        <p:tav tm="0">
                                          <p:val>
                                            <p:strVal val="#ppt_y"/>
                                          </p:val>
                                        </p:tav>
                                        <p:tav tm="100000">
                                          <p:val>
                                            <p:strVal val="#ppt_y"/>
                                          </p:val>
                                        </p:tav>
                                      </p:tavLst>
                                    </p:anim>
                                    <p:anim calcmode="lin" valueType="num">
                                      <p:cBhvr>
                                        <p:cTn id="69" dur="500" fill="hold"/>
                                        <p:tgtEl>
                                          <p:spTgt spid="146525"/>
                                        </p:tgtEl>
                                        <p:attrNameLst>
                                          <p:attrName>ppt_w</p:attrName>
                                        </p:attrNameLst>
                                      </p:cBhvr>
                                      <p:tavLst>
                                        <p:tav tm="0">
                                          <p:val>
                                            <p:fltVal val="0"/>
                                          </p:val>
                                        </p:tav>
                                        <p:tav tm="100000">
                                          <p:val>
                                            <p:strVal val="#ppt_w"/>
                                          </p:val>
                                        </p:tav>
                                      </p:tavLst>
                                    </p:anim>
                                    <p:anim calcmode="lin" valueType="num">
                                      <p:cBhvr>
                                        <p:cTn id="70" dur="500" fill="hold"/>
                                        <p:tgtEl>
                                          <p:spTgt spid="146525"/>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8" fill="hold" grpId="0" nodeType="clickEffect">
                                  <p:stCondLst>
                                    <p:cond delay="0"/>
                                  </p:stCondLst>
                                  <p:childTnLst>
                                    <p:set>
                                      <p:cBhvr>
                                        <p:cTn id="74" dur="1" fill="hold">
                                          <p:stCondLst>
                                            <p:cond delay="0"/>
                                          </p:stCondLst>
                                        </p:cTn>
                                        <p:tgtEl>
                                          <p:spTgt spid="146526"/>
                                        </p:tgtEl>
                                        <p:attrNameLst>
                                          <p:attrName>style.visibility</p:attrName>
                                        </p:attrNameLst>
                                      </p:cBhvr>
                                      <p:to>
                                        <p:strVal val="visible"/>
                                      </p:to>
                                    </p:set>
                                    <p:anim calcmode="lin" valueType="num">
                                      <p:cBhvr>
                                        <p:cTn id="75" dur="500" fill="hold"/>
                                        <p:tgtEl>
                                          <p:spTgt spid="146526"/>
                                        </p:tgtEl>
                                        <p:attrNameLst>
                                          <p:attrName>ppt_x</p:attrName>
                                        </p:attrNameLst>
                                      </p:cBhvr>
                                      <p:tavLst>
                                        <p:tav tm="0">
                                          <p:val>
                                            <p:strVal val="#ppt_x-#ppt_w/2"/>
                                          </p:val>
                                        </p:tav>
                                        <p:tav tm="100000">
                                          <p:val>
                                            <p:strVal val="#ppt_x"/>
                                          </p:val>
                                        </p:tav>
                                      </p:tavLst>
                                    </p:anim>
                                    <p:anim calcmode="lin" valueType="num">
                                      <p:cBhvr>
                                        <p:cTn id="76" dur="500" fill="hold"/>
                                        <p:tgtEl>
                                          <p:spTgt spid="146526"/>
                                        </p:tgtEl>
                                        <p:attrNameLst>
                                          <p:attrName>ppt_y</p:attrName>
                                        </p:attrNameLst>
                                      </p:cBhvr>
                                      <p:tavLst>
                                        <p:tav tm="0">
                                          <p:val>
                                            <p:strVal val="#ppt_y"/>
                                          </p:val>
                                        </p:tav>
                                        <p:tav tm="100000">
                                          <p:val>
                                            <p:strVal val="#ppt_y"/>
                                          </p:val>
                                        </p:tav>
                                      </p:tavLst>
                                    </p:anim>
                                    <p:anim calcmode="lin" valueType="num">
                                      <p:cBhvr>
                                        <p:cTn id="77" dur="500" fill="hold"/>
                                        <p:tgtEl>
                                          <p:spTgt spid="146526"/>
                                        </p:tgtEl>
                                        <p:attrNameLst>
                                          <p:attrName>ppt_w</p:attrName>
                                        </p:attrNameLst>
                                      </p:cBhvr>
                                      <p:tavLst>
                                        <p:tav tm="0">
                                          <p:val>
                                            <p:fltVal val="0"/>
                                          </p:val>
                                        </p:tav>
                                        <p:tav tm="100000">
                                          <p:val>
                                            <p:strVal val="#ppt_w"/>
                                          </p:val>
                                        </p:tav>
                                      </p:tavLst>
                                    </p:anim>
                                    <p:anim calcmode="lin" valueType="num">
                                      <p:cBhvr>
                                        <p:cTn id="78" dur="500" fill="hold"/>
                                        <p:tgtEl>
                                          <p:spTgt spid="146526"/>
                                        </p:tgtEl>
                                        <p:attrNameLst>
                                          <p:attrName>ppt_h</p:attrName>
                                        </p:attrNameLst>
                                      </p:cBhvr>
                                      <p:tavLst>
                                        <p:tav tm="0">
                                          <p:val>
                                            <p:strVal val="#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 calcmode="lin" valueType="num">
                                      <p:cBhvr>
                                        <p:cTn id="83" dur="500" fill="hold"/>
                                        <p:tgtEl>
                                          <p:spTgt spid="3"/>
                                        </p:tgtEl>
                                        <p:attrNameLst>
                                          <p:attrName>ppt_x</p:attrName>
                                        </p:attrNameLst>
                                      </p:cBhvr>
                                      <p:tavLst>
                                        <p:tav tm="0">
                                          <p:val>
                                            <p:strVal val="#ppt_x-#ppt_w/2"/>
                                          </p:val>
                                        </p:tav>
                                        <p:tav tm="100000">
                                          <p:val>
                                            <p:strVal val="#ppt_x"/>
                                          </p:val>
                                        </p:tav>
                                      </p:tavLst>
                                    </p:anim>
                                    <p:anim calcmode="lin" valueType="num">
                                      <p:cBhvr>
                                        <p:cTn id="84" dur="500" fill="hold"/>
                                        <p:tgtEl>
                                          <p:spTgt spid="3"/>
                                        </p:tgtEl>
                                        <p:attrNameLst>
                                          <p:attrName>ppt_y</p:attrName>
                                        </p:attrNameLst>
                                      </p:cBhvr>
                                      <p:tavLst>
                                        <p:tav tm="0">
                                          <p:val>
                                            <p:strVal val="#ppt_y"/>
                                          </p:val>
                                        </p:tav>
                                        <p:tav tm="100000">
                                          <p:val>
                                            <p:strVal val="#ppt_y"/>
                                          </p:val>
                                        </p:tav>
                                      </p:tavLst>
                                    </p:anim>
                                    <p:anim calcmode="lin" valueType="num">
                                      <p:cBhvr>
                                        <p:cTn id="85" dur="500" fill="hold"/>
                                        <p:tgtEl>
                                          <p:spTgt spid="3"/>
                                        </p:tgtEl>
                                        <p:attrNameLst>
                                          <p:attrName>ppt_w</p:attrName>
                                        </p:attrNameLst>
                                      </p:cBhvr>
                                      <p:tavLst>
                                        <p:tav tm="0">
                                          <p:val>
                                            <p:fltVal val="0"/>
                                          </p:val>
                                        </p:tav>
                                        <p:tav tm="100000">
                                          <p:val>
                                            <p:strVal val="#ppt_w"/>
                                          </p:val>
                                        </p:tav>
                                      </p:tavLst>
                                    </p:anim>
                                    <p:anim calcmode="lin" valueType="num">
                                      <p:cBhvr>
                                        <p:cTn id="86"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46436"/>
                                        </p:tgtEl>
                                        <p:attrNameLst>
                                          <p:attrName>style.visibility</p:attrName>
                                        </p:attrNameLst>
                                      </p:cBhvr>
                                      <p:to>
                                        <p:strVal val="visible"/>
                                      </p:to>
                                    </p:set>
                                    <p:animEffect transition="in" filter="wipe(left)">
                                      <p:cBhvr>
                                        <p:cTn id="91" dur="500"/>
                                        <p:tgtEl>
                                          <p:spTgt spid="14643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46610"/>
                                        </p:tgtEl>
                                        <p:attrNameLst>
                                          <p:attrName>style.visibility</p:attrName>
                                        </p:attrNameLst>
                                      </p:cBhvr>
                                      <p:to>
                                        <p:strVal val="visible"/>
                                      </p:to>
                                    </p:set>
                                    <p:animEffect transition="in" filter="wipe(left)">
                                      <p:cBhvr>
                                        <p:cTn id="96" dur="500"/>
                                        <p:tgtEl>
                                          <p:spTgt spid="146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autoUpdateAnimBg="0"/>
      <p:bldP spid="146436" grpId="0" animBg="1" autoUpdateAnimBg="0"/>
      <p:bldP spid="146510" grpId="0" animBg="1" autoUpdateAnimBg="0"/>
      <p:bldP spid="146518" grpId="0" autoUpdateAnimBg="0"/>
      <p:bldP spid="146519" grpId="0" autoUpdateAnimBg="0"/>
      <p:bldP spid="146520" grpId="0" autoUpdateAnimBg="0"/>
      <p:bldP spid="146521" grpId="0" autoUpdateAnimBg="0"/>
      <p:bldP spid="146525" grpId="0" autoUpdateAnimBg="0"/>
      <p:bldP spid="146526" grpId="0" autoUpdateAnimBg="0"/>
      <p:bldP spid="14661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6" name="Text Box 100"/>
          <p:cNvSpPr txBox="1">
            <a:spLocks noChangeArrowheads="1"/>
          </p:cNvSpPr>
          <p:nvPr/>
        </p:nvSpPr>
        <p:spPr bwMode="auto">
          <a:xfrm>
            <a:off x="1235279" y="2183236"/>
            <a:ext cx="38694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7557" name="Text Box 101"/>
          <p:cNvSpPr txBox="1">
            <a:spLocks noChangeArrowheads="1"/>
          </p:cNvSpPr>
          <p:nvPr/>
        </p:nvSpPr>
        <p:spPr bwMode="auto">
          <a:xfrm>
            <a:off x="1784678" y="1873674"/>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7558" name="Text Box 102"/>
          <p:cNvSpPr txBox="1">
            <a:spLocks noChangeArrowheads="1"/>
          </p:cNvSpPr>
          <p:nvPr/>
        </p:nvSpPr>
        <p:spPr bwMode="auto">
          <a:xfrm>
            <a:off x="2754641" y="2203874"/>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7559" name="Text Box 103"/>
          <p:cNvSpPr txBox="1">
            <a:spLocks noChangeArrowheads="1"/>
          </p:cNvSpPr>
          <p:nvPr/>
        </p:nvSpPr>
        <p:spPr bwMode="auto">
          <a:xfrm>
            <a:off x="3276928" y="2657899"/>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grpSp>
        <p:nvGrpSpPr>
          <p:cNvPr id="2" name="Group 104"/>
          <p:cNvGrpSpPr>
            <a:grpSpLocks/>
          </p:cNvGrpSpPr>
          <p:nvPr/>
        </p:nvGrpSpPr>
        <p:grpSpPr bwMode="auto">
          <a:xfrm>
            <a:off x="1249363" y="2473718"/>
            <a:ext cx="361950" cy="525462"/>
            <a:chOff x="715" y="1513"/>
            <a:chExt cx="228" cy="331"/>
          </a:xfrm>
        </p:grpSpPr>
        <p:sp>
          <p:nvSpPr>
            <p:cNvPr id="147561" name="Oval 105"/>
            <p:cNvSpPr>
              <a:spLocks noChangeArrowheads="1"/>
            </p:cNvSpPr>
            <p:nvPr/>
          </p:nvSpPr>
          <p:spPr bwMode="auto">
            <a:xfrm>
              <a:off x="734" y="1621"/>
              <a:ext cx="181" cy="181"/>
            </a:xfrm>
            <a:prstGeom prst="ellipse">
              <a:avLst/>
            </a:prstGeom>
            <a:solidFill>
              <a:srgbClr val="FFFFFF"/>
            </a:solidFill>
            <a:ln w="38100">
              <a:solidFill>
                <a:srgbClr val="0F8B1E"/>
              </a:solidFill>
              <a:round/>
              <a:headEnd/>
              <a:tailEnd/>
            </a:ln>
            <a:effectLst/>
          </p:spPr>
          <p:txBody>
            <a:bodyPr wrap="none" lIns="90000" tIns="46800" rIns="90000" bIns="46800"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194" name="Text Box 106"/>
            <p:cNvSpPr txBox="1">
              <a:spLocks noChangeArrowheads="1"/>
            </p:cNvSpPr>
            <p:nvPr/>
          </p:nvSpPr>
          <p:spPr bwMode="auto">
            <a:xfrm>
              <a:off x="715" y="1513"/>
              <a:ext cx="2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grpSp>
      <p:sp>
        <p:nvSpPr>
          <p:cNvPr id="147635" name="Text Box 179"/>
          <p:cNvSpPr txBox="1">
            <a:spLocks noChangeArrowheads="1"/>
          </p:cNvSpPr>
          <p:nvPr/>
        </p:nvSpPr>
        <p:spPr bwMode="auto">
          <a:xfrm>
            <a:off x="5577092" y="1951461"/>
            <a:ext cx="38694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7636" name="Text Box 180"/>
          <p:cNvSpPr txBox="1">
            <a:spLocks noChangeArrowheads="1"/>
          </p:cNvSpPr>
          <p:nvPr/>
        </p:nvSpPr>
        <p:spPr bwMode="auto">
          <a:xfrm>
            <a:off x="6129666" y="1699049"/>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grpSp>
        <p:nvGrpSpPr>
          <p:cNvPr id="3" name="Group 181"/>
          <p:cNvGrpSpPr>
            <a:grpSpLocks/>
          </p:cNvGrpSpPr>
          <p:nvPr/>
        </p:nvGrpSpPr>
        <p:grpSpPr bwMode="auto">
          <a:xfrm>
            <a:off x="5694363" y="2581668"/>
            <a:ext cx="361950" cy="525462"/>
            <a:chOff x="3587" y="1581"/>
            <a:chExt cx="228" cy="331"/>
          </a:xfrm>
        </p:grpSpPr>
        <p:sp>
          <p:nvSpPr>
            <p:cNvPr id="147638" name="Oval 182"/>
            <p:cNvSpPr>
              <a:spLocks noChangeArrowheads="1"/>
            </p:cNvSpPr>
            <p:nvPr/>
          </p:nvSpPr>
          <p:spPr bwMode="auto">
            <a:xfrm>
              <a:off x="3609" y="1689"/>
              <a:ext cx="181" cy="181"/>
            </a:xfrm>
            <a:prstGeom prst="ellipse">
              <a:avLst/>
            </a:prstGeom>
            <a:solidFill>
              <a:srgbClr val="FFFFFF"/>
            </a:solidFill>
            <a:ln w="38100">
              <a:solidFill>
                <a:srgbClr val="0F8B1E"/>
              </a:solidFill>
              <a:round/>
              <a:headEnd/>
              <a:tailEnd/>
            </a:ln>
            <a:effectLst/>
          </p:spPr>
          <p:txBody>
            <a:bodyPr wrap="none" lIns="90000" tIns="46800" rIns="90000" bIns="46800"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192" name="Text Box 183"/>
            <p:cNvSpPr txBox="1">
              <a:spLocks noChangeArrowheads="1"/>
            </p:cNvSpPr>
            <p:nvPr/>
          </p:nvSpPr>
          <p:spPr bwMode="auto">
            <a:xfrm>
              <a:off x="3587" y="1581"/>
              <a:ext cx="2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grpSp>
      <p:sp>
        <p:nvSpPr>
          <p:cNvPr id="147640" name="Text Box 184"/>
          <p:cNvSpPr txBox="1">
            <a:spLocks noChangeArrowheads="1"/>
          </p:cNvSpPr>
          <p:nvPr/>
        </p:nvSpPr>
        <p:spPr bwMode="auto">
          <a:xfrm>
            <a:off x="7296478" y="1919711"/>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7641" name="Text Box 185"/>
          <p:cNvSpPr txBox="1">
            <a:spLocks noChangeArrowheads="1"/>
          </p:cNvSpPr>
          <p:nvPr/>
        </p:nvSpPr>
        <p:spPr bwMode="auto">
          <a:xfrm>
            <a:off x="7753678" y="2376911"/>
            <a:ext cx="36129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EC1635"/>
                </a:solidFill>
                <a:cs typeface="Times New Roman" panose="02020603050405020304" pitchFamily="18" charset="0"/>
              </a:rPr>
              <a:t>–</a:t>
            </a:r>
          </a:p>
        </p:txBody>
      </p:sp>
      <p:sp>
        <p:nvSpPr>
          <p:cNvPr id="147642" name="Text Box 186"/>
          <p:cNvSpPr txBox="1">
            <a:spLocks noChangeArrowheads="1"/>
          </p:cNvSpPr>
          <p:nvPr/>
        </p:nvSpPr>
        <p:spPr bwMode="auto">
          <a:xfrm>
            <a:off x="1055687" y="4996286"/>
            <a:ext cx="363537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CC0000"/>
                </a:solidFill>
                <a:cs typeface="Times New Roman" panose="02020603050405020304" pitchFamily="18" charset="0"/>
              </a:rPr>
              <a:t>电流并联负反馈</a:t>
            </a:r>
          </a:p>
        </p:txBody>
      </p:sp>
      <p:sp>
        <p:nvSpPr>
          <p:cNvPr id="147644" name="Text Box 188"/>
          <p:cNvSpPr txBox="1">
            <a:spLocks noChangeArrowheads="1"/>
          </p:cNvSpPr>
          <p:nvPr/>
        </p:nvSpPr>
        <p:spPr bwMode="auto">
          <a:xfrm>
            <a:off x="5529262" y="4485111"/>
            <a:ext cx="302577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CC0000"/>
                </a:solidFill>
                <a:cs typeface="Times New Roman" panose="02020603050405020304" pitchFamily="18" charset="0"/>
              </a:rPr>
              <a:t>正反馈</a:t>
            </a:r>
          </a:p>
        </p:txBody>
      </p:sp>
      <p:sp>
        <p:nvSpPr>
          <p:cNvPr id="147645" name="Text Box 189"/>
          <p:cNvSpPr txBox="1">
            <a:spLocks noChangeArrowheads="1"/>
          </p:cNvSpPr>
          <p:nvPr/>
        </p:nvSpPr>
        <p:spPr bwMode="auto">
          <a:xfrm>
            <a:off x="5529262" y="5397134"/>
            <a:ext cx="3333750" cy="112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zh-CN" altLang="en-US" sz="2800" b="1">
                <a:solidFill>
                  <a:schemeClr val="tx2"/>
                </a:solidFill>
                <a:cs typeface="Times New Roman" panose="02020603050405020304" pitchFamily="18" charset="0"/>
              </a:rPr>
              <a:t>两个</a:t>
            </a:r>
            <a:r>
              <a:rPr lang="en-US" altLang="zh-CN" sz="2800" b="1">
                <a:solidFill>
                  <a:schemeClr val="tx2"/>
                </a:solidFill>
                <a:cs typeface="Times New Roman" panose="02020603050405020304" pitchFamily="18" charset="0"/>
              </a:rPr>
              <a:t>2k</a:t>
            </a:r>
            <a:r>
              <a:rPr lang="en-US" altLang="zh-CN" sz="2800" b="1">
                <a:solidFill>
                  <a:schemeClr val="tx2"/>
                </a:solidFill>
                <a:cs typeface="Times New Roman" panose="02020603050405020304" pitchFamily="18" charset="0"/>
                <a:sym typeface="Symbol" panose="05050102010706020507" pitchFamily="18" charset="2"/>
              </a:rPr>
              <a:t></a:t>
            </a:r>
            <a:r>
              <a:rPr lang="zh-CN" altLang="en-US" sz="2800" b="1">
                <a:solidFill>
                  <a:schemeClr val="tx2"/>
                </a:solidFill>
                <a:cs typeface="Times New Roman" panose="02020603050405020304" pitchFamily="18" charset="0"/>
                <a:sym typeface="Symbol" panose="05050102010706020507" pitchFamily="18" charset="2"/>
              </a:rPr>
              <a:t>电阻</a:t>
            </a:r>
          </a:p>
          <a:p>
            <a:pPr algn="ctr" eaLnBrk="1" hangingPunct="1">
              <a:lnSpc>
                <a:spcPct val="120000"/>
              </a:lnSpc>
            </a:pPr>
            <a:r>
              <a:rPr lang="zh-CN" altLang="en-US" sz="2800" b="1">
                <a:solidFill>
                  <a:schemeClr val="tx2"/>
                </a:solidFill>
                <a:cs typeface="Times New Roman" panose="02020603050405020304" pitchFamily="18" charset="0"/>
              </a:rPr>
              <a:t>构成交直流反馈</a:t>
            </a:r>
          </a:p>
        </p:txBody>
      </p:sp>
      <p:grpSp>
        <p:nvGrpSpPr>
          <p:cNvPr id="4" name="Group 190"/>
          <p:cNvGrpSpPr>
            <a:grpSpLocks/>
          </p:cNvGrpSpPr>
          <p:nvPr/>
        </p:nvGrpSpPr>
        <p:grpSpPr bwMode="auto">
          <a:xfrm>
            <a:off x="42862" y="5469330"/>
            <a:ext cx="5407025" cy="1177925"/>
            <a:chOff x="144" y="3442"/>
            <a:chExt cx="3504" cy="763"/>
          </a:xfrm>
        </p:grpSpPr>
        <p:graphicFrame>
          <p:nvGraphicFramePr>
            <p:cNvPr id="7170" name="Object 191"/>
            <p:cNvGraphicFramePr>
              <a:graphicFrameLocks noChangeAspect="1"/>
            </p:cNvGraphicFramePr>
            <p:nvPr/>
          </p:nvGraphicFramePr>
          <p:xfrm>
            <a:off x="1755" y="3782"/>
            <a:ext cx="71" cy="135"/>
          </p:xfrm>
          <a:graphic>
            <a:graphicData uri="http://schemas.openxmlformats.org/presentationml/2006/ole">
              <mc:AlternateContent xmlns:mc="http://schemas.openxmlformats.org/markup-compatibility/2006">
                <mc:Choice xmlns:v="urn:schemas-microsoft-com:vml" Requires="v">
                  <p:oleObj spid="_x0000_s7176"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 y="378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192"/>
            <p:cNvGraphicFramePr>
              <a:graphicFrameLocks noChangeAspect="1"/>
            </p:cNvGraphicFramePr>
            <p:nvPr/>
          </p:nvGraphicFramePr>
          <p:xfrm>
            <a:off x="1909" y="3782"/>
            <a:ext cx="71" cy="135"/>
          </p:xfrm>
          <a:graphic>
            <a:graphicData uri="http://schemas.openxmlformats.org/presentationml/2006/ole">
              <mc:AlternateContent xmlns:mc="http://schemas.openxmlformats.org/markup-compatibility/2006">
                <mc:Choice xmlns:v="urn:schemas-microsoft-com:vml" Requires="v">
                  <p:oleObj spid="_x0000_s7177" name="公式" r:id="rId5" imgW="114120" imgH="215640" progId="Equation.3">
                    <p:embed/>
                  </p:oleObj>
                </mc:Choice>
                <mc:Fallback>
                  <p:oleObj name="公式" r:id="rId5"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 y="3782"/>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0" name="Text Box 193"/>
            <p:cNvSpPr txBox="1">
              <a:spLocks noChangeArrowheads="1"/>
            </p:cNvSpPr>
            <p:nvPr/>
          </p:nvSpPr>
          <p:spPr bwMode="auto">
            <a:xfrm>
              <a:off x="144" y="3602"/>
              <a:ext cx="1554"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cs typeface="Times New Roman" panose="02020603050405020304" pitchFamily="18" charset="0"/>
                </a:rPr>
                <a:t>两个</a:t>
              </a:r>
              <a:r>
                <a:rPr lang="en-US" altLang="zh-CN" sz="2800" b="1">
                  <a:cs typeface="Times New Roman" panose="02020603050405020304" pitchFamily="18" charset="0"/>
                </a:rPr>
                <a:t>470k</a:t>
              </a:r>
              <a:r>
                <a:rPr lang="en-US" altLang="zh-CN" sz="2800" b="1">
                  <a:cs typeface="Times New Roman" panose="02020603050405020304" pitchFamily="18" charset="0"/>
                  <a:sym typeface="Symbol" panose="05050102010706020507" pitchFamily="18" charset="2"/>
                </a:rPr>
                <a:t></a:t>
              </a:r>
              <a:endParaRPr lang="en-US" altLang="zh-CN" sz="2800" b="1">
                <a:cs typeface="Times New Roman" panose="02020603050405020304" pitchFamily="18" charset="0"/>
              </a:endParaRPr>
            </a:p>
          </p:txBody>
        </p:sp>
        <p:graphicFrame>
          <p:nvGraphicFramePr>
            <p:cNvPr id="7172" name="Object 194"/>
            <p:cNvGraphicFramePr>
              <a:graphicFrameLocks noChangeAspect="1"/>
            </p:cNvGraphicFramePr>
            <p:nvPr/>
          </p:nvGraphicFramePr>
          <p:xfrm>
            <a:off x="1440" y="3442"/>
            <a:ext cx="2208" cy="763"/>
          </p:xfrm>
          <a:graphic>
            <a:graphicData uri="http://schemas.openxmlformats.org/presentationml/2006/ole">
              <mc:AlternateContent xmlns:mc="http://schemas.openxmlformats.org/markup-compatibility/2006">
                <mc:Choice xmlns:v="urn:schemas-microsoft-com:vml" Requires="v">
                  <p:oleObj spid="_x0000_s7178" name="公式" r:id="rId6" imgW="1206360" imgH="469800" progId="Equation.3">
                    <p:embed/>
                  </p:oleObj>
                </mc:Choice>
                <mc:Fallback>
                  <p:oleObj name="公式" r:id="rId6" imgW="1206360" imgH="469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3442"/>
                          <a:ext cx="2208" cy="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7188" name="Picture 350" descr="图片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 y="365518"/>
            <a:ext cx="4708525"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807" name="Picture 351" descr="图片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5025" y="422668"/>
            <a:ext cx="4498975" cy="384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95608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47556"/>
                                        </p:tgtEl>
                                        <p:attrNameLst>
                                          <p:attrName>style.visibility</p:attrName>
                                        </p:attrNameLst>
                                      </p:cBhvr>
                                      <p:to>
                                        <p:strVal val="visible"/>
                                      </p:to>
                                    </p:set>
                                    <p:anim calcmode="lin" valueType="num">
                                      <p:cBhvr>
                                        <p:cTn id="7" dur="500" fill="hold"/>
                                        <p:tgtEl>
                                          <p:spTgt spid="147556"/>
                                        </p:tgtEl>
                                        <p:attrNameLst>
                                          <p:attrName>ppt_x</p:attrName>
                                        </p:attrNameLst>
                                      </p:cBhvr>
                                      <p:tavLst>
                                        <p:tav tm="0">
                                          <p:val>
                                            <p:strVal val="#ppt_x-#ppt_w/2"/>
                                          </p:val>
                                        </p:tav>
                                        <p:tav tm="100000">
                                          <p:val>
                                            <p:strVal val="#ppt_x"/>
                                          </p:val>
                                        </p:tav>
                                      </p:tavLst>
                                    </p:anim>
                                    <p:anim calcmode="lin" valueType="num">
                                      <p:cBhvr>
                                        <p:cTn id="8" dur="500" fill="hold"/>
                                        <p:tgtEl>
                                          <p:spTgt spid="147556"/>
                                        </p:tgtEl>
                                        <p:attrNameLst>
                                          <p:attrName>ppt_y</p:attrName>
                                        </p:attrNameLst>
                                      </p:cBhvr>
                                      <p:tavLst>
                                        <p:tav tm="0">
                                          <p:val>
                                            <p:strVal val="#ppt_y"/>
                                          </p:val>
                                        </p:tav>
                                        <p:tav tm="100000">
                                          <p:val>
                                            <p:strVal val="#ppt_y"/>
                                          </p:val>
                                        </p:tav>
                                      </p:tavLst>
                                    </p:anim>
                                    <p:anim calcmode="lin" valueType="num">
                                      <p:cBhvr>
                                        <p:cTn id="9" dur="500" fill="hold"/>
                                        <p:tgtEl>
                                          <p:spTgt spid="147556"/>
                                        </p:tgtEl>
                                        <p:attrNameLst>
                                          <p:attrName>ppt_w</p:attrName>
                                        </p:attrNameLst>
                                      </p:cBhvr>
                                      <p:tavLst>
                                        <p:tav tm="0">
                                          <p:val>
                                            <p:fltVal val="0"/>
                                          </p:val>
                                        </p:tav>
                                        <p:tav tm="100000">
                                          <p:val>
                                            <p:strVal val="#ppt_w"/>
                                          </p:val>
                                        </p:tav>
                                      </p:tavLst>
                                    </p:anim>
                                    <p:anim calcmode="lin" valueType="num">
                                      <p:cBhvr>
                                        <p:cTn id="10" dur="500" fill="hold"/>
                                        <p:tgtEl>
                                          <p:spTgt spid="147556"/>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47557"/>
                                        </p:tgtEl>
                                        <p:attrNameLst>
                                          <p:attrName>style.visibility</p:attrName>
                                        </p:attrNameLst>
                                      </p:cBhvr>
                                      <p:to>
                                        <p:strVal val="visible"/>
                                      </p:to>
                                    </p:set>
                                    <p:anim calcmode="lin" valueType="num">
                                      <p:cBhvr>
                                        <p:cTn id="15" dur="500" fill="hold"/>
                                        <p:tgtEl>
                                          <p:spTgt spid="147557"/>
                                        </p:tgtEl>
                                        <p:attrNameLst>
                                          <p:attrName>ppt_x</p:attrName>
                                        </p:attrNameLst>
                                      </p:cBhvr>
                                      <p:tavLst>
                                        <p:tav tm="0">
                                          <p:val>
                                            <p:strVal val="#ppt_x-#ppt_w/2"/>
                                          </p:val>
                                        </p:tav>
                                        <p:tav tm="100000">
                                          <p:val>
                                            <p:strVal val="#ppt_x"/>
                                          </p:val>
                                        </p:tav>
                                      </p:tavLst>
                                    </p:anim>
                                    <p:anim calcmode="lin" valueType="num">
                                      <p:cBhvr>
                                        <p:cTn id="16" dur="500" fill="hold"/>
                                        <p:tgtEl>
                                          <p:spTgt spid="147557"/>
                                        </p:tgtEl>
                                        <p:attrNameLst>
                                          <p:attrName>ppt_y</p:attrName>
                                        </p:attrNameLst>
                                      </p:cBhvr>
                                      <p:tavLst>
                                        <p:tav tm="0">
                                          <p:val>
                                            <p:strVal val="#ppt_y"/>
                                          </p:val>
                                        </p:tav>
                                        <p:tav tm="100000">
                                          <p:val>
                                            <p:strVal val="#ppt_y"/>
                                          </p:val>
                                        </p:tav>
                                      </p:tavLst>
                                    </p:anim>
                                    <p:anim calcmode="lin" valueType="num">
                                      <p:cBhvr>
                                        <p:cTn id="17" dur="500" fill="hold"/>
                                        <p:tgtEl>
                                          <p:spTgt spid="147557"/>
                                        </p:tgtEl>
                                        <p:attrNameLst>
                                          <p:attrName>ppt_w</p:attrName>
                                        </p:attrNameLst>
                                      </p:cBhvr>
                                      <p:tavLst>
                                        <p:tav tm="0">
                                          <p:val>
                                            <p:fltVal val="0"/>
                                          </p:val>
                                        </p:tav>
                                        <p:tav tm="100000">
                                          <p:val>
                                            <p:strVal val="#ppt_w"/>
                                          </p:val>
                                        </p:tav>
                                      </p:tavLst>
                                    </p:anim>
                                    <p:anim calcmode="lin" valueType="num">
                                      <p:cBhvr>
                                        <p:cTn id="18" dur="500" fill="hold"/>
                                        <p:tgtEl>
                                          <p:spTgt spid="147557"/>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47558"/>
                                        </p:tgtEl>
                                        <p:attrNameLst>
                                          <p:attrName>style.visibility</p:attrName>
                                        </p:attrNameLst>
                                      </p:cBhvr>
                                      <p:to>
                                        <p:strVal val="visible"/>
                                      </p:to>
                                    </p:set>
                                    <p:anim calcmode="lin" valueType="num">
                                      <p:cBhvr>
                                        <p:cTn id="23" dur="500" fill="hold"/>
                                        <p:tgtEl>
                                          <p:spTgt spid="147558"/>
                                        </p:tgtEl>
                                        <p:attrNameLst>
                                          <p:attrName>ppt_x</p:attrName>
                                        </p:attrNameLst>
                                      </p:cBhvr>
                                      <p:tavLst>
                                        <p:tav tm="0">
                                          <p:val>
                                            <p:strVal val="#ppt_x-#ppt_w/2"/>
                                          </p:val>
                                        </p:tav>
                                        <p:tav tm="100000">
                                          <p:val>
                                            <p:strVal val="#ppt_x"/>
                                          </p:val>
                                        </p:tav>
                                      </p:tavLst>
                                    </p:anim>
                                    <p:anim calcmode="lin" valueType="num">
                                      <p:cBhvr>
                                        <p:cTn id="24" dur="500" fill="hold"/>
                                        <p:tgtEl>
                                          <p:spTgt spid="147558"/>
                                        </p:tgtEl>
                                        <p:attrNameLst>
                                          <p:attrName>ppt_y</p:attrName>
                                        </p:attrNameLst>
                                      </p:cBhvr>
                                      <p:tavLst>
                                        <p:tav tm="0">
                                          <p:val>
                                            <p:strVal val="#ppt_y"/>
                                          </p:val>
                                        </p:tav>
                                        <p:tav tm="100000">
                                          <p:val>
                                            <p:strVal val="#ppt_y"/>
                                          </p:val>
                                        </p:tav>
                                      </p:tavLst>
                                    </p:anim>
                                    <p:anim calcmode="lin" valueType="num">
                                      <p:cBhvr>
                                        <p:cTn id="25" dur="500" fill="hold"/>
                                        <p:tgtEl>
                                          <p:spTgt spid="147558"/>
                                        </p:tgtEl>
                                        <p:attrNameLst>
                                          <p:attrName>ppt_w</p:attrName>
                                        </p:attrNameLst>
                                      </p:cBhvr>
                                      <p:tavLst>
                                        <p:tav tm="0">
                                          <p:val>
                                            <p:fltVal val="0"/>
                                          </p:val>
                                        </p:tav>
                                        <p:tav tm="100000">
                                          <p:val>
                                            <p:strVal val="#ppt_w"/>
                                          </p:val>
                                        </p:tav>
                                      </p:tavLst>
                                    </p:anim>
                                    <p:anim calcmode="lin" valueType="num">
                                      <p:cBhvr>
                                        <p:cTn id="26" dur="500" fill="hold"/>
                                        <p:tgtEl>
                                          <p:spTgt spid="147558"/>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47559"/>
                                        </p:tgtEl>
                                        <p:attrNameLst>
                                          <p:attrName>style.visibility</p:attrName>
                                        </p:attrNameLst>
                                      </p:cBhvr>
                                      <p:to>
                                        <p:strVal val="visible"/>
                                      </p:to>
                                    </p:set>
                                    <p:anim calcmode="lin" valueType="num">
                                      <p:cBhvr>
                                        <p:cTn id="31" dur="500" fill="hold"/>
                                        <p:tgtEl>
                                          <p:spTgt spid="147559"/>
                                        </p:tgtEl>
                                        <p:attrNameLst>
                                          <p:attrName>ppt_x</p:attrName>
                                        </p:attrNameLst>
                                      </p:cBhvr>
                                      <p:tavLst>
                                        <p:tav tm="0">
                                          <p:val>
                                            <p:strVal val="#ppt_x-#ppt_w/2"/>
                                          </p:val>
                                        </p:tav>
                                        <p:tav tm="100000">
                                          <p:val>
                                            <p:strVal val="#ppt_x"/>
                                          </p:val>
                                        </p:tav>
                                      </p:tavLst>
                                    </p:anim>
                                    <p:anim calcmode="lin" valueType="num">
                                      <p:cBhvr>
                                        <p:cTn id="32" dur="500" fill="hold"/>
                                        <p:tgtEl>
                                          <p:spTgt spid="147559"/>
                                        </p:tgtEl>
                                        <p:attrNameLst>
                                          <p:attrName>ppt_y</p:attrName>
                                        </p:attrNameLst>
                                      </p:cBhvr>
                                      <p:tavLst>
                                        <p:tav tm="0">
                                          <p:val>
                                            <p:strVal val="#ppt_y"/>
                                          </p:val>
                                        </p:tav>
                                        <p:tav tm="100000">
                                          <p:val>
                                            <p:strVal val="#ppt_y"/>
                                          </p:val>
                                        </p:tav>
                                      </p:tavLst>
                                    </p:anim>
                                    <p:anim calcmode="lin" valueType="num">
                                      <p:cBhvr>
                                        <p:cTn id="33" dur="500" fill="hold"/>
                                        <p:tgtEl>
                                          <p:spTgt spid="147559"/>
                                        </p:tgtEl>
                                        <p:attrNameLst>
                                          <p:attrName>ppt_w</p:attrName>
                                        </p:attrNameLst>
                                      </p:cBhvr>
                                      <p:tavLst>
                                        <p:tav tm="0">
                                          <p:val>
                                            <p:fltVal val="0"/>
                                          </p:val>
                                        </p:tav>
                                        <p:tav tm="100000">
                                          <p:val>
                                            <p:strVal val="#ppt_w"/>
                                          </p:val>
                                        </p:tav>
                                      </p:tavLst>
                                    </p:anim>
                                    <p:anim calcmode="lin" valueType="num">
                                      <p:cBhvr>
                                        <p:cTn id="34" dur="500" fill="hold"/>
                                        <p:tgtEl>
                                          <p:spTgt spid="147559"/>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slide(fromLeft)">
                                      <p:cBhvr>
                                        <p:cTn id="39" dur="500"/>
                                        <p:tgtEl>
                                          <p:spTgt spid="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7642"/>
                                        </p:tgtEl>
                                        <p:attrNameLst>
                                          <p:attrName>style.visibility</p:attrName>
                                        </p:attrNameLst>
                                      </p:cBhvr>
                                      <p:to>
                                        <p:strVal val="visible"/>
                                      </p:to>
                                    </p:set>
                                    <p:animEffect transition="in" filter="wipe(left)">
                                      <p:cBhvr>
                                        <p:cTn id="44" dur="500"/>
                                        <p:tgtEl>
                                          <p:spTgt spid="1476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left)">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47807"/>
                                        </p:tgtEl>
                                        <p:attrNameLst>
                                          <p:attrName>style.visibility</p:attrName>
                                        </p:attrNameLst>
                                      </p:cBhvr>
                                      <p:to>
                                        <p:strVal val="visible"/>
                                      </p:to>
                                    </p:set>
                                    <p:animEffect transition="in" filter="wipe(left)">
                                      <p:cBhvr>
                                        <p:cTn id="54" dur="1000"/>
                                        <p:tgtEl>
                                          <p:spTgt spid="14780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47635"/>
                                        </p:tgtEl>
                                        <p:attrNameLst>
                                          <p:attrName>style.visibility</p:attrName>
                                        </p:attrNameLst>
                                      </p:cBhvr>
                                      <p:to>
                                        <p:strVal val="visible"/>
                                      </p:to>
                                    </p:set>
                                    <p:animEffect transition="in" filter="slide(fromLeft)">
                                      <p:cBhvr>
                                        <p:cTn id="59" dur="500"/>
                                        <p:tgtEl>
                                          <p:spTgt spid="14763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2" presetClass="entr" presetSubtype="8" fill="hold" grpId="0" nodeType="clickEffect">
                                  <p:stCondLst>
                                    <p:cond delay="0"/>
                                  </p:stCondLst>
                                  <p:childTnLst>
                                    <p:set>
                                      <p:cBhvr>
                                        <p:cTn id="63" dur="1" fill="hold">
                                          <p:stCondLst>
                                            <p:cond delay="0"/>
                                          </p:stCondLst>
                                        </p:cTn>
                                        <p:tgtEl>
                                          <p:spTgt spid="147636"/>
                                        </p:tgtEl>
                                        <p:attrNameLst>
                                          <p:attrName>style.visibility</p:attrName>
                                        </p:attrNameLst>
                                      </p:cBhvr>
                                      <p:to>
                                        <p:strVal val="visible"/>
                                      </p:to>
                                    </p:set>
                                    <p:animEffect transition="in" filter="slide(fromLeft)">
                                      <p:cBhvr>
                                        <p:cTn id="64" dur="500"/>
                                        <p:tgtEl>
                                          <p:spTgt spid="14763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147640"/>
                                        </p:tgtEl>
                                        <p:attrNameLst>
                                          <p:attrName>style.visibility</p:attrName>
                                        </p:attrNameLst>
                                      </p:cBhvr>
                                      <p:to>
                                        <p:strVal val="visible"/>
                                      </p:to>
                                    </p:set>
                                    <p:animEffect transition="in" filter="slide(fromLeft)">
                                      <p:cBhvr>
                                        <p:cTn id="69" dur="500"/>
                                        <p:tgtEl>
                                          <p:spTgt spid="14764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147641"/>
                                        </p:tgtEl>
                                        <p:attrNameLst>
                                          <p:attrName>style.visibility</p:attrName>
                                        </p:attrNameLst>
                                      </p:cBhvr>
                                      <p:to>
                                        <p:strVal val="visible"/>
                                      </p:to>
                                    </p:set>
                                    <p:animEffect transition="in" filter="slide(fromLeft)">
                                      <p:cBhvr>
                                        <p:cTn id="74" dur="500"/>
                                        <p:tgtEl>
                                          <p:spTgt spid="14764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8"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slide(fromLeft)">
                                      <p:cBhvr>
                                        <p:cTn id="79" dur="500"/>
                                        <p:tgtEl>
                                          <p:spTgt spid="3"/>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47644"/>
                                        </p:tgtEl>
                                        <p:attrNameLst>
                                          <p:attrName>style.visibility</p:attrName>
                                        </p:attrNameLst>
                                      </p:cBhvr>
                                      <p:to>
                                        <p:strVal val="visible"/>
                                      </p:to>
                                    </p:set>
                                    <p:animEffect transition="in" filter="wipe(left)">
                                      <p:cBhvr>
                                        <p:cTn id="84" dur="500"/>
                                        <p:tgtEl>
                                          <p:spTgt spid="147644"/>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47645"/>
                                        </p:tgtEl>
                                        <p:attrNameLst>
                                          <p:attrName>style.visibility</p:attrName>
                                        </p:attrNameLst>
                                      </p:cBhvr>
                                      <p:to>
                                        <p:strVal val="visible"/>
                                      </p:to>
                                    </p:set>
                                    <p:animEffect transition="in" filter="wipe(left)">
                                      <p:cBhvr>
                                        <p:cTn id="89" dur="500"/>
                                        <p:tgtEl>
                                          <p:spTgt spid="147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6" grpId="0" autoUpdateAnimBg="0"/>
      <p:bldP spid="147557" grpId="0" autoUpdateAnimBg="0"/>
      <p:bldP spid="147558" grpId="0" autoUpdateAnimBg="0"/>
      <p:bldP spid="147559" grpId="0" autoUpdateAnimBg="0"/>
      <p:bldP spid="147635" grpId="0" autoUpdateAnimBg="0"/>
      <p:bldP spid="147636" grpId="0" autoUpdateAnimBg="0"/>
      <p:bldP spid="147640" grpId="0" autoUpdateAnimBg="0"/>
      <p:bldP spid="147641" grpId="0" autoUpdateAnimBg="0"/>
      <p:bldP spid="147642" grpId="0" autoUpdateAnimBg="0"/>
      <p:bldP spid="147644" grpId="0" autoUpdateAnimBg="0"/>
      <p:bldP spid="14764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bwMode="auto">
          <a:xfrm>
            <a:off x="353839" y="609003"/>
            <a:ext cx="7543800" cy="838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ea typeface="+mn-ea"/>
                <a:cs typeface="Times New Roman" panose="02020603050405020304" pitchFamily="18" charset="0"/>
              </a:rPr>
              <a:t>17.2.2  </a:t>
            </a:r>
            <a:r>
              <a:rPr lang="zh-CN" altLang="en-US" sz="3200" b="1" smtClean="0">
                <a:solidFill>
                  <a:srgbClr val="000099"/>
                </a:solidFill>
                <a:latin typeface="Times New Roman" panose="02020603050405020304" pitchFamily="18" charset="0"/>
                <a:ea typeface="+mn-ea"/>
                <a:cs typeface="Times New Roman" panose="02020603050405020304" pitchFamily="18" charset="0"/>
              </a:rPr>
              <a:t>负反馈对放大电路工作性能的影响</a:t>
            </a:r>
          </a:p>
        </p:txBody>
      </p:sp>
      <p:graphicFrame>
        <p:nvGraphicFramePr>
          <p:cNvPr id="148483" name="Object 3"/>
          <p:cNvGraphicFramePr>
            <a:graphicFrameLocks noChangeAspect="1"/>
          </p:cNvGraphicFramePr>
          <p:nvPr>
            <p:extLst/>
          </p:nvPr>
        </p:nvGraphicFramePr>
        <p:xfrm>
          <a:off x="636414" y="4506316"/>
          <a:ext cx="1292225" cy="1108075"/>
        </p:xfrm>
        <a:graphic>
          <a:graphicData uri="http://schemas.openxmlformats.org/presentationml/2006/ole">
            <mc:AlternateContent xmlns:mc="http://schemas.openxmlformats.org/markup-compatibility/2006">
              <mc:Choice xmlns:v="urn:schemas-microsoft-com:vml" Requires="v">
                <p:oleObj spid="_x0000_s8202" name="Equation" r:id="rId3" imgW="533160" imgH="457200" progId="Equation.3">
                  <p:embed/>
                </p:oleObj>
              </mc:Choice>
              <mc:Fallback>
                <p:oleObj name="Equation" r:id="rId3" imgW="53316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414" y="4506316"/>
                        <a:ext cx="1292225"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4" name="Object 4"/>
          <p:cNvGraphicFramePr>
            <a:graphicFrameLocks noChangeAspect="1"/>
          </p:cNvGraphicFramePr>
          <p:nvPr>
            <p:extLst/>
          </p:nvPr>
        </p:nvGraphicFramePr>
        <p:xfrm>
          <a:off x="2214389" y="4507903"/>
          <a:ext cx="1384300" cy="1158875"/>
        </p:xfrm>
        <a:graphic>
          <a:graphicData uri="http://schemas.openxmlformats.org/presentationml/2006/ole">
            <mc:AlternateContent xmlns:mc="http://schemas.openxmlformats.org/markup-compatibility/2006">
              <mc:Choice xmlns:v="urn:schemas-microsoft-com:vml" Requires="v">
                <p:oleObj spid="_x0000_s8203" name="Equation" r:id="rId5" imgW="545760" imgH="457200" progId="Equation.3">
                  <p:embed/>
                </p:oleObj>
              </mc:Choice>
              <mc:Fallback>
                <p:oleObj name="Equation" r:id="rId5" imgW="5457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389" y="4507903"/>
                        <a:ext cx="1384300"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485" name="Object 5"/>
          <p:cNvGraphicFramePr>
            <a:graphicFrameLocks noChangeAspect="1"/>
          </p:cNvGraphicFramePr>
          <p:nvPr>
            <p:extLst/>
          </p:nvPr>
        </p:nvGraphicFramePr>
        <p:xfrm>
          <a:off x="3859039" y="4720628"/>
          <a:ext cx="1752600" cy="633413"/>
        </p:xfrm>
        <a:graphic>
          <a:graphicData uri="http://schemas.openxmlformats.org/presentationml/2006/ole">
            <mc:AlternateContent xmlns:mc="http://schemas.openxmlformats.org/markup-compatibility/2006">
              <mc:Choice xmlns:v="urn:schemas-microsoft-com:vml" Requires="v">
                <p:oleObj spid="_x0000_s8204" name="Equation" r:id="rId7" imgW="876240" imgH="241200" progId="Equation.3">
                  <p:embed/>
                </p:oleObj>
              </mc:Choice>
              <mc:Fallback>
                <p:oleObj name="Equation" r:id="rId7" imgW="8762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9039" y="4720628"/>
                        <a:ext cx="1752600" cy="63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86" name="Text Box 6"/>
          <p:cNvSpPr txBox="1">
            <a:spLocks noChangeArrowheads="1"/>
          </p:cNvSpPr>
          <p:nvPr/>
        </p:nvSpPr>
        <p:spPr bwMode="auto">
          <a:xfrm>
            <a:off x="2411239" y="3882428"/>
            <a:ext cx="4419600" cy="525401"/>
          </a:xfrm>
          <a:prstGeom prst="rect">
            <a:avLst/>
          </a:prstGeom>
          <a:noFill/>
          <a:ln w="38100">
            <a:noFill/>
            <a:miter lim="800000"/>
            <a:headEnd/>
            <a:tailEnd/>
          </a:ln>
          <a:effectLst/>
        </p:spPr>
        <p:txBody>
          <a:bodyPr lIns="90000" tIns="46800" rIns="90000" bIns="46800">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反馈放大电路的基本方程</a:t>
            </a:r>
          </a:p>
        </p:txBody>
      </p:sp>
      <p:sp>
        <p:nvSpPr>
          <p:cNvPr id="148487" name="AutoShape 7" descr="40%"/>
          <p:cNvSpPr>
            <a:spLocks noChangeArrowheads="1"/>
          </p:cNvSpPr>
          <p:nvPr/>
        </p:nvSpPr>
        <p:spPr bwMode="auto">
          <a:xfrm>
            <a:off x="1592089" y="5863628"/>
            <a:ext cx="1581150" cy="533400"/>
          </a:xfrm>
          <a:prstGeom prst="wedgeRoundRectCallout">
            <a:avLst>
              <a:gd name="adj1" fmla="val -3111"/>
              <a:gd name="adj2" fmla="val -167264"/>
              <a:gd name="adj3" fmla="val 16667"/>
            </a:avLst>
          </a:prstGeom>
          <a:pattFill prst="pct40">
            <a:fgClr>
              <a:srgbClr val="66FF66"/>
            </a:fgClr>
            <a:bgClr>
              <a:srgbClr val="FFFFFF"/>
            </a:bgClr>
          </a:pattFill>
          <a:ln w="28575">
            <a:solidFill>
              <a:srgbClr val="006600"/>
            </a:solidFill>
            <a:miter lim="800000"/>
            <a:headEnd/>
            <a:tailEnd/>
          </a:ln>
          <a:effectLst/>
        </p:spPr>
        <p:txBody>
          <a:bodyPr wrap="none" anchor="ctr"/>
          <a:lstStyle/>
          <a:p>
            <a:pPr algn="ctr">
              <a:defRPr/>
            </a:pPr>
            <a:r>
              <a:rPr lang="zh-CN" altLang="en-US" sz="2600" b="1">
                <a:solidFill>
                  <a:srgbClr val="FF0000"/>
                </a:solidFill>
                <a:latin typeface="Times New Roman" panose="02020603050405020304" pitchFamily="18" charset="0"/>
                <a:cs typeface="Times New Roman" panose="02020603050405020304" pitchFamily="18" charset="0"/>
              </a:rPr>
              <a:t>反馈系数</a:t>
            </a:r>
          </a:p>
        </p:txBody>
      </p:sp>
      <p:sp>
        <p:nvSpPr>
          <p:cNvPr id="148488" name="AutoShape 8" descr="40%"/>
          <p:cNvSpPr>
            <a:spLocks noChangeArrowheads="1"/>
          </p:cNvSpPr>
          <p:nvPr/>
        </p:nvSpPr>
        <p:spPr bwMode="auto">
          <a:xfrm>
            <a:off x="3478039" y="5863628"/>
            <a:ext cx="2003425" cy="533400"/>
          </a:xfrm>
          <a:prstGeom prst="wedgeRoundRectCallout">
            <a:avLst>
              <a:gd name="adj1" fmla="val -15847"/>
              <a:gd name="adj2" fmla="val -157736"/>
              <a:gd name="adj3" fmla="val 16667"/>
            </a:avLst>
          </a:prstGeom>
          <a:pattFill prst="pct40">
            <a:fgClr>
              <a:srgbClr val="66FF66"/>
            </a:fgClr>
            <a:bgClr>
              <a:srgbClr val="FFFFFF"/>
            </a:bgClr>
          </a:pattFill>
          <a:ln w="28575">
            <a:solidFill>
              <a:srgbClr val="006600"/>
            </a:solidFill>
            <a:miter lim="800000"/>
            <a:headEnd/>
            <a:tailEnd/>
          </a:ln>
          <a:effectLst/>
        </p:spPr>
        <p:txBody>
          <a:bodyPr wrap="none" anchor="ctr"/>
          <a:lstStyle/>
          <a:p>
            <a:pPr algn="ctr">
              <a:defRPr/>
            </a:pPr>
            <a:r>
              <a:rPr lang="zh-CN" altLang="en-US" sz="2600" b="1">
                <a:solidFill>
                  <a:srgbClr val="FF0000"/>
                </a:solidFill>
                <a:latin typeface="Times New Roman" panose="02020603050405020304" pitchFamily="18" charset="0"/>
                <a:cs typeface="Times New Roman" panose="02020603050405020304" pitchFamily="18" charset="0"/>
              </a:rPr>
              <a:t>净输入信号</a:t>
            </a:r>
          </a:p>
        </p:txBody>
      </p:sp>
      <p:sp>
        <p:nvSpPr>
          <p:cNvPr id="148489" name="AutoShape 9" descr="40%"/>
          <p:cNvSpPr>
            <a:spLocks noChangeArrowheads="1"/>
          </p:cNvSpPr>
          <p:nvPr/>
        </p:nvSpPr>
        <p:spPr bwMode="auto">
          <a:xfrm>
            <a:off x="430039" y="3425228"/>
            <a:ext cx="1828800" cy="838200"/>
          </a:xfrm>
          <a:prstGeom prst="wedgeRoundRectCallout">
            <a:avLst>
              <a:gd name="adj1" fmla="val -22134"/>
              <a:gd name="adj2" fmla="val 131630"/>
              <a:gd name="adj3" fmla="val 16667"/>
            </a:avLst>
          </a:prstGeom>
          <a:pattFill prst="pct40">
            <a:fgClr>
              <a:srgbClr val="66FF66"/>
            </a:fgClr>
            <a:bgClr>
              <a:srgbClr val="FFFFFF"/>
            </a:bgClr>
          </a:pattFill>
          <a:ln w="28575">
            <a:solidFill>
              <a:srgbClr val="006600"/>
            </a:solidFill>
            <a:miter lim="800000"/>
            <a:headEnd/>
            <a:tailEnd/>
          </a:ln>
          <a:effectLst/>
        </p:spPr>
        <p:txBody>
          <a:bodyPr wrap="none" anchor="ctr"/>
          <a:lstStyle/>
          <a:p>
            <a:pPr algn="ctr">
              <a:lnSpc>
                <a:spcPct val="85000"/>
              </a:lnSpc>
              <a:defRPr/>
            </a:pPr>
            <a:r>
              <a:rPr lang="zh-CN" altLang="en-US" sz="2600" b="1">
                <a:solidFill>
                  <a:srgbClr val="FF0000"/>
                </a:solidFill>
                <a:latin typeface="Times New Roman" panose="02020603050405020304" pitchFamily="18" charset="0"/>
                <a:cs typeface="Times New Roman" panose="02020603050405020304" pitchFamily="18" charset="0"/>
              </a:rPr>
              <a:t>开环</a:t>
            </a:r>
          </a:p>
          <a:p>
            <a:pPr algn="ctr">
              <a:lnSpc>
                <a:spcPct val="85000"/>
              </a:lnSpc>
              <a:defRPr/>
            </a:pPr>
            <a:r>
              <a:rPr lang="zh-CN" altLang="en-US" sz="2600" b="1">
                <a:solidFill>
                  <a:srgbClr val="FF0000"/>
                </a:solidFill>
                <a:latin typeface="Times New Roman" panose="02020603050405020304" pitchFamily="18" charset="0"/>
                <a:cs typeface="Times New Roman" panose="02020603050405020304" pitchFamily="18" charset="0"/>
              </a:rPr>
              <a:t>放大倍数</a:t>
            </a:r>
          </a:p>
        </p:txBody>
      </p:sp>
      <p:graphicFrame>
        <p:nvGraphicFramePr>
          <p:cNvPr id="148494" name="Object 14"/>
          <p:cNvGraphicFramePr>
            <a:graphicFrameLocks noChangeAspect="1"/>
          </p:cNvGraphicFramePr>
          <p:nvPr>
            <p:extLst/>
          </p:nvPr>
        </p:nvGraphicFramePr>
        <p:xfrm>
          <a:off x="5941839" y="4520603"/>
          <a:ext cx="2743200" cy="1050925"/>
        </p:xfrm>
        <a:graphic>
          <a:graphicData uri="http://schemas.openxmlformats.org/presentationml/2006/ole">
            <mc:AlternateContent xmlns:mc="http://schemas.openxmlformats.org/markup-compatibility/2006">
              <mc:Choice xmlns:v="urn:schemas-microsoft-com:vml" Requires="v">
                <p:oleObj spid="_x0000_s8205" name="Equation" r:id="rId9" imgW="1193760" imgH="457200" progId="Equation.3">
                  <p:embed/>
                </p:oleObj>
              </mc:Choice>
              <mc:Fallback>
                <p:oleObj name="Equation" r:id="rId9" imgW="119376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1839" y="4520603"/>
                        <a:ext cx="2743200" cy="1050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495" name="AutoShape 15" descr="40%"/>
          <p:cNvSpPr>
            <a:spLocks noChangeArrowheads="1"/>
          </p:cNvSpPr>
          <p:nvPr/>
        </p:nvSpPr>
        <p:spPr bwMode="auto">
          <a:xfrm>
            <a:off x="6602239" y="3501428"/>
            <a:ext cx="1828800" cy="838200"/>
          </a:xfrm>
          <a:prstGeom prst="wedgeRoundRectCallout">
            <a:avLst>
              <a:gd name="adj1" fmla="val -50606"/>
              <a:gd name="adj2" fmla="val 128977"/>
              <a:gd name="adj3" fmla="val 16667"/>
            </a:avLst>
          </a:prstGeom>
          <a:pattFill prst="pct40">
            <a:fgClr>
              <a:srgbClr val="66FF66"/>
            </a:fgClr>
            <a:bgClr>
              <a:srgbClr val="FFFFFF"/>
            </a:bgClr>
          </a:pattFill>
          <a:ln w="28575">
            <a:solidFill>
              <a:srgbClr val="006600"/>
            </a:solidFill>
            <a:miter lim="800000"/>
            <a:headEnd/>
            <a:tailEnd/>
          </a:ln>
          <a:effectLst/>
        </p:spPr>
        <p:txBody>
          <a:bodyPr wrap="none" anchor="ctr"/>
          <a:lstStyle/>
          <a:p>
            <a:pPr algn="ctr">
              <a:lnSpc>
                <a:spcPct val="85000"/>
              </a:lnSpc>
              <a:defRPr/>
            </a:pPr>
            <a:r>
              <a:rPr lang="zh-CN" altLang="en-US" sz="2600" b="1">
                <a:solidFill>
                  <a:srgbClr val="FF0000"/>
                </a:solidFill>
                <a:latin typeface="Times New Roman" panose="02020603050405020304" pitchFamily="18" charset="0"/>
                <a:cs typeface="Times New Roman" panose="02020603050405020304" pitchFamily="18" charset="0"/>
              </a:rPr>
              <a:t>闭环</a:t>
            </a:r>
          </a:p>
          <a:p>
            <a:pPr algn="ctr">
              <a:lnSpc>
                <a:spcPct val="85000"/>
              </a:lnSpc>
              <a:defRPr/>
            </a:pPr>
            <a:r>
              <a:rPr lang="zh-CN" altLang="en-US" sz="2600" b="1">
                <a:solidFill>
                  <a:srgbClr val="FF0000"/>
                </a:solidFill>
                <a:latin typeface="Times New Roman" panose="02020603050405020304" pitchFamily="18" charset="0"/>
                <a:cs typeface="Times New Roman" panose="02020603050405020304" pitchFamily="18" charset="0"/>
              </a:rPr>
              <a:t>放大倍数</a:t>
            </a:r>
          </a:p>
        </p:txBody>
      </p:sp>
      <p:pic>
        <p:nvPicPr>
          <p:cNvPr id="148550" name="Picture 70" descr="图片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50864" y="1405928"/>
            <a:ext cx="4681538"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7334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8550"/>
                                        </p:tgtEl>
                                        <p:attrNameLst>
                                          <p:attrName>style.visibility</p:attrName>
                                        </p:attrNameLst>
                                      </p:cBhvr>
                                      <p:to>
                                        <p:strVal val="visible"/>
                                      </p:to>
                                    </p:set>
                                    <p:animEffect transition="in" filter="wipe(left)">
                                      <p:cBhvr>
                                        <p:cTn id="7" dur="500"/>
                                        <p:tgtEl>
                                          <p:spTgt spid="1485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6">
                                            <p:txEl>
                                              <p:pRg st="0" end="0"/>
                                            </p:txEl>
                                          </p:spTgt>
                                        </p:tgtEl>
                                        <p:attrNameLst>
                                          <p:attrName>style.visibility</p:attrName>
                                        </p:attrNameLst>
                                      </p:cBhvr>
                                      <p:to>
                                        <p:strVal val="visible"/>
                                      </p:to>
                                    </p:set>
                                    <p:animEffect transition="in" filter="wipe(left)">
                                      <p:cBhvr>
                                        <p:cTn id="12" dur="500"/>
                                        <p:tgtEl>
                                          <p:spTgt spid="14848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8483"/>
                                        </p:tgtEl>
                                        <p:attrNameLst>
                                          <p:attrName>style.visibility</p:attrName>
                                        </p:attrNameLst>
                                      </p:cBhvr>
                                      <p:to>
                                        <p:strVal val="visible"/>
                                      </p:to>
                                    </p:set>
                                    <p:animEffect transition="in" filter="wipe(left)">
                                      <p:cBhvr>
                                        <p:cTn id="17" dur="500"/>
                                        <p:tgtEl>
                                          <p:spTgt spid="1484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8489"/>
                                        </p:tgtEl>
                                        <p:attrNameLst>
                                          <p:attrName>style.visibility</p:attrName>
                                        </p:attrNameLst>
                                      </p:cBhvr>
                                      <p:to>
                                        <p:strVal val="visible"/>
                                      </p:to>
                                    </p:set>
                                    <p:animEffect transition="in" filter="wipe(up)">
                                      <p:cBhvr>
                                        <p:cTn id="22" dur="500"/>
                                        <p:tgtEl>
                                          <p:spTgt spid="1484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8484"/>
                                        </p:tgtEl>
                                        <p:attrNameLst>
                                          <p:attrName>style.visibility</p:attrName>
                                        </p:attrNameLst>
                                      </p:cBhvr>
                                      <p:to>
                                        <p:strVal val="visible"/>
                                      </p:to>
                                    </p:set>
                                    <p:animEffect transition="in" filter="wipe(left)">
                                      <p:cBhvr>
                                        <p:cTn id="27" dur="500"/>
                                        <p:tgtEl>
                                          <p:spTgt spid="1484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8487"/>
                                        </p:tgtEl>
                                        <p:attrNameLst>
                                          <p:attrName>style.visibility</p:attrName>
                                        </p:attrNameLst>
                                      </p:cBhvr>
                                      <p:to>
                                        <p:strVal val="visible"/>
                                      </p:to>
                                    </p:set>
                                    <p:animEffect transition="in" filter="wipe(down)">
                                      <p:cBhvr>
                                        <p:cTn id="32" dur="500"/>
                                        <p:tgtEl>
                                          <p:spTgt spid="1484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8485"/>
                                        </p:tgtEl>
                                        <p:attrNameLst>
                                          <p:attrName>style.visibility</p:attrName>
                                        </p:attrNameLst>
                                      </p:cBhvr>
                                      <p:to>
                                        <p:strVal val="visible"/>
                                      </p:to>
                                    </p:set>
                                    <p:animEffect transition="in" filter="wipe(left)">
                                      <p:cBhvr>
                                        <p:cTn id="37" dur="500"/>
                                        <p:tgtEl>
                                          <p:spTgt spid="1484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8488"/>
                                        </p:tgtEl>
                                        <p:attrNameLst>
                                          <p:attrName>style.visibility</p:attrName>
                                        </p:attrNameLst>
                                      </p:cBhvr>
                                      <p:to>
                                        <p:strVal val="visible"/>
                                      </p:to>
                                    </p:set>
                                    <p:animEffect transition="in" filter="wipe(down)">
                                      <p:cBhvr>
                                        <p:cTn id="42" dur="500"/>
                                        <p:tgtEl>
                                          <p:spTgt spid="1484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48494"/>
                                        </p:tgtEl>
                                        <p:attrNameLst>
                                          <p:attrName>style.visibility</p:attrName>
                                        </p:attrNameLst>
                                      </p:cBhvr>
                                      <p:to>
                                        <p:strVal val="visible"/>
                                      </p:to>
                                    </p:set>
                                    <p:animEffect transition="in" filter="wipe(left)">
                                      <p:cBhvr>
                                        <p:cTn id="47" dur="500"/>
                                        <p:tgtEl>
                                          <p:spTgt spid="1484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8495"/>
                                        </p:tgtEl>
                                        <p:attrNameLst>
                                          <p:attrName>style.visibility</p:attrName>
                                        </p:attrNameLst>
                                      </p:cBhvr>
                                      <p:to>
                                        <p:strVal val="visible"/>
                                      </p:to>
                                    </p:set>
                                    <p:animEffect transition="in" filter="wipe(up)">
                                      <p:cBhvr>
                                        <p:cTn id="52" dur="500"/>
                                        <p:tgtEl>
                                          <p:spTgt spid="148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6" grpId="0" build="p" autoUpdateAnimBg="0"/>
      <p:bldP spid="148487" grpId="0" animBg="1" autoUpdateAnimBg="0"/>
      <p:bldP spid="148488" grpId="0" animBg="1" autoUpdateAnimBg="0"/>
      <p:bldP spid="148489" grpId="0" animBg="1" autoUpdateAnimBg="0"/>
      <p:bldP spid="14849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bwMode="auto">
          <a:xfrm>
            <a:off x="838200" y="743642"/>
            <a:ext cx="3657600" cy="576263"/>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1. </a:t>
            </a:r>
            <a:r>
              <a:rPr lang="zh-CN" altLang="en-US" sz="2800" b="1" smtClean="0">
                <a:solidFill>
                  <a:srgbClr val="E60000"/>
                </a:solidFill>
                <a:latin typeface="Times New Roman" panose="02020603050405020304" pitchFamily="18" charset="0"/>
                <a:cs typeface="Times New Roman" panose="02020603050405020304" pitchFamily="18" charset="0"/>
              </a:rPr>
              <a:t>降低放大倍数</a:t>
            </a:r>
          </a:p>
        </p:txBody>
      </p:sp>
      <p:sp>
        <p:nvSpPr>
          <p:cNvPr id="149511" name="Text Box 7" descr="40%"/>
          <p:cNvSpPr txBox="1">
            <a:spLocks noChangeArrowheads="1"/>
          </p:cNvSpPr>
          <p:nvPr/>
        </p:nvSpPr>
        <p:spPr bwMode="auto">
          <a:xfrm>
            <a:off x="3886200" y="3120130"/>
            <a:ext cx="4191000" cy="525401"/>
          </a:xfrm>
          <a:prstGeom prst="rect">
            <a:avLst/>
          </a:prstGeom>
          <a:pattFill prst="pct40">
            <a:fgClr>
              <a:srgbClr val="CCCCFF"/>
            </a:fgClr>
            <a:bgClr>
              <a:srgbClr val="FFFFFF"/>
            </a:bgClr>
          </a:pattFill>
          <a:ln w="38100">
            <a:noFill/>
            <a:miter lim="800000"/>
            <a:headEnd/>
            <a:tailEnd/>
          </a:ln>
          <a:effectLst/>
        </p:spPr>
        <p:txBody>
          <a:bodyPr lIns="90000" tIns="46800" rIns="90000" bIns="46800">
            <a:spAutoFit/>
          </a:bodyPr>
          <a:lstStyle/>
          <a:p>
            <a:pPr>
              <a:spcBef>
                <a:spcPct val="50000"/>
              </a:spcBef>
              <a:defRPr/>
            </a:pPr>
            <a:r>
              <a:rPr lang="en-US" altLang="zh-CN" sz="2800" b="1">
                <a:solidFill>
                  <a:srgbClr val="FF0000"/>
                </a:solidFill>
                <a:latin typeface="Times New Roman" panose="02020603050405020304" pitchFamily="18" charset="0"/>
                <a:cs typeface="Times New Roman" panose="02020603050405020304" pitchFamily="18" charset="0"/>
              </a:rPr>
              <a:t>  </a:t>
            </a:r>
            <a:r>
              <a:rPr lang="zh-CN" altLang="en-US" sz="2800" b="1">
                <a:solidFill>
                  <a:srgbClr val="FF0000"/>
                </a:solidFill>
                <a:latin typeface="Times New Roman" panose="02020603050405020304" pitchFamily="18" charset="0"/>
                <a:cs typeface="Times New Roman" panose="02020603050405020304" pitchFamily="18" charset="0"/>
              </a:rPr>
              <a:t>负反馈使放大倍数下降。</a:t>
            </a:r>
          </a:p>
        </p:txBody>
      </p:sp>
      <p:grpSp>
        <p:nvGrpSpPr>
          <p:cNvPr id="2" name="Group 8"/>
          <p:cNvGrpSpPr>
            <a:grpSpLocks/>
          </p:cNvGrpSpPr>
          <p:nvPr/>
        </p:nvGrpSpPr>
        <p:grpSpPr bwMode="auto">
          <a:xfrm>
            <a:off x="838200" y="3047105"/>
            <a:ext cx="2763838" cy="636587"/>
            <a:chOff x="528" y="1739"/>
            <a:chExt cx="1741" cy="401"/>
          </a:xfrm>
        </p:grpSpPr>
        <p:sp>
          <p:nvSpPr>
            <p:cNvPr id="149513" name="Text Box 9"/>
            <p:cNvSpPr txBox="1">
              <a:spLocks noChangeArrowheads="1"/>
            </p:cNvSpPr>
            <p:nvPr/>
          </p:nvSpPr>
          <p:spPr bwMode="auto">
            <a:xfrm>
              <a:off x="528" y="1758"/>
              <a:ext cx="796" cy="331"/>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则有：</a:t>
              </a:r>
            </a:p>
          </p:txBody>
        </p:sp>
        <p:graphicFrame>
          <p:nvGraphicFramePr>
            <p:cNvPr id="9221" name="Object 10"/>
            <p:cNvGraphicFramePr>
              <a:graphicFrameLocks noChangeAspect="1"/>
            </p:cNvGraphicFramePr>
            <p:nvPr/>
          </p:nvGraphicFramePr>
          <p:xfrm>
            <a:off x="1249" y="1739"/>
            <a:ext cx="1020" cy="401"/>
          </p:xfrm>
          <a:graphic>
            <a:graphicData uri="http://schemas.openxmlformats.org/presentationml/2006/ole">
              <mc:AlternateContent xmlns:mc="http://schemas.openxmlformats.org/markup-compatibility/2006">
                <mc:Choice xmlns:v="urn:schemas-microsoft-com:vml" Requires="v">
                  <p:oleObj spid="_x0000_s9226" name="Equation" r:id="rId3" imgW="558720" imgH="253800" progId="Equation.3">
                    <p:embed/>
                  </p:oleObj>
                </mc:Choice>
                <mc:Fallback>
                  <p:oleObj name="Equation" r:id="rId3" imgW="55872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9" y="1739"/>
                          <a:ext cx="1020"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2"/>
          <p:cNvGrpSpPr>
            <a:grpSpLocks/>
          </p:cNvGrpSpPr>
          <p:nvPr/>
        </p:nvGrpSpPr>
        <p:grpSpPr bwMode="auto">
          <a:xfrm>
            <a:off x="762000" y="2297805"/>
            <a:ext cx="6973888" cy="588962"/>
            <a:chOff x="480" y="1267"/>
            <a:chExt cx="4393" cy="371"/>
          </a:xfrm>
        </p:grpSpPr>
        <p:graphicFrame>
          <p:nvGraphicFramePr>
            <p:cNvPr id="9220" name="Object 13"/>
            <p:cNvGraphicFramePr>
              <a:graphicFrameLocks noChangeAspect="1"/>
            </p:cNvGraphicFramePr>
            <p:nvPr/>
          </p:nvGraphicFramePr>
          <p:xfrm>
            <a:off x="1584" y="1296"/>
            <a:ext cx="762" cy="342"/>
          </p:xfrm>
          <a:graphic>
            <a:graphicData uri="http://schemas.openxmlformats.org/presentationml/2006/ole">
              <mc:AlternateContent xmlns:mc="http://schemas.openxmlformats.org/markup-compatibility/2006">
                <mc:Choice xmlns:v="urn:schemas-microsoft-com:vml" Requires="v">
                  <p:oleObj spid="_x0000_s9227" name="Equation" r:id="rId5" imgW="533160" imgH="241200" progId="Equation.3">
                    <p:embed/>
                  </p:oleObj>
                </mc:Choice>
                <mc:Fallback>
                  <p:oleObj name="Equation" r:id="rId5" imgW="53316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1296"/>
                          <a:ext cx="762"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18" name="Text Box 14"/>
            <p:cNvSpPr txBox="1">
              <a:spLocks noChangeArrowheads="1"/>
            </p:cNvSpPr>
            <p:nvPr/>
          </p:nvSpPr>
          <p:spPr bwMode="auto">
            <a:xfrm>
              <a:off x="2304" y="1296"/>
              <a:ext cx="2569" cy="331"/>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同相，所以 </a:t>
              </a:r>
              <a:r>
                <a:rPr lang="en-US" altLang="zh-CN" sz="2800" b="1" i="1">
                  <a:latin typeface="Times New Roman" panose="02020603050405020304" pitchFamily="18" charset="0"/>
                  <a:cs typeface="Times New Roman" panose="02020603050405020304" pitchFamily="18" charset="0"/>
                </a:rPr>
                <a:t>AF </a:t>
              </a:r>
              <a:r>
                <a:rPr lang="zh-CN" altLang="en-US" sz="2800" b="1">
                  <a:latin typeface="Times New Roman" panose="02020603050405020304" pitchFamily="18" charset="0"/>
                  <a:cs typeface="Times New Roman" panose="02020603050405020304" pitchFamily="18" charset="0"/>
                </a:rPr>
                <a:t>是正实数</a:t>
              </a:r>
            </a:p>
          </p:txBody>
        </p:sp>
        <p:sp>
          <p:nvSpPr>
            <p:cNvPr id="149519" name="Text Box 15"/>
            <p:cNvSpPr txBox="1">
              <a:spLocks noChangeArrowheads="1"/>
            </p:cNvSpPr>
            <p:nvPr/>
          </p:nvSpPr>
          <p:spPr bwMode="auto">
            <a:xfrm>
              <a:off x="480" y="1267"/>
              <a:ext cx="1824" cy="327"/>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负反馈时，</a:t>
              </a:r>
            </a:p>
          </p:txBody>
        </p:sp>
      </p:grpSp>
      <p:graphicFrame>
        <p:nvGraphicFramePr>
          <p:cNvPr id="149520" name="Object 16"/>
          <p:cNvGraphicFramePr>
            <a:graphicFrameLocks noChangeAspect="1"/>
          </p:cNvGraphicFramePr>
          <p:nvPr>
            <p:extLst/>
          </p:nvPr>
        </p:nvGraphicFramePr>
        <p:xfrm>
          <a:off x="838200" y="1277042"/>
          <a:ext cx="3398838" cy="908050"/>
        </p:xfrm>
        <a:graphic>
          <a:graphicData uri="http://schemas.openxmlformats.org/presentationml/2006/ole">
            <mc:AlternateContent xmlns:mc="http://schemas.openxmlformats.org/markup-compatibility/2006">
              <mc:Choice xmlns:v="urn:schemas-microsoft-com:vml" Requires="v">
                <p:oleObj spid="_x0000_s9228" name="公式" r:id="rId7" imgW="1498320" imgH="444240" progId="Equation.3">
                  <p:embed/>
                </p:oleObj>
              </mc:Choice>
              <mc:Fallback>
                <p:oleObj name="公式" r:id="rId7" imgW="149832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277042"/>
                        <a:ext cx="3398838" cy="90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21" name="Object 17"/>
          <p:cNvGraphicFramePr>
            <a:graphicFrameLocks noChangeAspect="1"/>
          </p:cNvGraphicFramePr>
          <p:nvPr>
            <p:extLst/>
          </p:nvPr>
        </p:nvGraphicFramePr>
        <p:xfrm>
          <a:off x="4411663" y="1177030"/>
          <a:ext cx="3208337" cy="1098550"/>
        </p:xfrm>
        <a:graphic>
          <a:graphicData uri="http://schemas.openxmlformats.org/presentationml/2006/ole">
            <mc:AlternateContent xmlns:mc="http://schemas.openxmlformats.org/markup-compatibility/2006">
              <mc:Choice xmlns:v="urn:schemas-microsoft-com:vml" Requires="v">
                <p:oleObj spid="_x0000_s9229" name="Equation" r:id="rId9" imgW="1333440" imgH="457200" progId="Equation.3">
                  <p:embed/>
                </p:oleObj>
              </mc:Choice>
              <mc:Fallback>
                <p:oleObj name="Equation" r:id="rId9" imgW="133344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1663" y="1177030"/>
                        <a:ext cx="3208337"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22" name="Text Box 18" descr="40%"/>
          <p:cNvSpPr txBox="1">
            <a:spLocks noChangeArrowheads="1"/>
          </p:cNvSpPr>
          <p:nvPr/>
        </p:nvSpPr>
        <p:spPr bwMode="auto">
          <a:xfrm>
            <a:off x="533400" y="3791642"/>
            <a:ext cx="8001000" cy="1128643"/>
          </a:xfrm>
          <a:prstGeom prst="rect">
            <a:avLst/>
          </a:prstGeom>
          <a:noFill/>
          <a:ln w="38100">
            <a:noFill/>
            <a:miter lim="800000"/>
            <a:headEnd/>
            <a:tailEnd/>
          </a:ln>
          <a:effectLst/>
        </p:spPr>
        <p:txBody>
          <a:bodyPr lIns="90000" tIns="46800" rIns="90000" bIns="46800">
            <a:spAutoFit/>
          </a:bodyPr>
          <a:lstStyle/>
          <a:p>
            <a:pPr>
              <a:lnSpc>
                <a:spcPct val="120000"/>
              </a:lnSpc>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 1+</a:t>
            </a:r>
            <a:r>
              <a:rPr lang="en-US" altLang="zh-CN" sz="2800" b="1" i="1">
                <a:solidFill>
                  <a:srgbClr val="000099"/>
                </a:solidFill>
                <a:latin typeface="Times New Roman" panose="02020603050405020304" pitchFamily="18" charset="0"/>
                <a:cs typeface="Times New Roman" panose="02020603050405020304" pitchFamily="18" charset="0"/>
              </a:rPr>
              <a:t>AF</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称为反馈深度，其值愈大，负反馈作用愈强，</a:t>
            </a:r>
            <a:r>
              <a:rPr lang="en-US" altLang="zh-CN" sz="2800" b="1" i="1">
                <a:solidFill>
                  <a:srgbClr val="000099"/>
                </a:solidFill>
                <a:latin typeface="Times New Roman" panose="02020603050405020304" pitchFamily="18" charset="0"/>
                <a:cs typeface="Times New Roman" panose="02020603050405020304" pitchFamily="18" charset="0"/>
              </a:rPr>
              <a:t>A</a:t>
            </a:r>
            <a:r>
              <a:rPr lang="en-US" altLang="zh-CN" sz="2800" b="1" baseline="-25000">
                <a:solidFill>
                  <a:srgbClr val="000099"/>
                </a:solidFill>
                <a:latin typeface="Times New Roman" panose="02020603050405020304" pitchFamily="18" charset="0"/>
                <a:cs typeface="Times New Roman" panose="02020603050405020304" pitchFamily="18" charset="0"/>
              </a:rPr>
              <a:t>f</a:t>
            </a:r>
            <a:r>
              <a:rPr lang="zh-CN" altLang="en-US" sz="2800" b="1">
                <a:solidFill>
                  <a:srgbClr val="000099"/>
                </a:solidFill>
                <a:latin typeface="Times New Roman" panose="02020603050405020304" pitchFamily="18" charset="0"/>
                <a:cs typeface="Times New Roman" panose="02020603050405020304" pitchFamily="18" charset="0"/>
              </a:rPr>
              <a:t>也就愈小。</a:t>
            </a:r>
          </a:p>
        </p:txBody>
      </p:sp>
      <p:sp>
        <p:nvSpPr>
          <p:cNvPr id="149523" name="Text Box 19" descr="40%"/>
          <p:cNvSpPr txBox="1">
            <a:spLocks noChangeArrowheads="1"/>
          </p:cNvSpPr>
          <p:nvPr/>
        </p:nvSpPr>
        <p:spPr bwMode="auto">
          <a:xfrm>
            <a:off x="533400" y="4934642"/>
            <a:ext cx="8286750" cy="1128643"/>
          </a:xfrm>
          <a:prstGeom prst="rect">
            <a:avLst/>
          </a:prstGeom>
          <a:noFill/>
          <a:ln w="38100">
            <a:noFill/>
            <a:miter lim="800000"/>
            <a:headEnd/>
            <a:tailEnd/>
          </a:ln>
          <a:effectLst/>
        </p:spPr>
        <p:txBody>
          <a:bodyPr lIns="90000" tIns="46800" rIns="90000" bIns="46800">
            <a:spAutoFit/>
          </a:bodyPr>
          <a:lstStyle/>
          <a:p>
            <a:pPr>
              <a:lnSpc>
                <a:spcPct val="120000"/>
              </a:lnSpc>
              <a:spcBef>
                <a:spcPct val="5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射极输出器、不带旁路电容的共射放大电路的电压放大倍数较低就是因为电路中引入了负反馈。</a:t>
            </a:r>
          </a:p>
        </p:txBody>
      </p:sp>
    </p:spTree>
    <p:extLst>
      <p:ext uri="{BB962C8B-B14F-4D97-AF65-F5344CB8AC3E}">
        <p14:creationId xmlns:p14="http://schemas.microsoft.com/office/powerpoint/2010/main" val="282644174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9520"/>
                                        </p:tgtEl>
                                        <p:attrNameLst>
                                          <p:attrName>style.visibility</p:attrName>
                                        </p:attrNameLst>
                                      </p:cBhvr>
                                      <p:to>
                                        <p:strVal val="visible"/>
                                      </p:to>
                                    </p:set>
                                    <p:animEffect transition="in" filter="wipe(left)">
                                      <p:cBhvr>
                                        <p:cTn id="7" dur="500"/>
                                        <p:tgtEl>
                                          <p:spTgt spid="1495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9521"/>
                                        </p:tgtEl>
                                        <p:attrNameLst>
                                          <p:attrName>style.visibility</p:attrName>
                                        </p:attrNameLst>
                                      </p:cBhvr>
                                      <p:to>
                                        <p:strVal val="visible"/>
                                      </p:to>
                                    </p:set>
                                    <p:animEffect transition="in" filter="wipe(left)">
                                      <p:cBhvr>
                                        <p:cTn id="12" dur="500"/>
                                        <p:tgtEl>
                                          <p:spTgt spid="1495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9511"/>
                                        </p:tgtEl>
                                        <p:attrNameLst>
                                          <p:attrName>style.visibility</p:attrName>
                                        </p:attrNameLst>
                                      </p:cBhvr>
                                      <p:to>
                                        <p:strVal val="visible"/>
                                      </p:to>
                                    </p:set>
                                    <p:animEffect transition="in" filter="wipe(left)">
                                      <p:cBhvr>
                                        <p:cTn id="27" dur="500"/>
                                        <p:tgtEl>
                                          <p:spTgt spid="1495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9522"/>
                                        </p:tgtEl>
                                        <p:attrNameLst>
                                          <p:attrName>style.visibility</p:attrName>
                                        </p:attrNameLst>
                                      </p:cBhvr>
                                      <p:to>
                                        <p:strVal val="visible"/>
                                      </p:to>
                                    </p:set>
                                    <p:animEffect transition="in" filter="wipe(left)">
                                      <p:cBhvr>
                                        <p:cTn id="32" dur="500"/>
                                        <p:tgtEl>
                                          <p:spTgt spid="1495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9523"/>
                                        </p:tgtEl>
                                        <p:attrNameLst>
                                          <p:attrName>style.visibility</p:attrName>
                                        </p:attrNameLst>
                                      </p:cBhvr>
                                      <p:to>
                                        <p:strVal val="visible"/>
                                      </p:to>
                                    </p:set>
                                    <p:animEffect transition="in" filter="wipe(left)">
                                      <p:cBhvr>
                                        <p:cTn id="37" dur="500"/>
                                        <p:tgtEl>
                                          <p:spTgt spid="149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1" grpId="0" animBg="1" autoUpdateAnimBg="0"/>
      <p:bldP spid="149522" grpId="0" autoUpdateAnimBg="0"/>
      <p:bldP spid="14952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bwMode="auto">
          <a:xfrm>
            <a:off x="539750" y="711467"/>
            <a:ext cx="52578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2. </a:t>
            </a:r>
            <a:r>
              <a:rPr lang="zh-CN" altLang="en-US" sz="2800" b="1" smtClean="0">
                <a:solidFill>
                  <a:srgbClr val="E60000"/>
                </a:solidFill>
                <a:latin typeface="Times New Roman" panose="02020603050405020304" pitchFamily="18" charset="0"/>
                <a:cs typeface="Times New Roman" panose="02020603050405020304" pitchFamily="18" charset="0"/>
              </a:rPr>
              <a:t>提高放大倍数的稳定性</a:t>
            </a:r>
          </a:p>
        </p:txBody>
      </p:sp>
      <p:graphicFrame>
        <p:nvGraphicFramePr>
          <p:cNvPr id="10242" name="Object 7"/>
          <p:cNvGraphicFramePr>
            <a:graphicFrameLocks noChangeAspect="1"/>
          </p:cNvGraphicFramePr>
          <p:nvPr>
            <p:extLst/>
          </p:nvPr>
        </p:nvGraphicFramePr>
        <p:xfrm>
          <a:off x="1331913" y="1368692"/>
          <a:ext cx="2071687" cy="966787"/>
        </p:xfrm>
        <a:graphic>
          <a:graphicData uri="http://schemas.openxmlformats.org/presentationml/2006/ole">
            <mc:AlternateContent xmlns:mc="http://schemas.openxmlformats.org/markup-compatibility/2006">
              <mc:Choice xmlns:v="urn:schemas-microsoft-com:vml" Requires="v">
                <p:oleObj spid="_x0000_s10248" name="公式" r:id="rId3" imgW="952200" imgH="444240" progId="Equation.3">
                  <p:embed/>
                </p:oleObj>
              </mc:Choice>
              <mc:Fallback>
                <p:oleObj name="公式" r:id="rId3" imgW="95220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368692"/>
                        <a:ext cx="2071687"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6" name="Object 8"/>
          <p:cNvGraphicFramePr>
            <a:graphicFrameLocks noChangeAspect="1"/>
          </p:cNvGraphicFramePr>
          <p:nvPr>
            <p:extLst/>
          </p:nvPr>
        </p:nvGraphicFramePr>
        <p:xfrm>
          <a:off x="4111625" y="1292492"/>
          <a:ext cx="3544888" cy="1265237"/>
        </p:xfrm>
        <a:graphic>
          <a:graphicData uri="http://schemas.openxmlformats.org/presentationml/2006/ole">
            <mc:AlternateContent xmlns:mc="http://schemas.openxmlformats.org/markup-compatibility/2006">
              <mc:Choice xmlns:v="urn:schemas-microsoft-com:vml" Requires="v">
                <p:oleObj spid="_x0000_s10249" name="Equation" r:id="rId5" imgW="1371600" imgH="482400" progId="Equation.3">
                  <p:embed/>
                </p:oleObj>
              </mc:Choice>
              <mc:Fallback>
                <p:oleObj name="Equation" r:id="rId5" imgW="137160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1625" y="1292492"/>
                        <a:ext cx="3544888"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37" name="Text Box 9" descr="40%"/>
          <p:cNvSpPr txBox="1">
            <a:spLocks noChangeArrowheads="1"/>
          </p:cNvSpPr>
          <p:nvPr/>
        </p:nvSpPr>
        <p:spPr bwMode="auto">
          <a:xfrm>
            <a:off x="949325" y="2570429"/>
            <a:ext cx="6313245" cy="525401"/>
          </a:xfrm>
          <a:prstGeom prst="rect">
            <a:avLst/>
          </a:prstGeom>
          <a:pattFill prst="pct40">
            <a:fgClr>
              <a:srgbClr val="FFCCCC"/>
            </a:fgClr>
            <a:bgClr>
              <a:srgbClr val="FFFFFF"/>
            </a:bgClr>
          </a:pattFill>
          <a:ln w="38100">
            <a:noFill/>
            <a:miter lim="800000"/>
            <a:headEnd/>
            <a:tailEnd/>
          </a:ln>
          <a:effectLst/>
        </p:spPr>
        <p:txBody>
          <a:bodyPr wrap="none" lIns="90000" tIns="46800" rIns="90000" bIns="46800">
            <a:spAutoFit/>
          </a:bodyPr>
          <a:lstStyle/>
          <a:p>
            <a:pPr>
              <a:spcBef>
                <a:spcPct val="50000"/>
              </a:spcBef>
              <a:defRPr/>
            </a:pPr>
            <a:r>
              <a:rPr lang="zh-CN" altLang="en-US" sz="2800" b="1">
                <a:solidFill>
                  <a:srgbClr val="FF0000"/>
                </a:solidFill>
                <a:latin typeface="Times New Roman" panose="02020603050405020304" pitchFamily="18" charset="0"/>
                <a:cs typeface="Times New Roman" panose="02020603050405020304" pitchFamily="18" charset="0"/>
              </a:rPr>
              <a:t>引入负反馈使放大倍数的稳定性提高。</a:t>
            </a:r>
          </a:p>
        </p:txBody>
      </p:sp>
      <p:sp>
        <p:nvSpPr>
          <p:cNvPr id="150538" name="Text Box 10" descr="40%"/>
          <p:cNvSpPr txBox="1">
            <a:spLocks noChangeArrowheads="1"/>
          </p:cNvSpPr>
          <p:nvPr/>
        </p:nvSpPr>
        <p:spPr bwMode="auto">
          <a:xfrm>
            <a:off x="509588" y="3180029"/>
            <a:ext cx="8405812" cy="525401"/>
          </a:xfrm>
          <a:prstGeom prst="rect">
            <a:avLst/>
          </a:prstGeom>
          <a:pattFill prst="pct40">
            <a:fgClr>
              <a:srgbClr val="00CCFF"/>
            </a:fgClr>
            <a:bgClr>
              <a:srgbClr val="FFFFFF"/>
            </a:bgClr>
          </a:pattFill>
          <a:ln w="38100">
            <a:noFill/>
            <a:miter lim="800000"/>
            <a:headEnd/>
            <a:tailEnd/>
          </a:ln>
          <a:effectLst/>
        </p:spPr>
        <p:txBody>
          <a:bodyPr lIns="90000" tIns="46800" rIns="90000" bIns="46800">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放大倍数下降至</a:t>
            </a:r>
            <a:r>
              <a:rPr lang="en-US" altLang="zh-CN" sz="2800" b="1">
                <a:solidFill>
                  <a:srgbClr val="000099"/>
                </a:solidFill>
                <a:latin typeface="Times New Roman" panose="02020603050405020304" pitchFamily="18" charset="0"/>
                <a:cs typeface="Times New Roman" panose="02020603050405020304" pitchFamily="18" charset="0"/>
              </a:rPr>
              <a:t>1/(1+|</a:t>
            </a:r>
            <a:r>
              <a:rPr lang="en-US" altLang="zh-CN" sz="2800" b="1" i="1">
                <a:solidFill>
                  <a:srgbClr val="000099"/>
                </a:solidFill>
                <a:latin typeface="Times New Roman" panose="02020603050405020304" pitchFamily="18" charset="0"/>
                <a:cs typeface="Times New Roman" panose="02020603050405020304" pitchFamily="18" charset="0"/>
              </a:rPr>
              <a:t>AF</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倍</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其稳定性提高</a:t>
            </a:r>
            <a:r>
              <a:rPr lang="en-US" altLang="zh-CN" sz="2800" b="1">
                <a:solidFill>
                  <a:srgbClr val="000099"/>
                </a:solidFill>
                <a:latin typeface="Times New Roman" panose="02020603050405020304" pitchFamily="18" charset="0"/>
                <a:cs typeface="Times New Roman" panose="02020603050405020304" pitchFamily="18" charset="0"/>
              </a:rPr>
              <a:t>1+|</a:t>
            </a:r>
            <a:r>
              <a:rPr lang="en-US" altLang="zh-CN" sz="2800" b="1" i="1">
                <a:solidFill>
                  <a:srgbClr val="000099"/>
                </a:solidFill>
                <a:latin typeface="Times New Roman" panose="02020603050405020304" pitchFamily="18" charset="0"/>
                <a:cs typeface="Times New Roman" panose="02020603050405020304" pitchFamily="18" charset="0"/>
              </a:rPr>
              <a:t>AF</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倍。</a:t>
            </a:r>
          </a:p>
        </p:txBody>
      </p:sp>
      <p:sp>
        <p:nvSpPr>
          <p:cNvPr id="150539" name="Text Box 11"/>
          <p:cNvSpPr txBox="1">
            <a:spLocks noChangeArrowheads="1"/>
          </p:cNvSpPr>
          <p:nvPr/>
        </p:nvSpPr>
        <p:spPr bwMode="auto">
          <a:xfrm>
            <a:off x="533400" y="3838842"/>
            <a:ext cx="618500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cs typeface="Times New Roman" panose="02020603050405020304" pitchFamily="18" charset="0"/>
              </a:rPr>
              <a:t>若</a:t>
            </a:r>
            <a:r>
              <a:rPr lang="en-US" altLang="zh-CN" sz="2800" b="1">
                <a:cs typeface="Times New Roman" panose="02020603050405020304" pitchFamily="18" charset="0"/>
              </a:rPr>
              <a:t>|</a:t>
            </a:r>
            <a:r>
              <a:rPr lang="en-US" altLang="zh-CN" sz="2800" b="1" i="1">
                <a:cs typeface="Times New Roman" panose="02020603050405020304" pitchFamily="18" charset="0"/>
              </a:rPr>
              <a:t>AF</a:t>
            </a:r>
            <a:r>
              <a:rPr lang="en-US" altLang="zh-CN" sz="2800" b="1">
                <a:cs typeface="Times New Roman" panose="02020603050405020304" pitchFamily="18" charset="0"/>
              </a:rPr>
              <a:t>| &gt;&gt;1</a:t>
            </a:r>
            <a:r>
              <a:rPr lang="zh-CN" altLang="en-US" sz="2800" b="1">
                <a:cs typeface="Times New Roman" panose="02020603050405020304" pitchFamily="18" charset="0"/>
              </a:rPr>
              <a:t>，称为</a:t>
            </a:r>
            <a:r>
              <a:rPr lang="zh-CN" altLang="en-US" sz="2800" b="1">
                <a:solidFill>
                  <a:srgbClr val="FF3300"/>
                </a:solidFill>
                <a:cs typeface="Times New Roman" panose="02020603050405020304" pitchFamily="18" charset="0"/>
              </a:rPr>
              <a:t>深度负反馈</a:t>
            </a:r>
            <a:r>
              <a:rPr lang="zh-CN" altLang="en-US" sz="2800" b="1">
                <a:cs typeface="Times New Roman" panose="02020603050405020304" pitchFamily="18" charset="0"/>
              </a:rPr>
              <a:t>，此时：</a:t>
            </a:r>
          </a:p>
        </p:txBody>
      </p:sp>
      <p:sp>
        <p:nvSpPr>
          <p:cNvPr id="150540" name="Text Box 12" descr="40%"/>
          <p:cNvSpPr txBox="1">
            <a:spLocks noChangeArrowheads="1"/>
          </p:cNvSpPr>
          <p:nvPr/>
        </p:nvSpPr>
        <p:spPr bwMode="auto">
          <a:xfrm>
            <a:off x="395288" y="5283467"/>
            <a:ext cx="8497887" cy="956288"/>
          </a:xfrm>
          <a:prstGeom prst="rect">
            <a:avLst/>
          </a:prstGeom>
          <a:pattFill prst="pct40">
            <a:fgClr>
              <a:srgbClr val="CCCCFF"/>
            </a:fgClr>
            <a:bgClr>
              <a:srgbClr val="FFFFFF"/>
            </a:bgClr>
          </a:pattFill>
          <a:ln w="38100">
            <a:noFill/>
            <a:miter lim="800000"/>
            <a:headEnd/>
            <a:tailEnd/>
          </a:ln>
          <a:effectLst/>
        </p:spPr>
        <p:txBody>
          <a:bodyPr lIns="90000" tIns="46800" rIns="90000" bIns="46800">
            <a:spAutoFit/>
          </a:bodyPr>
          <a:lstStyle/>
          <a:p>
            <a:pPr>
              <a:spcBef>
                <a:spcPct val="50000"/>
              </a:spcBef>
              <a:defRPr/>
            </a:pPr>
            <a:r>
              <a:rPr lang="en-US" altLang="zh-CN" sz="2800" b="1">
                <a:solidFill>
                  <a:srgbClr val="FF0000"/>
                </a:solidFill>
                <a:latin typeface="Times New Roman" panose="02020603050405020304" pitchFamily="18" charset="0"/>
                <a:cs typeface="Times New Roman" panose="02020603050405020304" pitchFamily="18" charset="0"/>
              </a:rPr>
              <a:t>  </a:t>
            </a:r>
            <a:r>
              <a:rPr lang="zh-CN" altLang="en-US" sz="2800" b="1">
                <a:solidFill>
                  <a:srgbClr val="FF0000"/>
                </a:solidFill>
                <a:latin typeface="Times New Roman" panose="02020603050405020304" pitchFamily="18" charset="0"/>
                <a:cs typeface="Times New Roman" panose="02020603050405020304" pitchFamily="18" charset="0"/>
              </a:rPr>
              <a:t>在深度负反馈的情况下，闭环放大倍数仅与反馈电路的参数有关。</a:t>
            </a:r>
          </a:p>
        </p:txBody>
      </p:sp>
      <p:graphicFrame>
        <p:nvGraphicFramePr>
          <p:cNvPr id="150541" name="Object 13"/>
          <p:cNvGraphicFramePr>
            <a:graphicFrameLocks noChangeAspect="1"/>
          </p:cNvGraphicFramePr>
          <p:nvPr>
            <p:extLst/>
          </p:nvPr>
        </p:nvGraphicFramePr>
        <p:xfrm>
          <a:off x="2627313" y="4275404"/>
          <a:ext cx="1219200" cy="946150"/>
        </p:xfrm>
        <a:graphic>
          <a:graphicData uri="http://schemas.openxmlformats.org/presentationml/2006/ole">
            <mc:AlternateContent xmlns:mc="http://schemas.openxmlformats.org/markup-compatibility/2006">
              <mc:Choice xmlns:v="urn:schemas-microsoft-com:vml" Requires="v">
                <p:oleObj spid="_x0000_s10250" name="公式" r:id="rId7" imgW="571320" imgH="444240" progId="Equation.3">
                  <p:embed/>
                </p:oleObj>
              </mc:Choice>
              <mc:Fallback>
                <p:oleObj name="公式" r:id="rId7" imgW="57132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7313" y="4275404"/>
                        <a:ext cx="12192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49951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0536"/>
                                        </p:tgtEl>
                                        <p:attrNameLst>
                                          <p:attrName>style.visibility</p:attrName>
                                        </p:attrNameLst>
                                      </p:cBhvr>
                                      <p:to>
                                        <p:strVal val="visible"/>
                                      </p:to>
                                    </p:set>
                                    <p:animEffect transition="in" filter="wipe(left)">
                                      <p:cBhvr>
                                        <p:cTn id="7" dur="500"/>
                                        <p:tgtEl>
                                          <p:spTgt spid="150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7"/>
                                        </p:tgtEl>
                                        <p:attrNameLst>
                                          <p:attrName>style.visibility</p:attrName>
                                        </p:attrNameLst>
                                      </p:cBhvr>
                                      <p:to>
                                        <p:strVal val="visible"/>
                                      </p:to>
                                    </p:set>
                                    <p:animEffect transition="in" filter="wipe(left)">
                                      <p:cBhvr>
                                        <p:cTn id="12" dur="500"/>
                                        <p:tgtEl>
                                          <p:spTgt spid="1505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0538"/>
                                        </p:tgtEl>
                                        <p:attrNameLst>
                                          <p:attrName>style.visibility</p:attrName>
                                        </p:attrNameLst>
                                      </p:cBhvr>
                                      <p:to>
                                        <p:strVal val="visible"/>
                                      </p:to>
                                    </p:set>
                                    <p:animEffect transition="in" filter="wipe(left)">
                                      <p:cBhvr>
                                        <p:cTn id="17" dur="500"/>
                                        <p:tgtEl>
                                          <p:spTgt spid="1505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0539"/>
                                        </p:tgtEl>
                                        <p:attrNameLst>
                                          <p:attrName>style.visibility</p:attrName>
                                        </p:attrNameLst>
                                      </p:cBhvr>
                                      <p:to>
                                        <p:strVal val="visible"/>
                                      </p:to>
                                    </p:set>
                                    <p:animEffect transition="in" filter="wipe(left)">
                                      <p:cBhvr>
                                        <p:cTn id="22" dur="500"/>
                                        <p:tgtEl>
                                          <p:spTgt spid="1505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0541"/>
                                        </p:tgtEl>
                                        <p:attrNameLst>
                                          <p:attrName>style.visibility</p:attrName>
                                        </p:attrNameLst>
                                      </p:cBhvr>
                                      <p:to>
                                        <p:strVal val="visible"/>
                                      </p:to>
                                    </p:set>
                                    <p:animEffect transition="in" filter="wipe(left)">
                                      <p:cBhvr>
                                        <p:cTn id="27" dur="500"/>
                                        <p:tgtEl>
                                          <p:spTgt spid="1505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0540"/>
                                        </p:tgtEl>
                                        <p:attrNameLst>
                                          <p:attrName>style.visibility</p:attrName>
                                        </p:attrNameLst>
                                      </p:cBhvr>
                                      <p:to>
                                        <p:strVal val="visible"/>
                                      </p:to>
                                    </p:set>
                                    <p:animEffect transition="in" filter="wipe(left)">
                                      <p:cBhvr>
                                        <p:cTn id="32" dur="500"/>
                                        <p:tgtEl>
                                          <p:spTgt spid="150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7" grpId="0" animBg="1" autoUpdateAnimBg="0"/>
      <p:bldP spid="150538" grpId="0" animBg="1" autoUpdateAnimBg="0"/>
      <p:bldP spid="150539" grpId="0" autoUpdateAnimBg="0"/>
      <p:bldP spid="150540"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Text Box 2"/>
          <p:cNvSpPr txBox="1">
            <a:spLocks noChangeArrowheads="1"/>
          </p:cNvSpPr>
          <p:nvPr/>
        </p:nvSpPr>
        <p:spPr bwMode="auto">
          <a:xfrm>
            <a:off x="609600" y="769938"/>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ffectLst/>
                <a:latin typeface="宋体" panose="02010600030101010101" pitchFamily="2" charset="-122"/>
              </a:rPr>
              <a:t>例</a:t>
            </a:r>
            <a:r>
              <a:rPr lang="zh-CN" altLang="en-US" sz="2800" b="1">
                <a:effectLst/>
              </a:rPr>
              <a:t>：</a:t>
            </a:r>
            <a:r>
              <a:rPr lang="en-US" altLang="zh-CN" sz="2800" b="1">
                <a:effectLst/>
              </a:rPr>
              <a:t>|</a:t>
            </a:r>
            <a:r>
              <a:rPr lang="en-US" altLang="zh-CN" sz="2800" b="1" i="1">
                <a:effectLst/>
              </a:rPr>
              <a:t>A</a:t>
            </a:r>
            <a:r>
              <a:rPr lang="en-US" altLang="zh-CN" sz="2800" b="1">
                <a:effectLst/>
              </a:rPr>
              <a:t>|=300</a:t>
            </a:r>
            <a:r>
              <a:rPr lang="zh-CN" altLang="en-US" sz="2800" b="1">
                <a:effectLst/>
              </a:rPr>
              <a:t>，</a:t>
            </a:r>
            <a:r>
              <a:rPr lang="en-US" altLang="zh-CN" sz="2800" b="1">
                <a:effectLst/>
              </a:rPr>
              <a:t>|</a:t>
            </a:r>
            <a:r>
              <a:rPr lang="en-US" altLang="zh-CN" sz="2800" b="1" i="1">
                <a:effectLst/>
              </a:rPr>
              <a:t>F</a:t>
            </a:r>
            <a:r>
              <a:rPr lang="en-US" altLang="zh-CN" sz="2800" b="1">
                <a:effectLst/>
              </a:rPr>
              <a:t>|=0.01</a:t>
            </a:r>
            <a:r>
              <a:rPr lang="zh-CN" altLang="en-US" sz="2800" b="1">
                <a:effectLst/>
                <a:latin typeface="宋体" panose="02010600030101010101" pitchFamily="2" charset="-122"/>
              </a:rPr>
              <a:t>。</a:t>
            </a:r>
          </a:p>
        </p:txBody>
      </p:sp>
      <p:graphicFrame>
        <p:nvGraphicFramePr>
          <p:cNvPr id="151555" name="Object 3"/>
          <p:cNvGraphicFramePr>
            <a:graphicFrameLocks noChangeAspect="1"/>
          </p:cNvGraphicFramePr>
          <p:nvPr/>
        </p:nvGraphicFramePr>
        <p:xfrm>
          <a:off x="666750" y="1360488"/>
          <a:ext cx="6343650" cy="1239837"/>
        </p:xfrm>
        <a:graphic>
          <a:graphicData uri="http://schemas.openxmlformats.org/presentationml/2006/ole">
            <mc:AlternateContent xmlns:mc="http://schemas.openxmlformats.org/markup-compatibility/2006">
              <mc:Choice xmlns:v="urn:schemas-microsoft-com:vml" Requires="v">
                <p:oleObj spid="_x0000_s11274" name="Equation" r:id="rId3" imgW="2463480" imgH="482400" progId="Equation.3">
                  <p:embed/>
                </p:oleObj>
              </mc:Choice>
              <mc:Fallback>
                <p:oleObj name="Equation" r:id="rId3" imgW="246348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1360488"/>
                        <a:ext cx="6343650" cy="123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6" name="Object 4"/>
          <p:cNvGraphicFramePr>
            <a:graphicFrameLocks noChangeAspect="1"/>
          </p:cNvGraphicFramePr>
          <p:nvPr/>
        </p:nvGraphicFramePr>
        <p:xfrm>
          <a:off x="647700" y="2530475"/>
          <a:ext cx="2682875" cy="1223963"/>
        </p:xfrm>
        <a:graphic>
          <a:graphicData uri="http://schemas.openxmlformats.org/presentationml/2006/ole">
            <mc:AlternateContent xmlns:mc="http://schemas.openxmlformats.org/markup-compatibility/2006">
              <mc:Choice xmlns:v="urn:schemas-microsoft-com:vml" Requires="v">
                <p:oleObj spid="_x0000_s11275" name="Equation" r:id="rId5" imgW="1054080" imgH="482400" progId="Equation.3">
                  <p:embed/>
                </p:oleObj>
              </mc:Choice>
              <mc:Fallback>
                <p:oleObj name="Equation" r:id="rId5" imgW="105408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 y="2530475"/>
                        <a:ext cx="268287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7" name="Object 5"/>
          <p:cNvGraphicFramePr>
            <a:graphicFrameLocks noChangeAspect="1"/>
          </p:cNvGraphicFramePr>
          <p:nvPr/>
        </p:nvGraphicFramePr>
        <p:xfrm>
          <a:off x="2209800" y="4884738"/>
          <a:ext cx="5410200" cy="1058862"/>
        </p:xfrm>
        <a:graphic>
          <a:graphicData uri="http://schemas.openxmlformats.org/presentationml/2006/ole">
            <mc:AlternateContent xmlns:mc="http://schemas.openxmlformats.org/markup-compatibility/2006">
              <mc:Choice xmlns:v="urn:schemas-microsoft-com:vml" Requires="v">
                <p:oleObj spid="_x0000_s11276" name="Equation" r:id="rId7" imgW="2070000" imgH="406080" progId="Equation.3">
                  <p:embed/>
                </p:oleObj>
              </mc:Choice>
              <mc:Fallback>
                <p:oleObj name="Equation" r:id="rId7" imgW="207000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4884738"/>
                        <a:ext cx="5410200"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8" name="Object 6"/>
          <p:cNvGraphicFramePr>
            <a:graphicFrameLocks noChangeAspect="1"/>
          </p:cNvGraphicFramePr>
          <p:nvPr/>
        </p:nvGraphicFramePr>
        <p:xfrm>
          <a:off x="685800" y="3806825"/>
          <a:ext cx="3857625" cy="1179513"/>
        </p:xfrm>
        <a:graphic>
          <a:graphicData uri="http://schemas.openxmlformats.org/presentationml/2006/ole">
            <mc:AlternateContent xmlns:mc="http://schemas.openxmlformats.org/markup-compatibility/2006">
              <mc:Choice xmlns:v="urn:schemas-microsoft-com:vml" Requires="v">
                <p:oleObj spid="_x0000_s11277" name="Equation" r:id="rId9" imgW="1574640" imgH="482400" progId="Equation.3">
                  <p:embed/>
                </p:oleObj>
              </mc:Choice>
              <mc:Fallback>
                <p:oleObj name="Equation" r:id="rId9" imgW="1574640" imgH="482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3806825"/>
                        <a:ext cx="3857625"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2906302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ipe(left)">
                                      <p:cBhvr>
                                        <p:cTn id="7" dur="500"/>
                                        <p:tgtEl>
                                          <p:spTgt spid="15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Effect transition="in" filter="wipe(left)">
                                      <p:cBhvr>
                                        <p:cTn id="12" dur="500"/>
                                        <p:tgtEl>
                                          <p:spTgt spid="151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1558"/>
                                        </p:tgtEl>
                                        <p:attrNameLst>
                                          <p:attrName>style.visibility</p:attrName>
                                        </p:attrNameLst>
                                      </p:cBhvr>
                                      <p:to>
                                        <p:strVal val="visible"/>
                                      </p:to>
                                    </p:set>
                                    <p:animEffect transition="in" filter="wipe(left)">
                                      <p:cBhvr>
                                        <p:cTn id="17" dur="500"/>
                                        <p:tgtEl>
                                          <p:spTgt spid="1515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1557"/>
                                        </p:tgtEl>
                                        <p:attrNameLst>
                                          <p:attrName>style.visibility</p:attrName>
                                        </p:attrNameLst>
                                      </p:cBhvr>
                                      <p:to>
                                        <p:strVal val="visible"/>
                                      </p:to>
                                    </p:set>
                                    <p:animEffect transition="in" filter="wipe(left)">
                                      <p:cBhvr>
                                        <p:cTn id="22" dur="500"/>
                                        <p:tgtEl>
                                          <p:spTgt spid="151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bwMode="auto">
          <a:xfrm>
            <a:off x="706438" y="692590"/>
            <a:ext cx="38100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3. </a:t>
            </a:r>
            <a:r>
              <a:rPr lang="zh-CN" altLang="en-US" sz="2800" b="1" smtClean="0">
                <a:solidFill>
                  <a:srgbClr val="E60000"/>
                </a:solidFill>
                <a:latin typeface="Times New Roman" panose="02020603050405020304" pitchFamily="18" charset="0"/>
                <a:cs typeface="Times New Roman" panose="02020603050405020304" pitchFamily="18" charset="0"/>
              </a:rPr>
              <a:t>改善波形失真</a:t>
            </a:r>
          </a:p>
        </p:txBody>
      </p:sp>
      <p:sp>
        <p:nvSpPr>
          <p:cNvPr id="152628" name="Text Box 52"/>
          <p:cNvSpPr txBox="1">
            <a:spLocks noChangeArrowheads="1"/>
          </p:cNvSpPr>
          <p:nvPr/>
        </p:nvSpPr>
        <p:spPr bwMode="auto">
          <a:xfrm>
            <a:off x="539750" y="5461440"/>
            <a:ext cx="8353425" cy="956288"/>
          </a:xfrm>
          <a:prstGeom prst="rect">
            <a:avLst/>
          </a:prstGeom>
          <a:noFill/>
          <a:ln w="9525">
            <a:noFill/>
            <a:miter lim="800000"/>
            <a:headEnd/>
            <a:tailEnd/>
          </a:ln>
          <a:effectLst/>
        </p:spPr>
        <p:txBody>
          <a:bodyPr lIns="90000" tIns="46800" rIns="90000" bIns="46800">
            <a:spAutoFit/>
          </a:bodyPr>
          <a:lstStyle/>
          <a:p>
            <a:pPr>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负反馈是利用失真的波形来改善波形的失真，因此只能减小失真，而不能完全消除失真。</a:t>
            </a:r>
          </a:p>
        </p:txBody>
      </p:sp>
      <p:sp>
        <p:nvSpPr>
          <p:cNvPr id="152659" name="Freeform 83"/>
          <p:cNvSpPr>
            <a:spLocks/>
          </p:cNvSpPr>
          <p:nvPr/>
        </p:nvSpPr>
        <p:spPr bwMode="auto">
          <a:xfrm>
            <a:off x="6116638" y="3588190"/>
            <a:ext cx="533400" cy="1295400"/>
          </a:xfrm>
          <a:custGeom>
            <a:avLst/>
            <a:gdLst/>
            <a:ahLst/>
            <a:cxnLst>
              <a:cxn ang="0">
                <a:pos x="348" y="0"/>
              </a:cxn>
              <a:cxn ang="0">
                <a:pos x="348" y="888"/>
              </a:cxn>
              <a:cxn ang="0">
                <a:pos x="0" y="888"/>
              </a:cxn>
            </a:cxnLst>
            <a:rect l="0" t="0" r="r" b="b"/>
            <a:pathLst>
              <a:path w="348" h="888">
                <a:moveTo>
                  <a:pt x="348" y="0"/>
                </a:moveTo>
                <a:lnTo>
                  <a:pt x="348" y="888"/>
                </a:lnTo>
                <a:lnTo>
                  <a:pt x="0" y="888"/>
                </a:lnTo>
              </a:path>
            </a:pathLst>
          </a:custGeom>
          <a:noFill/>
          <a:ln w="38100" cap="flat" cmpd="sng">
            <a:solidFill>
              <a:srgbClr val="FF0000"/>
            </a:solidFill>
            <a:prstDash val="solid"/>
            <a:round/>
            <a:headEnd type="none" w="med" len="med"/>
            <a:tailEnd type="none"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2" name="Group 88"/>
          <p:cNvGrpSpPr>
            <a:grpSpLocks/>
          </p:cNvGrpSpPr>
          <p:nvPr/>
        </p:nvGrpSpPr>
        <p:grpSpPr bwMode="auto">
          <a:xfrm>
            <a:off x="1949450" y="3113528"/>
            <a:ext cx="990600" cy="731837"/>
            <a:chOff x="1263" y="2173"/>
            <a:chExt cx="624" cy="461"/>
          </a:xfrm>
        </p:grpSpPr>
        <p:sp>
          <p:nvSpPr>
            <p:cNvPr id="152665" name="Line 89"/>
            <p:cNvSpPr>
              <a:spLocks noChangeShapeType="1"/>
            </p:cNvSpPr>
            <p:nvPr/>
          </p:nvSpPr>
          <p:spPr bwMode="auto">
            <a:xfrm>
              <a:off x="1263" y="2407"/>
              <a:ext cx="624" cy="0"/>
            </a:xfrm>
            <a:prstGeom prst="line">
              <a:avLst/>
            </a:prstGeom>
            <a:noFill/>
            <a:ln w="19050">
              <a:solidFill>
                <a:srgbClr val="0033CC"/>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666" name="Freeform 90"/>
            <p:cNvSpPr>
              <a:spLocks/>
            </p:cNvSpPr>
            <p:nvPr/>
          </p:nvSpPr>
          <p:spPr bwMode="auto">
            <a:xfrm>
              <a:off x="1286" y="2173"/>
              <a:ext cx="583" cy="461"/>
            </a:xfrm>
            <a:custGeom>
              <a:avLst/>
              <a:gdLst/>
              <a:ahLst/>
              <a:cxnLst>
                <a:cxn ang="0">
                  <a:pos x="0" y="233"/>
                </a:cxn>
                <a:cxn ang="0">
                  <a:pos x="169" y="32"/>
                </a:cxn>
                <a:cxn ang="0">
                  <a:pos x="421" y="428"/>
                </a:cxn>
                <a:cxn ang="0">
                  <a:pos x="583" y="230"/>
                </a:cxn>
              </a:cxnLst>
              <a:rect l="0" t="0" r="r" b="b"/>
              <a:pathLst>
                <a:path w="583" h="461">
                  <a:moveTo>
                    <a:pt x="0" y="233"/>
                  </a:moveTo>
                  <a:cubicBezTo>
                    <a:pt x="28" y="199"/>
                    <a:pt x="99" y="0"/>
                    <a:pt x="169" y="32"/>
                  </a:cubicBezTo>
                  <a:cubicBezTo>
                    <a:pt x="239" y="64"/>
                    <a:pt x="352" y="395"/>
                    <a:pt x="421" y="428"/>
                  </a:cubicBezTo>
                  <a:cubicBezTo>
                    <a:pt x="490" y="461"/>
                    <a:pt x="549" y="271"/>
                    <a:pt x="583" y="230"/>
                  </a:cubicBezTo>
                </a:path>
              </a:pathLst>
            </a:custGeom>
            <a:noFill/>
            <a:ln w="38100" cap="flat" cmpd="sng">
              <a:solidFill>
                <a:srgbClr val="0033CC"/>
              </a:solidFill>
              <a:prstDash val="solid"/>
              <a:round/>
              <a:headEnd type="none" w="med" len="med"/>
              <a:tailEnd type="non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3" name="Group 91"/>
          <p:cNvGrpSpPr>
            <a:grpSpLocks/>
          </p:cNvGrpSpPr>
          <p:nvPr/>
        </p:nvGrpSpPr>
        <p:grpSpPr bwMode="auto">
          <a:xfrm>
            <a:off x="2352675" y="1395853"/>
            <a:ext cx="990600" cy="820737"/>
            <a:chOff x="1517" y="1091"/>
            <a:chExt cx="624" cy="517"/>
          </a:xfrm>
        </p:grpSpPr>
        <p:sp>
          <p:nvSpPr>
            <p:cNvPr id="152668" name="Line 92"/>
            <p:cNvSpPr>
              <a:spLocks noChangeShapeType="1"/>
            </p:cNvSpPr>
            <p:nvPr/>
          </p:nvSpPr>
          <p:spPr bwMode="auto">
            <a:xfrm>
              <a:off x="1517" y="1350"/>
              <a:ext cx="624" cy="0"/>
            </a:xfrm>
            <a:prstGeom prst="line">
              <a:avLst/>
            </a:prstGeom>
            <a:noFill/>
            <a:ln w="19050">
              <a:solidFill>
                <a:srgbClr val="0033CC"/>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669" name="Freeform 93"/>
            <p:cNvSpPr>
              <a:spLocks/>
            </p:cNvSpPr>
            <p:nvPr/>
          </p:nvSpPr>
          <p:spPr bwMode="auto">
            <a:xfrm>
              <a:off x="1517" y="1091"/>
              <a:ext cx="576" cy="517"/>
            </a:xfrm>
            <a:custGeom>
              <a:avLst/>
              <a:gdLst/>
              <a:ahLst/>
              <a:cxnLst>
                <a:cxn ang="0">
                  <a:pos x="0" y="241"/>
                </a:cxn>
                <a:cxn ang="0">
                  <a:pos x="156" y="40"/>
                </a:cxn>
                <a:cxn ang="0">
                  <a:pos x="408" y="484"/>
                </a:cxn>
                <a:cxn ang="0">
                  <a:pos x="576" y="241"/>
                </a:cxn>
              </a:cxnLst>
              <a:rect l="0" t="0" r="r" b="b"/>
              <a:pathLst>
                <a:path w="576" h="517">
                  <a:moveTo>
                    <a:pt x="0" y="241"/>
                  </a:moveTo>
                  <a:cubicBezTo>
                    <a:pt x="26" y="208"/>
                    <a:pt x="88" y="0"/>
                    <a:pt x="156" y="40"/>
                  </a:cubicBezTo>
                  <a:cubicBezTo>
                    <a:pt x="224" y="80"/>
                    <a:pt x="338" y="451"/>
                    <a:pt x="408" y="484"/>
                  </a:cubicBezTo>
                  <a:cubicBezTo>
                    <a:pt x="478" y="517"/>
                    <a:pt x="541" y="292"/>
                    <a:pt x="576" y="241"/>
                  </a:cubicBezTo>
                </a:path>
              </a:pathLst>
            </a:custGeom>
            <a:noFill/>
            <a:ln w="38100" cap="flat" cmpd="sng">
              <a:solidFill>
                <a:srgbClr val="0033CC"/>
              </a:solidFill>
              <a:prstDash val="solid"/>
              <a:round/>
              <a:headEnd type="none" w="med" len="med"/>
              <a:tailEnd type="non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44039" name="Text Box 98"/>
          <p:cNvSpPr txBox="1">
            <a:spLocks noChangeArrowheads="1"/>
          </p:cNvSpPr>
          <p:nvPr/>
        </p:nvSpPr>
        <p:spPr bwMode="auto">
          <a:xfrm flipV="1">
            <a:off x="7032625" y="405015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b="1">
              <a:ea typeface="方正琥珀繁体" pitchFamily="2" charset="-122"/>
              <a:cs typeface="Times New Roman" panose="02020603050405020304" pitchFamily="18" charset="0"/>
            </a:endParaRPr>
          </a:p>
        </p:txBody>
      </p:sp>
      <p:sp>
        <p:nvSpPr>
          <p:cNvPr id="152675" name="Rectangle 99"/>
          <p:cNvSpPr>
            <a:spLocks noChangeArrowheads="1"/>
          </p:cNvSpPr>
          <p:nvPr/>
        </p:nvSpPr>
        <p:spPr bwMode="auto">
          <a:xfrm>
            <a:off x="457200" y="2797615"/>
            <a:ext cx="1544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lg"/>
                <a:tailEnd type="none" w="med"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solidFill>
                  <a:srgbClr val="CC0000"/>
                </a:solidFill>
                <a:cs typeface="Times New Roman" panose="02020603050405020304" pitchFamily="18" charset="0"/>
              </a:rPr>
              <a:t>加入</a:t>
            </a:r>
          </a:p>
          <a:p>
            <a:pPr algn="ctr" eaLnBrk="1" hangingPunct="1"/>
            <a:r>
              <a:rPr lang="zh-CN" altLang="en-US" sz="2800" b="1">
                <a:solidFill>
                  <a:srgbClr val="CC0000"/>
                </a:solidFill>
                <a:cs typeface="Times New Roman" panose="02020603050405020304" pitchFamily="18" charset="0"/>
              </a:rPr>
              <a:t>负反馈</a:t>
            </a:r>
          </a:p>
        </p:txBody>
      </p:sp>
      <p:sp>
        <p:nvSpPr>
          <p:cNvPr id="152676" name="Rectangle 100"/>
          <p:cNvSpPr>
            <a:spLocks noChangeArrowheads="1"/>
          </p:cNvSpPr>
          <p:nvPr/>
        </p:nvSpPr>
        <p:spPr bwMode="auto">
          <a:xfrm>
            <a:off x="506413" y="1391090"/>
            <a:ext cx="182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lg"/>
                <a:tailEnd type="none" w="med"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CC0000"/>
                </a:solidFill>
                <a:cs typeface="Times New Roman" panose="02020603050405020304" pitchFamily="18" charset="0"/>
              </a:rPr>
              <a:t>无负反馈</a:t>
            </a:r>
          </a:p>
        </p:txBody>
      </p:sp>
      <p:sp>
        <p:nvSpPr>
          <p:cNvPr id="152677" name="Rectangle 101" descr="小网格"/>
          <p:cNvSpPr>
            <a:spLocks noChangeArrowheads="1"/>
          </p:cNvSpPr>
          <p:nvPr/>
        </p:nvSpPr>
        <p:spPr bwMode="auto">
          <a:xfrm>
            <a:off x="5121275" y="4526403"/>
            <a:ext cx="990600" cy="69056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pPr>
            <a:r>
              <a:rPr lang="en-US" altLang="zh-CN" sz="2800" b="1">
                <a:solidFill>
                  <a:srgbClr val="000099"/>
                </a:solidFill>
                <a:cs typeface="Times New Roman" panose="02020603050405020304" pitchFamily="18" charset="0"/>
              </a:rPr>
              <a:t>F</a:t>
            </a:r>
          </a:p>
        </p:txBody>
      </p:sp>
      <p:cxnSp>
        <p:nvCxnSpPr>
          <p:cNvPr id="152678" name="AutoShape 102"/>
          <p:cNvCxnSpPr>
            <a:cxnSpLocks noChangeShapeType="1"/>
          </p:cNvCxnSpPr>
          <p:nvPr/>
        </p:nvCxnSpPr>
        <p:spPr bwMode="auto">
          <a:xfrm rot="5400000" flipH="1">
            <a:off x="3933031" y="3722334"/>
            <a:ext cx="1208088" cy="1123950"/>
          </a:xfrm>
          <a:prstGeom prst="bentConnector3">
            <a:avLst>
              <a:gd name="adj1" fmla="val -921"/>
            </a:avLst>
          </a:prstGeom>
          <a:noFill/>
          <a:ln w="39751">
            <a:solidFill>
              <a:srgbClr val="FF0000"/>
            </a:solidFill>
            <a:miter lim="800000"/>
            <a:headEnd/>
            <a:tailEnd type="stealth" w="med" len="lg"/>
          </a:ln>
          <a:extLst>
            <a:ext uri="{909E8E84-426E-40DD-AFC4-6F175D3DCCD1}">
              <a14:hiddenFill xmlns:a14="http://schemas.microsoft.com/office/drawing/2010/main">
                <a:noFill/>
              </a14:hiddenFill>
            </a:ext>
          </a:extLst>
        </p:spPr>
      </p:cxnSp>
      <p:sp>
        <p:nvSpPr>
          <p:cNvPr id="152679" name="Text Box 103"/>
          <p:cNvSpPr txBox="1">
            <a:spLocks noChangeArrowheads="1"/>
          </p:cNvSpPr>
          <p:nvPr/>
        </p:nvSpPr>
        <p:spPr bwMode="auto">
          <a:xfrm>
            <a:off x="3908425" y="3916803"/>
            <a:ext cx="741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9688">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chemeClr val="accent2"/>
                </a:solidFill>
                <a:cs typeface="Times New Roman" panose="02020603050405020304" pitchFamily="18" charset="0"/>
              </a:rPr>
              <a:t>u</a:t>
            </a:r>
            <a:r>
              <a:rPr lang="en-US" altLang="zh-CN" sz="2800" b="1" baseline="-25000">
                <a:solidFill>
                  <a:schemeClr val="accent2"/>
                </a:solidFill>
                <a:cs typeface="Times New Roman" panose="02020603050405020304" pitchFamily="18" charset="0"/>
              </a:rPr>
              <a:t>f</a:t>
            </a:r>
            <a:endParaRPr lang="en-US" altLang="zh-CN" sz="2800" b="1" i="1">
              <a:solidFill>
                <a:schemeClr val="accent2"/>
              </a:solidFill>
              <a:cs typeface="Times New Roman" panose="02020603050405020304" pitchFamily="18" charset="0"/>
            </a:endParaRPr>
          </a:p>
        </p:txBody>
      </p:sp>
      <p:grpSp>
        <p:nvGrpSpPr>
          <p:cNvPr id="4" name="Group 104"/>
          <p:cNvGrpSpPr>
            <a:grpSpLocks/>
          </p:cNvGrpSpPr>
          <p:nvPr/>
        </p:nvGrpSpPr>
        <p:grpSpPr bwMode="auto">
          <a:xfrm>
            <a:off x="3622675" y="1251390"/>
            <a:ext cx="3122613" cy="881063"/>
            <a:chOff x="2365" y="984"/>
            <a:chExt cx="1967" cy="600"/>
          </a:xfrm>
        </p:grpSpPr>
        <p:sp>
          <p:nvSpPr>
            <p:cNvPr id="44081" name="Rectangle 105"/>
            <p:cNvSpPr>
              <a:spLocks noChangeArrowheads="1"/>
            </p:cNvSpPr>
            <p:nvPr/>
          </p:nvSpPr>
          <p:spPr bwMode="auto">
            <a:xfrm>
              <a:off x="2941" y="1104"/>
              <a:ext cx="624" cy="48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pPr>
              <a:r>
                <a:rPr lang="en-US" altLang="zh-CN" sz="2800" b="1">
                  <a:solidFill>
                    <a:schemeClr val="accent2"/>
                  </a:solidFill>
                  <a:cs typeface="Times New Roman" panose="02020603050405020304" pitchFamily="18" charset="0"/>
                </a:rPr>
                <a:t>A</a:t>
              </a:r>
              <a:endParaRPr lang="en-US" altLang="zh-CN" sz="2800" b="1" baseline="-25000">
                <a:solidFill>
                  <a:schemeClr val="accent2"/>
                </a:solidFill>
                <a:cs typeface="Times New Roman" panose="02020603050405020304" pitchFamily="18" charset="0"/>
              </a:endParaRPr>
            </a:p>
          </p:txBody>
        </p:sp>
        <p:sp>
          <p:nvSpPr>
            <p:cNvPr id="152682" name="Line 106"/>
            <p:cNvSpPr>
              <a:spLocks noChangeShapeType="1"/>
            </p:cNvSpPr>
            <p:nvPr/>
          </p:nvSpPr>
          <p:spPr bwMode="auto">
            <a:xfrm>
              <a:off x="2413" y="1344"/>
              <a:ext cx="528" cy="0"/>
            </a:xfrm>
            <a:prstGeom prst="line">
              <a:avLst/>
            </a:prstGeom>
            <a:noFill/>
            <a:ln w="39751">
              <a:solidFill>
                <a:schemeClr val="accent2"/>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4083" name="Text Box 107"/>
            <p:cNvSpPr txBox="1">
              <a:spLocks noChangeArrowheads="1"/>
            </p:cNvSpPr>
            <p:nvPr/>
          </p:nvSpPr>
          <p:spPr bwMode="auto">
            <a:xfrm>
              <a:off x="2365" y="984"/>
              <a:ext cx="46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9688">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chemeClr val="accent2"/>
                  </a:solidFill>
                  <a:cs typeface="Times New Roman" panose="02020603050405020304" pitchFamily="18" charset="0"/>
                </a:rPr>
                <a:t>u</a:t>
              </a:r>
              <a:r>
                <a:rPr lang="en-US" altLang="zh-CN" sz="2800" b="1" baseline="-25000">
                  <a:solidFill>
                    <a:schemeClr val="accent2"/>
                  </a:solidFill>
                  <a:cs typeface="Times New Roman" panose="02020603050405020304" pitchFamily="18" charset="0"/>
                </a:rPr>
                <a:t>i</a:t>
              </a:r>
              <a:endParaRPr lang="en-US" altLang="zh-CN" sz="2800" b="1" i="1">
                <a:solidFill>
                  <a:schemeClr val="accent2"/>
                </a:solidFill>
                <a:cs typeface="Times New Roman" panose="02020603050405020304" pitchFamily="18" charset="0"/>
              </a:endParaRPr>
            </a:p>
          </p:txBody>
        </p:sp>
        <p:sp>
          <p:nvSpPr>
            <p:cNvPr id="44084" name="Text Box 108"/>
            <p:cNvSpPr txBox="1">
              <a:spLocks noChangeArrowheads="1"/>
            </p:cNvSpPr>
            <p:nvPr/>
          </p:nvSpPr>
          <p:spPr bwMode="auto">
            <a:xfrm>
              <a:off x="3865" y="984"/>
              <a:ext cx="46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9688">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chemeClr val="accent2"/>
                  </a:solidFill>
                  <a:cs typeface="Times New Roman" panose="02020603050405020304" pitchFamily="18" charset="0"/>
                </a:rPr>
                <a:t>u</a:t>
              </a:r>
              <a:r>
                <a:rPr lang="en-US" altLang="zh-CN" sz="2800" b="1" baseline="-25000">
                  <a:solidFill>
                    <a:schemeClr val="accent2"/>
                  </a:solidFill>
                  <a:cs typeface="Times New Roman" panose="02020603050405020304" pitchFamily="18" charset="0"/>
                </a:rPr>
                <a:t>o</a:t>
              </a:r>
              <a:endParaRPr lang="en-US" altLang="zh-CN" sz="2800" b="1" i="1">
                <a:solidFill>
                  <a:schemeClr val="accent2"/>
                </a:solidFill>
                <a:cs typeface="Times New Roman" panose="02020603050405020304" pitchFamily="18" charset="0"/>
              </a:endParaRPr>
            </a:p>
          </p:txBody>
        </p:sp>
        <p:sp>
          <p:nvSpPr>
            <p:cNvPr id="152685" name="Line 109"/>
            <p:cNvSpPr>
              <a:spLocks noChangeShapeType="1"/>
            </p:cNvSpPr>
            <p:nvPr/>
          </p:nvSpPr>
          <p:spPr bwMode="auto">
            <a:xfrm>
              <a:off x="3565" y="1356"/>
              <a:ext cx="660" cy="0"/>
            </a:xfrm>
            <a:prstGeom prst="line">
              <a:avLst/>
            </a:prstGeom>
            <a:noFill/>
            <a:ln w="39751">
              <a:solidFill>
                <a:schemeClr val="accent2"/>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5" name="Group 185"/>
          <p:cNvGrpSpPr>
            <a:grpSpLocks/>
          </p:cNvGrpSpPr>
          <p:nvPr/>
        </p:nvGrpSpPr>
        <p:grpSpPr bwMode="auto">
          <a:xfrm>
            <a:off x="6865938" y="959290"/>
            <a:ext cx="1277937" cy="1638300"/>
            <a:chOff x="4325" y="456"/>
            <a:chExt cx="805" cy="1032"/>
          </a:xfrm>
        </p:grpSpPr>
        <p:sp>
          <p:nvSpPr>
            <p:cNvPr id="152693" name="Line 117"/>
            <p:cNvSpPr>
              <a:spLocks noChangeShapeType="1"/>
            </p:cNvSpPr>
            <p:nvPr/>
          </p:nvSpPr>
          <p:spPr bwMode="auto">
            <a:xfrm flipV="1">
              <a:off x="4325" y="1000"/>
              <a:ext cx="805" cy="0"/>
            </a:xfrm>
            <a:prstGeom prst="line">
              <a:avLst/>
            </a:prstGeom>
            <a:noFill/>
            <a:ln w="19050">
              <a:solidFill>
                <a:srgbClr val="0033CC"/>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694" name="Freeform 118"/>
            <p:cNvSpPr>
              <a:spLocks/>
            </p:cNvSpPr>
            <p:nvPr/>
          </p:nvSpPr>
          <p:spPr bwMode="auto">
            <a:xfrm>
              <a:off x="4389" y="622"/>
              <a:ext cx="672" cy="631"/>
            </a:xfrm>
            <a:custGeom>
              <a:avLst/>
              <a:gdLst/>
              <a:ahLst/>
              <a:cxnLst>
                <a:cxn ang="0">
                  <a:pos x="0" y="381"/>
                </a:cxn>
                <a:cxn ang="0">
                  <a:pos x="198" y="32"/>
                </a:cxn>
                <a:cxn ang="0">
                  <a:pos x="504" y="573"/>
                </a:cxn>
                <a:cxn ang="0">
                  <a:pos x="672" y="381"/>
                </a:cxn>
              </a:cxnLst>
              <a:rect l="0" t="0" r="r" b="b"/>
              <a:pathLst>
                <a:path w="672" h="631">
                  <a:moveTo>
                    <a:pt x="0" y="381"/>
                  </a:moveTo>
                  <a:cubicBezTo>
                    <a:pt x="33" y="323"/>
                    <a:pt x="114" y="0"/>
                    <a:pt x="198" y="32"/>
                  </a:cubicBezTo>
                  <a:cubicBezTo>
                    <a:pt x="282" y="64"/>
                    <a:pt x="425" y="515"/>
                    <a:pt x="504" y="573"/>
                  </a:cubicBezTo>
                  <a:cubicBezTo>
                    <a:pt x="583" y="631"/>
                    <a:pt x="637" y="421"/>
                    <a:pt x="672" y="381"/>
                  </a:cubicBezTo>
                </a:path>
              </a:pathLst>
            </a:custGeom>
            <a:noFill/>
            <a:ln w="38100" cap="flat" cmpd="sng">
              <a:solidFill>
                <a:schemeClr val="accent2"/>
              </a:solidFill>
              <a:prstDash val="solid"/>
              <a:round/>
              <a:headEnd type="none" w="med" len="med"/>
              <a:tailEnd type="non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4079" name="Text Box 119"/>
            <p:cNvSpPr txBox="1">
              <a:spLocks noChangeArrowheads="1"/>
            </p:cNvSpPr>
            <p:nvPr/>
          </p:nvSpPr>
          <p:spPr bwMode="auto">
            <a:xfrm>
              <a:off x="4608" y="456"/>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cs typeface="Times New Roman" panose="02020603050405020304" pitchFamily="18" charset="0"/>
                </a:rPr>
                <a:t>大</a:t>
              </a:r>
            </a:p>
          </p:txBody>
        </p:sp>
        <p:sp>
          <p:nvSpPr>
            <p:cNvPr id="44080" name="Text Box 120"/>
            <p:cNvSpPr txBox="1">
              <a:spLocks noChangeArrowheads="1"/>
            </p:cNvSpPr>
            <p:nvPr/>
          </p:nvSpPr>
          <p:spPr bwMode="auto">
            <a:xfrm>
              <a:off x="4768" y="1200"/>
              <a:ext cx="3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a:solidFill>
                    <a:schemeClr val="accent2"/>
                  </a:solidFill>
                  <a:cs typeface="Times New Roman" panose="02020603050405020304" pitchFamily="18" charset="0"/>
                </a:rPr>
                <a:t>小</a:t>
              </a:r>
            </a:p>
          </p:txBody>
        </p:sp>
      </p:grpSp>
      <p:sp>
        <p:nvSpPr>
          <p:cNvPr id="152701" name="Text Box 125"/>
          <p:cNvSpPr txBox="1">
            <a:spLocks noChangeArrowheads="1"/>
          </p:cNvSpPr>
          <p:nvPr/>
        </p:nvSpPr>
        <p:spPr bwMode="auto">
          <a:xfrm>
            <a:off x="3389313" y="2254690"/>
            <a:ext cx="968375" cy="369332"/>
          </a:xfrm>
          <a:prstGeom prst="rect">
            <a:avLst/>
          </a:prstGeom>
          <a:noFill/>
          <a:ln w="9525">
            <a:noFill/>
            <a:miter lim="800000"/>
            <a:headEnd/>
            <a:tailEnd type="none" w="med" len="lg"/>
          </a:ln>
          <a:effectLst/>
        </p:spPr>
        <p:txBody>
          <a:bodyPr>
            <a:spAutoFit/>
          </a:bodyPr>
          <a:lstStyle/>
          <a:p>
            <a:pPr>
              <a:spcBef>
                <a:spcPct val="50000"/>
              </a:spcBef>
              <a:defRPr/>
            </a:pPr>
            <a:r>
              <a:rPr lang="zh-CN" altLang="en-US" b="1">
                <a:latin typeface="Times New Roman" panose="02020603050405020304" pitchFamily="18" charset="0"/>
                <a:cs typeface="Times New Roman" panose="02020603050405020304" pitchFamily="18" charset="0"/>
              </a:rPr>
              <a:t>略小</a:t>
            </a:r>
          </a:p>
        </p:txBody>
      </p:sp>
      <p:sp>
        <p:nvSpPr>
          <p:cNvPr id="152702" name="Text Box 126"/>
          <p:cNvSpPr txBox="1">
            <a:spLocks noChangeArrowheads="1"/>
          </p:cNvSpPr>
          <p:nvPr/>
        </p:nvSpPr>
        <p:spPr bwMode="auto">
          <a:xfrm>
            <a:off x="4913313" y="2673790"/>
            <a:ext cx="1082675" cy="369332"/>
          </a:xfrm>
          <a:prstGeom prst="rect">
            <a:avLst/>
          </a:prstGeom>
          <a:noFill/>
          <a:ln w="9525">
            <a:noFill/>
            <a:miter lim="800000"/>
            <a:headEnd/>
            <a:tailEnd type="none" w="med" len="lg"/>
          </a:ln>
          <a:effectLst/>
        </p:spPr>
        <p:txBody>
          <a:bodyPr>
            <a:spAutoFit/>
          </a:bodyPr>
          <a:lstStyle/>
          <a:p>
            <a:pPr>
              <a:spcBef>
                <a:spcPct val="50000"/>
              </a:spcBef>
              <a:defRPr/>
            </a:pPr>
            <a:r>
              <a:rPr lang="zh-CN" altLang="en-US" b="1">
                <a:latin typeface="Times New Roman" panose="02020603050405020304" pitchFamily="18" charset="0"/>
                <a:cs typeface="Times New Roman" panose="02020603050405020304" pitchFamily="18" charset="0"/>
              </a:rPr>
              <a:t>略大</a:t>
            </a:r>
          </a:p>
        </p:txBody>
      </p:sp>
      <p:sp>
        <p:nvSpPr>
          <p:cNvPr id="152711" name="AutoShape 135" descr="小棋盘"/>
          <p:cNvSpPr>
            <a:spLocks noChangeArrowheads="1"/>
          </p:cNvSpPr>
          <p:nvPr/>
        </p:nvSpPr>
        <p:spPr bwMode="auto">
          <a:xfrm>
            <a:off x="7010400" y="4502590"/>
            <a:ext cx="1695450" cy="457200"/>
          </a:xfrm>
          <a:prstGeom prst="wedgeRoundRectCallout">
            <a:avLst>
              <a:gd name="adj1" fmla="val -5806"/>
              <a:gd name="adj2" fmla="val -205208"/>
              <a:gd name="adj3" fmla="val 16667"/>
            </a:avLst>
          </a:prstGeom>
          <a:pattFill prst="smCheck">
            <a:fgClr>
              <a:srgbClr val="FFFF00"/>
            </a:fgClr>
            <a:bgClr>
              <a:srgbClr val="FFFFFF"/>
            </a:bgClr>
          </a:pattFill>
          <a:ln w="28575">
            <a:solidFill>
              <a:srgbClr val="006600"/>
            </a:solidFill>
            <a:miter lim="800000"/>
            <a:headEnd/>
            <a:tailEnd type="none" w="med"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rgbClr val="FF0000"/>
                </a:solidFill>
                <a:cs typeface="Times New Roman" panose="02020603050405020304" pitchFamily="18" charset="0"/>
              </a:rPr>
              <a:t>接近正弦波</a:t>
            </a:r>
          </a:p>
        </p:txBody>
      </p:sp>
      <p:grpSp>
        <p:nvGrpSpPr>
          <p:cNvPr id="6" name="Group 150"/>
          <p:cNvGrpSpPr>
            <a:grpSpLocks/>
          </p:cNvGrpSpPr>
          <p:nvPr/>
        </p:nvGrpSpPr>
        <p:grpSpPr bwMode="auto">
          <a:xfrm>
            <a:off x="2916238" y="3029390"/>
            <a:ext cx="4419600" cy="912813"/>
            <a:chOff x="1872" y="1871"/>
            <a:chExt cx="2784" cy="624"/>
          </a:xfrm>
        </p:grpSpPr>
        <p:sp>
          <p:nvSpPr>
            <p:cNvPr id="44072" name="Text Box 115"/>
            <p:cNvSpPr txBox="1">
              <a:spLocks noChangeArrowheads="1"/>
            </p:cNvSpPr>
            <p:nvPr/>
          </p:nvSpPr>
          <p:spPr bwMode="auto">
            <a:xfrm>
              <a:off x="4189" y="1899"/>
              <a:ext cx="46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9688">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chemeClr val="accent2"/>
                  </a:solidFill>
                  <a:cs typeface="Times New Roman" panose="02020603050405020304" pitchFamily="18" charset="0"/>
                </a:rPr>
                <a:t>u</a:t>
              </a:r>
              <a:r>
                <a:rPr lang="en-US" altLang="zh-CN" sz="2800" b="1" baseline="-25000">
                  <a:solidFill>
                    <a:schemeClr val="accent2"/>
                  </a:solidFill>
                  <a:cs typeface="Times New Roman" panose="02020603050405020304" pitchFamily="18" charset="0"/>
                </a:rPr>
                <a:t>o</a:t>
              </a:r>
              <a:endParaRPr lang="en-US" altLang="zh-CN" sz="2800" b="1" i="1">
                <a:solidFill>
                  <a:schemeClr val="accent2"/>
                </a:solidFill>
                <a:cs typeface="Times New Roman" panose="02020603050405020304" pitchFamily="18" charset="0"/>
              </a:endParaRPr>
            </a:p>
          </p:txBody>
        </p:sp>
        <p:sp>
          <p:nvSpPr>
            <p:cNvPr id="44073" name="Text Box 145"/>
            <p:cNvSpPr txBox="1">
              <a:spLocks noChangeArrowheads="1"/>
            </p:cNvSpPr>
            <p:nvPr/>
          </p:nvSpPr>
          <p:spPr bwMode="auto">
            <a:xfrm>
              <a:off x="1872" y="1871"/>
              <a:ext cx="467"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9688">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chemeClr val="accent2"/>
                  </a:solidFill>
                  <a:cs typeface="Times New Roman" panose="02020603050405020304" pitchFamily="18" charset="0"/>
                </a:rPr>
                <a:t>u</a:t>
              </a:r>
              <a:r>
                <a:rPr lang="en-US" altLang="zh-CN" sz="2800" b="1" baseline="-25000">
                  <a:solidFill>
                    <a:schemeClr val="accent2"/>
                  </a:solidFill>
                  <a:cs typeface="Times New Roman" panose="02020603050405020304" pitchFamily="18" charset="0"/>
                </a:rPr>
                <a:t>i</a:t>
              </a:r>
              <a:endParaRPr lang="en-US" altLang="zh-CN" sz="2800" b="1" i="1">
                <a:solidFill>
                  <a:schemeClr val="accent2"/>
                </a:solidFill>
                <a:cs typeface="Times New Roman" panose="02020603050405020304" pitchFamily="18" charset="0"/>
              </a:endParaRPr>
            </a:p>
          </p:txBody>
        </p:sp>
        <p:sp>
          <p:nvSpPr>
            <p:cNvPr id="44074" name="Rectangle 146"/>
            <p:cNvSpPr>
              <a:spLocks noChangeArrowheads="1"/>
            </p:cNvSpPr>
            <p:nvPr/>
          </p:nvSpPr>
          <p:spPr bwMode="auto">
            <a:xfrm>
              <a:off x="3264" y="2015"/>
              <a:ext cx="624" cy="48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pPr>
              <a:r>
                <a:rPr lang="en-US" altLang="zh-CN" sz="2800" b="1">
                  <a:solidFill>
                    <a:schemeClr val="accent2"/>
                  </a:solidFill>
                  <a:cs typeface="Times New Roman" panose="02020603050405020304" pitchFamily="18" charset="0"/>
                </a:rPr>
                <a:t>A</a:t>
              </a:r>
              <a:endParaRPr lang="en-US" altLang="zh-CN" sz="2800" b="1" baseline="-25000">
                <a:solidFill>
                  <a:schemeClr val="accent2"/>
                </a:solidFill>
                <a:cs typeface="Times New Roman" panose="02020603050405020304" pitchFamily="18" charset="0"/>
              </a:endParaRPr>
            </a:p>
          </p:txBody>
        </p:sp>
        <p:sp>
          <p:nvSpPr>
            <p:cNvPr id="152723" name="Line 147"/>
            <p:cNvSpPr>
              <a:spLocks noChangeShapeType="1"/>
            </p:cNvSpPr>
            <p:nvPr/>
          </p:nvSpPr>
          <p:spPr bwMode="auto">
            <a:xfrm>
              <a:off x="2064" y="2231"/>
              <a:ext cx="1188" cy="0"/>
            </a:xfrm>
            <a:prstGeom prst="line">
              <a:avLst/>
            </a:prstGeom>
            <a:noFill/>
            <a:ln w="39751">
              <a:solidFill>
                <a:schemeClr val="accent2"/>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724" name="Line 148"/>
            <p:cNvSpPr>
              <a:spLocks noChangeShapeType="1"/>
            </p:cNvSpPr>
            <p:nvPr/>
          </p:nvSpPr>
          <p:spPr bwMode="auto">
            <a:xfrm>
              <a:off x="3885" y="2243"/>
              <a:ext cx="660" cy="0"/>
            </a:xfrm>
            <a:prstGeom prst="line">
              <a:avLst/>
            </a:prstGeom>
            <a:noFill/>
            <a:ln w="39751">
              <a:solidFill>
                <a:schemeClr val="accent2"/>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7" name="Group 151"/>
          <p:cNvGrpSpPr>
            <a:grpSpLocks/>
          </p:cNvGrpSpPr>
          <p:nvPr/>
        </p:nvGrpSpPr>
        <p:grpSpPr bwMode="auto">
          <a:xfrm>
            <a:off x="3182938" y="2897628"/>
            <a:ext cx="1771650" cy="1319212"/>
            <a:chOff x="2040" y="1821"/>
            <a:chExt cx="1116" cy="831"/>
          </a:xfrm>
        </p:grpSpPr>
        <p:grpSp>
          <p:nvGrpSpPr>
            <p:cNvPr id="44066" name="Group 110"/>
            <p:cNvGrpSpPr>
              <a:grpSpLocks/>
            </p:cNvGrpSpPr>
            <p:nvPr/>
          </p:nvGrpSpPr>
          <p:grpSpPr bwMode="auto">
            <a:xfrm>
              <a:off x="2306" y="1821"/>
              <a:ext cx="850" cy="831"/>
              <a:chOff x="2354" y="1962"/>
              <a:chExt cx="850" cy="831"/>
            </a:xfrm>
          </p:grpSpPr>
          <p:grpSp>
            <p:nvGrpSpPr>
              <p:cNvPr id="44068" name="Group 111"/>
              <p:cNvGrpSpPr>
                <a:grpSpLocks/>
              </p:cNvGrpSpPr>
              <p:nvPr/>
            </p:nvGrpSpPr>
            <p:grpSpPr bwMode="auto">
              <a:xfrm>
                <a:off x="2354" y="1962"/>
                <a:ext cx="244" cy="831"/>
                <a:chOff x="2354" y="1962"/>
                <a:chExt cx="244" cy="831"/>
              </a:xfrm>
            </p:grpSpPr>
            <p:sp>
              <p:nvSpPr>
                <p:cNvPr id="44070" name="Text Box 112"/>
                <p:cNvSpPr txBox="1">
                  <a:spLocks noChangeArrowheads="1"/>
                </p:cNvSpPr>
                <p:nvPr/>
              </p:nvSpPr>
              <p:spPr bwMode="auto">
                <a:xfrm>
                  <a:off x="2354" y="1962"/>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cs typeface="Times New Roman" panose="02020603050405020304" pitchFamily="18" charset="0"/>
                    </a:rPr>
                    <a:t>+</a:t>
                  </a:r>
                </a:p>
              </p:txBody>
            </p:sp>
            <p:sp>
              <p:nvSpPr>
                <p:cNvPr id="44071" name="Text Box 113"/>
                <p:cNvSpPr txBox="1">
                  <a:spLocks noChangeArrowheads="1"/>
                </p:cNvSpPr>
                <p:nvPr/>
              </p:nvSpPr>
              <p:spPr bwMode="auto">
                <a:xfrm>
                  <a:off x="2366" y="246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solidFill>
                        <a:srgbClr val="FF0000"/>
                      </a:solidFill>
                      <a:cs typeface="Times New Roman" panose="02020603050405020304" pitchFamily="18" charset="0"/>
                    </a:rPr>
                    <a:t>–</a:t>
                  </a:r>
                </a:p>
              </p:txBody>
            </p:sp>
          </p:grpSp>
          <p:sp>
            <p:nvSpPr>
              <p:cNvPr id="44069" name="Text Box 114"/>
              <p:cNvSpPr txBox="1">
                <a:spLocks noChangeArrowheads="1"/>
              </p:cNvSpPr>
              <p:nvPr/>
            </p:nvSpPr>
            <p:spPr bwMode="auto">
              <a:xfrm>
                <a:off x="2737" y="2040"/>
                <a:ext cx="4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9688">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chemeClr val="accent2"/>
                    </a:solidFill>
                    <a:cs typeface="Times New Roman" panose="02020603050405020304" pitchFamily="18" charset="0"/>
                  </a:rPr>
                  <a:t>u</a:t>
                </a:r>
                <a:r>
                  <a:rPr lang="en-US" altLang="zh-CN" sz="2800" b="1" baseline="-25000">
                    <a:solidFill>
                      <a:schemeClr val="accent2"/>
                    </a:solidFill>
                    <a:cs typeface="Times New Roman" panose="02020603050405020304" pitchFamily="18" charset="0"/>
                  </a:rPr>
                  <a:t>id</a:t>
                </a:r>
                <a:endParaRPr lang="en-US" altLang="zh-CN" sz="2800" b="1" i="1">
                  <a:solidFill>
                    <a:schemeClr val="accent2"/>
                  </a:solidFill>
                  <a:cs typeface="Times New Roman" panose="02020603050405020304" pitchFamily="18" charset="0"/>
                </a:endParaRPr>
              </a:p>
            </p:txBody>
          </p:sp>
        </p:grpSp>
        <p:sp>
          <p:nvSpPr>
            <p:cNvPr id="152725" name="Line 149"/>
            <p:cNvSpPr>
              <a:spLocks noChangeShapeType="1"/>
            </p:cNvSpPr>
            <p:nvPr/>
          </p:nvSpPr>
          <p:spPr bwMode="auto">
            <a:xfrm>
              <a:off x="2040" y="2232"/>
              <a:ext cx="384" cy="0"/>
            </a:xfrm>
            <a:prstGeom prst="line">
              <a:avLst/>
            </a:prstGeom>
            <a:noFill/>
            <a:ln w="39751">
              <a:solidFill>
                <a:schemeClr val="accent2"/>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152713" name="AutoShape 137"/>
          <p:cNvSpPr>
            <a:spLocks noChangeArrowheads="1"/>
          </p:cNvSpPr>
          <p:nvPr/>
        </p:nvSpPr>
        <p:spPr bwMode="auto">
          <a:xfrm>
            <a:off x="3779838" y="3372290"/>
            <a:ext cx="374650" cy="374650"/>
          </a:xfrm>
          <a:prstGeom prst="flowChartSummingJunction">
            <a:avLst/>
          </a:prstGeom>
          <a:solidFill>
            <a:schemeClr val="bg1"/>
          </a:solidFill>
          <a:ln w="38100">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10" name="Group 176"/>
          <p:cNvGrpSpPr>
            <a:grpSpLocks/>
          </p:cNvGrpSpPr>
          <p:nvPr/>
        </p:nvGrpSpPr>
        <p:grpSpPr bwMode="auto">
          <a:xfrm flipV="1">
            <a:off x="7297738" y="3029390"/>
            <a:ext cx="1241425" cy="927100"/>
            <a:chOff x="4597" y="1848"/>
            <a:chExt cx="782" cy="584"/>
          </a:xfrm>
        </p:grpSpPr>
        <p:sp>
          <p:nvSpPr>
            <p:cNvPr id="152672" name="Line 96"/>
            <p:cNvSpPr>
              <a:spLocks noChangeShapeType="1"/>
            </p:cNvSpPr>
            <p:nvPr/>
          </p:nvSpPr>
          <p:spPr bwMode="auto">
            <a:xfrm flipV="1">
              <a:off x="4597" y="2093"/>
              <a:ext cx="782" cy="0"/>
            </a:xfrm>
            <a:prstGeom prst="line">
              <a:avLst/>
            </a:prstGeom>
            <a:noFill/>
            <a:ln w="28575">
              <a:solidFill>
                <a:schemeClr val="accent2"/>
              </a:solidFill>
              <a:round/>
              <a:headEnd/>
              <a:tailEnd type="none"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733" name="Freeform 157"/>
            <p:cNvSpPr>
              <a:spLocks/>
            </p:cNvSpPr>
            <p:nvPr/>
          </p:nvSpPr>
          <p:spPr bwMode="auto">
            <a:xfrm flipV="1">
              <a:off x="4656" y="1848"/>
              <a:ext cx="672" cy="584"/>
            </a:xfrm>
            <a:custGeom>
              <a:avLst/>
              <a:gdLst/>
              <a:ahLst/>
              <a:cxnLst>
                <a:cxn ang="0">
                  <a:pos x="0" y="381"/>
                </a:cxn>
                <a:cxn ang="0">
                  <a:pos x="198" y="32"/>
                </a:cxn>
                <a:cxn ang="0">
                  <a:pos x="504" y="573"/>
                </a:cxn>
                <a:cxn ang="0">
                  <a:pos x="672" y="381"/>
                </a:cxn>
              </a:cxnLst>
              <a:rect l="0" t="0" r="r" b="b"/>
              <a:pathLst>
                <a:path w="672" h="631">
                  <a:moveTo>
                    <a:pt x="0" y="381"/>
                  </a:moveTo>
                  <a:cubicBezTo>
                    <a:pt x="33" y="323"/>
                    <a:pt x="114" y="0"/>
                    <a:pt x="198" y="32"/>
                  </a:cubicBezTo>
                  <a:cubicBezTo>
                    <a:pt x="282" y="64"/>
                    <a:pt x="425" y="515"/>
                    <a:pt x="504" y="573"/>
                  </a:cubicBezTo>
                  <a:cubicBezTo>
                    <a:pt x="583" y="631"/>
                    <a:pt x="637" y="421"/>
                    <a:pt x="672" y="381"/>
                  </a:cubicBezTo>
                </a:path>
              </a:pathLst>
            </a:custGeom>
            <a:noFill/>
            <a:ln w="28575" cap="flat" cmpd="sng">
              <a:solidFill>
                <a:schemeClr val="accent2"/>
              </a:solidFill>
              <a:prstDash val="dash"/>
              <a:round/>
              <a:headEnd type="none" w="med" len="med"/>
              <a:tailEnd type="non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152739" name="Freeform 163"/>
          <p:cNvSpPr>
            <a:spLocks/>
          </p:cNvSpPr>
          <p:nvPr/>
        </p:nvSpPr>
        <p:spPr bwMode="auto">
          <a:xfrm>
            <a:off x="7391400" y="3245290"/>
            <a:ext cx="1106488" cy="609600"/>
          </a:xfrm>
          <a:custGeom>
            <a:avLst/>
            <a:gdLst/>
            <a:ahLst/>
            <a:cxnLst>
              <a:cxn ang="0">
                <a:pos x="0" y="233"/>
              </a:cxn>
              <a:cxn ang="0">
                <a:pos x="169" y="32"/>
              </a:cxn>
              <a:cxn ang="0">
                <a:pos x="421" y="428"/>
              </a:cxn>
              <a:cxn ang="0">
                <a:pos x="583" y="230"/>
              </a:cxn>
            </a:cxnLst>
            <a:rect l="0" t="0" r="r" b="b"/>
            <a:pathLst>
              <a:path w="583" h="461">
                <a:moveTo>
                  <a:pt x="0" y="233"/>
                </a:moveTo>
                <a:cubicBezTo>
                  <a:pt x="28" y="199"/>
                  <a:pt x="99" y="0"/>
                  <a:pt x="169" y="32"/>
                </a:cubicBezTo>
                <a:cubicBezTo>
                  <a:pt x="239" y="64"/>
                  <a:pt x="352" y="395"/>
                  <a:pt x="421" y="428"/>
                </a:cubicBezTo>
                <a:cubicBezTo>
                  <a:pt x="490" y="461"/>
                  <a:pt x="549" y="271"/>
                  <a:pt x="583" y="230"/>
                </a:cubicBezTo>
              </a:path>
            </a:pathLst>
          </a:custGeom>
          <a:noFill/>
          <a:ln w="38100" cap="flat" cmpd="sng">
            <a:solidFill>
              <a:srgbClr val="FF0000"/>
            </a:solidFill>
            <a:prstDash val="solid"/>
            <a:round/>
            <a:headEnd type="none" w="med" len="med"/>
            <a:tailEnd type="non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746" name="Text Box 170"/>
          <p:cNvSpPr txBox="1">
            <a:spLocks noChangeArrowheads="1"/>
          </p:cNvSpPr>
          <p:nvPr/>
        </p:nvSpPr>
        <p:spPr bwMode="auto">
          <a:xfrm>
            <a:off x="2601913" y="3981890"/>
            <a:ext cx="1101725" cy="369332"/>
          </a:xfrm>
          <a:prstGeom prst="rect">
            <a:avLst/>
          </a:prstGeom>
          <a:noFill/>
          <a:ln w="9525">
            <a:noFill/>
            <a:miter lim="800000"/>
            <a:headEnd/>
            <a:tailEnd type="none" w="med" len="lg"/>
          </a:ln>
          <a:effectLst/>
        </p:spPr>
        <p:txBody>
          <a:bodyPr>
            <a:spAutoFit/>
          </a:bodyPr>
          <a:lstStyle/>
          <a:p>
            <a:pPr>
              <a:spcBef>
                <a:spcPct val="50000"/>
              </a:spcBef>
              <a:defRPr/>
            </a:pPr>
            <a:r>
              <a:rPr lang="zh-CN" altLang="en-US" b="1">
                <a:latin typeface="Times New Roman" panose="02020603050405020304" pitchFamily="18" charset="0"/>
                <a:cs typeface="Times New Roman" panose="02020603050405020304" pitchFamily="18" charset="0"/>
              </a:rPr>
              <a:t>略大</a:t>
            </a:r>
          </a:p>
        </p:txBody>
      </p:sp>
      <p:sp>
        <p:nvSpPr>
          <p:cNvPr id="152747" name="Text Box 171"/>
          <p:cNvSpPr txBox="1">
            <a:spLocks noChangeArrowheads="1"/>
          </p:cNvSpPr>
          <p:nvPr/>
        </p:nvSpPr>
        <p:spPr bwMode="auto">
          <a:xfrm>
            <a:off x="3135313" y="4737540"/>
            <a:ext cx="649537" cy="369332"/>
          </a:xfrm>
          <a:prstGeom prst="rect">
            <a:avLst/>
          </a:prstGeom>
          <a:noFill/>
          <a:ln w="9525">
            <a:noFill/>
            <a:miter lim="800000"/>
            <a:headEnd/>
            <a:tailEnd type="none" w="med" len="lg"/>
          </a:ln>
          <a:effectLst/>
        </p:spPr>
        <p:txBody>
          <a:bodyPr wrap="none">
            <a:spAutoFit/>
          </a:bodyPr>
          <a:lstStyle/>
          <a:p>
            <a:pPr>
              <a:spcBef>
                <a:spcPct val="50000"/>
              </a:spcBef>
              <a:defRPr/>
            </a:pPr>
            <a:r>
              <a:rPr lang="zh-CN" altLang="en-US" b="1">
                <a:latin typeface="Times New Roman" panose="02020603050405020304" pitchFamily="18" charset="0"/>
                <a:cs typeface="Times New Roman" panose="02020603050405020304" pitchFamily="18" charset="0"/>
              </a:rPr>
              <a:t>略小</a:t>
            </a:r>
          </a:p>
        </p:txBody>
      </p:sp>
      <p:grpSp>
        <p:nvGrpSpPr>
          <p:cNvPr id="11" name="Group 180"/>
          <p:cNvGrpSpPr>
            <a:grpSpLocks/>
          </p:cNvGrpSpPr>
          <p:nvPr/>
        </p:nvGrpSpPr>
        <p:grpSpPr bwMode="auto">
          <a:xfrm>
            <a:off x="4071938" y="2638865"/>
            <a:ext cx="914400" cy="352425"/>
            <a:chOff x="2565" y="1514"/>
            <a:chExt cx="576" cy="222"/>
          </a:xfrm>
        </p:grpSpPr>
        <p:sp>
          <p:nvSpPr>
            <p:cNvPr id="152754" name="Freeform 178"/>
            <p:cNvSpPr>
              <a:spLocks/>
            </p:cNvSpPr>
            <p:nvPr/>
          </p:nvSpPr>
          <p:spPr bwMode="auto">
            <a:xfrm>
              <a:off x="2573" y="1514"/>
              <a:ext cx="528" cy="222"/>
            </a:xfrm>
            <a:custGeom>
              <a:avLst/>
              <a:gdLst/>
              <a:ahLst/>
              <a:cxnLst>
                <a:cxn ang="0">
                  <a:pos x="0" y="111"/>
                </a:cxn>
                <a:cxn ang="0">
                  <a:pos x="134" y="16"/>
                </a:cxn>
                <a:cxn ang="0">
                  <a:pos x="390" y="206"/>
                </a:cxn>
                <a:cxn ang="0">
                  <a:pos x="528" y="111"/>
                </a:cxn>
              </a:cxnLst>
              <a:rect l="0" t="0" r="r" b="b"/>
              <a:pathLst>
                <a:path w="528" h="222">
                  <a:moveTo>
                    <a:pt x="0" y="111"/>
                  </a:moveTo>
                  <a:cubicBezTo>
                    <a:pt x="22" y="95"/>
                    <a:pt x="69" y="0"/>
                    <a:pt x="134" y="16"/>
                  </a:cubicBezTo>
                  <a:cubicBezTo>
                    <a:pt x="199" y="32"/>
                    <a:pt x="324" y="190"/>
                    <a:pt x="390" y="206"/>
                  </a:cubicBezTo>
                  <a:cubicBezTo>
                    <a:pt x="456" y="222"/>
                    <a:pt x="499" y="131"/>
                    <a:pt x="528" y="111"/>
                  </a:cubicBezTo>
                </a:path>
              </a:pathLst>
            </a:custGeom>
            <a:noFill/>
            <a:ln w="38100" cap="flat" cmpd="sng">
              <a:solidFill>
                <a:srgbClr val="FF0000"/>
              </a:solidFill>
              <a:prstDash val="solid"/>
              <a:round/>
              <a:headEnd type="none" w="med" len="me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755" name="Line 179"/>
            <p:cNvSpPr>
              <a:spLocks noChangeShapeType="1"/>
            </p:cNvSpPr>
            <p:nvPr/>
          </p:nvSpPr>
          <p:spPr bwMode="auto">
            <a:xfrm>
              <a:off x="2565" y="1610"/>
              <a:ext cx="576" cy="0"/>
            </a:xfrm>
            <a:prstGeom prst="line">
              <a:avLst/>
            </a:prstGeom>
            <a:noFill/>
            <a:ln w="28575">
              <a:solidFill>
                <a:schemeClr val="accent2"/>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12" name="Group 181"/>
          <p:cNvGrpSpPr>
            <a:grpSpLocks/>
          </p:cNvGrpSpPr>
          <p:nvPr/>
        </p:nvGrpSpPr>
        <p:grpSpPr bwMode="auto">
          <a:xfrm>
            <a:off x="2254250" y="3908865"/>
            <a:ext cx="1379538" cy="922338"/>
            <a:chOff x="1420" y="2314"/>
            <a:chExt cx="869" cy="581"/>
          </a:xfrm>
        </p:grpSpPr>
        <p:sp>
          <p:nvSpPr>
            <p:cNvPr id="152758" name="Line 182"/>
            <p:cNvSpPr>
              <a:spLocks noChangeShapeType="1"/>
            </p:cNvSpPr>
            <p:nvPr/>
          </p:nvSpPr>
          <p:spPr bwMode="auto">
            <a:xfrm>
              <a:off x="1617" y="2785"/>
              <a:ext cx="672" cy="0"/>
            </a:xfrm>
            <a:prstGeom prst="line">
              <a:avLst/>
            </a:prstGeom>
            <a:noFill/>
            <a:ln w="28575">
              <a:solidFill>
                <a:schemeClr val="accent2"/>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2759" name="Freeform 183"/>
            <p:cNvSpPr>
              <a:spLocks/>
            </p:cNvSpPr>
            <p:nvPr/>
          </p:nvSpPr>
          <p:spPr bwMode="auto">
            <a:xfrm>
              <a:off x="1641" y="2641"/>
              <a:ext cx="528" cy="254"/>
            </a:xfrm>
            <a:custGeom>
              <a:avLst/>
              <a:gdLst/>
              <a:ahLst/>
              <a:cxnLst>
                <a:cxn ang="0">
                  <a:pos x="0" y="139"/>
                </a:cxn>
                <a:cxn ang="0">
                  <a:pos x="154" y="16"/>
                </a:cxn>
                <a:cxn ang="0">
                  <a:pos x="390" y="234"/>
                </a:cxn>
                <a:cxn ang="0">
                  <a:pos x="528" y="139"/>
                </a:cxn>
              </a:cxnLst>
              <a:rect l="0" t="0" r="r" b="b"/>
              <a:pathLst>
                <a:path w="528" h="254">
                  <a:moveTo>
                    <a:pt x="0" y="139"/>
                  </a:moveTo>
                  <a:cubicBezTo>
                    <a:pt x="26" y="119"/>
                    <a:pt x="89" y="0"/>
                    <a:pt x="154" y="16"/>
                  </a:cubicBezTo>
                  <a:cubicBezTo>
                    <a:pt x="219" y="32"/>
                    <a:pt x="328" y="214"/>
                    <a:pt x="390" y="234"/>
                  </a:cubicBezTo>
                  <a:cubicBezTo>
                    <a:pt x="452" y="254"/>
                    <a:pt x="499" y="159"/>
                    <a:pt x="528" y="139"/>
                  </a:cubicBezTo>
                </a:path>
              </a:pathLst>
            </a:custGeom>
            <a:noFill/>
            <a:ln w="38100" cap="flat" cmpd="sng">
              <a:solidFill>
                <a:srgbClr val="FF0000"/>
              </a:solidFill>
              <a:prstDash val="solid"/>
              <a:round/>
              <a:headEnd type="none" w="med" len="me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4061" name="Text Box 184"/>
            <p:cNvSpPr txBox="1">
              <a:spLocks noChangeArrowheads="1"/>
            </p:cNvSpPr>
            <p:nvPr/>
          </p:nvSpPr>
          <p:spPr bwMode="auto">
            <a:xfrm>
              <a:off x="1420" y="2314"/>
              <a:ext cx="3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solidFill>
                    <a:srgbClr val="FF0000"/>
                  </a:solidFill>
                  <a:ea typeface="方正琥珀繁体" pitchFamily="2" charset="-122"/>
                  <a:cs typeface="Times New Roman" panose="02020603050405020304" pitchFamily="18" charset="0"/>
                </a:rPr>
                <a:t>u</a:t>
              </a:r>
              <a:r>
                <a:rPr lang="en-US" altLang="zh-CN" sz="2800" b="1" baseline="-14000">
                  <a:solidFill>
                    <a:srgbClr val="FF0000"/>
                  </a:solidFill>
                  <a:ea typeface="方正琥珀繁体" pitchFamily="2" charset="-122"/>
                  <a:cs typeface="Times New Roman" panose="02020603050405020304" pitchFamily="18" charset="0"/>
                </a:rPr>
                <a:t>f</a:t>
              </a:r>
              <a:endParaRPr lang="en-US" altLang="zh-CN" sz="1800" b="1">
                <a:solidFill>
                  <a:srgbClr val="FF0000"/>
                </a:solidFill>
                <a:ea typeface="方正琥珀繁体" pitchFamily="2" charset="-122"/>
                <a:cs typeface="Times New Roman" panose="02020603050405020304" pitchFamily="18" charset="0"/>
              </a:endParaRPr>
            </a:p>
          </p:txBody>
        </p:sp>
      </p:grpSp>
    </p:spTree>
    <p:extLst>
      <p:ext uri="{BB962C8B-B14F-4D97-AF65-F5344CB8AC3E}">
        <p14:creationId xmlns:p14="http://schemas.microsoft.com/office/powerpoint/2010/main" val="138818398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52676">
                                            <p:txEl>
                                              <p:pRg st="0" end="0"/>
                                            </p:txEl>
                                          </p:spTgt>
                                        </p:tgtEl>
                                        <p:attrNameLst>
                                          <p:attrName>style.visibility</p:attrName>
                                        </p:attrNameLst>
                                      </p:cBhvr>
                                      <p:to>
                                        <p:strVal val="visible"/>
                                      </p:to>
                                    </p:set>
                                    <p:animEffect transition="in" filter="wipe(left)">
                                      <p:cBhvr>
                                        <p:cTn id="7" dur="75"/>
                                        <p:tgtEl>
                                          <p:spTgt spid="152676">
                                            <p:txEl>
                                              <p:pRg st="0" end="0"/>
                                            </p:txEl>
                                          </p:spTgt>
                                        </p:tgtEl>
                                      </p:cBhvr>
                                    </p:animEffect>
                                  </p:childTnLst>
                                </p:cTn>
                              </p:par>
                            </p:childTnLst>
                          </p:cTn>
                        </p:par>
                        <p:par>
                          <p:cTn id="8" fill="hold" nodeType="afterGroup">
                            <p:stCondLst>
                              <p:cond delay="3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2675"/>
                                        </p:tgtEl>
                                        <p:attrNameLst>
                                          <p:attrName>style.visibility</p:attrName>
                                        </p:attrNameLst>
                                      </p:cBhvr>
                                      <p:to>
                                        <p:strVal val="visible"/>
                                      </p:to>
                                    </p:set>
                                    <p:animEffect transition="in" filter="wipe(left)">
                                      <p:cBhvr>
                                        <p:cTn id="31" dur="500"/>
                                        <p:tgtEl>
                                          <p:spTgt spid="15267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ipe(left)">
                                      <p:cBhvr>
                                        <p:cTn id="36" dur="500"/>
                                        <p:tgtEl>
                                          <p:spTgt spid="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left)">
                                      <p:cBhvr>
                                        <p:cTn id="41" dur="500"/>
                                        <p:tgtEl>
                                          <p:spTgt spid="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52659"/>
                                        </p:tgtEl>
                                        <p:attrNameLst>
                                          <p:attrName>style.visibility</p:attrName>
                                        </p:attrNameLst>
                                      </p:cBhvr>
                                      <p:to>
                                        <p:strVal val="visible"/>
                                      </p:to>
                                    </p:set>
                                    <p:animEffect transition="in" filter="wipe(up)">
                                      <p:cBhvr>
                                        <p:cTn id="46" dur="500"/>
                                        <p:tgtEl>
                                          <p:spTgt spid="152659"/>
                                        </p:tgtEl>
                                      </p:cBhvr>
                                    </p:animEffect>
                                  </p:childTnLst>
                                </p:cTn>
                              </p:par>
                            </p:childTnLst>
                          </p:cTn>
                        </p:par>
                        <p:par>
                          <p:cTn id="47" fill="hold" nodeType="afterGroup">
                            <p:stCondLst>
                              <p:cond delay="500"/>
                            </p:stCondLst>
                            <p:childTnLst>
                              <p:par>
                                <p:cTn id="48" presetID="4" presetClass="entr" presetSubtype="32" fill="hold" grpId="0" nodeType="afterEffect">
                                  <p:stCondLst>
                                    <p:cond delay="0"/>
                                  </p:stCondLst>
                                  <p:childTnLst>
                                    <p:set>
                                      <p:cBhvr>
                                        <p:cTn id="49" dur="1" fill="hold">
                                          <p:stCondLst>
                                            <p:cond delay="0"/>
                                          </p:stCondLst>
                                        </p:cTn>
                                        <p:tgtEl>
                                          <p:spTgt spid="152677"/>
                                        </p:tgtEl>
                                        <p:attrNameLst>
                                          <p:attrName>style.visibility</p:attrName>
                                        </p:attrNameLst>
                                      </p:cBhvr>
                                      <p:to>
                                        <p:strVal val="visible"/>
                                      </p:to>
                                    </p:set>
                                    <p:animEffect transition="in" filter="box(out)">
                                      <p:cBhvr>
                                        <p:cTn id="50" dur="500"/>
                                        <p:tgtEl>
                                          <p:spTgt spid="152677"/>
                                        </p:tgtEl>
                                      </p:cBhvr>
                                    </p:animEffect>
                                  </p:childTnLst>
                                </p:cTn>
                              </p:par>
                            </p:childTnLst>
                          </p:cTn>
                        </p:par>
                        <p:par>
                          <p:cTn id="51" fill="hold" nodeType="afterGroup">
                            <p:stCondLst>
                              <p:cond delay="1000"/>
                            </p:stCondLst>
                            <p:childTnLst>
                              <p:par>
                                <p:cTn id="52" presetID="22" presetClass="entr" presetSubtype="2" fill="hold" nodeType="afterEffect">
                                  <p:stCondLst>
                                    <p:cond delay="0"/>
                                  </p:stCondLst>
                                  <p:childTnLst>
                                    <p:set>
                                      <p:cBhvr>
                                        <p:cTn id="53" dur="1" fill="hold">
                                          <p:stCondLst>
                                            <p:cond delay="0"/>
                                          </p:stCondLst>
                                        </p:cTn>
                                        <p:tgtEl>
                                          <p:spTgt spid="152678"/>
                                        </p:tgtEl>
                                        <p:attrNameLst>
                                          <p:attrName>style.visibility</p:attrName>
                                        </p:attrNameLst>
                                      </p:cBhvr>
                                      <p:to>
                                        <p:strVal val="visible"/>
                                      </p:to>
                                    </p:set>
                                    <p:animEffect transition="in" filter="wipe(right)">
                                      <p:cBhvr>
                                        <p:cTn id="54" dur="500"/>
                                        <p:tgtEl>
                                          <p:spTgt spid="152678"/>
                                        </p:tgtEl>
                                      </p:cBhvr>
                                    </p:animEffect>
                                  </p:childTnLst>
                                </p:cTn>
                              </p:par>
                            </p:childTnLst>
                          </p:cTn>
                        </p:par>
                        <p:par>
                          <p:cTn id="55" fill="hold" nodeType="afterGroup">
                            <p:stCondLst>
                              <p:cond delay="1500"/>
                            </p:stCondLst>
                            <p:childTnLst>
                              <p:par>
                                <p:cTn id="56" presetID="4" presetClass="entr" presetSubtype="32" fill="hold" grpId="0" nodeType="afterEffect">
                                  <p:stCondLst>
                                    <p:cond delay="0"/>
                                  </p:stCondLst>
                                  <p:childTnLst>
                                    <p:set>
                                      <p:cBhvr>
                                        <p:cTn id="57" dur="1" fill="hold">
                                          <p:stCondLst>
                                            <p:cond delay="0"/>
                                          </p:stCondLst>
                                        </p:cTn>
                                        <p:tgtEl>
                                          <p:spTgt spid="152679"/>
                                        </p:tgtEl>
                                        <p:attrNameLst>
                                          <p:attrName>style.visibility</p:attrName>
                                        </p:attrNameLst>
                                      </p:cBhvr>
                                      <p:to>
                                        <p:strVal val="visible"/>
                                      </p:to>
                                    </p:set>
                                    <p:animEffect transition="in" filter="box(out)">
                                      <p:cBhvr>
                                        <p:cTn id="58" dur="500"/>
                                        <p:tgtEl>
                                          <p:spTgt spid="15267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left)">
                                      <p:cBhvr>
                                        <p:cTn id="63" dur="500"/>
                                        <p:tgtEl>
                                          <p:spTgt spid="12"/>
                                        </p:tgtEl>
                                      </p:cBhvr>
                                    </p:animEffect>
                                  </p:childTnLst>
                                </p:cTn>
                              </p:par>
                            </p:childTnLst>
                          </p:cTn>
                        </p:par>
                        <p:par>
                          <p:cTn id="64" fill="hold" nodeType="afterGroup">
                            <p:stCondLst>
                              <p:cond delay="500"/>
                            </p:stCondLst>
                            <p:childTnLst>
                              <p:par>
                                <p:cTn id="65" presetID="4" presetClass="entr" presetSubtype="32" fill="hold" grpId="0" nodeType="afterEffect">
                                  <p:stCondLst>
                                    <p:cond delay="0"/>
                                  </p:stCondLst>
                                  <p:childTnLst>
                                    <p:set>
                                      <p:cBhvr>
                                        <p:cTn id="66" dur="1" fill="hold">
                                          <p:stCondLst>
                                            <p:cond delay="0"/>
                                          </p:stCondLst>
                                        </p:cTn>
                                        <p:tgtEl>
                                          <p:spTgt spid="152746"/>
                                        </p:tgtEl>
                                        <p:attrNameLst>
                                          <p:attrName>style.visibility</p:attrName>
                                        </p:attrNameLst>
                                      </p:cBhvr>
                                      <p:to>
                                        <p:strVal val="visible"/>
                                      </p:to>
                                    </p:set>
                                    <p:animEffect transition="in" filter="box(out)">
                                      <p:cBhvr>
                                        <p:cTn id="67" dur="500"/>
                                        <p:tgtEl>
                                          <p:spTgt spid="152746"/>
                                        </p:tgtEl>
                                      </p:cBhvr>
                                    </p:animEffect>
                                  </p:childTnLst>
                                </p:cTn>
                              </p:par>
                            </p:childTnLst>
                          </p:cTn>
                        </p:par>
                        <p:par>
                          <p:cTn id="68" fill="hold" nodeType="afterGroup">
                            <p:stCondLst>
                              <p:cond delay="1000"/>
                            </p:stCondLst>
                            <p:childTnLst>
                              <p:par>
                                <p:cTn id="69" presetID="4" presetClass="entr" presetSubtype="32" fill="hold" grpId="0" nodeType="afterEffect">
                                  <p:stCondLst>
                                    <p:cond delay="0"/>
                                  </p:stCondLst>
                                  <p:childTnLst>
                                    <p:set>
                                      <p:cBhvr>
                                        <p:cTn id="70" dur="1" fill="hold">
                                          <p:stCondLst>
                                            <p:cond delay="0"/>
                                          </p:stCondLst>
                                        </p:cTn>
                                        <p:tgtEl>
                                          <p:spTgt spid="152747"/>
                                        </p:tgtEl>
                                        <p:attrNameLst>
                                          <p:attrName>style.visibility</p:attrName>
                                        </p:attrNameLst>
                                      </p:cBhvr>
                                      <p:to>
                                        <p:strVal val="visible"/>
                                      </p:to>
                                    </p:set>
                                    <p:animEffect transition="in" filter="box(out)">
                                      <p:cBhvr>
                                        <p:cTn id="71" dur="500"/>
                                        <p:tgtEl>
                                          <p:spTgt spid="152747"/>
                                        </p:tgtEl>
                                      </p:cBhvr>
                                    </p:animEffect>
                                  </p:childTnLst>
                                </p:cTn>
                              </p:par>
                            </p:childTnLst>
                          </p:cTn>
                        </p:par>
                        <p:par>
                          <p:cTn id="72" fill="hold" nodeType="afterGroup">
                            <p:stCondLst>
                              <p:cond delay="1500"/>
                            </p:stCondLst>
                            <p:childTnLst>
                              <p:par>
                                <p:cTn id="73" presetID="19" presetClass="entr" presetSubtype="10" fill="hold" grpId="0" nodeType="afterEffect">
                                  <p:stCondLst>
                                    <p:cond delay="0"/>
                                  </p:stCondLst>
                                  <p:childTnLst>
                                    <p:set>
                                      <p:cBhvr>
                                        <p:cTn id="74" dur="1" fill="hold">
                                          <p:stCondLst>
                                            <p:cond delay="0"/>
                                          </p:stCondLst>
                                        </p:cTn>
                                        <p:tgtEl>
                                          <p:spTgt spid="152713"/>
                                        </p:tgtEl>
                                        <p:attrNameLst>
                                          <p:attrName>style.visibility</p:attrName>
                                        </p:attrNameLst>
                                      </p:cBhvr>
                                      <p:to>
                                        <p:strVal val="visible"/>
                                      </p:to>
                                    </p:set>
                                    <p:anim calcmode="lin" valueType="num">
                                      <p:cBhvr>
                                        <p:cTn id="75" dur="5000" fill="hold"/>
                                        <p:tgtEl>
                                          <p:spTgt spid="152713"/>
                                        </p:tgtEl>
                                        <p:attrNameLst>
                                          <p:attrName>ppt_w</p:attrName>
                                        </p:attrNameLst>
                                      </p:cBhvr>
                                      <p:tavLst>
                                        <p:tav tm="0" fmla="#ppt_w*sin(2.5*pi*$)">
                                          <p:val>
                                            <p:fltVal val="0"/>
                                          </p:val>
                                        </p:tav>
                                        <p:tav tm="100000">
                                          <p:val>
                                            <p:fltVal val="1"/>
                                          </p:val>
                                        </p:tav>
                                      </p:tavLst>
                                    </p:anim>
                                    <p:anim calcmode="lin" valueType="num">
                                      <p:cBhvr>
                                        <p:cTn id="76" dur="5000" fill="hold"/>
                                        <p:tgtEl>
                                          <p:spTgt spid="152713"/>
                                        </p:tgtEl>
                                        <p:attrNameLst>
                                          <p:attrName>ppt_h</p:attrName>
                                        </p:attrNameLst>
                                      </p:cBhvr>
                                      <p:tavLst>
                                        <p:tav tm="0">
                                          <p:val>
                                            <p:strVal val="#ppt_h"/>
                                          </p:val>
                                        </p:tav>
                                        <p:tav tm="100000">
                                          <p:val>
                                            <p:strVal val="#ppt_h"/>
                                          </p:val>
                                        </p:tav>
                                      </p:tavLst>
                                    </p:anim>
                                  </p:childTnLst>
                                </p:cTn>
                              </p:par>
                            </p:childTnLst>
                          </p:cTn>
                        </p:par>
                        <p:par>
                          <p:cTn id="77" fill="hold" nodeType="afterGroup">
                            <p:stCondLst>
                              <p:cond delay="6500"/>
                            </p:stCondLst>
                            <p:childTnLst>
                              <p:par>
                                <p:cTn id="78" presetID="22" presetClass="entr" presetSubtype="8" fill="hold" nodeType="afterEffect">
                                  <p:stCondLst>
                                    <p:cond delay="0"/>
                                  </p:stCondLst>
                                  <p:childTnLst>
                                    <p:set>
                                      <p:cBhvr>
                                        <p:cTn id="79" dur="1" fill="hold">
                                          <p:stCondLst>
                                            <p:cond delay="0"/>
                                          </p:stCondLst>
                                        </p:cTn>
                                        <p:tgtEl>
                                          <p:spTgt spid="7"/>
                                        </p:tgtEl>
                                        <p:attrNameLst>
                                          <p:attrName>style.visibility</p:attrName>
                                        </p:attrNameLst>
                                      </p:cBhvr>
                                      <p:to>
                                        <p:strVal val="visible"/>
                                      </p:to>
                                    </p:set>
                                    <p:animEffect transition="in" filter="wipe(left)">
                                      <p:cBhvr>
                                        <p:cTn id="80" dur="500"/>
                                        <p:tgtEl>
                                          <p:spTgt spid="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1"/>
                                        </p:tgtEl>
                                        <p:attrNameLst>
                                          <p:attrName>style.visibility</p:attrName>
                                        </p:attrNameLst>
                                      </p:cBhvr>
                                      <p:to>
                                        <p:strVal val="visible"/>
                                      </p:to>
                                    </p:set>
                                    <p:animEffect transition="in" filter="wipe(left)">
                                      <p:cBhvr>
                                        <p:cTn id="85" dur="500"/>
                                        <p:tgtEl>
                                          <p:spTgt spid="11"/>
                                        </p:tgtEl>
                                      </p:cBhvr>
                                    </p:animEffect>
                                  </p:childTnLst>
                                </p:cTn>
                              </p:par>
                            </p:childTnLst>
                          </p:cTn>
                        </p:par>
                        <p:par>
                          <p:cTn id="86" fill="hold" nodeType="afterGroup">
                            <p:stCondLst>
                              <p:cond delay="500"/>
                            </p:stCondLst>
                            <p:childTnLst>
                              <p:par>
                                <p:cTn id="87" presetID="4" presetClass="entr" presetSubtype="32" fill="hold" grpId="0" nodeType="afterEffect">
                                  <p:stCondLst>
                                    <p:cond delay="1000"/>
                                  </p:stCondLst>
                                  <p:childTnLst>
                                    <p:set>
                                      <p:cBhvr>
                                        <p:cTn id="88" dur="1" fill="hold">
                                          <p:stCondLst>
                                            <p:cond delay="0"/>
                                          </p:stCondLst>
                                        </p:cTn>
                                        <p:tgtEl>
                                          <p:spTgt spid="152701"/>
                                        </p:tgtEl>
                                        <p:attrNameLst>
                                          <p:attrName>style.visibility</p:attrName>
                                        </p:attrNameLst>
                                      </p:cBhvr>
                                      <p:to>
                                        <p:strVal val="visible"/>
                                      </p:to>
                                    </p:set>
                                    <p:animEffect transition="in" filter="box(out)">
                                      <p:cBhvr>
                                        <p:cTn id="89" dur="500"/>
                                        <p:tgtEl>
                                          <p:spTgt spid="152701"/>
                                        </p:tgtEl>
                                      </p:cBhvr>
                                    </p:animEffect>
                                  </p:childTnLst>
                                </p:cTn>
                              </p:par>
                            </p:childTnLst>
                          </p:cTn>
                        </p:par>
                        <p:par>
                          <p:cTn id="90" fill="hold" nodeType="afterGroup">
                            <p:stCondLst>
                              <p:cond delay="2000"/>
                            </p:stCondLst>
                            <p:childTnLst>
                              <p:par>
                                <p:cTn id="91" presetID="4" presetClass="entr" presetSubtype="32" fill="hold" grpId="0" nodeType="afterEffect">
                                  <p:stCondLst>
                                    <p:cond delay="0"/>
                                  </p:stCondLst>
                                  <p:childTnLst>
                                    <p:set>
                                      <p:cBhvr>
                                        <p:cTn id="92" dur="1" fill="hold">
                                          <p:stCondLst>
                                            <p:cond delay="0"/>
                                          </p:stCondLst>
                                        </p:cTn>
                                        <p:tgtEl>
                                          <p:spTgt spid="152702"/>
                                        </p:tgtEl>
                                        <p:attrNameLst>
                                          <p:attrName>style.visibility</p:attrName>
                                        </p:attrNameLst>
                                      </p:cBhvr>
                                      <p:to>
                                        <p:strVal val="visible"/>
                                      </p:to>
                                    </p:set>
                                    <p:animEffect transition="in" filter="box(out)">
                                      <p:cBhvr>
                                        <p:cTn id="93" dur="500"/>
                                        <p:tgtEl>
                                          <p:spTgt spid="15270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52739"/>
                                        </p:tgtEl>
                                        <p:attrNameLst>
                                          <p:attrName>style.visibility</p:attrName>
                                        </p:attrNameLst>
                                      </p:cBhvr>
                                      <p:to>
                                        <p:strVal val="visible"/>
                                      </p:to>
                                    </p:set>
                                    <p:animEffect transition="in" filter="wipe(left)">
                                      <p:cBhvr>
                                        <p:cTn id="98" dur="500"/>
                                        <p:tgtEl>
                                          <p:spTgt spid="15273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52711"/>
                                        </p:tgtEl>
                                        <p:attrNameLst>
                                          <p:attrName>style.visibility</p:attrName>
                                        </p:attrNameLst>
                                      </p:cBhvr>
                                      <p:to>
                                        <p:strVal val="visible"/>
                                      </p:to>
                                    </p:set>
                                    <p:animEffect transition="in" filter="wipe(left)">
                                      <p:cBhvr>
                                        <p:cTn id="103" dur="500"/>
                                        <p:tgtEl>
                                          <p:spTgt spid="152711"/>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152628"/>
                                        </p:tgtEl>
                                        <p:attrNameLst>
                                          <p:attrName>style.visibility</p:attrName>
                                        </p:attrNameLst>
                                      </p:cBhvr>
                                      <p:to>
                                        <p:strVal val="visible"/>
                                      </p:to>
                                    </p:set>
                                    <p:animEffect transition="in" filter="wipe(left)">
                                      <p:cBhvr>
                                        <p:cTn id="108" dur="500"/>
                                        <p:tgtEl>
                                          <p:spTgt spid="152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8" grpId="0" autoUpdateAnimBg="0"/>
      <p:bldP spid="152659" grpId="0" animBg="1"/>
      <p:bldP spid="152675" grpId="0" autoUpdateAnimBg="0"/>
      <p:bldP spid="152676" grpId="0" build="p" autoUpdateAnimBg="0"/>
      <p:bldP spid="152677" grpId="0" animBg="1" autoUpdateAnimBg="0"/>
      <p:bldP spid="152679" grpId="0" autoUpdateAnimBg="0"/>
      <p:bldP spid="152701" grpId="0" autoUpdateAnimBg="0"/>
      <p:bldP spid="152702" grpId="0" autoUpdateAnimBg="0"/>
      <p:bldP spid="152711" grpId="0" animBg="1" autoUpdateAnimBg="0"/>
      <p:bldP spid="152713" grpId="0" animBg="1"/>
      <p:bldP spid="152739" grpId="0" animBg="1"/>
      <p:bldP spid="152746" grpId="0" autoUpdateAnimBg="0"/>
      <p:bldP spid="15274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bwMode="auto">
          <a:xfrm>
            <a:off x="616893" y="676417"/>
            <a:ext cx="38100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4.  </a:t>
            </a:r>
            <a:r>
              <a:rPr lang="zh-CN" altLang="en-US" sz="2800" b="1" smtClean="0">
                <a:solidFill>
                  <a:srgbClr val="E60000"/>
                </a:solidFill>
                <a:latin typeface="Times New Roman" panose="02020603050405020304" pitchFamily="18" charset="0"/>
                <a:cs typeface="Times New Roman" panose="02020603050405020304" pitchFamily="18" charset="0"/>
              </a:rPr>
              <a:t>展宽通频带</a:t>
            </a:r>
          </a:p>
        </p:txBody>
      </p:sp>
      <p:sp>
        <p:nvSpPr>
          <p:cNvPr id="153603" name="Text Box 3"/>
          <p:cNvSpPr txBox="1">
            <a:spLocks noChangeArrowheads="1"/>
          </p:cNvSpPr>
          <p:nvPr/>
        </p:nvSpPr>
        <p:spPr bwMode="auto">
          <a:xfrm>
            <a:off x="1048693" y="1211404"/>
            <a:ext cx="6553200" cy="525401"/>
          </a:xfrm>
          <a:prstGeom prst="rect">
            <a:avLst/>
          </a:prstGeom>
          <a:noFill/>
          <a:ln w="9525">
            <a:noFill/>
            <a:miter lim="800000"/>
            <a:headEnd/>
            <a:tailEnd/>
          </a:ln>
          <a:effectLst/>
        </p:spPr>
        <p:txBody>
          <a:bodyPr lIns="90000" tIns="46800" rIns="90000" bIns="46800">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引入负反馈使电路的通频带宽度增加</a:t>
            </a:r>
          </a:p>
        </p:txBody>
      </p:sp>
      <p:graphicFrame>
        <p:nvGraphicFramePr>
          <p:cNvPr id="153604" name="Object 4"/>
          <p:cNvGraphicFramePr>
            <a:graphicFrameLocks noChangeAspect="1"/>
          </p:cNvGraphicFramePr>
          <p:nvPr>
            <p:extLst/>
          </p:nvPr>
        </p:nvGraphicFramePr>
        <p:xfrm>
          <a:off x="2369493" y="1692417"/>
          <a:ext cx="3300413" cy="596900"/>
        </p:xfrm>
        <a:graphic>
          <a:graphicData uri="http://schemas.openxmlformats.org/presentationml/2006/ole">
            <mc:AlternateContent xmlns:mc="http://schemas.openxmlformats.org/markup-compatibility/2006">
              <mc:Choice xmlns:v="urn:schemas-microsoft-com:vml" Requires="v">
                <p:oleObj spid="_x0000_s12292" name="Equation" r:id="rId3" imgW="1409400" imgH="253800" progId="Equation.3">
                  <p:embed/>
                </p:oleObj>
              </mc:Choice>
              <mc:Fallback>
                <p:oleObj name="Equation" r:id="rId3" imgW="140940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9493" y="1692417"/>
                        <a:ext cx="3300413"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24" name="AutoShape 24" descr="小棋盘"/>
          <p:cNvSpPr>
            <a:spLocks noChangeArrowheads="1"/>
          </p:cNvSpPr>
          <p:nvPr/>
        </p:nvSpPr>
        <p:spPr bwMode="auto">
          <a:xfrm>
            <a:off x="5861993" y="2611579"/>
            <a:ext cx="1571625" cy="514350"/>
          </a:xfrm>
          <a:prstGeom prst="wedgeRoundRectCallout">
            <a:avLst>
              <a:gd name="adj1" fmla="val -53736"/>
              <a:gd name="adj2" fmla="val 102426"/>
              <a:gd name="adj3" fmla="val 16667"/>
            </a:avLst>
          </a:prstGeom>
          <a:pattFill prst="smCheck">
            <a:fgClr>
              <a:srgbClr val="FFFF00"/>
            </a:fgClr>
            <a:bgClr>
              <a:srgbClr val="FFFFFF"/>
            </a:bgClr>
          </a:pattFill>
          <a:ln w="28575">
            <a:solidFill>
              <a:srgbClr val="3333FF"/>
            </a:solidFill>
            <a:miter lim="800000"/>
            <a:headEnd/>
            <a:tailEnd/>
          </a:ln>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006600"/>
                </a:solidFill>
                <a:cs typeface="Times New Roman" panose="02020603050405020304" pitchFamily="18" charset="0"/>
              </a:rPr>
              <a:t>无负反馈</a:t>
            </a:r>
          </a:p>
        </p:txBody>
      </p:sp>
      <p:sp>
        <p:nvSpPr>
          <p:cNvPr id="153625" name="AutoShape 25" descr="小棋盘"/>
          <p:cNvSpPr>
            <a:spLocks noChangeArrowheads="1"/>
          </p:cNvSpPr>
          <p:nvPr/>
        </p:nvSpPr>
        <p:spPr bwMode="auto">
          <a:xfrm>
            <a:off x="7026050" y="3995391"/>
            <a:ext cx="1143748" cy="380389"/>
          </a:xfrm>
          <a:prstGeom prst="wedgeRoundRectCallout">
            <a:avLst>
              <a:gd name="adj1" fmla="val -81981"/>
              <a:gd name="adj2" fmla="val 53486"/>
              <a:gd name="adj3" fmla="val 16667"/>
            </a:avLst>
          </a:prstGeom>
          <a:pattFill prst="smCheck">
            <a:fgClr>
              <a:srgbClr val="FFFF00"/>
            </a:fgClr>
            <a:bgClr>
              <a:srgbClr val="FFFFFF"/>
            </a:bgClr>
          </a:pattFill>
          <a:ln w="28575">
            <a:solidFill>
              <a:srgbClr val="006600"/>
            </a:solidFill>
            <a:miter lim="800000"/>
            <a:headEnd/>
            <a:tailEnd/>
          </a:ln>
          <a:effectLst/>
        </p:spPr>
        <p:txBody>
          <a:bodyPr wrap="none" lIns="90000" tIns="46800" rIns="90000" bIns="46800" anchor="ctr">
            <a:spAutoFit/>
          </a:bodyPr>
          <a:lstStyle/>
          <a:p>
            <a:pPr algn="ctr">
              <a:lnSpc>
                <a:spcPct val="90000"/>
              </a:lnSpc>
              <a:defRPr/>
            </a:pPr>
            <a:r>
              <a:rPr lang="zh-CN" altLang="en-US" b="1">
                <a:solidFill>
                  <a:srgbClr val="FF0000"/>
                </a:solidFill>
                <a:latin typeface="Times New Roman" panose="02020603050405020304" pitchFamily="18" charset="0"/>
                <a:cs typeface="Times New Roman" panose="02020603050405020304" pitchFamily="18" charset="0"/>
              </a:rPr>
              <a:t>有负反馈</a:t>
            </a:r>
          </a:p>
        </p:txBody>
      </p:sp>
      <p:sp>
        <p:nvSpPr>
          <p:cNvPr id="153675" name="Rectangle 75"/>
          <p:cNvSpPr>
            <a:spLocks noChangeArrowheads="1"/>
          </p:cNvSpPr>
          <p:nvPr/>
        </p:nvSpPr>
        <p:spPr bwMode="auto">
          <a:xfrm>
            <a:off x="2852093" y="5861192"/>
            <a:ext cx="2659702" cy="461665"/>
          </a:xfrm>
          <a:prstGeom prst="rect">
            <a:avLst/>
          </a:prstGeom>
          <a:noFill/>
          <a:ln w="9525">
            <a:noFill/>
            <a:miter lim="800000"/>
            <a:headEnd/>
            <a:tailEnd/>
          </a:ln>
          <a:effectLst/>
        </p:spPr>
        <p:txBody>
          <a:bodyPr wrap="none">
            <a:spAutoFit/>
          </a:bodyPr>
          <a:lstStyle/>
          <a:p>
            <a:pPr>
              <a:defRPr/>
            </a:pPr>
            <a:r>
              <a:rPr lang="zh-CN" altLang="en-US" sz="2400" b="1">
                <a:solidFill>
                  <a:srgbClr val="000099"/>
                </a:solidFill>
                <a:latin typeface="Times New Roman" panose="02020603050405020304" pitchFamily="18" charset="0"/>
                <a:cs typeface="Times New Roman" panose="02020603050405020304" pitchFamily="18" charset="0"/>
              </a:rPr>
              <a:t>负反馈展宽通频带</a:t>
            </a:r>
          </a:p>
        </p:txBody>
      </p:sp>
      <p:pic>
        <p:nvPicPr>
          <p:cNvPr id="12296" name="Picture 76" descr="图片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05868" y="2338529"/>
            <a:ext cx="649605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35277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Effect transition="in" filter="wipe(left)">
                                      <p:cBhvr>
                                        <p:cTn id="7" dur="500"/>
                                        <p:tgtEl>
                                          <p:spTgt spid="153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Effect transition="in" filter="wipe(left)">
                                      <p:cBhvr>
                                        <p:cTn id="12" dur="500"/>
                                        <p:tgtEl>
                                          <p:spTgt spid="153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3624"/>
                                        </p:tgtEl>
                                        <p:attrNameLst>
                                          <p:attrName>style.visibility</p:attrName>
                                        </p:attrNameLst>
                                      </p:cBhvr>
                                      <p:to>
                                        <p:strVal val="visible"/>
                                      </p:to>
                                    </p:set>
                                    <p:animEffect transition="in" filter="wipe(up)">
                                      <p:cBhvr>
                                        <p:cTn id="17" dur="500"/>
                                        <p:tgtEl>
                                          <p:spTgt spid="1536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3625"/>
                                        </p:tgtEl>
                                        <p:attrNameLst>
                                          <p:attrName>style.visibility</p:attrName>
                                        </p:attrNameLst>
                                      </p:cBhvr>
                                      <p:to>
                                        <p:strVal val="visible"/>
                                      </p:to>
                                    </p:set>
                                    <p:animEffect transition="in" filter="wipe(up)">
                                      <p:cBhvr>
                                        <p:cTn id="22" dur="500"/>
                                        <p:tgtEl>
                                          <p:spTgt spid="153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P spid="153624" grpId="0" animBg="1" autoUpdateAnimBg="0"/>
      <p:bldP spid="15362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ChangeArrowheads="1"/>
          </p:cNvSpPr>
          <p:nvPr/>
        </p:nvSpPr>
        <p:spPr bwMode="auto">
          <a:xfrm>
            <a:off x="1316855" y="837996"/>
            <a:ext cx="6629400" cy="838200"/>
          </a:xfrm>
          <a:prstGeom prst="rect">
            <a:avLst/>
          </a:prstGeom>
          <a:noFill/>
          <a:ln w="9525">
            <a:noFill/>
            <a:miter lim="800000"/>
            <a:headEnd/>
            <a:tailEnd/>
          </a:ln>
          <a:effectLst/>
        </p:spPr>
        <p:txBody>
          <a:bodyPr/>
          <a:lstStyle/>
          <a:p>
            <a:pPr marL="342900" indent="-342900" algn="ctr">
              <a:spcBef>
                <a:spcPct val="20000"/>
              </a:spcBef>
              <a:defRPr/>
            </a:pPr>
            <a:r>
              <a:rPr lang="zh-CN" altLang="en-US" sz="4400" b="1">
                <a:solidFill>
                  <a:srgbClr val="CC0000"/>
                </a:solidFill>
                <a:latin typeface="Times New Roman" panose="02020603050405020304" pitchFamily="18" charset="0"/>
                <a:cs typeface="Times New Roman" panose="02020603050405020304" pitchFamily="18" charset="0"/>
              </a:rPr>
              <a:t>第</a:t>
            </a:r>
            <a:r>
              <a:rPr lang="en-US" altLang="zh-CN" sz="4400" b="1">
                <a:solidFill>
                  <a:srgbClr val="CC0000"/>
                </a:solidFill>
                <a:latin typeface="Times New Roman" panose="02020603050405020304" pitchFamily="18" charset="0"/>
                <a:cs typeface="Times New Roman" panose="02020603050405020304" pitchFamily="18" charset="0"/>
              </a:rPr>
              <a:t>17</a:t>
            </a:r>
            <a:r>
              <a:rPr lang="zh-CN" altLang="en-US" sz="4400" b="1">
                <a:solidFill>
                  <a:srgbClr val="CC0000"/>
                </a:solidFill>
                <a:latin typeface="Times New Roman" panose="02020603050405020304" pitchFamily="18" charset="0"/>
                <a:cs typeface="Times New Roman" panose="02020603050405020304" pitchFamily="18" charset="0"/>
              </a:rPr>
              <a:t>章 电子电路中的反馈</a:t>
            </a:r>
          </a:p>
        </p:txBody>
      </p:sp>
      <p:sp>
        <p:nvSpPr>
          <p:cNvPr id="322564" name="Text Box 4"/>
          <p:cNvSpPr txBox="1">
            <a:spLocks noChangeArrowheads="1"/>
          </p:cNvSpPr>
          <p:nvPr/>
        </p:nvSpPr>
        <p:spPr bwMode="auto">
          <a:xfrm>
            <a:off x="870974" y="2092655"/>
            <a:ext cx="7594600" cy="3425825"/>
          </a:xfrm>
          <a:prstGeom prst="rect">
            <a:avLst/>
          </a:prstGeom>
          <a:noFill/>
          <a:ln w="9525">
            <a:noFill/>
            <a:miter lim="800000"/>
            <a:headEnd/>
            <a:tailEnd/>
          </a:ln>
          <a:effectLst/>
        </p:spPr>
        <p:txBody>
          <a:bodyPr>
            <a:spAutoFit/>
          </a:bodyPr>
          <a:lstStyle/>
          <a:p>
            <a:pPr marL="457200" indent="-457200" algn="ctr">
              <a:lnSpc>
                <a:spcPct val="130000"/>
              </a:lnSpc>
              <a:defRPr/>
            </a:pPr>
            <a:r>
              <a:rPr lang="zh-CN" altLang="en-US" sz="2800" b="1" dirty="0">
                <a:solidFill>
                  <a:srgbClr val="000099"/>
                </a:solidFill>
                <a:latin typeface="Times New Roman" panose="02020603050405020304" pitchFamily="18" charset="0"/>
                <a:cs typeface="Times New Roman" panose="02020603050405020304" pitchFamily="18" charset="0"/>
              </a:rPr>
              <a:t>本章</a:t>
            </a:r>
            <a:r>
              <a:rPr lang="zh-CN" altLang="en-US" sz="2800" b="1" dirty="0" smtClean="0">
                <a:solidFill>
                  <a:srgbClr val="000099"/>
                </a:solidFill>
                <a:latin typeface="Times New Roman" panose="02020603050405020304" pitchFamily="18" charset="0"/>
                <a:cs typeface="Times New Roman" panose="02020603050405020304" pitchFamily="18" charset="0"/>
              </a:rPr>
              <a:t>要求</a:t>
            </a:r>
            <a:endParaRPr lang="zh-CN" altLang="en-US" sz="2800" b="1" dirty="0">
              <a:solidFill>
                <a:srgbClr val="000099"/>
              </a:solidFill>
              <a:latin typeface="Times New Roman" panose="02020603050405020304" pitchFamily="18" charset="0"/>
              <a:cs typeface="Times New Roman" panose="02020603050405020304" pitchFamily="18" charset="0"/>
            </a:endParaRPr>
          </a:p>
          <a:p>
            <a:pPr marL="457200" indent="-457200">
              <a:lnSpc>
                <a:spcPct val="130000"/>
              </a:lnSpc>
              <a:defRPr/>
            </a:pP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能判别电子电路中的直流反馈和交流反馈、</a:t>
            </a:r>
          </a:p>
          <a:p>
            <a:pPr marL="457200" indent="-457200">
              <a:lnSpc>
                <a:spcPct val="130000"/>
              </a:lnSpc>
              <a:defRPr/>
            </a:pPr>
            <a:r>
              <a:rPr lang="zh-CN" altLang="en-US" sz="2800" b="1" dirty="0">
                <a:latin typeface="Times New Roman" panose="02020603050405020304" pitchFamily="18" charset="0"/>
                <a:cs typeface="Times New Roman" panose="02020603050405020304" pitchFamily="18" charset="0"/>
              </a:rPr>
              <a:t>    正反馈和负反馈以及负反馈的四种类型</a:t>
            </a:r>
            <a:r>
              <a:rPr lang="en-US" altLang="zh-CN" sz="2800" b="1" dirty="0">
                <a:latin typeface="Times New Roman" panose="02020603050405020304" pitchFamily="18" charset="0"/>
                <a:cs typeface="Times New Roman" panose="02020603050405020304" pitchFamily="18" charset="0"/>
              </a:rPr>
              <a:t>;</a:t>
            </a:r>
          </a:p>
          <a:p>
            <a:pPr marL="457200" indent="-457200">
              <a:lnSpc>
                <a:spcPct val="130000"/>
              </a:lnSpc>
              <a:defRPr/>
            </a:pPr>
            <a:r>
              <a:rPr lang="en-US" altLang="zh-CN" sz="2800" b="1" dirty="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了解负反馈对放大电路工作性能的影响；</a:t>
            </a:r>
          </a:p>
          <a:p>
            <a:pPr marL="457200" indent="-457200">
              <a:lnSpc>
                <a:spcPct val="130000"/>
              </a:lnSpc>
              <a:defRPr/>
            </a:pPr>
            <a:r>
              <a:rPr lang="en-US" altLang="zh-CN" sz="2800" b="1" dirty="0">
                <a:latin typeface="Times New Roman" panose="02020603050405020304" pitchFamily="18" charset="0"/>
                <a:cs typeface="Times New Roman" panose="02020603050405020304" pitchFamily="18" charset="0"/>
              </a:rPr>
              <a:t>3. </a:t>
            </a:r>
            <a:r>
              <a:rPr lang="zh-CN" altLang="en-US" sz="2800" b="1" dirty="0">
                <a:latin typeface="Times New Roman" panose="02020603050405020304" pitchFamily="18" charset="0"/>
                <a:cs typeface="Times New Roman" panose="02020603050405020304" pitchFamily="18" charset="0"/>
              </a:rPr>
              <a:t>了解正弦波振荡电路自激振荡的条件； </a:t>
            </a:r>
          </a:p>
          <a:p>
            <a:pPr marL="457200" indent="-457200">
              <a:lnSpc>
                <a:spcPct val="130000"/>
              </a:lnSpc>
              <a:defRPr/>
            </a:pPr>
            <a:r>
              <a:rPr lang="en-US" altLang="zh-CN" sz="2800" b="1" dirty="0">
                <a:latin typeface="Times New Roman" panose="02020603050405020304" pitchFamily="18" charset="0"/>
                <a:cs typeface="Times New Roman" panose="02020603050405020304" pitchFamily="18" charset="0"/>
              </a:rPr>
              <a:t>4. </a:t>
            </a:r>
            <a:r>
              <a:rPr lang="zh-CN" altLang="en-US" sz="2800" b="1" dirty="0">
                <a:latin typeface="Times New Roman" panose="02020603050405020304" pitchFamily="18" charset="0"/>
                <a:cs typeface="Times New Roman" panose="02020603050405020304" pitchFamily="18" charset="0"/>
              </a:rPr>
              <a:t>了解</a:t>
            </a:r>
            <a:r>
              <a:rPr lang="en-US" altLang="zh-CN" sz="2800" b="1" i="1" dirty="0">
                <a:latin typeface="Times New Roman" panose="02020603050405020304" pitchFamily="18" charset="0"/>
                <a:cs typeface="Times New Roman" panose="02020603050405020304" pitchFamily="18" charset="0"/>
              </a:rPr>
              <a:t>RC</a:t>
            </a:r>
            <a:r>
              <a:rPr lang="zh-CN" altLang="en-US" sz="2800" b="1" dirty="0">
                <a:latin typeface="Times New Roman" panose="02020603050405020304" pitchFamily="18" charset="0"/>
                <a:cs typeface="Times New Roman" panose="02020603050405020304" pitchFamily="18" charset="0"/>
              </a:rPr>
              <a:t>振荡电路和</a:t>
            </a:r>
            <a:r>
              <a:rPr lang="en-US" altLang="zh-CN" sz="2800" b="1" i="1" dirty="0">
                <a:latin typeface="Times New Roman" panose="02020603050405020304" pitchFamily="18" charset="0"/>
                <a:cs typeface="Times New Roman" panose="02020603050405020304" pitchFamily="18" charset="0"/>
              </a:rPr>
              <a:t>LC</a:t>
            </a:r>
            <a:r>
              <a:rPr lang="zh-CN" altLang="en-US" sz="2800" b="1" dirty="0">
                <a:latin typeface="Times New Roman" panose="02020603050405020304" pitchFamily="18" charset="0"/>
                <a:cs typeface="Times New Roman" panose="02020603050405020304" pitchFamily="18" charset="0"/>
              </a:rPr>
              <a:t>振荡电路的工作原理。</a:t>
            </a:r>
          </a:p>
        </p:txBody>
      </p:sp>
    </p:spTree>
    <p:extLst>
      <p:ext uri="{BB962C8B-B14F-4D97-AF65-F5344CB8AC3E}">
        <p14:creationId xmlns:p14="http://schemas.microsoft.com/office/powerpoint/2010/main" val="3039044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4"/>
                                        </p:tgtEl>
                                        <p:attrNameLst>
                                          <p:attrName>style.visibility</p:attrName>
                                        </p:attrNameLst>
                                      </p:cBhvr>
                                      <p:to>
                                        <p:strVal val="visible"/>
                                      </p:to>
                                    </p:set>
                                    <p:animEffect transition="in" filter="wipe(left)">
                                      <p:cBhvr>
                                        <p:cTn id="7"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Line 3"/>
          <p:cNvSpPr>
            <a:spLocks noChangeShapeType="1"/>
          </p:cNvSpPr>
          <p:nvPr/>
        </p:nvSpPr>
        <p:spPr bwMode="auto">
          <a:xfrm>
            <a:off x="2881313" y="3401557"/>
            <a:ext cx="0" cy="47625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5652" name="Line 4"/>
          <p:cNvSpPr>
            <a:spLocks noChangeShapeType="1"/>
          </p:cNvSpPr>
          <p:nvPr/>
        </p:nvSpPr>
        <p:spPr bwMode="auto">
          <a:xfrm flipV="1">
            <a:off x="2900363" y="3372982"/>
            <a:ext cx="285750" cy="17145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p>
        </p:txBody>
      </p:sp>
      <p:sp>
        <p:nvSpPr>
          <p:cNvPr id="155653" name="Line 5"/>
          <p:cNvSpPr>
            <a:spLocks noChangeShapeType="1"/>
          </p:cNvSpPr>
          <p:nvPr/>
        </p:nvSpPr>
        <p:spPr bwMode="auto">
          <a:xfrm>
            <a:off x="2900363" y="3696832"/>
            <a:ext cx="304800" cy="242888"/>
          </a:xfrm>
          <a:prstGeom prst="line">
            <a:avLst/>
          </a:prstGeom>
          <a:noFill/>
          <a:ln w="38100">
            <a:solidFill>
              <a:schemeClr val="tx1"/>
            </a:solidFill>
            <a:round/>
            <a:headEnd/>
            <a:tailEnd type="stealth" w="med" len="lg"/>
          </a:ln>
          <a:effectLst/>
        </p:spPr>
        <p:txBody>
          <a:bodyPr lIns="90000" tIns="46800" rIns="90000" bIns="46800" anchor="ctr">
            <a:spAutoFit/>
          </a:bodyPr>
          <a:lstStyle/>
          <a:p>
            <a:pPr>
              <a:defRPr/>
            </a:pPr>
            <a:endParaRPr lang="zh-CN" altLang="en-US"/>
          </a:p>
        </p:txBody>
      </p:sp>
      <p:sp>
        <p:nvSpPr>
          <p:cNvPr id="155654" name="Line 6"/>
          <p:cNvSpPr>
            <a:spLocks noChangeShapeType="1"/>
          </p:cNvSpPr>
          <p:nvPr/>
        </p:nvSpPr>
        <p:spPr bwMode="auto">
          <a:xfrm>
            <a:off x="3186113" y="3925432"/>
            <a:ext cx="0" cy="1209675"/>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p>
        </p:txBody>
      </p:sp>
      <p:sp>
        <p:nvSpPr>
          <p:cNvPr id="155655" name="Line 7"/>
          <p:cNvSpPr>
            <a:spLocks noChangeShapeType="1"/>
          </p:cNvSpPr>
          <p:nvPr/>
        </p:nvSpPr>
        <p:spPr bwMode="auto">
          <a:xfrm flipH="1">
            <a:off x="1243013" y="3630157"/>
            <a:ext cx="1638300" cy="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5656" name="Oval 8"/>
          <p:cNvSpPr>
            <a:spLocks noChangeArrowheads="1"/>
          </p:cNvSpPr>
          <p:nvPr/>
        </p:nvSpPr>
        <p:spPr bwMode="auto">
          <a:xfrm>
            <a:off x="1187450" y="3592057"/>
            <a:ext cx="74613" cy="74613"/>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5657" name="Oval 9"/>
          <p:cNvSpPr>
            <a:spLocks noChangeArrowheads="1"/>
          </p:cNvSpPr>
          <p:nvPr/>
        </p:nvSpPr>
        <p:spPr bwMode="auto">
          <a:xfrm>
            <a:off x="1206500" y="5087482"/>
            <a:ext cx="74613" cy="74613"/>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5658" name="Line 10"/>
          <p:cNvSpPr>
            <a:spLocks noChangeShapeType="1"/>
          </p:cNvSpPr>
          <p:nvPr/>
        </p:nvSpPr>
        <p:spPr bwMode="auto">
          <a:xfrm>
            <a:off x="1262063" y="5116057"/>
            <a:ext cx="2743200" cy="0"/>
          </a:xfrm>
          <a:prstGeom prst="line">
            <a:avLst/>
          </a:prstGeom>
          <a:noFill/>
          <a:ln w="38100">
            <a:solidFill>
              <a:srgbClr val="000000"/>
            </a:solidFill>
            <a:round/>
            <a:headEnd/>
            <a:tailEnd/>
          </a:ln>
          <a:effectLst/>
        </p:spPr>
        <p:txBody>
          <a:bodyPr wrap="none" lIns="90000" tIns="46800" rIns="90000" bIns="46800" anchor="ctr">
            <a:spAutoFit/>
          </a:bodyPr>
          <a:lstStyle/>
          <a:p>
            <a:pPr>
              <a:defRPr/>
            </a:pPr>
            <a:endParaRPr lang="zh-CN" altLang="en-US"/>
          </a:p>
        </p:txBody>
      </p:sp>
      <p:sp>
        <p:nvSpPr>
          <p:cNvPr id="13326" name="Text Box 11"/>
          <p:cNvSpPr txBox="1">
            <a:spLocks noChangeArrowheads="1"/>
          </p:cNvSpPr>
          <p:nvPr/>
        </p:nvSpPr>
        <p:spPr bwMode="auto">
          <a:xfrm>
            <a:off x="1071563" y="3992107"/>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i</a:t>
            </a:r>
            <a:endParaRPr lang="en-US" altLang="zh-CN" sz="2800" b="1">
              <a:solidFill>
                <a:srgbClr val="000099"/>
              </a:solidFill>
              <a:effectLst/>
              <a:ea typeface="楷体_GB2312" pitchFamily="49" charset="-122"/>
            </a:endParaRPr>
          </a:p>
        </p:txBody>
      </p:sp>
      <p:sp>
        <p:nvSpPr>
          <p:cNvPr id="13327" name="Text Box 12"/>
          <p:cNvSpPr txBox="1">
            <a:spLocks noChangeArrowheads="1"/>
          </p:cNvSpPr>
          <p:nvPr/>
        </p:nvSpPr>
        <p:spPr bwMode="auto">
          <a:xfrm>
            <a:off x="2290763" y="3544432"/>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be</a:t>
            </a:r>
            <a:endParaRPr lang="en-US" altLang="zh-CN" sz="2800" b="1">
              <a:solidFill>
                <a:srgbClr val="000099"/>
              </a:solidFill>
              <a:effectLst/>
              <a:ea typeface="楷体_GB2312" pitchFamily="49" charset="-122"/>
            </a:endParaRPr>
          </a:p>
        </p:txBody>
      </p:sp>
      <p:sp>
        <p:nvSpPr>
          <p:cNvPr id="155661" name="Line 13"/>
          <p:cNvSpPr>
            <a:spLocks noChangeShapeType="1"/>
          </p:cNvSpPr>
          <p:nvPr/>
        </p:nvSpPr>
        <p:spPr bwMode="auto">
          <a:xfrm>
            <a:off x="3187700" y="2782432"/>
            <a:ext cx="0" cy="609600"/>
          </a:xfrm>
          <a:prstGeom prst="line">
            <a:avLst/>
          </a:prstGeom>
          <a:noFill/>
          <a:ln w="38100">
            <a:solidFill>
              <a:srgbClr val="000000"/>
            </a:solidFill>
            <a:round/>
            <a:headEnd/>
            <a:tailEnd/>
          </a:ln>
          <a:effectLst/>
        </p:spPr>
        <p:txBody>
          <a:bodyPr wrap="none" lIns="90000" tIns="46800" rIns="90000" bIns="46800" anchor="ctr">
            <a:spAutoFit/>
          </a:bodyPr>
          <a:lstStyle/>
          <a:p>
            <a:pPr>
              <a:defRPr/>
            </a:pPr>
            <a:endParaRPr lang="zh-CN" altLang="en-US"/>
          </a:p>
        </p:txBody>
      </p:sp>
      <p:sp>
        <p:nvSpPr>
          <p:cNvPr id="155662" name="Line 14"/>
          <p:cNvSpPr>
            <a:spLocks noChangeShapeType="1"/>
          </p:cNvSpPr>
          <p:nvPr/>
        </p:nvSpPr>
        <p:spPr bwMode="auto">
          <a:xfrm>
            <a:off x="2138363" y="3515857"/>
            <a:ext cx="533400" cy="0"/>
          </a:xfrm>
          <a:prstGeom prst="line">
            <a:avLst/>
          </a:prstGeom>
          <a:noFill/>
          <a:ln w="38100">
            <a:solidFill>
              <a:srgbClr val="FF0000"/>
            </a:solidFill>
            <a:round/>
            <a:headEnd/>
            <a:tailEnd type="stealth" w="med" len="lg"/>
          </a:ln>
          <a:effectLst/>
        </p:spPr>
        <p:txBody>
          <a:bodyPr wrap="none" lIns="90000" tIns="46800" rIns="90000" bIns="46800" anchor="ctr">
            <a:spAutoFit/>
          </a:bodyPr>
          <a:lstStyle/>
          <a:p>
            <a:pPr>
              <a:defRPr/>
            </a:pPr>
            <a:endParaRPr lang="zh-CN" altLang="en-US"/>
          </a:p>
        </p:txBody>
      </p:sp>
      <p:sp>
        <p:nvSpPr>
          <p:cNvPr id="13330" name="Text Box 15"/>
          <p:cNvSpPr txBox="1">
            <a:spLocks noChangeArrowheads="1"/>
          </p:cNvSpPr>
          <p:nvPr/>
        </p:nvSpPr>
        <p:spPr bwMode="auto">
          <a:xfrm>
            <a:off x="2138363" y="2893557"/>
            <a:ext cx="48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i</a:t>
            </a:r>
            <a:r>
              <a:rPr lang="en-US" altLang="zh-CN" sz="2800" b="1" baseline="-25000">
                <a:solidFill>
                  <a:srgbClr val="000099"/>
                </a:solidFill>
                <a:effectLst/>
                <a:ea typeface="楷体_GB2312" pitchFamily="49" charset="-122"/>
              </a:rPr>
              <a:t>b</a:t>
            </a:r>
            <a:endParaRPr lang="en-US" altLang="zh-CN" sz="2800" b="1">
              <a:solidFill>
                <a:srgbClr val="000099"/>
              </a:solidFill>
              <a:effectLst/>
              <a:ea typeface="楷体_GB2312" pitchFamily="49" charset="-122"/>
            </a:endParaRPr>
          </a:p>
        </p:txBody>
      </p:sp>
      <p:sp>
        <p:nvSpPr>
          <p:cNvPr id="13331" name="Text Box 16" descr="30%"/>
          <p:cNvSpPr txBox="1">
            <a:spLocks noChangeArrowheads="1"/>
          </p:cNvSpPr>
          <p:nvPr/>
        </p:nvSpPr>
        <p:spPr bwMode="auto">
          <a:xfrm>
            <a:off x="1085850" y="362222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ea typeface="楷体_GB2312" pitchFamily="49" charset="-122"/>
              </a:rPr>
              <a:t>+</a:t>
            </a:r>
          </a:p>
        </p:txBody>
      </p:sp>
      <p:sp>
        <p:nvSpPr>
          <p:cNvPr id="13332" name="Text Box 17" descr="30%"/>
          <p:cNvSpPr txBox="1">
            <a:spLocks noChangeArrowheads="1"/>
          </p:cNvSpPr>
          <p:nvPr/>
        </p:nvSpPr>
        <p:spPr bwMode="auto">
          <a:xfrm>
            <a:off x="2070100" y="354602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ea typeface="楷体_GB2312" pitchFamily="49" charset="-122"/>
              </a:rPr>
              <a:t>+</a:t>
            </a:r>
          </a:p>
        </p:txBody>
      </p:sp>
      <p:sp>
        <p:nvSpPr>
          <p:cNvPr id="13333" name="Text Box 18" descr="30%"/>
          <p:cNvSpPr txBox="1">
            <a:spLocks noChangeArrowheads="1"/>
          </p:cNvSpPr>
          <p:nvPr/>
        </p:nvSpPr>
        <p:spPr bwMode="auto">
          <a:xfrm>
            <a:off x="1090613" y="461282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ea typeface="楷体_GB2312" pitchFamily="49" charset="-122"/>
              </a:rPr>
              <a:t>–</a:t>
            </a:r>
          </a:p>
        </p:txBody>
      </p:sp>
      <p:sp>
        <p:nvSpPr>
          <p:cNvPr id="13334" name="Text Box 19" descr="30%"/>
          <p:cNvSpPr txBox="1">
            <a:spLocks noChangeArrowheads="1"/>
          </p:cNvSpPr>
          <p:nvPr/>
        </p:nvSpPr>
        <p:spPr bwMode="auto">
          <a:xfrm>
            <a:off x="2697163" y="385082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ea typeface="楷体_GB2312" pitchFamily="49" charset="-122"/>
              </a:rPr>
              <a:t>–</a:t>
            </a:r>
          </a:p>
        </p:txBody>
      </p:sp>
      <p:sp>
        <p:nvSpPr>
          <p:cNvPr id="155668" name="Rectangle 20"/>
          <p:cNvSpPr>
            <a:spLocks noGrp="1" noChangeArrowheads="1"/>
          </p:cNvSpPr>
          <p:nvPr>
            <p:ph type="title"/>
          </p:nvPr>
        </p:nvSpPr>
        <p:spPr bwMode="auto">
          <a:xfrm>
            <a:off x="647700" y="852032"/>
            <a:ext cx="50292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E60000"/>
                </a:solidFill>
                <a:latin typeface="Times New Roman" panose="02020603050405020304" pitchFamily="18" charset="0"/>
                <a:cs typeface="Times New Roman" panose="02020603050405020304" pitchFamily="18" charset="0"/>
              </a:rPr>
              <a:t>5. </a:t>
            </a:r>
            <a:r>
              <a:rPr lang="zh-CN" altLang="en-US" sz="2800" b="1" dirty="0" smtClean="0">
                <a:solidFill>
                  <a:srgbClr val="E60000"/>
                </a:solidFill>
                <a:latin typeface="Times New Roman" panose="02020603050405020304" pitchFamily="18" charset="0"/>
                <a:cs typeface="Times New Roman" panose="02020603050405020304" pitchFamily="18" charset="0"/>
              </a:rPr>
              <a:t>对放大电路输入电阻的影响</a:t>
            </a:r>
          </a:p>
        </p:txBody>
      </p:sp>
      <p:sp>
        <p:nvSpPr>
          <p:cNvPr id="155669" name="Text Box 21"/>
          <p:cNvSpPr txBox="1">
            <a:spLocks noChangeArrowheads="1"/>
          </p:cNvSpPr>
          <p:nvPr/>
        </p:nvSpPr>
        <p:spPr bwMode="auto">
          <a:xfrm>
            <a:off x="609600" y="5449432"/>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99"/>
                </a:solidFill>
                <a:effectLst/>
                <a:latin typeface="宋体" panose="02010600030101010101" pitchFamily="2" charset="-122"/>
              </a:rPr>
              <a:t>在同样的</a:t>
            </a:r>
            <a:r>
              <a:rPr lang="zh-CN" altLang="en-US" sz="2800" b="1">
                <a:solidFill>
                  <a:srgbClr val="000099"/>
                </a:solidFill>
                <a:effectLst/>
              </a:rPr>
              <a:t> </a:t>
            </a:r>
            <a:r>
              <a:rPr lang="en-US" altLang="zh-CN" sz="2800" b="1" i="1">
                <a:solidFill>
                  <a:srgbClr val="000099"/>
                </a:solidFill>
                <a:effectLst/>
              </a:rPr>
              <a:t>i</a:t>
            </a:r>
            <a:r>
              <a:rPr lang="en-US" altLang="zh-CN" sz="2800" b="1" baseline="-25000">
                <a:solidFill>
                  <a:srgbClr val="000099"/>
                </a:solidFill>
                <a:effectLst/>
              </a:rPr>
              <a:t>b</a:t>
            </a:r>
            <a:r>
              <a:rPr lang="zh-CN" altLang="en-US" sz="2800" b="1">
                <a:solidFill>
                  <a:srgbClr val="000099"/>
                </a:solidFill>
                <a:effectLst/>
                <a:latin typeface="宋体" panose="02010600030101010101" pitchFamily="2" charset="-122"/>
              </a:rPr>
              <a:t>下</a:t>
            </a:r>
            <a:r>
              <a:rPr lang="zh-CN" altLang="en-US" sz="2800" b="1">
                <a:solidFill>
                  <a:srgbClr val="000099"/>
                </a:solidFill>
                <a:effectLst/>
                <a:ea typeface="楷体_GB2312" pitchFamily="49" charset="-122"/>
              </a:rPr>
              <a:t>，</a:t>
            </a: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i</a:t>
            </a:r>
            <a:r>
              <a:rPr lang="en-US" altLang="zh-CN" sz="2800" b="1">
                <a:solidFill>
                  <a:srgbClr val="000099"/>
                </a:solidFill>
                <a:effectLst/>
                <a:ea typeface="楷体_GB2312" pitchFamily="49" charset="-122"/>
              </a:rPr>
              <a:t>= </a:t>
            </a: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be</a:t>
            </a:r>
            <a:r>
              <a:rPr lang="en-US" altLang="zh-CN" sz="2800" b="1">
                <a:solidFill>
                  <a:srgbClr val="000099"/>
                </a:solidFill>
                <a:effectLst/>
                <a:ea typeface="楷体_GB2312" pitchFamily="49" charset="-122"/>
              </a:rPr>
              <a:t> + </a:t>
            </a: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f</a:t>
            </a:r>
            <a:r>
              <a:rPr lang="en-US" altLang="zh-CN" sz="2800" b="1" i="1">
                <a:solidFill>
                  <a:srgbClr val="000099"/>
                </a:solidFill>
                <a:effectLst/>
                <a:ea typeface="楷体_GB2312" pitchFamily="49" charset="-122"/>
              </a:rPr>
              <a:t> </a:t>
            </a:r>
            <a:r>
              <a:rPr lang="en-US" altLang="zh-CN" sz="2800" b="1">
                <a:solidFill>
                  <a:srgbClr val="000099"/>
                </a:solidFill>
                <a:effectLst/>
                <a:ea typeface="楷体_GB2312" pitchFamily="49" charset="-122"/>
              </a:rPr>
              <a:t>&gt; </a:t>
            </a: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be</a:t>
            </a:r>
            <a:r>
              <a:rPr lang="zh-CN" altLang="en-US" sz="2800" b="1">
                <a:solidFill>
                  <a:srgbClr val="000099"/>
                </a:solidFill>
                <a:effectLst/>
                <a:ea typeface="楷体_GB2312" pitchFamily="49" charset="-122"/>
              </a:rPr>
              <a:t>，</a:t>
            </a:r>
            <a:r>
              <a:rPr lang="zh-CN" altLang="en-US" sz="2800" b="1">
                <a:solidFill>
                  <a:srgbClr val="000099"/>
                </a:solidFill>
                <a:effectLst/>
                <a:sym typeface="Symbol" panose="05050102010706020507" pitchFamily="18" charset="2"/>
              </a:rPr>
              <a:t>所以</a:t>
            </a:r>
            <a:r>
              <a:rPr lang="zh-CN" altLang="en-US" sz="2800" b="1">
                <a:solidFill>
                  <a:srgbClr val="000099"/>
                </a:solidFill>
                <a:effectLst/>
                <a:ea typeface="楷体_GB2312" pitchFamily="49" charset="-122"/>
                <a:sym typeface="Symbol" panose="05050102010706020507" pitchFamily="18" charset="2"/>
              </a:rPr>
              <a:t> </a:t>
            </a:r>
            <a:r>
              <a:rPr lang="en-US" altLang="zh-CN" sz="2800" b="1" i="1">
                <a:solidFill>
                  <a:srgbClr val="000099"/>
                </a:solidFill>
                <a:effectLst/>
                <a:ea typeface="楷体_GB2312" pitchFamily="49" charset="-122"/>
              </a:rPr>
              <a:t>r</a:t>
            </a:r>
            <a:r>
              <a:rPr lang="en-US" altLang="zh-CN" sz="2800" b="1" baseline="-25000">
                <a:solidFill>
                  <a:srgbClr val="000099"/>
                </a:solidFill>
                <a:effectLst/>
                <a:ea typeface="楷体_GB2312" pitchFamily="49" charset="-122"/>
              </a:rPr>
              <a:t>if </a:t>
            </a:r>
            <a:r>
              <a:rPr lang="en-US" altLang="zh-CN" sz="2800" b="1" i="1" baseline="-25000">
                <a:solidFill>
                  <a:srgbClr val="000099"/>
                </a:solidFill>
                <a:effectLst/>
                <a:ea typeface="楷体_GB2312" pitchFamily="49" charset="-122"/>
              </a:rPr>
              <a:t> </a:t>
            </a:r>
            <a:r>
              <a:rPr lang="zh-CN" altLang="en-US" sz="2800" b="1">
                <a:solidFill>
                  <a:srgbClr val="000099"/>
                </a:solidFill>
                <a:effectLst/>
              </a:rPr>
              <a:t>提高。</a:t>
            </a:r>
            <a:endParaRPr lang="zh-CN" altLang="en-US" sz="2800" b="1">
              <a:solidFill>
                <a:srgbClr val="000099"/>
              </a:solidFill>
              <a:effectLst/>
              <a:ea typeface="楷体_GB2312" pitchFamily="49" charset="-122"/>
            </a:endParaRPr>
          </a:p>
        </p:txBody>
      </p:sp>
      <p:graphicFrame>
        <p:nvGraphicFramePr>
          <p:cNvPr id="155670" name="Object 22"/>
          <p:cNvGraphicFramePr>
            <a:graphicFrameLocks noChangeAspect="1"/>
          </p:cNvGraphicFramePr>
          <p:nvPr>
            <p:extLst/>
          </p:nvPr>
        </p:nvGraphicFramePr>
        <p:xfrm>
          <a:off x="3810000" y="2020432"/>
          <a:ext cx="2663825" cy="649288"/>
        </p:xfrm>
        <a:graphic>
          <a:graphicData uri="http://schemas.openxmlformats.org/presentationml/2006/ole">
            <mc:AlternateContent xmlns:mc="http://schemas.openxmlformats.org/markup-compatibility/2006">
              <mc:Choice xmlns:v="urn:schemas-microsoft-com:vml" Requires="v">
                <p:oleObj spid="_x0000_s13322" name="Equation" r:id="rId3" imgW="1041120" imgH="253800" progId="Equation.3">
                  <p:embed/>
                </p:oleObj>
              </mc:Choice>
              <mc:Fallback>
                <p:oleObj name="Equation" r:id="rId3" imgW="104112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2020432"/>
                        <a:ext cx="266382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71" name="Rectangle 23"/>
          <p:cNvSpPr>
            <a:spLocks noChangeArrowheads="1"/>
          </p:cNvSpPr>
          <p:nvPr/>
        </p:nvSpPr>
        <p:spPr bwMode="auto">
          <a:xfrm>
            <a:off x="609600" y="1410832"/>
            <a:ext cx="3048000" cy="525401"/>
          </a:xfrm>
          <a:prstGeom prst="rect">
            <a:avLst/>
          </a:prstGeom>
          <a:noFill/>
          <a:ln w="38100">
            <a:noFill/>
            <a:miter lim="800000"/>
            <a:headEnd/>
            <a:tailEnd/>
          </a:ln>
          <a:effectLst/>
        </p:spPr>
        <p:txBody>
          <a:bodyPr lIns="90000" tIns="46800" rIns="90000" bIns="46800">
            <a:spAutoFit/>
          </a:bodyPr>
          <a:lstStyle/>
          <a:p>
            <a:pPr>
              <a:spcBef>
                <a:spcPct val="50000"/>
              </a:spcBef>
              <a:defRPr/>
            </a:pPr>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串联负反馈</a:t>
            </a:r>
          </a:p>
        </p:txBody>
      </p:sp>
      <p:graphicFrame>
        <p:nvGraphicFramePr>
          <p:cNvPr id="155672" name="Object 24"/>
          <p:cNvGraphicFramePr>
            <a:graphicFrameLocks noChangeAspect="1"/>
          </p:cNvGraphicFramePr>
          <p:nvPr>
            <p:extLst/>
          </p:nvPr>
        </p:nvGraphicFramePr>
        <p:xfrm>
          <a:off x="6172200" y="2688770"/>
          <a:ext cx="1271588" cy="1268412"/>
        </p:xfrm>
        <a:graphic>
          <a:graphicData uri="http://schemas.openxmlformats.org/presentationml/2006/ole">
            <mc:AlternateContent xmlns:mc="http://schemas.openxmlformats.org/markup-compatibility/2006">
              <mc:Choice xmlns:v="urn:schemas-microsoft-com:vml" Requires="v">
                <p:oleObj spid="_x0000_s13323" name="Equation" r:id="rId5" imgW="444240" imgH="444240" progId="Equation.3">
                  <p:embed/>
                </p:oleObj>
              </mc:Choice>
              <mc:Fallback>
                <p:oleObj name="Equation" r:id="rId5" imgW="44424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2688770"/>
                        <a:ext cx="1271588" cy="126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673" name="Text Box 25"/>
          <p:cNvSpPr txBox="1">
            <a:spLocks noChangeArrowheads="1"/>
          </p:cNvSpPr>
          <p:nvPr/>
        </p:nvSpPr>
        <p:spPr bwMode="auto">
          <a:xfrm>
            <a:off x="3886200" y="3012620"/>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ffectLst/>
              </a:rPr>
              <a:t>无负反馈时：</a:t>
            </a:r>
            <a:endParaRPr lang="zh-CN" altLang="en-US" sz="2800" b="1">
              <a:solidFill>
                <a:schemeClr val="tx2"/>
              </a:solidFill>
              <a:effectLst/>
              <a:ea typeface="楷体_GB2312" pitchFamily="49" charset="-122"/>
            </a:endParaRPr>
          </a:p>
        </p:txBody>
      </p:sp>
      <p:sp>
        <p:nvSpPr>
          <p:cNvPr id="155674" name="Text Box 26"/>
          <p:cNvSpPr txBox="1">
            <a:spLocks noChangeArrowheads="1"/>
          </p:cNvSpPr>
          <p:nvPr/>
        </p:nvSpPr>
        <p:spPr bwMode="auto">
          <a:xfrm>
            <a:off x="3962400" y="4308020"/>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ffectLst/>
              </a:rPr>
              <a:t>有负反馈时：</a:t>
            </a:r>
            <a:endParaRPr lang="zh-CN" altLang="en-US" sz="2800" b="1">
              <a:solidFill>
                <a:schemeClr val="tx2"/>
              </a:solidFill>
              <a:effectLst/>
              <a:ea typeface="楷体_GB2312" pitchFamily="49" charset="-122"/>
            </a:endParaRPr>
          </a:p>
        </p:txBody>
      </p:sp>
      <p:graphicFrame>
        <p:nvGraphicFramePr>
          <p:cNvPr id="155675" name="Object 27"/>
          <p:cNvGraphicFramePr>
            <a:graphicFrameLocks noChangeAspect="1"/>
          </p:cNvGraphicFramePr>
          <p:nvPr>
            <p:extLst/>
          </p:nvPr>
        </p:nvGraphicFramePr>
        <p:xfrm>
          <a:off x="6130925" y="3954007"/>
          <a:ext cx="1412875" cy="1266825"/>
        </p:xfrm>
        <a:graphic>
          <a:graphicData uri="http://schemas.openxmlformats.org/presentationml/2006/ole">
            <mc:AlternateContent xmlns:mc="http://schemas.openxmlformats.org/markup-compatibility/2006">
              <mc:Choice xmlns:v="urn:schemas-microsoft-com:vml" Requires="v">
                <p:oleObj spid="_x0000_s13324" name="Equation" r:id="rId7" imgW="495000" imgH="444240" progId="Equation.3">
                  <p:embed/>
                </p:oleObj>
              </mc:Choice>
              <mc:Fallback>
                <p:oleObj name="Equation" r:id="rId7" imgW="4950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30925" y="3954007"/>
                        <a:ext cx="1412875"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8"/>
          <p:cNvGrpSpPr>
            <a:grpSpLocks/>
          </p:cNvGrpSpPr>
          <p:nvPr/>
        </p:nvGrpSpPr>
        <p:grpSpPr bwMode="auto">
          <a:xfrm>
            <a:off x="2519363" y="4107995"/>
            <a:ext cx="838200" cy="1128712"/>
            <a:chOff x="-480" y="2092"/>
            <a:chExt cx="528" cy="711"/>
          </a:xfrm>
        </p:grpSpPr>
        <p:sp>
          <p:nvSpPr>
            <p:cNvPr id="13342" name="Text Box 29"/>
            <p:cNvSpPr txBox="1">
              <a:spLocks noChangeArrowheads="1"/>
            </p:cNvSpPr>
            <p:nvPr/>
          </p:nvSpPr>
          <p:spPr bwMode="auto">
            <a:xfrm>
              <a:off x="-480" y="2208"/>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f</a:t>
              </a:r>
              <a:endParaRPr lang="en-US" altLang="zh-CN" sz="2800" b="1">
                <a:solidFill>
                  <a:srgbClr val="000099"/>
                </a:solidFill>
                <a:effectLst/>
                <a:ea typeface="楷体_GB2312" pitchFamily="49" charset="-122"/>
              </a:endParaRPr>
            </a:p>
          </p:txBody>
        </p:sp>
        <p:sp>
          <p:nvSpPr>
            <p:cNvPr id="155678" name="Rectangle 30"/>
            <p:cNvSpPr>
              <a:spLocks noChangeArrowheads="1"/>
            </p:cNvSpPr>
            <p:nvPr/>
          </p:nvSpPr>
          <p:spPr bwMode="auto">
            <a:xfrm>
              <a:off x="-132" y="2256"/>
              <a:ext cx="132" cy="282"/>
            </a:xfrm>
            <a:prstGeom prst="rect">
              <a:avLst/>
            </a:prstGeom>
            <a:solidFill>
              <a:schemeClr val="bg1"/>
            </a:solidFill>
            <a:ln w="38100">
              <a:solidFill>
                <a:schemeClr val="tx1"/>
              </a:solidFill>
              <a:miter lim="800000"/>
              <a:headEnd/>
              <a:tailEnd/>
            </a:ln>
            <a:effectLst/>
          </p:spPr>
          <p:txBody>
            <a:bodyPr lIns="90000" tIns="46800" rIns="90000" bIns="46800" anchor="ctr">
              <a:spAutoFit/>
            </a:bodyPr>
            <a:lstStyle/>
            <a:p>
              <a:pPr>
                <a:defRPr/>
              </a:pPr>
              <a:endParaRPr lang="zh-CN" altLang="en-US"/>
            </a:p>
          </p:txBody>
        </p:sp>
        <p:sp>
          <p:nvSpPr>
            <p:cNvPr id="13344" name="Text Box 31" descr="30%"/>
            <p:cNvSpPr txBox="1">
              <a:spLocks noChangeArrowheads="1"/>
            </p:cNvSpPr>
            <p:nvPr/>
          </p:nvSpPr>
          <p:spPr bwMode="auto">
            <a:xfrm>
              <a:off x="-379" y="209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0000"/>
                  </a:solidFill>
                  <a:effectLst/>
                  <a:ea typeface="楷体_GB2312" pitchFamily="49" charset="-122"/>
                </a:rPr>
                <a:t>+</a:t>
              </a:r>
            </a:p>
          </p:txBody>
        </p:sp>
        <p:sp>
          <p:nvSpPr>
            <p:cNvPr id="13345" name="Text Box 32" descr="30%"/>
            <p:cNvSpPr txBox="1">
              <a:spLocks noChangeArrowheads="1"/>
            </p:cNvSpPr>
            <p:nvPr/>
          </p:nvSpPr>
          <p:spPr bwMode="auto">
            <a:xfrm>
              <a:off x="-368" y="251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0000"/>
                  </a:solidFill>
                  <a:effectLst/>
                  <a:ea typeface="楷体_GB2312" pitchFamily="49" charset="-122"/>
                </a:rPr>
                <a:t>–</a:t>
              </a:r>
            </a:p>
          </p:txBody>
        </p:sp>
      </p:grpSp>
      <p:sp>
        <p:nvSpPr>
          <p:cNvPr id="155681" name="Rectangle 33"/>
          <p:cNvSpPr>
            <a:spLocks noChangeArrowheads="1"/>
          </p:cNvSpPr>
          <p:nvPr/>
        </p:nvSpPr>
        <p:spPr bwMode="auto">
          <a:xfrm>
            <a:off x="3352800" y="1410832"/>
            <a:ext cx="4343400" cy="525401"/>
          </a:xfrm>
          <a:prstGeom prst="rect">
            <a:avLst/>
          </a:prstGeom>
          <a:noFill/>
          <a:ln w="38100">
            <a:noFill/>
            <a:miter lim="800000"/>
            <a:headEnd/>
            <a:tailEnd/>
          </a:ln>
          <a:effectLst/>
        </p:spPr>
        <p:txBody>
          <a:bodyPr lIns="90000" tIns="46800" rIns="90000" bIns="46800">
            <a:spAutoFit/>
          </a:bodyPr>
          <a:lstStyle/>
          <a:p>
            <a:pPr>
              <a:spcBef>
                <a:spcPct val="50000"/>
              </a:spcBef>
              <a:defRPr/>
            </a:pPr>
            <a:r>
              <a:rPr lang="zh-CN" altLang="en-US" sz="2800" b="1" dirty="0">
                <a:solidFill>
                  <a:srgbClr val="CC0000"/>
                </a:solidFill>
                <a:latin typeface="Times New Roman" panose="02020603050405020304" pitchFamily="18" charset="0"/>
                <a:cs typeface="Times New Roman" panose="02020603050405020304" pitchFamily="18" charset="0"/>
              </a:rPr>
              <a:t>使电路的输入电阻提高</a:t>
            </a:r>
          </a:p>
        </p:txBody>
      </p:sp>
      <p:graphicFrame>
        <p:nvGraphicFramePr>
          <p:cNvPr id="155687" name="Object 39"/>
          <p:cNvGraphicFramePr>
            <a:graphicFrameLocks noChangeAspect="1"/>
          </p:cNvGraphicFramePr>
          <p:nvPr>
            <p:extLst/>
          </p:nvPr>
        </p:nvGraphicFramePr>
        <p:xfrm>
          <a:off x="7369175" y="2688770"/>
          <a:ext cx="1089025" cy="1268412"/>
        </p:xfrm>
        <a:graphic>
          <a:graphicData uri="http://schemas.openxmlformats.org/presentationml/2006/ole">
            <mc:AlternateContent xmlns:mc="http://schemas.openxmlformats.org/markup-compatibility/2006">
              <mc:Choice xmlns:v="urn:schemas-microsoft-com:vml" Requires="v">
                <p:oleObj spid="_x0000_s13325" name="Equation" r:id="rId9" imgW="380880" imgH="444240" progId="Equation.3">
                  <p:embed/>
                </p:oleObj>
              </mc:Choice>
              <mc:Fallback>
                <p:oleObj name="Equation" r:id="rId9" imgW="3808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9175" y="2688770"/>
                        <a:ext cx="1089025" cy="1268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8530430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73"/>
                                        </p:tgtEl>
                                        <p:attrNameLst>
                                          <p:attrName>style.visibility</p:attrName>
                                        </p:attrNameLst>
                                      </p:cBhvr>
                                      <p:to>
                                        <p:strVal val="visible"/>
                                      </p:to>
                                    </p:set>
                                    <p:animEffect transition="in" filter="wipe(left)">
                                      <p:cBhvr>
                                        <p:cTn id="7" dur="500"/>
                                        <p:tgtEl>
                                          <p:spTgt spid="15567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55672"/>
                                        </p:tgtEl>
                                        <p:attrNameLst>
                                          <p:attrName>style.visibility</p:attrName>
                                        </p:attrNameLst>
                                      </p:cBhvr>
                                      <p:to>
                                        <p:strVal val="visible"/>
                                      </p:to>
                                    </p:set>
                                    <p:animEffect transition="in" filter="wipe(left)">
                                      <p:cBhvr>
                                        <p:cTn id="11" dur="500"/>
                                        <p:tgtEl>
                                          <p:spTgt spid="15567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5687"/>
                                        </p:tgtEl>
                                        <p:attrNameLst>
                                          <p:attrName>style.visibility</p:attrName>
                                        </p:attrNameLst>
                                      </p:cBhvr>
                                      <p:to>
                                        <p:strVal val="visible"/>
                                      </p:to>
                                    </p:set>
                                    <p:animEffect transition="in" filter="wipe(left)">
                                      <p:cBhvr>
                                        <p:cTn id="15" dur="500"/>
                                        <p:tgtEl>
                                          <p:spTgt spid="1556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155671"/>
                                        </p:tgtEl>
                                        <p:attrNameLst>
                                          <p:attrName>style.visibility</p:attrName>
                                        </p:attrNameLst>
                                      </p:cBhvr>
                                      <p:to>
                                        <p:strVal val="visible"/>
                                      </p:to>
                                    </p:set>
                                    <p:animEffect transition="in" filter="blinds(vertical)">
                                      <p:cBhvr>
                                        <p:cTn id="20" dur="500"/>
                                        <p:tgtEl>
                                          <p:spTgt spid="1556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vertical)">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55674"/>
                                        </p:tgtEl>
                                        <p:attrNameLst>
                                          <p:attrName>style.visibility</p:attrName>
                                        </p:attrNameLst>
                                      </p:cBhvr>
                                      <p:to>
                                        <p:strVal val="visible"/>
                                      </p:to>
                                    </p:set>
                                    <p:animEffect transition="in" filter="wipe(left)">
                                      <p:cBhvr>
                                        <p:cTn id="30" dur="500"/>
                                        <p:tgtEl>
                                          <p:spTgt spid="155674"/>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55675"/>
                                        </p:tgtEl>
                                        <p:attrNameLst>
                                          <p:attrName>style.visibility</p:attrName>
                                        </p:attrNameLst>
                                      </p:cBhvr>
                                      <p:to>
                                        <p:strVal val="visible"/>
                                      </p:to>
                                    </p:set>
                                    <p:animEffect transition="in" filter="wipe(left)">
                                      <p:cBhvr>
                                        <p:cTn id="34" dur="500"/>
                                        <p:tgtEl>
                                          <p:spTgt spid="15567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55669"/>
                                        </p:tgtEl>
                                        <p:attrNameLst>
                                          <p:attrName>style.visibility</p:attrName>
                                        </p:attrNameLst>
                                      </p:cBhvr>
                                      <p:to>
                                        <p:strVal val="visible"/>
                                      </p:to>
                                    </p:set>
                                    <p:animEffect transition="in" filter="wipe(left)">
                                      <p:cBhvr>
                                        <p:cTn id="39" dur="500"/>
                                        <p:tgtEl>
                                          <p:spTgt spid="15566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155681"/>
                                        </p:tgtEl>
                                        <p:attrNameLst>
                                          <p:attrName>style.visibility</p:attrName>
                                        </p:attrNameLst>
                                      </p:cBhvr>
                                      <p:to>
                                        <p:strVal val="visible"/>
                                      </p:to>
                                    </p:set>
                                    <p:animEffect transition="in" filter="blinds(vertical)">
                                      <p:cBhvr>
                                        <p:cTn id="44" dur="500"/>
                                        <p:tgtEl>
                                          <p:spTgt spid="15568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55670"/>
                                        </p:tgtEl>
                                        <p:attrNameLst>
                                          <p:attrName>style.visibility</p:attrName>
                                        </p:attrNameLst>
                                      </p:cBhvr>
                                      <p:to>
                                        <p:strVal val="visible"/>
                                      </p:to>
                                    </p:set>
                                    <p:animEffect transition="in" filter="wipe(left)">
                                      <p:cBhvr>
                                        <p:cTn id="49" dur="500"/>
                                        <p:tgtEl>
                                          <p:spTgt spid="155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69" grpId="0" autoUpdateAnimBg="0"/>
      <p:bldP spid="155671" grpId="0" autoUpdateAnimBg="0"/>
      <p:bldP spid="155673" grpId="0" autoUpdateAnimBg="0"/>
      <p:bldP spid="15568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6674" name="Object 2"/>
          <p:cNvGraphicFramePr>
            <a:graphicFrameLocks noChangeAspect="1"/>
          </p:cNvGraphicFramePr>
          <p:nvPr/>
        </p:nvGraphicFramePr>
        <p:xfrm>
          <a:off x="2574925" y="1143000"/>
          <a:ext cx="2163763" cy="1019175"/>
        </p:xfrm>
        <a:graphic>
          <a:graphicData uri="http://schemas.openxmlformats.org/presentationml/2006/ole">
            <mc:AlternateContent xmlns:mc="http://schemas.openxmlformats.org/markup-compatibility/2006">
              <mc:Choice xmlns:v="urn:schemas-microsoft-com:vml" Requires="v">
                <p:oleObj spid="_x0000_s14344" name="Equation" r:id="rId3" imgW="901440" imgH="444240" progId="Equation.3">
                  <p:embed/>
                </p:oleObj>
              </mc:Choice>
              <mc:Fallback>
                <p:oleObj name="Equation" r:id="rId3" imgW="9014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4925" y="1143000"/>
                        <a:ext cx="2163763"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a:grpSpLocks/>
          </p:cNvGrpSpPr>
          <p:nvPr/>
        </p:nvGrpSpPr>
        <p:grpSpPr bwMode="auto">
          <a:xfrm>
            <a:off x="2095500" y="3454400"/>
            <a:ext cx="2090738" cy="1143000"/>
            <a:chOff x="1248" y="2208"/>
            <a:chExt cx="1317" cy="720"/>
          </a:xfrm>
        </p:grpSpPr>
        <p:sp>
          <p:nvSpPr>
            <p:cNvPr id="156676" name="Line 4"/>
            <p:cNvSpPr>
              <a:spLocks noChangeShapeType="1"/>
            </p:cNvSpPr>
            <p:nvPr/>
          </p:nvSpPr>
          <p:spPr bwMode="auto">
            <a:xfrm flipV="1">
              <a:off x="1317" y="2208"/>
              <a:ext cx="0" cy="720"/>
            </a:xfrm>
            <a:prstGeom prst="line">
              <a:avLst/>
            </a:prstGeom>
            <a:noFill/>
            <a:ln w="38100">
              <a:solidFill>
                <a:schemeClr val="tx2"/>
              </a:solidFill>
              <a:round/>
              <a:headEnd/>
              <a:tailEnd/>
            </a:ln>
            <a:effectLst/>
          </p:spPr>
          <p:txBody>
            <a:bodyPr lIns="90000" tIns="46800" rIns="90000" bIns="46800" anchor="ctr">
              <a:spAutoFit/>
            </a:bodyPr>
            <a:lstStyle/>
            <a:p>
              <a:pPr>
                <a:defRPr/>
              </a:pPr>
              <a:endParaRPr lang="zh-CN" altLang="en-US"/>
            </a:p>
          </p:txBody>
        </p:sp>
        <p:sp>
          <p:nvSpPr>
            <p:cNvPr id="14365" name="Rectangle 5"/>
            <p:cNvSpPr>
              <a:spLocks noChangeArrowheads="1"/>
            </p:cNvSpPr>
            <p:nvPr/>
          </p:nvSpPr>
          <p:spPr bwMode="auto">
            <a:xfrm>
              <a:off x="1248" y="2393"/>
              <a:ext cx="138" cy="351"/>
            </a:xfrm>
            <a:prstGeom prst="rect">
              <a:avLst/>
            </a:prstGeom>
            <a:solidFill>
              <a:srgbClr val="F6FAE6"/>
            </a:solidFill>
            <a:ln w="38100">
              <a:solidFill>
                <a:schemeClr val="tx1"/>
              </a:solidFill>
              <a:miter lim="800000"/>
              <a:headEnd/>
              <a:tailEnd/>
            </a:ln>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2800" b="1">
                <a:effectLst/>
                <a:ea typeface="楷体_GB2312" pitchFamily="49" charset="-122"/>
              </a:endParaRPr>
            </a:p>
          </p:txBody>
        </p:sp>
        <p:sp>
          <p:nvSpPr>
            <p:cNvPr id="156678" name="Line 6"/>
            <p:cNvSpPr>
              <a:spLocks noChangeShapeType="1"/>
            </p:cNvSpPr>
            <p:nvPr/>
          </p:nvSpPr>
          <p:spPr bwMode="auto">
            <a:xfrm>
              <a:off x="1461" y="2448"/>
              <a:ext cx="0" cy="288"/>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a:p>
          </p:txBody>
        </p:sp>
        <p:sp>
          <p:nvSpPr>
            <p:cNvPr id="14367" name="Text Box 7"/>
            <p:cNvSpPr txBox="1">
              <a:spLocks noChangeArrowheads="1"/>
            </p:cNvSpPr>
            <p:nvPr/>
          </p:nvSpPr>
          <p:spPr bwMode="auto">
            <a:xfrm>
              <a:off x="1509" y="2400"/>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i</a:t>
              </a:r>
              <a:r>
                <a:rPr lang="en-US" altLang="zh-CN" sz="2800" b="1" baseline="-25000">
                  <a:solidFill>
                    <a:srgbClr val="000099"/>
                  </a:solidFill>
                  <a:effectLst/>
                  <a:ea typeface="楷体_GB2312" pitchFamily="49" charset="-122"/>
                </a:rPr>
                <a:t>f</a:t>
              </a:r>
              <a:endParaRPr lang="en-US" altLang="zh-CN" sz="2800" b="1">
                <a:solidFill>
                  <a:srgbClr val="000099"/>
                </a:solidFill>
                <a:effectLst/>
                <a:ea typeface="楷体_GB2312" pitchFamily="49" charset="-122"/>
              </a:endParaRPr>
            </a:p>
          </p:txBody>
        </p:sp>
        <p:sp>
          <p:nvSpPr>
            <p:cNvPr id="156680" name="Line 8"/>
            <p:cNvSpPr>
              <a:spLocks noChangeShapeType="1"/>
            </p:cNvSpPr>
            <p:nvPr/>
          </p:nvSpPr>
          <p:spPr bwMode="auto">
            <a:xfrm>
              <a:off x="1317" y="2928"/>
              <a:ext cx="1248" cy="0"/>
            </a:xfrm>
            <a:prstGeom prst="line">
              <a:avLst/>
            </a:prstGeom>
            <a:noFill/>
            <a:ln w="38100">
              <a:solidFill>
                <a:srgbClr val="000000"/>
              </a:solidFill>
              <a:round/>
              <a:headEnd/>
              <a:tailEnd/>
            </a:ln>
            <a:effectLst/>
          </p:spPr>
          <p:txBody>
            <a:bodyPr wrap="none" lIns="90000" tIns="46800" rIns="90000" bIns="46800" anchor="ctr">
              <a:spAutoFit/>
            </a:bodyPr>
            <a:lstStyle/>
            <a:p>
              <a:pPr>
                <a:defRPr/>
              </a:pPr>
              <a:endParaRPr lang="zh-CN" altLang="en-US"/>
            </a:p>
          </p:txBody>
        </p:sp>
      </p:grpSp>
      <p:graphicFrame>
        <p:nvGraphicFramePr>
          <p:cNvPr id="156681" name="Object 9"/>
          <p:cNvGraphicFramePr>
            <a:graphicFrameLocks noChangeAspect="1"/>
          </p:cNvGraphicFramePr>
          <p:nvPr/>
        </p:nvGraphicFramePr>
        <p:xfrm>
          <a:off x="6705600" y="2420938"/>
          <a:ext cx="1444625" cy="1265237"/>
        </p:xfrm>
        <a:graphic>
          <a:graphicData uri="http://schemas.openxmlformats.org/presentationml/2006/ole">
            <mc:AlternateContent xmlns:mc="http://schemas.openxmlformats.org/markup-compatibility/2006">
              <mc:Choice xmlns:v="urn:schemas-microsoft-com:vml" Requires="v">
                <p:oleObj spid="_x0000_s14345" name="Equation" r:id="rId5" imgW="507960" imgH="444240" progId="Equation.3">
                  <p:embed/>
                </p:oleObj>
              </mc:Choice>
              <mc:Fallback>
                <p:oleObj name="Equation" r:id="rId5" imgW="5079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2420938"/>
                        <a:ext cx="1444625" cy="1265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82" name="Text Box 10"/>
          <p:cNvSpPr txBox="1">
            <a:spLocks noChangeArrowheads="1"/>
          </p:cNvSpPr>
          <p:nvPr/>
        </p:nvSpPr>
        <p:spPr bwMode="auto">
          <a:xfrm>
            <a:off x="4224338" y="272256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ffectLst/>
              </a:rPr>
              <a:t>无负反馈时：</a:t>
            </a:r>
            <a:endParaRPr lang="zh-CN" altLang="en-US" sz="2800" b="1">
              <a:solidFill>
                <a:schemeClr val="tx2"/>
              </a:solidFill>
              <a:effectLst/>
              <a:ea typeface="楷体_GB2312" pitchFamily="49" charset="-122"/>
            </a:endParaRPr>
          </a:p>
        </p:txBody>
      </p:sp>
      <p:sp>
        <p:nvSpPr>
          <p:cNvPr id="156683" name="Text Box 11"/>
          <p:cNvSpPr txBox="1">
            <a:spLocks noChangeArrowheads="1"/>
          </p:cNvSpPr>
          <p:nvPr/>
        </p:nvSpPr>
        <p:spPr bwMode="auto">
          <a:xfrm>
            <a:off x="4300538" y="401796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chemeClr val="tx2"/>
                </a:solidFill>
                <a:effectLst/>
              </a:rPr>
              <a:t>有负反馈时：</a:t>
            </a:r>
            <a:endParaRPr lang="zh-CN" altLang="en-US" sz="2800" b="1">
              <a:solidFill>
                <a:schemeClr val="tx2"/>
              </a:solidFill>
              <a:effectLst/>
              <a:ea typeface="楷体_GB2312" pitchFamily="49" charset="-122"/>
            </a:endParaRPr>
          </a:p>
        </p:txBody>
      </p:sp>
      <p:graphicFrame>
        <p:nvGraphicFramePr>
          <p:cNvPr id="156684" name="Object 12"/>
          <p:cNvGraphicFramePr>
            <a:graphicFrameLocks noChangeAspect="1"/>
          </p:cNvGraphicFramePr>
          <p:nvPr/>
        </p:nvGraphicFramePr>
        <p:xfrm>
          <a:off x="6667500" y="3673475"/>
          <a:ext cx="1560513" cy="1266825"/>
        </p:xfrm>
        <a:graphic>
          <a:graphicData uri="http://schemas.openxmlformats.org/presentationml/2006/ole">
            <mc:AlternateContent xmlns:mc="http://schemas.openxmlformats.org/markup-compatibility/2006">
              <mc:Choice xmlns:v="urn:schemas-microsoft-com:vml" Requires="v">
                <p:oleObj spid="_x0000_s14346" name="Equation" r:id="rId7" imgW="545760" imgH="444240" progId="Equation.3">
                  <p:embed/>
                </p:oleObj>
              </mc:Choice>
              <mc:Fallback>
                <p:oleObj name="Equation" r:id="rId7" imgW="54576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7500" y="3673475"/>
                        <a:ext cx="1560513"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685" name="Text Box 13"/>
          <p:cNvSpPr txBox="1">
            <a:spLocks noChangeArrowheads="1"/>
          </p:cNvSpPr>
          <p:nvPr/>
        </p:nvSpPr>
        <p:spPr bwMode="auto">
          <a:xfrm>
            <a:off x="754063" y="5308348"/>
            <a:ext cx="7396162" cy="586957"/>
          </a:xfrm>
          <a:prstGeom prst="rect">
            <a:avLst/>
          </a:prstGeom>
          <a:noFill/>
          <a:ln w="9525">
            <a:noFill/>
            <a:miter lim="800000"/>
            <a:headEnd/>
            <a:tailEnd/>
          </a:ln>
          <a:effectLst/>
        </p:spPr>
        <p:txBody>
          <a:bodyPr lIns="90000" tIns="46800" rIns="90000" bIns="46800">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在同样的</a:t>
            </a:r>
            <a:r>
              <a:rPr lang="en-US" altLang="zh-CN" sz="2800" b="1" i="1">
                <a:solidFill>
                  <a:srgbClr val="000099"/>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be</a:t>
            </a:r>
            <a:r>
              <a:rPr lang="zh-CN" altLang="en-US" sz="2800" b="1">
                <a:solidFill>
                  <a:srgbClr val="000099"/>
                </a:solidFill>
                <a:latin typeface="Times New Roman" panose="02020603050405020304" pitchFamily="18" charset="0"/>
                <a:cs typeface="Times New Roman" panose="02020603050405020304" pitchFamily="18" charset="0"/>
              </a:rPr>
              <a:t>下，</a:t>
            </a:r>
            <a:r>
              <a:rPr lang="en-US" altLang="zh-CN" sz="2800" b="1" i="1">
                <a:solidFill>
                  <a:srgbClr val="000099"/>
                </a:solidFill>
                <a:latin typeface="Times New Roman" panose="02020603050405020304" pitchFamily="18" charset="0"/>
                <a:ea typeface="楷体_GB2312" pitchFamily="49" charset="-122"/>
                <a:cs typeface="Times New Roman" panose="02020603050405020304" pitchFamily="18" charset="0"/>
              </a:rPr>
              <a:t>i</a:t>
            </a:r>
            <a:r>
              <a:rPr lang="en-US" altLang="zh-CN" sz="2800" b="1" i="1" baseline="-25000">
                <a:solidFill>
                  <a:srgbClr val="000099"/>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 </a:t>
            </a:r>
            <a:r>
              <a:rPr lang="en-US" altLang="zh-CN" sz="2800" b="1">
                <a:solidFill>
                  <a:srgbClr val="000099"/>
                </a:solidFill>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rgbClr val="000099"/>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b</a:t>
            </a:r>
            <a:r>
              <a:rPr lang="en-US" altLang="zh-CN" sz="2800" b="1">
                <a:solidFill>
                  <a:srgbClr val="000099"/>
                </a:solidFill>
                <a:latin typeface="Times New Roman" panose="02020603050405020304" pitchFamily="18" charset="0"/>
                <a:ea typeface="楷体_GB2312" pitchFamily="49" charset="-122"/>
                <a:cs typeface="Times New Roman" panose="02020603050405020304" pitchFamily="18" charset="0"/>
              </a:rPr>
              <a:t> + </a:t>
            </a:r>
            <a:r>
              <a:rPr lang="en-US" altLang="zh-CN" sz="2800" b="1" i="1">
                <a:solidFill>
                  <a:srgbClr val="000099"/>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f</a:t>
            </a:r>
            <a:r>
              <a:rPr lang="en-US" altLang="zh-CN" sz="2800" b="1">
                <a:solidFill>
                  <a:srgbClr val="000099"/>
                </a:solidFill>
                <a:latin typeface="Times New Roman" panose="02020603050405020304" pitchFamily="18" charset="0"/>
                <a:ea typeface="楷体_GB2312" pitchFamily="49" charset="-122"/>
                <a:cs typeface="Times New Roman" panose="02020603050405020304" pitchFamily="18" charset="0"/>
              </a:rPr>
              <a:t> &gt; </a:t>
            </a:r>
            <a:r>
              <a:rPr lang="en-US" altLang="zh-CN" sz="2800" b="1" i="1">
                <a:solidFill>
                  <a:srgbClr val="000099"/>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b</a:t>
            </a:r>
            <a:r>
              <a:rPr lang="zh-CN" altLang="en-US" sz="2800" b="1">
                <a:solidFill>
                  <a:srgbClr val="000099"/>
                </a:solidFill>
                <a:latin typeface="Times New Roman" panose="02020603050405020304" pitchFamily="18" charset="0"/>
                <a:ea typeface="楷体_GB2312" pitchFamily="49" charset="-122"/>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所以</a:t>
            </a:r>
            <a:r>
              <a:rPr lang="zh-CN" altLang="en-US" sz="2800" b="1">
                <a:solidFill>
                  <a:srgbClr val="000099"/>
                </a:solidFill>
                <a:latin typeface="Times New Roman" panose="02020603050405020304" pitchFamily="18" charset="0"/>
                <a:ea typeface="楷体_GB2312" pitchFamily="49" charset="-122"/>
                <a:cs typeface="Times New Roman" panose="02020603050405020304" pitchFamily="18" charset="0"/>
                <a:sym typeface="Symbol" pitchFamily="18" charset="2"/>
              </a:rPr>
              <a:t> </a:t>
            </a:r>
            <a:r>
              <a:rPr lang="en-US" altLang="zh-CN" sz="3200" b="1" i="1">
                <a:solidFill>
                  <a:srgbClr val="000099"/>
                </a:solidFill>
                <a:latin typeface="Times New Roman" panose="02020603050405020304" pitchFamily="18" charset="0"/>
                <a:ea typeface="楷体_GB2312" pitchFamily="49" charset="-122"/>
                <a:cs typeface="Times New Roman" panose="02020603050405020304" pitchFamily="18" charset="0"/>
              </a:rPr>
              <a:t>r</a:t>
            </a:r>
            <a:r>
              <a:rPr lang="en-US" altLang="zh-CN" sz="3200" b="1" baseline="-25000">
                <a:solidFill>
                  <a:srgbClr val="000099"/>
                </a:solidFill>
                <a:latin typeface="Times New Roman" panose="02020603050405020304" pitchFamily="18" charset="0"/>
                <a:ea typeface="楷体_GB2312" pitchFamily="49" charset="-122"/>
                <a:cs typeface="Times New Roman" panose="02020603050405020304" pitchFamily="18" charset="0"/>
              </a:rPr>
              <a:t>if</a:t>
            </a:r>
            <a:r>
              <a:rPr lang="en-US" altLang="zh-CN" sz="2800" b="1" i="1" baseline="-25000">
                <a:solidFill>
                  <a:srgbClr val="000099"/>
                </a:solidFill>
                <a:latin typeface="Times New Roman" panose="02020603050405020304" pitchFamily="18" charset="0"/>
                <a:ea typeface="楷体_GB2312" pitchFamily="49" charset="-122"/>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降低</a:t>
            </a:r>
            <a:r>
              <a:rPr lang="zh-CN" altLang="en-US" sz="2800" b="1">
                <a:solidFill>
                  <a:srgbClr val="000099"/>
                </a:solidFill>
                <a:latin typeface="Times New Roman" panose="02020603050405020304" pitchFamily="18" charset="0"/>
                <a:ea typeface="楷体_GB2312" pitchFamily="49" charset="-122"/>
                <a:cs typeface="Times New Roman" panose="02020603050405020304" pitchFamily="18" charset="0"/>
              </a:rPr>
              <a:t>。</a:t>
            </a:r>
          </a:p>
        </p:txBody>
      </p:sp>
      <p:sp>
        <p:nvSpPr>
          <p:cNvPr id="156686" name="Rectangle 14" descr="90%"/>
          <p:cNvSpPr>
            <a:spLocks noChangeArrowheads="1"/>
          </p:cNvSpPr>
          <p:nvPr/>
        </p:nvSpPr>
        <p:spPr bwMode="auto">
          <a:xfrm>
            <a:off x="730250" y="734761"/>
            <a:ext cx="2474052" cy="525401"/>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并联负反馈</a:t>
            </a:r>
          </a:p>
        </p:txBody>
      </p:sp>
      <p:sp>
        <p:nvSpPr>
          <p:cNvPr id="156687" name="Rectangle 15" descr="90%"/>
          <p:cNvSpPr>
            <a:spLocks noChangeArrowheads="1"/>
          </p:cNvSpPr>
          <p:nvPr/>
        </p:nvSpPr>
        <p:spPr bwMode="auto">
          <a:xfrm>
            <a:off x="3171825" y="698248"/>
            <a:ext cx="3788514" cy="525401"/>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使电路的输入电阻降低</a:t>
            </a:r>
          </a:p>
        </p:txBody>
      </p:sp>
      <p:grpSp>
        <p:nvGrpSpPr>
          <p:cNvPr id="14347" name="Group 20"/>
          <p:cNvGrpSpPr>
            <a:grpSpLocks/>
          </p:cNvGrpSpPr>
          <p:nvPr/>
        </p:nvGrpSpPr>
        <p:grpSpPr bwMode="auto">
          <a:xfrm>
            <a:off x="866775" y="2379663"/>
            <a:ext cx="3094038" cy="2598737"/>
            <a:chOff x="546" y="1416"/>
            <a:chExt cx="1949" cy="1637"/>
          </a:xfrm>
        </p:grpSpPr>
        <p:sp>
          <p:nvSpPr>
            <p:cNvPr id="156693" name="Line 21"/>
            <p:cNvSpPr>
              <a:spLocks noChangeShapeType="1"/>
            </p:cNvSpPr>
            <p:nvPr/>
          </p:nvSpPr>
          <p:spPr bwMode="auto">
            <a:xfrm flipV="1">
              <a:off x="1787" y="1920"/>
              <a:ext cx="192" cy="144"/>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6694" name="Line 22"/>
            <p:cNvSpPr>
              <a:spLocks noChangeShapeType="1"/>
            </p:cNvSpPr>
            <p:nvPr/>
          </p:nvSpPr>
          <p:spPr bwMode="auto">
            <a:xfrm>
              <a:off x="1979" y="2278"/>
              <a:ext cx="0" cy="746"/>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p>
          </p:txBody>
        </p:sp>
        <p:sp>
          <p:nvSpPr>
            <p:cNvPr id="156695" name="Line 23"/>
            <p:cNvSpPr>
              <a:spLocks noChangeShapeType="1"/>
            </p:cNvSpPr>
            <p:nvPr/>
          </p:nvSpPr>
          <p:spPr bwMode="auto">
            <a:xfrm>
              <a:off x="767" y="3024"/>
              <a:ext cx="1728" cy="0"/>
            </a:xfrm>
            <a:prstGeom prst="line">
              <a:avLst/>
            </a:prstGeom>
            <a:noFill/>
            <a:ln w="38100">
              <a:solidFill>
                <a:srgbClr val="000000"/>
              </a:solidFill>
              <a:round/>
              <a:headEnd/>
              <a:tailEnd/>
            </a:ln>
            <a:effectLst/>
          </p:spPr>
          <p:txBody>
            <a:bodyPr wrap="none" lIns="90000" tIns="46800" rIns="90000" bIns="46800" anchor="ctr">
              <a:spAutoFit/>
            </a:bodyPr>
            <a:lstStyle/>
            <a:p>
              <a:pPr>
                <a:defRPr/>
              </a:pPr>
              <a:endParaRPr lang="zh-CN" altLang="en-US"/>
            </a:p>
          </p:txBody>
        </p:sp>
        <p:sp>
          <p:nvSpPr>
            <p:cNvPr id="156696" name="Line 24"/>
            <p:cNvSpPr>
              <a:spLocks noChangeShapeType="1"/>
            </p:cNvSpPr>
            <p:nvPr/>
          </p:nvSpPr>
          <p:spPr bwMode="auto">
            <a:xfrm>
              <a:off x="1793" y="1944"/>
              <a:ext cx="0" cy="30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6697" name="Line 25"/>
            <p:cNvSpPr>
              <a:spLocks noChangeShapeType="1"/>
            </p:cNvSpPr>
            <p:nvPr/>
          </p:nvSpPr>
          <p:spPr bwMode="auto">
            <a:xfrm>
              <a:off x="1799" y="2153"/>
              <a:ext cx="186" cy="138"/>
            </a:xfrm>
            <a:prstGeom prst="line">
              <a:avLst/>
            </a:prstGeom>
            <a:noFill/>
            <a:ln w="38100">
              <a:solidFill>
                <a:schemeClr val="tx1"/>
              </a:solidFill>
              <a:round/>
              <a:headEnd/>
              <a:tailEnd type="stealth" w="med" len="lg"/>
            </a:ln>
            <a:effectLst/>
          </p:spPr>
          <p:txBody>
            <a:bodyPr lIns="90000" tIns="46800" rIns="90000" bIns="46800" anchor="ctr">
              <a:spAutoFit/>
            </a:bodyPr>
            <a:lstStyle/>
            <a:p>
              <a:pPr>
                <a:defRPr/>
              </a:pPr>
              <a:endParaRPr lang="zh-CN" altLang="en-US"/>
            </a:p>
          </p:txBody>
        </p:sp>
        <p:sp>
          <p:nvSpPr>
            <p:cNvPr id="156698" name="Line 26"/>
            <p:cNvSpPr>
              <a:spLocks noChangeShapeType="1"/>
            </p:cNvSpPr>
            <p:nvPr/>
          </p:nvSpPr>
          <p:spPr bwMode="auto">
            <a:xfrm flipH="1" flipV="1">
              <a:off x="1974" y="1416"/>
              <a:ext cx="0" cy="528"/>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p>
          </p:txBody>
        </p:sp>
        <p:sp>
          <p:nvSpPr>
            <p:cNvPr id="156699" name="Line 27"/>
            <p:cNvSpPr>
              <a:spLocks noChangeShapeType="1"/>
            </p:cNvSpPr>
            <p:nvPr/>
          </p:nvSpPr>
          <p:spPr bwMode="auto">
            <a:xfrm flipH="1">
              <a:off x="761" y="2088"/>
              <a:ext cx="1032" cy="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6700" name="Oval 28"/>
            <p:cNvSpPr>
              <a:spLocks noChangeArrowheads="1"/>
            </p:cNvSpPr>
            <p:nvPr/>
          </p:nvSpPr>
          <p:spPr bwMode="auto">
            <a:xfrm>
              <a:off x="726" y="2064"/>
              <a:ext cx="47" cy="47"/>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6701" name="Oval 29"/>
            <p:cNvSpPr>
              <a:spLocks noChangeArrowheads="1"/>
            </p:cNvSpPr>
            <p:nvPr/>
          </p:nvSpPr>
          <p:spPr bwMode="auto">
            <a:xfrm>
              <a:off x="738" y="3006"/>
              <a:ext cx="47" cy="47"/>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p>
          </p:txBody>
        </p:sp>
        <p:sp>
          <p:nvSpPr>
            <p:cNvPr id="156702" name="Line 30"/>
            <p:cNvSpPr>
              <a:spLocks noChangeShapeType="1"/>
            </p:cNvSpPr>
            <p:nvPr/>
          </p:nvSpPr>
          <p:spPr bwMode="auto">
            <a:xfrm>
              <a:off x="941" y="2016"/>
              <a:ext cx="276" cy="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a:p>
          </p:txBody>
        </p:sp>
        <p:sp>
          <p:nvSpPr>
            <p:cNvPr id="156703" name="Line 31"/>
            <p:cNvSpPr>
              <a:spLocks noChangeShapeType="1"/>
            </p:cNvSpPr>
            <p:nvPr/>
          </p:nvSpPr>
          <p:spPr bwMode="auto">
            <a:xfrm>
              <a:off x="1505" y="2016"/>
              <a:ext cx="240" cy="0"/>
            </a:xfrm>
            <a:prstGeom prst="line">
              <a:avLst/>
            </a:prstGeom>
            <a:noFill/>
            <a:ln w="38100">
              <a:solidFill>
                <a:srgbClr val="FF3300"/>
              </a:solidFill>
              <a:round/>
              <a:headEnd/>
              <a:tailEnd type="stealth" w="med" len="lg"/>
            </a:ln>
            <a:effectLst/>
          </p:spPr>
          <p:txBody>
            <a:bodyPr lIns="90000" tIns="46800" rIns="90000" bIns="46800" anchor="ctr">
              <a:spAutoFit/>
            </a:bodyPr>
            <a:lstStyle/>
            <a:p>
              <a:pPr>
                <a:defRPr/>
              </a:pPr>
              <a:endParaRPr lang="zh-CN" altLang="en-US"/>
            </a:p>
          </p:txBody>
        </p:sp>
        <p:sp>
          <p:nvSpPr>
            <p:cNvPr id="14359" name="Text Box 32"/>
            <p:cNvSpPr txBox="1">
              <a:spLocks noChangeArrowheads="1"/>
            </p:cNvSpPr>
            <p:nvPr/>
          </p:nvSpPr>
          <p:spPr bwMode="auto">
            <a:xfrm>
              <a:off x="870" y="1651"/>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i</a:t>
              </a:r>
              <a:r>
                <a:rPr lang="en-US" altLang="zh-CN" sz="2800" b="1" baseline="-25000">
                  <a:solidFill>
                    <a:srgbClr val="000099"/>
                  </a:solidFill>
                  <a:effectLst/>
                  <a:ea typeface="楷体_GB2312" pitchFamily="49" charset="-122"/>
                </a:rPr>
                <a:t>i</a:t>
              </a:r>
              <a:endParaRPr lang="en-US" altLang="zh-CN" sz="2800" b="1">
                <a:solidFill>
                  <a:srgbClr val="000099"/>
                </a:solidFill>
                <a:effectLst/>
                <a:ea typeface="楷体_GB2312" pitchFamily="49" charset="-122"/>
              </a:endParaRPr>
            </a:p>
          </p:txBody>
        </p:sp>
        <p:sp>
          <p:nvSpPr>
            <p:cNvPr id="14360" name="Text Box 33"/>
            <p:cNvSpPr txBox="1">
              <a:spLocks noChangeArrowheads="1"/>
            </p:cNvSpPr>
            <p:nvPr/>
          </p:nvSpPr>
          <p:spPr bwMode="auto">
            <a:xfrm>
              <a:off x="1446" y="1632"/>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i</a:t>
              </a:r>
              <a:r>
                <a:rPr lang="en-US" altLang="zh-CN" sz="2800" b="1" baseline="-25000">
                  <a:solidFill>
                    <a:srgbClr val="000099"/>
                  </a:solidFill>
                  <a:effectLst/>
                  <a:ea typeface="楷体_GB2312" pitchFamily="49" charset="-122"/>
                </a:rPr>
                <a:t>b</a:t>
              </a:r>
              <a:endParaRPr lang="en-US" altLang="zh-CN" sz="2800" b="1">
                <a:solidFill>
                  <a:srgbClr val="000099"/>
                </a:solidFill>
                <a:effectLst/>
                <a:ea typeface="楷体_GB2312" pitchFamily="49" charset="-122"/>
              </a:endParaRPr>
            </a:p>
          </p:txBody>
        </p:sp>
        <p:sp>
          <p:nvSpPr>
            <p:cNvPr id="14361" name="Text Box 34"/>
            <p:cNvSpPr txBox="1">
              <a:spLocks noChangeArrowheads="1"/>
            </p:cNvSpPr>
            <p:nvPr/>
          </p:nvSpPr>
          <p:spPr bwMode="auto">
            <a:xfrm>
              <a:off x="546" y="2304"/>
              <a:ext cx="5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ea typeface="楷体_GB2312" pitchFamily="49" charset="-122"/>
                </a:rPr>
                <a:t>u</a:t>
              </a:r>
              <a:r>
                <a:rPr lang="en-US" altLang="zh-CN" sz="2800" b="1" baseline="-25000">
                  <a:solidFill>
                    <a:srgbClr val="000099"/>
                  </a:solidFill>
                  <a:effectLst/>
                  <a:ea typeface="楷体_GB2312" pitchFamily="49" charset="-122"/>
                </a:rPr>
                <a:t>be</a:t>
              </a:r>
              <a:endParaRPr lang="en-US" altLang="zh-CN" sz="2800" b="1">
                <a:solidFill>
                  <a:srgbClr val="000099"/>
                </a:solidFill>
                <a:effectLst/>
                <a:ea typeface="楷体_GB2312" pitchFamily="49" charset="-122"/>
              </a:endParaRPr>
            </a:p>
          </p:txBody>
        </p:sp>
        <p:sp>
          <p:nvSpPr>
            <p:cNvPr id="14362" name="Text Box 35" descr="30%"/>
            <p:cNvSpPr txBox="1">
              <a:spLocks noChangeArrowheads="1"/>
            </p:cNvSpPr>
            <p:nvPr/>
          </p:nvSpPr>
          <p:spPr bwMode="auto">
            <a:xfrm>
              <a:off x="639" y="213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ea typeface="楷体_GB2312" pitchFamily="49" charset="-122"/>
                </a:rPr>
                <a:t>+</a:t>
              </a:r>
            </a:p>
          </p:txBody>
        </p:sp>
        <p:sp>
          <p:nvSpPr>
            <p:cNvPr id="14363" name="Text Box 36" descr="30%"/>
            <p:cNvSpPr txBox="1">
              <a:spLocks noChangeArrowheads="1"/>
            </p:cNvSpPr>
            <p:nvPr/>
          </p:nvSpPr>
          <p:spPr bwMode="auto">
            <a:xfrm>
              <a:off x="646" y="270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ea typeface="楷体_GB2312" pitchFamily="49" charset="-122"/>
                </a:rPr>
                <a:t>–</a:t>
              </a:r>
            </a:p>
          </p:txBody>
        </p:sp>
      </p:grpSp>
    </p:spTree>
    <p:extLst>
      <p:ext uri="{BB962C8B-B14F-4D97-AF65-F5344CB8AC3E}">
        <p14:creationId xmlns:p14="http://schemas.microsoft.com/office/powerpoint/2010/main" val="26427784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6682"/>
                                        </p:tgtEl>
                                        <p:attrNameLst>
                                          <p:attrName>style.visibility</p:attrName>
                                        </p:attrNameLst>
                                      </p:cBhvr>
                                      <p:to>
                                        <p:strVal val="visible"/>
                                      </p:to>
                                    </p:set>
                                    <p:animEffect transition="in" filter="wipe(left)">
                                      <p:cBhvr>
                                        <p:cTn id="7" dur="500"/>
                                        <p:tgtEl>
                                          <p:spTgt spid="156682"/>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156681"/>
                                        </p:tgtEl>
                                        <p:attrNameLst>
                                          <p:attrName>style.visibility</p:attrName>
                                        </p:attrNameLst>
                                      </p:cBhvr>
                                      <p:to>
                                        <p:strVal val="visible"/>
                                      </p:to>
                                    </p:set>
                                    <p:animEffect transition="in" filter="box(out)">
                                      <p:cBhvr>
                                        <p:cTn id="11" dur="500"/>
                                        <p:tgtEl>
                                          <p:spTgt spid="1566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6683"/>
                                        </p:tgtEl>
                                        <p:attrNameLst>
                                          <p:attrName>style.visibility</p:attrName>
                                        </p:attrNameLst>
                                      </p:cBhvr>
                                      <p:to>
                                        <p:strVal val="visible"/>
                                      </p:to>
                                    </p:set>
                                    <p:animEffect transition="in" filter="wipe(left)">
                                      <p:cBhvr>
                                        <p:cTn id="21" dur="500"/>
                                        <p:tgtEl>
                                          <p:spTgt spid="156683"/>
                                        </p:tgtEl>
                                      </p:cBhvr>
                                    </p:animEffect>
                                  </p:childTnLst>
                                </p:cTn>
                              </p:par>
                            </p:childTnLst>
                          </p:cTn>
                        </p:par>
                        <p:par>
                          <p:cTn id="22" fill="hold" nodeType="afterGroup">
                            <p:stCondLst>
                              <p:cond delay="500"/>
                            </p:stCondLst>
                            <p:childTnLst>
                              <p:par>
                                <p:cTn id="23" presetID="4" presetClass="entr" presetSubtype="32" fill="hold" nodeType="afterEffect">
                                  <p:stCondLst>
                                    <p:cond delay="0"/>
                                  </p:stCondLst>
                                  <p:childTnLst>
                                    <p:set>
                                      <p:cBhvr>
                                        <p:cTn id="24" dur="1" fill="hold">
                                          <p:stCondLst>
                                            <p:cond delay="0"/>
                                          </p:stCondLst>
                                        </p:cTn>
                                        <p:tgtEl>
                                          <p:spTgt spid="156684"/>
                                        </p:tgtEl>
                                        <p:attrNameLst>
                                          <p:attrName>style.visibility</p:attrName>
                                        </p:attrNameLst>
                                      </p:cBhvr>
                                      <p:to>
                                        <p:strVal val="visible"/>
                                      </p:to>
                                    </p:set>
                                    <p:animEffect transition="in" filter="box(out)">
                                      <p:cBhvr>
                                        <p:cTn id="25" dur="500"/>
                                        <p:tgtEl>
                                          <p:spTgt spid="15668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6685"/>
                                        </p:tgtEl>
                                        <p:attrNameLst>
                                          <p:attrName>style.visibility</p:attrName>
                                        </p:attrNameLst>
                                      </p:cBhvr>
                                      <p:to>
                                        <p:strVal val="visible"/>
                                      </p:to>
                                    </p:set>
                                    <p:animEffect transition="in" filter="wipe(left)">
                                      <p:cBhvr>
                                        <p:cTn id="30" dur="500"/>
                                        <p:tgtEl>
                                          <p:spTgt spid="1566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6687"/>
                                        </p:tgtEl>
                                        <p:attrNameLst>
                                          <p:attrName>style.visibility</p:attrName>
                                        </p:attrNameLst>
                                      </p:cBhvr>
                                      <p:to>
                                        <p:strVal val="visible"/>
                                      </p:to>
                                    </p:set>
                                    <p:animEffect transition="in" filter="wipe(left)">
                                      <p:cBhvr>
                                        <p:cTn id="35" dur="500"/>
                                        <p:tgtEl>
                                          <p:spTgt spid="15668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56674"/>
                                        </p:tgtEl>
                                        <p:attrNameLst>
                                          <p:attrName>style.visibility</p:attrName>
                                        </p:attrNameLst>
                                      </p:cBhvr>
                                      <p:to>
                                        <p:strVal val="visible"/>
                                      </p:to>
                                    </p:set>
                                    <p:animEffect transition="in" filter="wipe(left)">
                                      <p:cBhvr>
                                        <p:cTn id="40" dur="500"/>
                                        <p:tgtEl>
                                          <p:spTgt spid="15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82" grpId="0" autoUpdateAnimBg="0"/>
      <p:bldP spid="156683" grpId="0" autoUpdateAnimBg="0"/>
      <p:bldP spid="156685" grpId="0" autoUpdateAnimBg="0"/>
      <p:bldP spid="15668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7698" name="Object 2"/>
          <p:cNvGraphicFramePr>
            <a:graphicFrameLocks noChangeAspect="1"/>
          </p:cNvGraphicFramePr>
          <p:nvPr>
            <p:extLst/>
          </p:nvPr>
        </p:nvGraphicFramePr>
        <p:xfrm>
          <a:off x="1850554" y="4492547"/>
          <a:ext cx="2673350" cy="633412"/>
        </p:xfrm>
        <a:graphic>
          <a:graphicData uri="http://schemas.openxmlformats.org/presentationml/2006/ole">
            <mc:AlternateContent xmlns:mc="http://schemas.openxmlformats.org/markup-compatibility/2006">
              <mc:Choice xmlns:v="urn:schemas-microsoft-com:vml" Requires="v">
                <p:oleObj spid="_x0000_s15366" name="Equation" r:id="rId3" imgW="1079280" imgH="253800" progId="Equation.3">
                  <p:embed/>
                </p:oleObj>
              </mc:Choice>
              <mc:Fallback>
                <p:oleObj name="Equation" r:id="rId3" imgW="10792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554" y="4492547"/>
                        <a:ext cx="267335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699" name="Object 3"/>
          <p:cNvGraphicFramePr>
            <a:graphicFrameLocks noChangeAspect="1"/>
          </p:cNvGraphicFramePr>
          <p:nvPr>
            <p:extLst/>
          </p:nvPr>
        </p:nvGraphicFramePr>
        <p:xfrm>
          <a:off x="1783879" y="1557259"/>
          <a:ext cx="2282825" cy="1127125"/>
        </p:xfrm>
        <a:graphic>
          <a:graphicData uri="http://schemas.openxmlformats.org/presentationml/2006/ole">
            <mc:AlternateContent xmlns:mc="http://schemas.openxmlformats.org/markup-compatibility/2006">
              <mc:Choice xmlns:v="urn:schemas-microsoft-com:vml" Requires="v">
                <p:oleObj spid="_x0000_s15367" name="Equation" r:id="rId5" imgW="901440" imgH="444240" progId="Equation.3">
                  <p:embed/>
                </p:oleObj>
              </mc:Choice>
              <mc:Fallback>
                <p:oleObj name="Equation" r:id="rId5" imgW="90144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3879" y="1557259"/>
                        <a:ext cx="228282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700" name="Text Box 4"/>
          <p:cNvSpPr txBox="1">
            <a:spLocks noChangeArrowheads="1"/>
          </p:cNvSpPr>
          <p:nvPr/>
        </p:nvSpPr>
        <p:spPr bwMode="auto">
          <a:xfrm>
            <a:off x="409104" y="2636759"/>
            <a:ext cx="8493125" cy="104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pPr>
            <a:r>
              <a:rPr lang="en-US" altLang="zh-CN" sz="2800" b="1">
                <a:cs typeface="Times New Roman" panose="02020603050405020304" pitchFamily="18" charset="0"/>
              </a:rPr>
              <a:t>    </a:t>
            </a:r>
            <a:r>
              <a:rPr lang="zh-CN" altLang="en-US" sz="2800" b="1">
                <a:cs typeface="Times New Roman" panose="02020603050405020304" pitchFamily="18" charset="0"/>
              </a:rPr>
              <a:t>电压负反馈具有稳定输出电压的作用，即有恒压输出特性，故输出电阻降低。</a:t>
            </a:r>
          </a:p>
        </p:txBody>
      </p:sp>
      <p:sp>
        <p:nvSpPr>
          <p:cNvPr id="157701" name="Text Box 5"/>
          <p:cNvSpPr txBox="1">
            <a:spLocks noChangeArrowheads="1"/>
          </p:cNvSpPr>
          <p:nvPr/>
        </p:nvSpPr>
        <p:spPr bwMode="auto">
          <a:xfrm>
            <a:off x="332904" y="5075159"/>
            <a:ext cx="8569325" cy="104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pPr>
            <a:r>
              <a:rPr lang="en-US" altLang="zh-CN" sz="2800" b="1">
                <a:cs typeface="Times New Roman" panose="02020603050405020304" pitchFamily="18" charset="0"/>
              </a:rPr>
              <a:t>    </a:t>
            </a:r>
            <a:r>
              <a:rPr lang="zh-CN" altLang="en-US" sz="2800" b="1">
                <a:cs typeface="Times New Roman" panose="02020603050405020304" pitchFamily="18" charset="0"/>
              </a:rPr>
              <a:t>电流负反馈具有稳定输出电流的作用，即有恒流输出特性，故输出电阻提高。</a:t>
            </a:r>
          </a:p>
        </p:txBody>
      </p:sp>
      <p:sp>
        <p:nvSpPr>
          <p:cNvPr id="157702" name="Rectangle 6"/>
          <p:cNvSpPr>
            <a:spLocks noChangeArrowheads="1"/>
          </p:cNvSpPr>
          <p:nvPr/>
        </p:nvSpPr>
        <p:spPr bwMode="auto">
          <a:xfrm>
            <a:off x="409104" y="1171497"/>
            <a:ext cx="6101648" cy="546946"/>
          </a:xfrm>
          <a:prstGeom prst="rect">
            <a:avLst/>
          </a:prstGeom>
          <a:noFill/>
          <a:ln w="38100">
            <a:noFill/>
            <a:miter lim="800000"/>
            <a:headEnd/>
            <a:tailEnd/>
          </a:ln>
          <a:effectLst/>
        </p:spPr>
        <p:txBody>
          <a:bodyPr wrap="none" lIns="90000" tIns="46800" rIns="90000" bIns="46800">
            <a:spAutoFit/>
          </a:bodyPr>
          <a:lstStyle/>
          <a:p>
            <a:pPr>
              <a:lnSpc>
                <a:spcPct val="105000"/>
              </a:lnSpc>
              <a:spcBef>
                <a:spcPct val="50000"/>
              </a:spcBef>
              <a:defRPr/>
            </a:pPr>
            <a:r>
              <a:rPr lang="en-US" altLang="zh-CN" sz="2800" b="1">
                <a:solidFill>
                  <a:srgbClr val="006600"/>
                </a:solidFill>
                <a:latin typeface="Times New Roman" panose="02020603050405020304" pitchFamily="18" charset="0"/>
                <a:cs typeface="Times New Roman" panose="02020603050405020304" pitchFamily="18" charset="0"/>
              </a:rPr>
              <a:t>(1) </a:t>
            </a:r>
            <a:r>
              <a:rPr lang="zh-CN" altLang="en-US" sz="2800" b="1">
                <a:solidFill>
                  <a:srgbClr val="006600"/>
                </a:solidFill>
                <a:latin typeface="Times New Roman" panose="02020603050405020304" pitchFamily="18" charset="0"/>
                <a:cs typeface="Times New Roman" panose="02020603050405020304" pitchFamily="18" charset="0"/>
              </a:rPr>
              <a:t>电压负反馈使电路的输出电阻降低</a:t>
            </a:r>
          </a:p>
        </p:txBody>
      </p:sp>
      <p:sp>
        <p:nvSpPr>
          <p:cNvPr id="157703" name="Rectangle 7"/>
          <p:cNvSpPr>
            <a:spLocks noChangeArrowheads="1"/>
          </p:cNvSpPr>
          <p:nvPr/>
        </p:nvSpPr>
        <p:spPr bwMode="auto">
          <a:xfrm>
            <a:off x="409104" y="3878184"/>
            <a:ext cx="6080809" cy="525401"/>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en-US" altLang="zh-CN" sz="2800" b="1">
                <a:solidFill>
                  <a:srgbClr val="006600"/>
                </a:solidFill>
                <a:latin typeface="Times New Roman" panose="02020603050405020304" pitchFamily="18" charset="0"/>
                <a:cs typeface="Times New Roman" panose="02020603050405020304" pitchFamily="18" charset="0"/>
              </a:rPr>
              <a:t>(2) </a:t>
            </a:r>
            <a:r>
              <a:rPr lang="zh-CN" altLang="en-US" sz="2800" b="1">
                <a:solidFill>
                  <a:srgbClr val="006600"/>
                </a:solidFill>
                <a:latin typeface="Times New Roman" panose="02020603050405020304" pitchFamily="18" charset="0"/>
                <a:cs typeface="Times New Roman" panose="02020603050405020304" pitchFamily="18" charset="0"/>
              </a:rPr>
              <a:t>电流负反馈使电路的输出电阻提高</a:t>
            </a:r>
          </a:p>
        </p:txBody>
      </p:sp>
      <p:sp>
        <p:nvSpPr>
          <p:cNvPr id="157704" name="Rectangle 8"/>
          <p:cNvSpPr>
            <a:spLocks noChangeArrowheads="1"/>
          </p:cNvSpPr>
          <p:nvPr/>
        </p:nvSpPr>
        <p:spPr bwMode="auto">
          <a:xfrm>
            <a:off x="523404" y="630159"/>
            <a:ext cx="5334000" cy="609600"/>
          </a:xfrm>
          <a:prstGeom prst="rect">
            <a:avLst/>
          </a:prstGeom>
          <a:noFill/>
          <a:ln w="9525">
            <a:noFill/>
            <a:miter lim="800000"/>
            <a:headEnd/>
            <a:tailEnd/>
          </a:ln>
          <a:effectLst/>
        </p:spPr>
        <p:txBody>
          <a:bodyPr anchor="ctr"/>
          <a:lstStyle/>
          <a:p>
            <a:pPr>
              <a:defRPr/>
            </a:pPr>
            <a:r>
              <a:rPr lang="en-US" altLang="zh-CN" sz="2800" b="1">
                <a:solidFill>
                  <a:srgbClr val="E60000"/>
                </a:solidFill>
                <a:latin typeface="Times New Roman" panose="02020603050405020304" pitchFamily="18" charset="0"/>
                <a:cs typeface="Times New Roman" panose="02020603050405020304" pitchFamily="18" charset="0"/>
              </a:rPr>
              <a:t>6. </a:t>
            </a:r>
            <a:r>
              <a:rPr lang="zh-CN" altLang="en-US" sz="2800" b="1">
                <a:solidFill>
                  <a:srgbClr val="E60000"/>
                </a:solidFill>
                <a:latin typeface="Times New Roman" panose="02020603050405020304" pitchFamily="18" charset="0"/>
                <a:cs typeface="Times New Roman" panose="02020603050405020304" pitchFamily="18" charset="0"/>
              </a:rPr>
              <a:t>对放大电路输出电阻的影响</a:t>
            </a:r>
          </a:p>
        </p:txBody>
      </p:sp>
    </p:spTree>
    <p:extLst>
      <p:ext uri="{BB962C8B-B14F-4D97-AF65-F5344CB8AC3E}">
        <p14:creationId xmlns:p14="http://schemas.microsoft.com/office/powerpoint/2010/main" val="181494581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702"/>
                                        </p:tgtEl>
                                        <p:attrNameLst>
                                          <p:attrName>style.visibility</p:attrName>
                                        </p:attrNameLst>
                                      </p:cBhvr>
                                      <p:to>
                                        <p:strVal val="visible"/>
                                      </p:to>
                                    </p:set>
                                    <p:animEffect transition="in" filter="wipe(left)">
                                      <p:cBhvr>
                                        <p:cTn id="7" dur="500"/>
                                        <p:tgtEl>
                                          <p:spTgt spid="157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7699"/>
                                        </p:tgtEl>
                                        <p:attrNameLst>
                                          <p:attrName>style.visibility</p:attrName>
                                        </p:attrNameLst>
                                      </p:cBhvr>
                                      <p:to>
                                        <p:strVal val="visible"/>
                                      </p:to>
                                    </p:set>
                                    <p:animEffect transition="in" filter="wipe(left)">
                                      <p:cBhvr>
                                        <p:cTn id="12" dur="500"/>
                                        <p:tgtEl>
                                          <p:spTgt spid="157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7700"/>
                                        </p:tgtEl>
                                        <p:attrNameLst>
                                          <p:attrName>style.visibility</p:attrName>
                                        </p:attrNameLst>
                                      </p:cBhvr>
                                      <p:to>
                                        <p:strVal val="visible"/>
                                      </p:to>
                                    </p:set>
                                    <p:animEffect transition="in" filter="wipe(left)">
                                      <p:cBhvr>
                                        <p:cTn id="17" dur="500"/>
                                        <p:tgtEl>
                                          <p:spTgt spid="157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7703"/>
                                        </p:tgtEl>
                                        <p:attrNameLst>
                                          <p:attrName>style.visibility</p:attrName>
                                        </p:attrNameLst>
                                      </p:cBhvr>
                                      <p:to>
                                        <p:strVal val="visible"/>
                                      </p:to>
                                    </p:set>
                                    <p:animEffect transition="in" filter="wipe(left)">
                                      <p:cBhvr>
                                        <p:cTn id="22" dur="500"/>
                                        <p:tgtEl>
                                          <p:spTgt spid="1577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7698"/>
                                        </p:tgtEl>
                                        <p:attrNameLst>
                                          <p:attrName>style.visibility</p:attrName>
                                        </p:attrNameLst>
                                      </p:cBhvr>
                                      <p:to>
                                        <p:strVal val="visible"/>
                                      </p:to>
                                    </p:set>
                                    <p:animEffect transition="in" filter="wipe(left)">
                                      <p:cBhvr>
                                        <p:cTn id="27" dur="500"/>
                                        <p:tgtEl>
                                          <p:spTgt spid="1576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7701"/>
                                        </p:tgtEl>
                                        <p:attrNameLst>
                                          <p:attrName>style.visibility</p:attrName>
                                        </p:attrNameLst>
                                      </p:cBhvr>
                                      <p:to>
                                        <p:strVal val="visible"/>
                                      </p:to>
                                    </p:set>
                                    <p:animEffect transition="in" filter="wipe(left)">
                                      <p:cBhvr>
                                        <p:cTn id="32" dur="500"/>
                                        <p:tgtEl>
                                          <p:spTgt spid="157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utoUpdateAnimBg="0"/>
      <p:bldP spid="157701" grpId="0" autoUpdateAnimBg="0"/>
      <p:bldP spid="157702" grpId="0" autoUpdateAnimBg="0"/>
      <p:bldP spid="157703"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3"/>
          <p:cNvSpPr txBox="1">
            <a:spLocks noChangeArrowheads="1"/>
          </p:cNvSpPr>
          <p:nvPr/>
        </p:nvSpPr>
        <p:spPr bwMode="auto">
          <a:xfrm>
            <a:off x="2451100" y="736600"/>
            <a:ext cx="485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E60000"/>
                </a:solidFill>
              </a:rPr>
              <a:t>四种负反馈对 </a:t>
            </a:r>
            <a:r>
              <a:rPr lang="en-US" altLang="zh-CN" sz="2800" b="1" i="1">
                <a:solidFill>
                  <a:srgbClr val="E60000"/>
                </a:solidFill>
              </a:rPr>
              <a:t>r</a:t>
            </a:r>
            <a:r>
              <a:rPr lang="en-US" altLang="zh-CN" sz="2800" b="1" baseline="-25000">
                <a:solidFill>
                  <a:srgbClr val="E60000"/>
                </a:solidFill>
              </a:rPr>
              <a:t>i </a:t>
            </a:r>
            <a:r>
              <a:rPr lang="zh-CN" altLang="en-US" sz="2800" b="1">
                <a:solidFill>
                  <a:srgbClr val="E60000"/>
                </a:solidFill>
              </a:rPr>
              <a:t>和 </a:t>
            </a:r>
            <a:r>
              <a:rPr lang="en-US" altLang="zh-CN" sz="2800" b="1" i="1">
                <a:solidFill>
                  <a:srgbClr val="E60000"/>
                </a:solidFill>
              </a:rPr>
              <a:t>r</a:t>
            </a:r>
            <a:r>
              <a:rPr lang="en-US" altLang="zh-CN" sz="2800" b="1" baseline="-25000">
                <a:solidFill>
                  <a:srgbClr val="E60000"/>
                </a:solidFill>
              </a:rPr>
              <a:t>o </a:t>
            </a:r>
            <a:r>
              <a:rPr lang="zh-CN" altLang="en-US" sz="2800" b="1">
                <a:solidFill>
                  <a:srgbClr val="E60000"/>
                </a:solidFill>
              </a:rPr>
              <a:t>的影响</a:t>
            </a:r>
          </a:p>
        </p:txBody>
      </p:sp>
      <p:sp>
        <p:nvSpPr>
          <p:cNvPr id="318480" name="Text Box 16"/>
          <p:cNvSpPr txBox="1">
            <a:spLocks noChangeArrowheads="1"/>
          </p:cNvSpPr>
          <p:nvPr/>
        </p:nvSpPr>
        <p:spPr bwMode="auto">
          <a:xfrm>
            <a:off x="838200" y="3429000"/>
            <a:ext cx="76962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b="1"/>
              <a:t>思考题：为了分别实现：</a:t>
            </a:r>
          </a:p>
          <a:p>
            <a:pPr eaLnBrk="1" hangingPunct="1">
              <a:lnSpc>
                <a:spcPct val="110000"/>
              </a:lnSpc>
            </a:pPr>
            <a:r>
              <a:rPr lang="zh-CN" altLang="en-US" sz="2800" b="1"/>
              <a:t>    </a:t>
            </a:r>
            <a:r>
              <a:rPr lang="en-US" altLang="zh-CN" sz="2800" b="1"/>
              <a:t>(1) </a:t>
            </a:r>
            <a:r>
              <a:rPr lang="zh-CN" altLang="en-US" sz="2800" b="1"/>
              <a:t>稳定输出电压；  </a:t>
            </a:r>
            <a:r>
              <a:rPr lang="en-US" altLang="zh-CN" sz="2800" b="1"/>
              <a:t>(2) </a:t>
            </a:r>
            <a:r>
              <a:rPr lang="zh-CN" altLang="en-US" sz="2800" b="1"/>
              <a:t>稳定输出电流；</a:t>
            </a:r>
          </a:p>
          <a:p>
            <a:pPr eaLnBrk="1" hangingPunct="1">
              <a:lnSpc>
                <a:spcPct val="110000"/>
              </a:lnSpc>
            </a:pPr>
            <a:r>
              <a:rPr lang="zh-CN" altLang="en-US" sz="2800" b="1"/>
              <a:t>    </a:t>
            </a:r>
            <a:r>
              <a:rPr lang="en-US" altLang="zh-CN" sz="2800" b="1"/>
              <a:t>(3) </a:t>
            </a:r>
            <a:r>
              <a:rPr lang="zh-CN" altLang="en-US" sz="2800" b="1"/>
              <a:t>提高输入电阻；  </a:t>
            </a:r>
            <a:r>
              <a:rPr lang="en-US" altLang="zh-CN" sz="2800" b="1"/>
              <a:t>(4) </a:t>
            </a:r>
            <a:r>
              <a:rPr lang="zh-CN" altLang="en-US" sz="2800" b="1"/>
              <a:t>降低输出电阻。</a:t>
            </a:r>
          </a:p>
          <a:p>
            <a:pPr eaLnBrk="1" hangingPunct="1">
              <a:lnSpc>
                <a:spcPct val="110000"/>
              </a:lnSpc>
            </a:pPr>
            <a:r>
              <a:rPr lang="zh-CN" altLang="en-US" sz="2800" b="1"/>
              <a:t>应引入哪种类型的负反馈？</a:t>
            </a:r>
          </a:p>
        </p:txBody>
      </p:sp>
      <p:pic>
        <p:nvPicPr>
          <p:cNvPr id="45082" name="Picture 26" descr="C:\Users\Administrator\Desktop\图片13.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50" y="1285875"/>
            <a:ext cx="761365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306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82"/>
                                        </p:tgtEl>
                                        <p:attrNameLst>
                                          <p:attrName>style.visibility</p:attrName>
                                        </p:attrNameLst>
                                      </p:cBhvr>
                                      <p:to>
                                        <p:strVal val="visible"/>
                                      </p:to>
                                    </p:set>
                                    <p:animEffect transition="in" filter="wipe(left)">
                                      <p:cBhvr>
                                        <p:cTn id="7" dur="500"/>
                                        <p:tgtEl>
                                          <p:spTgt spid="45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80"/>
                                        </p:tgtEl>
                                        <p:attrNameLst>
                                          <p:attrName>style.visibility</p:attrName>
                                        </p:attrNameLst>
                                      </p:cBhvr>
                                      <p:to>
                                        <p:strVal val="visible"/>
                                      </p:to>
                                    </p:set>
                                    <p:animEffect transition="in" filter="wipe(left)">
                                      <p:cBhvr>
                                        <p:cTn id="12" dur="500"/>
                                        <p:tgtEl>
                                          <p:spTgt spid="31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8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3" name="文本框 2"/>
          <p:cNvSpPr txBox="1"/>
          <p:nvPr/>
        </p:nvSpPr>
        <p:spPr>
          <a:xfrm>
            <a:off x="1593409" y="1620570"/>
            <a:ext cx="5957180" cy="1446550"/>
          </a:xfrm>
          <a:prstGeom prst="rect">
            <a:avLst/>
          </a:prstGeom>
          <a:noFill/>
        </p:spPr>
        <p:txBody>
          <a:bodyPr wrap="square" rtlCol="0">
            <a:spAutoFit/>
          </a:bodyPr>
          <a:lstStyle/>
          <a:p>
            <a:pPr algn="ctr"/>
            <a:r>
              <a:rPr lang="zh-CN" altLang="en-US" sz="8800" b="1" dirty="0" smtClean="0">
                <a:solidFill>
                  <a:srgbClr val="FFFF00"/>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本 章 结 束</a:t>
            </a:r>
            <a:endParaRPr lang="zh-CN" altLang="en-US" sz="8800" b="1" dirty="0">
              <a:solidFill>
                <a:srgbClr val="FFFF00"/>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spTree>
    <p:extLst>
      <p:ext uri="{BB962C8B-B14F-4D97-AF65-F5344CB8AC3E}">
        <p14:creationId xmlns:p14="http://schemas.microsoft.com/office/powerpoint/2010/main" val="28836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23707" name="Picture 123"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903" y="3313505"/>
            <a:ext cx="489267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3706" name="Picture 122"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41" y="3337318"/>
            <a:ext cx="3910012" cy="295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641" name="Rectangle 57"/>
          <p:cNvSpPr>
            <a:spLocks noGrp="1" noChangeArrowheads="1"/>
          </p:cNvSpPr>
          <p:nvPr>
            <p:ph type="subTitle" idx="1"/>
          </p:nvPr>
        </p:nvSpPr>
        <p:spPr bwMode="auto">
          <a:xfrm>
            <a:off x="409103" y="1200543"/>
            <a:ext cx="44196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dirty="0" smtClean="0">
                <a:solidFill>
                  <a:srgbClr val="000099"/>
                </a:solidFill>
                <a:latin typeface="Times New Roman" panose="02020603050405020304" pitchFamily="18" charset="0"/>
                <a:cs typeface="Times New Roman" panose="02020603050405020304" pitchFamily="18" charset="0"/>
              </a:rPr>
              <a:t>17.1.1 </a:t>
            </a:r>
            <a:r>
              <a:rPr lang="zh-CN" altLang="en-US" sz="2800" b="1" dirty="0" smtClean="0">
                <a:solidFill>
                  <a:srgbClr val="000099"/>
                </a:solidFill>
                <a:latin typeface="Times New Roman" panose="02020603050405020304" pitchFamily="18" charset="0"/>
                <a:cs typeface="Times New Roman" panose="02020603050405020304" pitchFamily="18" charset="0"/>
              </a:rPr>
              <a:t>负反馈与正反馈</a:t>
            </a:r>
            <a:endParaRPr lang="zh-CN" altLang="en-US" sz="2800" dirty="0" smtClean="0">
              <a:solidFill>
                <a:srgbClr val="000099"/>
              </a:solidFill>
              <a:latin typeface="Times New Roman" panose="02020603050405020304" pitchFamily="18" charset="0"/>
              <a:cs typeface="Times New Roman" panose="02020603050405020304" pitchFamily="18" charset="0"/>
            </a:endParaRPr>
          </a:p>
        </p:txBody>
      </p:sp>
      <p:sp>
        <p:nvSpPr>
          <p:cNvPr id="323642" name="Rectangle 58"/>
          <p:cNvSpPr>
            <a:spLocks noChangeArrowheads="1"/>
          </p:cNvSpPr>
          <p:nvPr/>
        </p:nvSpPr>
        <p:spPr bwMode="auto">
          <a:xfrm>
            <a:off x="409103" y="1692668"/>
            <a:ext cx="8421688" cy="1040285"/>
          </a:xfrm>
          <a:prstGeom prst="rect">
            <a:avLst/>
          </a:prstGeom>
          <a:noFill/>
          <a:ln w="9525">
            <a:noFill/>
            <a:miter lim="800000"/>
            <a:headEnd/>
            <a:tailEnd/>
          </a:ln>
        </p:spPr>
        <p:txBody>
          <a:bodyPr>
            <a:spAutoFit/>
          </a:bodyPr>
          <a:lstStyle/>
          <a:p>
            <a:pPr>
              <a:lnSpc>
                <a:spcPct val="110000"/>
              </a:lnSpc>
              <a:spcBef>
                <a:spcPct val="20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反馈：</a:t>
            </a:r>
            <a:r>
              <a:rPr lang="zh-CN" altLang="en-US" sz="2800" b="1">
                <a:latin typeface="Times New Roman" panose="02020603050405020304" pitchFamily="18" charset="0"/>
                <a:cs typeface="Times New Roman" panose="02020603050405020304" pitchFamily="18" charset="0"/>
              </a:rPr>
              <a:t>将放大电路输出端的信号</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电压或电流</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的一部分或全部通过某种电路引回到输入端。</a:t>
            </a:r>
          </a:p>
        </p:txBody>
      </p:sp>
      <p:sp>
        <p:nvSpPr>
          <p:cNvPr id="323643" name="Rectangle 59"/>
          <p:cNvSpPr>
            <a:spLocks noGrp="1" noChangeArrowheads="1"/>
          </p:cNvSpPr>
          <p:nvPr>
            <p:ph type="ctrTitle"/>
          </p:nvPr>
        </p:nvSpPr>
        <p:spPr bwMode="auto">
          <a:xfrm>
            <a:off x="1744191" y="586180"/>
            <a:ext cx="5627687" cy="684213"/>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17.1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反馈的基本概念</a:t>
            </a:r>
          </a:p>
        </p:txBody>
      </p:sp>
      <p:sp>
        <p:nvSpPr>
          <p:cNvPr id="323700" name="Rectangle 116"/>
          <p:cNvSpPr>
            <a:spLocks noChangeArrowheads="1"/>
          </p:cNvSpPr>
          <p:nvPr/>
        </p:nvSpPr>
        <p:spPr bwMode="auto">
          <a:xfrm>
            <a:off x="2366491" y="5215330"/>
            <a:ext cx="152400" cy="417513"/>
          </a:xfrm>
          <a:prstGeom prst="rect">
            <a:avLst/>
          </a:prstGeom>
          <a:solidFill>
            <a:schemeClr val="accent1"/>
          </a:solidFill>
          <a:ln w="38100">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23701" name="Rectangle 117"/>
          <p:cNvSpPr>
            <a:spLocks noChangeArrowheads="1"/>
          </p:cNvSpPr>
          <p:nvPr/>
        </p:nvSpPr>
        <p:spPr bwMode="auto">
          <a:xfrm>
            <a:off x="6555903" y="5447105"/>
            <a:ext cx="152400" cy="417513"/>
          </a:xfrm>
          <a:prstGeom prst="rect">
            <a:avLst/>
          </a:prstGeom>
          <a:solidFill>
            <a:schemeClr val="accent1"/>
          </a:solidFill>
          <a:ln w="38100">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23702" name="AutoShape 118" descr="90%"/>
          <p:cNvSpPr>
            <a:spLocks noChangeArrowheads="1"/>
          </p:cNvSpPr>
          <p:nvPr/>
        </p:nvSpPr>
        <p:spPr bwMode="auto">
          <a:xfrm>
            <a:off x="2542703" y="3543693"/>
            <a:ext cx="1905000" cy="1254125"/>
          </a:xfrm>
          <a:prstGeom prst="wedgeRoundRectCallout">
            <a:avLst>
              <a:gd name="adj1" fmla="val -54000"/>
              <a:gd name="adj2" fmla="val 96454"/>
              <a:gd name="adj3" fmla="val 16667"/>
            </a:avLst>
          </a:prstGeom>
          <a:pattFill prst="pct90">
            <a:fgClr>
              <a:srgbClr val="CCFF33"/>
            </a:fgClr>
            <a:bgClr>
              <a:srgbClr val="FFFFFF"/>
            </a:bgClr>
          </a:pattFill>
          <a:ln w="28575">
            <a:solidFill>
              <a:srgbClr val="008000"/>
            </a:solidFill>
            <a:miter lim="800000"/>
            <a:headEnd/>
            <a:tailEnd/>
          </a:ln>
        </p:spPr>
        <p:txBody>
          <a:bodyPr wrap="none" anchor="ctr"/>
          <a:lstStyle/>
          <a:p>
            <a:pPr algn="ctr">
              <a:defRPr/>
            </a:pPr>
            <a:r>
              <a:rPr lang="zh-CN" altLang="en-US" sz="2400" b="1">
                <a:solidFill>
                  <a:srgbClr val="000099"/>
                </a:solidFill>
                <a:latin typeface="Times New Roman" panose="02020603050405020304" pitchFamily="18" charset="0"/>
                <a:cs typeface="Times New Roman" panose="02020603050405020304" pitchFamily="18" charset="0"/>
              </a:rPr>
              <a:t>通过</a:t>
            </a:r>
            <a:r>
              <a:rPr lang="en-US" altLang="zh-CN" sz="2400" b="1" i="1">
                <a:solidFill>
                  <a:srgbClr val="FF0000"/>
                </a:solidFill>
                <a:latin typeface="Times New Roman" panose="02020603050405020304" pitchFamily="18" charset="0"/>
                <a:cs typeface="Times New Roman" panose="02020603050405020304" pitchFamily="18" charset="0"/>
              </a:rPr>
              <a:t>R</a:t>
            </a:r>
            <a:r>
              <a:rPr lang="en-US" altLang="zh-CN" sz="2400" b="1" baseline="-25000">
                <a:solidFill>
                  <a:srgbClr val="FF0000"/>
                </a:solidFill>
                <a:latin typeface="Times New Roman" panose="02020603050405020304" pitchFamily="18" charset="0"/>
                <a:cs typeface="Times New Roman" panose="02020603050405020304" pitchFamily="18" charset="0"/>
              </a:rPr>
              <a:t>E</a:t>
            </a:r>
          </a:p>
          <a:p>
            <a:pPr algn="ctr">
              <a:defRPr/>
            </a:pPr>
            <a:r>
              <a:rPr lang="zh-CN" altLang="en-US" sz="2400" b="1">
                <a:solidFill>
                  <a:srgbClr val="000099"/>
                </a:solidFill>
                <a:latin typeface="Times New Roman" panose="02020603050405020304" pitchFamily="18" charset="0"/>
                <a:cs typeface="Times New Roman" panose="02020603050405020304" pitchFamily="18" charset="0"/>
              </a:rPr>
              <a:t>将输出电流</a:t>
            </a:r>
          </a:p>
          <a:p>
            <a:pPr algn="ctr">
              <a:defRPr/>
            </a:pPr>
            <a:r>
              <a:rPr lang="zh-CN" altLang="en-US" sz="2400" b="1">
                <a:solidFill>
                  <a:srgbClr val="000099"/>
                </a:solidFill>
                <a:latin typeface="Times New Roman" panose="02020603050405020304" pitchFamily="18" charset="0"/>
                <a:cs typeface="Times New Roman" panose="02020603050405020304" pitchFamily="18" charset="0"/>
              </a:rPr>
              <a:t>反馈到输入</a:t>
            </a:r>
          </a:p>
        </p:txBody>
      </p:sp>
      <p:sp>
        <p:nvSpPr>
          <p:cNvPr id="323704" name="Rectangle 120"/>
          <p:cNvSpPr>
            <a:spLocks noChangeArrowheads="1"/>
          </p:cNvSpPr>
          <p:nvPr/>
        </p:nvSpPr>
        <p:spPr bwMode="auto">
          <a:xfrm>
            <a:off x="1125066" y="2699143"/>
            <a:ext cx="5184775" cy="519112"/>
          </a:xfrm>
          <a:prstGeom prst="rect">
            <a:avLst/>
          </a:prstGeom>
          <a:noFill/>
          <a:ln w="9525">
            <a:noFill/>
            <a:miter lim="800000"/>
            <a:headEnd/>
            <a:tailEnd/>
          </a:ln>
          <a:effectLst/>
        </p:spPr>
        <p:txBody>
          <a:bodyPr wrap="none">
            <a:spAutoFit/>
          </a:bodyPr>
          <a:lstStyle/>
          <a:p>
            <a:pPr>
              <a:defRPr/>
            </a:pPr>
            <a:r>
              <a:rPr lang="zh-CN" altLang="en-US" sz="2800" b="1">
                <a:latin typeface="Times New Roman" panose="02020603050405020304" pitchFamily="18" charset="0"/>
                <a:cs typeface="Times New Roman" panose="02020603050405020304" pitchFamily="18" charset="0"/>
              </a:rPr>
              <a:t>反馈电子电路中得到广泛应用。</a:t>
            </a:r>
          </a:p>
        </p:txBody>
      </p:sp>
      <p:sp>
        <p:nvSpPr>
          <p:cNvPr id="323705" name="AutoShape 121" descr="75%"/>
          <p:cNvSpPr>
            <a:spLocks noChangeArrowheads="1"/>
          </p:cNvSpPr>
          <p:nvPr/>
        </p:nvSpPr>
        <p:spPr bwMode="auto">
          <a:xfrm>
            <a:off x="6733703" y="3616718"/>
            <a:ext cx="1790700" cy="1177925"/>
          </a:xfrm>
          <a:prstGeom prst="wedgeRoundRectCallout">
            <a:avLst>
              <a:gd name="adj1" fmla="val -55676"/>
              <a:gd name="adj2" fmla="val 111051"/>
              <a:gd name="adj3" fmla="val 16667"/>
            </a:avLst>
          </a:prstGeom>
          <a:pattFill prst="pct75">
            <a:fgClr>
              <a:srgbClr val="FFFF66"/>
            </a:fgClr>
            <a:bgClr>
              <a:srgbClr val="FFFFFF"/>
            </a:bgClr>
          </a:pattFill>
          <a:ln w="28575">
            <a:solidFill>
              <a:srgbClr val="006600"/>
            </a:solidFill>
            <a:miter lim="800000"/>
            <a:headEnd/>
            <a:tailEnd/>
          </a:ln>
        </p:spPr>
        <p:txBody>
          <a:bodyPr wrap="none" anchor="ctr"/>
          <a:lstStyle/>
          <a:p>
            <a:pPr algn="ctr">
              <a:defRPr/>
            </a:pPr>
            <a:r>
              <a:rPr lang="zh-CN" altLang="en-US" sz="2400" b="1">
                <a:solidFill>
                  <a:srgbClr val="FF0000"/>
                </a:solidFill>
                <a:latin typeface="Times New Roman" panose="02020603050405020304" pitchFamily="18" charset="0"/>
                <a:cs typeface="Times New Roman" panose="02020603050405020304" pitchFamily="18" charset="0"/>
              </a:rPr>
              <a:t>通过</a:t>
            </a:r>
            <a:r>
              <a:rPr lang="en-US" altLang="zh-CN" sz="2400" b="1" i="1">
                <a:latin typeface="Times New Roman" panose="02020603050405020304" pitchFamily="18" charset="0"/>
                <a:cs typeface="Times New Roman" panose="02020603050405020304" pitchFamily="18" charset="0"/>
              </a:rPr>
              <a:t>R</a:t>
            </a:r>
            <a:r>
              <a:rPr lang="en-US" altLang="zh-CN" sz="2400" b="1" baseline="-25000">
                <a:latin typeface="Times New Roman" panose="02020603050405020304" pitchFamily="18" charset="0"/>
                <a:cs typeface="Times New Roman" panose="02020603050405020304" pitchFamily="18" charset="0"/>
              </a:rPr>
              <a:t>E</a:t>
            </a:r>
          </a:p>
          <a:p>
            <a:pPr algn="ctr">
              <a:defRPr/>
            </a:pPr>
            <a:r>
              <a:rPr lang="zh-CN" altLang="en-US" sz="2400" b="1">
                <a:solidFill>
                  <a:srgbClr val="FF0000"/>
                </a:solidFill>
                <a:latin typeface="Times New Roman" panose="02020603050405020304" pitchFamily="18" charset="0"/>
                <a:cs typeface="Times New Roman" panose="02020603050405020304" pitchFamily="18" charset="0"/>
              </a:rPr>
              <a:t>将输出电压</a:t>
            </a:r>
          </a:p>
          <a:p>
            <a:pPr algn="ctr">
              <a:defRPr/>
            </a:pPr>
            <a:r>
              <a:rPr lang="zh-CN" altLang="en-US" sz="2400" b="1">
                <a:solidFill>
                  <a:srgbClr val="FF0000"/>
                </a:solidFill>
                <a:latin typeface="Times New Roman" panose="02020603050405020304" pitchFamily="18" charset="0"/>
                <a:cs typeface="Times New Roman" panose="02020603050405020304" pitchFamily="18" charset="0"/>
              </a:rPr>
              <a:t>反馈到输入</a:t>
            </a:r>
          </a:p>
        </p:txBody>
      </p:sp>
    </p:spTree>
    <p:extLst>
      <p:ext uri="{BB962C8B-B14F-4D97-AF65-F5344CB8AC3E}">
        <p14:creationId xmlns:p14="http://schemas.microsoft.com/office/powerpoint/2010/main" val="373561361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641">
                                            <p:txEl>
                                              <p:pRg st="0" end="0"/>
                                            </p:txEl>
                                          </p:spTgt>
                                        </p:tgtEl>
                                        <p:attrNameLst>
                                          <p:attrName>style.visibility</p:attrName>
                                        </p:attrNameLst>
                                      </p:cBhvr>
                                      <p:to>
                                        <p:strVal val="visible"/>
                                      </p:to>
                                    </p:set>
                                    <p:animEffect transition="in" filter="wipe(left)">
                                      <p:cBhvr>
                                        <p:cTn id="7" dur="500"/>
                                        <p:tgtEl>
                                          <p:spTgt spid="3236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642"/>
                                        </p:tgtEl>
                                        <p:attrNameLst>
                                          <p:attrName>style.visibility</p:attrName>
                                        </p:attrNameLst>
                                      </p:cBhvr>
                                      <p:to>
                                        <p:strVal val="visible"/>
                                      </p:to>
                                    </p:set>
                                    <p:animEffect transition="in" filter="wipe(left)">
                                      <p:cBhvr>
                                        <p:cTn id="12" dur="500"/>
                                        <p:tgtEl>
                                          <p:spTgt spid="3236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704"/>
                                        </p:tgtEl>
                                        <p:attrNameLst>
                                          <p:attrName>style.visibility</p:attrName>
                                        </p:attrNameLst>
                                      </p:cBhvr>
                                      <p:to>
                                        <p:strVal val="visible"/>
                                      </p:to>
                                    </p:set>
                                    <p:animEffect transition="in" filter="wipe(left)">
                                      <p:cBhvr>
                                        <p:cTn id="17" dur="500"/>
                                        <p:tgtEl>
                                          <p:spTgt spid="3237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23706"/>
                                        </p:tgtEl>
                                        <p:attrNameLst>
                                          <p:attrName>style.visibility</p:attrName>
                                        </p:attrNameLst>
                                      </p:cBhvr>
                                      <p:to>
                                        <p:strVal val="visible"/>
                                      </p:to>
                                    </p:set>
                                    <p:animEffect transition="in" filter="wipe(left)">
                                      <p:cBhvr>
                                        <p:cTn id="22" dur="1000"/>
                                        <p:tgtEl>
                                          <p:spTgt spid="3237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3700"/>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感叹时奏幻想空间.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23702"/>
                                        </p:tgtEl>
                                        <p:attrNameLst>
                                          <p:attrName>style.visibility</p:attrName>
                                        </p:attrNameLst>
                                      </p:cBhvr>
                                      <p:to>
                                        <p:strVal val="visible"/>
                                      </p:to>
                                    </p:set>
                                    <p:animEffect transition="in" filter="wipe(up)">
                                      <p:cBhvr>
                                        <p:cTn id="31" dur="500"/>
                                        <p:tgtEl>
                                          <p:spTgt spid="3237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23707"/>
                                        </p:tgtEl>
                                        <p:attrNameLst>
                                          <p:attrName>style.visibility</p:attrName>
                                        </p:attrNameLst>
                                      </p:cBhvr>
                                      <p:to>
                                        <p:strVal val="visible"/>
                                      </p:to>
                                    </p:set>
                                    <p:animEffect transition="in" filter="wipe(left)">
                                      <p:cBhvr>
                                        <p:cTn id="36" dur="1000"/>
                                        <p:tgtEl>
                                          <p:spTgt spid="32370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23701"/>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2" name="感叹时奏幻想空间.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23705"/>
                                        </p:tgtEl>
                                        <p:attrNameLst>
                                          <p:attrName>style.visibility</p:attrName>
                                        </p:attrNameLst>
                                      </p:cBhvr>
                                      <p:to>
                                        <p:strVal val="visible"/>
                                      </p:to>
                                    </p:set>
                                    <p:animEffect transition="in" filter="wipe(up)">
                                      <p:cBhvr>
                                        <p:cTn id="45" dur="500"/>
                                        <p:tgtEl>
                                          <p:spTgt spid="323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41" grpId="0" build="p" autoUpdateAnimBg="0"/>
      <p:bldP spid="323642" grpId="0" autoUpdateAnimBg="0"/>
      <p:bldP spid="323700" grpId="0" animBg="1"/>
      <p:bldP spid="323701" grpId="0" animBg="1"/>
      <p:bldP spid="323702" grpId="0" animBg="1" autoUpdateAnimBg="0"/>
      <p:bldP spid="323704" grpId="0" autoUpdateAnimBg="0"/>
      <p:bldP spid="32370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8" descr="C:\Users\Administrator\Desktop\图片3.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14813" y="1394517"/>
            <a:ext cx="4138612"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435" name="Text Box 91"/>
          <p:cNvSpPr txBox="1">
            <a:spLocks noChangeArrowheads="1"/>
          </p:cNvSpPr>
          <p:nvPr/>
        </p:nvSpPr>
        <p:spPr bwMode="auto">
          <a:xfrm>
            <a:off x="5126038" y="3429692"/>
            <a:ext cx="27019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a:solidFill>
                  <a:srgbClr val="000099"/>
                </a:solidFill>
                <a:effectLst/>
              </a:rPr>
              <a:t>(b)</a:t>
            </a:r>
            <a:r>
              <a:rPr lang="zh-CN" altLang="en-US" b="1">
                <a:solidFill>
                  <a:srgbClr val="000099"/>
                </a:solidFill>
                <a:effectLst/>
              </a:rPr>
              <a:t>有反馈放大电路</a:t>
            </a:r>
          </a:p>
        </p:txBody>
      </p:sp>
      <p:sp>
        <p:nvSpPr>
          <p:cNvPr id="313419" name="Text Box 75"/>
          <p:cNvSpPr txBox="1">
            <a:spLocks noChangeArrowheads="1"/>
          </p:cNvSpPr>
          <p:nvPr/>
        </p:nvSpPr>
        <p:spPr bwMode="auto">
          <a:xfrm>
            <a:off x="744538" y="2642292"/>
            <a:ext cx="26844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b="1">
                <a:solidFill>
                  <a:srgbClr val="000099"/>
                </a:solidFill>
                <a:effectLst/>
              </a:rPr>
              <a:t>(a)</a:t>
            </a:r>
            <a:r>
              <a:rPr lang="zh-CN" altLang="en-US" b="1">
                <a:solidFill>
                  <a:srgbClr val="000099"/>
                </a:solidFill>
                <a:effectLst/>
              </a:rPr>
              <a:t>无反馈放大电路</a:t>
            </a:r>
          </a:p>
        </p:txBody>
      </p:sp>
      <p:sp>
        <p:nvSpPr>
          <p:cNvPr id="313353" name="Text Box 9"/>
          <p:cNvSpPr txBox="1">
            <a:spLocks noChangeArrowheads="1"/>
          </p:cNvSpPr>
          <p:nvPr/>
        </p:nvSpPr>
        <p:spPr bwMode="auto">
          <a:xfrm>
            <a:off x="492125" y="678555"/>
            <a:ext cx="2860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b="1">
                <a:solidFill>
                  <a:srgbClr val="CC0000"/>
                </a:solidFill>
                <a:effectLst/>
              </a:rPr>
              <a:t>电子电路方框图</a:t>
            </a:r>
          </a:p>
        </p:txBody>
      </p:sp>
      <p:sp>
        <p:nvSpPr>
          <p:cNvPr id="313383" name="AutoShape 39" descr="60%"/>
          <p:cNvSpPr>
            <a:spLocks noChangeArrowheads="1"/>
          </p:cNvSpPr>
          <p:nvPr/>
        </p:nvSpPr>
        <p:spPr bwMode="auto">
          <a:xfrm>
            <a:off x="7119938" y="2245417"/>
            <a:ext cx="1524000" cy="457200"/>
          </a:xfrm>
          <a:prstGeom prst="wedgeRoundRectCallout">
            <a:avLst>
              <a:gd name="adj1" fmla="val -71565"/>
              <a:gd name="adj2" fmla="val 119444"/>
              <a:gd name="adj3" fmla="val 16667"/>
            </a:avLst>
          </a:prstGeom>
          <a:pattFill prst="pct60">
            <a:fgClr>
              <a:srgbClr val="66FF33"/>
            </a:fgClr>
            <a:bgClr>
              <a:srgbClr val="FFFFFF"/>
            </a:bgClr>
          </a:pattFill>
          <a:ln w="28575">
            <a:solidFill>
              <a:srgbClr val="006600"/>
            </a:solidFill>
            <a:miter lim="800000"/>
            <a:headEnd/>
            <a:tailEnd type="none" w="med"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rgbClr val="FF0000"/>
                </a:solidFill>
                <a:effectLst/>
              </a:rPr>
              <a:t>反馈电路</a:t>
            </a:r>
          </a:p>
        </p:txBody>
      </p:sp>
      <p:sp>
        <p:nvSpPr>
          <p:cNvPr id="313399" name="AutoShape 55" descr="40%"/>
          <p:cNvSpPr>
            <a:spLocks noChangeArrowheads="1"/>
          </p:cNvSpPr>
          <p:nvPr/>
        </p:nvSpPr>
        <p:spPr bwMode="auto">
          <a:xfrm>
            <a:off x="4906963" y="742055"/>
            <a:ext cx="1466850" cy="457200"/>
          </a:xfrm>
          <a:prstGeom prst="wedgeRoundRectCallout">
            <a:avLst>
              <a:gd name="adj1" fmla="val -33551"/>
              <a:gd name="adj2" fmla="val 152431"/>
              <a:gd name="adj3" fmla="val 16667"/>
            </a:avLst>
          </a:prstGeom>
          <a:pattFill prst="pct40">
            <a:fgClr>
              <a:srgbClr val="00FF00"/>
            </a:fgClr>
            <a:bgClr>
              <a:srgbClr val="FFFFFF"/>
            </a:bgClr>
          </a:pattFill>
          <a:ln w="28575">
            <a:solidFill>
              <a:srgbClr val="006600"/>
            </a:solidFill>
            <a:miter lim="800000"/>
            <a:headEnd/>
            <a:tailEnd type="none" w="med"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rgbClr val="FF0000"/>
                </a:solidFill>
                <a:effectLst/>
              </a:rPr>
              <a:t>比较环节</a:t>
            </a:r>
          </a:p>
        </p:txBody>
      </p:sp>
      <p:sp>
        <p:nvSpPr>
          <p:cNvPr id="313382" name="AutoShape 38" descr="40%"/>
          <p:cNvSpPr>
            <a:spLocks noChangeArrowheads="1"/>
          </p:cNvSpPr>
          <p:nvPr/>
        </p:nvSpPr>
        <p:spPr bwMode="auto">
          <a:xfrm>
            <a:off x="6583363" y="742055"/>
            <a:ext cx="2136775" cy="457200"/>
          </a:xfrm>
          <a:prstGeom prst="wedgeRoundRectCallout">
            <a:avLst>
              <a:gd name="adj1" fmla="val -44130"/>
              <a:gd name="adj2" fmla="val 167361"/>
              <a:gd name="adj3" fmla="val 16667"/>
            </a:avLst>
          </a:prstGeom>
          <a:pattFill prst="pct40">
            <a:fgClr>
              <a:srgbClr val="00FF00"/>
            </a:fgClr>
            <a:bgClr>
              <a:srgbClr val="FFFFFF"/>
            </a:bgClr>
          </a:pattFill>
          <a:ln w="28575">
            <a:solidFill>
              <a:srgbClr val="006600"/>
            </a:solidFill>
            <a:miter lim="800000"/>
            <a:headEnd/>
            <a:tailEnd type="none" w="med" len="lg"/>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b="1">
                <a:solidFill>
                  <a:srgbClr val="FF0000"/>
                </a:solidFill>
                <a:effectLst/>
              </a:rPr>
              <a:t>基本放大电路</a:t>
            </a:r>
          </a:p>
        </p:txBody>
      </p:sp>
      <p:sp>
        <p:nvSpPr>
          <p:cNvPr id="313456" name="Text Box 112"/>
          <p:cNvSpPr txBox="1">
            <a:spLocks noChangeArrowheads="1"/>
          </p:cNvSpPr>
          <p:nvPr/>
        </p:nvSpPr>
        <p:spPr bwMode="auto">
          <a:xfrm>
            <a:off x="323850" y="3850380"/>
            <a:ext cx="845026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sz="2800" b="1" dirty="0">
                <a:solidFill>
                  <a:srgbClr val="000099"/>
                </a:solidFill>
                <a:effectLst/>
              </a:rPr>
              <a:t>        </a:t>
            </a:r>
            <a:r>
              <a:rPr lang="zh-CN" altLang="en-US" sz="2800" b="1" dirty="0">
                <a:effectLst/>
              </a:rPr>
              <a:t>无反馈作用的放大电路，信号是单向传递，即只有从输入端向输出端的传递信息。</a:t>
            </a:r>
          </a:p>
        </p:txBody>
      </p:sp>
      <p:sp>
        <p:nvSpPr>
          <p:cNvPr id="313458" name="Text Box 114"/>
          <p:cNvSpPr txBox="1">
            <a:spLocks noChangeArrowheads="1"/>
          </p:cNvSpPr>
          <p:nvPr/>
        </p:nvSpPr>
        <p:spPr bwMode="auto">
          <a:xfrm>
            <a:off x="323850" y="4844155"/>
            <a:ext cx="84502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pPr>
            <a:r>
              <a:rPr lang="en-US" altLang="zh-CN" sz="2800" b="1" dirty="0">
                <a:solidFill>
                  <a:srgbClr val="000099"/>
                </a:solidFill>
                <a:effectLst/>
              </a:rPr>
              <a:t>        </a:t>
            </a:r>
            <a:r>
              <a:rPr lang="zh-CN" altLang="en-US" sz="2800" b="1" dirty="0">
                <a:effectLst/>
              </a:rPr>
              <a:t>有反馈作用的放大电路，信号双向传递，既有从输入端向输出端的传递信息，又有从输出端向输入端的传递信息。因此，反馈放大电路是一个闭环电路。</a:t>
            </a:r>
          </a:p>
        </p:txBody>
      </p:sp>
      <p:pic>
        <p:nvPicPr>
          <p:cNvPr id="39" name="Picture 37" descr="C:\Users\Administrator\Desktop\图片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7250" y="1751705"/>
            <a:ext cx="2736850"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6512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53"/>
                                        </p:tgtEl>
                                        <p:attrNameLst>
                                          <p:attrName>style.visibility</p:attrName>
                                        </p:attrNameLst>
                                      </p:cBhvr>
                                      <p:to>
                                        <p:strVal val="visible"/>
                                      </p:to>
                                    </p:set>
                                    <p:animEffect transition="in" filter="wipe(left)">
                                      <p:cBhvr>
                                        <p:cTn id="7" dur="500"/>
                                        <p:tgtEl>
                                          <p:spTgt spid="3133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13419"/>
                                        </p:tgtEl>
                                        <p:attrNameLst>
                                          <p:attrName>style.visibility</p:attrName>
                                        </p:attrNameLst>
                                      </p:cBhvr>
                                      <p:to>
                                        <p:strVal val="visible"/>
                                      </p:to>
                                    </p:set>
                                    <p:animEffect transition="in" filter="wipe(left)">
                                      <p:cBhvr>
                                        <p:cTn id="16" dur="500"/>
                                        <p:tgtEl>
                                          <p:spTgt spid="3134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500"/>
                                        <p:tgtEl>
                                          <p:spTgt spid="41"/>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13435"/>
                                        </p:tgtEl>
                                        <p:attrNameLst>
                                          <p:attrName>style.visibility</p:attrName>
                                        </p:attrNameLst>
                                      </p:cBhvr>
                                      <p:to>
                                        <p:strVal val="visible"/>
                                      </p:to>
                                    </p:set>
                                    <p:animEffect transition="in" filter="wipe(left)">
                                      <p:cBhvr>
                                        <p:cTn id="25" dur="500"/>
                                        <p:tgtEl>
                                          <p:spTgt spid="3134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13382"/>
                                        </p:tgtEl>
                                        <p:attrNameLst>
                                          <p:attrName>style.visibility</p:attrName>
                                        </p:attrNameLst>
                                      </p:cBhvr>
                                      <p:to>
                                        <p:strVal val="visible"/>
                                      </p:to>
                                    </p:set>
                                    <p:animEffect transition="in" filter="wipe(up)">
                                      <p:cBhvr>
                                        <p:cTn id="30" dur="500"/>
                                        <p:tgtEl>
                                          <p:spTgt spid="3133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13383"/>
                                        </p:tgtEl>
                                        <p:attrNameLst>
                                          <p:attrName>style.visibility</p:attrName>
                                        </p:attrNameLst>
                                      </p:cBhvr>
                                      <p:to>
                                        <p:strVal val="visible"/>
                                      </p:to>
                                    </p:set>
                                    <p:animEffect transition="in" filter="wipe(up)">
                                      <p:cBhvr>
                                        <p:cTn id="35" dur="500"/>
                                        <p:tgtEl>
                                          <p:spTgt spid="31338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13399"/>
                                        </p:tgtEl>
                                        <p:attrNameLst>
                                          <p:attrName>style.visibility</p:attrName>
                                        </p:attrNameLst>
                                      </p:cBhvr>
                                      <p:to>
                                        <p:strVal val="visible"/>
                                      </p:to>
                                    </p:set>
                                    <p:animEffect transition="in" filter="wipe(up)">
                                      <p:cBhvr>
                                        <p:cTn id="40" dur="500"/>
                                        <p:tgtEl>
                                          <p:spTgt spid="31339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13456"/>
                                        </p:tgtEl>
                                        <p:attrNameLst>
                                          <p:attrName>style.visibility</p:attrName>
                                        </p:attrNameLst>
                                      </p:cBhvr>
                                      <p:to>
                                        <p:strVal val="visible"/>
                                      </p:to>
                                    </p:set>
                                    <p:animEffect transition="in" filter="wipe(left)">
                                      <p:cBhvr>
                                        <p:cTn id="45" dur="500"/>
                                        <p:tgtEl>
                                          <p:spTgt spid="31345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13458"/>
                                        </p:tgtEl>
                                        <p:attrNameLst>
                                          <p:attrName>style.visibility</p:attrName>
                                        </p:attrNameLst>
                                      </p:cBhvr>
                                      <p:to>
                                        <p:strVal val="visible"/>
                                      </p:to>
                                    </p:set>
                                    <p:animEffect transition="in" filter="wipe(left)">
                                      <p:cBhvr>
                                        <p:cTn id="50" dur="500"/>
                                        <p:tgtEl>
                                          <p:spTgt spid="313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435" grpId="0" autoUpdateAnimBg="0"/>
      <p:bldP spid="313419" grpId="0" autoUpdateAnimBg="0"/>
      <p:bldP spid="313353" grpId="0" autoUpdateAnimBg="0"/>
      <p:bldP spid="313383" grpId="0" animBg="1" autoUpdateAnimBg="0"/>
      <p:bldP spid="313399" grpId="0" animBg="1" autoUpdateAnimBg="0"/>
      <p:bldP spid="313382" grpId="0" animBg="1" autoUpdateAnimBg="0"/>
      <p:bldP spid="313456" grpId="0" autoUpdateAnimBg="0"/>
      <p:bldP spid="31345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ext Box 1035"/>
          <p:cNvSpPr txBox="1">
            <a:spLocks noChangeArrowheads="1"/>
          </p:cNvSpPr>
          <p:nvPr/>
        </p:nvSpPr>
        <p:spPr bwMode="auto">
          <a:xfrm>
            <a:off x="593081" y="683537"/>
            <a:ext cx="28606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med" len="lg"/>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b="1">
                <a:solidFill>
                  <a:srgbClr val="CC0000"/>
                </a:solidFill>
                <a:effectLst/>
              </a:rPr>
              <a:t>电子电路方框图</a:t>
            </a:r>
          </a:p>
        </p:txBody>
      </p:sp>
      <p:graphicFrame>
        <p:nvGraphicFramePr>
          <p:cNvPr id="329728" name="Object 1024"/>
          <p:cNvGraphicFramePr>
            <a:graphicFrameLocks noChangeAspect="1"/>
          </p:cNvGraphicFramePr>
          <p:nvPr>
            <p:extLst/>
          </p:nvPr>
        </p:nvGraphicFramePr>
        <p:xfrm>
          <a:off x="1355081" y="4088725"/>
          <a:ext cx="2019300" cy="442912"/>
        </p:xfrm>
        <a:graphic>
          <a:graphicData uri="http://schemas.openxmlformats.org/presentationml/2006/ole">
            <mc:AlternateContent xmlns:mc="http://schemas.openxmlformats.org/markup-compatibility/2006">
              <mc:Choice xmlns:v="urn:schemas-microsoft-com:vml" Requires="v">
                <p:oleObj spid="_x0000_s1036" name="公式" r:id="rId3" imgW="2019240" imgH="444240" progId="Equation.3">
                  <p:embed/>
                </p:oleObj>
              </mc:Choice>
              <mc:Fallback>
                <p:oleObj name="公式" r:id="rId3" imgW="20192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5081" y="4088725"/>
                        <a:ext cx="20193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4639" name="Rectangle 1055"/>
          <p:cNvSpPr>
            <a:spLocks noChangeArrowheads="1"/>
          </p:cNvSpPr>
          <p:nvPr/>
        </p:nvSpPr>
        <p:spPr bwMode="auto">
          <a:xfrm>
            <a:off x="669281" y="3502937"/>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lg"/>
                <a:tailEnd type="none" w="med"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CC0000"/>
                </a:solidFill>
                <a:effectLst/>
              </a:rPr>
              <a:t>净输入信号：</a:t>
            </a:r>
          </a:p>
        </p:txBody>
      </p:sp>
      <p:sp>
        <p:nvSpPr>
          <p:cNvPr id="324657" name="Text Box 1073"/>
          <p:cNvSpPr txBox="1">
            <a:spLocks noChangeArrowheads="1"/>
          </p:cNvSpPr>
          <p:nvPr/>
        </p:nvSpPr>
        <p:spPr bwMode="auto">
          <a:xfrm>
            <a:off x="305743" y="4544337"/>
            <a:ext cx="84963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800" b="1">
                <a:solidFill>
                  <a:srgbClr val="000099"/>
                </a:solidFill>
                <a:effectLst/>
              </a:rPr>
              <a:t>        </a:t>
            </a:r>
            <a:r>
              <a:rPr lang="zh-CN" altLang="en-US" sz="2800" b="1">
                <a:solidFill>
                  <a:srgbClr val="000099"/>
                </a:solidFill>
                <a:effectLst/>
              </a:rPr>
              <a:t>若</a:t>
            </a:r>
            <a:r>
              <a:rPr lang="zh-CN" altLang="en-US" sz="2800" b="1">
                <a:effectLst/>
              </a:rPr>
              <a:t>三者同相，则</a:t>
            </a:r>
            <a:r>
              <a:rPr lang="en-US" altLang="zh-CN" sz="2800" b="1" i="1">
                <a:solidFill>
                  <a:srgbClr val="000099"/>
                </a:solidFill>
                <a:effectLst/>
              </a:rPr>
              <a:t>X</a:t>
            </a:r>
            <a:r>
              <a:rPr lang="en-US" altLang="zh-CN" sz="2800" b="1" baseline="-25000">
                <a:solidFill>
                  <a:srgbClr val="000099"/>
                </a:solidFill>
                <a:effectLst/>
              </a:rPr>
              <a:t>d </a:t>
            </a:r>
            <a:r>
              <a:rPr lang="en-US" altLang="zh-CN" sz="2800" b="1">
                <a:solidFill>
                  <a:srgbClr val="000099"/>
                </a:solidFill>
                <a:effectLst/>
              </a:rPr>
              <a:t>= </a:t>
            </a:r>
            <a:r>
              <a:rPr lang="en-US" altLang="zh-CN" sz="2800" b="1" i="1">
                <a:solidFill>
                  <a:srgbClr val="000099"/>
                </a:solidFill>
                <a:effectLst/>
              </a:rPr>
              <a:t>X</a:t>
            </a:r>
            <a:r>
              <a:rPr lang="en-US" altLang="zh-CN" sz="2800" b="1" baseline="-25000">
                <a:solidFill>
                  <a:srgbClr val="000099"/>
                </a:solidFill>
                <a:effectLst/>
              </a:rPr>
              <a:t>i </a:t>
            </a:r>
            <a:r>
              <a:rPr lang="en-US" altLang="zh-CN" sz="2800" b="1">
                <a:solidFill>
                  <a:srgbClr val="000099"/>
                </a:solidFill>
                <a:effectLst/>
              </a:rPr>
              <a:t>- </a:t>
            </a:r>
            <a:r>
              <a:rPr lang="en-US" altLang="zh-CN" sz="2800" b="1" i="1">
                <a:solidFill>
                  <a:srgbClr val="000099"/>
                </a:solidFill>
                <a:effectLst/>
              </a:rPr>
              <a:t>X</a:t>
            </a:r>
            <a:r>
              <a:rPr lang="en-US" altLang="zh-CN" sz="2800" b="1" baseline="-25000">
                <a:solidFill>
                  <a:srgbClr val="000099"/>
                </a:solidFill>
                <a:effectLst/>
              </a:rPr>
              <a:t>f </a:t>
            </a:r>
            <a:r>
              <a:rPr lang="en-US" altLang="zh-CN" sz="2800" b="1">
                <a:solidFill>
                  <a:srgbClr val="000099"/>
                </a:solidFill>
                <a:effectLst/>
              </a:rPr>
              <a:t>,  </a:t>
            </a:r>
            <a:r>
              <a:rPr lang="zh-CN" altLang="en-US" sz="2800" b="1">
                <a:solidFill>
                  <a:srgbClr val="000099"/>
                </a:solidFill>
                <a:effectLst/>
              </a:rPr>
              <a:t>即</a:t>
            </a:r>
            <a:r>
              <a:rPr lang="en-US" altLang="zh-CN" sz="2800" b="1" i="1">
                <a:solidFill>
                  <a:srgbClr val="000099"/>
                </a:solidFill>
                <a:effectLst/>
              </a:rPr>
              <a:t>X</a:t>
            </a:r>
            <a:r>
              <a:rPr lang="en-US" altLang="zh-CN" sz="2800" b="1" baseline="-25000">
                <a:solidFill>
                  <a:srgbClr val="000099"/>
                </a:solidFill>
                <a:effectLst/>
              </a:rPr>
              <a:t>d </a:t>
            </a:r>
            <a:r>
              <a:rPr lang="en-US" altLang="zh-CN" sz="2800" b="1">
                <a:solidFill>
                  <a:srgbClr val="000099"/>
                </a:solidFill>
                <a:effectLst/>
              </a:rPr>
              <a:t>&lt; </a:t>
            </a:r>
            <a:r>
              <a:rPr lang="en-US" altLang="zh-CN" sz="2800" b="1" i="1">
                <a:solidFill>
                  <a:srgbClr val="000099"/>
                </a:solidFill>
                <a:effectLst/>
              </a:rPr>
              <a:t>X</a:t>
            </a:r>
            <a:r>
              <a:rPr lang="en-US" altLang="zh-CN" sz="2800" b="1" baseline="-25000">
                <a:solidFill>
                  <a:srgbClr val="000099"/>
                </a:solidFill>
                <a:effectLst/>
              </a:rPr>
              <a:t>i </a:t>
            </a:r>
            <a:r>
              <a:rPr lang="en-US" altLang="zh-CN" sz="2800" b="1">
                <a:solidFill>
                  <a:srgbClr val="000099"/>
                </a:solidFill>
                <a:effectLst/>
              </a:rPr>
              <a:t> ,  </a:t>
            </a:r>
            <a:r>
              <a:rPr lang="zh-CN" altLang="en-US" sz="2800" b="1">
                <a:solidFill>
                  <a:srgbClr val="000099"/>
                </a:solidFill>
                <a:effectLst/>
              </a:rPr>
              <a:t>此时</a:t>
            </a:r>
            <a:r>
              <a:rPr lang="en-US" altLang="zh-CN" sz="2800" b="1">
                <a:solidFill>
                  <a:srgbClr val="000099"/>
                </a:solidFill>
                <a:effectLst/>
              </a:rPr>
              <a:t>, </a:t>
            </a:r>
            <a:r>
              <a:rPr lang="zh-CN" altLang="en-US" sz="2800" b="1">
                <a:solidFill>
                  <a:srgbClr val="000099"/>
                </a:solidFill>
                <a:effectLst/>
              </a:rPr>
              <a:t>反馈信号削弱了净输入信号</a:t>
            </a:r>
            <a:r>
              <a:rPr lang="en-US" altLang="zh-CN" sz="2800" b="1">
                <a:solidFill>
                  <a:srgbClr val="000099"/>
                </a:solidFill>
                <a:effectLst/>
              </a:rPr>
              <a:t>,  </a:t>
            </a:r>
            <a:r>
              <a:rPr lang="zh-CN" altLang="en-US" sz="2800" b="1">
                <a:effectLst/>
              </a:rPr>
              <a:t>电路为负反馈</a:t>
            </a:r>
            <a:r>
              <a:rPr lang="zh-CN" altLang="en-US" sz="2800" b="1">
                <a:solidFill>
                  <a:srgbClr val="000099"/>
                </a:solidFill>
                <a:effectLst/>
              </a:rPr>
              <a:t>。</a:t>
            </a:r>
          </a:p>
        </p:txBody>
      </p:sp>
      <p:sp>
        <p:nvSpPr>
          <p:cNvPr id="324658" name="Text Box 1074"/>
          <p:cNvSpPr txBox="1">
            <a:spLocks noChangeArrowheads="1"/>
          </p:cNvSpPr>
          <p:nvPr/>
        </p:nvSpPr>
        <p:spPr bwMode="auto">
          <a:xfrm>
            <a:off x="343843" y="5598437"/>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b="1">
                <a:solidFill>
                  <a:srgbClr val="006600"/>
                </a:solidFill>
                <a:effectLst/>
              </a:rPr>
              <a:t>        </a:t>
            </a:r>
            <a:r>
              <a:rPr lang="zh-CN" altLang="en-US" sz="2800" b="1">
                <a:solidFill>
                  <a:srgbClr val="006600"/>
                </a:solidFill>
                <a:effectLst/>
              </a:rPr>
              <a:t>若 </a:t>
            </a:r>
            <a:r>
              <a:rPr lang="en-US" altLang="zh-CN" sz="2800" b="1" i="1">
                <a:solidFill>
                  <a:srgbClr val="006600"/>
                </a:solidFill>
                <a:effectLst/>
              </a:rPr>
              <a:t>X</a:t>
            </a:r>
            <a:r>
              <a:rPr lang="en-US" altLang="zh-CN" sz="2800" b="1" baseline="-25000">
                <a:solidFill>
                  <a:srgbClr val="006600"/>
                </a:solidFill>
                <a:effectLst/>
              </a:rPr>
              <a:t>d </a:t>
            </a:r>
            <a:r>
              <a:rPr lang="en-US" altLang="zh-CN" sz="2800" b="1">
                <a:solidFill>
                  <a:srgbClr val="006600"/>
                </a:solidFill>
                <a:effectLst/>
              </a:rPr>
              <a:t>&gt; </a:t>
            </a:r>
            <a:r>
              <a:rPr lang="en-US" altLang="zh-CN" sz="2800" b="1" i="1">
                <a:solidFill>
                  <a:srgbClr val="006600"/>
                </a:solidFill>
                <a:effectLst/>
              </a:rPr>
              <a:t>X</a:t>
            </a:r>
            <a:r>
              <a:rPr lang="en-US" altLang="zh-CN" sz="2800" b="1" baseline="-25000">
                <a:solidFill>
                  <a:srgbClr val="006600"/>
                </a:solidFill>
                <a:effectLst/>
              </a:rPr>
              <a:t>i </a:t>
            </a:r>
            <a:r>
              <a:rPr lang="en-US" altLang="zh-CN" sz="2800" b="1">
                <a:solidFill>
                  <a:srgbClr val="006600"/>
                </a:solidFill>
                <a:effectLst/>
              </a:rPr>
              <a:t> </a:t>
            </a:r>
            <a:r>
              <a:rPr lang="zh-CN" altLang="en-US" sz="2800" b="1">
                <a:solidFill>
                  <a:srgbClr val="006600"/>
                </a:solidFill>
                <a:effectLst/>
              </a:rPr>
              <a:t>，即反馈信号起了增强净输入信号的作用则为正反馈。</a:t>
            </a:r>
          </a:p>
        </p:txBody>
      </p:sp>
      <p:grpSp>
        <p:nvGrpSpPr>
          <p:cNvPr id="2" name="Group 1078"/>
          <p:cNvGrpSpPr>
            <a:grpSpLocks/>
          </p:cNvGrpSpPr>
          <p:nvPr/>
        </p:nvGrpSpPr>
        <p:grpSpPr bwMode="auto">
          <a:xfrm>
            <a:off x="664518" y="2912387"/>
            <a:ext cx="2892425" cy="519113"/>
            <a:chOff x="620" y="3044"/>
            <a:chExt cx="1768" cy="327"/>
          </a:xfrm>
        </p:grpSpPr>
        <p:sp>
          <p:nvSpPr>
            <p:cNvPr id="1044" name="Rectangle 1079"/>
            <p:cNvSpPr>
              <a:spLocks noChangeArrowheads="1"/>
            </p:cNvSpPr>
            <p:nvPr/>
          </p:nvSpPr>
          <p:spPr bwMode="auto">
            <a:xfrm>
              <a:off x="873" y="3044"/>
              <a:ext cx="15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lg"/>
                  <a:tailEnd type="none" w="med"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chemeClr val="accent2"/>
                  </a:solidFill>
                  <a:effectLst/>
                </a:rPr>
                <a:t> </a:t>
              </a:r>
              <a:r>
                <a:rPr lang="en-US" altLang="zh-CN" sz="2800" b="1" i="1">
                  <a:solidFill>
                    <a:srgbClr val="000099"/>
                  </a:solidFill>
                  <a:effectLst/>
                </a:rPr>
                <a:t>— </a:t>
              </a:r>
              <a:r>
                <a:rPr lang="zh-CN" altLang="en-US" sz="2800" b="1">
                  <a:solidFill>
                    <a:srgbClr val="000099"/>
                  </a:solidFill>
                  <a:effectLst/>
                </a:rPr>
                <a:t>净输入信号</a:t>
              </a:r>
            </a:p>
          </p:txBody>
        </p:sp>
        <p:graphicFrame>
          <p:nvGraphicFramePr>
            <p:cNvPr id="1030" name="Object 1033"/>
            <p:cNvGraphicFramePr>
              <a:graphicFrameLocks noChangeAspect="1"/>
            </p:cNvGraphicFramePr>
            <p:nvPr/>
          </p:nvGraphicFramePr>
          <p:xfrm>
            <a:off x="620" y="3052"/>
            <a:ext cx="296" cy="279"/>
          </p:xfrm>
          <a:graphic>
            <a:graphicData uri="http://schemas.openxmlformats.org/presentationml/2006/ole">
              <mc:AlternateContent xmlns:mc="http://schemas.openxmlformats.org/markup-compatibility/2006">
                <mc:Choice xmlns:v="urn:schemas-microsoft-com:vml" Requires="v">
                  <p:oleObj spid="_x0000_s1037" name="公式" r:id="rId5" imgW="469800" imgH="444240" progId="Equation.3">
                    <p:embed/>
                  </p:oleObj>
                </mc:Choice>
                <mc:Fallback>
                  <p:oleObj name="公式" r:id="rId5" imgW="46980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 y="3052"/>
                          <a:ext cx="29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081"/>
          <p:cNvGrpSpPr>
            <a:grpSpLocks/>
          </p:cNvGrpSpPr>
          <p:nvPr/>
        </p:nvGrpSpPr>
        <p:grpSpPr bwMode="auto">
          <a:xfrm>
            <a:off x="675631" y="2417087"/>
            <a:ext cx="2527300" cy="519113"/>
            <a:chOff x="620" y="2748"/>
            <a:chExt cx="1545" cy="327"/>
          </a:xfrm>
        </p:grpSpPr>
        <p:sp>
          <p:nvSpPr>
            <p:cNvPr id="1043" name="Rectangle 1082"/>
            <p:cNvSpPr>
              <a:spLocks noChangeArrowheads="1"/>
            </p:cNvSpPr>
            <p:nvPr/>
          </p:nvSpPr>
          <p:spPr bwMode="auto">
            <a:xfrm>
              <a:off x="907" y="2748"/>
              <a:ext cx="1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lg"/>
                  <a:tailEnd type="none" w="med"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rgbClr val="000099"/>
                  </a:solidFill>
                  <a:effectLst/>
                </a:rPr>
                <a:t>— </a:t>
              </a:r>
              <a:r>
                <a:rPr lang="zh-CN" altLang="en-US" sz="2800" b="1">
                  <a:solidFill>
                    <a:srgbClr val="000099"/>
                  </a:solidFill>
                  <a:effectLst/>
                </a:rPr>
                <a:t>反馈信号</a:t>
              </a:r>
            </a:p>
          </p:txBody>
        </p:sp>
        <p:graphicFrame>
          <p:nvGraphicFramePr>
            <p:cNvPr id="1029" name="Object 1032"/>
            <p:cNvGraphicFramePr>
              <a:graphicFrameLocks noChangeAspect="1"/>
            </p:cNvGraphicFramePr>
            <p:nvPr/>
          </p:nvGraphicFramePr>
          <p:xfrm>
            <a:off x="620" y="2756"/>
            <a:ext cx="279" cy="271"/>
          </p:xfrm>
          <a:graphic>
            <a:graphicData uri="http://schemas.openxmlformats.org/presentationml/2006/ole">
              <mc:AlternateContent xmlns:mc="http://schemas.openxmlformats.org/markup-compatibility/2006">
                <mc:Choice xmlns:v="urn:schemas-microsoft-com:vml" Requires="v">
                  <p:oleObj spid="_x0000_s1038" name="公式" r:id="rId7" imgW="444240" imgH="431640" progId="Equation.3">
                    <p:embed/>
                  </p:oleObj>
                </mc:Choice>
                <mc:Fallback>
                  <p:oleObj name="公式" r:id="rId7" imgW="4442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 y="2756"/>
                          <a:ext cx="27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84"/>
          <p:cNvGrpSpPr>
            <a:grpSpLocks/>
          </p:cNvGrpSpPr>
          <p:nvPr/>
        </p:nvGrpSpPr>
        <p:grpSpPr bwMode="auto">
          <a:xfrm>
            <a:off x="681981" y="1883687"/>
            <a:ext cx="2541587" cy="519113"/>
            <a:chOff x="624" y="2452"/>
            <a:chExt cx="1554" cy="327"/>
          </a:xfrm>
        </p:grpSpPr>
        <p:sp>
          <p:nvSpPr>
            <p:cNvPr id="1042" name="Rectangle 1085"/>
            <p:cNvSpPr>
              <a:spLocks noChangeArrowheads="1"/>
            </p:cNvSpPr>
            <p:nvPr/>
          </p:nvSpPr>
          <p:spPr bwMode="auto">
            <a:xfrm>
              <a:off x="920" y="2452"/>
              <a:ext cx="1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lg"/>
                  <a:tailEnd type="none" w="med"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rgbClr val="000099"/>
                  </a:solidFill>
                  <a:effectLst/>
                </a:rPr>
                <a:t>— </a:t>
              </a:r>
              <a:r>
                <a:rPr lang="zh-CN" altLang="en-US" sz="2800" b="1">
                  <a:solidFill>
                    <a:srgbClr val="000099"/>
                  </a:solidFill>
                  <a:effectLst/>
                </a:rPr>
                <a:t>输出信号</a:t>
              </a:r>
              <a:endParaRPr lang="zh-CN" altLang="en-US" sz="2800" b="1" i="1">
                <a:solidFill>
                  <a:srgbClr val="000099"/>
                </a:solidFill>
                <a:effectLst/>
              </a:endParaRPr>
            </a:p>
          </p:txBody>
        </p:sp>
        <p:graphicFrame>
          <p:nvGraphicFramePr>
            <p:cNvPr id="1028" name="Object 1031"/>
            <p:cNvGraphicFramePr>
              <a:graphicFrameLocks noChangeAspect="1"/>
            </p:cNvGraphicFramePr>
            <p:nvPr/>
          </p:nvGraphicFramePr>
          <p:xfrm>
            <a:off x="624" y="2488"/>
            <a:ext cx="288" cy="279"/>
          </p:xfrm>
          <a:graphic>
            <a:graphicData uri="http://schemas.openxmlformats.org/presentationml/2006/ole">
              <mc:AlternateContent xmlns:mc="http://schemas.openxmlformats.org/markup-compatibility/2006">
                <mc:Choice xmlns:v="urn:schemas-microsoft-com:vml" Requires="v">
                  <p:oleObj spid="_x0000_s1039" name="公式" r:id="rId9" imgW="457200" imgH="444240" progId="Equation.3">
                    <p:embed/>
                  </p:oleObj>
                </mc:Choice>
                <mc:Fallback>
                  <p:oleObj name="公式" r:id="rId9" imgW="45720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2488"/>
                          <a:ext cx="288"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087"/>
          <p:cNvGrpSpPr>
            <a:grpSpLocks/>
          </p:cNvGrpSpPr>
          <p:nvPr/>
        </p:nvGrpSpPr>
        <p:grpSpPr bwMode="auto">
          <a:xfrm>
            <a:off x="669281" y="1382037"/>
            <a:ext cx="2538412" cy="519113"/>
            <a:chOff x="628" y="1660"/>
            <a:chExt cx="1552" cy="327"/>
          </a:xfrm>
        </p:grpSpPr>
        <p:sp>
          <p:nvSpPr>
            <p:cNvPr id="1041" name="Rectangle 1088"/>
            <p:cNvSpPr>
              <a:spLocks noChangeArrowheads="1"/>
            </p:cNvSpPr>
            <p:nvPr/>
          </p:nvSpPr>
          <p:spPr bwMode="auto">
            <a:xfrm>
              <a:off x="844" y="1660"/>
              <a:ext cx="1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med" len="lg"/>
                  <a:tailEnd type="none" w="med" len="lg"/>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b="1" i="1">
                  <a:solidFill>
                    <a:schemeClr val="accent2"/>
                  </a:solidFill>
                  <a:effectLst/>
                </a:rPr>
                <a:t>  </a:t>
              </a:r>
              <a:r>
                <a:rPr lang="en-US" altLang="zh-CN" sz="2800" b="1" i="1">
                  <a:solidFill>
                    <a:srgbClr val="000099"/>
                  </a:solidFill>
                  <a:effectLst/>
                </a:rPr>
                <a:t>— </a:t>
              </a:r>
              <a:r>
                <a:rPr lang="zh-CN" altLang="en-US" sz="2800" b="1">
                  <a:solidFill>
                    <a:srgbClr val="000099"/>
                  </a:solidFill>
                  <a:effectLst/>
                </a:rPr>
                <a:t>输入信号</a:t>
              </a:r>
              <a:endParaRPr lang="zh-CN" altLang="en-US" sz="2800" b="1" i="1">
                <a:solidFill>
                  <a:srgbClr val="000099"/>
                </a:solidFill>
                <a:effectLst/>
              </a:endParaRPr>
            </a:p>
          </p:txBody>
        </p:sp>
        <p:graphicFrame>
          <p:nvGraphicFramePr>
            <p:cNvPr id="1027" name="Object 1030"/>
            <p:cNvGraphicFramePr>
              <a:graphicFrameLocks noChangeAspect="1"/>
            </p:cNvGraphicFramePr>
            <p:nvPr/>
          </p:nvGraphicFramePr>
          <p:xfrm>
            <a:off x="628" y="1712"/>
            <a:ext cx="255" cy="271"/>
          </p:xfrm>
          <a:graphic>
            <a:graphicData uri="http://schemas.openxmlformats.org/presentationml/2006/ole">
              <mc:AlternateContent xmlns:mc="http://schemas.openxmlformats.org/markup-compatibility/2006">
                <mc:Choice xmlns:v="urn:schemas-microsoft-com:vml" Requires="v">
                  <p:oleObj spid="_x0000_s1040" name="公式" r:id="rId11" imgW="406080" imgH="431640" progId="Equation.3">
                    <p:embed/>
                  </p:oleObj>
                </mc:Choice>
                <mc:Fallback>
                  <p:oleObj name="公式" r:id="rId11" imgW="406080" imgH="431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 y="1712"/>
                          <a:ext cx="25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040" name="Picture 44" descr="C:\Users\Administrator\Desktop\图片4.jpg"/>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39518" y="940712"/>
            <a:ext cx="4846638"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328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39"/>
                                        </p:tgtEl>
                                        <p:attrNameLst>
                                          <p:attrName>style.visibility</p:attrName>
                                        </p:attrNameLst>
                                      </p:cBhvr>
                                      <p:to>
                                        <p:strVal val="visible"/>
                                      </p:to>
                                    </p:set>
                                    <p:animEffect transition="in" filter="wipe(left)">
                                      <p:cBhvr>
                                        <p:cTn id="27" dur="500"/>
                                        <p:tgtEl>
                                          <p:spTgt spid="324639"/>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29728"/>
                                        </p:tgtEl>
                                        <p:attrNameLst>
                                          <p:attrName>style.visibility</p:attrName>
                                        </p:attrNameLst>
                                      </p:cBhvr>
                                      <p:to>
                                        <p:strVal val="visible"/>
                                      </p:to>
                                    </p:set>
                                    <p:animEffect transition="in" filter="wipe(left)">
                                      <p:cBhvr>
                                        <p:cTn id="31" dur="500"/>
                                        <p:tgtEl>
                                          <p:spTgt spid="32972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24657">
                                            <p:txEl>
                                              <p:pRg st="0" end="0"/>
                                            </p:txEl>
                                          </p:spTgt>
                                        </p:tgtEl>
                                        <p:attrNameLst>
                                          <p:attrName>style.visibility</p:attrName>
                                        </p:attrNameLst>
                                      </p:cBhvr>
                                      <p:to>
                                        <p:strVal val="visible"/>
                                      </p:to>
                                    </p:set>
                                    <p:animEffect transition="in" filter="wipe(left)">
                                      <p:cBhvr>
                                        <p:cTn id="36" dur="500"/>
                                        <p:tgtEl>
                                          <p:spTgt spid="324657">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24658">
                                            <p:txEl>
                                              <p:pRg st="0" end="0"/>
                                            </p:txEl>
                                          </p:spTgt>
                                        </p:tgtEl>
                                        <p:attrNameLst>
                                          <p:attrName>style.visibility</p:attrName>
                                        </p:attrNameLst>
                                      </p:cBhvr>
                                      <p:to>
                                        <p:strVal val="visible"/>
                                      </p:to>
                                    </p:set>
                                    <p:animEffect transition="in" filter="wipe(left)">
                                      <p:cBhvr>
                                        <p:cTn id="41" dur="500"/>
                                        <p:tgtEl>
                                          <p:spTgt spid="3246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39" grpId="0" autoUpdateAnimBg="0"/>
      <p:bldP spid="324657" grpId="0" build="p" autoUpdateAnimBg="0"/>
      <p:bldP spid="32465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42" name="Rectangle 14"/>
          <p:cNvSpPr>
            <a:spLocks noGrp="1" noChangeArrowheads="1"/>
          </p:cNvSpPr>
          <p:nvPr>
            <p:ph type="subTitle" idx="1"/>
          </p:nvPr>
        </p:nvSpPr>
        <p:spPr bwMode="auto">
          <a:xfrm>
            <a:off x="319088" y="500456"/>
            <a:ext cx="67818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en-US" altLang="zh-CN" sz="2800" b="1" dirty="0" smtClean="0">
                <a:solidFill>
                  <a:srgbClr val="000099"/>
                </a:solidFill>
                <a:latin typeface="Times New Roman" panose="02020603050405020304" pitchFamily="18" charset="0"/>
                <a:ea typeface="楷体_GB2312" pitchFamily="49" charset="-122"/>
                <a:cs typeface="Times New Roman" panose="02020603050405020304" pitchFamily="18" charset="0"/>
              </a:rPr>
              <a:t>17.1.2 </a:t>
            </a:r>
            <a:r>
              <a:rPr lang="zh-CN" altLang="en-US" sz="2800" b="1" dirty="0" smtClean="0">
                <a:solidFill>
                  <a:srgbClr val="000099"/>
                </a:solidFill>
                <a:latin typeface="Times New Roman" panose="02020603050405020304" pitchFamily="18" charset="0"/>
                <a:cs typeface="Times New Roman" panose="02020603050405020304" pitchFamily="18" charset="0"/>
              </a:rPr>
              <a:t>负反馈与正反馈的判别方法</a:t>
            </a:r>
          </a:p>
        </p:txBody>
      </p:sp>
      <p:sp>
        <p:nvSpPr>
          <p:cNvPr id="124948" name="Text Box 20"/>
          <p:cNvSpPr txBox="1">
            <a:spLocks noChangeArrowheads="1"/>
          </p:cNvSpPr>
          <p:nvPr/>
        </p:nvSpPr>
        <p:spPr bwMode="auto">
          <a:xfrm>
            <a:off x="674688" y="983056"/>
            <a:ext cx="5486400" cy="525401"/>
          </a:xfrm>
          <a:prstGeom prst="rect">
            <a:avLst/>
          </a:prstGeom>
          <a:noFill/>
          <a:ln w="38100">
            <a:noFill/>
            <a:miter lim="800000"/>
            <a:headEnd/>
            <a:tailEnd/>
          </a:ln>
          <a:effectLst/>
        </p:spPr>
        <p:txBody>
          <a:bodyPr lIns="90000" tIns="46800" rIns="90000" bIns="46800">
            <a:spAutoFit/>
          </a:bodyPr>
          <a:lstStyle/>
          <a:p>
            <a:pPr>
              <a:spcBef>
                <a:spcPct val="10000"/>
              </a:spcBef>
              <a:defRPr/>
            </a:pPr>
            <a:r>
              <a:rPr lang="zh-CN" altLang="en-US" sz="2800" b="1">
                <a:solidFill>
                  <a:srgbClr val="CC0000"/>
                </a:solidFill>
                <a:latin typeface="Times New Roman" panose="02020603050405020304" pitchFamily="18" charset="0"/>
                <a:cs typeface="Times New Roman" panose="02020603050405020304" pitchFamily="18" charset="0"/>
              </a:rPr>
              <a:t>反馈极性的判别 </a:t>
            </a: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瞬时极性法</a:t>
            </a:r>
          </a:p>
        </p:txBody>
      </p:sp>
      <p:sp>
        <p:nvSpPr>
          <p:cNvPr id="124952" name="Rectangle 24"/>
          <p:cNvSpPr>
            <a:spLocks noChangeArrowheads="1"/>
          </p:cNvSpPr>
          <p:nvPr/>
        </p:nvSpPr>
        <p:spPr bwMode="auto">
          <a:xfrm>
            <a:off x="242888" y="4208856"/>
            <a:ext cx="8650287" cy="1031875"/>
          </a:xfrm>
          <a:prstGeom prst="rect">
            <a:avLst/>
          </a:prstGeom>
          <a:noFill/>
          <a:ln w="9525">
            <a:noFill/>
            <a:miter lim="800000"/>
            <a:headEnd/>
            <a:tailEnd/>
          </a:ln>
          <a:effectLst/>
        </p:spPr>
        <p:txBody>
          <a:bodyPr>
            <a:spAutoFit/>
          </a:bodyPr>
          <a:lstStyle/>
          <a:p>
            <a:pPr>
              <a:lnSpc>
                <a:spcPct val="110000"/>
              </a:lnSpc>
              <a:defRPr/>
            </a:pPr>
            <a:r>
              <a:rPr lang="en-US" altLang="zh-CN" sz="2800" b="1" dirty="0">
                <a:latin typeface="Times New Roman" panose="02020603050405020304" pitchFamily="18" charset="0"/>
                <a:cs typeface="Times New Roman" panose="02020603050405020304" pitchFamily="18" charset="0"/>
              </a:rPr>
              <a:t>     4. </a:t>
            </a:r>
            <a:r>
              <a:rPr lang="zh-CN" altLang="en-US" sz="2800" b="1" dirty="0">
                <a:latin typeface="Times New Roman" panose="02020603050405020304" pitchFamily="18" charset="0"/>
                <a:cs typeface="Times New Roman" panose="02020603050405020304" pitchFamily="18" charset="0"/>
              </a:rPr>
              <a:t>若反馈信号与输入信号加在同一输入端</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或同一电极</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上，</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24954" name="Rectangle 26"/>
          <p:cNvSpPr>
            <a:spLocks noChangeArrowheads="1"/>
          </p:cNvSpPr>
          <p:nvPr/>
        </p:nvSpPr>
        <p:spPr bwMode="auto">
          <a:xfrm>
            <a:off x="204788" y="4697806"/>
            <a:ext cx="8615362" cy="1031875"/>
          </a:xfrm>
          <a:prstGeom prst="rect">
            <a:avLst/>
          </a:prstGeom>
          <a:noFill/>
          <a:ln w="9525">
            <a:noFill/>
            <a:miter lim="800000"/>
            <a:headEnd/>
            <a:tailEnd/>
          </a:ln>
          <a:effectLst/>
        </p:spPr>
        <p:txBody>
          <a:bodyPr>
            <a:spAutoFit/>
          </a:bodyPr>
          <a:lstStyle/>
          <a:p>
            <a:pPr>
              <a:lnSpc>
                <a:spcPct val="110000"/>
              </a:lnSpc>
              <a:defRPr/>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两者</a:t>
            </a:r>
            <a:r>
              <a:rPr lang="zh-CN" altLang="en-US" sz="2800" b="1" dirty="0">
                <a:latin typeface="Times New Roman" panose="02020603050405020304" pitchFamily="18" charset="0"/>
                <a:cs typeface="Times New Roman" panose="02020603050405020304" pitchFamily="18" charset="0"/>
              </a:rPr>
              <a:t>极性</a:t>
            </a:r>
            <a:r>
              <a:rPr lang="zh-CN" altLang="en-US" sz="2800" b="1" dirty="0">
                <a:solidFill>
                  <a:srgbClr val="CC0000"/>
                </a:solidFill>
                <a:latin typeface="Times New Roman" panose="02020603050405020304" pitchFamily="18" charset="0"/>
                <a:cs typeface="Times New Roman" panose="02020603050405020304" pitchFamily="18" charset="0"/>
              </a:rPr>
              <a:t>相反</a:t>
            </a:r>
            <a:r>
              <a:rPr lang="zh-CN" altLang="en-US" sz="2800" b="1" dirty="0">
                <a:latin typeface="Times New Roman" panose="02020603050405020304" pitchFamily="18" charset="0"/>
                <a:cs typeface="Times New Roman" panose="02020603050405020304" pitchFamily="18" charset="0"/>
              </a:rPr>
              <a:t>时</a:t>
            </a:r>
            <a:r>
              <a:rPr lang="zh-CN" altLang="en-US" sz="2800" b="1" dirty="0">
                <a:solidFill>
                  <a:srgbClr val="CC0000"/>
                </a:solidFill>
                <a:latin typeface="Times New Roman" panose="02020603050405020304" pitchFamily="18" charset="0"/>
                <a:cs typeface="Times New Roman" panose="02020603050405020304" pitchFamily="18" charset="0"/>
              </a:rPr>
              <a:t>，</a:t>
            </a:r>
            <a:r>
              <a:rPr lang="zh-CN" altLang="en-US" sz="2800" b="1" dirty="0">
                <a:solidFill>
                  <a:schemeClr val="tx2"/>
                </a:solidFill>
                <a:latin typeface="Times New Roman" panose="02020603050405020304" pitchFamily="18" charset="0"/>
                <a:cs typeface="Times New Roman" panose="02020603050405020304" pitchFamily="18" charset="0"/>
              </a:rPr>
              <a:t>净输入</a:t>
            </a:r>
            <a:r>
              <a:rPr lang="zh-CN" altLang="en-US" sz="2800" b="1" dirty="0" smtClean="0">
                <a:solidFill>
                  <a:schemeClr val="tx2"/>
                </a:solidFill>
                <a:latin typeface="Times New Roman" panose="02020603050405020304" pitchFamily="18" charset="0"/>
                <a:cs typeface="Times New Roman" panose="02020603050405020304" pitchFamily="18" charset="0"/>
              </a:rPr>
              <a:t>电流减小</a:t>
            </a:r>
            <a:r>
              <a:rPr lang="en-US" altLang="zh-CN" sz="2800" b="1" dirty="0">
                <a:solidFill>
                  <a:schemeClr val="tx2"/>
                </a:solidFill>
                <a:latin typeface="Times New Roman" panose="02020603050405020304" pitchFamily="18" charset="0"/>
                <a:cs typeface="Times New Roman" panose="02020603050405020304" pitchFamily="18" charset="0"/>
              </a:rPr>
              <a:t>, </a:t>
            </a:r>
            <a:r>
              <a:rPr lang="zh-CN" altLang="en-US" sz="2800" b="1" dirty="0">
                <a:solidFill>
                  <a:srgbClr val="CC0000"/>
                </a:solidFill>
                <a:latin typeface="Times New Roman" panose="02020603050405020304" pitchFamily="18" charset="0"/>
                <a:cs typeface="Times New Roman" panose="02020603050405020304" pitchFamily="18" charset="0"/>
              </a:rPr>
              <a:t>为负反馈</a:t>
            </a:r>
            <a:r>
              <a:rPr lang="zh-CN" altLang="en-US" sz="2800" b="1" dirty="0">
                <a:solidFill>
                  <a:schemeClr val="tx2"/>
                </a:solidFill>
                <a:latin typeface="Times New Roman" panose="02020603050405020304" pitchFamily="18" charset="0"/>
                <a:cs typeface="Times New Roman" panose="02020603050405020304" pitchFamily="18" charset="0"/>
              </a:rPr>
              <a:t>；反之，极性</a:t>
            </a:r>
            <a:r>
              <a:rPr lang="zh-CN" altLang="en-US" sz="2800" b="1" dirty="0">
                <a:solidFill>
                  <a:srgbClr val="000099"/>
                </a:solidFill>
                <a:latin typeface="Times New Roman" panose="02020603050405020304" pitchFamily="18" charset="0"/>
                <a:cs typeface="Times New Roman" panose="02020603050405020304" pitchFamily="18" charset="0"/>
              </a:rPr>
              <a:t>相同为正反馈。</a:t>
            </a:r>
            <a:r>
              <a:rPr lang="zh-CN" altLang="en-US" sz="2800" b="1" dirty="0">
                <a:solidFill>
                  <a:schemeClr val="tx2"/>
                </a:solidFill>
                <a:latin typeface="Times New Roman" panose="02020603050405020304" pitchFamily="18" charset="0"/>
                <a:cs typeface="Times New Roman" panose="02020603050405020304" pitchFamily="18" charset="0"/>
              </a:rPr>
              <a:t> </a:t>
            </a:r>
          </a:p>
        </p:txBody>
      </p:sp>
      <p:sp>
        <p:nvSpPr>
          <p:cNvPr id="124961" name="Rectangle 33"/>
          <p:cNvSpPr>
            <a:spLocks noChangeArrowheads="1"/>
          </p:cNvSpPr>
          <p:nvPr/>
        </p:nvSpPr>
        <p:spPr bwMode="auto">
          <a:xfrm>
            <a:off x="230188" y="2786456"/>
            <a:ext cx="8734425" cy="1040285"/>
          </a:xfrm>
          <a:prstGeom prst="rect">
            <a:avLst/>
          </a:prstGeom>
          <a:noFill/>
          <a:ln w="9525">
            <a:noFill/>
            <a:miter lim="800000"/>
            <a:headEnd/>
            <a:tailEnd/>
          </a:ln>
          <a:effectLst/>
        </p:spPr>
        <p:txBody>
          <a:bodyPr>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3. </a:t>
            </a:r>
            <a:r>
              <a:rPr lang="zh-CN" altLang="en-US" sz="2800" b="1">
                <a:latin typeface="Times New Roman" panose="02020603050405020304" pitchFamily="18" charset="0"/>
                <a:cs typeface="Times New Roman" panose="02020603050405020304" pitchFamily="18" charset="0"/>
              </a:rPr>
              <a:t>若反馈信号与输入信号加在不同输入端</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或两个电极</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上，</a:t>
            </a:r>
          </a:p>
        </p:txBody>
      </p:sp>
      <p:sp>
        <p:nvSpPr>
          <p:cNvPr id="124962" name="Rectangle 34"/>
          <p:cNvSpPr>
            <a:spLocks noChangeArrowheads="1"/>
          </p:cNvSpPr>
          <p:nvPr/>
        </p:nvSpPr>
        <p:spPr bwMode="auto">
          <a:xfrm>
            <a:off x="230188" y="3275406"/>
            <a:ext cx="8662987" cy="1031875"/>
          </a:xfrm>
          <a:prstGeom prst="rect">
            <a:avLst/>
          </a:prstGeom>
          <a:noFill/>
          <a:ln w="9525">
            <a:noFill/>
            <a:miter lim="800000"/>
            <a:headEnd/>
            <a:tailEnd/>
          </a:ln>
          <a:effectLst/>
        </p:spPr>
        <p:txBody>
          <a:bodyPr>
            <a:spAutoFit/>
          </a:bodyPr>
          <a:lstStyle/>
          <a:p>
            <a:pPr>
              <a:lnSpc>
                <a:spcPct val="110000"/>
              </a:lnSpc>
              <a:defRPr/>
            </a:pPr>
            <a:r>
              <a:rPr lang="en-US" altLang="zh-CN" sz="2800" b="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   </a:t>
            </a:r>
            <a:r>
              <a:rPr lang="zh-CN" altLang="en-US" sz="2800" b="1" dirty="0" smtClean="0">
                <a:latin typeface="Times New Roman" panose="02020603050405020304" pitchFamily="18" charset="0"/>
                <a:cs typeface="Times New Roman" panose="02020603050405020304" pitchFamily="18" charset="0"/>
              </a:rPr>
              <a:t>两者</a:t>
            </a:r>
            <a:r>
              <a:rPr lang="zh-CN" altLang="en-US" sz="2800" b="1" dirty="0">
                <a:latin typeface="Times New Roman" panose="02020603050405020304" pitchFamily="18" charset="0"/>
                <a:cs typeface="Times New Roman" panose="02020603050405020304" pitchFamily="18" charset="0"/>
              </a:rPr>
              <a:t>极性</a:t>
            </a:r>
            <a:r>
              <a:rPr lang="zh-CN" altLang="en-US" sz="2800" b="1" dirty="0">
                <a:solidFill>
                  <a:srgbClr val="CC0000"/>
                </a:solidFill>
                <a:latin typeface="Times New Roman" panose="02020603050405020304" pitchFamily="18" charset="0"/>
                <a:cs typeface="Times New Roman" panose="02020603050405020304" pitchFamily="18" charset="0"/>
              </a:rPr>
              <a:t>相同</a:t>
            </a:r>
            <a:r>
              <a:rPr lang="zh-CN" altLang="en-US" sz="2800" b="1" dirty="0">
                <a:latin typeface="Times New Roman" panose="02020603050405020304" pitchFamily="18" charset="0"/>
                <a:cs typeface="Times New Roman" panose="02020603050405020304" pitchFamily="18" charset="0"/>
              </a:rPr>
              <a:t>时</a:t>
            </a:r>
            <a:r>
              <a:rPr lang="en-US" altLang="zh-CN" sz="2800" b="1" dirty="0">
                <a:solidFill>
                  <a:srgbClr val="CC0000"/>
                </a:solidFill>
                <a:latin typeface="Times New Roman" panose="02020603050405020304" pitchFamily="18" charset="0"/>
                <a:cs typeface="Times New Roman" panose="02020603050405020304" pitchFamily="18" charset="0"/>
              </a:rPr>
              <a:t>,</a:t>
            </a:r>
            <a:r>
              <a:rPr lang="zh-CN" altLang="en-US" sz="2800" b="1" dirty="0">
                <a:solidFill>
                  <a:schemeClr val="tx2"/>
                </a:solidFill>
                <a:latin typeface="Times New Roman" panose="02020603050405020304" pitchFamily="18" charset="0"/>
                <a:cs typeface="Times New Roman" panose="02020603050405020304" pitchFamily="18" charset="0"/>
              </a:rPr>
              <a:t>净输入电压减小</a:t>
            </a:r>
            <a:r>
              <a:rPr lang="en-US" altLang="zh-CN" sz="2800" b="1" dirty="0">
                <a:solidFill>
                  <a:schemeClr val="tx2"/>
                </a:solidFill>
                <a:latin typeface="Times New Roman" panose="02020603050405020304" pitchFamily="18" charset="0"/>
                <a:cs typeface="Times New Roman" panose="02020603050405020304" pitchFamily="18" charset="0"/>
              </a:rPr>
              <a:t>, </a:t>
            </a:r>
            <a:r>
              <a:rPr lang="zh-CN" altLang="en-US" sz="2800" b="1" dirty="0">
                <a:solidFill>
                  <a:srgbClr val="CC0000"/>
                </a:solidFill>
                <a:latin typeface="Times New Roman" panose="02020603050405020304" pitchFamily="18" charset="0"/>
                <a:cs typeface="Times New Roman" panose="02020603050405020304" pitchFamily="18" charset="0"/>
              </a:rPr>
              <a:t>为负反馈</a:t>
            </a:r>
            <a:r>
              <a:rPr lang="en-US" altLang="zh-CN" sz="2800" b="1" dirty="0">
                <a:solidFill>
                  <a:schemeClr val="tx2"/>
                </a:solidFill>
                <a:latin typeface="Times New Roman" panose="02020603050405020304" pitchFamily="18" charset="0"/>
                <a:cs typeface="Times New Roman" panose="02020603050405020304" pitchFamily="18" charset="0"/>
              </a:rPr>
              <a:t>;</a:t>
            </a:r>
            <a:r>
              <a:rPr lang="zh-CN" altLang="en-US" sz="2800" b="1" dirty="0">
                <a:solidFill>
                  <a:schemeClr val="tx2"/>
                </a:solidFill>
                <a:latin typeface="Times New Roman" panose="02020603050405020304" pitchFamily="18" charset="0"/>
                <a:cs typeface="Times New Roman" panose="02020603050405020304" pitchFamily="18" charset="0"/>
              </a:rPr>
              <a:t>反之，极性</a:t>
            </a:r>
            <a:r>
              <a:rPr lang="zh-CN" altLang="en-US" sz="2800" b="1" dirty="0">
                <a:solidFill>
                  <a:srgbClr val="000099"/>
                </a:solidFill>
                <a:latin typeface="Times New Roman" panose="02020603050405020304" pitchFamily="18" charset="0"/>
                <a:cs typeface="Times New Roman" panose="02020603050405020304" pitchFamily="18" charset="0"/>
              </a:rPr>
              <a:t>相反为正反馈。</a:t>
            </a:r>
            <a:r>
              <a:rPr lang="zh-CN" altLang="en-US" sz="2800" b="1" dirty="0">
                <a:solidFill>
                  <a:schemeClr val="tx2"/>
                </a:solidFill>
                <a:latin typeface="Times New Roman" panose="02020603050405020304" pitchFamily="18" charset="0"/>
                <a:cs typeface="Times New Roman" panose="02020603050405020304" pitchFamily="18" charset="0"/>
              </a:rPr>
              <a:t> </a:t>
            </a:r>
          </a:p>
        </p:txBody>
      </p:sp>
      <p:sp>
        <p:nvSpPr>
          <p:cNvPr id="124965" name="Rectangle 37"/>
          <p:cNvSpPr>
            <a:spLocks noChangeArrowheads="1"/>
          </p:cNvSpPr>
          <p:nvPr/>
        </p:nvSpPr>
        <p:spPr bwMode="auto">
          <a:xfrm>
            <a:off x="811213" y="1440256"/>
            <a:ext cx="6681637"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设定输入信号的极性</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或称瞬时极性</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a:t>
            </a:r>
          </a:p>
        </p:txBody>
      </p:sp>
      <p:sp>
        <p:nvSpPr>
          <p:cNvPr id="124966" name="Rectangle 38"/>
          <p:cNvSpPr>
            <a:spLocks noChangeArrowheads="1"/>
          </p:cNvSpPr>
          <p:nvPr/>
        </p:nvSpPr>
        <p:spPr bwMode="auto">
          <a:xfrm>
            <a:off x="217488" y="5593156"/>
            <a:ext cx="8675687" cy="1040285"/>
          </a:xfrm>
          <a:prstGeom prst="rect">
            <a:avLst/>
          </a:prstGeom>
          <a:noFill/>
          <a:ln w="9525">
            <a:noFill/>
            <a:miter lim="800000"/>
            <a:headEnd/>
            <a:tailEnd/>
          </a:ln>
          <a:effectLst/>
        </p:spPr>
        <p:txBody>
          <a:bodyPr>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以上分析法是从输入信号设定的瞬时极性开始的</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因此，称瞬时极性法。</a:t>
            </a:r>
          </a:p>
        </p:txBody>
      </p:sp>
      <p:grpSp>
        <p:nvGrpSpPr>
          <p:cNvPr id="2" name="Group 42"/>
          <p:cNvGrpSpPr>
            <a:grpSpLocks/>
          </p:cNvGrpSpPr>
          <p:nvPr/>
        </p:nvGrpSpPr>
        <p:grpSpPr bwMode="auto">
          <a:xfrm>
            <a:off x="255588" y="1846657"/>
            <a:ext cx="8602662" cy="1039813"/>
            <a:chOff x="137" y="1072"/>
            <a:chExt cx="5419" cy="655"/>
          </a:xfrm>
        </p:grpSpPr>
        <p:sp>
          <p:nvSpPr>
            <p:cNvPr id="124949" name="Rectangle 21"/>
            <p:cNvSpPr>
              <a:spLocks noChangeArrowheads="1"/>
            </p:cNvSpPr>
            <p:nvPr/>
          </p:nvSpPr>
          <p:spPr bwMode="auto">
            <a:xfrm>
              <a:off x="137" y="1072"/>
              <a:ext cx="5419" cy="655"/>
            </a:xfrm>
            <a:prstGeom prst="rect">
              <a:avLst/>
            </a:prstGeom>
            <a:noFill/>
            <a:ln w="9525">
              <a:noFill/>
              <a:miter lim="800000"/>
              <a:headEnd/>
              <a:tailEnd/>
            </a:ln>
            <a:effectLst/>
          </p:spPr>
          <p:txBody>
            <a:bodyPr>
              <a:spAutoFit/>
            </a:bodyPr>
            <a:lstStyle/>
            <a:p>
              <a:pPr>
                <a:lnSpc>
                  <a:spcPct val="110000"/>
                </a:lnSpc>
                <a:defRPr/>
              </a:pPr>
              <a:r>
                <a:rPr lang="en-US" altLang="zh-CN" sz="2800" b="1" dirty="0">
                  <a:latin typeface="Times New Roman" panose="02020603050405020304" pitchFamily="18" charset="0"/>
                  <a:cs typeface="Times New Roman" panose="02020603050405020304" pitchFamily="18" charset="0"/>
                </a:rPr>
                <a:t>      2. </a:t>
              </a:r>
              <a:r>
                <a:rPr lang="zh-CN" altLang="en-US" sz="2800" b="1" dirty="0">
                  <a:latin typeface="Times New Roman" panose="02020603050405020304" pitchFamily="18" charset="0"/>
                  <a:cs typeface="Times New Roman" panose="02020603050405020304" pitchFamily="18" charset="0"/>
                </a:rPr>
                <a:t>在这样的信号的作用下</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分析电路中各级输出电压和电流是增</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用 </a:t>
              </a:r>
              <a:r>
                <a:rPr lang="zh-CN" altLang="en-US" sz="2800" b="1" dirty="0" smtClean="0">
                  <a:latin typeface="Times New Roman" panose="02020603050405020304" pitchFamily="18" charset="0"/>
                  <a:cs typeface="Times New Roman" panose="02020603050405020304" pitchFamily="18" charset="0"/>
                </a:rPr>
                <a:t>    表示</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还是减</a:t>
              </a:r>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用 </a:t>
              </a:r>
              <a:r>
                <a:rPr lang="zh-CN" altLang="en-US" sz="2800" b="1" dirty="0" smtClean="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表示</a:t>
              </a:r>
              <a:r>
                <a:rPr lang="en-US" altLang="zh-CN"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a:t>
              </a:r>
            </a:p>
          </p:txBody>
        </p:sp>
        <p:sp>
          <p:nvSpPr>
            <p:cNvPr id="32780" name="Rectangle 39"/>
            <p:cNvSpPr>
              <a:spLocks noChangeArrowheads="1"/>
            </p:cNvSpPr>
            <p:nvPr/>
          </p:nvSpPr>
          <p:spPr bwMode="auto">
            <a:xfrm>
              <a:off x="1864" y="1392"/>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cs typeface="Times New Roman" panose="02020603050405020304" pitchFamily="18" charset="0"/>
                  <a:sym typeface="Symbol" panose="05050102010706020507" pitchFamily="18" charset="2"/>
                </a:rPr>
                <a:t></a:t>
              </a:r>
            </a:p>
          </p:txBody>
        </p:sp>
        <p:sp>
          <p:nvSpPr>
            <p:cNvPr id="32781" name="Oval 40"/>
            <p:cNvSpPr>
              <a:spLocks noChangeArrowheads="1"/>
            </p:cNvSpPr>
            <p:nvPr/>
          </p:nvSpPr>
          <p:spPr bwMode="auto">
            <a:xfrm flipV="1">
              <a:off x="3741" y="1496"/>
              <a:ext cx="162" cy="156"/>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600" b="1">
                  <a:solidFill>
                    <a:schemeClr val="accent2"/>
                  </a:solidFill>
                  <a:ea typeface="楷体_GB2312" pitchFamily="49" charset="-122"/>
                  <a:cs typeface="Times New Roman" panose="02020603050405020304" pitchFamily="18" charset="0"/>
                </a:rPr>
                <a:t>－</a:t>
              </a:r>
            </a:p>
          </p:txBody>
        </p:sp>
      </p:grpSp>
    </p:spTree>
    <p:extLst>
      <p:ext uri="{BB962C8B-B14F-4D97-AF65-F5344CB8AC3E}">
        <p14:creationId xmlns:p14="http://schemas.microsoft.com/office/powerpoint/2010/main" val="95689129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48"/>
                                        </p:tgtEl>
                                        <p:attrNameLst>
                                          <p:attrName>style.visibility</p:attrName>
                                        </p:attrNameLst>
                                      </p:cBhvr>
                                      <p:to>
                                        <p:strVal val="visible"/>
                                      </p:to>
                                    </p:set>
                                    <p:animEffect transition="in" filter="wipe(left)">
                                      <p:cBhvr>
                                        <p:cTn id="7" dur="500"/>
                                        <p:tgtEl>
                                          <p:spTgt spid="124948"/>
                                        </p:tgtEl>
                                      </p:cBhvr>
                                    </p:animEffect>
                                  </p:childTnLst>
                                  <p:subTnLst>
                                    <p:audio>
                                      <p:cMediaNode>
                                        <p:cTn display="0" masterRel="sameClick">
                                          <p:stCondLst>
                                            <p:cond evt="begin" delay="0">
                                              <p:tn val="5"/>
                                            </p:cond>
                                          </p:stCondLst>
                                          <p:endCondLst>
                                            <p:cond evt="onStopAudio" delay="0">
                                              <p:tgtEl>
                                                <p:sldTgt/>
                                              </p:tgtEl>
                                            </p:cond>
                                          </p:endCondLst>
                                        </p:cTn>
                                        <p:tgtEl>
                                          <p:sndTgt r:embed="rId2" name="感叹时奏幻想空间.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65"/>
                                        </p:tgtEl>
                                        <p:attrNameLst>
                                          <p:attrName>style.visibility</p:attrName>
                                        </p:attrNameLst>
                                      </p:cBhvr>
                                      <p:to>
                                        <p:strVal val="visible"/>
                                      </p:to>
                                    </p:set>
                                    <p:animEffect transition="in" filter="wipe(left)">
                                      <p:cBhvr>
                                        <p:cTn id="12" dur="500"/>
                                        <p:tgtEl>
                                          <p:spTgt spid="124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61"/>
                                        </p:tgtEl>
                                        <p:attrNameLst>
                                          <p:attrName>style.visibility</p:attrName>
                                        </p:attrNameLst>
                                      </p:cBhvr>
                                      <p:to>
                                        <p:strVal val="visible"/>
                                      </p:to>
                                    </p:set>
                                    <p:animEffect transition="in" filter="wipe(left)">
                                      <p:cBhvr>
                                        <p:cTn id="22" dur="500"/>
                                        <p:tgtEl>
                                          <p:spTgt spid="1249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62"/>
                                        </p:tgtEl>
                                        <p:attrNameLst>
                                          <p:attrName>style.visibility</p:attrName>
                                        </p:attrNameLst>
                                      </p:cBhvr>
                                      <p:to>
                                        <p:strVal val="visible"/>
                                      </p:to>
                                    </p:set>
                                    <p:animEffect transition="in" filter="wipe(left)">
                                      <p:cBhvr>
                                        <p:cTn id="27" dur="500"/>
                                        <p:tgtEl>
                                          <p:spTgt spid="1249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52"/>
                                        </p:tgtEl>
                                        <p:attrNameLst>
                                          <p:attrName>style.visibility</p:attrName>
                                        </p:attrNameLst>
                                      </p:cBhvr>
                                      <p:to>
                                        <p:strVal val="visible"/>
                                      </p:to>
                                    </p:set>
                                    <p:animEffect transition="in" filter="wipe(left)">
                                      <p:cBhvr>
                                        <p:cTn id="32" dur="500"/>
                                        <p:tgtEl>
                                          <p:spTgt spid="1249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4954"/>
                                        </p:tgtEl>
                                        <p:attrNameLst>
                                          <p:attrName>style.visibility</p:attrName>
                                        </p:attrNameLst>
                                      </p:cBhvr>
                                      <p:to>
                                        <p:strVal val="visible"/>
                                      </p:to>
                                    </p:set>
                                    <p:animEffect transition="in" filter="wipe(left)">
                                      <p:cBhvr>
                                        <p:cTn id="37" dur="500"/>
                                        <p:tgtEl>
                                          <p:spTgt spid="1249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4966"/>
                                        </p:tgtEl>
                                        <p:attrNameLst>
                                          <p:attrName>style.visibility</p:attrName>
                                        </p:attrNameLst>
                                      </p:cBhvr>
                                      <p:to>
                                        <p:strVal val="visible"/>
                                      </p:to>
                                    </p:set>
                                    <p:animEffect transition="in" filter="wipe(left)">
                                      <p:cBhvr>
                                        <p:cTn id="42" dur="500"/>
                                        <p:tgtEl>
                                          <p:spTgt spid="124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8" grpId="0" autoUpdateAnimBg="0"/>
      <p:bldP spid="124952" grpId="0" autoUpdateAnimBg="0"/>
      <p:bldP spid="124954" grpId="0" autoUpdateAnimBg="0"/>
      <p:bldP spid="124961" grpId="0" autoUpdateAnimBg="0"/>
      <p:bldP spid="124962" grpId="0" autoUpdateAnimBg="0"/>
      <p:bldP spid="124965" grpId="0" autoUpdateAnimBg="0"/>
      <p:bldP spid="12496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0"/>
          <p:cNvGrpSpPr>
            <a:grpSpLocks/>
          </p:cNvGrpSpPr>
          <p:nvPr/>
        </p:nvGrpSpPr>
        <p:grpSpPr bwMode="auto">
          <a:xfrm>
            <a:off x="1070997" y="944830"/>
            <a:ext cx="992187" cy="606425"/>
            <a:chOff x="719" y="480"/>
            <a:chExt cx="625" cy="382"/>
          </a:xfrm>
        </p:grpSpPr>
        <p:sp>
          <p:nvSpPr>
            <p:cNvPr id="33868" name="Rectangle 61"/>
            <p:cNvSpPr>
              <a:spLocks noChangeArrowheads="1"/>
            </p:cNvSpPr>
            <p:nvPr/>
          </p:nvSpPr>
          <p:spPr bwMode="auto">
            <a:xfrm>
              <a:off x="1117" y="535"/>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50000"/>
                </a:spcAft>
              </a:pPr>
              <a:r>
                <a:rPr lang="en-US" altLang="zh-CN" sz="2800" b="1">
                  <a:solidFill>
                    <a:srgbClr val="FF3300"/>
                  </a:solidFill>
                  <a:effectLst/>
                </a:rPr>
                <a:t>+</a:t>
              </a:r>
            </a:p>
          </p:txBody>
        </p:sp>
        <p:sp>
          <p:nvSpPr>
            <p:cNvPr id="33869" name="Rectangle 62"/>
            <p:cNvSpPr>
              <a:spLocks noChangeArrowheads="1"/>
            </p:cNvSpPr>
            <p:nvPr/>
          </p:nvSpPr>
          <p:spPr bwMode="auto">
            <a:xfrm>
              <a:off x="719"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effectLst/>
                </a:rPr>
                <a:t>–</a:t>
              </a:r>
            </a:p>
          </p:txBody>
        </p:sp>
        <p:sp>
          <p:nvSpPr>
            <p:cNvPr id="33870" name="Rectangle 63"/>
            <p:cNvSpPr>
              <a:spLocks noChangeArrowheads="1"/>
            </p:cNvSpPr>
            <p:nvPr/>
          </p:nvSpPr>
          <p:spPr bwMode="auto">
            <a:xfrm>
              <a:off x="909" y="480"/>
              <a:ext cx="2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rgbClr val="000099"/>
                  </a:solidFill>
                  <a:effectLst/>
                </a:rPr>
                <a:t>u</a:t>
              </a:r>
              <a:r>
                <a:rPr lang="en-US" altLang="zh-CN" sz="2800" b="1" baseline="-25000">
                  <a:solidFill>
                    <a:srgbClr val="000099"/>
                  </a:solidFill>
                  <a:effectLst/>
                </a:rPr>
                <a:t>f</a:t>
              </a:r>
              <a:endParaRPr lang="en-US" altLang="zh-CN" sz="2800" b="1" i="1" baseline="-25000">
                <a:solidFill>
                  <a:srgbClr val="000099"/>
                </a:solidFill>
                <a:effectLst/>
              </a:endParaRPr>
            </a:p>
          </p:txBody>
        </p:sp>
      </p:grpSp>
      <p:grpSp>
        <p:nvGrpSpPr>
          <p:cNvPr id="3" name="Group 64"/>
          <p:cNvGrpSpPr>
            <a:grpSpLocks/>
          </p:cNvGrpSpPr>
          <p:nvPr/>
        </p:nvGrpSpPr>
        <p:grpSpPr bwMode="auto">
          <a:xfrm>
            <a:off x="1828234" y="1351230"/>
            <a:ext cx="533400" cy="839788"/>
            <a:chOff x="1536" y="1282"/>
            <a:chExt cx="336" cy="559"/>
          </a:xfrm>
        </p:grpSpPr>
        <p:sp>
          <p:nvSpPr>
            <p:cNvPr id="33865" name="Rectangle 65"/>
            <p:cNvSpPr>
              <a:spLocks noChangeArrowheads="1"/>
            </p:cNvSpPr>
            <p:nvPr/>
          </p:nvSpPr>
          <p:spPr bwMode="auto">
            <a:xfrm>
              <a:off x="1628" y="1536"/>
              <a:ext cx="244"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rPr>
                <a:t>+</a:t>
              </a:r>
            </a:p>
          </p:txBody>
        </p:sp>
        <p:sp>
          <p:nvSpPr>
            <p:cNvPr id="33866" name="Rectangle 66"/>
            <p:cNvSpPr>
              <a:spLocks noChangeArrowheads="1"/>
            </p:cNvSpPr>
            <p:nvPr/>
          </p:nvSpPr>
          <p:spPr bwMode="auto">
            <a:xfrm>
              <a:off x="1640" y="1282"/>
              <a:ext cx="212"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rPr>
                <a:t>–</a:t>
              </a:r>
            </a:p>
          </p:txBody>
        </p:sp>
        <p:sp>
          <p:nvSpPr>
            <p:cNvPr id="33867" name="Rectangle 67"/>
            <p:cNvSpPr>
              <a:spLocks noChangeArrowheads="1"/>
            </p:cNvSpPr>
            <p:nvPr/>
          </p:nvSpPr>
          <p:spPr bwMode="auto">
            <a:xfrm>
              <a:off x="1536" y="1331"/>
              <a:ext cx="32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rgbClr val="000099"/>
                  </a:solidFill>
                  <a:effectLst/>
                </a:rPr>
                <a:t>u</a:t>
              </a:r>
              <a:r>
                <a:rPr lang="en-US" altLang="zh-CN" sz="2800" b="1" baseline="-16000">
                  <a:solidFill>
                    <a:srgbClr val="000099"/>
                  </a:solidFill>
                  <a:effectLst/>
                </a:rPr>
                <a:t>d</a:t>
              </a:r>
            </a:p>
          </p:txBody>
        </p:sp>
      </p:grpSp>
      <p:sp>
        <p:nvSpPr>
          <p:cNvPr id="307313" name="Text Box 113"/>
          <p:cNvSpPr txBox="1">
            <a:spLocks noChangeArrowheads="1"/>
          </p:cNvSpPr>
          <p:nvPr/>
        </p:nvSpPr>
        <p:spPr bwMode="auto">
          <a:xfrm>
            <a:off x="4425384" y="665430"/>
            <a:ext cx="359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ffectLst/>
              </a:rPr>
              <a:t>设输入电压 </a:t>
            </a:r>
            <a:r>
              <a:rPr lang="en-US" altLang="zh-CN" sz="2800" b="1" i="1">
                <a:effectLst/>
              </a:rPr>
              <a:t>u</a:t>
            </a:r>
            <a:r>
              <a:rPr lang="en-US" altLang="zh-CN" sz="2800" b="1" baseline="-25000">
                <a:effectLst/>
              </a:rPr>
              <a:t>i </a:t>
            </a:r>
            <a:r>
              <a:rPr lang="zh-CN" altLang="en-US" sz="2800" b="1">
                <a:effectLst/>
              </a:rPr>
              <a:t>为正，</a:t>
            </a:r>
          </a:p>
        </p:txBody>
      </p:sp>
      <p:sp>
        <p:nvSpPr>
          <p:cNvPr id="307314" name="Text Box 114"/>
          <p:cNvSpPr txBox="1">
            <a:spLocks noChangeArrowheads="1"/>
          </p:cNvSpPr>
          <p:nvPr/>
        </p:nvSpPr>
        <p:spPr bwMode="auto">
          <a:xfrm>
            <a:off x="4399984" y="1579830"/>
            <a:ext cx="359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99"/>
                </a:solidFill>
                <a:effectLst/>
              </a:rPr>
              <a:t>差值电压  </a:t>
            </a:r>
            <a:r>
              <a:rPr lang="en-US" altLang="zh-CN" sz="2800" b="1" i="1">
                <a:solidFill>
                  <a:srgbClr val="000099"/>
                </a:solidFill>
                <a:effectLst/>
              </a:rPr>
              <a:t>u</a:t>
            </a:r>
            <a:r>
              <a:rPr lang="en-US" altLang="zh-CN" sz="2800" b="1" baseline="-25000">
                <a:solidFill>
                  <a:srgbClr val="000099"/>
                </a:solidFill>
                <a:effectLst/>
              </a:rPr>
              <a:t>d</a:t>
            </a:r>
            <a:r>
              <a:rPr lang="en-US" altLang="zh-CN" sz="2800" b="1">
                <a:solidFill>
                  <a:srgbClr val="000099"/>
                </a:solidFill>
                <a:effectLst/>
              </a:rPr>
              <a:t> =</a:t>
            </a:r>
            <a:r>
              <a:rPr lang="en-US" altLang="zh-CN" sz="2800" b="1" i="1">
                <a:solidFill>
                  <a:srgbClr val="000099"/>
                </a:solidFill>
                <a:effectLst/>
              </a:rPr>
              <a:t>u</a:t>
            </a:r>
            <a:r>
              <a:rPr lang="en-US" altLang="zh-CN" sz="2800" b="1" baseline="-25000">
                <a:solidFill>
                  <a:srgbClr val="000099"/>
                </a:solidFill>
                <a:effectLst/>
              </a:rPr>
              <a:t>i </a:t>
            </a:r>
            <a:r>
              <a:rPr lang="en-US" altLang="zh-CN" sz="2800" b="1">
                <a:solidFill>
                  <a:srgbClr val="000099"/>
                </a:solidFill>
                <a:effectLst/>
              </a:rPr>
              <a:t>–</a:t>
            </a:r>
            <a:r>
              <a:rPr lang="en-US" altLang="zh-CN" sz="2800" b="1" baseline="-25000">
                <a:solidFill>
                  <a:srgbClr val="000099"/>
                </a:solidFill>
                <a:effectLst/>
              </a:rPr>
              <a:t> </a:t>
            </a:r>
            <a:r>
              <a:rPr lang="en-US" altLang="zh-CN" sz="2800" b="1" i="1">
                <a:solidFill>
                  <a:srgbClr val="000099"/>
                </a:solidFill>
                <a:effectLst/>
              </a:rPr>
              <a:t>u</a:t>
            </a:r>
            <a:r>
              <a:rPr lang="en-US" altLang="zh-CN" sz="2800" b="1" baseline="-25000">
                <a:solidFill>
                  <a:srgbClr val="000099"/>
                </a:solidFill>
                <a:effectLst/>
              </a:rPr>
              <a:t>f</a:t>
            </a:r>
          </a:p>
        </p:txBody>
      </p:sp>
      <p:sp>
        <p:nvSpPr>
          <p:cNvPr id="307315" name="Text Box 115"/>
          <p:cNvSpPr txBox="1">
            <a:spLocks noChangeArrowheads="1"/>
          </p:cNvSpPr>
          <p:nvPr/>
        </p:nvSpPr>
        <p:spPr bwMode="auto">
          <a:xfrm>
            <a:off x="4412684" y="109723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ffectLst/>
              </a:rPr>
              <a:t>各电压的实际方向如图</a:t>
            </a:r>
          </a:p>
        </p:txBody>
      </p:sp>
      <p:sp>
        <p:nvSpPr>
          <p:cNvPr id="307316" name="Text Box 116"/>
          <p:cNvSpPr txBox="1">
            <a:spLocks noChangeArrowheads="1"/>
          </p:cNvSpPr>
          <p:nvPr/>
        </p:nvSpPr>
        <p:spPr bwMode="auto">
          <a:xfrm>
            <a:off x="4450784" y="2037030"/>
            <a:ext cx="3886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b="1" i="1">
                <a:effectLst/>
              </a:rPr>
              <a:t>u</a:t>
            </a:r>
            <a:r>
              <a:rPr lang="en-US" altLang="zh-CN" sz="2800" b="1" baseline="-25000">
                <a:solidFill>
                  <a:schemeClr val="tx2"/>
                </a:solidFill>
                <a:effectLst/>
              </a:rPr>
              <a:t>f  </a:t>
            </a:r>
            <a:r>
              <a:rPr lang="zh-CN" altLang="en-US" sz="2800" b="1">
                <a:solidFill>
                  <a:schemeClr val="tx2"/>
                </a:solidFill>
                <a:effectLst/>
              </a:rPr>
              <a:t>减小了净输入电压</a:t>
            </a:r>
            <a:r>
              <a:rPr lang="en-US" altLang="zh-CN" sz="2800" b="1">
                <a:solidFill>
                  <a:schemeClr val="tx2"/>
                </a:solidFill>
                <a:effectLst/>
              </a:rPr>
              <a:t>(</a:t>
            </a:r>
            <a:r>
              <a:rPr lang="zh-CN" altLang="en-US" sz="2800" b="1">
                <a:solidFill>
                  <a:schemeClr val="tx2"/>
                </a:solidFill>
                <a:effectLst/>
              </a:rPr>
              <a:t>差值电压</a:t>
            </a:r>
            <a:r>
              <a:rPr lang="en-US" altLang="zh-CN" sz="2800" b="1">
                <a:solidFill>
                  <a:schemeClr val="tx2"/>
                </a:solidFill>
                <a:effectLst/>
              </a:rPr>
              <a:t>)</a:t>
            </a:r>
            <a:r>
              <a:rPr lang="en-US" altLang="zh-CN" sz="2800" b="1">
                <a:solidFill>
                  <a:srgbClr val="003399"/>
                </a:solidFill>
                <a:effectLst/>
              </a:rPr>
              <a:t> </a:t>
            </a:r>
            <a:r>
              <a:rPr lang="en-US" altLang="zh-CN" sz="2800" b="1">
                <a:solidFill>
                  <a:srgbClr val="CC0000"/>
                </a:solidFill>
                <a:effectLst/>
              </a:rPr>
              <a:t>——</a:t>
            </a:r>
            <a:r>
              <a:rPr lang="zh-CN" altLang="en-US" sz="2800" b="1">
                <a:solidFill>
                  <a:srgbClr val="CC0000"/>
                </a:solidFill>
                <a:effectLst/>
              </a:rPr>
              <a:t>负反馈</a:t>
            </a:r>
          </a:p>
        </p:txBody>
      </p:sp>
      <p:sp>
        <p:nvSpPr>
          <p:cNvPr id="307317" name="Rectangle 117"/>
          <p:cNvSpPr>
            <a:spLocks noChangeArrowheads="1"/>
          </p:cNvSpPr>
          <p:nvPr/>
        </p:nvSpPr>
        <p:spPr bwMode="auto">
          <a:xfrm>
            <a:off x="3155384" y="168143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ffectLst/>
                <a:sym typeface="Symbol" panose="05050102010706020507" pitchFamily="18" charset="2"/>
              </a:rPr>
              <a:t></a:t>
            </a:r>
          </a:p>
        </p:txBody>
      </p:sp>
      <p:sp>
        <p:nvSpPr>
          <p:cNvPr id="307318" name="Rectangle 118"/>
          <p:cNvSpPr>
            <a:spLocks noChangeArrowheads="1"/>
          </p:cNvSpPr>
          <p:nvPr/>
        </p:nvSpPr>
        <p:spPr bwMode="auto">
          <a:xfrm>
            <a:off x="1910784" y="197353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effectLst/>
                <a:sym typeface="Symbol" panose="05050102010706020507" pitchFamily="18" charset="2"/>
              </a:rPr>
              <a:t></a:t>
            </a:r>
          </a:p>
        </p:txBody>
      </p:sp>
      <p:sp>
        <p:nvSpPr>
          <p:cNvPr id="33802" name="Text Box 122"/>
          <p:cNvSpPr txBox="1">
            <a:spLocks noChangeArrowheads="1"/>
          </p:cNvSpPr>
          <p:nvPr/>
        </p:nvSpPr>
        <p:spPr bwMode="auto">
          <a:xfrm>
            <a:off x="331222" y="597168"/>
            <a:ext cx="930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CC0000"/>
                </a:solidFill>
                <a:effectLst/>
              </a:rPr>
              <a:t>例</a:t>
            </a:r>
            <a:r>
              <a:rPr lang="en-US" altLang="zh-CN" sz="2800" b="1">
                <a:solidFill>
                  <a:srgbClr val="CC0000"/>
                </a:solidFill>
                <a:effectLst/>
              </a:rPr>
              <a:t>1</a:t>
            </a:r>
            <a:r>
              <a:rPr lang="zh-CN" altLang="en-US" sz="2800" b="1">
                <a:solidFill>
                  <a:srgbClr val="CC0000"/>
                </a:solidFill>
                <a:effectLst/>
              </a:rPr>
              <a:t>：</a:t>
            </a:r>
          </a:p>
        </p:txBody>
      </p:sp>
      <p:sp>
        <p:nvSpPr>
          <p:cNvPr id="307354" name="Line 154"/>
          <p:cNvSpPr>
            <a:spLocks noChangeAspect="1" noChangeShapeType="1"/>
          </p:cNvSpPr>
          <p:nvPr/>
        </p:nvSpPr>
        <p:spPr bwMode="auto">
          <a:xfrm>
            <a:off x="1979047" y="3002230"/>
            <a:ext cx="0" cy="0"/>
          </a:xfrm>
          <a:prstGeom prst="line">
            <a:avLst/>
          </a:prstGeom>
          <a:noFill/>
          <a:ln w="28575">
            <a:solidFill>
              <a:schemeClr val="tx1"/>
            </a:solidFill>
            <a:round/>
            <a:headEnd/>
            <a:tailEnd/>
          </a:ln>
        </p:spPr>
        <p:txBody>
          <a:bodyPr wrap="none" anchor="ctr"/>
          <a:lstStyle/>
          <a:p>
            <a:pPr>
              <a:defRPr/>
            </a:pPr>
            <a:endParaRPr lang="zh-CN" altLang="en-US"/>
          </a:p>
        </p:txBody>
      </p:sp>
      <p:grpSp>
        <p:nvGrpSpPr>
          <p:cNvPr id="4" name="Group 186"/>
          <p:cNvGrpSpPr>
            <a:grpSpLocks/>
          </p:cNvGrpSpPr>
          <p:nvPr/>
        </p:nvGrpSpPr>
        <p:grpSpPr bwMode="auto">
          <a:xfrm>
            <a:off x="445522" y="3183205"/>
            <a:ext cx="3995737" cy="2108200"/>
            <a:chOff x="315" y="2328"/>
            <a:chExt cx="2517" cy="1328"/>
          </a:xfrm>
        </p:grpSpPr>
        <p:sp>
          <p:nvSpPr>
            <p:cNvPr id="33825" name="Text Box 126"/>
            <p:cNvSpPr txBox="1">
              <a:spLocks noChangeArrowheads="1"/>
            </p:cNvSpPr>
            <p:nvPr/>
          </p:nvSpPr>
          <p:spPr bwMode="auto">
            <a:xfrm>
              <a:off x="2372" y="2824"/>
              <a:ext cx="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rPr>
                <a:t>u</a:t>
              </a:r>
              <a:r>
                <a:rPr lang="en-US" altLang="zh-CN" sz="2800" b="1" baseline="-25000">
                  <a:solidFill>
                    <a:srgbClr val="000099"/>
                  </a:solidFill>
                  <a:effectLst/>
                </a:rPr>
                <a:t>o</a:t>
              </a:r>
              <a:endParaRPr lang="en-US" altLang="zh-CN" sz="2800" b="1">
                <a:solidFill>
                  <a:srgbClr val="000099"/>
                </a:solidFill>
                <a:effectLst/>
              </a:endParaRPr>
            </a:p>
          </p:txBody>
        </p:sp>
        <p:sp>
          <p:nvSpPr>
            <p:cNvPr id="33826" name="Rectangle 127"/>
            <p:cNvSpPr>
              <a:spLocks noChangeAspect="1" noChangeArrowheads="1"/>
            </p:cNvSpPr>
            <p:nvPr/>
          </p:nvSpPr>
          <p:spPr bwMode="auto">
            <a:xfrm>
              <a:off x="1640" y="3368"/>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effectLst/>
                </a:rPr>
                <a:t>R</a:t>
              </a:r>
              <a:r>
                <a:rPr lang="en-US" altLang="zh-CN" b="1" baseline="-25000">
                  <a:effectLst/>
                </a:rPr>
                <a:t>F</a:t>
              </a:r>
              <a:endParaRPr lang="en-US" altLang="zh-CN" b="1" i="1" baseline="-25000">
                <a:effectLst/>
              </a:endParaRPr>
            </a:p>
          </p:txBody>
        </p:sp>
        <p:sp>
          <p:nvSpPr>
            <p:cNvPr id="33827" name="Text Box 130"/>
            <p:cNvSpPr txBox="1">
              <a:spLocks noChangeAspect="1" noChangeArrowheads="1"/>
            </p:cNvSpPr>
            <p:nvPr/>
          </p:nvSpPr>
          <p:spPr bwMode="auto">
            <a:xfrm>
              <a:off x="315" y="2740"/>
              <a:ext cx="3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solidFill>
                    <a:srgbClr val="000099"/>
                  </a:solidFill>
                  <a:effectLst/>
                </a:rPr>
                <a:t>u</a:t>
              </a:r>
              <a:r>
                <a:rPr lang="en-US" altLang="zh-CN" sz="2800" b="1" baseline="-25000">
                  <a:solidFill>
                    <a:srgbClr val="000099"/>
                  </a:solidFill>
                  <a:effectLst/>
                </a:rPr>
                <a:t>i</a:t>
              </a:r>
              <a:endParaRPr lang="en-US" altLang="zh-CN" sz="2800" b="1">
                <a:solidFill>
                  <a:srgbClr val="000099"/>
                </a:solidFill>
                <a:effectLst/>
              </a:endParaRPr>
            </a:p>
          </p:txBody>
        </p:sp>
        <p:sp>
          <p:nvSpPr>
            <p:cNvPr id="33828" name="Text Box 132"/>
            <p:cNvSpPr txBox="1">
              <a:spLocks noChangeAspect="1" noChangeArrowheads="1"/>
            </p:cNvSpPr>
            <p:nvPr/>
          </p:nvSpPr>
          <p:spPr bwMode="auto">
            <a:xfrm>
              <a:off x="905" y="2717"/>
              <a:ext cx="3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a:effectLst/>
                </a:rPr>
                <a:t>R</a:t>
              </a:r>
              <a:r>
                <a:rPr lang="en-US" altLang="zh-CN" b="1" baseline="-14000">
                  <a:effectLst/>
                </a:rPr>
                <a:t>2</a:t>
              </a:r>
            </a:p>
          </p:txBody>
        </p:sp>
        <p:sp>
          <p:nvSpPr>
            <p:cNvPr id="33829" name="Rectangle 135"/>
            <p:cNvSpPr>
              <a:spLocks noChangeAspect="1" noChangeArrowheads="1"/>
            </p:cNvSpPr>
            <p:nvPr/>
          </p:nvSpPr>
          <p:spPr bwMode="auto">
            <a:xfrm>
              <a:off x="907" y="23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effectLst/>
                </a:rPr>
                <a:t>R</a:t>
              </a:r>
              <a:r>
                <a:rPr lang="en-US" altLang="zh-CN" b="1" baseline="-14000">
                  <a:effectLst/>
                </a:rPr>
                <a:t>1</a:t>
              </a:r>
            </a:p>
          </p:txBody>
        </p:sp>
        <p:sp>
          <p:nvSpPr>
            <p:cNvPr id="307336" name="Line 136"/>
            <p:cNvSpPr>
              <a:spLocks noChangeAspect="1" noChangeShapeType="1"/>
            </p:cNvSpPr>
            <p:nvPr/>
          </p:nvSpPr>
          <p:spPr bwMode="auto">
            <a:xfrm>
              <a:off x="1920" y="3368"/>
              <a:ext cx="245" cy="1"/>
            </a:xfrm>
            <a:prstGeom prst="line">
              <a:avLst/>
            </a:prstGeom>
            <a:noFill/>
            <a:ln w="38100">
              <a:solidFill>
                <a:schemeClr val="tx1"/>
              </a:solidFill>
              <a:round/>
              <a:headEnd/>
              <a:tailEnd/>
            </a:ln>
          </p:spPr>
          <p:txBody>
            <a:bodyPr wrap="none" anchor="ctr"/>
            <a:lstStyle/>
            <a:p>
              <a:pPr>
                <a:defRPr/>
              </a:pPr>
              <a:endParaRPr lang="zh-CN" altLang="en-US"/>
            </a:p>
          </p:txBody>
        </p:sp>
        <p:grpSp>
          <p:nvGrpSpPr>
            <p:cNvPr id="33831" name="Group 143"/>
            <p:cNvGrpSpPr>
              <a:grpSpLocks noChangeAspect="1"/>
            </p:cNvGrpSpPr>
            <p:nvPr/>
          </p:nvGrpSpPr>
          <p:grpSpPr bwMode="auto">
            <a:xfrm>
              <a:off x="495" y="3271"/>
              <a:ext cx="156" cy="114"/>
              <a:chOff x="432" y="2832"/>
              <a:chExt cx="185" cy="96"/>
            </a:xfrm>
          </p:grpSpPr>
          <p:sp>
            <p:nvSpPr>
              <p:cNvPr id="307344" name="Line 144"/>
              <p:cNvSpPr>
                <a:spLocks noChangeAspect="1" noChangeShapeType="1"/>
              </p:cNvSpPr>
              <p:nvPr/>
            </p:nvSpPr>
            <p:spPr bwMode="auto">
              <a:xfrm>
                <a:off x="432" y="2928"/>
                <a:ext cx="185" cy="0"/>
              </a:xfrm>
              <a:prstGeom prst="line">
                <a:avLst/>
              </a:prstGeom>
              <a:noFill/>
              <a:ln w="38100">
                <a:solidFill>
                  <a:schemeClr val="tx1"/>
                </a:solidFill>
                <a:round/>
                <a:headEnd/>
                <a:tailEnd/>
              </a:ln>
            </p:spPr>
            <p:txBody>
              <a:bodyPr wrap="none" anchor="ctr"/>
              <a:lstStyle/>
              <a:p>
                <a:pPr>
                  <a:defRPr/>
                </a:pPr>
                <a:endParaRPr lang="zh-CN" altLang="en-US"/>
              </a:p>
            </p:txBody>
          </p:sp>
          <p:sp>
            <p:nvSpPr>
              <p:cNvPr id="307345" name="Line 145"/>
              <p:cNvSpPr>
                <a:spLocks noChangeAspect="1" noChangeShapeType="1"/>
              </p:cNvSpPr>
              <p:nvPr/>
            </p:nvSpPr>
            <p:spPr bwMode="auto">
              <a:xfrm>
                <a:off x="528" y="2832"/>
                <a:ext cx="0" cy="96"/>
              </a:xfrm>
              <a:prstGeom prst="line">
                <a:avLst/>
              </a:prstGeom>
              <a:noFill/>
              <a:ln w="38100">
                <a:solidFill>
                  <a:schemeClr val="tx1"/>
                </a:solidFill>
                <a:round/>
                <a:headEnd/>
                <a:tailEnd/>
              </a:ln>
            </p:spPr>
            <p:txBody>
              <a:bodyPr wrap="none" anchor="ctr"/>
              <a:lstStyle/>
              <a:p>
                <a:pPr>
                  <a:defRPr/>
                </a:pPr>
                <a:endParaRPr lang="zh-CN" altLang="en-US"/>
              </a:p>
            </p:txBody>
          </p:sp>
        </p:grpSp>
        <p:sp>
          <p:nvSpPr>
            <p:cNvPr id="33832" name="Rectangle 146"/>
            <p:cNvSpPr>
              <a:spLocks noChangeAspect="1" noChangeArrowheads="1"/>
            </p:cNvSpPr>
            <p:nvPr/>
          </p:nvSpPr>
          <p:spPr bwMode="auto">
            <a:xfrm>
              <a:off x="319" y="246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effectLst/>
                </a:rPr>
                <a:t>+</a:t>
              </a:r>
            </a:p>
          </p:txBody>
        </p:sp>
        <p:sp>
          <p:nvSpPr>
            <p:cNvPr id="33833" name="Rectangle 147"/>
            <p:cNvSpPr>
              <a:spLocks noChangeAspect="1" noChangeArrowheads="1"/>
            </p:cNvSpPr>
            <p:nvPr/>
          </p:nvSpPr>
          <p:spPr bwMode="auto">
            <a:xfrm>
              <a:off x="339" y="306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effectLst/>
                </a:rPr>
                <a:t>–</a:t>
              </a:r>
            </a:p>
          </p:txBody>
        </p:sp>
        <p:sp>
          <p:nvSpPr>
            <p:cNvPr id="33834" name="Text Box 149"/>
            <p:cNvSpPr txBox="1">
              <a:spLocks noChangeAspect="1" noChangeArrowheads="1"/>
            </p:cNvSpPr>
            <p:nvPr/>
          </p:nvSpPr>
          <p:spPr bwMode="auto">
            <a:xfrm>
              <a:off x="1494" y="2829"/>
              <a:ext cx="2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ffectLst/>
                </a:rPr>
                <a:t>+</a:t>
              </a:r>
            </a:p>
          </p:txBody>
        </p:sp>
        <p:sp>
          <p:nvSpPr>
            <p:cNvPr id="33835" name="Text Box 150"/>
            <p:cNvSpPr txBox="1">
              <a:spLocks noChangeAspect="1" noChangeArrowheads="1"/>
            </p:cNvSpPr>
            <p:nvPr/>
          </p:nvSpPr>
          <p:spPr bwMode="auto">
            <a:xfrm>
              <a:off x="1838" y="2558"/>
              <a:ext cx="4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ffectLst/>
                </a:rPr>
                <a:t>+</a:t>
              </a:r>
            </a:p>
          </p:txBody>
        </p:sp>
        <p:sp>
          <p:nvSpPr>
            <p:cNvPr id="33836" name="Text Box 151"/>
            <p:cNvSpPr txBox="1">
              <a:spLocks noChangeAspect="1" noChangeArrowheads="1"/>
            </p:cNvSpPr>
            <p:nvPr/>
          </p:nvSpPr>
          <p:spPr bwMode="auto">
            <a:xfrm>
              <a:off x="1728" y="2419"/>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effectLst/>
                  <a:ea typeface="创艺简宋体" pitchFamily="2" charset="-122"/>
                  <a:sym typeface="Symbol" panose="05050102010706020507" pitchFamily="18" charset="2"/>
                </a:rPr>
                <a:t></a:t>
              </a:r>
              <a:endParaRPr lang="en-US" altLang="zh-CN" b="1">
                <a:effectLst/>
              </a:endParaRPr>
            </a:p>
          </p:txBody>
        </p:sp>
        <p:sp>
          <p:nvSpPr>
            <p:cNvPr id="33837" name="Text Box 156"/>
            <p:cNvSpPr txBox="1">
              <a:spLocks noChangeAspect="1" noChangeArrowheads="1"/>
            </p:cNvSpPr>
            <p:nvPr/>
          </p:nvSpPr>
          <p:spPr bwMode="auto">
            <a:xfrm>
              <a:off x="1502" y="2544"/>
              <a:ext cx="35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a:effectLst/>
                </a:rPr>
                <a:t>–</a:t>
              </a:r>
            </a:p>
          </p:txBody>
        </p:sp>
        <p:sp>
          <p:nvSpPr>
            <p:cNvPr id="33838" name="Text Box 157"/>
            <p:cNvSpPr txBox="1">
              <a:spLocks noChangeAspect="1" noChangeArrowheads="1"/>
            </p:cNvSpPr>
            <p:nvPr/>
          </p:nvSpPr>
          <p:spPr bwMode="auto">
            <a:xfrm rot="5400000">
              <a:off x="1611" y="2451"/>
              <a:ext cx="2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kumimoji="0" lang="en-US" altLang="zh-CN" b="1">
                  <a:effectLst/>
                  <a:sym typeface="Symbol" panose="05050102010706020507" pitchFamily="18" charset="2"/>
                </a:rPr>
                <a:t></a:t>
              </a:r>
              <a:endParaRPr kumimoji="0" lang="en-US" altLang="zh-CN" b="1">
                <a:effectLst/>
              </a:endParaRPr>
            </a:p>
          </p:txBody>
        </p:sp>
        <p:sp>
          <p:nvSpPr>
            <p:cNvPr id="307359" name="Oval 159"/>
            <p:cNvSpPr>
              <a:spLocks noChangeAspect="1" noChangeArrowheads="1"/>
            </p:cNvSpPr>
            <p:nvPr/>
          </p:nvSpPr>
          <p:spPr bwMode="auto">
            <a:xfrm>
              <a:off x="540" y="3213"/>
              <a:ext cx="61" cy="61"/>
            </a:xfrm>
            <a:prstGeom prst="ellipse">
              <a:avLst/>
            </a:prstGeom>
            <a:noFill/>
            <a:ln w="38100">
              <a:solidFill>
                <a:srgbClr val="000000"/>
              </a:solidFill>
              <a:round/>
              <a:headEnd/>
              <a:tailEnd/>
            </a:ln>
            <a:effectLst/>
          </p:spPr>
          <p:txBody>
            <a:bodyPr wrap="none" anchor="ctr"/>
            <a:lstStyle/>
            <a:p>
              <a:pPr>
                <a:defRPr/>
              </a:pPr>
              <a:endParaRPr lang="zh-CN" altLang="en-US"/>
            </a:p>
          </p:txBody>
        </p:sp>
        <p:sp>
          <p:nvSpPr>
            <p:cNvPr id="33840" name="Rectangle 160"/>
            <p:cNvSpPr>
              <a:spLocks noChangeAspect="1" noChangeArrowheads="1"/>
            </p:cNvSpPr>
            <p:nvPr/>
          </p:nvSpPr>
          <p:spPr bwMode="auto">
            <a:xfrm>
              <a:off x="2369" y="264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effectLst/>
                </a:rPr>
                <a:t>+</a:t>
              </a:r>
            </a:p>
          </p:txBody>
        </p:sp>
        <p:sp>
          <p:nvSpPr>
            <p:cNvPr id="33841" name="Rectangle 161"/>
            <p:cNvSpPr>
              <a:spLocks noChangeAspect="1" noChangeArrowheads="1"/>
            </p:cNvSpPr>
            <p:nvPr/>
          </p:nvSpPr>
          <p:spPr bwMode="auto">
            <a:xfrm>
              <a:off x="2323" y="3041"/>
              <a:ext cx="3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effectLst/>
                </a:rPr>
                <a:t>–</a:t>
              </a:r>
            </a:p>
          </p:txBody>
        </p:sp>
        <p:grpSp>
          <p:nvGrpSpPr>
            <p:cNvPr id="33842" name="Group 162"/>
            <p:cNvGrpSpPr>
              <a:grpSpLocks noChangeAspect="1"/>
            </p:cNvGrpSpPr>
            <p:nvPr/>
          </p:nvGrpSpPr>
          <p:grpSpPr bwMode="auto">
            <a:xfrm>
              <a:off x="2288" y="3252"/>
              <a:ext cx="137" cy="155"/>
              <a:chOff x="2448" y="2832"/>
              <a:chExt cx="185" cy="96"/>
            </a:xfrm>
          </p:grpSpPr>
          <p:sp>
            <p:nvSpPr>
              <p:cNvPr id="307363" name="Line 163"/>
              <p:cNvSpPr>
                <a:spLocks noChangeAspect="1" noChangeShapeType="1"/>
              </p:cNvSpPr>
              <p:nvPr/>
            </p:nvSpPr>
            <p:spPr bwMode="auto">
              <a:xfrm>
                <a:off x="2448" y="2928"/>
                <a:ext cx="185" cy="0"/>
              </a:xfrm>
              <a:prstGeom prst="line">
                <a:avLst/>
              </a:prstGeom>
              <a:noFill/>
              <a:ln w="38100">
                <a:solidFill>
                  <a:schemeClr val="tx1"/>
                </a:solidFill>
                <a:round/>
                <a:headEnd/>
                <a:tailEnd/>
              </a:ln>
            </p:spPr>
            <p:txBody>
              <a:bodyPr wrap="none" anchor="ctr"/>
              <a:lstStyle/>
              <a:p>
                <a:pPr>
                  <a:defRPr/>
                </a:pPr>
                <a:endParaRPr lang="zh-CN" altLang="en-US"/>
              </a:p>
            </p:txBody>
          </p:sp>
          <p:sp>
            <p:nvSpPr>
              <p:cNvPr id="307364" name="Line 164"/>
              <p:cNvSpPr>
                <a:spLocks noChangeAspect="1" noChangeShapeType="1"/>
              </p:cNvSpPr>
              <p:nvPr/>
            </p:nvSpPr>
            <p:spPr bwMode="auto">
              <a:xfrm>
                <a:off x="2544" y="2832"/>
                <a:ext cx="0" cy="96"/>
              </a:xfrm>
              <a:prstGeom prst="line">
                <a:avLst/>
              </a:prstGeom>
              <a:noFill/>
              <a:ln w="38100">
                <a:solidFill>
                  <a:schemeClr val="tx1"/>
                </a:solidFill>
                <a:round/>
                <a:headEnd/>
                <a:tailEnd/>
              </a:ln>
            </p:spPr>
            <p:txBody>
              <a:bodyPr wrap="none" anchor="ctr"/>
              <a:lstStyle/>
              <a:p>
                <a:pPr>
                  <a:defRPr/>
                </a:pPr>
                <a:endParaRPr lang="zh-CN" altLang="en-US"/>
              </a:p>
            </p:txBody>
          </p:sp>
        </p:grpSp>
        <p:sp>
          <p:nvSpPr>
            <p:cNvPr id="307328" name="Rectangle 128"/>
            <p:cNvSpPr>
              <a:spLocks noChangeAspect="1" noChangeArrowheads="1"/>
            </p:cNvSpPr>
            <p:nvPr/>
          </p:nvSpPr>
          <p:spPr bwMode="auto">
            <a:xfrm flipV="1">
              <a:off x="1641" y="3328"/>
              <a:ext cx="278" cy="87"/>
            </a:xfrm>
            <a:prstGeom prst="rect">
              <a:avLst/>
            </a:prstGeom>
            <a:noFill/>
            <a:ln w="38100">
              <a:solidFill>
                <a:schemeClr val="tx1"/>
              </a:solidFill>
              <a:miter lim="800000"/>
              <a:headEnd/>
              <a:tailEnd/>
            </a:ln>
          </p:spPr>
          <p:txBody>
            <a:bodyPr wrap="none" anchor="ctr"/>
            <a:lstStyle/>
            <a:p>
              <a:pPr>
                <a:defRPr/>
              </a:pPr>
              <a:endParaRPr lang="zh-CN" altLang="en-US"/>
            </a:p>
          </p:txBody>
        </p:sp>
        <p:sp>
          <p:nvSpPr>
            <p:cNvPr id="307329" name="Line 129"/>
            <p:cNvSpPr>
              <a:spLocks noChangeAspect="1" noChangeShapeType="1"/>
            </p:cNvSpPr>
            <p:nvPr/>
          </p:nvSpPr>
          <p:spPr bwMode="auto">
            <a:xfrm flipV="1">
              <a:off x="2166" y="2812"/>
              <a:ext cx="0" cy="569"/>
            </a:xfrm>
            <a:prstGeom prst="line">
              <a:avLst/>
            </a:prstGeom>
            <a:noFill/>
            <a:ln w="38100">
              <a:solidFill>
                <a:schemeClr val="tx1"/>
              </a:solidFill>
              <a:round/>
              <a:headEnd/>
              <a:tailEnd/>
            </a:ln>
          </p:spPr>
          <p:txBody>
            <a:bodyPr wrap="none" anchor="ctr"/>
            <a:lstStyle/>
            <a:p>
              <a:pPr>
                <a:defRPr/>
              </a:pPr>
              <a:endParaRPr lang="zh-CN" altLang="en-US"/>
            </a:p>
          </p:txBody>
        </p:sp>
        <p:sp>
          <p:nvSpPr>
            <p:cNvPr id="307331" name="Rectangle 131"/>
            <p:cNvSpPr>
              <a:spLocks noChangeAspect="1" noChangeArrowheads="1"/>
            </p:cNvSpPr>
            <p:nvPr/>
          </p:nvSpPr>
          <p:spPr bwMode="auto">
            <a:xfrm flipV="1">
              <a:off x="913" y="2591"/>
              <a:ext cx="278" cy="85"/>
            </a:xfrm>
            <a:prstGeom prst="rect">
              <a:avLst/>
            </a:prstGeom>
            <a:noFill/>
            <a:ln w="38100">
              <a:solidFill>
                <a:schemeClr val="tx1"/>
              </a:solidFill>
              <a:miter lim="800000"/>
              <a:headEnd/>
              <a:tailEnd/>
            </a:ln>
          </p:spPr>
          <p:txBody>
            <a:bodyPr wrap="none" anchor="ctr"/>
            <a:lstStyle/>
            <a:p>
              <a:pPr>
                <a:defRPr/>
              </a:pPr>
              <a:endParaRPr lang="zh-CN" altLang="en-US"/>
            </a:p>
          </p:txBody>
        </p:sp>
        <p:sp>
          <p:nvSpPr>
            <p:cNvPr id="307333" name="Rectangle 133"/>
            <p:cNvSpPr>
              <a:spLocks noChangeAspect="1" noChangeArrowheads="1"/>
            </p:cNvSpPr>
            <p:nvPr/>
          </p:nvSpPr>
          <p:spPr bwMode="auto">
            <a:xfrm flipV="1">
              <a:off x="913" y="2978"/>
              <a:ext cx="278" cy="86"/>
            </a:xfrm>
            <a:prstGeom prst="rect">
              <a:avLst/>
            </a:prstGeom>
            <a:noFill/>
            <a:ln w="38100">
              <a:solidFill>
                <a:schemeClr val="tx1"/>
              </a:solidFill>
              <a:miter lim="800000"/>
              <a:headEnd/>
              <a:tailEnd/>
            </a:ln>
          </p:spPr>
          <p:txBody>
            <a:bodyPr wrap="none" anchor="ctr"/>
            <a:lstStyle/>
            <a:p>
              <a:pPr>
                <a:defRPr/>
              </a:pPr>
              <a:endParaRPr lang="zh-CN" altLang="en-US"/>
            </a:p>
          </p:txBody>
        </p:sp>
        <p:sp>
          <p:nvSpPr>
            <p:cNvPr id="307334" name="Line 134"/>
            <p:cNvSpPr>
              <a:spLocks noChangeAspect="1" noChangeShapeType="1"/>
            </p:cNvSpPr>
            <p:nvPr/>
          </p:nvSpPr>
          <p:spPr bwMode="auto">
            <a:xfrm flipV="1">
              <a:off x="1363" y="3010"/>
              <a:ext cx="1" cy="374"/>
            </a:xfrm>
            <a:prstGeom prst="line">
              <a:avLst/>
            </a:prstGeom>
            <a:noFill/>
            <a:ln w="38100">
              <a:solidFill>
                <a:schemeClr val="tx1"/>
              </a:solidFill>
              <a:round/>
              <a:headEnd/>
              <a:tailEnd/>
            </a:ln>
          </p:spPr>
          <p:txBody>
            <a:bodyPr wrap="none" anchor="ctr"/>
            <a:lstStyle/>
            <a:p>
              <a:pPr>
                <a:defRPr/>
              </a:pPr>
              <a:endParaRPr lang="zh-CN" altLang="en-US"/>
            </a:p>
          </p:txBody>
        </p:sp>
        <p:sp>
          <p:nvSpPr>
            <p:cNvPr id="307337" name="Line 137"/>
            <p:cNvSpPr>
              <a:spLocks noChangeAspect="1" noChangeShapeType="1"/>
            </p:cNvSpPr>
            <p:nvPr/>
          </p:nvSpPr>
          <p:spPr bwMode="auto">
            <a:xfrm flipH="1" flipV="1">
              <a:off x="753" y="3022"/>
              <a:ext cx="163" cy="1"/>
            </a:xfrm>
            <a:prstGeom prst="line">
              <a:avLst/>
            </a:prstGeom>
            <a:noFill/>
            <a:ln w="38100">
              <a:solidFill>
                <a:schemeClr val="tx1"/>
              </a:solidFill>
              <a:round/>
              <a:headEnd/>
              <a:tailEnd/>
            </a:ln>
          </p:spPr>
          <p:txBody>
            <a:bodyPr wrap="none" anchor="ctr"/>
            <a:lstStyle/>
            <a:p>
              <a:pPr>
                <a:defRPr/>
              </a:pPr>
              <a:endParaRPr lang="zh-CN" altLang="en-US"/>
            </a:p>
          </p:txBody>
        </p:sp>
        <p:sp>
          <p:nvSpPr>
            <p:cNvPr id="307338" name="Line 138"/>
            <p:cNvSpPr>
              <a:spLocks noChangeAspect="1" noChangeShapeType="1"/>
            </p:cNvSpPr>
            <p:nvPr/>
          </p:nvSpPr>
          <p:spPr bwMode="auto">
            <a:xfrm flipH="1" flipV="1">
              <a:off x="605" y="2633"/>
              <a:ext cx="304" cy="1"/>
            </a:xfrm>
            <a:prstGeom prst="line">
              <a:avLst/>
            </a:prstGeom>
            <a:noFill/>
            <a:ln w="38100">
              <a:solidFill>
                <a:schemeClr val="tx1"/>
              </a:solidFill>
              <a:round/>
              <a:headEnd/>
              <a:tailEnd/>
            </a:ln>
          </p:spPr>
          <p:txBody>
            <a:bodyPr wrap="none" anchor="ctr"/>
            <a:lstStyle/>
            <a:p>
              <a:pPr>
                <a:defRPr/>
              </a:pPr>
              <a:endParaRPr lang="zh-CN" altLang="en-US"/>
            </a:p>
          </p:txBody>
        </p:sp>
        <p:grpSp>
          <p:nvGrpSpPr>
            <p:cNvPr id="33850" name="Group 139"/>
            <p:cNvGrpSpPr>
              <a:grpSpLocks noChangeAspect="1"/>
            </p:cNvGrpSpPr>
            <p:nvPr/>
          </p:nvGrpSpPr>
          <p:grpSpPr bwMode="auto">
            <a:xfrm>
              <a:off x="672" y="3024"/>
              <a:ext cx="160" cy="165"/>
              <a:chOff x="720" y="2736"/>
              <a:chExt cx="185" cy="192"/>
            </a:xfrm>
          </p:grpSpPr>
          <p:sp>
            <p:nvSpPr>
              <p:cNvPr id="307340" name="Line 140"/>
              <p:cNvSpPr>
                <a:spLocks noChangeAspect="1" noChangeShapeType="1"/>
              </p:cNvSpPr>
              <p:nvPr/>
            </p:nvSpPr>
            <p:spPr bwMode="auto">
              <a:xfrm>
                <a:off x="720" y="2928"/>
                <a:ext cx="185" cy="0"/>
              </a:xfrm>
              <a:prstGeom prst="line">
                <a:avLst/>
              </a:prstGeom>
              <a:noFill/>
              <a:ln w="38100">
                <a:solidFill>
                  <a:schemeClr val="tx1"/>
                </a:solidFill>
                <a:round/>
                <a:headEnd/>
                <a:tailEnd/>
              </a:ln>
            </p:spPr>
            <p:txBody>
              <a:bodyPr wrap="none" anchor="ctr"/>
              <a:lstStyle/>
              <a:p>
                <a:pPr>
                  <a:defRPr/>
                </a:pPr>
                <a:endParaRPr lang="zh-CN" altLang="en-US"/>
              </a:p>
            </p:txBody>
          </p:sp>
          <p:sp>
            <p:nvSpPr>
              <p:cNvPr id="307341" name="Line 141"/>
              <p:cNvSpPr>
                <a:spLocks noChangeAspect="1" noChangeShapeType="1"/>
              </p:cNvSpPr>
              <p:nvPr/>
            </p:nvSpPr>
            <p:spPr bwMode="auto">
              <a:xfrm>
                <a:off x="816" y="2736"/>
                <a:ext cx="0" cy="192"/>
              </a:xfrm>
              <a:prstGeom prst="line">
                <a:avLst/>
              </a:prstGeom>
              <a:noFill/>
              <a:ln w="38100">
                <a:solidFill>
                  <a:schemeClr val="tx1"/>
                </a:solidFill>
                <a:round/>
                <a:headEnd/>
                <a:tailEnd/>
              </a:ln>
            </p:spPr>
            <p:txBody>
              <a:bodyPr wrap="none" anchor="ctr"/>
              <a:lstStyle/>
              <a:p>
                <a:pPr>
                  <a:defRPr/>
                </a:pPr>
                <a:endParaRPr lang="zh-CN" altLang="en-US"/>
              </a:p>
            </p:txBody>
          </p:sp>
        </p:grpSp>
        <p:sp>
          <p:nvSpPr>
            <p:cNvPr id="307342" name="Line 142"/>
            <p:cNvSpPr>
              <a:spLocks noChangeAspect="1" noChangeShapeType="1"/>
            </p:cNvSpPr>
            <p:nvPr/>
          </p:nvSpPr>
          <p:spPr bwMode="auto">
            <a:xfrm flipV="1">
              <a:off x="1350" y="3373"/>
              <a:ext cx="283" cy="1"/>
            </a:xfrm>
            <a:prstGeom prst="line">
              <a:avLst/>
            </a:prstGeom>
            <a:noFill/>
            <a:ln w="38100">
              <a:solidFill>
                <a:schemeClr val="tx1"/>
              </a:solidFill>
              <a:round/>
              <a:headEnd/>
              <a:tailEnd/>
            </a:ln>
            <a:effectLst/>
          </p:spPr>
          <p:txBody>
            <a:bodyPr wrap="none" anchor="ctr"/>
            <a:lstStyle/>
            <a:p>
              <a:pPr>
                <a:defRPr/>
              </a:pPr>
              <a:endParaRPr lang="zh-CN" altLang="en-US"/>
            </a:p>
          </p:txBody>
        </p:sp>
        <p:sp>
          <p:nvSpPr>
            <p:cNvPr id="307348" name="Rectangle 148" descr="40%"/>
            <p:cNvSpPr>
              <a:spLocks noChangeAspect="1" noChangeArrowheads="1"/>
            </p:cNvSpPr>
            <p:nvPr/>
          </p:nvSpPr>
          <p:spPr bwMode="auto">
            <a:xfrm flipV="1">
              <a:off x="1502" y="2496"/>
              <a:ext cx="559" cy="669"/>
            </a:xfrm>
            <a:prstGeom prst="rect">
              <a:avLst/>
            </a:prstGeom>
            <a:noFill/>
            <a:ln w="38100">
              <a:solidFill>
                <a:schemeClr val="tx1"/>
              </a:solidFill>
              <a:miter lim="800000"/>
              <a:headEnd/>
              <a:tailEnd/>
            </a:ln>
          </p:spPr>
          <p:txBody>
            <a:bodyPr wrap="none" anchor="ctr"/>
            <a:lstStyle/>
            <a:p>
              <a:pPr>
                <a:defRPr/>
              </a:pPr>
              <a:endParaRPr lang="zh-CN" altLang="en-US"/>
            </a:p>
          </p:txBody>
        </p:sp>
        <p:sp>
          <p:nvSpPr>
            <p:cNvPr id="307352" name="Line 152"/>
            <p:cNvSpPr>
              <a:spLocks noChangeAspect="1" noChangeShapeType="1"/>
            </p:cNvSpPr>
            <p:nvPr/>
          </p:nvSpPr>
          <p:spPr bwMode="auto">
            <a:xfrm flipV="1">
              <a:off x="1191" y="2634"/>
              <a:ext cx="313" cy="0"/>
            </a:xfrm>
            <a:prstGeom prst="line">
              <a:avLst/>
            </a:prstGeom>
            <a:noFill/>
            <a:ln w="38100">
              <a:solidFill>
                <a:schemeClr val="tx1"/>
              </a:solidFill>
              <a:round/>
              <a:headEnd/>
              <a:tailEnd/>
            </a:ln>
          </p:spPr>
          <p:txBody>
            <a:bodyPr wrap="none" anchor="ctr"/>
            <a:lstStyle/>
            <a:p>
              <a:pPr>
                <a:defRPr/>
              </a:pPr>
              <a:endParaRPr lang="zh-CN" altLang="en-US"/>
            </a:p>
          </p:txBody>
        </p:sp>
        <p:sp>
          <p:nvSpPr>
            <p:cNvPr id="307353" name="Line 153"/>
            <p:cNvSpPr>
              <a:spLocks noChangeAspect="1" noChangeShapeType="1"/>
            </p:cNvSpPr>
            <p:nvPr/>
          </p:nvSpPr>
          <p:spPr bwMode="auto">
            <a:xfrm flipV="1">
              <a:off x="2061" y="2813"/>
              <a:ext cx="291" cy="0"/>
            </a:xfrm>
            <a:prstGeom prst="line">
              <a:avLst/>
            </a:prstGeom>
            <a:noFill/>
            <a:ln w="38100">
              <a:solidFill>
                <a:schemeClr val="tx1"/>
              </a:solidFill>
              <a:round/>
              <a:headEnd/>
              <a:tailEnd/>
            </a:ln>
          </p:spPr>
          <p:txBody>
            <a:bodyPr wrap="none" anchor="ctr"/>
            <a:lstStyle/>
            <a:p>
              <a:pPr>
                <a:defRPr/>
              </a:pPr>
              <a:endParaRPr lang="zh-CN" altLang="en-US"/>
            </a:p>
          </p:txBody>
        </p:sp>
        <p:sp>
          <p:nvSpPr>
            <p:cNvPr id="307355" name="Line 155"/>
            <p:cNvSpPr>
              <a:spLocks noChangeAspect="1" noChangeShapeType="1"/>
            </p:cNvSpPr>
            <p:nvPr/>
          </p:nvSpPr>
          <p:spPr bwMode="auto">
            <a:xfrm flipV="1">
              <a:off x="1191" y="3008"/>
              <a:ext cx="313" cy="0"/>
            </a:xfrm>
            <a:prstGeom prst="line">
              <a:avLst/>
            </a:prstGeom>
            <a:noFill/>
            <a:ln w="38100">
              <a:solidFill>
                <a:schemeClr val="tx1"/>
              </a:solidFill>
              <a:round/>
              <a:headEnd/>
              <a:tailEnd/>
            </a:ln>
          </p:spPr>
          <p:txBody>
            <a:bodyPr wrap="none" anchor="ctr"/>
            <a:lstStyle/>
            <a:p>
              <a:pPr>
                <a:defRPr/>
              </a:pPr>
              <a:endParaRPr lang="zh-CN" altLang="en-US"/>
            </a:p>
          </p:txBody>
        </p:sp>
        <p:sp>
          <p:nvSpPr>
            <p:cNvPr id="307358" name="Oval 158"/>
            <p:cNvSpPr>
              <a:spLocks noChangeAspect="1" noChangeArrowheads="1"/>
            </p:cNvSpPr>
            <p:nvPr/>
          </p:nvSpPr>
          <p:spPr bwMode="auto">
            <a:xfrm flipV="1">
              <a:off x="533" y="2601"/>
              <a:ext cx="61" cy="61"/>
            </a:xfrm>
            <a:prstGeom prst="ellipse">
              <a:avLst/>
            </a:prstGeom>
            <a:noFill/>
            <a:ln w="38100">
              <a:solidFill>
                <a:srgbClr val="000000"/>
              </a:solidFill>
              <a:round/>
              <a:headEnd/>
              <a:tailEnd/>
            </a:ln>
            <a:effectLst/>
          </p:spPr>
          <p:txBody>
            <a:bodyPr wrap="none" anchor="ctr"/>
            <a:lstStyle/>
            <a:p>
              <a:pPr>
                <a:defRPr/>
              </a:pPr>
              <a:endParaRPr lang="zh-CN" altLang="en-US"/>
            </a:p>
          </p:txBody>
        </p:sp>
        <p:sp>
          <p:nvSpPr>
            <p:cNvPr id="307365" name="Oval 165"/>
            <p:cNvSpPr>
              <a:spLocks noChangeAspect="1" noChangeArrowheads="1"/>
            </p:cNvSpPr>
            <p:nvPr/>
          </p:nvSpPr>
          <p:spPr bwMode="auto">
            <a:xfrm flipV="1">
              <a:off x="2327" y="2784"/>
              <a:ext cx="61" cy="62"/>
            </a:xfrm>
            <a:prstGeom prst="ellipse">
              <a:avLst/>
            </a:prstGeom>
            <a:noFill/>
            <a:ln w="38100">
              <a:solidFill>
                <a:srgbClr val="000000"/>
              </a:solidFill>
              <a:round/>
              <a:headEnd/>
              <a:tailEnd/>
            </a:ln>
            <a:effectLst/>
          </p:spPr>
          <p:txBody>
            <a:bodyPr wrap="none" anchor="ctr"/>
            <a:lstStyle/>
            <a:p>
              <a:pPr>
                <a:defRPr/>
              </a:pPr>
              <a:endParaRPr lang="zh-CN" altLang="en-US"/>
            </a:p>
          </p:txBody>
        </p:sp>
        <p:sp>
          <p:nvSpPr>
            <p:cNvPr id="307366" name="Oval 166"/>
            <p:cNvSpPr>
              <a:spLocks noChangeAspect="1" noChangeArrowheads="1"/>
            </p:cNvSpPr>
            <p:nvPr/>
          </p:nvSpPr>
          <p:spPr bwMode="auto">
            <a:xfrm>
              <a:off x="2327" y="3197"/>
              <a:ext cx="62" cy="61"/>
            </a:xfrm>
            <a:prstGeom prst="ellipse">
              <a:avLst/>
            </a:prstGeom>
            <a:noFill/>
            <a:ln w="38100">
              <a:solidFill>
                <a:srgbClr val="000000"/>
              </a:solidFill>
              <a:round/>
              <a:headEnd/>
              <a:tailEnd/>
            </a:ln>
            <a:effectLst/>
          </p:spPr>
          <p:txBody>
            <a:bodyPr wrap="none" anchor="ctr"/>
            <a:lstStyle/>
            <a:p>
              <a:pPr>
                <a:defRPr/>
              </a:pPr>
              <a:endParaRPr lang="zh-CN" altLang="en-US"/>
            </a:p>
          </p:txBody>
        </p:sp>
      </p:grpSp>
      <p:sp>
        <p:nvSpPr>
          <p:cNvPr id="307367" name="Text Box 167"/>
          <p:cNvSpPr txBox="1">
            <a:spLocks noChangeArrowheads="1"/>
          </p:cNvSpPr>
          <p:nvPr/>
        </p:nvSpPr>
        <p:spPr bwMode="auto">
          <a:xfrm>
            <a:off x="285184" y="2970480"/>
            <a:ext cx="930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CC0000"/>
                </a:solidFill>
                <a:effectLst/>
              </a:rPr>
              <a:t>例</a:t>
            </a:r>
            <a:r>
              <a:rPr lang="en-US" altLang="zh-CN" sz="2800" b="1">
                <a:solidFill>
                  <a:srgbClr val="CC0000"/>
                </a:solidFill>
                <a:effectLst/>
              </a:rPr>
              <a:t>2</a:t>
            </a:r>
            <a:r>
              <a:rPr lang="zh-CN" altLang="en-US" sz="2800" b="1">
                <a:solidFill>
                  <a:srgbClr val="CC0000"/>
                </a:solidFill>
                <a:effectLst/>
              </a:rPr>
              <a:t>：</a:t>
            </a:r>
          </a:p>
        </p:txBody>
      </p:sp>
      <p:sp>
        <p:nvSpPr>
          <p:cNvPr id="307371" name="Text Box 171"/>
          <p:cNvSpPr txBox="1">
            <a:spLocks noChangeArrowheads="1"/>
          </p:cNvSpPr>
          <p:nvPr/>
        </p:nvSpPr>
        <p:spPr bwMode="auto">
          <a:xfrm>
            <a:off x="4425384" y="3078430"/>
            <a:ext cx="359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ffectLst/>
              </a:rPr>
              <a:t>设输入电压 </a:t>
            </a:r>
            <a:r>
              <a:rPr lang="en-US" altLang="zh-CN" sz="2800" b="1" i="1">
                <a:effectLst/>
              </a:rPr>
              <a:t>u</a:t>
            </a:r>
            <a:r>
              <a:rPr lang="en-US" altLang="zh-CN" sz="2800" b="1" baseline="-25000">
                <a:effectLst/>
              </a:rPr>
              <a:t>i </a:t>
            </a:r>
            <a:r>
              <a:rPr lang="zh-CN" altLang="en-US" sz="2800" b="1">
                <a:effectLst/>
              </a:rPr>
              <a:t>为正，</a:t>
            </a:r>
          </a:p>
        </p:txBody>
      </p:sp>
      <p:sp>
        <p:nvSpPr>
          <p:cNvPr id="307372" name="Text Box 172"/>
          <p:cNvSpPr txBox="1">
            <a:spLocks noChangeArrowheads="1"/>
          </p:cNvSpPr>
          <p:nvPr/>
        </p:nvSpPr>
        <p:spPr bwMode="auto">
          <a:xfrm>
            <a:off x="4425384" y="3992830"/>
            <a:ext cx="359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000099"/>
                </a:solidFill>
                <a:effectLst/>
              </a:rPr>
              <a:t>差值电压  </a:t>
            </a:r>
            <a:r>
              <a:rPr lang="en-US" altLang="zh-CN" sz="2800" b="1" i="1">
                <a:solidFill>
                  <a:srgbClr val="000099"/>
                </a:solidFill>
                <a:effectLst/>
              </a:rPr>
              <a:t>u</a:t>
            </a:r>
            <a:r>
              <a:rPr lang="en-US" altLang="zh-CN" sz="2800" b="1" baseline="-25000">
                <a:solidFill>
                  <a:srgbClr val="000099"/>
                </a:solidFill>
                <a:effectLst/>
              </a:rPr>
              <a:t>d</a:t>
            </a:r>
            <a:r>
              <a:rPr lang="en-US" altLang="zh-CN" sz="2800" b="1">
                <a:solidFill>
                  <a:srgbClr val="000099"/>
                </a:solidFill>
                <a:effectLst/>
              </a:rPr>
              <a:t> =</a:t>
            </a:r>
            <a:r>
              <a:rPr lang="en-US" altLang="zh-CN" sz="2800" b="1" i="1">
                <a:solidFill>
                  <a:srgbClr val="000099"/>
                </a:solidFill>
                <a:effectLst/>
              </a:rPr>
              <a:t>u</a:t>
            </a:r>
            <a:r>
              <a:rPr lang="en-US" altLang="zh-CN" sz="2800" b="1" baseline="-25000">
                <a:solidFill>
                  <a:srgbClr val="000099"/>
                </a:solidFill>
                <a:effectLst/>
              </a:rPr>
              <a:t>i </a:t>
            </a:r>
            <a:r>
              <a:rPr lang="en-US" altLang="zh-CN" sz="2800" b="1">
                <a:solidFill>
                  <a:srgbClr val="000099"/>
                </a:solidFill>
                <a:effectLst/>
              </a:rPr>
              <a:t>+</a:t>
            </a:r>
            <a:r>
              <a:rPr lang="en-US" altLang="zh-CN" sz="2800" b="1" baseline="-25000">
                <a:solidFill>
                  <a:srgbClr val="000099"/>
                </a:solidFill>
                <a:effectLst/>
              </a:rPr>
              <a:t> </a:t>
            </a:r>
            <a:r>
              <a:rPr lang="en-US" altLang="zh-CN" sz="2800" b="1" i="1">
                <a:solidFill>
                  <a:srgbClr val="000099"/>
                </a:solidFill>
                <a:effectLst/>
              </a:rPr>
              <a:t>u</a:t>
            </a:r>
            <a:r>
              <a:rPr lang="en-US" altLang="zh-CN" sz="2800" b="1" baseline="-25000">
                <a:solidFill>
                  <a:srgbClr val="000099"/>
                </a:solidFill>
                <a:effectLst/>
              </a:rPr>
              <a:t>f</a:t>
            </a:r>
          </a:p>
        </p:txBody>
      </p:sp>
      <p:sp>
        <p:nvSpPr>
          <p:cNvPr id="307373" name="Text Box 173"/>
          <p:cNvSpPr txBox="1">
            <a:spLocks noChangeArrowheads="1"/>
          </p:cNvSpPr>
          <p:nvPr/>
        </p:nvSpPr>
        <p:spPr bwMode="auto">
          <a:xfrm>
            <a:off x="4412684" y="351023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ffectLst/>
              </a:rPr>
              <a:t>各电压的实际方向如图</a:t>
            </a:r>
          </a:p>
        </p:txBody>
      </p:sp>
      <p:sp>
        <p:nvSpPr>
          <p:cNvPr id="307374" name="Text Box 174"/>
          <p:cNvSpPr txBox="1">
            <a:spLocks noChangeArrowheads="1"/>
          </p:cNvSpPr>
          <p:nvPr/>
        </p:nvSpPr>
        <p:spPr bwMode="auto">
          <a:xfrm>
            <a:off x="4501584" y="4450030"/>
            <a:ext cx="38862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lang="en-US" altLang="zh-CN" sz="2800" b="1" i="1">
                <a:effectLst/>
              </a:rPr>
              <a:t>u</a:t>
            </a:r>
            <a:r>
              <a:rPr lang="en-US" altLang="zh-CN" sz="2800" b="1" baseline="-25000">
                <a:solidFill>
                  <a:schemeClr val="tx2"/>
                </a:solidFill>
                <a:effectLst/>
              </a:rPr>
              <a:t>f  </a:t>
            </a:r>
            <a:r>
              <a:rPr lang="zh-CN" altLang="en-US" sz="2800" b="1">
                <a:solidFill>
                  <a:schemeClr val="tx2"/>
                </a:solidFill>
                <a:effectLst/>
              </a:rPr>
              <a:t>增大了净输入电压</a:t>
            </a:r>
          </a:p>
          <a:p>
            <a:pPr eaLnBrk="1" hangingPunct="1">
              <a:lnSpc>
                <a:spcPct val="95000"/>
              </a:lnSpc>
            </a:pPr>
            <a:r>
              <a:rPr lang="zh-CN" altLang="en-US" sz="2800" b="1">
                <a:solidFill>
                  <a:schemeClr val="tx2"/>
                </a:solidFill>
                <a:effectLst/>
              </a:rPr>
              <a:t>                 </a:t>
            </a:r>
            <a:r>
              <a:rPr lang="en-US" altLang="zh-CN" sz="2800" b="1">
                <a:solidFill>
                  <a:srgbClr val="CC0000"/>
                </a:solidFill>
                <a:effectLst/>
              </a:rPr>
              <a:t>——</a:t>
            </a:r>
            <a:r>
              <a:rPr lang="zh-CN" altLang="en-US" sz="2800" b="1">
                <a:solidFill>
                  <a:srgbClr val="CC0000"/>
                </a:solidFill>
                <a:effectLst/>
              </a:rPr>
              <a:t>正反馈</a:t>
            </a:r>
          </a:p>
        </p:txBody>
      </p:sp>
      <p:sp>
        <p:nvSpPr>
          <p:cNvPr id="307375" name="Rectangle 175"/>
          <p:cNvSpPr>
            <a:spLocks noChangeArrowheads="1"/>
          </p:cNvSpPr>
          <p:nvPr/>
        </p:nvSpPr>
        <p:spPr bwMode="auto">
          <a:xfrm>
            <a:off x="1859984" y="3254643"/>
            <a:ext cx="45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effectLst/>
                <a:sym typeface="Symbol" panose="05050102010706020507" pitchFamily="18" charset="2"/>
              </a:rPr>
              <a:t></a:t>
            </a:r>
          </a:p>
        </p:txBody>
      </p:sp>
      <p:grpSp>
        <p:nvGrpSpPr>
          <p:cNvPr id="8" name="Group 177"/>
          <p:cNvGrpSpPr>
            <a:grpSpLocks/>
          </p:cNvGrpSpPr>
          <p:nvPr/>
        </p:nvGrpSpPr>
        <p:grpSpPr bwMode="auto">
          <a:xfrm>
            <a:off x="1147197" y="4192855"/>
            <a:ext cx="911225" cy="606425"/>
            <a:chOff x="722" y="480"/>
            <a:chExt cx="622" cy="382"/>
          </a:xfrm>
        </p:grpSpPr>
        <p:sp>
          <p:nvSpPr>
            <p:cNvPr id="33822" name="Rectangle 178"/>
            <p:cNvSpPr>
              <a:spLocks noChangeArrowheads="1"/>
            </p:cNvSpPr>
            <p:nvPr/>
          </p:nvSpPr>
          <p:spPr bwMode="auto">
            <a:xfrm>
              <a:off x="1117" y="535"/>
              <a:ext cx="2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50000"/>
                </a:spcAft>
              </a:pPr>
              <a:r>
                <a:rPr lang="en-US" altLang="zh-CN" sz="2800" b="1">
                  <a:solidFill>
                    <a:srgbClr val="FF3300"/>
                  </a:solidFill>
                  <a:effectLst/>
                </a:rPr>
                <a:t>–</a:t>
              </a:r>
            </a:p>
          </p:txBody>
        </p:sp>
        <p:sp>
          <p:nvSpPr>
            <p:cNvPr id="33823" name="Rectangle 179"/>
            <p:cNvSpPr>
              <a:spLocks noChangeArrowheads="1"/>
            </p:cNvSpPr>
            <p:nvPr/>
          </p:nvSpPr>
          <p:spPr bwMode="auto">
            <a:xfrm>
              <a:off x="722" y="499"/>
              <a:ext cx="2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a:solidFill>
                    <a:srgbClr val="FF3300"/>
                  </a:solidFill>
                  <a:effectLst/>
                </a:rPr>
                <a:t>+</a:t>
              </a:r>
            </a:p>
          </p:txBody>
        </p:sp>
        <p:sp>
          <p:nvSpPr>
            <p:cNvPr id="33824" name="Rectangle 180"/>
            <p:cNvSpPr>
              <a:spLocks noChangeArrowheads="1"/>
            </p:cNvSpPr>
            <p:nvPr/>
          </p:nvSpPr>
          <p:spPr bwMode="auto">
            <a:xfrm>
              <a:off x="897" y="480"/>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rgbClr val="000099"/>
                  </a:solidFill>
                  <a:effectLst/>
                </a:rPr>
                <a:t>u</a:t>
              </a:r>
              <a:r>
                <a:rPr lang="en-US" altLang="zh-CN" sz="2800" b="1" baseline="-25000">
                  <a:solidFill>
                    <a:srgbClr val="000099"/>
                  </a:solidFill>
                  <a:effectLst/>
                </a:rPr>
                <a:t>f</a:t>
              </a:r>
              <a:endParaRPr lang="en-US" altLang="zh-CN" sz="2800" b="1" i="1" baseline="-25000">
                <a:solidFill>
                  <a:srgbClr val="000099"/>
                </a:solidFill>
                <a:effectLst/>
              </a:endParaRPr>
            </a:p>
          </p:txBody>
        </p:sp>
      </p:grpSp>
      <p:grpSp>
        <p:nvGrpSpPr>
          <p:cNvPr id="9" name="Group 185"/>
          <p:cNvGrpSpPr>
            <a:grpSpLocks/>
          </p:cNvGrpSpPr>
          <p:nvPr/>
        </p:nvGrpSpPr>
        <p:grpSpPr bwMode="auto">
          <a:xfrm>
            <a:off x="1859984" y="3545155"/>
            <a:ext cx="517525" cy="839788"/>
            <a:chOff x="1266" y="3408"/>
            <a:chExt cx="326" cy="529"/>
          </a:xfrm>
        </p:grpSpPr>
        <p:sp>
          <p:nvSpPr>
            <p:cNvPr id="33819" name="Rectangle 182"/>
            <p:cNvSpPr>
              <a:spLocks noChangeArrowheads="1"/>
            </p:cNvSpPr>
            <p:nvPr/>
          </p:nvSpPr>
          <p:spPr bwMode="auto">
            <a:xfrm>
              <a:off x="1340" y="3648"/>
              <a:ext cx="24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rPr>
                <a:t>–</a:t>
              </a:r>
            </a:p>
          </p:txBody>
        </p:sp>
        <p:sp>
          <p:nvSpPr>
            <p:cNvPr id="33820" name="Rectangle 183"/>
            <p:cNvSpPr>
              <a:spLocks noChangeArrowheads="1"/>
            </p:cNvSpPr>
            <p:nvPr/>
          </p:nvSpPr>
          <p:spPr bwMode="auto">
            <a:xfrm>
              <a:off x="1346" y="340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effectLst/>
                </a:rPr>
                <a:t>+</a:t>
              </a:r>
            </a:p>
          </p:txBody>
        </p:sp>
        <p:sp>
          <p:nvSpPr>
            <p:cNvPr id="33821" name="Rectangle 184"/>
            <p:cNvSpPr>
              <a:spLocks noChangeArrowheads="1"/>
            </p:cNvSpPr>
            <p:nvPr/>
          </p:nvSpPr>
          <p:spPr bwMode="auto">
            <a:xfrm>
              <a:off x="1266" y="3480"/>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1" i="1">
                  <a:solidFill>
                    <a:srgbClr val="000099"/>
                  </a:solidFill>
                  <a:effectLst/>
                </a:rPr>
                <a:t>u</a:t>
              </a:r>
              <a:r>
                <a:rPr lang="en-US" altLang="zh-CN" sz="2800" b="1" baseline="-16000">
                  <a:solidFill>
                    <a:srgbClr val="000099"/>
                  </a:solidFill>
                  <a:effectLst/>
                </a:rPr>
                <a:t>d</a:t>
              </a:r>
            </a:p>
          </p:txBody>
        </p:sp>
      </p:grpSp>
      <p:sp>
        <p:nvSpPr>
          <p:cNvPr id="307387" name="Rectangle 187"/>
          <p:cNvSpPr>
            <a:spLocks noChangeArrowheads="1"/>
          </p:cNvSpPr>
          <p:nvPr/>
        </p:nvSpPr>
        <p:spPr bwMode="auto">
          <a:xfrm>
            <a:off x="1669484" y="1008330"/>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effectLst/>
                <a:sym typeface="Symbol" panose="05050102010706020507" pitchFamily="18" charset="2"/>
              </a:rPr>
              <a:t></a:t>
            </a:r>
          </a:p>
        </p:txBody>
      </p:sp>
      <p:sp>
        <p:nvSpPr>
          <p:cNvPr id="307389" name="Rectangle 189"/>
          <p:cNvSpPr>
            <a:spLocks noChangeArrowheads="1"/>
          </p:cNvSpPr>
          <p:nvPr/>
        </p:nvSpPr>
        <p:spPr bwMode="auto">
          <a:xfrm>
            <a:off x="720159" y="6153418"/>
            <a:ext cx="661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CC0000"/>
                </a:solidFill>
                <a:effectLst/>
              </a:rPr>
              <a:t>在振荡器中引入正反馈，用以产生波形。</a:t>
            </a:r>
          </a:p>
        </p:txBody>
      </p:sp>
      <p:sp>
        <p:nvSpPr>
          <p:cNvPr id="307390" name="Rectangle 190"/>
          <p:cNvSpPr>
            <a:spLocks noChangeArrowheads="1"/>
          </p:cNvSpPr>
          <p:nvPr/>
        </p:nvSpPr>
        <p:spPr bwMode="auto">
          <a:xfrm>
            <a:off x="367734" y="5277118"/>
            <a:ext cx="8118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5200"/>
                </a:solidFill>
                <a:effectLst/>
              </a:rPr>
              <a:t>    </a:t>
            </a:r>
            <a:r>
              <a:rPr lang="zh-CN" altLang="en-US" sz="2800" b="1">
                <a:solidFill>
                  <a:srgbClr val="005200"/>
                </a:solidFill>
                <a:effectLst/>
              </a:rPr>
              <a:t>在放大电路中，出现正反馈将使放大器产生自激振荡，使放大器不能正常工作。</a:t>
            </a:r>
          </a:p>
        </p:txBody>
      </p:sp>
      <p:pic>
        <p:nvPicPr>
          <p:cNvPr id="121" name="Picture 120" descr="C:\Users\Administrator\Desktop\图片5.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5822" y="305068"/>
            <a:ext cx="412115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 name="Oval 58"/>
          <p:cNvSpPr>
            <a:spLocks noChangeArrowheads="1"/>
          </p:cNvSpPr>
          <p:nvPr/>
        </p:nvSpPr>
        <p:spPr bwMode="auto">
          <a:xfrm flipV="1">
            <a:off x="3290322" y="3637230"/>
            <a:ext cx="252412" cy="252413"/>
          </a:xfrm>
          <a:prstGeom prst="ellipse">
            <a:avLst/>
          </a:prstGeom>
          <a:noFill/>
          <a:ln w="9525">
            <a:solidFill>
              <a:schemeClr val="tx1"/>
            </a:solidFill>
            <a:round/>
            <a:headEnd/>
            <a:tailEnd/>
          </a:ln>
          <a:effectLst/>
        </p:spPr>
        <p:txBody>
          <a:bodyPr rot="10800000" wrap="none" anchor="ctr"/>
          <a:lstStyle/>
          <a:p>
            <a:pPr algn="ctr">
              <a:spcBef>
                <a:spcPct val="50000"/>
              </a:spcBef>
              <a:defRPr/>
            </a:pPr>
            <a:r>
              <a:rPr lang="zh-CN" altLang="en-US" b="1" dirty="0">
                <a:solidFill>
                  <a:srgbClr val="000099"/>
                </a:solidFill>
                <a:effectLst>
                  <a:outerShdw blurRad="38100" dist="38100" dir="2700000" algn="tl">
                    <a:srgbClr val="C0C0C0"/>
                  </a:outerShdw>
                </a:effectLst>
                <a:ea typeface="楷体_GB2312" pitchFamily="49" charset="-122"/>
              </a:rPr>
              <a:t>－</a:t>
            </a:r>
          </a:p>
        </p:txBody>
      </p:sp>
      <p:sp>
        <p:nvSpPr>
          <p:cNvPr id="125" name="Oval 58"/>
          <p:cNvSpPr>
            <a:spLocks noChangeArrowheads="1"/>
          </p:cNvSpPr>
          <p:nvPr/>
        </p:nvSpPr>
        <p:spPr bwMode="auto">
          <a:xfrm flipV="1">
            <a:off x="1829822" y="4300805"/>
            <a:ext cx="250825" cy="252413"/>
          </a:xfrm>
          <a:prstGeom prst="ellipse">
            <a:avLst/>
          </a:prstGeom>
          <a:noFill/>
          <a:ln w="9525">
            <a:solidFill>
              <a:schemeClr val="tx1"/>
            </a:solidFill>
            <a:round/>
            <a:headEnd/>
            <a:tailEnd/>
          </a:ln>
          <a:effectLst/>
        </p:spPr>
        <p:txBody>
          <a:bodyPr rot="10800000" wrap="none" anchor="ctr"/>
          <a:lstStyle/>
          <a:p>
            <a:pPr algn="ctr">
              <a:spcBef>
                <a:spcPct val="50000"/>
              </a:spcBef>
              <a:defRPr/>
            </a:pPr>
            <a:r>
              <a:rPr lang="zh-CN" altLang="en-US" b="1" dirty="0">
                <a:solidFill>
                  <a:srgbClr val="000099"/>
                </a:solidFill>
                <a:effectLst>
                  <a:outerShdw blurRad="38100" dist="38100" dir="2700000" algn="tl">
                    <a:srgbClr val="C0C0C0"/>
                  </a:outerShdw>
                </a:effectLst>
                <a:ea typeface="楷体_GB2312" pitchFamily="49" charset="-122"/>
              </a:rPr>
              <a:t>－</a:t>
            </a:r>
          </a:p>
        </p:txBody>
      </p:sp>
    </p:spTree>
    <p:extLst>
      <p:ext uri="{BB962C8B-B14F-4D97-AF65-F5344CB8AC3E}">
        <p14:creationId xmlns:p14="http://schemas.microsoft.com/office/powerpoint/2010/main" val="33244104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313"/>
                                        </p:tgtEl>
                                        <p:attrNameLst>
                                          <p:attrName>style.visibility</p:attrName>
                                        </p:attrNameLst>
                                      </p:cBhvr>
                                      <p:to>
                                        <p:strVal val="visible"/>
                                      </p:to>
                                    </p:set>
                                    <p:animEffect transition="in" filter="wipe(left)">
                                      <p:cBhvr>
                                        <p:cTn id="12" dur="500"/>
                                        <p:tgtEl>
                                          <p:spTgt spid="3073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318"/>
                                        </p:tgtEl>
                                        <p:attrNameLst>
                                          <p:attrName>style.visibility</p:attrName>
                                        </p:attrNameLst>
                                      </p:cBhvr>
                                      <p:to>
                                        <p:strVal val="visible"/>
                                      </p:to>
                                    </p:set>
                                    <p:animEffect transition="in" filter="blinds(horizontal)">
                                      <p:cBhvr>
                                        <p:cTn id="17" dur="500"/>
                                        <p:tgtEl>
                                          <p:spTgt spid="307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317"/>
                                        </p:tgtEl>
                                        <p:attrNameLst>
                                          <p:attrName>style.visibility</p:attrName>
                                        </p:attrNameLst>
                                      </p:cBhvr>
                                      <p:to>
                                        <p:strVal val="visible"/>
                                      </p:to>
                                    </p:set>
                                    <p:animEffect transition="in" filter="blinds(horizontal)">
                                      <p:cBhvr>
                                        <p:cTn id="22" dur="500"/>
                                        <p:tgtEl>
                                          <p:spTgt spid="307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315"/>
                                        </p:tgtEl>
                                        <p:attrNameLst>
                                          <p:attrName>style.visibility</p:attrName>
                                        </p:attrNameLst>
                                      </p:cBhvr>
                                      <p:to>
                                        <p:strVal val="visible"/>
                                      </p:to>
                                    </p:set>
                                    <p:animEffect transition="in" filter="wipe(left)">
                                      <p:cBhvr>
                                        <p:cTn id="27" dur="500"/>
                                        <p:tgtEl>
                                          <p:spTgt spid="3073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down)">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7314"/>
                                        </p:tgtEl>
                                        <p:attrNameLst>
                                          <p:attrName>style.visibility</p:attrName>
                                        </p:attrNameLst>
                                      </p:cBhvr>
                                      <p:to>
                                        <p:strVal val="visible"/>
                                      </p:to>
                                    </p:set>
                                    <p:animEffect transition="in" filter="wipe(left)">
                                      <p:cBhvr>
                                        <p:cTn id="42" dur="500"/>
                                        <p:tgtEl>
                                          <p:spTgt spid="3073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7316"/>
                                        </p:tgtEl>
                                        <p:attrNameLst>
                                          <p:attrName>style.visibility</p:attrName>
                                        </p:attrNameLst>
                                      </p:cBhvr>
                                      <p:to>
                                        <p:strVal val="visible"/>
                                      </p:to>
                                    </p:set>
                                    <p:animEffect transition="in" filter="wipe(left)">
                                      <p:cBhvr>
                                        <p:cTn id="47" dur="500"/>
                                        <p:tgtEl>
                                          <p:spTgt spid="30731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7367"/>
                                        </p:tgtEl>
                                        <p:attrNameLst>
                                          <p:attrName>style.visibility</p:attrName>
                                        </p:attrNameLst>
                                      </p:cBhvr>
                                      <p:to>
                                        <p:strVal val="visible"/>
                                      </p:to>
                                    </p:set>
                                    <p:animEffect transition="in" filter="wipe(left)">
                                      <p:cBhvr>
                                        <p:cTn id="52" dur="500"/>
                                        <p:tgtEl>
                                          <p:spTgt spid="307367"/>
                                        </p:tgtEl>
                                      </p:cBhvr>
                                    </p:animEffect>
                                  </p:childTnLst>
                                </p:cTn>
                              </p:par>
                            </p:childTnLst>
                          </p:cTn>
                        </p:par>
                        <p:par>
                          <p:cTn id="53" fill="hold" nodeType="afterGroup">
                            <p:stCondLst>
                              <p:cond delay="500"/>
                            </p:stCondLst>
                            <p:childTnLst>
                              <p:par>
                                <p:cTn id="54" presetID="3" presetClass="entr" presetSubtype="10" fill="hold" nodeType="after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linds(horizontal)">
                                      <p:cBhvr>
                                        <p:cTn id="56" dur="500"/>
                                        <p:tgtEl>
                                          <p:spTgt spid="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07371"/>
                                        </p:tgtEl>
                                        <p:attrNameLst>
                                          <p:attrName>style.visibility</p:attrName>
                                        </p:attrNameLst>
                                      </p:cBhvr>
                                      <p:to>
                                        <p:strVal val="visible"/>
                                      </p:to>
                                    </p:set>
                                    <p:animEffect transition="in" filter="wipe(left)">
                                      <p:cBhvr>
                                        <p:cTn id="61" dur="500"/>
                                        <p:tgtEl>
                                          <p:spTgt spid="30737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07375"/>
                                        </p:tgtEl>
                                        <p:attrNameLst>
                                          <p:attrName>style.visibility</p:attrName>
                                        </p:attrNameLst>
                                      </p:cBhvr>
                                      <p:to>
                                        <p:strVal val="visible"/>
                                      </p:to>
                                    </p:set>
                                    <p:animEffect transition="in" filter="blinds(horizontal)">
                                      <p:cBhvr>
                                        <p:cTn id="66" dur="500"/>
                                        <p:tgtEl>
                                          <p:spTgt spid="307375"/>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box(out)">
                                      <p:cBhvr>
                                        <p:cTn id="71" dur="500"/>
                                        <p:tgtEl>
                                          <p:spTgt spid="12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box(out)">
                                      <p:cBhvr>
                                        <p:cTn id="76" dur="500"/>
                                        <p:tgtEl>
                                          <p:spTgt spid="12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07373"/>
                                        </p:tgtEl>
                                        <p:attrNameLst>
                                          <p:attrName>style.visibility</p:attrName>
                                        </p:attrNameLst>
                                      </p:cBhvr>
                                      <p:to>
                                        <p:strVal val="visible"/>
                                      </p:to>
                                    </p:set>
                                    <p:animEffect transition="in" filter="wipe(left)">
                                      <p:cBhvr>
                                        <p:cTn id="81" dur="500"/>
                                        <p:tgtEl>
                                          <p:spTgt spid="30737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8"/>
                                        </p:tgtEl>
                                        <p:attrNameLst>
                                          <p:attrName>style.visibility</p:attrName>
                                        </p:attrNameLst>
                                      </p:cBhvr>
                                      <p:to>
                                        <p:strVal val="visible"/>
                                      </p:to>
                                    </p:set>
                                    <p:animEffect transition="in" filter="wipe(left)">
                                      <p:cBhvr>
                                        <p:cTn id="86" dur="500"/>
                                        <p:tgtEl>
                                          <p:spTgt spid="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wipe(up)">
                                      <p:cBhvr>
                                        <p:cTn id="91" dur="500"/>
                                        <p:tgtEl>
                                          <p:spTgt spid="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307372"/>
                                        </p:tgtEl>
                                        <p:attrNameLst>
                                          <p:attrName>style.visibility</p:attrName>
                                        </p:attrNameLst>
                                      </p:cBhvr>
                                      <p:to>
                                        <p:strVal val="visible"/>
                                      </p:to>
                                    </p:set>
                                    <p:animEffect transition="in" filter="wipe(left)">
                                      <p:cBhvr>
                                        <p:cTn id="96" dur="500"/>
                                        <p:tgtEl>
                                          <p:spTgt spid="30737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307374"/>
                                        </p:tgtEl>
                                        <p:attrNameLst>
                                          <p:attrName>style.visibility</p:attrName>
                                        </p:attrNameLst>
                                      </p:cBhvr>
                                      <p:to>
                                        <p:strVal val="visible"/>
                                      </p:to>
                                    </p:set>
                                    <p:animEffect transition="in" filter="wipe(left)">
                                      <p:cBhvr>
                                        <p:cTn id="101" dur="500"/>
                                        <p:tgtEl>
                                          <p:spTgt spid="307374"/>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307387"/>
                                        </p:tgtEl>
                                        <p:attrNameLst>
                                          <p:attrName>style.visibility</p:attrName>
                                        </p:attrNameLst>
                                      </p:cBhvr>
                                      <p:to>
                                        <p:strVal val="visible"/>
                                      </p:to>
                                    </p:set>
                                    <p:animEffect transition="in" filter="blinds(horizontal)">
                                      <p:cBhvr>
                                        <p:cTn id="106" dur="500"/>
                                        <p:tgtEl>
                                          <p:spTgt spid="307387"/>
                                        </p:tgtEl>
                                      </p:cBhvr>
                                    </p:animEffect>
                                  </p:childTnLst>
                                  <p:subTnLst>
                                    <p:audio>
                                      <p:cMediaNode>
                                        <p:cTn display="0" masterRel="sameClick">
                                          <p:stCondLst>
                                            <p:cond evt="begin" delay="0">
                                              <p:tn val="104"/>
                                            </p:cond>
                                          </p:stCondLst>
                                          <p:endCondLst>
                                            <p:cond evt="onStopAudio" delay="0">
                                              <p:tgtEl>
                                                <p:sldTgt/>
                                              </p:tgtEl>
                                            </p:cond>
                                          </p:endCondLst>
                                        </p:cTn>
                                        <p:tgtEl>
                                          <p:sndTgt r:embed="rId2" name="最大化时奏乐.wav"/>
                                        </p:tgtEl>
                                      </p:cMediaNode>
                                    </p:audio>
                                  </p:sub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07390"/>
                                        </p:tgtEl>
                                        <p:attrNameLst>
                                          <p:attrName>style.visibility</p:attrName>
                                        </p:attrNameLst>
                                      </p:cBhvr>
                                      <p:to>
                                        <p:strVal val="visible"/>
                                      </p:to>
                                    </p:set>
                                    <p:animEffect transition="in" filter="wipe(left)">
                                      <p:cBhvr>
                                        <p:cTn id="111" dur="500"/>
                                        <p:tgtEl>
                                          <p:spTgt spid="307390"/>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307389"/>
                                        </p:tgtEl>
                                        <p:attrNameLst>
                                          <p:attrName>style.visibility</p:attrName>
                                        </p:attrNameLst>
                                      </p:cBhvr>
                                      <p:to>
                                        <p:strVal val="visible"/>
                                      </p:to>
                                    </p:set>
                                    <p:animEffect transition="in" filter="wipe(left)">
                                      <p:cBhvr>
                                        <p:cTn id="116" dur="500"/>
                                        <p:tgtEl>
                                          <p:spTgt spid="307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13" grpId="0" autoUpdateAnimBg="0"/>
      <p:bldP spid="307314" grpId="0" autoUpdateAnimBg="0"/>
      <p:bldP spid="307315" grpId="0" autoUpdateAnimBg="0"/>
      <p:bldP spid="307316" grpId="0" autoUpdateAnimBg="0"/>
      <p:bldP spid="307317" grpId="0" autoUpdateAnimBg="0"/>
      <p:bldP spid="307318" grpId="0" autoUpdateAnimBg="0"/>
      <p:bldP spid="307367" grpId="0" autoUpdateAnimBg="0"/>
      <p:bldP spid="307371" grpId="0" autoUpdateAnimBg="0"/>
      <p:bldP spid="307372" grpId="0" autoUpdateAnimBg="0"/>
      <p:bldP spid="307373" grpId="0" autoUpdateAnimBg="0"/>
      <p:bldP spid="307374" grpId="0" autoUpdateAnimBg="0"/>
      <p:bldP spid="307375" grpId="0" autoUpdateAnimBg="0"/>
      <p:bldP spid="307387" grpId="0" autoUpdateAnimBg="0"/>
      <p:bldP spid="307389" grpId="0" autoUpdateAnimBg="0"/>
      <p:bldP spid="307390" grpId="0" autoUpdateAnimBg="0"/>
      <p:bldP spid="124" grpId="0" animBg="1" autoUpdateAnimBg="0"/>
      <p:bldP spid="12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10" descr="图片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 y="582879"/>
            <a:ext cx="3910013"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250" name="Text Box 2"/>
          <p:cNvSpPr txBox="1">
            <a:spLocks noChangeArrowheads="1"/>
          </p:cNvSpPr>
          <p:nvPr/>
        </p:nvSpPr>
        <p:spPr bwMode="auto">
          <a:xfrm>
            <a:off x="381000" y="589229"/>
            <a:ext cx="930275" cy="519113"/>
          </a:xfrm>
          <a:prstGeom prst="rect">
            <a:avLst/>
          </a:prstGeom>
          <a:noFill/>
          <a:ln w="9525">
            <a:noFill/>
            <a:miter lim="800000"/>
            <a:headEnd/>
            <a:tailEnd/>
          </a:ln>
          <a:effectLst/>
        </p:spPr>
        <p:txBody>
          <a:bodyPr>
            <a:spAutoFit/>
          </a:bodyPr>
          <a:lstStyle/>
          <a:p>
            <a:pPr>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3</a:t>
            </a:r>
            <a:r>
              <a:rPr lang="zh-CN" altLang="en-US" sz="2800" b="1">
                <a:solidFill>
                  <a:srgbClr val="CC0000"/>
                </a:solidFill>
                <a:latin typeface="Times New Roman" panose="02020603050405020304" pitchFamily="18" charset="0"/>
                <a:cs typeface="Times New Roman" panose="02020603050405020304" pitchFamily="18" charset="0"/>
              </a:rPr>
              <a:t>：</a:t>
            </a:r>
          </a:p>
        </p:txBody>
      </p:sp>
      <p:sp>
        <p:nvSpPr>
          <p:cNvPr id="309306" name="Text Box 58"/>
          <p:cNvSpPr txBox="1">
            <a:spLocks noChangeArrowheads="1"/>
          </p:cNvSpPr>
          <p:nvPr/>
        </p:nvSpPr>
        <p:spPr bwMode="auto">
          <a:xfrm>
            <a:off x="4737100" y="4138879"/>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设输入电压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为正，</a:t>
            </a:r>
          </a:p>
        </p:txBody>
      </p:sp>
      <p:sp>
        <p:nvSpPr>
          <p:cNvPr id="309307" name="Text Box 59"/>
          <p:cNvSpPr txBox="1">
            <a:spLocks noChangeArrowheads="1"/>
          </p:cNvSpPr>
          <p:nvPr/>
        </p:nvSpPr>
        <p:spPr bwMode="auto">
          <a:xfrm>
            <a:off x="4724400" y="5053279"/>
            <a:ext cx="3597275" cy="519113"/>
          </a:xfrm>
          <a:prstGeom prst="rect">
            <a:avLst/>
          </a:prstGeom>
          <a:noFill/>
          <a:ln w="9525">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差值电压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be</a:t>
            </a:r>
            <a:r>
              <a:rPr lang="en-US" altLang="zh-CN" sz="2800" b="1">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i </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baseline="-25000">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f</a:t>
            </a:r>
          </a:p>
        </p:txBody>
      </p:sp>
      <p:sp>
        <p:nvSpPr>
          <p:cNvPr id="309308" name="Text Box 60"/>
          <p:cNvSpPr txBox="1">
            <a:spLocks noChangeArrowheads="1"/>
          </p:cNvSpPr>
          <p:nvPr/>
        </p:nvSpPr>
        <p:spPr bwMode="auto">
          <a:xfrm>
            <a:off x="4724400" y="4570679"/>
            <a:ext cx="3886200" cy="519113"/>
          </a:xfrm>
          <a:prstGeom prst="rect">
            <a:avLst/>
          </a:prstGeom>
          <a:noFill/>
          <a:ln w="9525">
            <a:noFill/>
            <a:miter lim="800000"/>
            <a:headEnd/>
            <a:tailEnd/>
          </a:ln>
          <a:effectLst/>
        </p:spPr>
        <p:txBody>
          <a:bodyP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各电压的实际方向如图</a:t>
            </a:r>
          </a:p>
        </p:txBody>
      </p:sp>
      <p:sp>
        <p:nvSpPr>
          <p:cNvPr id="309309" name="Text Box 61"/>
          <p:cNvSpPr txBox="1">
            <a:spLocks noChangeArrowheads="1"/>
          </p:cNvSpPr>
          <p:nvPr/>
        </p:nvSpPr>
        <p:spPr bwMode="auto">
          <a:xfrm>
            <a:off x="4800600" y="5586679"/>
            <a:ext cx="3886200" cy="946150"/>
          </a:xfrm>
          <a:prstGeom prst="rect">
            <a:avLst/>
          </a:prstGeom>
          <a:noFill/>
          <a:ln w="9525">
            <a:noFill/>
            <a:miter lim="800000"/>
            <a:headEnd/>
            <a:tailEnd/>
          </a:ln>
          <a:effectLst/>
        </p:spPr>
        <p:txBody>
          <a:bodyPr>
            <a:spAutoFit/>
          </a:bodyPr>
          <a:lstStyle/>
          <a:p>
            <a:pPr>
              <a:defRPr/>
            </a:pPr>
            <a:r>
              <a:rPr lang="en-US" altLang="zh-CN" sz="2800" b="1" i="1">
                <a:latin typeface="Times New Roman" panose="02020603050405020304" pitchFamily="18" charset="0"/>
                <a:cs typeface="Times New Roman" panose="02020603050405020304" pitchFamily="18" charset="0"/>
              </a:rPr>
              <a:t>u</a:t>
            </a:r>
            <a:r>
              <a:rPr lang="en-US" altLang="zh-CN" sz="2800" b="1" baseline="-25000">
                <a:solidFill>
                  <a:schemeClr val="tx2"/>
                </a:solidFill>
                <a:latin typeface="Times New Roman" panose="02020603050405020304" pitchFamily="18" charset="0"/>
                <a:cs typeface="Times New Roman" panose="02020603050405020304" pitchFamily="18" charset="0"/>
              </a:rPr>
              <a:t>f  </a:t>
            </a:r>
            <a:r>
              <a:rPr lang="zh-CN" altLang="en-US" sz="2800" b="1">
                <a:solidFill>
                  <a:schemeClr val="tx2"/>
                </a:solidFill>
                <a:latin typeface="Times New Roman" panose="02020603050405020304" pitchFamily="18" charset="0"/>
                <a:cs typeface="Times New Roman" panose="02020603050405020304" pitchFamily="18" charset="0"/>
              </a:rPr>
              <a:t>减小了净输入电压</a:t>
            </a:r>
          </a:p>
          <a:p>
            <a:pPr>
              <a:defRPr/>
            </a:pPr>
            <a:r>
              <a:rPr lang="zh-CN" altLang="en-US" sz="2800" b="1">
                <a:solidFill>
                  <a:schemeClr val="tx2"/>
                </a:solidFill>
                <a:latin typeface="Times New Roman" panose="02020603050405020304" pitchFamily="18" charset="0"/>
                <a:cs typeface="Times New Roman" panose="02020603050405020304" pitchFamily="18" charset="0"/>
              </a:rPr>
              <a:t>                     </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负反馈</a:t>
            </a:r>
          </a:p>
        </p:txBody>
      </p:sp>
      <p:sp>
        <p:nvSpPr>
          <p:cNvPr id="309310" name="Rectangle 62"/>
          <p:cNvSpPr>
            <a:spLocks noChangeArrowheads="1"/>
          </p:cNvSpPr>
          <p:nvPr/>
        </p:nvSpPr>
        <p:spPr bwMode="auto">
          <a:xfrm>
            <a:off x="2438400" y="4780229"/>
            <a:ext cx="457200" cy="519113"/>
          </a:xfrm>
          <a:prstGeom prst="rect">
            <a:avLst/>
          </a:prstGeom>
          <a:noFill/>
          <a:ln w="9525">
            <a:noFill/>
            <a:miter lim="800000"/>
            <a:headEnd/>
            <a:tailEnd/>
          </a:ln>
          <a:effectLst/>
        </p:spPr>
        <p:txBody>
          <a:bodyPr wrap="none">
            <a:spAutoFit/>
          </a:bodyPr>
          <a:lstStyle/>
          <a:p>
            <a:pPr>
              <a:defRPr/>
            </a:pPr>
            <a:r>
              <a:rPr lang="en-US" altLang="zh-CN" sz="2800" b="1">
                <a:solidFill>
                  <a:srgbClr val="0000FF"/>
                </a:solidFill>
                <a:latin typeface="Times New Roman" panose="02020603050405020304" pitchFamily="18" charset="0"/>
                <a:cs typeface="Times New Roman" panose="02020603050405020304" pitchFamily="18" charset="0"/>
                <a:sym typeface="Symbol" pitchFamily="18" charset="2"/>
              </a:rPr>
              <a:t></a:t>
            </a:r>
          </a:p>
        </p:txBody>
      </p:sp>
      <p:sp>
        <p:nvSpPr>
          <p:cNvPr id="309311" name="Rectangle 63"/>
          <p:cNvSpPr>
            <a:spLocks noChangeArrowheads="1"/>
          </p:cNvSpPr>
          <p:nvPr/>
        </p:nvSpPr>
        <p:spPr bwMode="auto">
          <a:xfrm>
            <a:off x="990600" y="3942029"/>
            <a:ext cx="457200" cy="519113"/>
          </a:xfrm>
          <a:prstGeom prst="rect">
            <a:avLst/>
          </a:prstGeom>
          <a:noFill/>
          <a:ln w="9525">
            <a:noFill/>
            <a:miter lim="800000"/>
            <a:headEnd/>
            <a:tailEnd/>
          </a:ln>
          <a:effectLst/>
        </p:spPr>
        <p:txBody>
          <a:bodyPr wrap="none">
            <a:spAutoFit/>
          </a:bodyPr>
          <a:lstStyle/>
          <a:p>
            <a:pPr>
              <a:defRPr/>
            </a:pPr>
            <a:r>
              <a:rPr lang="en-US" altLang="zh-CN" sz="2800" b="1">
                <a:solidFill>
                  <a:srgbClr val="FF0000"/>
                </a:solidFill>
                <a:latin typeface="Times New Roman" panose="02020603050405020304" pitchFamily="18" charset="0"/>
                <a:cs typeface="Times New Roman" panose="02020603050405020304" pitchFamily="18" charset="0"/>
                <a:sym typeface="Symbol" pitchFamily="18" charset="2"/>
              </a:rPr>
              <a:t></a:t>
            </a:r>
          </a:p>
        </p:txBody>
      </p:sp>
      <p:sp>
        <p:nvSpPr>
          <p:cNvPr id="309424" name="AutoShape 176"/>
          <p:cNvSpPr>
            <a:spLocks noChangeArrowheads="1"/>
          </p:cNvSpPr>
          <p:nvPr/>
        </p:nvSpPr>
        <p:spPr bwMode="auto">
          <a:xfrm rot="5400000">
            <a:off x="1901825" y="3640404"/>
            <a:ext cx="685800" cy="374650"/>
          </a:xfrm>
          <a:prstGeom prst="notchedRightArrow">
            <a:avLst>
              <a:gd name="adj1" fmla="val 50000"/>
              <a:gd name="adj2" fmla="val 45763"/>
            </a:avLst>
          </a:prstGeom>
          <a:gradFill rotWithShape="0">
            <a:gsLst>
              <a:gs pos="0">
                <a:srgbClr val="FFFFCC"/>
              </a:gs>
              <a:gs pos="100000">
                <a:srgbClr val="FF3300"/>
              </a:gs>
            </a:gsLst>
            <a:lin ang="5400000" scaled="1"/>
          </a:grad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09425" name="Text Box 177"/>
          <p:cNvSpPr txBox="1">
            <a:spLocks noChangeArrowheads="1"/>
          </p:cNvSpPr>
          <p:nvPr/>
        </p:nvSpPr>
        <p:spPr bwMode="auto">
          <a:xfrm>
            <a:off x="1166813" y="6013717"/>
            <a:ext cx="1676400" cy="519112"/>
          </a:xfrm>
          <a:prstGeom prst="rect">
            <a:avLst/>
          </a:prstGeom>
          <a:noFill/>
          <a:ln w="9525">
            <a:noFill/>
            <a:miter lim="800000"/>
            <a:headEnd/>
            <a:tailEnd/>
          </a:ln>
          <a:effectLst/>
        </p:spPr>
        <p:txBody>
          <a:bodyPr>
            <a:spAutoFit/>
          </a:bodyPr>
          <a:lstStyle/>
          <a:p>
            <a:pPr>
              <a:spcBef>
                <a:spcPct val="50000"/>
              </a:spcBef>
              <a:defRPr/>
            </a:pPr>
            <a:r>
              <a:rPr lang="zh-CN" altLang="en-US" sz="2800" b="1">
                <a:solidFill>
                  <a:schemeClr val="accent2"/>
                </a:solidFill>
                <a:latin typeface="Times New Roman" panose="02020603050405020304" pitchFamily="18" charset="0"/>
                <a:cs typeface="Times New Roman" panose="02020603050405020304" pitchFamily="18" charset="0"/>
              </a:rPr>
              <a:t>交流通路</a:t>
            </a:r>
          </a:p>
        </p:txBody>
      </p:sp>
      <p:grpSp>
        <p:nvGrpSpPr>
          <p:cNvPr id="2" name="Group 187"/>
          <p:cNvGrpSpPr>
            <a:grpSpLocks/>
          </p:cNvGrpSpPr>
          <p:nvPr/>
        </p:nvGrpSpPr>
        <p:grpSpPr bwMode="auto">
          <a:xfrm>
            <a:off x="2895600" y="4856429"/>
            <a:ext cx="463550" cy="1104900"/>
            <a:chOff x="1864" y="2784"/>
            <a:chExt cx="292" cy="696"/>
          </a:xfrm>
        </p:grpSpPr>
        <p:sp>
          <p:nvSpPr>
            <p:cNvPr id="309427" name="Rectangle 179"/>
            <p:cNvSpPr>
              <a:spLocks noChangeArrowheads="1"/>
            </p:cNvSpPr>
            <p:nvPr/>
          </p:nvSpPr>
          <p:spPr bwMode="auto">
            <a:xfrm>
              <a:off x="1872" y="2784"/>
              <a:ext cx="227" cy="32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Aft>
                  <a:spcPct val="50000"/>
                </a:spcAft>
              </a:pPr>
              <a:r>
                <a:rPr lang="en-US" altLang="zh-CN" sz="2800" b="1">
                  <a:solidFill>
                    <a:srgbClr val="FF3300"/>
                  </a:solidFill>
                  <a:cs typeface="Times New Roman" panose="02020603050405020304" pitchFamily="18" charset="0"/>
                </a:rPr>
                <a:t>+</a:t>
              </a:r>
            </a:p>
          </p:txBody>
        </p:sp>
        <p:sp>
          <p:nvSpPr>
            <p:cNvPr id="309428" name="Rectangle 180"/>
            <p:cNvSpPr>
              <a:spLocks noChangeArrowheads="1"/>
            </p:cNvSpPr>
            <p:nvPr/>
          </p:nvSpPr>
          <p:spPr bwMode="auto">
            <a:xfrm>
              <a:off x="1880" y="3153"/>
              <a:ext cx="228"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a:solidFill>
                    <a:srgbClr val="FF3300"/>
                  </a:solidFill>
                  <a:latin typeface="Times New Roman" panose="02020603050405020304" pitchFamily="18" charset="0"/>
                  <a:cs typeface="Times New Roman" panose="02020603050405020304" pitchFamily="18" charset="0"/>
                </a:rPr>
                <a:t>–</a:t>
              </a:r>
            </a:p>
          </p:txBody>
        </p:sp>
        <p:sp>
          <p:nvSpPr>
            <p:cNvPr id="309429" name="Rectangle 181"/>
            <p:cNvSpPr>
              <a:spLocks noChangeArrowheads="1"/>
            </p:cNvSpPr>
            <p:nvPr/>
          </p:nvSpPr>
          <p:spPr bwMode="auto">
            <a:xfrm>
              <a:off x="1864" y="2944"/>
              <a:ext cx="292"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f</a:t>
              </a:r>
              <a:endParaRPr lang="en-US" altLang="zh-CN" sz="2800" b="1" i="1" baseline="-25000">
                <a:solidFill>
                  <a:srgbClr val="000099"/>
                </a:solidFill>
                <a:latin typeface="Times New Roman" panose="02020603050405020304" pitchFamily="18" charset="0"/>
                <a:cs typeface="Times New Roman" panose="02020603050405020304" pitchFamily="18" charset="0"/>
              </a:endParaRPr>
            </a:p>
          </p:txBody>
        </p:sp>
      </p:grpSp>
      <p:grpSp>
        <p:nvGrpSpPr>
          <p:cNvPr id="3" name="Group 186"/>
          <p:cNvGrpSpPr>
            <a:grpSpLocks/>
          </p:cNvGrpSpPr>
          <p:nvPr/>
        </p:nvGrpSpPr>
        <p:grpSpPr bwMode="auto">
          <a:xfrm>
            <a:off x="2146300" y="4323032"/>
            <a:ext cx="762000" cy="750888"/>
            <a:chOff x="1352" y="2544"/>
            <a:chExt cx="480" cy="473"/>
          </a:xfrm>
        </p:grpSpPr>
        <p:sp>
          <p:nvSpPr>
            <p:cNvPr id="309431" name="Rectangle 183"/>
            <p:cNvSpPr>
              <a:spLocks noChangeArrowheads="1"/>
            </p:cNvSpPr>
            <p:nvPr/>
          </p:nvSpPr>
          <p:spPr bwMode="auto">
            <a:xfrm>
              <a:off x="1352" y="2544"/>
              <a:ext cx="244" cy="289"/>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solidFill>
                    <a:srgbClr val="FF3300"/>
                  </a:solidFill>
                  <a:cs typeface="Times New Roman" panose="02020603050405020304" pitchFamily="18" charset="0"/>
                </a:rPr>
                <a:t>+</a:t>
              </a:r>
            </a:p>
          </p:txBody>
        </p:sp>
        <p:sp>
          <p:nvSpPr>
            <p:cNvPr id="309432" name="Rectangle 184"/>
            <p:cNvSpPr>
              <a:spLocks noChangeArrowheads="1"/>
            </p:cNvSpPr>
            <p:nvPr/>
          </p:nvSpPr>
          <p:spPr bwMode="auto">
            <a:xfrm>
              <a:off x="1643" y="2784"/>
              <a:ext cx="189" cy="233"/>
            </a:xfrm>
            <a:prstGeom prst="rect">
              <a:avLst/>
            </a:prstGeom>
            <a:noFill/>
            <a:ln w="9525">
              <a:noFill/>
              <a:miter lim="800000"/>
              <a:headEnd/>
              <a:tailEnd/>
            </a:ln>
            <a:effectLst/>
          </p:spPr>
          <p:txBody>
            <a:bodyPr wrap="none">
              <a:spAutoFit/>
            </a:bodyPr>
            <a:lstStyle/>
            <a:p>
              <a:pPr algn="ctr">
                <a:spcBef>
                  <a:spcPct val="50000"/>
                </a:spcBef>
                <a:defRPr/>
              </a:pPr>
              <a:r>
                <a:rPr lang="en-US" altLang="zh-CN" b="1">
                  <a:solidFill>
                    <a:srgbClr val="FF3300"/>
                  </a:solidFill>
                  <a:latin typeface="Times New Roman" panose="02020603050405020304" pitchFamily="18" charset="0"/>
                  <a:cs typeface="Times New Roman" panose="02020603050405020304" pitchFamily="18" charset="0"/>
                </a:rPr>
                <a:t>–</a:t>
              </a:r>
            </a:p>
          </p:txBody>
        </p:sp>
        <p:sp>
          <p:nvSpPr>
            <p:cNvPr id="309433" name="Rectangle 185"/>
            <p:cNvSpPr>
              <a:spLocks noChangeArrowheads="1"/>
            </p:cNvSpPr>
            <p:nvPr/>
          </p:nvSpPr>
          <p:spPr bwMode="auto">
            <a:xfrm>
              <a:off x="1424" y="2617"/>
              <a:ext cx="393" cy="327"/>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16000">
                  <a:solidFill>
                    <a:srgbClr val="000099"/>
                  </a:solidFill>
                  <a:latin typeface="Times New Roman" panose="02020603050405020304" pitchFamily="18" charset="0"/>
                  <a:cs typeface="Times New Roman" panose="02020603050405020304" pitchFamily="18" charset="0"/>
                </a:rPr>
                <a:t>be</a:t>
              </a:r>
            </a:p>
          </p:txBody>
        </p:sp>
      </p:grpSp>
      <p:grpSp>
        <p:nvGrpSpPr>
          <p:cNvPr id="4" name="Group 192"/>
          <p:cNvGrpSpPr>
            <a:grpSpLocks/>
          </p:cNvGrpSpPr>
          <p:nvPr/>
        </p:nvGrpSpPr>
        <p:grpSpPr bwMode="auto">
          <a:xfrm>
            <a:off x="2843213" y="4571179"/>
            <a:ext cx="766762" cy="463884"/>
            <a:chOff x="2327" y="1792"/>
            <a:chExt cx="483" cy="347"/>
          </a:xfrm>
        </p:grpSpPr>
        <p:sp>
          <p:nvSpPr>
            <p:cNvPr id="309438" name="Line 190"/>
            <p:cNvSpPr>
              <a:spLocks noChangeShapeType="1"/>
            </p:cNvSpPr>
            <p:nvPr/>
          </p:nvSpPr>
          <p:spPr bwMode="auto">
            <a:xfrm flipH="1">
              <a:off x="2440" y="1864"/>
              <a:ext cx="0" cy="261"/>
            </a:xfrm>
            <a:prstGeom prst="line">
              <a:avLst/>
            </a:prstGeom>
            <a:noFill/>
            <a:ln w="28575">
              <a:solidFill>
                <a:srgbClr val="FF0000"/>
              </a:solidFill>
              <a:round/>
              <a:headEnd/>
              <a:tailEnd type="stealth" w="med" len="lg"/>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4851" name="Rectangle 191"/>
            <p:cNvSpPr>
              <a:spLocks noChangeArrowheads="1"/>
            </p:cNvSpPr>
            <p:nvPr/>
          </p:nvSpPr>
          <p:spPr bwMode="auto">
            <a:xfrm>
              <a:off x="2327" y="1792"/>
              <a:ext cx="48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solidFill>
                    <a:schemeClr val="accent2"/>
                  </a:solidFill>
                  <a:ea typeface="楷体_GB2312" pitchFamily="49" charset="-122"/>
                  <a:cs typeface="Times New Roman" panose="02020603050405020304" pitchFamily="18" charset="0"/>
                </a:rPr>
                <a:t>i</a:t>
              </a:r>
              <a:r>
                <a:rPr lang="en-US" altLang="zh-CN" b="1" baseline="-25000">
                  <a:solidFill>
                    <a:schemeClr val="accent2"/>
                  </a:solidFill>
                  <a:ea typeface="楷体_GB2312" pitchFamily="49" charset="-122"/>
                  <a:cs typeface="Times New Roman" panose="02020603050405020304" pitchFamily="18" charset="0"/>
                </a:rPr>
                <a:t>e</a:t>
              </a:r>
            </a:p>
          </p:txBody>
        </p:sp>
      </p:grpSp>
      <p:grpSp>
        <p:nvGrpSpPr>
          <p:cNvPr id="5" name="Group 193"/>
          <p:cNvGrpSpPr>
            <a:grpSpLocks/>
          </p:cNvGrpSpPr>
          <p:nvPr/>
        </p:nvGrpSpPr>
        <p:grpSpPr bwMode="auto">
          <a:xfrm>
            <a:off x="3048000" y="2240229"/>
            <a:ext cx="685800" cy="1066800"/>
            <a:chOff x="1813" y="2040"/>
            <a:chExt cx="429" cy="744"/>
          </a:xfrm>
        </p:grpSpPr>
        <p:grpSp>
          <p:nvGrpSpPr>
            <p:cNvPr id="34842" name="Group 194"/>
            <p:cNvGrpSpPr>
              <a:grpSpLocks/>
            </p:cNvGrpSpPr>
            <p:nvPr/>
          </p:nvGrpSpPr>
          <p:grpSpPr bwMode="auto">
            <a:xfrm>
              <a:off x="1824" y="2051"/>
              <a:ext cx="418" cy="733"/>
              <a:chOff x="1824" y="2051"/>
              <a:chExt cx="418" cy="733"/>
            </a:xfrm>
          </p:grpSpPr>
          <p:sp>
            <p:nvSpPr>
              <p:cNvPr id="309443" name="Line 195"/>
              <p:cNvSpPr>
                <a:spLocks noChangeShapeType="1"/>
              </p:cNvSpPr>
              <p:nvPr/>
            </p:nvSpPr>
            <p:spPr bwMode="auto">
              <a:xfrm>
                <a:off x="1824" y="2064"/>
                <a:ext cx="336" cy="0"/>
              </a:xfrm>
              <a:prstGeom prst="line">
                <a:avLst/>
              </a:prstGeom>
              <a:noFill/>
              <a:ln w="38100">
                <a:solidFill>
                  <a:srgbClr val="FF3300"/>
                </a:solidFill>
                <a:round/>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09444" name="Line 196"/>
              <p:cNvSpPr>
                <a:spLocks noChangeShapeType="1"/>
              </p:cNvSpPr>
              <p:nvPr/>
            </p:nvSpPr>
            <p:spPr bwMode="auto">
              <a:xfrm>
                <a:off x="2160" y="2051"/>
                <a:ext cx="0" cy="335"/>
              </a:xfrm>
              <a:prstGeom prst="line">
                <a:avLst/>
              </a:prstGeom>
              <a:noFill/>
              <a:ln w="38100">
                <a:solidFill>
                  <a:srgbClr val="FF3300"/>
                </a:solidFill>
                <a:round/>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09445" name="Line 197"/>
              <p:cNvSpPr>
                <a:spLocks noChangeShapeType="1"/>
              </p:cNvSpPr>
              <p:nvPr/>
            </p:nvSpPr>
            <p:spPr bwMode="auto">
              <a:xfrm>
                <a:off x="2160" y="2449"/>
                <a:ext cx="0" cy="335"/>
              </a:xfrm>
              <a:prstGeom prst="line">
                <a:avLst/>
              </a:prstGeom>
              <a:noFill/>
              <a:ln w="38100">
                <a:solidFill>
                  <a:srgbClr val="FF3300"/>
                </a:solidFill>
                <a:round/>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09446" name="Line 198"/>
              <p:cNvSpPr>
                <a:spLocks noChangeShapeType="1"/>
              </p:cNvSpPr>
              <p:nvPr/>
            </p:nvSpPr>
            <p:spPr bwMode="auto">
              <a:xfrm>
                <a:off x="2090" y="2373"/>
                <a:ext cx="152" cy="1"/>
              </a:xfrm>
              <a:prstGeom prst="line">
                <a:avLst/>
              </a:prstGeom>
              <a:noFill/>
              <a:ln w="38100">
                <a:solidFill>
                  <a:srgbClr val="FF3300"/>
                </a:solidFill>
                <a:round/>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09447" name="Line 199"/>
              <p:cNvSpPr>
                <a:spLocks noChangeShapeType="1"/>
              </p:cNvSpPr>
              <p:nvPr/>
            </p:nvSpPr>
            <p:spPr bwMode="auto">
              <a:xfrm>
                <a:off x="2085" y="2449"/>
                <a:ext cx="152" cy="0"/>
              </a:xfrm>
              <a:prstGeom prst="line">
                <a:avLst/>
              </a:prstGeom>
              <a:noFill/>
              <a:ln w="38100">
                <a:solidFill>
                  <a:srgbClr val="FF3300"/>
                </a:solidFill>
                <a:round/>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grpSp>
        <p:sp>
          <p:nvSpPr>
            <p:cNvPr id="34843" name="Oval 200"/>
            <p:cNvSpPr>
              <a:spLocks noChangeArrowheads="1"/>
            </p:cNvSpPr>
            <p:nvPr/>
          </p:nvSpPr>
          <p:spPr bwMode="auto">
            <a:xfrm>
              <a:off x="2137" y="2736"/>
              <a:ext cx="48" cy="48"/>
            </a:xfrm>
            <a:prstGeom prst="ellipse">
              <a:avLst/>
            </a:prstGeom>
            <a:solidFill>
              <a:srgbClr val="FF3300"/>
            </a:solidFill>
            <a:ln w="9525">
              <a:solidFill>
                <a:srgbClr val="FF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2800">
                <a:solidFill>
                  <a:srgbClr val="FF3300"/>
                </a:solidFill>
                <a:cs typeface="Times New Roman" panose="02020603050405020304" pitchFamily="18" charset="0"/>
              </a:endParaRPr>
            </a:p>
          </p:txBody>
        </p:sp>
        <p:sp>
          <p:nvSpPr>
            <p:cNvPr id="34844" name="Oval 201"/>
            <p:cNvSpPr>
              <a:spLocks noChangeArrowheads="1"/>
            </p:cNvSpPr>
            <p:nvPr/>
          </p:nvSpPr>
          <p:spPr bwMode="auto">
            <a:xfrm>
              <a:off x="1813" y="2040"/>
              <a:ext cx="48" cy="48"/>
            </a:xfrm>
            <a:prstGeom prst="ellipse">
              <a:avLst/>
            </a:prstGeom>
            <a:solidFill>
              <a:srgbClr val="FF3300"/>
            </a:solidFill>
            <a:ln w="9525">
              <a:solidFill>
                <a:srgbClr val="FF33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2800">
                <a:solidFill>
                  <a:srgbClr val="FF3300"/>
                </a:solidFill>
                <a:cs typeface="Times New Roman" panose="02020603050405020304" pitchFamily="18" charset="0"/>
              </a:endParaRPr>
            </a:p>
          </p:txBody>
        </p:sp>
      </p:grpSp>
      <p:sp>
        <p:nvSpPr>
          <p:cNvPr id="309450" name="Rectangle 202" descr="40%"/>
          <p:cNvSpPr>
            <a:spLocks noChangeArrowheads="1"/>
          </p:cNvSpPr>
          <p:nvPr/>
        </p:nvSpPr>
        <p:spPr bwMode="auto">
          <a:xfrm>
            <a:off x="4876800" y="740042"/>
            <a:ext cx="3886200" cy="1373187"/>
          </a:xfrm>
          <a:prstGeom prst="rect">
            <a:avLst/>
          </a:prstGeom>
          <a:pattFill prst="pct40">
            <a:fgClr>
              <a:srgbClr val="FFFF00"/>
            </a:fgClr>
            <a:bgClr>
              <a:srgbClr val="FFFFFF"/>
            </a:bgClr>
          </a:pattFill>
          <a:ln w="9525">
            <a:noFill/>
            <a:miter lim="800000"/>
            <a:headEnd/>
            <a:tailEnd/>
          </a:ln>
          <a:effectLst/>
        </p:spPr>
        <p:txBody>
          <a:bodyPr>
            <a:spAutoFit/>
          </a:bodyPr>
          <a:lstStyle/>
          <a:p>
            <a:pPr>
              <a:defRPr/>
            </a:pPr>
            <a:r>
              <a:rPr lang="zh-CN" altLang="en-US" sz="2800" b="1">
                <a:latin typeface="Times New Roman" panose="02020603050405020304" pitchFamily="18" charset="0"/>
                <a:cs typeface="Times New Roman" panose="02020603050405020304" pitchFamily="18" charset="0"/>
              </a:rPr>
              <a:t>交、直流分量的信号均可通过 </a:t>
            </a:r>
            <a:r>
              <a:rPr lang="en-US" altLang="zh-CN" sz="2800" b="1" i="1">
                <a:latin typeface="Times New Roman" panose="02020603050405020304" pitchFamily="18" charset="0"/>
                <a:ea typeface="楷体_GB2312" pitchFamily="49" charset="-122"/>
                <a:cs typeface="Times New Roman" panose="02020603050405020304" pitchFamily="18" charset="0"/>
              </a:rPr>
              <a:t>R</a:t>
            </a:r>
            <a:r>
              <a:rPr lang="en-US" altLang="zh-CN" sz="2800" b="1" baseline="-25000">
                <a:latin typeface="Times New Roman" panose="02020603050405020304" pitchFamily="18" charset="0"/>
                <a:ea typeface="楷体_GB2312" pitchFamily="49" charset="-122"/>
                <a:cs typeface="Times New Roman" panose="02020603050405020304" pitchFamily="18" charset="0"/>
              </a:rPr>
              <a:t>E</a:t>
            </a:r>
            <a:r>
              <a:rPr lang="zh-CN" altLang="en-US" sz="2800" b="1">
                <a:latin typeface="Times New Roman" panose="02020603050405020304" pitchFamily="18" charset="0"/>
                <a:cs typeface="Times New Roman" panose="02020603050405020304" pitchFamily="18" charset="0"/>
              </a:rPr>
              <a:t>，所以</a:t>
            </a:r>
            <a:r>
              <a:rPr lang="en-US" altLang="zh-CN" sz="2800" b="1" i="1">
                <a:solidFill>
                  <a:srgbClr val="FF3300"/>
                </a:solidFill>
                <a:latin typeface="Times New Roman" panose="02020603050405020304" pitchFamily="18" charset="0"/>
                <a:ea typeface="楷体_GB2312" pitchFamily="49" charset="-122"/>
                <a:cs typeface="Times New Roman" panose="02020603050405020304" pitchFamily="18" charset="0"/>
              </a:rPr>
              <a:t>R</a:t>
            </a:r>
            <a:r>
              <a:rPr lang="en-US" altLang="zh-CN" sz="2800" b="1" baseline="-25000">
                <a:solidFill>
                  <a:srgbClr val="FF3300"/>
                </a:solidFill>
                <a:latin typeface="Times New Roman" panose="02020603050405020304" pitchFamily="18" charset="0"/>
                <a:ea typeface="楷体_GB2312" pitchFamily="49" charset="-122"/>
                <a:cs typeface="Times New Roman" panose="02020603050405020304" pitchFamily="18" charset="0"/>
              </a:rPr>
              <a:t>E</a:t>
            </a:r>
            <a:r>
              <a:rPr lang="zh-CN" altLang="en-US" sz="2800" b="1">
                <a:solidFill>
                  <a:srgbClr val="FF3300"/>
                </a:solidFill>
                <a:latin typeface="Times New Roman" panose="02020603050405020304" pitchFamily="18" charset="0"/>
                <a:cs typeface="Times New Roman" panose="02020603050405020304" pitchFamily="18" charset="0"/>
              </a:rPr>
              <a:t>引入的是交、直流反馈。</a:t>
            </a:r>
            <a:endParaRPr lang="zh-CN" altLang="en-US" sz="2800" b="1">
              <a:latin typeface="Times New Roman" panose="02020603050405020304" pitchFamily="18" charset="0"/>
              <a:cs typeface="Times New Roman" panose="02020603050405020304" pitchFamily="18" charset="0"/>
            </a:endParaRPr>
          </a:p>
        </p:txBody>
      </p:sp>
      <p:sp>
        <p:nvSpPr>
          <p:cNvPr id="309451" name="Rectangle 203"/>
          <p:cNvSpPr>
            <a:spLocks noChangeArrowheads="1"/>
          </p:cNvSpPr>
          <p:nvPr/>
        </p:nvSpPr>
        <p:spPr bwMode="auto">
          <a:xfrm>
            <a:off x="4876800" y="2268804"/>
            <a:ext cx="3962400" cy="1717675"/>
          </a:xfrm>
          <a:prstGeom prst="rect">
            <a:avLst/>
          </a:prstGeom>
          <a:gradFill rotWithShape="0">
            <a:gsLst>
              <a:gs pos="0">
                <a:schemeClr val="accent1"/>
              </a:gs>
              <a:gs pos="50000">
                <a:srgbClr val="FFFFFF"/>
              </a:gs>
              <a:gs pos="100000">
                <a:schemeClr val="accent1"/>
              </a:gs>
            </a:gsLst>
            <a:lin ang="5400000" scaled="1"/>
          </a:gradFill>
          <a:ln w="9525">
            <a:noFill/>
            <a:miter lim="800000"/>
            <a:headEnd/>
            <a:tailEnd/>
          </a:ln>
          <a:effectLst/>
        </p:spPr>
        <p:txBody>
          <a:bodyPr>
            <a:spAutoFit/>
          </a:bodyPr>
          <a:lstStyle/>
          <a:p>
            <a:pPr>
              <a:lnSpc>
                <a:spcPct val="95000"/>
              </a:lnSpc>
              <a:defRPr/>
            </a:pPr>
            <a:r>
              <a:rPr lang="zh-CN" altLang="en-US" sz="2800" b="1">
                <a:solidFill>
                  <a:schemeClr val="tx2"/>
                </a:solidFill>
                <a:latin typeface="Times New Roman" panose="02020603050405020304" pitchFamily="18" charset="0"/>
                <a:cs typeface="Times New Roman" panose="02020603050405020304" pitchFamily="18" charset="0"/>
              </a:rPr>
              <a:t>如果有发射极旁路电容， </a:t>
            </a:r>
            <a:r>
              <a:rPr lang="en-US" altLang="zh-CN" sz="2800" b="1" i="1">
                <a:solidFill>
                  <a:schemeClr val="tx2"/>
                </a:solidFill>
                <a:latin typeface="Times New Roman" panose="02020603050405020304" pitchFamily="18" charset="0"/>
                <a:ea typeface="楷体_GB2312" pitchFamily="49" charset="-122"/>
                <a:cs typeface="Times New Roman" panose="02020603050405020304" pitchFamily="18" charset="0"/>
              </a:rPr>
              <a:t>R</a:t>
            </a:r>
            <a:r>
              <a:rPr lang="en-US" altLang="zh-CN" sz="2800" b="1" baseline="-25000">
                <a:solidFill>
                  <a:schemeClr val="tx2"/>
                </a:solidFill>
                <a:latin typeface="Times New Roman" panose="02020603050405020304" pitchFamily="18" charset="0"/>
                <a:ea typeface="楷体_GB2312" pitchFamily="49" charset="-122"/>
                <a:cs typeface="Times New Roman" panose="02020603050405020304" pitchFamily="18" charset="0"/>
              </a:rPr>
              <a:t>E</a:t>
            </a:r>
            <a:r>
              <a:rPr lang="zh-CN" altLang="en-US" sz="2800" b="1">
                <a:solidFill>
                  <a:schemeClr val="tx2"/>
                </a:solidFill>
                <a:latin typeface="Times New Roman" panose="02020603050405020304" pitchFamily="18" charset="0"/>
                <a:cs typeface="Times New Roman" panose="02020603050405020304" pitchFamily="18" charset="0"/>
              </a:rPr>
              <a:t>中仅有直流分量的信号通过 ，这时</a:t>
            </a:r>
            <a:r>
              <a:rPr lang="en-US" altLang="zh-CN" sz="2800" b="1" i="1">
                <a:solidFill>
                  <a:schemeClr val="tx2"/>
                </a:solidFill>
                <a:latin typeface="Times New Roman" panose="02020603050405020304" pitchFamily="18" charset="0"/>
                <a:ea typeface="楷体_GB2312" pitchFamily="49" charset="-122"/>
                <a:cs typeface="Times New Roman" panose="02020603050405020304" pitchFamily="18" charset="0"/>
              </a:rPr>
              <a:t>R</a:t>
            </a:r>
            <a:r>
              <a:rPr lang="en-US" altLang="zh-CN" sz="2800" b="1" baseline="-25000">
                <a:solidFill>
                  <a:schemeClr val="tx2"/>
                </a:solidFill>
                <a:latin typeface="Times New Roman" panose="02020603050405020304" pitchFamily="18" charset="0"/>
                <a:ea typeface="楷体_GB2312" pitchFamily="49" charset="-122"/>
                <a:cs typeface="Times New Roman" panose="02020603050405020304" pitchFamily="18" charset="0"/>
              </a:rPr>
              <a:t>E</a:t>
            </a:r>
            <a:r>
              <a:rPr lang="zh-CN" altLang="en-US" sz="2800" b="1">
                <a:solidFill>
                  <a:schemeClr val="tx2"/>
                </a:solidFill>
                <a:latin typeface="Times New Roman" panose="02020603050405020304" pitchFamily="18" charset="0"/>
                <a:cs typeface="Times New Roman" panose="02020603050405020304" pitchFamily="18" charset="0"/>
              </a:rPr>
              <a:t>引入的则是直流反馈。</a:t>
            </a:r>
          </a:p>
        </p:txBody>
      </p:sp>
      <p:grpSp>
        <p:nvGrpSpPr>
          <p:cNvPr id="7" name="Group 204"/>
          <p:cNvGrpSpPr>
            <a:grpSpLocks/>
          </p:cNvGrpSpPr>
          <p:nvPr/>
        </p:nvGrpSpPr>
        <p:grpSpPr bwMode="auto">
          <a:xfrm>
            <a:off x="6781800" y="4094429"/>
            <a:ext cx="1905000" cy="2362200"/>
            <a:chOff x="4368" y="384"/>
            <a:chExt cx="1200" cy="1872"/>
          </a:xfrm>
        </p:grpSpPr>
        <p:sp>
          <p:nvSpPr>
            <p:cNvPr id="309453" name="Rectangle 205"/>
            <p:cNvSpPr>
              <a:spLocks noChangeArrowheads="1"/>
            </p:cNvSpPr>
            <p:nvPr/>
          </p:nvSpPr>
          <p:spPr bwMode="auto">
            <a:xfrm>
              <a:off x="4368" y="384"/>
              <a:ext cx="1200" cy="1872"/>
            </a:xfrm>
            <a:prstGeom prst="rect">
              <a:avLst/>
            </a:prstGeom>
            <a:gradFill rotWithShape="0">
              <a:gsLst>
                <a:gs pos="0">
                  <a:srgbClr val="FFFF66"/>
                </a:gs>
                <a:gs pos="100000">
                  <a:schemeClr val="bg1"/>
                </a:gs>
              </a:gsLst>
              <a:lin ang="5400000" scaled="1"/>
            </a:gradFill>
            <a:ln w="38100">
              <a:solidFill>
                <a:srgbClr val="008000"/>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4841" name="Rectangle 206"/>
            <p:cNvSpPr>
              <a:spLocks noChangeArrowheads="1"/>
            </p:cNvSpPr>
            <p:nvPr/>
          </p:nvSpPr>
          <p:spPr bwMode="auto">
            <a:xfrm>
              <a:off x="4464" y="480"/>
              <a:ext cx="1056" cy="1680"/>
            </a:xfrm>
            <a:prstGeom prst="rect">
              <a:avLst/>
            </a:prstGeom>
            <a:gradFill rotWithShape="0">
              <a:gsLst>
                <a:gs pos="0">
                  <a:srgbClr val="FFFF66"/>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lang="zh-CN" altLang="en-US" sz="2800" b="1">
                  <a:solidFill>
                    <a:srgbClr val="FF0000"/>
                  </a:solidFill>
                  <a:cs typeface="Times New Roman" panose="02020603050405020304" pitchFamily="18" charset="0"/>
                </a:rPr>
                <a:t>引入交流负反馈的目的：</a:t>
              </a:r>
              <a:r>
                <a:rPr lang="zh-CN" altLang="en-US" sz="2800" b="1">
                  <a:solidFill>
                    <a:srgbClr val="0000FF"/>
                  </a:solidFill>
                  <a:cs typeface="Times New Roman" panose="02020603050405020304" pitchFamily="18" charset="0"/>
                </a:rPr>
                <a:t>改善放大电路的性能</a:t>
              </a:r>
              <a:endParaRPr lang="zh-CN" altLang="en-US" sz="2800" b="1">
                <a:solidFill>
                  <a:srgbClr val="FF0000"/>
                </a:solidFill>
                <a:cs typeface="Times New Roman" panose="02020603050405020304" pitchFamily="18" charset="0"/>
              </a:endParaRPr>
            </a:p>
          </p:txBody>
        </p:sp>
      </p:grpSp>
      <p:grpSp>
        <p:nvGrpSpPr>
          <p:cNvPr id="8" name="Group 207"/>
          <p:cNvGrpSpPr>
            <a:grpSpLocks/>
          </p:cNvGrpSpPr>
          <p:nvPr/>
        </p:nvGrpSpPr>
        <p:grpSpPr bwMode="auto">
          <a:xfrm>
            <a:off x="4876800" y="4094429"/>
            <a:ext cx="1905000" cy="2362200"/>
            <a:chOff x="3168" y="384"/>
            <a:chExt cx="1200" cy="1872"/>
          </a:xfrm>
        </p:grpSpPr>
        <p:sp>
          <p:nvSpPr>
            <p:cNvPr id="309456" name="Rectangle 208"/>
            <p:cNvSpPr>
              <a:spLocks noChangeArrowheads="1"/>
            </p:cNvSpPr>
            <p:nvPr/>
          </p:nvSpPr>
          <p:spPr bwMode="auto">
            <a:xfrm>
              <a:off x="3168" y="384"/>
              <a:ext cx="1200" cy="1872"/>
            </a:xfrm>
            <a:prstGeom prst="rect">
              <a:avLst/>
            </a:prstGeom>
            <a:gradFill rotWithShape="0">
              <a:gsLst>
                <a:gs pos="0">
                  <a:srgbClr val="CCFF66"/>
                </a:gs>
                <a:gs pos="100000">
                  <a:schemeClr val="bg1"/>
                </a:gs>
              </a:gsLst>
              <a:lin ang="5400000" scaled="1"/>
            </a:gradFill>
            <a:ln w="38100">
              <a:solidFill>
                <a:srgbClr val="008000"/>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4839" name="Rectangle 209"/>
            <p:cNvSpPr>
              <a:spLocks noChangeArrowheads="1"/>
            </p:cNvSpPr>
            <p:nvPr/>
          </p:nvSpPr>
          <p:spPr bwMode="auto">
            <a:xfrm>
              <a:off x="3216" y="482"/>
              <a:ext cx="1104" cy="1683"/>
            </a:xfrm>
            <a:prstGeom prst="rect">
              <a:avLst/>
            </a:prstGeom>
            <a:gradFill rotWithShape="0">
              <a:gsLst>
                <a:gs pos="0">
                  <a:srgbClr val="CCFF66"/>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lang="zh-CN" altLang="en-US" sz="2800" b="1">
                  <a:solidFill>
                    <a:srgbClr val="FF0000"/>
                  </a:solidFill>
                  <a:cs typeface="Times New Roman" panose="02020603050405020304" pitchFamily="18" charset="0"/>
                </a:rPr>
                <a:t>引入直流  负反馈的目的：</a:t>
              </a:r>
              <a:r>
                <a:rPr lang="zh-CN" altLang="en-US" sz="2800" b="1">
                  <a:solidFill>
                    <a:srgbClr val="0000FF"/>
                  </a:solidFill>
                  <a:cs typeface="Times New Roman" panose="02020603050405020304" pitchFamily="18" charset="0"/>
                </a:rPr>
                <a:t>稳定静态工作点</a:t>
              </a:r>
            </a:p>
          </p:txBody>
        </p:sp>
      </p:grpSp>
      <p:pic>
        <p:nvPicPr>
          <p:cNvPr id="309459" name="Picture 211" descr="图片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3824554"/>
            <a:ext cx="3910012"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 58"/>
          <p:cNvSpPr>
            <a:spLocks noChangeArrowheads="1"/>
          </p:cNvSpPr>
          <p:nvPr/>
        </p:nvSpPr>
        <p:spPr bwMode="auto">
          <a:xfrm flipV="1">
            <a:off x="3005138" y="3926154"/>
            <a:ext cx="252412" cy="252413"/>
          </a:xfrm>
          <a:prstGeom prst="ellipse">
            <a:avLst/>
          </a:prstGeom>
          <a:noFill/>
          <a:ln w="9525">
            <a:solidFill>
              <a:schemeClr val="tx1"/>
            </a:solidFill>
            <a:round/>
            <a:headEnd/>
            <a:tailEnd/>
          </a:ln>
          <a:effectLst/>
        </p:spPr>
        <p:txBody>
          <a:bodyPr rot="10800000" wrap="none" anchor="ctr"/>
          <a:lstStyle/>
          <a:p>
            <a:pPr algn="ctr">
              <a:spcBef>
                <a:spcPct val="50000"/>
              </a:spcBef>
              <a:defRPr/>
            </a:pPr>
            <a:r>
              <a:rPr lang="zh-CN" altLang="en-US" b="1" dirty="0">
                <a:solidFill>
                  <a:srgbClr val="000099"/>
                </a:solidFill>
                <a:latin typeface="Times New Roman" panose="02020603050405020304" pitchFamily="18" charset="0"/>
                <a:ea typeface="楷体_GB2312" pitchFamily="49" charset="-122"/>
                <a:cs typeface="Times New Roman" panose="02020603050405020304" pitchFamily="18" charset="0"/>
              </a:rPr>
              <a:t>－</a:t>
            </a:r>
          </a:p>
        </p:txBody>
      </p:sp>
    </p:spTree>
    <p:extLst>
      <p:ext uri="{BB962C8B-B14F-4D97-AF65-F5344CB8AC3E}">
        <p14:creationId xmlns:p14="http://schemas.microsoft.com/office/powerpoint/2010/main" val="316871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9424"/>
                                        </p:tgtEl>
                                        <p:attrNameLst>
                                          <p:attrName>style.visibility</p:attrName>
                                        </p:attrNameLst>
                                      </p:cBhvr>
                                      <p:to>
                                        <p:strVal val="visible"/>
                                      </p:to>
                                    </p:set>
                                    <p:animEffect transition="in" filter="wipe(up)">
                                      <p:cBhvr>
                                        <p:cTn id="7" dur="500"/>
                                        <p:tgtEl>
                                          <p:spTgt spid="30942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9459"/>
                                        </p:tgtEl>
                                        <p:attrNameLst>
                                          <p:attrName>style.visibility</p:attrName>
                                        </p:attrNameLst>
                                      </p:cBhvr>
                                      <p:to>
                                        <p:strVal val="visible"/>
                                      </p:to>
                                    </p:set>
                                    <p:animEffect transition="in" filter="wipe(left)">
                                      <p:cBhvr>
                                        <p:cTn id="11" dur="1000"/>
                                        <p:tgtEl>
                                          <p:spTgt spid="309459"/>
                                        </p:tgtEl>
                                      </p:cBhvr>
                                    </p:animEffect>
                                  </p:childTnLst>
                                </p:cTn>
                              </p:par>
                            </p:childTnLst>
                          </p:cTn>
                        </p:par>
                        <p:par>
                          <p:cTn id="12" fill="hold" nodeType="afterGroup">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09425"/>
                                        </p:tgtEl>
                                        <p:attrNameLst>
                                          <p:attrName>style.visibility</p:attrName>
                                        </p:attrNameLst>
                                      </p:cBhvr>
                                      <p:to>
                                        <p:strVal val="visible"/>
                                      </p:to>
                                    </p:set>
                                    <p:animEffect transition="in" filter="wipe(left)">
                                      <p:cBhvr>
                                        <p:cTn id="15" dur="500"/>
                                        <p:tgtEl>
                                          <p:spTgt spid="3094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09306"/>
                                        </p:tgtEl>
                                        <p:attrNameLst>
                                          <p:attrName>style.visibility</p:attrName>
                                        </p:attrNameLst>
                                      </p:cBhvr>
                                      <p:to>
                                        <p:strVal val="visible"/>
                                      </p:to>
                                    </p:set>
                                    <p:animEffect transition="in" filter="wipe(left)">
                                      <p:cBhvr>
                                        <p:cTn id="20" dur="500"/>
                                        <p:tgtEl>
                                          <p:spTgt spid="3093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9311"/>
                                        </p:tgtEl>
                                        <p:attrNameLst>
                                          <p:attrName>style.visibility</p:attrName>
                                        </p:attrNameLst>
                                      </p:cBhvr>
                                      <p:to>
                                        <p:strVal val="visible"/>
                                      </p:to>
                                    </p:set>
                                    <p:animEffect transition="in" filter="blinds(horizontal)">
                                      <p:cBhvr>
                                        <p:cTn id="25" dur="500"/>
                                        <p:tgtEl>
                                          <p:spTgt spid="3093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ox(out)">
                                      <p:cBhvr>
                                        <p:cTn id="35" dur="500"/>
                                        <p:tgtEl>
                                          <p:spTgt spid="4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9308"/>
                                        </p:tgtEl>
                                        <p:attrNameLst>
                                          <p:attrName>style.visibility</p:attrName>
                                        </p:attrNameLst>
                                      </p:cBhvr>
                                      <p:to>
                                        <p:strVal val="visible"/>
                                      </p:to>
                                    </p:set>
                                    <p:animEffect transition="in" filter="wipe(left)">
                                      <p:cBhvr>
                                        <p:cTn id="40" dur="500"/>
                                        <p:tgtEl>
                                          <p:spTgt spid="30930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up)">
                                      <p:cBhvr>
                                        <p:cTn id="45" dur="500"/>
                                        <p:tgtEl>
                                          <p:spTgt spid="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up)">
                                      <p:cBhvr>
                                        <p:cTn id="50" dur="500"/>
                                        <p:tgtEl>
                                          <p:spTgt spid="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9307"/>
                                        </p:tgtEl>
                                        <p:attrNameLst>
                                          <p:attrName>style.visibility</p:attrName>
                                        </p:attrNameLst>
                                      </p:cBhvr>
                                      <p:to>
                                        <p:strVal val="visible"/>
                                      </p:to>
                                    </p:set>
                                    <p:animEffect transition="in" filter="wipe(left)">
                                      <p:cBhvr>
                                        <p:cTn id="55" dur="500"/>
                                        <p:tgtEl>
                                          <p:spTgt spid="30930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9309"/>
                                        </p:tgtEl>
                                        <p:attrNameLst>
                                          <p:attrName>style.visibility</p:attrName>
                                        </p:attrNameLst>
                                      </p:cBhvr>
                                      <p:to>
                                        <p:strVal val="visible"/>
                                      </p:to>
                                    </p:set>
                                    <p:animEffect transition="in" filter="wipe(left)">
                                      <p:cBhvr>
                                        <p:cTn id="60" dur="500"/>
                                        <p:tgtEl>
                                          <p:spTgt spid="30930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09310"/>
                                        </p:tgtEl>
                                        <p:attrNameLst>
                                          <p:attrName>style.visibility</p:attrName>
                                        </p:attrNameLst>
                                      </p:cBhvr>
                                      <p:to>
                                        <p:strVal val="visible"/>
                                      </p:to>
                                    </p:set>
                                    <p:animEffect transition="in" filter="blinds(horizontal)">
                                      <p:cBhvr>
                                        <p:cTn id="65" dur="500"/>
                                        <p:tgtEl>
                                          <p:spTgt spid="309310"/>
                                        </p:tgtEl>
                                      </p:cBhvr>
                                    </p:animEffect>
                                  </p:childTnLst>
                                  <p:subTnLst>
                                    <p:audio>
                                      <p:cMediaNode>
                                        <p:cTn display="0" masterRel="sameClick">
                                          <p:stCondLst>
                                            <p:cond evt="begin" delay="0">
                                              <p:tn val="63"/>
                                            </p:cond>
                                          </p:stCondLst>
                                          <p:endCondLst>
                                            <p:cond evt="onStopAudio" delay="0">
                                              <p:tgtEl>
                                                <p:sldTgt/>
                                              </p:tgtEl>
                                            </p:cond>
                                          </p:endCondLst>
                                        </p:cTn>
                                        <p:tgtEl>
                                          <p:sndTgt r:embed="rId2" name="感叹时奏幻想空间.wav"/>
                                        </p:tgtEl>
                                      </p:cMediaNode>
                                    </p:audio>
                                  </p:sub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9450"/>
                                        </p:tgtEl>
                                        <p:attrNameLst>
                                          <p:attrName>style.visibility</p:attrName>
                                        </p:attrNameLst>
                                      </p:cBhvr>
                                      <p:to>
                                        <p:strVal val="visible"/>
                                      </p:to>
                                    </p:set>
                                    <p:animEffect transition="in" filter="wipe(left)">
                                      <p:cBhvr>
                                        <p:cTn id="70" dur="500"/>
                                        <p:tgtEl>
                                          <p:spTgt spid="30945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ipe(up)">
                                      <p:cBhvr>
                                        <p:cTn id="75" dur="500"/>
                                        <p:tgtEl>
                                          <p:spTgt spid="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09451"/>
                                        </p:tgtEl>
                                        <p:attrNameLst>
                                          <p:attrName>style.visibility</p:attrName>
                                        </p:attrNameLst>
                                      </p:cBhvr>
                                      <p:to>
                                        <p:strVal val="visible"/>
                                      </p:to>
                                    </p:set>
                                    <p:animEffect transition="in" filter="wipe(left)">
                                      <p:cBhvr>
                                        <p:cTn id="80" dur="500"/>
                                        <p:tgtEl>
                                          <p:spTgt spid="309451"/>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up)">
                                      <p:cBhvr>
                                        <p:cTn id="85" dur="500"/>
                                        <p:tgtEl>
                                          <p:spTgt spid="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nodeType="click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wipe(up)">
                                      <p:cBhvr>
                                        <p:cTn id="9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06" grpId="0" autoUpdateAnimBg="0"/>
      <p:bldP spid="309307" grpId="0" autoUpdateAnimBg="0"/>
      <p:bldP spid="309308" grpId="0" autoUpdateAnimBg="0"/>
      <p:bldP spid="309309" grpId="0" autoUpdateAnimBg="0"/>
      <p:bldP spid="309310" grpId="0" autoUpdateAnimBg="0"/>
      <p:bldP spid="309311" grpId="0" autoUpdateAnimBg="0"/>
      <p:bldP spid="309424" grpId="0" animBg="1"/>
      <p:bldP spid="309425" grpId="0" autoUpdateAnimBg="0"/>
      <p:bldP spid="309450" grpId="0" animBg="1" autoUpdateAnimBg="0"/>
      <p:bldP spid="309451" grpId="0" animBg="1" autoUpdateAnimBg="0"/>
      <p:bldP spid="42" grpId="0" animBg="1"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2267</Words>
  <Application>Microsoft Office PowerPoint</Application>
  <PresentationFormat>全屏显示(4:3)</PresentationFormat>
  <Paragraphs>375</Paragraphs>
  <Slides>34</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9" baseType="lpstr">
      <vt:lpstr>Malgun Gothic Semilight</vt:lpstr>
      <vt:lpstr>创艺简宋体</vt:lpstr>
      <vt:lpstr>方正琥珀繁体</vt:lpstr>
      <vt:lpstr>华文中宋</vt:lpstr>
      <vt:lpstr>楷体_GB2312</vt:lpstr>
      <vt:lpstr>宋体</vt:lpstr>
      <vt:lpstr>长城楷体</vt:lpstr>
      <vt:lpstr>Arial</vt:lpstr>
      <vt:lpstr>Calibri</vt:lpstr>
      <vt:lpstr>Calibri Light</vt:lpstr>
      <vt:lpstr>Symbol</vt:lpstr>
      <vt:lpstr>Times New Roman</vt:lpstr>
      <vt:lpstr>Office 主题</vt:lpstr>
      <vt:lpstr>公式</vt:lpstr>
      <vt:lpstr>Equation</vt:lpstr>
      <vt:lpstr>PowerPoint 演示文稿</vt:lpstr>
      <vt:lpstr>PowerPoint 演示文稿</vt:lpstr>
      <vt:lpstr>PowerPoint 演示文稿</vt:lpstr>
      <vt:lpstr>17.1 反馈的基本概念</vt:lpstr>
      <vt:lpstr>PowerPoint 演示文稿</vt:lpstr>
      <vt:lpstr>PowerPoint 演示文稿</vt:lpstr>
      <vt:lpstr>PowerPoint 演示文稿</vt:lpstr>
      <vt:lpstr>PowerPoint 演示文稿</vt:lpstr>
      <vt:lpstr>PowerPoint 演示文稿</vt:lpstr>
      <vt:lpstr>17.2 放大电路中的负反馈</vt:lpstr>
      <vt:lpstr>1.串联电压负反馈</vt:lpstr>
      <vt:lpstr>PowerPoint 演示文稿</vt:lpstr>
      <vt:lpstr>3. 串联电流负反馈</vt:lpstr>
      <vt:lpstr>4. 并联电流负反馈</vt:lpstr>
      <vt:lpstr>4. 并联电流负反馈</vt:lpstr>
      <vt:lpstr>PowerPoint 演示文稿</vt:lpstr>
      <vt:lpstr>PowerPoint 演示文稿</vt:lpstr>
      <vt:lpstr>例2：</vt:lpstr>
      <vt:lpstr>PowerPoint 演示文稿</vt:lpstr>
      <vt:lpstr>PowerPoint 演示文稿</vt:lpstr>
      <vt:lpstr>PowerPoint 演示文稿</vt:lpstr>
      <vt:lpstr>PowerPoint 演示文稿</vt:lpstr>
      <vt:lpstr>PowerPoint 演示文稿</vt:lpstr>
      <vt:lpstr>17.2.2  负反馈对放大电路工作性能的影响</vt:lpstr>
      <vt:lpstr>1. 降低放大倍数</vt:lpstr>
      <vt:lpstr>2. 提高放大倍数的稳定性</vt:lpstr>
      <vt:lpstr>PowerPoint 演示文稿</vt:lpstr>
      <vt:lpstr>3. 改善波形失真</vt:lpstr>
      <vt:lpstr>4.  展宽通频带</vt:lpstr>
      <vt:lpstr>5. 对放大电路输入电阻的影响</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22</cp:revision>
  <dcterms:created xsi:type="dcterms:W3CDTF">2023-06-12T00:47:34Z</dcterms:created>
  <dcterms:modified xsi:type="dcterms:W3CDTF">2023-11-14T03:11:22Z</dcterms:modified>
</cp:coreProperties>
</file>