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0033"/>
    <a:srgbClr val="800080"/>
    <a:srgbClr val="99CC00"/>
    <a:srgbClr val="66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w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4" Type="http://schemas.openxmlformats.org/officeDocument/2006/relationships/image" Target="../media/image14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240A-54AC-4731-8301-52A397C1DF4B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986CA-F86E-4E24-BE40-46859476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960037-3D72-425D-A4A9-6C60C9AAAF4C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2915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8BAD65-4098-422F-B385-F2D8BF215155}" type="slidenum">
              <a:rPr lang="en-US" altLang="zh-CN" sz="1200"/>
              <a:pPr/>
              <a:t>27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872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2B00B1-AE3A-44C9-A5B7-06BEC1F57D05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92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56A669-954B-4788-AB4C-13B3703F0684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0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55E9F0-35D8-4A49-8781-C862F5BFD7BA}" type="slidenum">
              <a:rPr lang="en-US" altLang="zh-CN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569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003"/>
            <a:ext cx="9144000" cy="70803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 userDrawn="1"/>
        </p:nvSpPr>
        <p:spPr>
          <a:xfrm>
            <a:off x="1216404" y="1434518"/>
            <a:ext cx="6711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电路与电子技术</a:t>
            </a:r>
            <a:endParaRPr lang="zh-CN" altLang="en-US" sz="66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216404" y="4406279"/>
            <a:ext cx="67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讲授：曾军</a:t>
            </a:r>
            <a:endParaRPr lang="zh-CN" altLang="en-US" sz="28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16404" y="5256778"/>
            <a:ext cx="67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电力学院</a:t>
            </a:r>
            <a:endParaRPr lang="zh-CN" altLang="en-US" sz="28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0893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3144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1123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58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0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3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5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0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229742" y="50343"/>
            <a:ext cx="191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0" dirty="0" smtClean="0">
                <a:solidFill>
                  <a:srgbClr val="0066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电路与电子技术</a:t>
            </a:r>
            <a:endParaRPr lang="zh-CN" altLang="en-US" sz="1800" b="0" dirty="0">
              <a:solidFill>
                <a:srgbClr val="0066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447566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6583"/>
            <a:ext cx="1709159" cy="415644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0" y="465742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动作按钮: 后退或前一项 7">
            <a:hlinkClick r:id="" action="ppaction://hlinkshowjump?jump=previousslide" highlightClick="1"/>
          </p:cNvPr>
          <p:cNvSpPr/>
          <p:nvPr userDrawn="1"/>
        </p:nvSpPr>
        <p:spPr>
          <a:xfrm>
            <a:off x="8111841" y="6585358"/>
            <a:ext cx="327171" cy="272642"/>
          </a:xfrm>
          <a:prstGeom prst="actionButtonBackPrevious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动作按钮: 前进或下一项 8">
            <a:hlinkClick r:id="" action="ppaction://hlinkshowjump?jump=nextslide" highlightClick="1"/>
          </p:cNvPr>
          <p:cNvSpPr/>
          <p:nvPr userDrawn="1"/>
        </p:nvSpPr>
        <p:spPr>
          <a:xfrm>
            <a:off x="8447558" y="6585358"/>
            <a:ext cx="327170" cy="272642"/>
          </a:xfrm>
          <a:prstGeom prst="actionButtonForwardNext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结束 9">
            <a:hlinkClick r:id="" action="ppaction://hlinkshowjump?jump=lastslide" highlightClick="1"/>
          </p:cNvPr>
          <p:cNvSpPr/>
          <p:nvPr userDrawn="1"/>
        </p:nvSpPr>
        <p:spPr>
          <a:xfrm>
            <a:off x="8783274" y="6585358"/>
            <a:ext cx="327170" cy="272642"/>
          </a:xfrm>
          <a:prstGeom prst="actionButtonEnd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开始 10">
            <a:hlinkClick r:id="" action="ppaction://hlinkshowjump?jump=firstslide" highlightClick="1"/>
          </p:cNvPr>
          <p:cNvSpPr/>
          <p:nvPr userDrawn="1"/>
        </p:nvSpPr>
        <p:spPr>
          <a:xfrm>
            <a:off x="7776126" y="6585358"/>
            <a:ext cx="327169" cy="272642"/>
          </a:xfrm>
          <a:prstGeom prst="actionButtonBeginning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3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image" Target="../media/image21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1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wmf"/><Relationship Id="rId9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0.emf"/><Relationship Id="rId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2.emf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9.emf"/><Relationship Id="rId10" Type="http://schemas.openxmlformats.org/officeDocument/2006/relationships/image" Target="../media/image53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5.xml"/><Relationship Id="rId7" Type="http://schemas.openxmlformats.org/officeDocument/2006/relationships/slide" Target="slide4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3.xml"/><Relationship Id="rId9" Type="http://schemas.openxmlformats.org/officeDocument/2006/relationships/slide" Target="slide6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2.emf"/><Relationship Id="rId4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34.bin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88.wmf"/><Relationship Id="rId17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90.emf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8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9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4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3.emf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4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5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0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111.emf"/><Relationship Id="rId10" Type="http://schemas.openxmlformats.org/officeDocument/2006/relationships/image" Target="../media/image107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109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11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0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118.w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6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image" Target="../media/image127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2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126.wmf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image" Target="../media/image13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31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34.emf"/><Relationship Id="rId9" Type="http://schemas.openxmlformats.org/officeDocument/2006/relationships/image" Target="../media/image13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37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oleObject" Target="../embeddings/oleObject75.bin"/><Relationship Id="rId7" Type="http://schemas.openxmlformats.org/officeDocument/2006/relationships/image" Target="../media/image14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38.emf"/><Relationship Id="rId9" Type="http://schemas.openxmlformats.org/officeDocument/2006/relationships/image" Target="../media/image14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emf"/><Relationship Id="rId4" Type="http://schemas.openxmlformats.org/officeDocument/2006/relationships/image" Target="../media/image9.emf"/><Relationship Id="rId9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4.emf"/><Relationship Id="rId11" Type="http://schemas.openxmlformats.org/officeDocument/2006/relationships/image" Target="../media/image147.e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146.e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80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6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9.emf"/><Relationship Id="rId11" Type="http://schemas.openxmlformats.org/officeDocument/2006/relationships/image" Target="../media/image173.e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71.emf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8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6.emf"/><Relationship Id="rId5" Type="http://schemas.openxmlformats.org/officeDocument/2006/relationships/image" Target="../media/image174.emf"/><Relationship Id="rId4" Type="http://schemas.openxmlformats.org/officeDocument/2006/relationships/oleObject" Target="../embeddings/oleObject8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7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86.emf"/><Relationship Id="rId9" Type="http://schemas.openxmlformats.org/officeDocument/2006/relationships/image" Target="../media/image189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8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8.bin"/><Relationship Id="rId7" Type="http://schemas.openxmlformats.org/officeDocument/2006/relationships/slide" Target="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03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4988" y="517154"/>
            <a:ext cx="3325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</a:rPr>
              <a:t>解</a:t>
            </a: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: (</a:t>
            </a:r>
            <a:r>
              <a:rPr lang="en-US" altLang="zh-CN" sz="2800" b="1">
                <a:solidFill>
                  <a:srgbClr val="000099"/>
                </a:solidFill>
              </a:rPr>
              <a:t>2</a:t>
            </a: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000099"/>
                </a:solidFill>
              </a:rPr>
              <a:t>在 </a:t>
            </a:r>
            <a:r>
              <a:rPr lang="en-US" altLang="zh-CN" sz="2800" b="1">
                <a:solidFill>
                  <a:srgbClr val="000099"/>
                </a:solidFill>
              </a:rPr>
              <a:t>c </a:t>
            </a:r>
            <a:r>
              <a:rPr lang="zh-CN" altLang="en-US" sz="2800" b="1">
                <a:solidFill>
                  <a:srgbClr val="000099"/>
                </a:solidFill>
              </a:rPr>
              <a:t>点：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7005"/>
              </p:ext>
            </p:extLst>
          </p:nvPr>
        </p:nvGraphicFramePr>
        <p:xfrm>
          <a:off x="1143000" y="1633167"/>
          <a:ext cx="612933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公式" r:id="rId3" imgW="2768600" imgH="431800" progId="Equation.3">
                  <p:embed/>
                </p:oleObj>
              </mc:Choice>
              <mc:Fallback>
                <p:oleObj name="公式" r:id="rId3" imgW="2768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33167"/>
                        <a:ext cx="6129338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79687"/>
              </p:ext>
            </p:extLst>
          </p:nvPr>
        </p:nvGraphicFramePr>
        <p:xfrm>
          <a:off x="1071563" y="2750767"/>
          <a:ext cx="35718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5" imgW="1371600" imgH="355600" progId="Equation.3">
                  <p:embed/>
                </p:oleObj>
              </mc:Choice>
              <mc:Fallback>
                <p:oleObj name="Equation" r:id="rId5" imgW="1371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750767"/>
                        <a:ext cx="35718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04718"/>
              </p:ext>
            </p:extLst>
          </p:nvPr>
        </p:nvGraphicFramePr>
        <p:xfrm>
          <a:off x="1087438" y="3750892"/>
          <a:ext cx="37703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7" imgW="1383699" imgH="355446" progId="Equation.3">
                  <p:embed/>
                </p:oleObj>
              </mc:Choice>
              <mc:Fallback>
                <p:oleObj name="Equation" r:id="rId7" imgW="1383699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750892"/>
                        <a:ext cx="37703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495300" y="1080717"/>
            <a:ext cx="83629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等效电阻 </a:t>
            </a:r>
            <a:r>
              <a:rPr lang="en-US" altLang="zh-CN" sz="2800" b="1" i="1"/>
              <a:t>R</a:t>
            </a:r>
            <a:r>
              <a:rPr lang="en-US" altLang="zh-CN" sz="2800" b="1">
                <a:sym typeface="Symbol" panose="05050102010706020507" pitchFamily="18" charset="2"/>
              </a:rPr>
              <a:t> </a:t>
            </a:r>
            <a:r>
              <a:rPr lang="zh-CN" altLang="en-US" sz="2800" b="1"/>
              <a:t>为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ca</a:t>
            </a:r>
            <a:r>
              <a:rPr lang="zh-CN" altLang="en-US" sz="2800" b="1"/>
              <a:t>与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L</a:t>
            </a:r>
            <a:r>
              <a:rPr lang="zh-CN" altLang="en-US" sz="2800" b="1"/>
              <a:t>并联，再与 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ec</a:t>
            </a:r>
            <a:r>
              <a:rPr lang="zh-CN" altLang="en-US" sz="2800" b="1"/>
              <a:t>串联，即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28625" y="5246317"/>
            <a:ext cx="8286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   </a:t>
            </a:r>
            <a:r>
              <a:rPr lang="zh-CN" altLang="en-US" sz="2800" b="1">
                <a:solidFill>
                  <a:srgbClr val="CC0000"/>
                </a:solidFill>
              </a:rPr>
              <a:t>注意</a:t>
            </a:r>
            <a:r>
              <a:rPr lang="zh-CN" altLang="en-US" sz="2800" b="1"/>
              <a:t>，这时滑动触点虽在变阻器的中点，但是输出电压不等于电源电压的一半，而是 </a:t>
            </a:r>
            <a:r>
              <a:rPr lang="en-US" altLang="zh-CN" sz="2800" b="1"/>
              <a:t>73.5 V</a:t>
            </a:r>
            <a:r>
              <a:rPr lang="zh-CN" altLang="en-US" sz="2800" b="1"/>
              <a:t>。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399030"/>
              </p:ext>
            </p:extLst>
          </p:nvPr>
        </p:nvGraphicFramePr>
        <p:xfrm>
          <a:off x="1125538" y="4679579"/>
          <a:ext cx="4375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公式" r:id="rId9" imgW="4495800" imgH="419100" progId="Equation.3">
                  <p:embed/>
                </p:oleObj>
              </mc:Choice>
              <mc:Fallback>
                <p:oleObj name="公式" r:id="rId9" imgW="449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679579"/>
                        <a:ext cx="43751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7" name="Picture 64" descr="图片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563442"/>
            <a:ext cx="2833688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50" grpId="0" autoUpdateAnimBg="0"/>
      <p:bldP spid="8295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063158"/>
              </p:ext>
            </p:extLst>
          </p:nvPr>
        </p:nvGraphicFramePr>
        <p:xfrm>
          <a:off x="676275" y="1021420"/>
          <a:ext cx="71374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公式" r:id="rId3" imgW="2628900" imgH="431800" progId="Equation.3">
                  <p:embed/>
                </p:oleObj>
              </mc:Choice>
              <mc:Fallback>
                <p:oleObj name="公式" r:id="rId3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021420"/>
                        <a:ext cx="71374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62711"/>
              </p:ext>
            </p:extLst>
          </p:nvPr>
        </p:nvGraphicFramePr>
        <p:xfrm>
          <a:off x="708025" y="3134383"/>
          <a:ext cx="49212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公式" r:id="rId5" imgW="2082800" imgH="660400" progId="Equation.3">
                  <p:embed/>
                </p:oleObj>
              </mc:Choice>
              <mc:Fallback>
                <p:oleObj name="公式" r:id="rId5" imgW="2082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134383"/>
                        <a:ext cx="492125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96367"/>
              </p:ext>
            </p:extLst>
          </p:nvPr>
        </p:nvGraphicFramePr>
        <p:xfrm>
          <a:off x="688975" y="2266020"/>
          <a:ext cx="3352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7" imgW="1205977" imgH="355446" progId="Equation.3">
                  <p:embed/>
                </p:oleObj>
              </mc:Choice>
              <mc:Fallback>
                <p:oleObj name="Equation" r:id="rId7" imgW="1205977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266020"/>
                        <a:ext cx="33528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973752"/>
              </p:ext>
            </p:extLst>
          </p:nvPr>
        </p:nvGraphicFramePr>
        <p:xfrm>
          <a:off x="701675" y="4744108"/>
          <a:ext cx="55372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公式" r:id="rId9" imgW="5880100" imgH="927100" progId="Equation.3">
                  <p:embed/>
                </p:oleObj>
              </mc:Choice>
              <mc:Fallback>
                <p:oleObj name="公式" r:id="rId9" imgW="5880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744108"/>
                        <a:ext cx="55372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51353"/>
              </p:ext>
            </p:extLst>
          </p:nvPr>
        </p:nvGraphicFramePr>
        <p:xfrm>
          <a:off x="668338" y="5837895"/>
          <a:ext cx="47386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11" imgW="1663700" imgH="203200" progId="Equation.3">
                  <p:embed/>
                </p:oleObj>
              </mc:Choice>
              <mc:Fallback>
                <p:oleObj name="Equation" r:id="rId11" imgW="1663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837895"/>
                        <a:ext cx="47386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360363" y="461033"/>
            <a:ext cx="332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: (3)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在 </a:t>
            </a: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d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点：</a:t>
            </a:r>
          </a:p>
        </p:txBody>
      </p:sp>
      <p:pic>
        <p:nvPicPr>
          <p:cNvPr id="13320" name="Picture 66" descr="图片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8" y="1996145"/>
            <a:ext cx="2835275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357938" y="4545670"/>
            <a:ext cx="2357437" cy="1995488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8755" tIns="49378" rIns="98755" bIns="49378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注意：因为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 A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 3A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段有被烧毁的可能。</a:t>
            </a:r>
            <a:endParaRPr kumimoji="0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219200" y="3690938"/>
          <a:ext cx="2667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3" imgW="2349500" imgH="419100" progId="Equation.3">
                  <p:embed/>
                </p:oleObj>
              </mc:Choice>
              <mc:Fallback>
                <p:oleObj name="公式" r:id="rId3" imgW="2349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90938"/>
                        <a:ext cx="2667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192213" y="1393825"/>
          <a:ext cx="38369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5" imgW="1332921" imgH="406224" progId="Equation.3">
                  <p:embed/>
                </p:oleObj>
              </mc:Choice>
              <mc:Fallback>
                <p:oleObj name="Equation" r:id="rId5" imgW="13329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393825"/>
                        <a:ext cx="3836987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1295400" y="2535238"/>
          <a:ext cx="36274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公式" r:id="rId7" imgW="3251200" imgH="927100" progId="Equation.3">
                  <p:embed/>
                </p:oleObj>
              </mc:Choice>
              <mc:Fallback>
                <p:oleObj name="公式" r:id="rId7" imgW="32512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35238"/>
                        <a:ext cx="362743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34"/>
          <p:cNvSpPr txBox="1">
            <a:spLocks noChangeArrowheads="1"/>
          </p:cNvSpPr>
          <p:nvPr/>
        </p:nvSpPr>
        <p:spPr bwMode="auto">
          <a:xfrm>
            <a:off x="941388" y="776288"/>
            <a:ext cx="332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</a:rPr>
              <a:t>解</a:t>
            </a: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2800" b="1">
                <a:solidFill>
                  <a:srgbClr val="000099"/>
                </a:solidFill>
              </a:rPr>
              <a:t>(4) </a:t>
            </a:r>
            <a:r>
              <a:rPr lang="zh-CN" altLang="en-US" sz="2800" b="1">
                <a:solidFill>
                  <a:srgbClr val="000099"/>
                </a:solidFill>
              </a:rPr>
              <a:t>在 </a:t>
            </a:r>
            <a:r>
              <a:rPr lang="en-US" altLang="zh-CN" sz="2800" b="1">
                <a:solidFill>
                  <a:srgbClr val="000099"/>
                </a:solidFill>
              </a:rPr>
              <a:t>e </a:t>
            </a:r>
            <a:r>
              <a:rPr lang="zh-CN" altLang="en-US" sz="2800" b="1">
                <a:solidFill>
                  <a:srgbClr val="000099"/>
                </a:solidFill>
              </a:rPr>
              <a:t>点：</a:t>
            </a:r>
          </a:p>
        </p:txBody>
      </p:sp>
      <p:pic>
        <p:nvPicPr>
          <p:cNvPr id="14342" name="Picture 63" descr="图片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908050"/>
            <a:ext cx="2835275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0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491286"/>
            <a:ext cx="86106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4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kumimoji="0" lang="zh-CN" altLang="en-US" sz="34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电阻星形联结与</a:t>
            </a:r>
            <a:r>
              <a:rPr kumimoji="0" lang="zh-CN" altLang="en-US" sz="34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三角形联结的等效变换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90563" y="1227886"/>
            <a:ext cx="2516187" cy="1538287"/>
          </a:xfrm>
          <a:prstGeom prst="rect">
            <a:avLst/>
          </a:prstGeom>
          <a:noFill/>
          <a:ln w="28575">
            <a:solidFill>
              <a:srgbClr val="CC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4" y="2158163"/>
            <a:ext cx="1087438" cy="461963"/>
            <a:chOff x="4800" y="1218"/>
            <a:chExt cx="685" cy="291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4800" y="1295"/>
              <a:ext cx="336" cy="179"/>
            </a:xfrm>
            <a:prstGeom prst="leftArrow">
              <a:avLst>
                <a:gd name="adj1" fmla="val 50000"/>
                <a:gd name="adj2" fmla="val 46927"/>
              </a:avLst>
            </a:prstGeom>
            <a:gradFill rotWithShape="0">
              <a:gsLst>
                <a:gs pos="0">
                  <a:srgbClr val="FF3300"/>
                </a:gs>
                <a:gs pos="50000">
                  <a:schemeClr val="tx1"/>
                </a:gs>
                <a:gs pos="100000">
                  <a:srgbClr val="FF3300"/>
                </a:gs>
              </a:gsLst>
              <a:lin ang="18900000" scaled="1"/>
            </a:gra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79" name="Text Box 6"/>
            <p:cNvSpPr txBox="1">
              <a:spLocks noChangeArrowheads="1"/>
            </p:cNvSpPr>
            <p:nvPr/>
          </p:nvSpPr>
          <p:spPr bwMode="auto">
            <a:xfrm>
              <a:off x="5148" y="1218"/>
              <a:ext cx="3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b="1" i="1">
                  <a:cs typeface="Times New Roman" panose="02020603050405020304" pitchFamily="18" charset="0"/>
                </a:rPr>
                <a:t>R</a:t>
              </a:r>
              <a:r>
                <a:rPr kumimoji="0" lang="en-US" altLang="zh-CN" sz="2200" b="1" baseline="-25000"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103813" y="1124698"/>
            <a:ext cx="2374900" cy="1744663"/>
          </a:xfrm>
          <a:prstGeom prst="rect">
            <a:avLst/>
          </a:prstGeom>
          <a:noFill/>
          <a:ln w="28575">
            <a:solidFill>
              <a:srgbClr val="CC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rot="5400000" flipV="1">
            <a:off x="4572000" y="-910477"/>
            <a:ext cx="0" cy="9144000"/>
          </a:xfrm>
          <a:prstGeom prst="line">
            <a:avLst/>
          </a:prstGeom>
          <a:noFill/>
          <a:ln w="28575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3998913" y="5048207"/>
            <a:ext cx="1447800" cy="293687"/>
          </a:xfrm>
          <a:prstGeom prst="leftRightArrow">
            <a:avLst>
              <a:gd name="adj1" fmla="val 50000"/>
              <a:gd name="adj2" fmla="val 98595"/>
            </a:avLst>
          </a:prstGeom>
          <a:gradFill rotWithShape="0">
            <a:gsLst>
              <a:gs pos="0">
                <a:srgbClr val="FF3300"/>
              </a:gs>
              <a:gs pos="50000">
                <a:srgbClr val="FFFFFF"/>
              </a:gs>
              <a:gs pos="100000">
                <a:srgbClr val="FF33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605213" y="4550523"/>
            <a:ext cx="22837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等效变换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73150" y="6074523"/>
            <a:ext cx="2247731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形联结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352802" y="2096251"/>
            <a:ext cx="1081088" cy="461963"/>
            <a:chOff x="2112" y="1179"/>
            <a:chExt cx="681" cy="291"/>
          </a:xfrm>
        </p:grpSpPr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2464" y="1179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b="1" i="1">
                  <a:cs typeface="Times New Roman" panose="02020603050405020304" pitchFamily="18" charset="0"/>
                </a:rPr>
                <a:t>R</a:t>
              </a:r>
              <a:r>
                <a:rPr kumimoji="0" lang="en-US" altLang="zh-CN" sz="2000" b="1" baseline="-25000"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9232" name="AutoShape 16"/>
            <p:cNvSpPr>
              <a:spLocks noChangeArrowheads="1"/>
            </p:cNvSpPr>
            <p:nvPr/>
          </p:nvSpPr>
          <p:spPr bwMode="auto">
            <a:xfrm>
              <a:off x="2112" y="1261"/>
              <a:ext cx="336" cy="179"/>
            </a:xfrm>
            <a:prstGeom prst="leftArrow">
              <a:avLst>
                <a:gd name="adj1" fmla="val 50000"/>
                <a:gd name="adj2" fmla="val 46927"/>
              </a:avLst>
            </a:prstGeom>
            <a:gradFill rotWithShape="0">
              <a:gsLst>
                <a:gs pos="0">
                  <a:srgbClr val="FF3300"/>
                </a:gs>
                <a:gs pos="50000">
                  <a:schemeClr val="tx1"/>
                </a:gs>
                <a:gs pos="100000">
                  <a:srgbClr val="FF3300"/>
                </a:gs>
              </a:gsLst>
              <a:lin ang="18900000" scaled="1"/>
            </a:gra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73" name="Rectangle 157"/>
          <p:cNvSpPr>
            <a:spLocks noChangeArrowheads="1"/>
          </p:cNvSpPr>
          <p:nvPr/>
        </p:nvSpPr>
        <p:spPr bwMode="auto">
          <a:xfrm>
            <a:off x="6311900" y="6072936"/>
            <a:ext cx="2207656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形联结</a:t>
            </a:r>
          </a:p>
        </p:txBody>
      </p:sp>
      <p:pic>
        <p:nvPicPr>
          <p:cNvPr id="9791" name="Picture 575" descr="图片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443786"/>
            <a:ext cx="31130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92" name="Picture 576" descr="图片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1054848"/>
            <a:ext cx="295275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93" name="Picture 577" descr="图片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3575798"/>
            <a:ext cx="29527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94" name="Picture 578" descr="图片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3620248"/>
            <a:ext cx="31369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670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223" grpId="0" animBg="1"/>
      <p:bldP spid="9224" grpId="0" animBg="1"/>
      <p:bldP spid="9226" grpId="0" animBg="1"/>
      <p:bldP spid="9228" grpId="0" autoUpdateAnimBg="0"/>
      <p:bldP spid="9229" grpId="0" autoUpdateAnimBg="0"/>
      <p:bldP spid="93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4213974"/>
            <a:ext cx="8458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等效变换的条件：</a:t>
            </a:r>
            <a:endParaRPr lang="zh-CN" altLang="en-US" sz="2800" b="1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对应端流入或流出的电流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一一相等，对应端间的电压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bc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也一一相等。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5742737"/>
            <a:ext cx="8001000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经等效变换后，不影响其它部分的电压和电流。</a:t>
            </a:r>
          </a:p>
        </p:txBody>
      </p:sp>
      <p:sp>
        <p:nvSpPr>
          <p:cNvPr id="10388" name="Rectangle 148"/>
          <p:cNvSpPr>
            <a:spLocks noChangeArrowheads="1"/>
          </p:cNvSpPr>
          <p:nvPr/>
        </p:nvSpPr>
        <p:spPr bwMode="auto">
          <a:xfrm>
            <a:off x="304800" y="537324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 </a:t>
            </a:r>
            <a:r>
              <a:rPr kumimoji="0" lang="zh-CN" altLang="en-US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电阻星形联结与</a:t>
            </a:r>
            <a:r>
              <a:rPr kumimoji="0" lang="zh-CN" altLang="en-US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三角形联结的等效变换</a:t>
            </a:r>
          </a:p>
        </p:txBody>
      </p:sp>
      <p:pic>
        <p:nvPicPr>
          <p:cNvPr id="16389" name="Picture 212" descr="图片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43749"/>
            <a:ext cx="80327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54729" y="5946401"/>
            <a:ext cx="37877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cs typeface="Times New Roman" panose="02020603050405020304" pitchFamily="18" charset="0"/>
              </a:rPr>
              <a:t>据此可推出两者的关系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65841" y="4312864"/>
            <a:ext cx="5456238" cy="1631950"/>
            <a:chOff x="475" y="2592"/>
            <a:chExt cx="3715" cy="1025"/>
          </a:xfrm>
        </p:grpSpPr>
        <p:sp>
          <p:nvSpPr>
            <p:cNvPr id="17414" name="AutoShape 5"/>
            <p:cNvSpPr>
              <a:spLocks/>
            </p:cNvSpPr>
            <p:nvPr/>
          </p:nvSpPr>
          <p:spPr bwMode="auto">
            <a:xfrm>
              <a:off x="864" y="2695"/>
              <a:ext cx="138" cy="809"/>
            </a:xfrm>
            <a:prstGeom prst="leftBrace">
              <a:avLst>
                <a:gd name="adj1" fmla="val 4885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en-US" altLang="zh-CN" sz="7200" b="1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15" name="Object 6"/>
            <p:cNvGraphicFramePr>
              <a:graphicFrameLocks noChangeAspect="1"/>
            </p:cNvGraphicFramePr>
            <p:nvPr/>
          </p:nvGraphicFramePr>
          <p:xfrm>
            <a:off x="1008" y="2592"/>
            <a:ext cx="3182" cy="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Equation" r:id="rId3" imgW="1669002" imgH="624787" progId="Equation.3">
                    <p:embed/>
                  </p:oleObj>
                </mc:Choice>
                <mc:Fallback>
                  <p:oleObj name="Equation" r:id="rId3" imgW="1669002" imgH="62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592"/>
                          <a:ext cx="3182" cy="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75" y="2618"/>
              <a:ext cx="371" cy="8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条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件</a:t>
              </a:r>
            </a:p>
          </p:txBody>
        </p:sp>
      </p:grpSp>
      <p:sp>
        <p:nvSpPr>
          <p:cNvPr id="11417" name="Rectangle 153"/>
          <p:cNvSpPr>
            <a:spLocks noChangeArrowheads="1"/>
          </p:cNvSpPr>
          <p:nvPr/>
        </p:nvSpPr>
        <p:spPr bwMode="auto">
          <a:xfrm>
            <a:off x="268941" y="626689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 </a:t>
            </a:r>
            <a:r>
              <a:rPr kumimoji="0" lang="zh-CN" altLang="en-US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电阻星形联结与</a:t>
            </a:r>
            <a:r>
              <a:rPr kumimoji="0" lang="zh-CN" altLang="en-US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三角形联结的等效变换</a:t>
            </a:r>
          </a:p>
        </p:txBody>
      </p:sp>
      <p:pic>
        <p:nvPicPr>
          <p:cNvPr id="17413" name="Picture 220" descr="图片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9" y="1161676"/>
            <a:ext cx="80327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1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57907"/>
              </p:ext>
            </p:extLst>
          </p:nvPr>
        </p:nvGraphicFramePr>
        <p:xfrm>
          <a:off x="604278" y="3773581"/>
          <a:ext cx="4262437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3" imgW="1691729" imgH="1325722" progId="Equation.3">
                  <p:embed/>
                </p:oleObj>
              </mc:Choice>
              <mc:Fallback>
                <p:oleObj name="Equation" r:id="rId3" imgW="1691729" imgH="1325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78" y="3773581"/>
                        <a:ext cx="4262437" cy="2781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33721"/>
              </p:ext>
            </p:extLst>
          </p:nvPr>
        </p:nvGraphicFramePr>
        <p:xfrm>
          <a:off x="5109603" y="3846606"/>
          <a:ext cx="3471862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5" imgW="1310581" imgH="1173427" progId="Equation.3">
                  <p:embed/>
                </p:oleObj>
              </mc:Choice>
              <mc:Fallback>
                <p:oleObj name="Equation" r:id="rId5" imgW="1310581" imgH="1173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603" y="3846606"/>
                        <a:ext cx="3471862" cy="2565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988578" y="3317969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>
                <a:solidFill>
                  <a:srgbClr val="003399"/>
                </a:solidFill>
                <a:cs typeface="Times New Roman" panose="02020603050405020304" pitchFamily="18" charset="0"/>
              </a:rPr>
              <a:t>Y</a:t>
            </a:r>
            <a:r>
              <a:rPr kumimoji="0" lang="en-US" altLang="zh-CN" b="1">
                <a:solidFill>
                  <a:srgbClr val="00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  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886015" y="3292569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zh-CN" b="1">
                <a:solidFill>
                  <a:srgbClr val="00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kumimoji="0" lang="en-US" altLang="zh-CN" b="1">
                <a:solidFill>
                  <a:srgbClr val="00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b="1">
                <a:solidFill>
                  <a:srgbClr val="003399"/>
                </a:solidFill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6097028" y="3310031"/>
            <a:ext cx="1841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33" name="Rectangle 145"/>
          <p:cNvSpPr>
            <a:spLocks noChangeArrowheads="1"/>
          </p:cNvSpPr>
          <p:nvPr/>
        </p:nvSpPr>
        <p:spPr bwMode="auto">
          <a:xfrm>
            <a:off x="313765" y="443006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 </a:t>
            </a:r>
            <a:r>
              <a:rPr kumimoji="0" lang="zh-CN" altLang="en-US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电阻星形联结与</a:t>
            </a:r>
            <a:r>
              <a:rPr kumimoji="0" lang="zh-CN" altLang="en-US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三角形联结的等效变换</a:t>
            </a:r>
          </a:p>
        </p:txBody>
      </p:sp>
      <p:pic>
        <p:nvPicPr>
          <p:cNvPr id="18440" name="Picture 274" descr="图片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28" y="882744"/>
            <a:ext cx="803275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2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5" grpId="0" autoUpdateAnimBg="0"/>
      <p:bldP spid="123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53010" y="4202486"/>
            <a:ext cx="8077200" cy="1117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2800" b="1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0" lang="en-US" altLang="zh-CN" sz="2800" b="1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800" b="1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形联接等效变换为</a:t>
            </a:r>
            <a:r>
              <a:rPr kumimoji="0" lang="zh-CN" altLang="en-US" sz="2800" b="1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kumimoji="0" lang="zh-CN" altLang="en-US" sz="2800" b="1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形联结时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时，有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bc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3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53010" y="5294686"/>
            <a:ext cx="8153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0" lang="zh-CN" altLang="en-US" sz="2800" b="1" dirty="0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0" lang="zh-CN" altLang="en-US" sz="2800" b="1" dirty="0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kumimoji="0" lang="zh-CN" altLang="en-US" sz="2800" b="1" dirty="0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形联接等效变换为</a:t>
            </a:r>
            <a:r>
              <a:rPr kumimoji="0" lang="en-US" altLang="zh-CN" sz="2800" b="1" dirty="0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0" lang="zh-CN" altLang="en-US" sz="2800" b="1" dirty="0">
                <a:solidFill>
                  <a:srgbClr val="00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形联结时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8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bc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时，有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/3 </a:t>
            </a:r>
          </a:p>
        </p:txBody>
      </p:sp>
      <p:sp>
        <p:nvSpPr>
          <p:cNvPr id="13457" name="Rectangle 145"/>
          <p:cNvSpPr>
            <a:spLocks noChangeArrowheads="1"/>
          </p:cNvSpPr>
          <p:nvPr/>
        </p:nvSpPr>
        <p:spPr bwMode="auto">
          <a:xfrm>
            <a:off x="295835" y="629023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 </a:t>
            </a:r>
            <a:r>
              <a:rPr kumimoji="0" lang="zh-CN" altLang="en-US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电阻星形联结与</a:t>
            </a:r>
            <a:r>
              <a:rPr kumimoji="0" lang="zh-CN" altLang="en-US" sz="3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三角形联结的等效变换</a:t>
            </a:r>
          </a:p>
        </p:txBody>
      </p:sp>
      <p:pic>
        <p:nvPicPr>
          <p:cNvPr id="19461" name="Picture 209" descr="图片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3" y="1194173"/>
            <a:ext cx="80327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84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9" name="Text Box 113"/>
          <p:cNvSpPr txBox="1">
            <a:spLocks noChangeArrowheads="1"/>
          </p:cNvSpPr>
          <p:nvPr/>
        </p:nvSpPr>
        <p:spPr bwMode="auto">
          <a:xfrm>
            <a:off x="1030381" y="608013"/>
            <a:ext cx="4373658" cy="53060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8755" tIns="49378" rIns="98755" bIns="49378">
            <a:spAutoFit/>
          </a:bodyPr>
          <a:lstStyle/>
          <a:p>
            <a:pPr defTabSz="987425">
              <a:defRPr/>
            </a:pPr>
            <a:r>
              <a:rPr kumimoji="0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对图示电路求总电阻</a:t>
            </a:r>
            <a:r>
              <a:rPr kumimoji="0"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0" lang="en-US" altLang="zh-CN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50" name="Rectangle 114"/>
          <p:cNvSpPr>
            <a:spLocks noChangeArrowheads="1"/>
          </p:cNvSpPr>
          <p:nvPr/>
        </p:nvSpPr>
        <p:spPr bwMode="auto">
          <a:xfrm>
            <a:off x="5916706" y="1143000"/>
            <a:ext cx="2590800" cy="1879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4451" name="Rectangle 115"/>
          <p:cNvSpPr>
            <a:spLocks noChangeArrowheads="1"/>
          </p:cNvSpPr>
          <p:nvPr/>
        </p:nvSpPr>
        <p:spPr bwMode="auto">
          <a:xfrm>
            <a:off x="1870169" y="1373188"/>
            <a:ext cx="2509837" cy="13604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4452" name="Text Box 116"/>
          <p:cNvSpPr txBox="1">
            <a:spLocks noChangeArrowheads="1"/>
          </p:cNvSpPr>
          <p:nvPr/>
        </p:nvSpPr>
        <p:spPr bwMode="auto">
          <a:xfrm>
            <a:off x="948223" y="2089703"/>
            <a:ext cx="507215" cy="376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8755" tIns="49378" rIns="98755" bIns="49378" anchor="ctr">
            <a:spAutoFit/>
          </a:bodyPr>
          <a:lstStyle/>
          <a:p>
            <a:pPr algn="ctr" defTabSz="987425">
              <a:defRPr/>
            </a:pP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54" name="Text Box 118" descr="小棋盘"/>
          <p:cNvSpPr txBox="1">
            <a:spLocks noChangeArrowheads="1"/>
          </p:cNvSpPr>
          <p:nvPr/>
        </p:nvSpPr>
        <p:spPr bwMode="auto">
          <a:xfrm>
            <a:off x="6204044" y="5706759"/>
            <a:ext cx="2198687" cy="573696"/>
          </a:xfrm>
          <a:prstGeom prst="rect">
            <a:avLst/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lIns="98755" tIns="49378" rIns="98755" bIns="49378" anchor="ctr">
            <a:spAutoFit/>
          </a:bodyPr>
          <a:lstStyle/>
          <a:p>
            <a:pPr algn="ctr" defTabSz="987425">
              <a:lnSpc>
                <a:spcPct val="110000"/>
              </a:lnSpc>
              <a:defRPr/>
            </a:pPr>
            <a:r>
              <a:rPr kumimoji="0"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2.68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endParaRPr kumimoji="0" lang="en-US" altLang="zh-CN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55" name="Rectangle 119"/>
          <p:cNvSpPr>
            <a:spLocks noChangeArrowheads="1"/>
          </p:cNvSpPr>
          <p:nvPr/>
        </p:nvSpPr>
        <p:spPr bwMode="auto">
          <a:xfrm>
            <a:off x="5059848" y="2108200"/>
            <a:ext cx="507215" cy="37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755" tIns="49378" rIns="98755" bIns="49378">
            <a:spAutoFit/>
          </a:bodyPr>
          <a:lstStyle/>
          <a:p>
            <a:pPr algn="ctr" defTabSz="987425">
              <a:defRPr/>
            </a:pP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4485" name="Rectangle 149"/>
          <p:cNvSpPr>
            <a:spLocks noChangeArrowheads="1"/>
          </p:cNvSpPr>
          <p:nvPr/>
        </p:nvSpPr>
        <p:spPr bwMode="auto">
          <a:xfrm>
            <a:off x="894248" y="4752975"/>
            <a:ext cx="507215" cy="37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755" tIns="49378" rIns="98755" bIns="49378">
            <a:spAutoFit/>
          </a:bodyPr>
          <a:lstStyle/>
          <a:p>
            <a:pPr algn="ctr" defTabSz="987425">
              <a:defRPr/>
            </a:pP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489" name="Rectangle 159"/>
          <p:cNvSpPr>
            <a:spLocks noChangeArrowheads="1"/>
          </p:cNvSpPr>
          <p:nvPr/>
        </p:nvSpPr>
        <p:spPr bwMode="auto">
          <a:xfrm>
            <a:off x="657319" y="6508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例 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：</a:t>
            </a:r>
            <a:endParaRPr lang="zh-CN" altLang="en-US" sz="2800" b="1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sp>
        <p:nvSpPr>
          <p:cNvPr id="14525" name="AutoShape 189"/>
          <p:cNvSpPr>
            <a:spLocks noChangeArrowheads="1"/>
          </p:cNvSpPr>
          <p:nvPr/>
        </p:nvSpPr>
        <p:spPr bwMode="auto">
          <a:xfrm>
            <a:off x="912906" y="24892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CC0000"/>
              </a:gs>
              <a:gs pos="100000">
                <a:srgbClr val="0066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4526" name="AutoShape 190"/>
          <p:cNvSpPr>
            <a:spLocks noChangeArrowheads="1"/>
          </p:cNvSpPr>
          <p:nvPr/>
        </p:nvSpPr>
        <p:spPr bwMode="auto">
          <a:xfrm>
            <a:off x="5078506" y="2514600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CC0000"/>
              </a:gs>
              <a:gs pos="100000">
                <a:srgbClr val="0066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4527" name="AutoShape 191"/>
          <p:cNvSpPr>
            <a:spLocks noChangeArrowheads="1"/>
          </p:cNvSpPr>
          <p:nvPr/>
        </p:nvSpPr>
        <p:spPr bwMode="auto">
          <a:xfrm>
            <a:off x="839881" y="5216525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CC0000"/>
              </a:gs>
              <a:gs pos="100000">
                <a:srgbClr val="0066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4528" name="Rectangle 192"/>
          <p:cNvSpPr>
            <a:spLocks noChangeArrowheads="1"/>
          </p:cNvSpPr>
          <p:nvPr/>
        </p:nvSpPr>
        <p:spPr bwMode="auto">
          <a:xfrm>
            <a:off x="4094648" y="4676775"/>
            <a:ext cx="507215" cy="37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755" tIns="49378" rIns="98755" bIns="49378">
            <a:spAutoFit/>
          </a:bodyPr>
          <a:lstStyle/>
          <a:p>
            <a:pPr algn="ctr" defTabSz="987425">
              <a:defRPr/>
            </a:pP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4529" name="AutoShape 193"/>
          <p:cNvSpPr>
            <a:spLocks noChangeArrowheads="1"/>
          </p:cNvSpPr>
          <p:nvPr/>
        </p:nvSpPr>
        <p:spPr bwMode="auto">
          <a:xfrm>
            <a:off x="4111719" y="5197475"/>
            <a:ext cx="609600" cy="304800"/>
          </a:xfrm>
          <a:prstGeom prst="notch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CC0000"/>
              </a:gs>
              <a:gs pos="100000">
                <a:srgbClr val="0066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pic>
        <p:nvPicPr>
          <p:cNvPr id="20495" name="Picture 291" descr="图片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94" y="1293813"/>
            <a:ext cx="330517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28" name="Picture 292" descr="图片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556" y="1092200"/>
            <a:ext cx="329088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29" name="Picture 293" descr="图片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44" y="3884613"/>
            <a:ext cx="2967037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30" name="Picture 294" descr="图片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81" y="4027488"/>
            <a:ext cx="23050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8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0" grpId="0" animBg="1"/>
      <p:bldP spid="14451" grpId="0" animBg="1"/>
      <p:bldP spid="14452" grpId="0" autoUpdateAnimBg="0"/>
      <p:bldP spid="14454" grpId="0" animBg="1" autoUpdateAnimBg="0"/>
      <p:bldP spid="14455" grpId="0" autoUpdateAnimBg="0"/>
      <p:bldP spid="14485" grpId="0" autoUpdateAnimBg="0"/>
      <p:bldP spid="14525" grpId="0" animBg="1"/>
      <p:bldP spid="14526" grpId="0" animBg="1"/>
      <p:bldP spid="14527" grpId="0" animBg="1"/>
      <p:bldP spid="14528" grpId="0" autoUpdateAnimBg="0"/>
      <p:bldP spid="145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95" descr="图片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935600"/>
            <a:ext cx="2655887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31800" y="511737"/>
            <a:ext cx="12954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270000" y="510150"/>
            <a:ext cx="4675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计算下图电路中的电流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436563" y="4169337"/>
            <a:ext cx="8672512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将联成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的电阻变换为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形联结的等效电阻</a:t>
            </a:r>
          </a:p>
        </p:txBody>
      </p:sp>
      <p:sp>
        <p:nvSpPr>
          <p:cNvPr id="15408" name="AutoShape 48"/>
          <p:cNvSpPr>
            <a:spLocks noChangeArrowheads="1"/>
          </p:cNvSpPr>
          <p:nvPr/>
        </p:nvSpPr>
        <p:spPr bwMode="auto">
          <a:xfrm>
            <a:off x="3905250" y="2061137"/>
            <a:ext cx="742950" cy="381000"/>
          </a:xfrm>
          <a:prstGeom prst="notchedRightArrow">
            <a:avLst>
              <a:gd name="adj1" fmla="val 50000"/>
              <a:gd name="adj2" fmla="val 48750"/>
            </a:avLst>
          </a:prstGeom>
          <a:gradFill rotWithShape="0">
            <a:gsLst>
              <a:gs pos="0">
                <a:srgbClr val="F3F4C4"/>
              </a:gs>
              <a:gs pos="100000">
                <a:srgbClr val="FFCCCC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cs typeface="Times New Roman" panose="02020603050405020304" pitchFamily="18" charset="0"/>
            </a:endParaRPr>
          </a:p>
        </p:txBody>
      </p:sp>
      <p:graphicFrame>
        <p:nvGraphicFramePr>
          <p:cNvPr id="15468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44741"/>
              </p:ext>
            </p:extLst>
          </p:nvPr>
        </p:nvGraphicFramePr>
        <p:xfrm>
          <a:off x="987425" y="4626537"/>
          <a:ext cx="57943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4" imgW="2606010" imgH="434182" progId="Equation.3">
                  <p:embed/>
                </p:oleObj>
              </mc:Choice>
              <mc:Fallback>
                <p:oleObj name="Equation" r:id="rId4" imgW="2606010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626537"/>
                        <a:ext cx="57943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9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954071"/>
              </p:ext>
            </p:extLst>
          </p:nvPr>
        </p:nvGraphicFramePr>
        <p:xfrm>
          <a:off x="1020763" y="5690162"/>
          <a:ext cx="31226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6" imgW="1500918" imgH="396345" progId="Equation.3">
                  <p:embed/>
                </p:oleObj>
              </mc:Choice>
              <mc:Fallback>
                <p:oleObj name="Equation" r:id="rId6" imgW="1500918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5690162"/>
                        <a:ext cx="31226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0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439196"/>
              </p:ext>
            </p:extLst>
          </p:nvPr>
        </p:nvGraphicFramePr>
        <p:xfrm>
          <a:off x="4381500" y="5602850"/>
          <a:ext cx="33020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8" imgW="1500918" imgH="396345" progId="Equation.3">
                  <p:embed/>
                </p:oleObj>
              </mc:Choice>
              <mc:Fallback>
                <p:oleObj name="Equation" r:id="rId8" imgW="1500918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602850"/>
                        <a:ext cx="33020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2320925" y="1321362"/>
            <a:ext cx="1463675" cy="1870075"/>
            <a:chOff x="1462" y="773"/>
            <a:chExt cx="922" cy="1178"/>
          </a:xfrm>
        </p:grpSpPr>
        <p:sp>
          <p:nvSpPr>
            <p:cNvPr id="21516" name="Line 183"/>
            <p:cNvSpPr>
              <a:spLocks noChangeShapeType="1"/>
            </p:cNvSpPr>
            <p:nvPr/>
          </p:nvSpPr>
          <p:spPr bwMode="auto">
            <a:xfrm flipV="1">
              <a:off x="1882" y="1353"/>
              <a:ext cx="202" cy="2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7" name="Line 184"/>
            <p:cNvSpPr>
              <a:spLocks noChangeShapeType="1"/>
            </p:cNvSpPr>
            <p:nvPr/>
          </p:nvSpPr>
          <p:spPr bwMode="auto">
            <a:xfrm flipH="1">
              <a:off x="1499" y="1726"/>
              <a:ext cx="215" cy="2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8" name="Rectangle 185"/>
            <p:cNvSpPr>
              <a:spLocks noChangeArrowheads="1"/>
            </p:cNvSpPr>
            <p:nvPr/>
          </p:nvSpPr>
          <p:spPr bwMode="auto">
            <a:xfrm rot="2700000" flipH="1">
              <a:off x="1760" y="1530"/>
              <a:ext cx="78" cy="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1519" name="Line 186"/>
            <p:cNvSpPr>
              <a:spLocks noChangeShapeType="1"/>
            </p:cNvSpPr>
            <p:nvPr/>
          </p:nvSpPr>
          <p:spPr bwMode="auto">
            <a:xfrm rot="16200000" flipV="1">
              <a:off x="1498" y="786"/>
              <a:ext cx="224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0" name="Line 187"/>
            <p:cNvSpPr>
              <a:spLocks noChangeShapeType="1"/>
            </p:cNvSpPr>
            <p:nvPr/>
          </p:nvSpPr>
          <p:spPr bwMode="auto">
            <a:xfrm rot="16200000" flipH="1">
              <a:off x="1878" y="1156"/>
              <a:ext cx="215" cy="2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1" name="Rectangle 188"/>
            <p:cNvSpPr>
              <a:spLocks noChangeArrowheads="1"/>
            </p:cNvSpPr>
            <p:nvPr/>
          </p:nvSpPr>
          <p:spPr bwMode="auto">
            <a:xfrm rot="18900000" flipH="1">
              <a:off x="1759" y="948"/>
              <a:ext cx="78" cy="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15549" name="Rectangle 189"/>
            <p:cNvSpPr>
              <a:spLocks noChangeArrowheads="1"/>
            </p:cNvSpPr>
            <p:nvPr/>
          </p:nvSpPr>
          <p:spPr bwMode="auto">
            <a:xfrm>
              <a:off x="1844" y="871"/>
              <a:ext cx="54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kumimoji="0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kumimoji="0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</a:t>
              </a:r>
              <a:endPara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50" name="Rectangle 190"/>
            <p:cNvSpPr>
              <a:spLocks noChangeArrowheads="1"/>
            </p:cNvSpPr>
            <p:nvPr/>
          </p:nvSpPr>
          <p:spPr bwMode="auto">
            <a:xfrm>
              <a:off x="1709" y="1636"/>
              <a:ext cx="54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kumimoji="0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</a:t>
              </a:r>
              <a:endPara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4" name="Line 191"/>
            <p:cNvSpPr>
              <a:spLocks noChangeShapeType="1"/>
            </p:cNvSpPr>
            <p:nvPr/>
          </p:nvSpPr>
          <p:spPr bwMode="auto">
            <a:xfrm rot="5400000">
              <a:off x="1317" y="990"/>
              <a:ext cx="39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5" name="Rectangle 192"/>
            <p:cNvSpPr>
              <a:spLocks noChangeArrowheads="1"/>
            </p:cNvSpPr>
            <p:nvPr/>
          </p:nvSpPr>
          <p:spPr bwMode="auto">
            <a:xfrm>
              <a:off x="1462" y="1187"/>
              <a:ext cx="90" cy="2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cs typeface="Times New Roman" panose="02020603050405020304" pitchFamily="18" charset="0"/>
              </a:endParaRPr>
            </a:p>
          </p:txBody>
        </p:sp>
        <p:sp>
          <p:nvSpPr>
            <p:cNvPr id="21526" name="Line 193"/>
            <p:cNvSpPr>
              <a:spLocks noChangeShapeType="1"/>
            </p:cNvSpPr>
            <p:nvPr/>
          </p:nvSpPr>
          <p:spPr bwMode="auto">
            <a:xfrm>
              <a:off x="1507" y="1456"/>
              <a:ext cx="0" cy="4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54" name="Rectangle 194"/>
            <p:cNvSpPr>
              <a:spLocks noChangeArrowheads="1"/>
            </p:cNvSpPr>
            <p:nvPr/>
          </p:nvSpPr>
          <p:spPr bwMode="auto">
            <a:xfrm>
              <a:off x="1529" y="1186"/>
              <a:ext cx="54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kumimoji="0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</a:t>
              </a:r>
              <a:endPara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556" name="Picture 196" descr="图片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932425"/>
            <a:ext cx="3516312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637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7" grpId="0" autoUpdateAnimBg="0"/>
      <p:bldP spid="154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17513" y="615157"/>
            <a:ext cx="77724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4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电路的分析方法</a:t>
            </a:r>
          </a:p>
        </p:txBody>
      </p:sp>
      <p:sp>
        <p:nvSpPr>
          <p:cNvPr id="3128" name="Rectangle 5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36638" y="1474695"/>
            <a:ext cx="653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kumimoji="0" lang="zh-CN" altLang="en-US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电阻串并联连接的等效变换</a:t>
            </a:r>
          </a:p>
        </p:txBody>
      </p:sp>
      <p:sp>
        <p:nvSpPr>
          <p:cNvPr id="3129" name="Rectangle 5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27113" y="1993808"/>
            <a:ext cx="7354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kumimoji="0" lang="zh-CN" altLang="en-US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电阻星型联结与</a:t>
            </a:r>
            <a:r>
              <a:rPr kumimoji="0" lang="zh-CN" altLang="en-US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三角型联结的等效变换</a:t>
            </a:r>
            <a:endParaRPr kumimoji="0" lang="zh-CN" altLang="en-US" sz="2800" b="1">
              <a:solidFill>
                <a:srgbClr val="01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0" name="Rectangle 5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39813" y="2490695"/>
            <a:ext cx="609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kumimoji="0" lang="zh-CN" altLang="en-US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电源的两种模型及其等效变换</a:t>
            </a:r>
          </a:p>
        </p:txBody>
      </p:sp>
      <p:sp>
        <p:nvSpPr>
          <p:cNvPr id="3131" name="Rectangle 5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2988" y="2978058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kumimoji="0" lang="zh-CN" altLang="en-US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支路电流法</a:t>
            </a:r>
          </a:p>
        </p:txBody>
      </p:sp>
      <p:sp>
        <p:nvSpPr>
          <p:cNvPr id="3132" name="Rectangle 6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62038" y="3440020"/>
            <a:ext cx="3738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kumimoji="0" lang="zh-CN" altLang="en-US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结点电压法</a:t>
            </a:r>
          </a:p>
        </p:txBody>
      </p:sp>
      <p:sp>
        <p:nvSpPr>
          <p:cNvPr id="3133" name="Rectangle 6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36638" y="391150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 </a:t>
            </a:r>
            <a:r>
              <a:rPr kumimoji="0" lang="zh-CN" altLang="en-US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叠加定理</a:t>
            </a:r>
          </a:p>
        </p:txBody>
      </p:sp>
      <p:sp>
        <p:nvSpPr>
          <p:cNvPr id="3134" name="Rectangle 6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36638" y="4432208"/>
            <a:ext cx="556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kumimoji="0" lang="zh-CN" altLang="en-US" sz="2800" b="1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戴维宁定理与诺顿定理</a:t>
            </a:r>
          </a:p>
        </p:txBody>
      </p:sp>
      <p:sp>
        <p:nvSpPr>
          <p:cNvPr id="3135" name="Rectangle 63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65213" y="4965608"/>
            <a:ext cx="4949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 dirty="0" smtClean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*2.8 </a:t>
            </a:r>
            <a:r>
              <a:rPr kumimoji="0" lang="zh-CN" altLang="en-US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受控电源电路的分析</a:t>
            </a:r>
          </a:p>
        </p:txBody>
      </p:sp>
      <p:sp>
        <p:nvSpPr>
          <p:cNvPr id="3084" name="Rectangle 6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91425" y="157163"/>
            <a:ext cx="457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rgbClr val="F3FDD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7531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86243" y="595126"/>
            <a:ext cx="5567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计算下图电路中的电流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608480" y="4679763"/>
            <a:ext cx="11525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16491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51671"/>
              </p:ext>
            </p:extLst>
          </p:nvPr>
        </p:nvGraphicFramePr>
        <p:xfrm>
          <a:off x="1465730" y="4482913"/>
          <a:ext cx="5105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3" imgW="2202136" imgH="426615" progId="Equation.3">
                  <p:embed/>
                </p:oleObj>
              </mc:Choice>
              <mc:Fallback>
                <p:oleObj name="Equation" r:id="rId3" imgW="2202136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730" y="4482913"/>
                        <a:ext cx="51054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2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519811"/>
              </p:ext>
            </p:extLst>
          </p:nvPr>
        </p:nvGraphicFramePr>
        <p:xfrm>
          <a:off x="1541930" y="5487801"/>
          <a:ext cx="4648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5" imgW="2072877" imgH="396345" progId="Equation.3">
                  <p:embed/>
                </p:oleObj>
              </mc:Choice>
              <mc:Fallback>
                <p:oleObj name="Equation" r:id="rId5" imgW="2072877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930" y="5487801"/>
                        <a:ext cx="46482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181" descr="图片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30" y="1055501"/>
            <a:ext cx="730091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2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3" name="Picture 85" descr="图片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45" y="1413530"/>
            <a:ext cx="22447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004045" y="497542"/>
            <a:ext cx="7467600" cy="762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电源的两种模型及其等效变换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4445" y="1151592"/>
            <a:ext cx="41148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2.3.1   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电压源模型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280645" y="3285192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电压源模型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796583" y="3821767"/>
            <a:ext cx="3413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由上图电路可得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defRPr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E – 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509245" y="4671080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zh-CN" sz="2800" b="1" baseline="-2500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852145" y="5152092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理想电压源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304083" y="3826530"/>
            <a:ext cx="2362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315195" y="3840817"/>
            <a:ext cx="2168525" cy="13192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3808" y="3623330"/>
            <a:ext cx="814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zh-CN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618783" y="1335742"/>
            <a:ext cx="1514475" cy="19494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080245" y="6026805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电压源的外特性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947645" y="953155"/>
            <a:ext cx="719138" cy="523876"/>
            <a:chOff x="4416" y="440"/>
            <a:chExt cx="453" cy="330"/>
          </a:xfrm>
        </p:grpSpPr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4515" y="440"/>
              <a:ext cx="2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7" name="Line 20"/>
            <p:cNvSpPr>
              <a:spLocks noChangeShapeType="1"/>
            </p:cNvSpPr>
            <p:nvPr/>
          </p:nvSpPr>
          <p:spPr bwMode="auto">
            <a:xfrm>
              <a:off x="4416" y="720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823822" y="1472267"/>
            <a:ext cx="1808163" cy="1712913"/>
            <a:chOff x="4338" y="779"/>
            <a:chExt cx="1139" cy="982"/>
          </a:xfrm>
        </p:grpSpPr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5109" y="1138"/>
              <a:ext cx="36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580" name="Group 23"/>
            <p:cNvGrpSpPr>
              <a:grpSpLocks/>
            </p:cNvGrpSpPr>
            <p:nvPr/>
          </p:nvGrpSpPr>
          <p:grpSpPr bwMode="auto">
            <a:xfrm>
              <a:off x="4338" y="779"/>
              <a:ext cx="797" cy="982"/>
              <a:chOff x="4338" y="779"/>
              <a:chExt cx="797" cy="982"/>
            </a:xfrm>
          </p:grpSpPr>
          <p:sp>
            <p:nvSpPr>
              <p:cNvPr id="23581" name="Line 24"/>
              <p:cNvSpPr>
                <a:spLocks noChangeShapeType="1"/>
              </p:cNvSpPr>
              <p:nvPr/>
            </p:nvSpPr>
            <p:spPr bwMode="auto">
              <a:xfrm>
                <a:off x="4338" y="779"/>
                <a:ext cx="750" cy="0"/>
              </a:xfrm>
              <a:prstGeom prst="line">
                <a:avLst/>
              </a:prstGeom>
              <a:noFill/>
              <a:ln w="38100">
                <a:solidFill>
                  <a:srgbClr val="005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3" name="Rectangle 25"/>
              <p:cNvSpPr>
                <a:spLocks noChangeArrowheads="1"/>
              </p:cNvSpPr>
              <p:nvPr/>
            </p:nvSpPr>
            <p:spPr bwMode="auto">
              <a:xfrm>
                <a:off x="5010" y="1169"/>
                <a:ext cx="125" cy="215"/>
              </a:xfrm>
              <a:prstGeom prst="rect">
                <a:avLst/>
              </a:prstGeom>
              <a:noFill/>
              <a:ln w="38100">
                <a:solidFill>
                  <a:srgbClr val="0052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3" name="Line 26"/>
              <p:cNvSpPr>
                <a:spLocks noChangeShapeType="1"/>
              </p:cNvSpPr>
              <p:nvPr/>
            </p:nvSpPr>
            <p:spPr bwMode="auto">
              <a:xfrm>
                <a:off x="5073" y="1384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005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4" name="Line 27"/>
              <p:cNvSpPr>
                <a:spLocks noChangeShapeType="1"/>
              </p:cNvSpPr>
              <p:nvPr/>
            </p:nvSpPr>
            <p:spPr bwMode="auto">
              <a:xfrm flipV="1">
                <a:off x="5073" y="792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005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5" name="Line 28"/>
              <p:cNvSpPr>
                <a:spLocks noChangeShapeType="1"/>
              </p:cNvSpPr>
              <p:nvPr/>
            </p:nvSpPr>
            <p:spPr bwMode="auto">
              <a:xfrm>
                <a:off x="4354" y="1748"/>
                <a:ext cx="734" cy="0"/>
              </a:xfrm>
              <a:prstGeom prst="line">
                <a:avLst/>
              </a:prstGeom>
              <a:noFill/>
              <a:ln w="38100">
                <a:solidFill>
                  <a:srgbClr val="005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365870" y="1608792"/>
            <a:ext cx="41148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电压源是由电动势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和内阻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串联的电源的电路模型。</a:t>
            </a:r>
          </a:p>
        </p:txBody>
      </p:sp>
      <p:graphicFrame>
        <p:nvGraphicFramePr>
          <p:cNvPr id="174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542520"/>
              </p:ext>
            </p:extLst>
          </p:nvPr>
        </p:nvGraphicFramePr>
        <p:xfrm>
          <a:off x="2909045" y="5167967"/>
          <a:ext cx="10239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4" imgW="640139" imgH="434182" progId="Equation.3">
                  <p:embed/>
                </p:oleObj>
              </mc:Choice>
              <mc:Fallback>
                <p:oleObj name="Equation" r:id="rId4" imgW="640139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045" y="5167967"/>
                        <a:ext cx="102393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4509245" y="5571192"/>
            <a:ext cx="449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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可近似认为是理想电压源。</a:t>
            </a: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1643808" y="3359805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理想电压源</a:t>
            </a: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953675" y="4988550"/>
            <a:ext cx="37061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en-US" altLang="zh-CN" sz="2000" b="1" i="1" smtClean="0">
                <a:ea typeface="+mn-ea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2147045" y="4045605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电压源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1292970" y="3258204"/>
            <a:ext cx="2813051" cy="2111374"/>
            <a:chOff x="854" y="1884"/>
            <a:chExt cx="1772" cy="1330"/>
          </a:xfrm>
        </p:grpSpPr>
        <p:sp>
          <p:nvSpPr>
            <p:cNvPr id="23575" name="Line 63"/>
            <p:cNvSpPr>
              <a:spLocks noChangeShapeType="1"/>
            </p:cNvSpPr>
            <p:nvPr/>
          </p:nvSpPr>
          <p:spPr bwMode="auto">
            <a:xfrm>
              <a:off x="862" y="3079"/>
              <a:ext cx="16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76" name="Line 64"/>
            <p:cNvSpPr>
              <a:spLocks noChangeShapeType="1"/>
            </p:cNvSpPr>
            <p:nvPr/>
          </p:nvSpPr>
          <p:spPr bwMode="auto">
            <a:xfrm flipV="1">
              <a:off x="862" y="1979"/>
              <a:ext cx="0" cy="1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73" name="Text Box 65"/>
            <p:cNvSpPr txBox="1">
              <a:spLocks noChangeArrowheads="1"/>
            </p:cNvSpPr>
            <p:nvPr/>
          </p:nvSpPr>
          <p:spPr bwMode="auto">
            <a:xfrm>
              <a:off x="2434" y="2923"/>
              <a:ext cx="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en-US" altLang="zh-CN" b="1" i="1" smtClean="0">
                  <a:ea typeface="+mn-ea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74" name="Text Box 66"/>
            <p:cNvSpPr txBox="1">
              <a:spLocks noChangeArrowheads="1"/>
            </p:cNvSpPr>
            <p:nvPr/>
          </p:nvSpPr>
          <p:spPr bwMode="auto">
            <a:xfrm>
              <a:off x="854" y="1884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en-US" altLang="zh-CN" b="1" i="1" smtClean="0">
                  <a:ea typeface="+mn-ea"/>
                  <a:cs typeface="Times New Roman" panose="02020603050405020304" pitchFamily="18" charset="0"/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460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2" grpId="0" autoUpdateAnimBg="0"/>
      <p:bldP spid="17413" grpId="0" autoUpdateAnimBg="0"/>
      <p:bldP spid="17414" grpId="0" autoUpdateAnimBg="0"/>
      <p:bldP spid="17415" grpId="0" autoUpdateAnimBg="0"/>
      <p:bldP spid="17416" grpId="0" animBg="1"/>
      <p:bldP spid="17417" grpId="0" animBg="1"/>
      <p:bldP spid="17418" grpId="0" autoUpdateAnimBg="0"/>
      <p:bldP spid="17419" grpId="0" animBg="1"/>
      <p:bldP spid="17420" grpId="0" autoUpdateAnimBg="0"/>
      <p:bldP spid="17454" grpId="0" autoUpdateAnimBg="0"/>
      <p:bldP spid="17456" grpId="0" autoUpdateAnimBg="0"/>
      <p:bldP spid="17457" grpId="0" autoUpdateAnimBg="0"/>
      <p:bldP spid="17458" grpId="0" autoUpdateAnimBg="0"/>
      <p:bldP spid="1745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465795"/>
            <a:ext cx="51054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kumimoji="0" lang="zh-CN" altLang="en-US" sz="2800" b="1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理想电压源</a:t>
            </a:r>
            <a:r>
              <a:rPr kumimoji="0" lang="en-US" altLang="zh-CN" sz="2800" b="1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恒压源</a:t>
            </a:r>
            <a:r>
              <a:rPr kumimoji="0" lang="en-US" altLang="zh-CN" sz="2800" b="1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1000" y="4885395"/>
            <a:ext cx="14478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47800" y="3477283"/>
            <a:ext cx="67056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输出电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压是一定值，恒等于电动势。</a:t>
            </a:r>
          </a:p>
          <a:p>
            <a:pPr>
              <a:lnSpc>
                <a:spcPct val="105000"/>
              </a:lnSpc>
              <a:defRPr/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对直流电压，有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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447800" y="4377395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恒压源中的电流由外电路决定。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39738" y="2974045"/>
            <a:ext cx="168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447800" y="2974045"/>
            <a:ext cx="3641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内阻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143000" y="488539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zh-CN" altLang="en-US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V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，接上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后，恒压源对外输出电流。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85750" y="5398158"/>
            <a:ext cx="6257925" cy="107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时，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10 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10A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114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时，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10 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1A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260726" y="1378608"/>
            <a:ext cx="1343026" cy="1493837"/>
            <a:chOff x="1821" y="883"/>
            <a:chExt cx="846" cy="941"/>
          </a:xfrm>
        </p:grpSpPr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2389" y="1263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01" name="Rectangle 69"/>
            <p:cNvSpPr>
              <a:spLocks noChangeArrowheads="1"/>
            </p:cNvSpPr>
            <p:nvPr/>
          </p:nvSpPr>
          <p:spPr bwMode="auto">
            <a:xfrm>
              <a:off x="2253" y="1260"/>
              <a:ext cx="113" cy="236"/>
            </a:xfrm>
            <a:prstGeom prst="rect">
              <a:avLst/>
            </a:prstGeom>
            <a:noFill/>
            <a:ln w="38100">
              <a:solidFill>
                <a:srgbClr val="004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2" name="Line 70"/>
            <p:cNvSpPr>
              <a:spLocks noChangeShapeType="1"/>
            </p:cNvSpPr>
            <p:nvPr/>
          </p:nvSpPr>
          <p:spPr bwMode="auto">
            <a:xfrm>
              <a:off x="2316" y="1484"/>
              <a:ext cx="0" cy="340"/>
            </a:xfrm>
            <a:prstGeom prst="line">
              <a:avLst/>
            </a:prstGeom>
            <a:noFill/>
            <a:ln w="38100">
              <a:solidFill>
                <a:srgbClr val="004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3" name="Line 71"/>
            <p:cNvSpPr>
              <a:spLocks noChangeShapeType="1"/>
            </p:cNvSpPr>
            <p:nvPr/>
          </p:nvSpPr>
          <p:spPr bwMode="auto">
            <a:xfrm flipV="1">
              <a:off x="2316" y="883"/>
              <a:ext cx="0" cy="377"/>
            </a:xfrm>
            <a:prstGeom prst="line">
              <a:avLst/>
            </a:prstGeom>
            <a:noFill/>
            <a:ln w="38100">
              <a:solidFill>
                <a:srgbClr val="004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4" name="Line 72"/>
            <p:cNvSpPr>
              <a:spLocks noChangeShapeType="1"/>
            </p:cNvSpPr>
            <p:nvPr/>
          </p:nvSpPr>
          <p:spPr bwMode="auto">
            <a:xfrm flipV="1">
              <a:off x="1821" y="1823"/>
              <a:ext cx="501" cy="0"/>
            </a:xfrm>
            <a:prstGeom prst="line">
              <a:avLst/>
            </a:prstGeom>
            <a:noFill/>
            <a:ln w="38100">
              <a:solidFill>
                <a:srgbClr val="004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5" name="Line 73"/>
            <p:cNvSpPr>
              <a:spLocks noChangeShapeType="1"/>
            </p:cNvSpPr>
            <p:nvPr/>
          </p:nvSpPr>
          <p:spPr bwMode="auto">
            <a:xfrm flipV="1">
              <a:off x="1822" y="890"/>
              <a:ext cx="501" cy="0"/>
            </a:xfrm>
            <a:prstGeom prst="line">
              <a:avLst/>
            </a:prstGeom>
            <a:noFill/>
            <a:ln w="38100">
              <a:solidFill>
                <a:srgbClr val="004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4587" name="Picture 74" descr="图片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865845"/>
            <a:ext cx="230822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76" descr="图片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16670"/>
            <a:ext cx="3227387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357938" y="5474358"/>
            <a:ext cx="2357437" cy="108267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8755" tIns="49378" rIns="98755" bIns="49378" anchor="ctr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电压恒定，电</a:t>
            </a:r>
          </a:p>
          <a:p>
            <a:pPr>
              <a:lnSpc>
                <a:spcPct val="114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流随负载变化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3532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36" grpId="0" build="p" autoUpdateAnimBg="0"/>
      <p:bldP spid="18437" grpId="0" autoUpdateAnimBg="0"/>
      <p:bldP spid="18438" grpId="0" autoUpdateAnimBg="0"/>
      <p:bldP spid="18439" grpId="0" autoUpdateAnimBg="0"/>
      <p:bldP spid="18455" grpId="0" build="p" autoUpdateAnimBg="0" advAuto="0"/>
      <p:bldP spid="18465" grpId="0" build="p" autoUpdateAnimBg="0"/>
      <p:bldP spid="2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57225" y="566738"/>
            <a:ext cx="40386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2.3.2  </a:t>
            </a:r>
            <a:r>
              <a:rPr kumimoji="0"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电流源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</a:p>
        </p:txBody>
      </p:sp>
      <p:graphicFrame>
        <p:nvGraphicFramePr>
          <p:cNvPr id="19459" name="Object 3" descr="75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219801"/>
              </p:ext>
            </p:extLst>
          </p:nvPr>
        </p:nvGraphicFramePr>
        <p:xfrm>
          <a:off x="5565775" y="4098925"/>
          <a:ext cx="17494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761669" imgH="444307" progId="Equation.3">
                  <p:embed/>
                </p:oleObj>
              </mc:Choice>
              <mc:Fallback>
                <p:oleObj name="Equation" r:id="rId3" imgW="7616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4098925"/>
                        <a:ext cx="174942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75">
                              <a:fgClr>
                                <a:srgbClr val="33CCCC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7564438" y="715963"/>
            <a:ext cx="563562" cy="457200"/>
            <a:chOff x="4765" y="254"/>
            <a:chExt cx="355" cy="288"/>
          </a:xfrm>
        </p:grpSpPr>
        <p:sp>
          <p:nvSpPr>
            <p:cNvPr id="25635" name="Line 5"/>
            <p:cNvSpPr>
              <a:spLocks noChangeShapeType="1"/>
            </p:cNvSpPr>
            <p:nvPr/>
          </p:nvSpPr>
          <p:spPr bwMode="auto">
            <a:xfrm>
              <a:off x="4765" y="526"/>
              <a:ext cx="3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4810" y="254"/>
              <a:ext cx="1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en-US" altLang="zh-CN" b="1" i="1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989513" y="998538"/>
            <a:ext cx="2249487" cy="2133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70787" y="1244600"/>
            <a:ext cx="1197568" cy="1736725"/>
            <a:chOff x="2318" y="850"/>
            <a:chExt cx="942" cy="1368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913" y="1421"/>
              <a:ext cx="3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629" name="Group 10"/>
            <p:cNvGrpSpPr>
              <a:grpSpLocks/>
            </p:cNvGrpSpPr>
            <p:nvPr/>
          </p:nvGrpSpPr>
          <p:grpSpPr bwMode="auto">
            <a:xfrm>
              <a:off x="2738" y="850"/>
              <a:ext cx="153" cy="1368"/>
              <a:chOff x="2784" y="912"/>
              <a:chExt cx="96" cy="864"/>
            </a:xfrm>
          </p:grpSpPr>
          <p:sp>
            <p:nvSpPr>
              <p:cNvPr id="19467" name="Rectangle 11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3"/>
              </a:xfrm>
              <a:prstGeom prst="rect">
                <a:avLst/>
              </a:prstGeom>
              <a:noFill/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3" name="Line 12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4" name="Line 13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30" name="Line 14"/>
            <p:cNvSpPr>
              <a:spLocks noChangeShapeType="1"/>
            </p:cNvSpPr>
            <p:nvPr/>
          </p:nvSpPr>
          <p:spPr bwMode="auto">
            <a:xfrm flipV="1">
              <a:off x="2340" y="2218"/>
              <a:ext cx="49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1" name="Line 15"/>
            <p:cNvSpPr>
              <a:spLocks noChangeShapeType="1"/>
            </p:cNvSpPr>
            <p:nvPr/>
          </p:nvSpPr>
          <p:spPr bwMode="auto">
            <a:xfrm>
              <a:off x="2318" y="850"/>
              <a:ext cx="51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72" name="Line 16"/>
          <p:cNvSpPr>
            <a:spLocks noChangeShapeType="1"/>
          </p:cNvSpPr>
          <p:nvPr/>
        </p:nvSpPr>
        <p:spPr bwMode="auto">
          <a:xfrm rot="16200000" flipH="1">
            <a:off x="2924175" y="3609975"/>
            <a:ext cx="1828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690688" y="3224213"/>
            <a:ext cx="2168525" cy="13192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490538" y="2913063"/>
            <a:ext cx="10230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1524000" y="51054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电流源的外特性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886200" y="2590800"/>
            <a:ext cx="60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理想电流源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3594100" y="4479925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0" lang="en-US" altLang="zh-CN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09600" y="1065213"/>
            <a:ext cx="3962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电流源是由电流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和内阻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并联的电源的电路模型。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5273675" y="3709988"/>
            <a:ext cx="2892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由上图电路可得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5410200" y="5057775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419725" y="5562600"/>
            <a:ext cx="3419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理想电流源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0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228600" y="6034088"/>
            <a:ext cx="853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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kumimoji="0"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，可近似认为是理想电流源。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2286000" y="3276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cs typeface="Times New Roman" panose="02020603050405020304" pitchFamily="18" charset="0"/>
              </a:rPr>
              <a:t>电流源</a:t>
            </a:r>
          </a:p>
        </p:txBody>
      </p: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5448300" y="3195638"/>
            <a:ext cx="1731564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电流源模型</a:t>
            </a:r>
          </a:p>
        </p:txBody>
      </p: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1354138" y="2598738"/>
            <a:ext cx="3163887" cy="2171700"/>
            <a:chOff x="862" y="1541"/>
            <a:chExt cx="1993" cy="1368"/>
          </a:xfrm>
        </p:grpSpPr>
        <p:grpSp>
          <p:nvGrpSpPr>
            <p:cNvPr id="25622" name="Group 118"/>
            <p:cNvGrpSpPr>
              <a:grpSpLocks/>
            </p:cNvGrpSpPr>
            <p:nvPr/>
          </p:nvGrpSpPr>
          <p:grpSpPr bwMode="auto">
            <a:xfrm>
              <a:off x="1083" y="1541"/>
              <a:ext cx="1772" cy="1354"/>
              <a:chOff x="1083" y="1541"/>
              <a:chExt cx="1772" cy="1354"/>
            </a:xfrm>
          </p:grpSpPr>
          <p:sp>
            <p:nvSpPr>
              <p:cNvPr id="25624" name="Line 119"/>
              <p:cNvSpPr>
                <a:spLocks noChangeShapeType="1"/>
              </p:cNvSpPr>
              <p:nvPr/>
            </p:nvSpPr>
            <p:spPr bwMode="auto">
              <a:xfrm>
                <a:off x="1083" y="2763"/>
                <a:ext cx="16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5" name="Line 120"/>
              <p:cNvSpPr>
                <a:spLocks noChangeShapeType="1"/>
              </p:cNvSpPr>
              <p:nvPr/>
            </p:nvSpPr>
            <p:spPr bwMode="auto">
              <a:xfrm flipV="1">
                <a:off x="1083" y="1616"/>
                <a:ext cx="0" cy="11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77" name="Text Box 121"/>
              <p:cNvSpPr txBox="1">
                <a:spLocks noChangeArrowheads="1"/>
              </p:cNvSpPr>
              <p:nvPr/>
            </p:nvSpPr>
            <p:spPr bwMode="auto">
              <a:xfrm>
                <a:off x="2664" y="2607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kumimoji="0" lang="en-US" altLang="zh-CN" b="1" i="1" smtClean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578" name="Text Box 122"/>
              <p:cNvSpPr txBox="1">
                <a:spLocks noChangeArrowheads="1"/>
              </p:cNvSpPr>
              <p:nvPr/>
            </p:nvSpPr>
            <p:spPr bwMode="auto">
              <a:xfrm>
                <a:off x="1102" y="1541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kumimoji="0" lang="en-US" altLang="zh-CN" b="1" i="1" smtClean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U</a:t>
                </a:r>
              </a:p>
            </p:txBody>
          </p:sp>
        </p:grpSp>
        <p:sp>
          <p:nvSpPr>
            <p:cNvPr id="19579" name="Text Box 123"/>
            <p:cNvSpPr txBox="1">
              <a:spLocks noChangeArrowheads="1"/>
            </p:cNvSpPr>
            <p:nvPr/>
          </p:nvSpPr>
          <p:spPr bwMode="auto">
            <a:xfrm>
              <a:off x="862" y="2659"/>
              <a:ext cx="232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2000" b="1" i="1" smtClean="0">
                  <a:cs typeface="Times New Roman" panose="02020603050405020304" pitchFamily="18" charset="0"/>
                </a:rPr>
                <a:t>O</a:t>
              </a:r>
            </a:p>
          </p:txBody>
        </p:sp>
      </p:grpSp>
      <p:pic>
        <p:nvPicPr>
          <p:cNvPr id="19580" name="Picture 124" descr="图片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1162050"/>
            <a:ext cx="27797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5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72" grpId="0" animBg="1"/>
      <p:bldP spid="19473" grpId="0" animBg="1"/>
      <p:bldP spid="19474" grpId="0" autoUpdateAnimBg="0"/>
      <p:bldP spid="19475" grpId="0" autoUpdateAnimBg="0"/>
      <p:bldP spid="19481" grpId="0" autoUpdateAnimBg="0"/>
      <p:bldP spid="19483" grpId="0" autoUpdateAnimBg="0"/>
      <p:bldP spid="19484" grpId="0" autoUpdateAnimBg="0"/>
      <p:bldP spid="19485" grpId="0" autoUpdateAnimBg="0"/>
      <p:bldP spid="19486" grpId="0" autoUpdateAnimBg="0"/>
      <p:bldP spid="19487" grpId="0" autoUpdateAnimBg="0"/>
      <p:bldP spid="19488" grpId="0" autoUpdateAnimBg="0"/>
      <p:bldP spid="19489" grpId="0" autoUpdateAnimBg="0"/>
      <p:bldP spid="195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74810" y="502024"/>
            <a:ext cx="39624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0"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理想电流源（恒流源</a:t>
            </a:r>
            <a:r>
              <a:rPr kumimoji="0"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010" y="4767637"/>
            <a:ext cx="12192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487673" y="3727824"/>
            <a:ext cx="658653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输出电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流是一定值，恒等于电流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468623" y="4259637"/>
            <a:ext cx="6570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恒流源两端的电压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由外电路决定。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85948" y="3224587"/>
            <a:ext cx="168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kumimoji="0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70210" y="3224587"/>
            <a:ext cx="3641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内阻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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084448" y="4767637"/>
            <a:ext cx="800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cs typeface="Times New Roman" panose="02020603050405020304" pitchFamily="18" charset="0"/>
              </a:rPr>
              <a:t>设</a:t>
            </a:r>
            <a:r>
              <a:rPr kumimoji="0" lang="zh-CN" altLang="en-US" sz="2800" b="1" i="1"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cs typeface="Times New Roman" panose="02020603050405020304" pitchFamily="18" charset="0"/>
              </a:rPr>
              <a:t> = 10 A</a:t>
            </a:r>
            <a:r>
              <a:rPr lang="zh-CN" altLang="en-US" sz="2800" b="1">
                <a:cs typeface="Times New Roman" panose="02020603050405020304" pitchFamily="18" charset="0"/>
              </a:rPr>
              <a:t>，接上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-25000"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cs typeface="Times New Roman" panose="02020603050405020304" pitchFamily="18" charset="0"/>
              </a:rPr>
              <a:t>后，恒流源对外输出电流。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03398" y="5312149"/>
            <a:ext cx="6486525" cy="107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时，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10A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10 V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114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时，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10A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100V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5789798" y="3213474"/>
            <a:ext cx="14526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外特性曲线</a:t>
            </a:r>
            <a:r>
              <a:rPr kumimoji="0" lang="zh-CN" altLang="en-US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135498" y="1491037"/>
            <a:ext cx="1382712" cy="1479550"/>
            <a:chOff x="1813" y="815"/>
            <a:chExt cx="871" cy="932"/>
          </a:xfrm>
        </p:grpSpPr>
        <p:sp>
          <p:nvSpPr>
            <p:cNvPr id="26639" name="Text Box 60"/>
            <p:cNvSpPr txBox="1">
              <a:spLocks noChangeArrowheads="1"/>
            </p:cNvSpPr>
            <p:nvPr/>
          </p:nvSpPr>
          <p:spPr bwMode="auto">
            <a:xfrm>
              <a:off x="2355" y="1156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cs typeface="Times New Roman" panose="02020603050405020304" pitchFamily="18" charset="0"/>
                </a:rPr>
                <a:t>L</a:t>
              </a:r>
              <a:endParaRPr lang="en-US" altLang="zh-CN" b="1">
                <a:cs typeface="Times New Roman" panose="02020603050405020304" pitchFamily="18" charset="0"/>
              </a:endParaRPr>
            </a:p>
          </p:txBody>
        </p:sp>
        <p:sp>
          <p:nvSpPr>
            <p:cNvPr id="26640" name="Rectangle 61"/>
            <p:cNvSpPr>
              <a:spLocks noChangeArrowheads="1"/>
            </p:cNvSpPr>
            <p:nvPr/>
          </p:nvSpPr>
          <p:spPr bwMode="auto">
            <a:xfrm>
              <a:off x="2253" y="1184"/>
              <a:ext cx="113" cy="236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>
                <a:cs typeface="Times New Roman" panose="02020603050405020304" pitchFamily="18" charset="0"/>
              </a:endParaRPr>
            </a:p>
          </p:txBody>
        </p:sp>
        <p:sp>
          <p:nvSpPr>
            <p:cNvPr id="26641" name="Line 62"/>
            <p:cNvSpPr>
              <a:spLocks noChangeShapeType="1"/>
            </p:cNvSpPr>
            <p:nvPr/>
          </p:nvSpPr>
          <p:spPr bwMode="auto">
            <a:xfrm>
              <a:off x="2316" y="1407"/>
              <a:ext cx="0" cy="34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2" name="Line 63"/>
            <p:cNvSpPr>
              <a:spLocks noChangeShapeType="1"/>
            </p:cNvSpPr>
            <p:nvPr/>
          </p:nvSpPr>
          <p:spPr bwMode="auto">
            <a:xfrm flipV="1">
              <a:off x="2316" y="815"/>
              <a:ext cx="0" cy="37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3" name="Line 64"/>
            <p:cNvSpPr>
              <a:spLocks noChangeShapeType="1"/>
            </p:cNvSpPr>
            <p:nvPr/>
          </p:nvSpPr>
          <p:spPr bwMode="auto">
            <a:xfrm flipV="1">
              <a:off x="1821" y="1747"/>
              <a:ext cx="501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4" name="Line 65"/>
            <p:cNvSpPr>
              <a:spLocks noChangeShapeType="1"/>
            </p:cNvSpPr>
            <p:nvPr/>
          </p:nvSpPr>
          <p:spPr bwMode="auto">
            <a:xfrm flipV="1">
              <a:off x="1813" y="823"/>
              <a:ext cx="501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636" name="Picture 68" descr="图片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" y="963987"/>
            <a:ext cx="2395538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69" descr="图片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723" y="1197349"/>
            <a:ext cx="3027362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375585" y="5340724"/>
            <a:ext cx="2357438" cy="108267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8755" tIns="49378" rIns="98755" bIns="49378" anchor="ctr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电流恒定，电</a:t>
            </a:r>
          </a:p>
          <a:p>
            <a:pPr>
              <a:lnSpc>
                <a:spcPct val="114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压随负载变化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675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484" grpId="0" build="p" autoUpdateAnimBg="0"/>
      <p:bldP spid="20485" grpId="0" autoUpdateAnimBg="0"/>
      <p:bldP spid="20486" grpId="0"/>
      <p:bldP spid="20487" grpId="0" autoUpdateAnimBg="0"/>
      <p:bldP spid="20488" grpId="0" build="p" autoUpdateAnimBg="0" advAuto="0"/>
      <p:bldP spid="20497" grpId="0" build="p" autoUpdateAnimBg="0"/>
      <p:bldP spid="2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564776"/>
            <a:ext cx="71628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2.3.3  </a:t>
            </a:r>
            <a:r>
              <a:rPr kumimoji="0"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电源两种模型之间的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等效变换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55650" y="4074739"/>
            <a:ext cx="20891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292725" y="4060451"/>
            <a:ext cx="2667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868379" y="3469257"/>
            <a:ext cx="111280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电压源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468313" y="1375989"/>
            <a:ext cx="1701800" cy="2079625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1535" name="AutoShape 31"/>
          <p:cNvSpPr>
            <a:spLocks noChangeArrowheads="1"/>
          </p:cNvSpPr>
          <p:nvPr/>
        </p:nvSpPr>
        <p:spPr bwMode="auto">
          <a:xfrm>
            <a:off x="3398838" y="3696914"/>
            <a:ext cx="1981200" cy="533400"/>
          </a:xfrm>
          <a:prstGeom prst="curvedUpArrow">
            <a:avLst>
              <a:gd name="adj1" fmla="val 74114"/>
              <a:gd name="adj2" fmla="val 155656"/>
              <a:gd name="adj3" fmla="val 33333"/>
            </a:avLst>
          </a:prstGeom>
          <a:gradFill rotWithShape="0">
            <a:gsLst>
              <a:gs pos="0">
                <a:srgbClr val="006600"/>
              </a:gs>
              <a:gs pos="100000">
                <a:srgbClr val="CC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755650" y="5511426"/>
            <a:ext cx="2446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等效变换条件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3260725" y="5054226"/>
            <a:ext cx="2228850" cy="1651000"/>
            <a:chOff x="2196" y="2976"/>
            <a:chExt cx="1404" cy="1040"/>
          </a:xfrm>
        </p:grpSpPr>
        <p:sp>
          <p:nvSpPr>
            <p:cNvPr id="27665" name="Rectangle 34" descr="40%"/>
            <p:cNvSpPr>
              <a:spLocks noChangeArrowheads="1"/>
            </p:cNvSpPr>
            <p:nvPr/>
          </p:nvSpPr>
          <p:spPr bwMode="auto">
            <a:xfrm>
              <a:off x="2304" y="2976"/>
              <a:ext cx="129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 i="1">
                  <a:solidFill>
                    <a:srgbClr val="CC0000"/>
                  </a:solidFill>
                  <a:cs typeface="Times New Roman" panose="02020603050405020304" pitchFamily="18" charset="0"/>
                </a:rPr>
                <a:t>E</a:t>
              </a:r>
              <a:r>
                <a:rPr lang="en-US" altLang="zh-CN" sz="2800" b="1">
                  <a:solidFill>
                    <a:srgbClr val="CC0000"/>
                  </a:solidFill>
                  <a:cs typeface="Times New Roman" panose="02020603050405020304" pitchFamily="18" charset="0"/>
                </a:rPr>
                <a:t>  = </a:t>
              </a:r>
              <a:r>
                <a:rPr lang="en-US" altLang="zh-CN" sz="2800" b="1" i="1">
                  <a:solidFill>
                    <a:srgbClr val="CC0000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solidFill>
                    <a:srgbClr val="CC0000"/>
                  </a:solidFill>
                  <a:cs typeface="Times New Roman" panose="02020603050405020304" pitchFamily="18" charset="0"/>
                </a:rPr>
                <a:t>S</a:t>
              </a:r>
              <a:r>
                <a:rPr lang="en-US" altLang="zh-CN" sz="2800" b="1" i="1">
                  <a:solidFill>
                    <a:srgbClr val="CC0000"/>
                  </a:solidFill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rgbClr val="CC00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27666" name="Object 35"/>
            <p:cNvGraphicFramePr>
              <a:graphicFrameLocks noChangeAspect="1"/>
            </p:cNvGraphicFramePr>
            <p:nvPr/>
          </p:nvGraphicFramePr>
          <p:xfrm>
            <a:off x="2336" y="3339"/>
            <a:ext cx="816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6" name="公式" r:id="rId3" imgW="525558" imgH="434182" progId="Equation.3">
                    <p:embed/>
                  </p:oleObj>
                </mc:Choice>
                <mc:Fallback>
                  <p:oleObj name="公式" r:id="rId3" imgW="525558" imgH="43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339"/>
                          <a:ext cx="816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AutoShape 36"/>
            <p:cNvSpPr>
              <a:spLocks/>
            </p:cNvSpPr>
            <p:nvPr/>
          </p:nvSpPr>
          <p:spPr bwMode="auto">
            <a:xfrm>
              <a:off x="2196" y="315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21541" name="AutoShape 37"/>
          <p:cNvSpPr>
            <a:spLocks noChangeArrowheads="1"/>
          </p:cNvSpPr>
          <p:nvPr/>
        </p:nvSpPr>
        <p:spPr bwMode="auto">
          <a:xfrm flipH="1">
            <a:off x="3200400" y="3723901"/>
            <a:ext cx="1981200" cy="533400"/>
          </a:xfrm>
          <a:prstGeom prst="curvedUpArrow">
            <a:avLst>
              <a:gd name="adj1" fmla="val 74114"/>
              <a:gd name="adj2" fmla="val 155656"/>
              <a:gd name="adj3" fmla="val 33333"/>
            </a:avLst>
          </a:prstGeom>
          <a:gradFill rotWithShape="0">
            <a:gsLst>
              <a:gs pos="0">
                <a:srgbClr val="006600"/>
              </a:gs>
              <a:gs pos="100000">
                <a:srgbClr val="CC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5518166" y="3477194"/>
            <a:ext cx="111280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电流源</a:t>
            </a:r>
          </a:p>
        </p:txBody>
      </p:sp>
      <p:sp>
        <p:nvSpPr>
          <p:cNvPr id="21576" name="Rectangle 72"/>
          <p:cNvSpPr>
            <a:spLocks noChangeArrowheads="1"/>
          </p:cNvSpPr>
          <p:nvPr/>
        </p:nvSpPr>
        <p:spPr bwMode="auto">
          <a:xfrm>
            <a:off x="4829175" y="1375989"/>
            <a:ext cx="2406650" cy="2081212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7661" name="Line 52"/>
          <p:cNvSpPr>
            <a:spLocks noChangeShapeType="1"/>
          </p:cNvSpPr>
          <p:nvPr/>
        </p:nvSpPr>
        <p:spPr bwMode="auto">
          <a:xfrm>
            <a:off x="7694613" y="1453776"/>
            <a:ext cx="635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7775575" y="1002926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b="1" i="1" smtClean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27663" name="Picture 86" descr="图片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071189"/>
            <a:ext cx="35941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4" name="Picture 87" descr="图片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506164"/>
            <a:ext cx="40830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20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33" grpId="0"/>
      <p:bldP spid="21534" grpId="0" animBg="1"/>
      <p:bldP spid="21535" grpId="0" animBg="1"/>
      <p:bldP spid="21537" grpId="0"/>
      <p:bldP spid="21541" grpId="0" animBg="1"/>
      <p:bldP spid="21575" grpId="0"/>
      <p:bldP spid="215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0063" y="380421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等效变换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时，两电源的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参考方向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要一一对应。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42913" y="1310248"/>
            <a:ext cx="8485934" cy="107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电压源和电流源的等效关系只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而言，</a:t>
            </a:r>
          </a:p>
          <a:p>
            <a:pPr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对电源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内部则是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不等效的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2533" name="AutoShape 5" descr="40%"/>
          <p:cNvSpPr>
            <a:spLocks noChangeArrowheads="1"/>
          </p:cNvSpPr>
          <p:nvPr/>
        </p:nvSpPr>
        <p:spPr bwMode="auto">
          <a:xfrm>
            <a:off x="295275" y="572060"/>
            <a:ext cx="1752600" cy="685800"/>
          </a:xfrm>
          <a:prstGeom prst="cloudCallout">
            <a:avLst>
              <a:gd name="adj1" fmla="val 86144"/>
              <a:gd name="adj2" fmla="val 58333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2800" b="1" dirty="0">
                <a:solidFill>
                  <a:schemeClr val="bg2"/>
                </a:solidFill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dirty="0">
                <a:solidFill>
                  <a:srgbClr val="FF3300"/>
                </a:solidFill>
                <a:cs typeface="Times New Roman" panose="02020603050405020304" pitchFamily="18" charset="0"/>
              </a:rPr>
              <a:t>注意事项：</a:t>
            </a:r>
            <a:endParaRPr kumimoji="0" lang="zh-CN" altLang="en-US" sz="2800" b="1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5300" y="2304023"/>
            <a:ext cx="616267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例：当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 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</a:t>
            </a:r>
            <a:endParaRPr kumimoji="0" lang="en-US" altLang="zh-CN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电压源的内阻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中不损耗功率，</a:t>
            </a:r>
          </a:p>
          <a:p>
            <a:pPr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电流源的内阻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中则损耗功率。</a:t>
            </a:r>
          </a:p>
        </p:txBody>
      </p:sp>
      <p:pic>
        <p:nvPicPr>
          <p:cNvPr id="22742" name="Picture 214" descr="图片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385235"/>
            <a:ext cx="39179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43" name="Picture 215" descr="图片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4439210"/>
            <a:ext cx="393223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2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2" grpId="0"/>
      <p:bldP spid="22533" grpId="0" animBg="1"/>
      <p:bldP spid="225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0063" y="2340348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等效变换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时，两电源的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参考方向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要一一对应。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42913" y="1364036"/>
            <a:ext cx="8315605" cy="107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电压源和电流源的等效关系只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而言，</a:t>
            </a:r>
          </a:p>
          <a:p>
            <a:pPr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对电源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内部则是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不等效的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700" name="AutoShape 5" descr="40%"/>
          <p:cNvSpPr>
            <a:spLocks noChangeArrowheads="1"/>
          </p:cNvSpPr>
          <p:nvPr/>
        </p:nvSpPr>
        <p:spPr bwMode="auto">
          <a:xfrm>
            <a:off x="295275" y="625848"/>
            <a:ext cx="1752600" cy="685800"/>
          </a:xfrm>
          <a:prstGeom prst="cloudCallout">
            <a:avLst>
              <a:gd name="adj1" fmla="val 86144"/>
              <a:gd name="adj2" fmla="val 58333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2800" b="1">
                <a:solidFill>
                  <a:schemeClr val="bg2"/>
                </a:solidFill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solidFill>
                  <a:srgbClr val="FF3300"/>
                </a:solidFill>
                <a:cs typeface="Times New Roman" panose="02020603050405020304" pitchFamily="18" charset="0"/>
              </a:rPr>
              <a:t>注意事项：</a:t>
            </a:r>
            <a:endParaRPr kumimoji="0" lang="zh-CN" altLang="en-US" sz="2800" b="1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pic>
        <p:nvPicPr>
          <p:cNvPr id="29701" name="Picture 214" descr="图片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2837236"/>
            <a:ext cx="39179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215" descr="图片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2854698"/>
            <a:ext cx="393223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76250" y="4697786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理想电压源与理想电流源之间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无等效关系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6250" y="5312466"/>
            <a:ext cx="8382000" cy="107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任何一个电动势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和某个电阻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串联的电路，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都可化为一个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电流为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和这个电阻并联的电路。</a:t>
            </a:r>
          </a:p>
        </p:txBody>
      </p:sp>
    </p:spTree>
    <p:extLst>
      <p:ext uri="{BB962C8B-B14F-4D97-AF65-F5344CB8AC3E}">
        <p14:creationId xmlns:p14="http://schemas.microsoft.com/office/powerpoint/2010/main" val="13329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" y="591953"/>
            <a:ext cx="12192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43000" y="591953"/>
            <a:ext cx="411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求下列各电路的等效电源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19100" y="3465328"/>
            <a:ext cx="66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1749" name="Picture 174" descr="图片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161865"/>
            <a:ext cx="828516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29" name="Picture 177" descr="图片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3957453"/>
            <a:ext cx="21177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30" name="Picture 178" descr="图片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3970153"/>
            <a:ext cx="19669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31" name="Picture 179" descr="图片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3973328"/>
            <a:ext cx="2867025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26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1218" y="523315"/>
            <a:ext cx="14922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55" tIns="49378" rIns="98755" bIns="4937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5505" y="3520515"/>
            <a:ext cx="425926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755" tIns="49378" rIns="98755" bIns="49378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统一电源形式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62765" y="551890"/>
            <a:ext cx="7734300" cy="9525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8755" tIns="49378" rIns="98755" bIns="49378">
            <a:spAutoFit/>
          </a:bodyPr>
          <a:lstStyle/>
          <a:p>
            <a:pPr defTabSz="987425"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试用电压源与电流源等效变换的方法计算图示</a:t>
            </a:r>
          </a:p>
          <a:p>
            <a:pPr defTabSz="987425"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电路中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电阻中的电流。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4849905" y="5214378"/>
            <a:ext cx="563563" cy="311150"/>
          </a:xfrm>
          <a:prstGeom prst="notchedRightArrow">
            <a:avLst>
              <a:gd name="adj1" fmla="val 50000"/>
              <a:gd name="adj2" fmla="val 45281"/>
            </a:avLst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pic>
        <p:nvPicPr>
          <p:cNvPr id="32774" name="Picture 162" descr="图片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30" y="1232928"/>
            <a:ext cx="548163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63" name="Picture 163" descr="图片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" y="3979303"/>
            <a:ext cx="48831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64" name="Picture 164" descr="图片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05" y="3995178"/>
            <a:ext cx="378142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4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33400" y="2356317"/>
            <a:ext cx="7772400" cy="216059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本章要求：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zh-CN" altLang="en-US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掌握支路电流法、叠加原理和戴维宁定理等</a:t>
            </a:r>
          </a:p>
          <a:p>
            <a:pPr>
              <a:lnSpc>
                <a:spcPct val="120000"/>
              </a:lnSpc>
              <a:defRPr/>
            </a:pPr>
            <a:r>
              <a:rPr kumimoji="0" lang="zh-CN" altLang="en-US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电路的基本分析方法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zh-CN" sz="2800" b="1" dirty="0">
              <a:solidFill>
                <a:srgbClr val="01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kumimoji="0" lang="en-US" altLang="zh-CN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zh-CN" altLang="en-US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了解实际电源的两种模型及其等效</a:t>
            </a:r>
            <a:r>
              <a:rPr kumimoji="0" lang="zh-CN" altLang="en-US" sz="2800" b="1" dirty="0" smtClean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800" b="1" dirty="0">
              <a:solidFill>
                <a:srgbClr val="01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8" name="Rectangle 5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933731"/>
            <a:ext cx="77724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 sz="4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4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4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电路的分析方法</a:t>
            </a:r>
          </a:p>
        </p:txBody>
      </p:sp>
    </p:spTree>
    <p:extLst>
      <p:ext uri="{BB962C8B-B14F-4D97-AF65-F5344CB8AC3E}">
        <p14:creationId xmlns:p14="http://schemas.microsoft.com/office/powerpoint/2010/main" val="4284852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 descr="4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71720"/>
              </p:ext>
            </p:extLst>
          </p:nvPr>
        </p:nvGraphicFramePr>
        <p:xfrm>
          <a:off x="3124200" y="5474447"/>
          <a:ext cx="32480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3" imgW="1249502" imgH="396345" progId="Equation.3">
                  <p:embed/>
                </p:oleObj>
              </mc:Choice>
              <mc:Fallback>
                <p:oleObj name="Equation" r:id="rId3" imgW="1249502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74447"/>
                        <a:ext cx="3248025" cy="950913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CCCC"/>
                        </a:fgClr>
                        <a:bgClr>
                          <a:srgbClr val="FFFFFF"/>
                        </a:bgClr>
                      </a:pattFill>
                      <a:ln w="2857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729163" y="2016872"/>
            <a:ext cx="563562" cy="311150"/>
          </a:xfrm>
          <a:prstGeom prst="notchedRightArrow">
            <a:avLst>
              <a:gd name="adj1" fmla="val 50000"/>
              <a:gd name="adj2" fmla="val 45281"/>
            </a:avLst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81000" y="4745785"/>
            <a:ext cx="563563" cy="311150"/>
          </a:xfrm>
          <a:prstGeom prst="notchedRightArrow">
            <a:avLst>
              <a:gd name="adj1" fmla="val 50000"/>
              <a:gd name="adj2" fmla="val 45281"/>
            </a:avLst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5029200" y="4215560"/>
            <a:ext cx="563563" cy="311150"/>
          </a:xfrm>
          <a:prstGeom prst="notchedRightArrow">
            <a:avLst>
              <a:gd name="adj1" fmla="val 50000"/>
              <a:gd name="adj2" fmla="val 45281"/>
            </a:avLst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rect">
              <a:fillToRect r="100000" b="100000"/>
            </a:path>
          </a:gra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81000" y="646860"/>
            <a:ext cx="12827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755" tIns="49378" rIns="98755" bIns="49378"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</a:rPr>
              <a:t>解：</a:t>
            </a:r>
          </a:p>
        </p:txBody>
      </p:sp>
      <p:pic>
        <p:nvPicPr>
          <p:cNvPr id="26814" name="Picture 190" descr="图片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34172"/>
            <a:ext cx="4260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15" name="Picture 191" descr="图片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661147"/>
            <a:ext cx="37084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16" name="Picture 192" descr="图片4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471022"/>
            <a:ext cx="43624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17" name="Picture 193" descr="图片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3426572"/>
            <a:ext cx="3059113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8" grpId="0" animBg="1"/>
      <p:bldP spid="266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262" y="608435"/>
            <a:ext cx="10763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755" tIns="49378" rIns="98755" bIns="49378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30981" y="658769"/>
            <a:ext cx="8750300" cy="197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8755" tIns="49378" rIns="98755" bIns="49378">
            <a:spAutoFit/>
          </a:bodyPr>
          <a:lstStyle/>
          <a:p>
            <a:pPr defTabSz="987425">
              <a:lnSpc>
                <a:spcPct val="110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电路如图。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10V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defTabSz="987425">
              <a:lnSpc>
                <a:spcPct val="110000"/>
              </a:lnSpc>
              <a:defRPr/>
            </a:pP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kumimoji="0"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0"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求电阻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中的电流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计算理想电压源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中的电流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和理想电流源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两端的电压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分析功率平衡。</a:t>
            </a:r>
            <a:endParaRPr kumimoji="0" lang="zh-CN" alt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4467225" y="5124078"/>
            <a:ext cx="814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zh-CN" sz="2800">
              <a:cs typeface="Times New Roman" panose="02020603050405020304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40518" y="5465391"/>
            <a:ext cx="8640763" cy="1031875"/>
          </a:xfrm>
          <a:prstGeom prst="rect">
            <a:avLst/>
          </a:prstGeom>
          <a:noFill/>
          <a:ln w="381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987425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根据恒压源和恒流源特性，将图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所示电路简化，得图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所示电路 。</a:t>
            </a:r>
          </a:p>
        </p:txBody>
      </p:sp>
      <p:pic>
        <p:nvPicPr>
          <p:cNvPr id="34822" name="Picture 143" descr="图片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" y="2680916"/>
            <a:ext cx="90757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4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61950" y="2796804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由图</a:t>
            </a: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(a)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可得：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665926"/>
              </p:ext>
            </p:extLst>
          </p:nvPr>
        </p:nvGraphicFramePr>
        <p:xfrm>
          <a:off x="863600" y="3266704"/>
          <a:ext cx="46878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公式" r:id="rId3" imgW="1892300" imgH="228600" progId="Equation.3">
                  <p:embed/>
                </p:oleObj>
              </mc:Choice>
              <mc:Fallback>
                <p:oleObj name="公式" r:id="rId3" imgW="1892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266704"/>
                        <a:ext cx="46878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368991"/>
              </p:ext>
            </p:extLst>
          </p:nvPr>
        </p:nvGraphicFramePr>
        <p:xfrm>
          <a:off x="842963" y="3696917"/>
          <a:ext cx="35956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5" imgW="1422400" imgH="444500" progId="Equation.3">
                  <p:embed/>
                </p:oleObj>
              </mc:Choice>
              <mc:Fallback>
                <p:oleObj name="Equation" r:id="rId5" imgW="142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696917"/>
                        <a:ext cx="35956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57188" y="4635129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理想电压源中的电流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43983"/>
              </p:ext>
            </p:extLst>
          </p:nvPr>
        </p:nvGraphicFramePr>
        <p:xfrm>
          <a:off x="852488" y="5138367"/>
          <a:ext cx="51387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7" imgW="2171700" imgH="228600" progId="Equation.3">
                  <p:embed/>
                </p:oleObj>
              </mc:Choice>
              <mc:Fallback>
                <p:oleObj name="Equation" r:id="rId7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5138367"/>
                        <a:ext cx="51387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20688" y="5584454"/>
            <a:ext cx="4392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理想电流源两端的电压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467589"/>
              </p:ext>
            </p:extLst>
          </p:nvPr>
        </p:nvGraphicFramePr>
        <p:xfrm>
          <a:off x="847725" y="6028954"/>
          <a:ext cx="75914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9" imgW="3263900" imgH="241300" progId="Equation.3">
                  <p:embed/>
                </p:oleObj>
              </mc:Choice>
              <mc:Fallback>
                <p:oleObj name="Equation" r:id="rId9" imgW="3263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6028954"/>
                        <a:ext cx="75914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24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86320"/>
              </p:ext>
            </p:extLst>
          </p:nvPr>
        </p:nvGraphicFramePr>
        <p:xfrm>
          <a:off x="855663" y="915617"/>
          <a:ext cx="34734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Equation" r:id="rId11" imgW="1409088" imgH="444307" progId="Equation.3">
                  <p:embed/>
                </p:oleObj>
              </mc:Choice>
              <mc:Fallback>
                <p:oleObj name="Equation" r:id="rId11" imgW="140908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915617"/>
                        <a:ext cx="34734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2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84522"/>
              </p:ext>
            </p:extLst>
          </p:nvPr>
        </p:nvGraphicFramePr>
        <p:xfrm>
          <a:off x="830263" y="1893517"/>
          <a:ext cx="42910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13" imgW="1752600" imgH="406400" progId="Equation.3">
                  <p:embed/>
                </p:oleObj>
              </mc:Choice>
              <mc:Fallback>
                <p:oleObj name="Equation" r:id="rId1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893517"/>
                        <a:ext cx="42910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59" name="Text Box 187"/>
          <p:cNvSpPr txBox="1">
            <a:spLocks noChangeArrowheads="1"/>
          </p:cNvSpPr>
          <p:nvPr/>
        </p:nvSpPr>
        <p:spPr bwMode="auto">
          <a:xfrm>
            <a:off x="354013" y="440954"/>
            <a:ext cx="8640762" cy="566309"/>
          </a:xfrm>
          <a:prstGeom prst="rect">
            <a:avLst/>
          </a:prstGeom>
          <a:noFill/>
          <a:ln w="381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987425" eaLnBrk="1" hangingPunct="1">
              <a:lnSpc>
                <a:spcPct val="11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将电压源转换为电流源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所示电路，由此可得</a:t>
            </a:r>
          </a:p>
        </p:txBody>
      </p:sp>
      <p:pic>
        <p:nvPicPr>
          <p:cNvPr id="35852" name="Picture 288" descr="图片5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842592"/>
            <a:ext cx="277495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61" name="Picture 289" descr="图片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3104779"/>
            <a:ext cx="3598863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62" name="Picture 290" descr="图片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829892"/>
            <a:ext cx="3849687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1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7" grpId="0" autoUpdateAnimBg="0"/>
      <p:bldP spid="2867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96888" y="2546818"/>
            <a:ext cx="5599112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各个电阻所消耗的功率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3009"/>
              </p:ext>
            </p:extLst>
          </p:nvPr>
        </p:nvGraphicFramePr>
        <p:xfrm>
          <a:off x="1103313" y="3037355"/>
          <a:ext cx="36496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公式" r:id="rId3" imgW="1345616" imgH="215806" progId="Equation.3">
                  <p:embed/>
                </p:oleObj>
              </mc:Choice>
              <mc:Fallback>
                <p:oleObj name="公式" r:id="rId3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037355"/>
                        <a:ext cx="36496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07197"/>
              </p:ext>
            </p:extLst>
          </p:nvPr>
        </p:nvGraphicFramePr>
        <p:xfrm>
          <a:off x="1063625" y="3588218"/>
          <a:ext cx="46482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公式" r:id="rId5" imgW="1713756" imgH="215806" progId="Equation.3">
                  <p:embed/>
                </p:oleObj>
              </mc:Choice>
              <mc:Fallback>
                <p:oleObj name="公式" r:id="rId5" imgW="171375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588218"/>
                        <a:ext cx="46482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207630"/>
              </p:ext>
            </p:extLst>
          </p:nvPr>
        </p:nvGraphicFramePr>
        <p:xfrm>
          <a:off x="1066800" y="4129555"/>
          <a:ext cx="39243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公式" r:id="rId7" imgW="1447800" imgH="228600" progId="Equation.3">
                  <p:embed/>
                </p:oleObj>
              </mc:Choice>
              <mc:Fallback>
                <p:oleObj name="公式" r:id="rId7" imgW="144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29555"/>
                        <a:ext cx="39243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20728"/>
              </p:ext>
            </p:extLst>
          </p:nvPr>
        </p:nvGraphicFramePr>
        <p:xfrm>
          <a:off x="1047750" y="4702643"/>
          <a:ext cx="42687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公式" r:id="rId9" imgW="1574800" imgH="228600" progId="Equation.3">
                  <p:embed/>
                </p:oleObj>
              </mc:Choice>
              <mc:Fallback>
                <p:oleObj name="公式" r:id="rId9" imgW="1574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702643"/>
                        <a:ext cx="42687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57188" y="5345580"/>
            <a:ext cx="2195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两者平衡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071563" y="5845643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(60 + 20) W = (36 + 16 + 8 + 20)W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572250" y="5845643"/>
            <a:ext cx="2071688" cy="519112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/>
          </a:gradFill>
          <a:ln w="38100" algn="ctr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</a:rPr>
              <a:t>80W = 80W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0688" y="465605"/>
            <a:ext cx="872331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99"/>
                </a:solidFill>
              </a:rPr>
              <a:t>(3)</a:t>
            </a:r>
            <a:r>
              <a:rPr lang="zh-CN" altLang="en-US" sz="2800" b="1">
                <a:solidFill>
                  <a:srgbClr val="000099"/>
                </a:solidFill>
              </a:rPr>
              <a:t>由计算可知，本例中理想电压源与理想电流源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     都是电源，发出的功率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68011"/>
              </p:ext>
            </p:extLst>
          </p:nvPr>
        </p:nvGraphicFramePr>
        <p:xfrm>
          <a:off x="1031875" y="1497480"/>
          <a:ext cx="40624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公式" r:id="rId11" imgW="1498600" imgH="190500" progId="Equation.3">
                  <p:embed/>
                </p:oleObj>
              </mc:Choice>
              <mc:Fallback>
                <p:oleObj name="公式" r:id="rId11" imgW="1498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497480"/>
                        <a:ext cx="40624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744839"/>
              </p:ext>
            </p:extLst>
          </p:nvPr>
        </p:nvGraphicFramePr>
        <p:xfrm>
          <a:off x="1062038" y="2005480"/>
          <a:ext cx="4029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公式" r:id="rId13" imgW="1485900" imgH="190500" progId="Equation.3">
                  <p:embed/>
                </p:oleObj>
              </mc:Choice>
              <mc:Fallback>
                <p:oleObj name="公式" r:id="rId13" imgW="14859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005480"/>
                        <a:ext cx="40290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2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3" grpId="0" autoUpdateAnimBg="0"/>
      <p:bldP spid="29704" grpId="0" autoUpdateAnimBg="0"/>
      <p:bldP spid="29705" grpId="0" animBg="1" autoUpdateAnimBg="0"/>
      <p:bldP spid="2970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0" y="525556"/>
            <a:ext cx="5029200" cy="6000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0" lang="en-US" altLang="zh-CN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  </a:t>
            </a:r>
            <a:r>
              <a:rPr kumimoji="0" lang="zh-CN" altLang="en-US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支路电流法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00063" y="1125631"/>
            <a:ext cx="8143875" cy="107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支路电流法：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以支路电流为未知量、应用基尔霍夫</a:t>
            </a:r>
          </a:p>
          <a:p>
            <a:pPr eaLnBrk="1" hangingPunct="1">
              <a:lnSpc>
                <a:spcPct val="114000"/>
              </a:lnSpc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定律（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）列方程组求解。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15950" y="4451444"/>
            <a:ext cx="7467600" cy="111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对上图电路</a:t>
            </a:r>
          </a:p>
          <a:p>
            <a:pPr eaLnBrk="1" hangingPunct="1">
              <a:lnSpc>
                <a:spcPct val="114000"/>
              </a:lnSpc>
              <a:spcBef>
                <a:spcPct val="10000"/>
              </a:spcBef>
              <a:defRPr/>
            </a:pPr>
            <a:r>
              <a:rPr lang="zh-CN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路数：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    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结点数：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</p:txBody>
      </p:sp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3124200" y="3584669"/>
            <a:ext cx="766763" cy="652462"/>
            <a:chOff x="1968" y="2152"/>
            <a:chExt cx="483" cy="411"/>
          </a:xfrm>
        </p:grpSpPr>
        <p:sp>
          <p:nvSpPr>
            <p:cNvPr id="37908" name="Line 42"/>
            <p:cNvSpPr>
              <a:spLocks noChangeShapeType="1"/>
            </p:cNvSpPr>
            <p:nvPr/>
          </p:nvSpPr>
          <p:spPr bwMode="auto">
            <a:xfrm flipH="1" flipV="1">
              <a:off x="1968" y="2152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9" name="Line 44"/>
            <p:cNvSpPr>
              <a:spLocks noChangeShapeType="1"/>
            </p:cNvSpPr>
            <p:nvPr/>
          </p:nvSpPr>
          <p:spPr bwMode="auto">
            <a:xfrm>
              <a:off x="1968" y="2152"/>
              <a:ext cx="0" cy="21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910" name="Group 207"/>
            <p:cNvGrpSpPr>
              <a:grpSpLocks/>
            </p:cNvGrpSpPr>
            <p:nvPr/>
          </p:nvGrpSpPr>
          <p:grpSpPr bwMode="auto">
            <a:xfrm>
              <a:off x="2127" y="2152"/>
              <a:ext cx="324" cy="411"/>
              <a:chOff x="2127" y="2152"/>
              <a:chExt cx="324" cy="411"/>
            </a:xfrm>
          </p:grpSpPr>
          <p:sp>
            <p:nvSpPr>
              <p:cNvPr id="37911" name="Line 43"/>
              <p:cNvSpPr>
                <a:spLocks noChangeShapeType="1"/>
              </p:cNvSpPr>
              <p:nvPr/>
            </p:nvSpPr>
            <p:spPr bwMode="auto">
              <a:xfrm>
                <a:off x="2451" y="2152"/>
                <a:ext cx="0" cy="41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65" name="Text Box 45"/>
              <p:cNvSpPr txBox="1">
                <a:spLocks noChangeArrowheads="1"/>
              </p:cNvSpPr>
              <p:nvPr/>
            </p:nvSpPr>
            <p:spPr bwMode="auto">
              <a:xfrm>
                <a:off x="2127" y="2201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onotype Sorts" pitchFamily="2" charset="2"/>
                  </a:rPr>
                  <a:t>1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210"/>
          <p:cNvGrpSpPr>
            <a:grpSpLocks/>
          </p:cNvGrpSpPr>
          <p:nvPr/>
        </p:nvGrpSpPr>
        <p:grpSpPr bwMode="auto">
          <a:xfrm>
            <a:off x="5181600" y="3608481"/>
            <a:ext cx="766763" cy="657225"/>
            <a:chOff x="3264" y="2167"/>
            <a:chExt cx="483" cy="414"/>
          </a:xfrm>
        </p:grpSpPr>
        <p:sp>
          <p:nvSpPr>
            <p:cNvPr id="37903" name="Line 47"/>
            <p:cNvSpPr>
              <a:spLocks noChangeShapeType="1"/>
            </p:cNvSpPr>
            <p:nvPr/>
          </p:nvSpPr>
          <p:spPr bwMode="auto">
            <a:xfrm flipH="1" flipV="1">
              <a:off x="3264" y="2167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4" name="Line 49"/>
            <p:cNvSpPr>
              <a:spLocks noChangeShapeType="1"/>
            </p:cNvSpPr>
            <p:nvPr/>
          </p:nvSpPr>
          <p:spPr bwMode="auto">
            <a:xfrm>
              <a:off x="3264" y="2167"/>
              <a:ext cx="0" cy="21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905" name="Group 208"/>
            <p:cNvGrpSpPr>
              <a:grpSpLocks/>
            </p:cNvGrpSpPr>
            <p:nvPr/>
          </p:nvGrpSpPr>
          <p:grpSpPr bwMode="auto">
            <a:xfrm>
              <a:off x="3417" y="2167"/>
              <a:ext cx="330" cy="414"/>
              <a:chOff x="3417" y="2167"/>
              <a:chExt cx="330" cy="414"/>
            </a:xfrm>
          </p:grpSpPr>
          <p:sp>
            <p:nvSpPr>
              <p:cNvPr id="37906" name="Line 48"/>
              <p:cNvSpPr>
                <a:spLocks noChangeShapeType="1"/>
              </p:cNvSpPr>
              <p:nvPr/>
            </p:nvSpPr>
            <p:spPr bwMode="auto">
              <a:xfrm>
                <a:off x="3747" y="2167"/>
                <a:ext cx="0" cy="41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70" name="Text Box 50"/>
              <p:cNvSpPr txBox="1">
                <a:spLocks noChangeArrowheads="1"/>
              </p:cNvSpPr>
              <p:nvPr/>
            </p:nvSpPr>
            <p:spPr bwMode="auto">
              <a:xfrm>
                <a:off x="3417" y="2205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onotype Sorts" pitchFamily="2" charset="2"/>
                  </a:rPr>
                  <a:t>2</a:t>
                </a:r>
                <a:endPara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2971800" y="3165569"/>
            <a:ext cx="3276600" cy="1152525"/>
            <a:chOff x="1872" y="1577"/>
            <a:chExt cx="2064" cy="871"/>
          </a:xfrm>
        </p:grpSpPr>
        <p:sp>
          <p:nvSpPr>
            <p:cNvPr id="37899" name="Line 93"/>
            <p:cNvSpPr>
              <a:spLocks noChangeShapeType="1"/>
            </p:cNvSpPr>
            <p:nvPr/>
          </p:nvSpPr>
          <p:spPr bwMode="auto">
            <a:xfrm flipH="1" flipV="1">
              <a:off x="1872" y="1596"/>
              <a:ext cx="206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0" name="Line 94"/>
            <p:cNvSpPr>
              <a:spLocks noChangeShapeType="1"/>
            </p:cNvSpPr>
            <p:nvPr/>
          </p:nvSpPr>
          <p:spPr bwMode="auto">
            <a:xfrm>
              <a:off x="3936" y="1596"/>
              <a:ext cx="0" cy="85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1" name="Line 95"/>
            <p:cNvSpPr>
              <a:spLocks noChangeShapeType="1"/>
            </p:cNvSpPr>
            <p:nvPr/>
          </p:nvSpPr>
          <p:spPr bwMode="auto">
            <a:xfrm>
              <a:off x="1872" y="1596"/>
              <a:ext cx="0" cy="4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16" name="Text Box 96"/>
            <p:cNvSpPr txBox="1">
              <a:spLocks noChangeArrowheads="1"/>
            </p:cNvSpPr>
            <p:nvPr/>
          </p:nvSpPr>
          <p:spPr bwMode="auto">
            <a:xfrm>
              <a:off x="3667" y="1577"/>
              <a:ext cx="1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onotype Sorts" pitchFamily="2" charset="2"/>
                </a:rPr>
                <a:t>3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817" name="Text Box 97"/>
          <p:cNvSpPr txBox="1">
            <a:spLocks noChangeArrowheads="1"/>
          </p:cNvSpPr>
          <p:nvPr/>
        </p:nvSpPr>
        <p:spPr bwMode="auto">
          <a:xfrm>
            <a:off x="615950" y="5476969"/>
            <a:ext cx="7467600" cy="58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spcBef>
                <a:spcPct val="1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回路数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 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单孔回路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网孔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</a:p>
        </p:txBody>
      </p:sp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604838" y="5992906"/>
            <a:ext cx="7467600" cy="58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若用支路电流法求各支路电流应列出三个方程</a:t>
            </a:r>
          </a:p>
        </p:txBody>
      </p:sp>
      <p:pic>
        <p:nvPicPr>
          <p:cNvPr id="30931" name="Picture 211" descr="图片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047969"/>
            <a:ext cx="5148263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73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  <p:bldP spid="30817" grpId="0" autoUpdateAnimBg="0"/>
      <p:bldP spid="308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17513" y="945780"/>
            <a:ext cx="822642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在图中标出各支路电流的参考方向，对选定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独立回路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出回路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循行方向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0213" y="1860180"/>
            <a:ext cx="8213725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列出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1 )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的结点电流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方程。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28625" y="2803155"/>
            <a:ext cx="80724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对回路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列出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1 )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的回路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电压方程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28625" y="3754068"/>
            <a:ext cx="6643688" cy="58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联立求解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个方程，求出各支路电流。</a:t>
            </a:r>
          </a:p>
        </p:txBody>
      </p:sp>
      <p:sp>
        <p:nvSpPr>
          <p:cNvPr id="31788" name="Rectangle 44" descr="40%"/>
          <p:cNvSpPr>
            <a:spLocks noChangeArrowheads="1"/>
          </p:cNvSpPr>
          <p:nvPr/>
        </p:nvSpPr>
        <p:spPr bwMode="auto">
          <a:xfrm>
            <a:off x="4999038" y="4762130"/>
            <a:ext cx="187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 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1789" name="Rectangle 45" descr="40%"/>
          <p:cNvSpPr>
            <a:spLocks noChangeArrowheads="1"/>
          </p:cNvSpPr>
          <p:nvPr/>
        </p:nvSpPr>
        <p:spPr bwMode="auto">
          <a:xfrm>
            <a:off x="357188" y="428429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285875" y="5344743"/>
            <a:ext cx="701675" cy="749300"/>
            <a:chOff x="2228" y="2376"/>
            <a:chExt cx="604" cy="645"/>
          </a:xfrm>
        </p:grpSpPr>
        <p:sp>
          <p:nvSpPr>
            <p:cNvPr id="38933" name="Line 47"/>
            <p:cNvSpPr>
              <a:spLocks noChangeShapeType="1"/>
            </p:cNvSpPr>
            <p:nvPr/>
          </p:nvSpPr>
          <p:spPr bwMode="auto">
            <a:xfrm flipH="1" flipV="1">
              <a:off x="2228" y="2376"/>
              <a:ext cx="60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4" name="Line 48"/>
            <p:cNvSpPr>
              <a:spLocks noChangeShapeType="1"/>
            </p:cNvSpPr>
            <p:nvPr/>
          </p:nvSpPr>
          <p:spPr bwMode="auto">
            <a:xfrm>
              <a:off x="2832" y="2376"/>
              <a:ext cx="0" cy="6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5" name="Line 49"/>
            <p:cNvSpPr>
              <a:spLocks noChangeShapeType="1"/>
            </p:cNvSpPr>
            <p:nvPr/>
          </p:nvSpPr>
          <p:spPr bwMode="auto">
            <a:xfrm>
              <a:off x="2228" y="2376"/>
              <a:ext cx="0" cy="3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94" name="Text Box 50"/>
            <p:cNvSpPr txBox="1">
              <a:spLocks noChangeArrowheads="1"/>
            </p:cNvSpPr>
            <p:nvPr/>
          </p:nvSpPr>
          <p:spPr bwMode="auto">
            <a:xfrm>
              <a:off x="2416" y="2529"/>
              <a:ext cx="25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onotype Sorts" pitchFamily="2" charset="2"/>
                </a:rPr>
                <a:t>1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 flipH="1">
            <a:off x="3219450" y="5349505"/>
            <a:ext cx="701675" cy="749300"/>
            <a:chOff x="3764" y="2328"/>
            <a:chExt cx="604" cy="645"/>
          </a:xfrm>
        </p:grpSpPr>
        <p:sp>
          <p:nvSpPr>
            <p:cNvPr id="38929" name="Line 52"/>
            <p:cNvSpPr>
              <a:spLocks noChangeShapeType="1"/>
            </p:cNvSpPr>
            <p:nvPr/>
          </p:nvSpPr>
          <p:spPr bwMode="auto">
            <a:xfrm flipH="1" flipV="1">
              <a:off x="3764" y="2328"/>
              <a:ext cx="60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0" name="Line 53"/>
            <p:cNvSpPr>
              <a:spLocks noChangeShapeType="1"/>
            </p:cNvSpPr>
            <p:nvPr/>
          </p:nvSpPr>
          <p:spPr bwMode="auto">
            <a:xfrm>
              <a:off x="4368" y="2328"/>
              <a:ext cx="0" cy="6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1" name="Line 54"/>
            <p:cNvSpPr>
              <a:spLocks noChangeShapeType="1"/>
            </p:cNvSpPr>
            <p:nvPr/>
          </p:nvSpPr>
          <p:spPr bwMode="auto">
            <a:xfrm>
              <a:off x="3764" y="2328"/>
              <a:ext cx="0" cy="3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99" name="Text Box 55"/>
            <p:cNvSpPr txBox="1">
              <a:spLocks noChangeArrowheads="1"/>
            </p:cNvSpPr>
            <p:nvPr/>
          </p:nvSpPr>
          <p:spPr bwMode="auto">
            <a:xfrm>
              <a:off x="3922" y="2497"/>
              <a:ext cx="25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onotype Sorts" pitchFamily="2" charset="2"/>
                </a:rPr>
                <a:t>2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800" name="Rectangle 56" descr="40%"/>
          <p:cNvSpPr>
            <a:spLocks noChangeArrowheads="1"/>
          </p:cNvSpPr>
          <p:nvPr/>
        </p:nvSpPr>
        <p:spPr bwMode="auto">
          <a:xfrm>
            <a:off x="6643688" y="4785943"/>
            <a:ext cx="1722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01" name="Rectangle 57" descr="40%"/>
          <p:cNvSpPr>
            <a:spLocks noChangeArrowheads="1"/>
          </p:cNvSpPr>
          <p:nvPr/>
        </p:nvSpPr>
        <p:spPr bwMode="auto">
          <a:xfrm>
            <a:off x="4973638" y="5366968"/>
            <a:ext cx="18970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对网孔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1802" name="Rectangle 58" descr="40%"/>
          <p:cNvSpPr>
            <a:spLocks noChangeArrowheads="1"/>
          </p:cNvSpPr>
          <p:nvPr/>
        </p:nvSpPr>
        <p:spPr bwMode="auto">
          <a:xfrm>
            <a:off x="4975225" y="5936880"/>
            <a:ext cx="18970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对网孔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1803" name="Rectangle 59" descr="40%"/>
          <p:cNvSpPr>
            <a:spLocks noChangeArrowheads="1"/>
          </p:cNvSpPr>
          <p:nvPr/>
        </p:nvSpPr>
        <p:spPr bwMode="auto">
          <a:xfrm>
            <a:off x="6569075" y="5373318"/>
            <a:ext cx="23695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04" name="Rectangle 60" descr="40%"/>
          <p:cNvSpPr>
            <a:spLocks noChangeArrowheads="1"/>
          </p:cNvSpPr>
          <p:nvPr/>
        </p:nvSpPr>
        <p:spPr bwMode="auto">
          <a:xfrm>
            <a:off x="6629400" y="5946405"/>
            <a:ext cx="23102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381000" y="460005"/>
            <a:ext cx="3875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支路电流法的解题步骤</a:t>
            </a:r>
            <a:r>
              <a:rPr kumimoji="0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1878" name="Picture 134" descr="图片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349380"/>
            <a:ext cx="44577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0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48" grpId="0" autoUpdateAnimBg="0"/>
      <p:bldP spid="31749" grpId="0" autoUpdateAnimBg="0"/>
      <p:bldP spid="31788" grpId="0" autoUpdateAnimBg="0"/>
      <p:bldP spid="31789" grpId="0" autoUpdateAnimBg="0"/>
      <p:bldP spid="31800" grpId="0" autoUpdateAnimBg="0"/>
      <p:bldP spid="31801" grpId="0" autoUpdateAnimBg="0"/>
      <p:bldP spid="31802" grpId="0" autoUpdateAnimBg="0"/>
      <p:bldP spid="31803" grpId="0" autoUpdateAnimBg="0"/>
      <p:bldP spid="3180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124200" y="770972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个结点电流方程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5419172"/>
            <a:ext cx="335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因支路数 </a:t>
            </a:r>
            <a:r>
              <a:rPr kumimoji="0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所以要列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个方程。</a:t>
            </a:r>
          </a:p>
        </p:txBody>
      </p:sp>
      <p:sp>
        <p:nvSpPr>
          <p:cNvPr id="32772" name="Freeform 4"/>
          <p:cNvSpPr>
            <a:spLocks/>
          </p:cNvSpPr>
          <p:nvPr/>
        </p:nvSpPr>
        <p:spPr bwMode="auto">
          <a:xfrm>
            <a:off x="990600" y="1594885"/>
            <a:ext cx="533400" cy="925512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124200" y="2523572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选网孔列回路电压方程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124200" y="4442860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联立解出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</a:p>
        </p:txBody>
      </p:sp>
      <p:sp>
        <p:nvSpPr>
          <p:cNvPr id="32775" name="Rectangle 7" descr="40%"/>
          <p:cNvSpPr>
            <a:spLocks noChangeArrowheads="1"/>
          </p:cNvSpPr>
          <p:nvPr/>
        </p:nvSpPr>
        <p:spPr bwMode="auto">
          <a:xfrm>
            <a:off x="3276600" y="5105641"/>
            <a:ext cx="5616575" cy="140176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支路电流法是电路分析中最基本的方法之一</a:t>
            </a:r>
            <a:r>
              <a:rPr kumimoji="0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但当支路数较多时</a:t>
            </a:r>
            <a:r>
              <a:rPr kumimoji="0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所需方程的个数较多</a:t>
            </a:r>
            <a:r>
              <a:rPr kumimoji="0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求解不方便。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228600" y="480460"/>
            <a:ext cx="10887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2831" name="Freeform 63"/>
          <p:cNvSpPr>
            <a:spLocks/>
          </p:cNvSpPr>
          <p:nvPr/>
        </p:nvSpPr>
        <p:spPr bwMode="auto">
          <a:xfrm>
            <a:off x="1981200" y="1594885"/>
            <a:ext cx="533400" cy="925512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32" name="Freeform 64"/>
          <p:cNvSpPr>
            <a:spLocks/>
          </p:cNvSpPr>
          <p:nvPr/>
        </p:nvSpPr>
        <p:spPr bwMode="auto">
          <a:xfrm>
            <a:off x="777875" y="3195085"/>
            <a:ext cx="2063750" cy="685800"/>
          </a:xfrm>
          <a:custGeom>
            <a:avLst/>
            <a:gdLst>
              <a:gd name="T0" fmla="*/ 2147483646 w 1300"/>
              <a:gd name="T1" fmla="*/ 2147483646 h 637"/>
              <a:gd name="T2" fmla="*/ 2147483646 w 1300"/>
              <a:gd name="T3" fmla="*/ 2147483646 h 637"/>
              <a:gd name="T4" fmla="*/ 2147483646 w 1300"/>
              <a:gd name="T5" fmla="*/ 2147483646 h 637"/>
              <a:gd name="T6" fmla="*/ 2147483646 w 1300"/>
              <a:gd name="T7" fmla="*/ 2147483646 h 637"/>
              <a:gd name="T8" fmla="*/ 2147483646 w 1300"/>
              <a:gd name="T9" fmla="*/ 2147483646 h 637"/>
              <a:gd name="T10" fmla="*/ 2147483646 w 1300"/>
              <a:gd name="T11" fmla="*/ 2147483646 h 637"/>
              <a:gd name="T12" fmla="*/ 2147483646 w 1300"/>
              <a:gd name="T13" fmla="*/ 2147483646 h 637"/>
              <a:gd name="T14" fmla="*/ 2147483646 w 1300"/>
              <a:gd name="T15" fmla="*/ 2147483646 h 637"/>
              <a:gd name="T16" fmla="*/ 2147483646 w 1300"/>
              <a:gd name="T17" fmla="*/ 2147483646 h 637"/>
              <a:gd name="T18" fmla="*/ 2147483646 w 1300"/>
              <a:gd name="T19" fmla="*/ 2147483646 h 637"/>
              <a:gd name="T20" fmla="*/ 2147483646 w 1300"/>
              <a:gd name="T21" fmla="*/ 2147483646 h 637"/>
              <a:gd name="T22" fmla="*/ 2147483646 w 1300"/>
              <a:gd name="T23" fmla="*/ 2147483646 h 6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0"/>
              <a:gd name="T37" fmla="*/ 0 h 637"/>
              <a:gd name="T38" fmla="*/ 1300 w 1300"/>
              <a:gd name="T39" fmla="*/ 637 h 6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0" h="637">
                <a:moveTo>
                  <a:pt x="902" y="302"/>
                </a:moveTo>
                <a:cubicBezTo>
                  <a:pt x="930" y="272"/>
                  <a:pt x="1006" y="164"/>
                  <a:pt x="1070" y="122"/>
                </a:cubicBezTo>
                <a:cubicBezTo>
                  <a:pt x="1134" y="80"/>
                  <a:pt x="1272" y="0"/>
                  <a:pt x="1286" y="50"/>
                </a:cubicBezTo>
                <a:cubicBezTo>
                  <a:pt x="1300" y="100"/>
                  <a:pt x="1243" y="329"/>
                  <a:pt x="1154" y="422"/>
                </a:cubicBezTo>
                <a:cubicBezTo>
                  <a:pt x="1065" y="515"/>
                  <a:pt x="893" y="581"/>
                  <a:pt x="755" y="609"/>
                </a:cubicBezTo>
                <a:cubicBezTo>
                  <a:pt x="617" y="637"/>
                  <a:pt x="432" y="613"/>
                  <a:pt x="328" y="588"/>
                </a:cubicBezTo>
                <a:cubicBezTo>
                  <a:pt x="224" y="563"/>
                  <a:pt x="182" y="506"/>
                  <a:pt x="134" y="458"/>
                </a:cubicBezTo>
                <a:cubicBezTo>
                  <a:pt x="86" y="410"/>
                  <a:pt x="56" y="362"/>
                  <a:pt x="38" y="302"/>
                </a:cubicBezTo>
                <a:cubicBezTo>
                  <a:pt x="20" y="242"/>
                  <a:pt x="0" y="128"/>
                  <a:pt x="26" y="98"/>
                </a:cubicBezTo>
                <a:cubicBezTo>
                  <a:pt x="52" y="68"/>
                  <a:pt x="136" y="94"/>
                  <a:pt x="194" y="122"/>
                </a:cubicBezTo>
                <a:cubicBezTo>
                  <a:pt x="252" y="150"/>
                  <a:pt x="335" y="224"/>
                  <a:pt x="374" y="266"/>
                </a:cubicBezTo>
                <a:cubicBezTo>
                  <a:pt x="413" y="308"/>
                  <a:pt x="418" y="351"/>
                  <a:pt x="429" y="37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33" name="Rectangle 65" descr="40%"/>
          <p:cNvSpPr>
            <a:spLocks noChangeArrowheads="1"/>
          </p:cNvSpPr>
          <p:nvPr/>
        </p:nvSpPr>
        <p:spPr bwMode="auto">
          <a:xfrm>
            <a:off x="3676650" y="1151972"/>
            <a:ext cx="440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 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32834" name="Rectangle 66" descr="40%"/>
          <p:cNvSpPr>
            <a:spLocks noChangeArrowheads="1"/>
          </p:cNvSpPr>
          <p:nvPr/>
        </p:nvSpPr>
        <p:spPr bwMode="auto">
          <a:xfrm>
            <a:off x="3276600" y="2980772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对网孔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abda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32835" name="Rectangle 67" descr="40%"/>
          <p:cNvSpPr>
            <a:spLocks noChangeArrowheads="1"/>
          </p:cNvSpPr>
          <p:nvPr/>
        </p:nvSpPr>
        <p:spPr bwMode="auto">
          <a:xfrm>
            <a:off x="3676650" y="1609172"/>
            <a:ext cx="440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 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32836" name="Rectangle 68" descr="40%"/>
          <p:cNvSpPr>
            <a:spLocks noChangeArrowheads="1"/>
          </p:cNvSpPr>
          <p:nvPr/>
        </p:nvSpPr>
        <p:spPr bwMode="auto">
          <a:xfrm>
            <a:off x="3657600" y="2066372"/>
            <a:ext cx="440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 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32837" name="Rectangle 69" descr="40%"/>
          <p:cNvSpPr>
            <a:spLocks noChangeArrowheads="1"/>
          </p:cNvSpPr>
          <p:nvPr/>
        </p:nvSpPr>
        <p:spPr bwMode="auto">
          <a:xfrm>
            <a:off x="3276600" y="3445117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对网孔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acba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32838" name="Rectangle 70" descr="40%"/>
          <p:cNvSpPr>
            <a:spLocks noChangeArrowheads="1"/>
          </p:cNvSpPr>
          <p:nvPr/>
        </p:nvSpPr>
        <p:spPr bwMode="auto">
          <a:xfrm>
            <a:off x="3276600" y="3909460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对网孔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bcdb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304800" y="4453972"/>
            <a:ext cx="2590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试求检流计中的电流</a:t>
            </a:r>
            <a:r>
              <a:rPr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0979" name="Picture 164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475697"/>
            <a:ext cx="3136900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2" grpId="0" animBg="1"/>
      <p:bldP spid="32773" grpId="0" autoUpdateAnimBg="0"/>
      <p:bldP spid="32774" grpId="0" autoUpdateAnimBg="0"/>
      <p:bldP spid="32775" grpId="0" animBg="1" autoUpdateAnimBg="0"/>
      <p:bldP spid="32831" grpId="0" animBg="1"/>
      <p:bldP spid="32832" grpId="0" animBg="1"/>
      <p:bldP spid="32833" grpId="0" autoUpdateAnimBg="0"/>
      <p:bldP spid="32834" grpId="0" autoUpdateAnimBg="0"/>
      <p:bldP spid="32835" grpId="0" autoUpdateAnimBg="0"/>
      <p:bldP spid="32836" grpId="0" autoUpdateAnimBg="0"/>
      <p:bldP spid="32837" grpId="0" autoUpdateAnimBg="0"/>
      <p:bldP spid="3283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34" descr="图片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9" y="925513"/>
            <a:ext cx="4562475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18746"/>
              </p:ext>
            </p:extLst>
          </p:nvPr>
        </p:nvGraphicFramePr>
        <p:xfrm>
          <a:off x="1950944" y="62023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944" y="62023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20594" y="59531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试求各支路电流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484094" y="3365500"/>
            <a:ext cx="8558306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</a:p>
          <a:p>
            <a:pPr>
              <a:defRPr/>
            </a:pPr>
            <a:r>
              <a:rPr kumimoji="0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当支路中含有恒流源时</a:t>
            </a:r>
            <a:r>
              <a:rPr kumimoji="0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若在列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方程时</a:t>
            </a:r>
            <a:r>
              <a:rPr kumimoji="0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kumimoji="0"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所选</a:t>
            </a:r>
            <a:r>
              <a:rPr kumimoji="0"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独立回路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中不包含恒流源支路</a:t>
            </a:r>
            <a:r>
              <a:rPr kumimoji="0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这时，电路中有几条支路含有恒流源，则可少列几个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方程。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484094" y="5144453"/>
            <a:ext cx="8153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若所选回路中包含恒流源支路</a:t>
            </a:r>
            <a:r>
              <a:rPr kumimoji="0"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则因恒流源两端的电压未知，所以，有一个恒流源就出现一个未知电压，因此，在此种情况下不可少列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方程。</a:t>
            </a:r>
          </a:p>
        </p:txBody>
      </p:sp>
      <p:sp>
        <p:nvSpPr>
          <p:cNvPr id="33839" name="AutoShape 47" descr="小网格"/>
          <p:cNvSpPr>
            <a:spLocks noChangeArrowheads="1"/>
          </p:cNvSpPr>
          <p:nvPr/>
        </p:nvSpPr>
        <p:spPr bwMode="auto">
          <a:xfrm>
            <a:off x="4751294" y="990600"/>
            <a:ext cx="3200400" cy="609600"/>
          </a:xfrm>
          <a:prstGeom prst="wedgeRoundRectCallout">
            <a:avLst>
              <a:gd name="adj1" fmla="val -80009"/>
              <a:gd name="adj2" fmla="val 159116"/>
              <a:gd name="adj3" fmla="val 16667"/>
            </a:avLst>
          </a:prstGeom>
          <a:pattFill prst="smGrid">
            <a:fgClr>
              <a:srgbClr val="FFFF00"/>
            </a:fgClr>
            <a:bgClr>
              <a:schemeClr val="bg1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支路中含有恒流源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24" name="Text Box 132"/>
          <p:cNvSpPr txBox="1">
            <a:spLocks noChangeArrowheads="1"/>
          </p:cNvSpPr>
          <p:nvPr/>
        </p:nvSpPr>
        <p:spPr bwMode="auto">
          <a:xfrm>
            <a:off x="4878294" y="1768475"/>
            <a:ext cx="3940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支路数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，但恒流源支路的电流已知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则未知电流只有</a:t>
            </a:r>
            <a:r>
              <a:rPr kumimoji="0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能否只列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个方程？</a:t>
            </a:r>
            <a:endParaRPr kumimoji="0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25" name="Rectangle 133" descr="小棋盘"/>
          <p:cNvSpPr>
            <a:spLocks noChangeArrowheads="1"/>
          </p:cNvSpPr>
          <p:nvPr/>
        </p:nvSpPr>
        <p:spPr bwMode="auto">
          <a:xfrm>
            <a:off x="6962682" y="3263900"/>
            <a:ext cx="946150" cy="480131"/>
          </a:xfrm>
          <a:prstGeom prst="rect">
            <a:avLst/>
          </a:prstGeom>
          <a:pattFill prst="smCheck">
            <a:fgClr>
              <a:srgbClr val="FFFF00"/>
            </a:fgClr>
            <a:bgClr>
              <a:schemeClr val="bg1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endParaRPr lang="zh-CN" altLang="en-US" sz="2800" b="1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1" grpId="0" autoUpdateAnimBg="0"/>
      <p:bldP spid="33842" grpId="0" autoUpdateAnimBg="0"/>
      <p:bldP spid="33839" grpId="0" animBg="1" autoUpdateAnimBg="0"/>
      <p:bldP spid="33924" grpId="0" autoUpdateAnimBg="0"/>
      <p:bldP spid="3392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32" descr="图片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7" y="800007"/>
            <a:ext cx="4562475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68942" y="3765457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列结点电流方程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040967" y="607919"/>
            <a:ext cx="3810000" cy="205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支路数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，但恒流源支路的电流已知，则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未知电流只有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个，所以可只列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个方程。</a:t>
            </a:r>
            <a:endParaRPr kumimoji="0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45142" y="4694144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列回路电压方程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68942" y="6051457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联立解得：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2A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–3A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=6A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40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790177"/>
              </p:ext>
            </p:extLst>
          </p:nvPr>
        </p:nvGraphicFramePr>
        <p:xfrm>
          <a:off x="1888192" y="5776819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192" y="5776819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92742" y="490444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试求各支路电流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4" name="Rectangle 8" descr="40%"/>
          <p:cNvSpPr>
            <a:spLocks noChangeArrowheads="1"/>
          </p:cNvSpPr>
          <p:nvPr/>
        </p:nvSpPr>
        <p:spPr bwMode="auto">
          <a:xfrm>
            <a:off x="649942" y="4222657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 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– 7</a:t>
            </a:r>
          </a:p>
        </p:txBody>
      </p:sp>
      <p:sp>
        <p:nvSpPr>
          <p:cNvPr id="34825" name="Rectangle 9" descr="40%"/>
          <p:cNvSpPr>
            <a:spLocks noChangeArrowheads="1"/>
          </p:cNvSpPr>
          <p:nvPr/>
        </p:nvSpPr>
        <p:spPr bwMode="auto">
          <a:xfrm>
            <a:off x="649942" y="5122769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对回路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6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42</a:t>
            </a:r>
          </a:p>
        </p:txBody>
      </p:sp>
      <p:sp>
        <p:nvSpPr>
          <p:cNvPr id="34826" name="Rectangle 10" descr="40%"/>
          <p:cNvSpPr>
            <a:spLocks noChangeArrowheads="1"/>
          </p:cNvSpPr>
          <p:nvPr/>
        </p:nvSpPr>
        <p:spPr bwMode="auto">
          <a:xfrm>
            <a:off x="649942" y="5594257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对回路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+ 3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4964767" y="2557369"/>
            <a:ext cx="4114800" cy="15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kumimoji="0"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当不需求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间的电流时，</a:t>
            </a:r>
            <a:r>
              <a:rPr kumimoji="0"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可分别看成一个结点。</a:t>
            </a:r>
          </a:p>
        </p:txBody>
      </p:sp>
      <p:sp>
        <p:nvSpPr>
          <p:cNvPr id="34866" name="Rectangle 50"/>
          <p:cNvSpPr>
            <a:spLocks noChangeArrowheads="1"/>
          </p:cNvSpPr>
          <p:nvPr/>
        </p:nvSpPr>
        <p:spPr bwMode="auto">
          <a:xfrm>
            <a:off x="1330980" y="3332069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支路中含有恒流源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1564342" y="146993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3088342" y="143024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1" smtClean="0">
                <a:solidFill>
                  <a:srgbClr val="0000CC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5145742" y="4251232"/>
            <a:ext cx="3505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因所选回路不包含恒流源支路，所以，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个网孔列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方程即可。</a:t>
            </a:r>
          </a:p>
        </p:txBody>
      </p:sp>
      <p:sp>
        <p:nvSpPr>
          <p:cNvPr id="34945" name="Freeform 129"/>
          <p:cNvSpPr>
            <a:spLocks/>
          </p:cNvSpPr>
          <p:nvPr/>
        </p:nvSpPr>
        <p:spPr bwMode="auto">
          <a:xfrm>
            <a:off x="1523067" y="1377857"/>
            <a:ext cx="509588" cy="1439862"/>
          </a:xfrm>
          <a:custGeom>
            <a:avLst/>
            <a:gdLst>
              <a:gd name="T0" fmla="*/ 2147483646 w 432"/>
              <a:gd name="T1" fmla="*/ 2147483646 h 957"/>
              <a:gd name="T2" fmla="*/ 2147483646 w 432"/>
              <a:gd name="T3" fmla="*/ 2147483646 h 957"/>
              <a:gd name="T4" fmla="*/ 2147483646 w 432"/>
              <a:gd name="T5" fmla="*/ 2147483646 h 957"/>
              <a:gd name="T6" fmla="*/ 2147483646 w 432"/>
              <a:gd name="T7" fmla="*/ 2147483646 h 957"/>
              <a:gd name="T8" fmla="*/ 2147483646 w 432"/>
              <a:gd name="T9" fmla="*/ 2147483646 h 957"/>
              <a:gd name="T10" fmla="*/ 2147483646 w 432"/>
              <a:gd name="T11" fmla="*/ 2147483646 h 957"/>
              <a:gd name="T12" fmla="*/ 2147483646 w 432"/>
              <a:gd name="T13" fmla="*/ 2147483646 h 957"/>
              <a:gd name="T14" fmla="*/ 2147483646 w 432"/>
              <a:gd name="T15" fmla="*/ 2147483646 h 957"/>
              <a:gd name="T16" fmla="*/ 0 w 432"/>
              <a:gd name="T17" fmla="*/ 2147483646 h 9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957"/>
              <a:gd name="T29" fmla="*/ 432 w 432"/>
              <a:gd name="T30" fmla="*/ 957 h 9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957">
                <a:moveTo>
                  <a:pt x="13" y="368"/>
                </a:moveTo>
                <a:cubicBezTo>
                  <a:pt x="30" y="318"/>
                  <a:pt x="61" y="95"/>
                  <a:pt x="116" y="48"/>
                </a:cubicBezTo>
                <a:cubicBezTo>
                  <a:pt x="171" y="0"/>
                  <a:pt x="293" y="21"/>
                  <a:pt x="345" y="83"/>
                </a:cubicBezTo>
                <a:cubicBezTo>
                  <a:pt x="397" y="145"/>
                  <a:pt x="419" y="303"/>
                  <a:pt x="426" y="422"/>
                </a:cubicBezTo>
                <a:cubicBezTo>
                  <a:pt x="432" y="540"/>
                  <a:pt x="418" y="711"/>
                  <a:pt x="387" y="796"/>
                </a:cubicBezTo>
                <a:cubicBezTo>
                  <a:pt x="356" y="881"/>
                  <a:pt x="285" y="911"/>
                  <a:pt x="239" y="934"/>
                </a:cubicBezTo>
                <a:cubicBezTo>
                  <a:pt x="193" y="957"/>
                  <a:pt x="139" y="945"/>
                  <a:pt x="110" y="934"/>
                </a:cubicBezTo>
                <a:cubicBezTo>
                  <a:pt x="81" y="923"/>
                  <a:pt x="82" y="905"/>
                  <a:pt x="64" y="867"/>
                </a:cubicBezTo>
                <a:cubicBezTo>
                  <a:pt x="46" y="829"/>
                  <a:pt x="13" y="739"/>
                  <a:pt x="0" y="70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46" name="Freeform 130"/>
          <p:cNvSpPr>
            <a:spLocks/>
          </p:cNvSpPr>
          <p:nvPr/>
        </p:nvSpPr>
        <p:spPr bwMode="auto">
          <a:xfrm>
            <a:off x="2675592" y="1377857"/>
            <a:ext cx="1381125" cy="1358900"/>
          </a:xfrm>
          <a:custGeom>
            <a:avLst/>
            <a:gdLst>
              <a:gd name="T0" fmla="*/ 0 w 776"/>
              <a:gd name="T1" fmla="*/ 2147483646 h 909"/>
              <a:gd name="T2" fmla="*/ 2147483646 w 776"/>
              <a:gd name="T3" fmla="*/ 2147483646 h 909"/>
              <a:gd name="T4" fmla="*/ 2147483646 w 776"/>
              <a:gd name="T5" fmla="*/ 2147483646 h 909"/>
              <a:gd name="T6" fmla="*/ 2147483646 w 776"/>
              <a:gd name="T7" fmla="*/ 2147483646 h 909"/>
              <a:gd name="T8" fmla="*/ 2147483646 w 776"/>
              <a:gd name="T9" fmla="*/ 2147483646 h 909"/>
              <a:gd name="T10" fmla="*/ 2147483646 w 776"/>
              <a:gd name="T11" fmla="*/ 2147483646 h 909"/>
              <a:gd name="T12" fmla="*/ 2147483646 w 776"/>
              <a:gd name="T13" fmla="*/ 2147483646 h 909"/>
              <a:gd name="T14" fmla="*/ 2147483646 w 776"/>
              <a:gd name="T15" fmla="*/ 2147483646 h 909"/>
              <a:gd name="T16" fmla="*/ 2147483646 w 776"/>
              <a:gd name="T17" fmla="*/ 2147483646 h 9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76"/>
              <a:gd name="T28" fmla="*/ 0 h 909"/>
              <a:gd name="T29" fmla="*/ 776 w 776"/>
              <a:gd name="T30" fmla="*/ 909 h 9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76" h="909">
                <a:moveTo>
                  <a:pt x="0" y="314"/>
                </a:moveTo>
                <a:cubicBezTo>
                  <a:pt x="33" y="268"/>
                  <a:pt x="110" y="80"/>
                  <a:pt x="214" y="40"/>
                </a:cubicBezTo>
                <a:cubicBezTo>
                  <a:pt x="318" y="0"/>
                  <a:pt x="530" y="16"/>
                  <a:pt x="621" y="72"/>
                </a:cubicBezTo>
                <a:cubicBezTo>
                  <a:pt x="713" y="129"/>
                  <a:pt x="753" y="271"/>
                  <a:pt x="765" y="378"/>
                </a:cubicBezTo>
                <a:cubicBezTo>
                  <a:pt x="776" y="486"/>
                  <a:pt x="749" y="632"/>
                  <a:pt x="696" y="717"/>
                </a:cubicBezTo>
                <a:cubicBezTo>
                  <a:pt x="642" y="802"/>
                  <a:pt x="530" y="863"/>
                  <a:pt x="447" y="886"/>
                </a:cubicBezTo>
                <a:cubicBezTo>
                  <a:pt x="365" y="909"/>
                  <a:pt x="258" y="869"/>
                  <a:pt x="205" y="851"/>
                </a:cubicBezTo>
                <a:cubicBezTo>
                  <a:pt x="151" y="834"/>
                  <a:pt x="155" y="818"/>
                  <a:pt x="123" y="781"/>
                </a:cubicBezTo>
                <a:cubicBezTo>
                  <a:pt x="90" y="745"/>
                  <a:pt x="31" y="666"/>
                  <a:pt x="8" y="63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3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1" grpId="0" autoUpdateAnimBg="0"/>
      <p:bldP spid="34824" grpId="0" autoUpdateAnimBg="0"/>
      <p:bldP spid="34825" grpId="0" autoUpdateAnimBg="0"/>
      <p:bldP spid="34826" grpId="0" autoUpdateAnimBg="0"/>
      <p:bldP spid="34865" grpId="0" autoUpdateAnimBg="0"/>
      <p:bldP spid="34868" grpId="0" autoUpdateAnimBg="0"/>
      <p:bldP spid="34869" grpId="0" autoUpdateAnimBg="0"/>
      <p:bldP spid="34871" grpId="0" autoUpdateAnimBg="0"/>
      <p:bldP spid="34945" grpId="0" animBg="1"/>
      <p:bldP spid="349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9964" y="3428534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列结点电流方程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9964" y="4342934"/>
            <a:ext cx="472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列回路电压方程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89964" y="6157446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联立解得：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2A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–3A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=6A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50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41314"/>
              </p:ext>
            </p:extLst>
          </p:nvPr>
        </p:nvGraphicFramePr>
        <p:xfrm>
          <a:off x="1933014" y="5425609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014" y="5425609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380439" y="582146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3</a:t>
            </a:r>
            <a:r>
              <a:rPr kumimoji="0"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：</a:t>
            </a:r>
            <a:r>
              <a:rPr kumimoji="0"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试求各支路电流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。</a:t>
            </a:r>
            <a:endParaRPr kumimoji="0" lang="zh-CN" altLang="en-US" sz="28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35848" name="Rectangle 8" descr="40%"/>
          <p:cNvSpPr>
            <a:spLocks noChangeArrowheads="1"/>
          </p:cNvSpPr>
          <p:nvPr/>
        </p:nvSpPr>
        <p:spPr bwMode="auto">
          <a:xfrm>
            <a:off x="694764" y="3871446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对结点 </a:t>
            </a:r>
            <a:r>
              <a:rPr kumimoji="0"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cs typeface="Times New Roman" panose="02020603050405020304" pitchFamily="18" charset="0"/>
              </a:rPr>
              <a:t>： 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cs typeface="Times New Roman" panose="02020603050405020304" pitchFamily="18" charset="0"/>
              </a:rPr>
              <a:t>+ 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cs typeface="Times New Roman" panose="02020603050405020304" pitchFamily="18" charset="0"/>
              </a:rPr>
              <a:t>= – 7</a:t>
            </a:r>
          </a:p>
        </p:txBody>
      </p:sp>
      <p:sp>
        <p:nvSpPr>
          <p:cNvPr id="35849" name="Rectangle 9" descr="40%"/>
          <p:cNvSpPr>
            <a:spLocks noChangeArrowheads="1"/>
          </p:cNvSpPr>
          <p:nvPr/>
        </p:nvSpPr>
        <p:spPr bwMode="auto">
          <a:xfrm>
            <a:off x="694764" y="4771559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对回路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2800" b="1">
                <a:cs typeface="Times New Roman" panose="02020603050405020304" pitchFamily="18" charset="0"/>
              </a:rPr>
              <a:t>：</a:t>
            </a:r>
            <a:r>
              <a:rPr kumimoji="0" lang="en-US" altLang="zh-CN" sz="2800" b="1">
                <a:cs typeface="Times New Roman" panose="02020603050405020304" pitchFamily="18" charset="0"/>
              </a:rPr>
              <a:t>12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cs typeface="Times New Roman" panose="02020603050405020304" pitchFamily="18" charset="0"/>
              </a:rPr>
              <a:t>– 6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cs typeface="Times New Roman" panose="02020603050405020304" pitchFamily="18" charset="0"/>
              </a:rPr>
              <a:t>= 42</a:t>
            </a:r>
          </a:p>
        </p:txBody>
      </p:sp>
      <p:sp>
        <p:nvSpPr>
          <p:cNvPr id="35850" name="Rectangle 10" descr="40%"/>
          <p:cNvSpPr>
            <a:spLocks noChangeArrowheads="1"/>
          </p:cNvSpPr>
          <p:nvPr/>
        </p:nvSpPr>
        <p:spPr bwMode="auto">
          <a:xfrm>
            <a:off x="694764" y="5243046"/>
            <a:ext cx="4462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对回路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2</a:t>
            </a:r>
            <a:r>
              <a:rPr kumimoji="0" lang="zh-CN" altLang="en-US" sz="2800" b="1">
                <a:cs typeface="Times New Roman" panose="02020603050405020304" pitchFamily="18" charset="0"/>
              </a:rPr>
              <a:t>：</a:t>
            </a:r>
            <a:r>
              <a:rPr kumimoji="0" lang="en-US" altLang="zh-CN" sz="2800" b="1">
                <a:cs typeface="Times New Roman" panose="02020603050405020304" pitchFamily="18" charset="0"/>
              </a:rPr>
              <a:t>6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  </a:t>
            </a:r>
            <a:r>
              <a:rPr lang="en-US" altLang="zh-CN" sz="2800" b="1">
                <a:cs typeface="Times New Roman" panose="02020603050405020304" pitchFamily="18" charset="0"/>
              </a:rPr>
              <a:t>+ </a:t>
            </a:r>
            <a:r>
              <a:rPr lang="en-US" altLang="zh-CN" sz="2800" b="1" i="1">
                <a:solidFill>
                  <a:srgbClr val="FF00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35889" name="Freeform 49"/>
          <p:cNvSpPr>
            <a:spLocks/>
          </p:cNvSpPr>
          <p:nvPr/>
        </p:nvSpPr>
        <p:spPr bwMode="auto">
          <a:xfrm>
            <a:off x="1658377" y="1639421"/>
            <a:ext cx="474662" cy="1066800"/>
          </a:xfrm>
          <a:custGeom>
            <a:avLst/>
            <a:gdLst>
              <a:gd name="T0" fmla="*/ 2147483646 w 432"/>
              <a:gd name="T1" fmla="*/ 2147483646 h 957"/>
              <a:gd name="T2" fmla="*/ 2147483646 w 432"/>
              <a:gd name="T3" fmla="*/ 2147483646 h 957"/>
              <a:gd name="T4" fmla="*/ 2147483646 w 432"/>
              <a:gd name="T5" fmla="*/ 2147483646 h 957"/>
              <a:gd name="T6" fmla="*/ 2147483646 w 432"/>
              <a:gd name="T7" fmla="*/ 2147483646 h 957"/>
              <a:gd name="T8" fmla="*/ 2147483646 w 432"/>
              <a:gd name="T9" fmla="*/ 2147483646 h 957"/>
              <a:gd name="T10" fmla="*/ 2147483646 w 432"/>
              <a:gd name="T11" fmla="*/ 2147483646 h 957"/>
              <a:gd name="T12" fmla="*/ 2147483646 w 432"/>
              <a:gd name="T13" fmla="*/ 2147483646 h 957"/>
              <a:gd name="T14" fmla="*/ 2147483646 w 432"/>
              <a:gd name="T15" fmla="*/ 2147483646 h 957"/>
              <a:gd name="T16" fmla="*/ 0 w 432"/>
              <a:gd name="T17" fmla="*/ 2147483646 h 9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957"/>
              <a:gd name="T29" fmla="*/ 432 w 432"/>
              <a:gd name="T30" fmla="*/ 957 h 9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957">
                <a:moveTo>
                  <a:pt x="13" y="368"/>
                </a:moveTo>
                <a:cubicBezTo>
                  <a:pt x="30" y="318"/>
                  <a:pt x="61" y="95"/>
                  <a:pt x="116" y="48"/>
                </a:cubicBezTo>
                <a:cubicBezTo>
                  <a:pt x="171" y="0"/>
                  <a:pt x="293" y="21"/>
                  <a:pt x="345" y="83"/>
                </a:cubicBezTo>
                <a:cubicBezTo>
                  <a:pt x="397" y="145"/>
                  <a:pt x="419" y="303"/>
                  <a:pt x="426" y="422"/>
                </a:cubicBezTo>
                <a:cubicBezTo>
                  <a:pt x="432" y="540"/>
                  <a:pt x="418" y="711"/>
                  <a:pt x="387" y="796"/>
                </a:cubicBezTo>
                <a:cubicBezTo>
                  <a:pt x="356" y="881"/>
                  <a:pt x="285" y="911"/>
                  <a:pt x="239" y="934"/>
                </a:cubicBezTo>
                <a:cubicBezTo>
                  <a:pt x="193" y="957"/>
                  <a:pt x="139" y="945"/>
                  <a:pt x="110" y="934"/>
                </a:cubicBezTo>
                <a:cubicBezTo>
                  <a:pt x="81" y="923"/>
                  <a:pt x="82" y="905"/>
                  <a:pt x="64" y="867"/>
                </a:cubicBezTo>
                <a:cubicBezTo>
                  <a:pt x="46" y="829"/>
                  <a:pt x="13" y="739"/>
                  <a:pt x="0" y="707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1709177" y="163942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2769627" y="163942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892" name="Freeform 52"/>
          <p:cNvSpPr>
            <a:spLocks/>
          </p:cNvSpPr>
          <p:nvPr/>
        </p:nvSpPr>
        <p:spPr bwMode="auto">
          <a:xfrm>
            <a:off x="2623577" y="1639421"/>
            <a:ext cx="517525" cy="1138238"/>
          </a:xfrm>
          <a:custGeom>
            <a:avLst/>
            <a:gdLst>
              <a:gd name="T0" fmla="*/ 0 w 776"/>
              <a:gd name="T1" fmla="*/ 2147483646 h 909"/>
              <a:gd name="T2" fmla="*/ 2147483646 w 776"/>
              <a:gd name="T3" fmla="*/ 2147483646 h 909"/>
              <a:gd name="T4" fmla="*/ 2147483646 w 776"/>
              <a:gd name="T5" fmla="*/ 2147483646 h 909"/>
              <a:gd name="T6" fmla="*/ 2147483646 w 776"/>
              <a:gd name="T7" fmla="*/ 2147483646 h 909"/>
              <a:gd name="T8" fmla="*/ 2147483646 w 776"/>
              <a:gd name="T9" fmla="*/ 2147483646 h 909"/>
              <a:gd name="T10" fmla="*/ 2147483646 w 776"/>
              <a:gd name="T11" fmla="*/ 2147483646 h 909"/>
              <a:gd name="T12" fmla="*/ 2147483646 w 776"/>
              <a:gd name="T13" fmla="*/ 2147483646 h 909"/>
              <a:gd name="T14" fmla="*/ 2147483646 w 776"/>
              <a:gd name="T15" fmla="*/ 2147483646 h 909"/>
              <a:gd name="T16" fmla="*/ 2147483646 w 776"/>
              <a:gd name="T17" fmla="*/ 2147483646 h 9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76"/>
              <a:gd name="T28" fmla="*/ 0 h 909"/>
              <a:gd name="T29" fmla="*/ 776 w 776"/>
              <a:gd name="T30" fmla="*/ 909 h 9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76" h="909">
                <a:moveTo>
                  <a:pt x="0" y="314"/>
                </a:moveTo>
                <a:cubicBezTo>
                  <a:pt x="33" y="268"/>
                  <a:pt x="110" y="80"/>
                  <a:pt x="214" y="40"/>
                </a:cubicBezTo>
                <a:cubicBezTo>
                  <a:pt x="318" y="0"/>
                  <a:pt x="530" y="16"/>
                  <a:pt x="621" y="72"/>
                </a:cubicBezTo>
                <a:cubicBezTo>
                  <a:pt x="713" y="129"/>
                  <a:pt x="753" y="271"/>
                  <a:pt x="765" y="378"/>
                </a:cubicBezTo>
                <a:cubicBezTo>
                  <a:pt x="776" y="486"/>
                  <a:pt x="749" y="632"/>
                  <a:pt x="696" y="717"/>
                </a:cubicBezTo>
                <a:cubicBezTo>
                  <a:pt x="642" y="802"/>
                  <a:pt x="530" y="863"/>
                  <a:pt x="447" y="886"/>
                </a:cubicBezTo>
                <a:cubicBezTo>
                  <a:pt x="365" y="909"/>
                  <a:pt x="258" y="869"/>
                  <a:pt x="205" y="851"/>
                </a:cubicBezTo>
                <a:cubicBezTo>
                  <a:pt x="151" y="834"/>
                  <a:pt x="155" y="818"/>
                  <a:pt x="123" y="781"/>
                </a:cubicBezTo>
                <a:cubicBezTo>
                  <a:pt x="90" y="745"/>
                  <a:pt x="31" y="666"/>
                  <a:pt x="8" y="636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3830077" y="165212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4542864" y="1780709"/>
            <a:ext cx="62865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</a:p>
          <a:p>
            <a:pPr>
              <a:lnSpc>
                <a:spcPct val="80000"/>
              </a:lnSpc>
            </a:pPr>
            <a:r>
              <a:rPr lang="en-US" altLang="zh-CN" b="1" i="1">
                <a:solidFill>
                  <a:srgbClr val="FF00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b="1" baseline="-2500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–</a:t>
            </a:r>
          </a:p>
        </p:txBody>
      </p:sp>
      <p:sp>
        <p:nvSpPr>
          <p:cNvPr id="35897" name="Rectangle 57" descr="40%"/>
          <p:cNvSpPr>
            <a:spLocks noChangeArrowheads="1"/>
          </p:cNvSpPr>
          <p:nvPr/>
        </p:nvSpPr>
        <p:spPr bwMode="auto">
          <a:xfrm>
            <a:off x="694764" y="5714534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对回路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3</a:t>
            </a:r>
            <a:r>
              <a:rPr kumimoji="0" lang="zh-CN" altLang="en-US" sz="2800" b="1"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solidFill>
                  <a:srgbClr val="FF00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kumimoji="0"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+</a:t>
            </a:r>
            <a:r>
              <a:rPr kumimoji="0" lang="en-US" altLang="zh-CN" sz="2800" b="1">
                <a:cs typeface="Times New Roman" panose="02020603050405020304" pitchFamily="18" charset="0"/>
              </a:rPr>
              <a:t> 3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35934" name="Freeform 94"/>
          <p:cNvSpPr>
            <a:spLocks/>
          </p:cNvSpPr>
          <p:nvPr/>
        </p:nvSpPr>
        <p:spPr bwMode="auto">
          <a:xfrm>
            <a:off x="3742764" y="1648946"/>
            <a:ext cx="477838" cy="1201738"/>
          </a:xfrm>
          <a:custGeom>
            <a:avLst/>
            <a:gdLst>
              <a:gd name="T0" fmla="*/ 0 w 776"/>
              <a:gd name="T1" fmla="*/ 2147483646 h 909"/>
              <a:gd name="T2" fmla="*/ 2147483646 w 776"/>
              <a:gd name="T3" fmla="*/ 2147483646 h 909"/>
              <a:gd name="T4" fmla="*/ 2147483646 w 776"/>
              <a:gd name="T5" fmla="*/ 2147483646 h 909"/>
              <a:gd name="T6" fmla="*/ 2147483646 w 776"/>
              <a:gd name="T7" fmla="*/ 2147483646 h 909"/>
              <a:gd name="T8" fmla="*/ 2147483646 w 776"/>
              <a:gd name="T9" fmla="*/ 2147483646 h 909"/>
              <a:gd name="T10" fmla="*/ 2147483646 w 776"/>
              <a:gd name="T11" fmla="*/ 2147483646 h 909"/>
              <a:gd name="T12" fmla="*/ 2147483646 w 776"/>
              <a:gd name="T13" fmla="*/ 2147483646 h 909"/>
              <a:gd name="T14" fmla="*/ 2147483646 w 776"/>
              <a:gd name="T15" fmla="*/ 2147483646 h 909"/>
              <a:gd name="T16" fmla="*/ 1867808396 w 776"/>
              <a:gd name="T17" fmla="*/ 2147483646 h 9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76"/>
              <a:gd name="T28" fmla="*/ 0 h 909"/>
              <a:gd name="T29" fmla="*/ 776 w 776"/>
              <a:gd name="T30" fmla="*/ 909 h 9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76" h="909">
                <a:moveTo>
                  <a:pt x="0" y="314"/>
                </a:moveTo>
                <a:cubicBezTo>
                  <a:pt x="33" y="268"/>
                  <a:pt x="110" y="80"/>
                  <a:pt x="214" y="40"/>
                </a:cubicBezTo>
                <a:cubicBezTo>
                  <a:pt x="318" y="0"/>
                  <a:pt x="530" y="16"/>
                  <a:pt x="621" y="72"/>
                </a:cubicBezTo>
                <a:cubicBezTo>
                  <a:pt x="713" y="129"/>
                  <a:pt x="753" y="271"/>
                  <a:pt x="765" y="378"/>
                </a:cubicBezTo>
                <a:cubicBezTo>
                  <a:pt x="776" y="486"/>
                  <a:pt x="749" y="632"/>
                  <a:pt x="696" y="717"/>
                </a:cubicBezTo>
                <a:cubicBezTo>
                  <a:pt x="642" y="802"/>
                  <a:pt x="530" y="863"/>
                  <a:pt x="447" y="886"/>
                </a:cubicBezTo>
                <a:cubicBezTo>
                  <a:pt x="365" y="909"/>
                  <a:pt x="258" y="869"/>
                  <a:pt x="205" y="851"/>
                </a:cubicBezTo>
                <a:cubicBezTo>
                  <a:pt x="151" y="834"/>
                  <a:pt x="155" y="818"/>
                  <a:pt x="123" y="781"/>
                </a:cubicBezTo>
                <a:cubicBezTo>
                  <a:pt x="90" y="745"/>
                  <a:pt x="31" y="666"/>
                  <a:pt x="8" y="636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69" name="Text Box 129" descr="小棋盘"/>
          <p:cNvSpPr txBox="1">
            <a:spLocks noChangeArrowheads="1"/>
          </p:cNvSpPr>
          <p:nvPr/>
        </p:nvSpPr>
        <p:spPr bwMode="auto">
          <a:xfrm>
            <a:off x="5733489" y="1907709"/>
            <a:ext cx="2808288" cy="2677656"/>
          </a:xfrm>
          <a:prstGeom prst="rect">
            <a:avLst/>
          </a:prstGeom>
          <a:pattFill prst="smCheck">
            <a:fgClr>
              <a:srgbClr val="FFFF00"/>
            </a:fgClr>
            <a:bgClr>
              <a:schemeClr val="bg1"/>
            </a:bgClr>
          </a:pattFill>
          <a:ln w="2857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因所选回路中包含恒流源支路，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而恒流源两端的电压未知，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所以有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个网孔则要列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6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方程。</a:t>
            </a:r>
          </a:p>
        </p:txBody>
      </p:sp>
      <p:pic>
        <p:nvPicPr>
          <p:cNvPr id="45075" name="Picture 130" descr="图片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9" y="907584"/>
            <a:ext cx="4562475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1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4" grpId="0" autoUpdateAnimBg="0"/>
      <p:bldP spid="35845" grpId="0" autoUpdateAnimBg="0"/>
      <p:bldP spid="35848" grpId="0" autoUpdateAnimBg="0"/>
      <p:bldP spid="35849" grpId="0" autoUpdateAnimBg="0"/>
      <p:bldP spid="35850" grpId="0" autoUpdateAnimBg="0"/>
      <p:bldP spid="35889" grpId="0" animBg="1"/>
      <p:bldP spid="35890" grpId="0" autoUpdateAnimBg="0"/>
      <p:bldP spid="35891" grpId="0" autoUpdateAnimBg="0"/>
      <p:bldP spid="35892" grpId="0" animBg="1"/>
      <p:bldP spid="35895" grpId="0" autoUpdateAnimBg="0"/>
      <p:bldP spid="35896" grpId="0" autoUpdateAnimBg="0"/>
      <p:bldP spid="35897" grpId="0" autoUpdateAnimBg="0"/>
      <p:bldP spid="35934" grpId="0" animBg="1"/>
      <p:bldP spid="3596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41610" y="505858"/>
            <a:ext cx="76962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电阻串并联连接的等效变换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03410" y="963058"/>
            <a:ext cx="342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2.1.1 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电阻的串联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37010" y="1369458"/>
            <a:ext cx="5867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各电阻一个接一个地顺序相连；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rot="16200000" flipH="1">
            <a:off x="870929" y="4093847"/>
            <a:ext cx="604838" cy="504825"/>
          </a:xfrm>
          <a:prstGeom prst="notchedRightArrow">
            <a:avLst>
              <a:gd name="adj1" fmla="val 50000"/>
              <a:gd name="adj2" fmla="val 29953"/>
            </a:avLst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613210" y="4201558"/>
            <a:ext cx="52895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两电阻串联时的分压公式：</a:t>
            </a:r>
            <a:endParaRPr lang="zh-CN" altLang="en-US" sz="28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429162"/>
              </p:ext>
            </p:extLst>
          </p:nvPr>
        </p:nvGraphicFramePr>
        <p:xfrm>
          <a:off x="2841810" y="4763533"/>
          <a:ext cx="2336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公式" r:id="rId3" imgW="998087" imgH="434182" progId="Equation.3">
                  <p:embed/>
                </p:oleObj>
              </mc:Choice>
              <mc:Fallback>
                <p:oleObj name="公式" r:id="rId3" imgW="998087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810" y="4763533"/>
                        <a:ext cx="23368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26937"/>
              </p:ext>
            </p:extLst>
          </p:nvPr>
        </p:nvGraphicFramePr>
        <p:xfrm>
          <a:off x="5585010" y="4763533"/>
          <a:ext cx="24384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公式" r:id="rId5" imgW="1005662" imgH="434182" progId="Equation.3">
                  <p:embed/>
                </p:oleObj>
              </mc:Choice>
              <mc:Fallback>
                <p:oleObj name="公式" r:id="rId5" imgW="1005662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010" y="4763533"/>
                        <a:ext cx="24384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835460" y="3198258"/>
            <a:ext cx="358775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537010" y="2817258"/>
            <a:ext cx="56657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等效电阻等于各电阻之和；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537010" y="3896758"/>
            <a:ext cx="65532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串联电阻上电压的分配与电阻成正比。</a:t>
            </a:r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2537010" y="2360058"/>
            <a:ext cx="510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各电阻中通过同一电流；</a:t>
            </a:r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625910" y="5598558"/>
            <a:ext cx="571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应用：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降压、限流、调节电压等。</a:t>
            </a:r>
          </a:p>
        </p:txBody>
      </p:sp>
      <p:pic>
        <p:nvPicPr>
          <p:cNvPr id="7219" name="Picture 51" descr="图片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8" y="1415495"/>
            <a:ext cx="23050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0" name="Picture 52" descr="图片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35" y="4605718"/>
            <a:ext cx="2222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6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build="p" autoUpdateAnimBg="0"/>
      <p:bldP spid="7173" grpId="0" animBg="1"/>
      <p:bldP spid="7174" grpId="0" build="p" autoUpdateAnimBg="0"/>
      <p:bldP spid="7177" grpId="0" build="p" autoUpdateAnimBg="0"/>
      <p:bldP spid="7178" grpId="0" build="p" autoUpdateAnimBg="0"/>
      <p:bldP spid="7179" grpId="0" autoUpdateAnimBg="0"/>
      <p:bldP spid="7217" grpId="0" build="p" autoUpdateAnimBg="0"/>
      <p:bldP spid="7218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48612"/>
            <a:ext cx="5105400" cy="7921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kumimoji="0" lang="en-US" altLang="zh-CN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2. 5 </a:t>
            </a:r>
            <a:r>
              <a:rPr kumimoji="0" lang="zh-CN" altLang="en-US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结点电压法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920100"/>
            <a:ext cx="30416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结点电压的概念：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" y="1375712"/>
            <a:ext cx="8763000" cy="1373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任选电路中某一结点为零电位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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，其它各结点对参考点的电压，称为结点电压。</a:t>
            </a:r>
          </a:p>
          <a:p>
            <a:pPr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结点电压的参考方向从结点指向参考结点。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57200" y="3891880"/>
            <a:ext cx="848020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结点电压法适用于支路数较多，结点数较少的电路。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06400" y="2623487"/>
            <a:ext cx="82296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结点电压法：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结点电压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为未知量，列方程求解。</a:t>
            </a:r>
            <a:endParaRPr kumimoji="0"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01638" y="3106872"/>
            <a:ext cx="8458200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在求出结点电压后，可应用基尔霍夫定律或欧姆定</a:t>
            </a:r>
          </a:p>
          <a:p>
            <a:pPr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律求出各支路的电流或电压。</a:t>
            </a: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4859338" y="4615800"/>
            <a:ext cx="389096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在左图电路中只含有两个结点，若设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为参考结点，则电路中只有一个未知的结点电压。</a:t>
            </a:r>
          </a:p>
        </p:txBody>
      </p:sp>
      <p:pic>
        <p:nvPicPr>
          <p:cNvPr id="36943" name="Picture 79" descr="图片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4337987"/>
            <a:ext cx="4064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  <p:bldP spid="36868" grpId="0" build="p" autoUpdateAnimBg="0"/>
      <p:bldP spid="36869" grpId="0" autoUpdateAnimBg="0"/>
      <p:bldP spid="36870" grpId="0" build="p" autoUpdateAnimBg="0"/>
      <p:bldP spid="36871" grpId="0" autoUpdateAnimBg="0"/>
      <p:bldP spid="3690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36" descr="图片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503145"/>
            <a:ext cx="45720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74638" y="526958"/>
            <a:ext cx="58674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kumimoji="0"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个结点的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结点电压方程的推导</a:t>
            </a:r>
            <a:endParaRPr kumimoji="0" lang="zh-CN" altLang="en-US" sz="2800" b="1" dirty="0" smtClean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14313" y="1027020"/>
            <a:ext cx="414337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设：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V</a:t>
            </a:r>
          </a:p>
          <a:p>
            <a:pPr>
              <a:lnSpc>
                <a:spcPct val="114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结点电压为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，参考方向从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16417"/>
              </p:ext>
            </p:extLst>
          </p:nvPr>
        </p:nvGraphicFramePr>
        <p:xfrm>
          <a:off x="4094163" y="4584608"/>
          <a:ext cx="29067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公式" r:id="rId5" imgW="1249502" imgH="205740" progId="Equation.3">
                  <p:embed/>
                </p:oleObj>
              </mc:Choice>
              <mc:Fallback>
                <p:oleObj name="公式" r:id="rId5" imgW="124950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4584608"/>
                        <a:ext cx="29067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528041"/>
              </p:ext>
            </p:extLst>
          </p:nvPr>
        </p:nvGraphicFramePr>
        <p:xfrm>
          <a:off x="4143375" y="5241833"/>
          <a:ext cx="2786063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公式" r:id="rId7" imgW="1234351" imgH="426615" progId="Equation.3">
                  <p:embed/>
                </p:oleObj>
              </mc:Choice>
              <mc:Fallback>
                <p:oleObj name="公式" r:id="rId7" imgW="1234351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241833"/>
                        <a:ext cx="2786063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15913" y="3508283"/>
            <a:ext cx="4871847" cy="73866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应用欧姆定律求各支路电流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83946"/>
              </p:ext>
            </p:extLst>
          </p:nvPr>
        </p:nvGraphicFramePr>
        <p:xfrm>
          <a:off x="666750" y="4163920"/>
          <a:ext cx="20034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Equation" r:id="rId9" imgW="754247" imgH="396345" progId="Equation.3">
                  <p:embed/>
                </p:oleObj>
              </mc:Choice>
              <mc:Fallback>
                <p:oleObj name="Equation" r:id="rId9" imgW="754247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163920"/>
                        <a:ext cx="20034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12450"/>
              </p:ext>
            </p:extLst>
          </p:nvPr>
        </p:nvGraphicFramePr>
        <p:xfrm>
          <a:off x="642938" y="5230720"/>
          <a:ext cx="20288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Equation" r:id="rId11" imgW="853677" imgH="396345" progId="Equation.3">
                  <p:embed/>
                </p:oleObj>
              </mc:Choice>
              <mc:Fallback>
                <p:oleObj name="Equation" r:id="rId11" imgW="853677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230720"/>
                        <a:ext cx="20288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220903"/>
              </p:ext>
            </p:extLst>
          </p:nvPr>
        </p:nvGraphicFramePr>
        <p:xfrm>
          <a:off x="2771775" y="5216433"/>
          <a:ext cx="12477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Equation" r:id="rId13" imgW="502831" imgH="396345" progId="Equation.3">
                  <p:embed/>
                </p:oleObj>
              </mc:Choice>
              <mc:Fallback>
                <p:oleObj name="Equation" r:id="rId13" imgW="502831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216433"/>
                        <a:ext cx="12477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03213" y="2638333"/>
            <a:ext cx="4165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用</a:t>
            </a: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对结点</a:t>
            </a:r>
            <a:r>
              <a:rPr lang="zh-CN" altLang="en-US" sz="2800" b="1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列方程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i="1">
                <a:cs typeface="Times New Roman" panose="02020603050405020304" pitchFamily="18" charset="0"/>
              </a:rPr>
              <a:t>       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cs typeface="Times New Roman" panose="02020603050405020304" pitchFamily="18" charset="0"/>
              </a:rPr>
              <a:t>+ 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4 </a:t>
            </a:r>
            <a:r>
              <a:rPr lang="en-US" altLang="zh-CN" sz="2800" b="1">
                <a:cs typeface="Times New Roman" panose="02020603050405020304" pitchFamily="18" charset="0"/>
              </a:rPr>
              <a:t>= 0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6759575" y="3309845"/>
            <a:ext cx="304800" cy="266700"/>
            <a:chOff x="4320" y="1960"/>
            <a:chExt cx="192" cy="168"/>
          </a:xfrm>
        </p:grpSpPr>
        <p:grpSp>
          <p:nvGrpSpPr>
            <p:cNvPr id="47118" name="Group 132"/>
            <p:cNvGrpSpPr>
              <a:grpSpLocks/>
            </p:cNvGrpSpPr>
            <p:nvPr/>
          </p:nvGrpSpPr>
          <p:grpSpPr bwMode="auto">
            <a:xfrm>
              <a:off x="4320" y="1984"/>
              <a:ext cx="192" cy="144"/>
              <a:chOff x="4320" y="1984"/>
              <a:chExt cx="192" cy="144"/>
            </a:xfrm>
          </p:grpSpPr>
          <p:sp>
            <p:nvSpPr>
              <p:cNvPr id="47120" name="Line 130"/>
              <p:cNvSpPr>
                <a:spLocks noChangeShapeType="1"/>
              </p:cNvSpPr>
              <p:nvPr/>
            </p:nvSpPr>
            <p:spPr bwMode="auto">
              <a:xfrm>
                <a:off x="4416" y="198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21" name="Line 131"/>
              <p:cNvSpPr>
                <a:spLocks noChangeShapeType="1"/>
              </p:cNvSpPr>
              <p:nvPr/>
            </p:nvSpPr>
            <p:spPr bwMode="auto">
              <a:xfrm>
                <a:off x="4320" y="21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119" name="Oval 133"/>
            <p:cNvSpPr>
              <a:spLocks noChangeArrowheads="1"/>
            </p:cNvSpPr>
            <p:nvPr/>
          </p:nvSpPr>
          <p:spPr bwMode="auto">
            <a:xfrm>
              <a:off x="4400" y="1960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pic>
        <p:nvPicPr>
          <p:cNvPr id="38025" name="Picture 137" descr="图片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103595"/>
            <a:ext cx="1700213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18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  <p:bldP spid="37894" grpId="0" autoUpdateAnimBg="0"/>
      <p:bldP spid="3789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33080" y="502963"/>
            <a:ext cx="60198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将各电流代入</a:t>
            </a:r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方程则有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706928"/>
              </p:ext>
            </p:extLst>
          </p:nvPr>
        </p:nvGraphicFramePr>
        <p:xfrm>
          <a:off x="901418" y="1003026"/>
          <a:ext cx="6237287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公式" r:id="rId3" imgW="2369746" imgH="434182" progId="Equation.3">
                  <p:embed/>
                </p:oleObj>
              </mc:Choice>
              <mc:Fallback>
                <p:oleObj name="公式" r:id="rId3" imgW="2369746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18" y="1003026"/>
                        <a:ext cx="6237287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9280" y="1950763"/>
            <a:ext cx="126669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整理得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562910"/>
              </p:ext>
            </p:extLst>
          </p:nvPr>
        </p:nvGraphicFramePr>
        <p:xfrm>
          <a:off x="842680" y="2109513"/>
          <a:ext cx="396240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Equation" r:id="rId5" imgW="1500918" imgH="777082" progId="Equation.3">
                  <p:embed/>
                </p:oleObj>
              </mc:Choice>
              <mc:Fallback>
                <p:oleObj name="Equation" r:id="rId5" imgW="1500918" imgH="7770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80" y="2109513"/>
                        <a:ext cx="3962400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961870"/>
              </p:ext>
            </p:extLst>
          </p:nvPr>
        </p:nvGraphicFramePr>
        <p:xfrm>
          <a:off x="6227480" y="2447651"/>
          <a:ext cx="17018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7" imgW="617412" imgH="700935" progId="Equation.3">
                  <p:embed/>
                </p:oleObj>
              </mc:Choice>
              <mc:Fallback>
                <p:oleObj name="Equation" r:id="rId7" imgW="617412" imgH="7009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480" y="2447651"/>
                        <a:ext cx="17018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85480" y="3703363"/>
            <a:ext cx="568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</a:p>
          <a:p>
            <a:pPr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上式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仅适用于两个结点的电路。</a:t>
            </a:r>
          </a:p>
        </p:txBody>
      </p:sp>
      <p:sp>
        <p:nvSpPr>
          <p:cNvPr id="38921" name="Rectangle 9" descr="40%"/>
          <p:cNvSpPr>
            <a:spLocks noChangeArrowheads="1"/>
          </p:cNvSpPr>
          <p:nvPr/>
        </p:nvSpPr>
        <p:spPr bwMode="auto">
          <a:xfrm>
            <a:off x="385480" y="4570138"/>
            <a:ext cx="8686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分母是各支路电导之和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恒为正值；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分子中各项可以为正，也可以可负。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0"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当电动势</a:t>
            </a:r>
            <a:r>
              <a:rPr kumimoji="0"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0"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与结点电压的参考方向相反时取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正号</a:t>
            </a:r>
            <a:r>
              <a:rPr kumimoji="0"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10000"/>
              </a:lnSpc>
              <a:defRPr/>
            </a:pPr>
            <a:r>
              <a:rPr kumimoji="0"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相同时则取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负号</a:t>
            </a:r>
            <a:r>
              <a:rPr kumimoji="0"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，而与各支路电流的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参考方向无关</a:t>
            </a:r>
            <a:r>
              <a:rPr kumimoji="0"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766980" y="1874563"/>
            <a:ext cx="27093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即结点电压公式</a:t>
            </a:r>
          </a:p>
        </p:txBody>
      </p:sp>
    </p:spTree>
    <p:extLst>
      <p:ext uri="{BB962C8B-B14F-4D97-AF65-F5344CB8AC3E}">
        <p14:creationId xmlns:p14="http://schemas.microsoft.com/office/powerpoint/2010/main" val="1463520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6" grpId="0" autoUpdateAnimBg="0"/>
      <p:bldP spid="38920" grpId="0" build="p" autoUpdateAnimBg="0"/>
      <p:bldP spid="38921" grpId="0" build="p" autoUpdateAnimBg="0"/>
      <p:bldP spid="3892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517622"/>
            <a:ext cx="1219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1209675" y="455709"/>
            <a:ext cx="30416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试求各支路电流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5175250" y="582709"/>
            <a:ext cx="3683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(1)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求结点电压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</p:txBody>
      </p:sp>
      <p:graphicFrame>
        <p:nvGraphicFramePr>
          <p:cNvPr id="3997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17522"/>
              </p:ext>
            </p:extLst>
          </p:nvPr>
        </p:nvGraphicFramePr>
        <p:xfrm>
          <a:off x="5276850" y="2301972"/>
          <a:ext cx="31988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8" name="Equation" r:id="rId3" imgW="1272703" imgH="739245" progId="Equation.3">
                  <p:embed/>
                </p:oleObj>
              </mc:Choice>
              <mc:Fallback>
                <p:oleObj name="Equation" r:id="rId3" imgW="1272703" imgH="7392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2301972"/>
                        <a:ext cx="319881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819936"/>
              </p:ext>
            </p:extLst>
          </p:nvPr>
        </p:nvGraphicFramePr>
        <p:xfrm>
          <a:off x="5064125" y="4850372"/>
          <a:ext cx="3621635" cy="171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" name="Equation" r:id="rId5" imgW="1790640" imgH="761760" progId="Equation.DSMT4">
                  <p:embed/>
                </p:oleObj>
              </mc:Choice>
              <mc:Fallback>
                <p:oleObj name="Equation" r:id="rId5" imgW="17906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4850372"/>
                        <a:ext cx="3621635" cy="1715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23386"/>
              </p:ext>
            </p:extLst>
          </p:nvPr>
        </p:nvGraphicFramePr>
        <p:xfrm>
          <a:off x="1050784" y="3935509"/>
          <a:ext cx="33210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" name="Equation" r:id="rId7" imgW="1904760" imgH="393480" progId="Equation.DSMT4">
                  <p:embed/>
                </p:oleObj>
              </mc:Choice>
              <mc:Fallback>
                <p:oleObj name="Equation" r:id="rId7" imgW="1904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784" y="3935509"/>
                        <a:ext cx="33210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946363"/>
              </p:ext>
            </p:extLst>
          </p:nvPr>
        </p:nvGraphicFramePr>
        <p:xfrm>
          <a:off x="1030147" y="4850372"/>
          <a:ext cx="3362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1" name="Equation" r:id="rId9" imgW="1841400" imgH="393480" progId="Equation.DSMT4">
                  <p:embed/>
                </p:oleObj>
              </mc:Choice>
              <mc:Fallback>
                <p:oleObj name="Equation" r:id="rId9" imgW="1841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147" y="4850372"/>
                        <a:ext cx="33623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3316"/>
              </p:ext>
            </p:extLst>
          </p:nvPr>
        </p:nvGraphicFramePr>
        <p:xfrm>
          <a:off x="1034770" y="5764309"/>
          <a:ext cx="26860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11" imgW="1231560" imgH="393480" progId="Equation.DSMT4">
                  <p:embed/>
                </p:oleObj>
              </mc:Choice>
              <mc:Fallback>
                <p:oleObj name="Equation" r:id="rId11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770" y="5764309"/>
                        <a:ext cx="268605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558800" y="3338609"/>
            <a:ext cx="461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应用欧姆定律求各电流</a:t>
            </a:r>
          </a:p>
        </p:txBody>
      </p:sp>
      <p:sp>
        <p:nvSpPr>
          <p:cNvPr id="40052" name="Text Box 116"/>
          <p:cNvSpPr txBox="1">
            <a:spLocks noChangeArrowheads="1"/>
          </p:cNvSpPr>
          <p:nvPr/>
        </p:nvSpPr>
        <p:spPr bwMode="auto">
          <a:xfrm>
            <a:off x="5149850" y="1065309"/>
            <a:ext cx="3810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cs typeface="Times New Roman" panose="02020603050405020304" pitchFamily="18" charset="0"/>
              </a:rPr>
              <a:t>电路中有一条支路是</a:t>
            </a:r>
          </a:p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理想电流源，故节点电压的公式要改为</a:t>
            </a:r>
          </a:p>
        </p:txBody>
      </p:sp>
      <p:sp>
        <p:nvSpPr>
          <p:cNvPr id="40059" name="Rectangle 123"/>
          <p:cNvSpPr>
            <a:spLocks noChangeArrowheads="1"/>
          </p:cNvSpPr>
          <p:nvPr/>
        </p:nvSpPr>
        <p:spPr bwMode="auto">
          <a:xfrm>
            <a:off x="5184775" y="4059334"/>
            <a:ext cx="37496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zh-CN" sz="26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</a:t>
            </a:r>
            <a:r>
              <a:rPr kumimoji="0" lang="en-US" altLang="zh-CN" sz="26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6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sz="26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6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kumimoji="0" lang="zh-CN" altLang="en-US" sz="26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的参考方向相</a:t>
            </a:r>
          </a:p>
          <a:p>
            <a:pPr eaLnBrk="1" hangingPunct="1">
              <a:defRPr/>
            </a:pPr>
            <a:r>
              <a:rPr kumimoji="0" lang="zh-CN" altLang="en-US" sz="26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反取正号</a:t>
            </a:r>
            <a:r>
              <a:rPr kumimoji="0" lang="en-US" altLang="zh-CN" sz="26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6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反之取负号。 </a:t>
            </a:r>
          </a:p>
        </p:txBody>
      </p:sp>
      <p:pic>
        <p:nvPicPr>
          <p:cNvPr id="50189" name="Picture 127" descr="图片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89084"/>
            <a:ext cx="462280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8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8" grpId="0" autoUpdateAnimBg="0"/>
      <p:bldP spid="39984" grpId="0" autoUpdateAnimBg="0"/>
      <p:bldP spid="40052" grpId="0" autoUpdateAnimBg="0"/>
      <p:bldP spid="4005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60295"/>
            <a:ext cx="990600" cy="381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57288" y="560295"/>
            <a:ext cx="7453312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计算电路中</a:t>
            </a:r>
            <a:r>
              <a:rPr kumimoji="0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两点的电位。</a:t>
            </a:r>
            <a:r>
              <a:rPr kumimoji="0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点为参考点。</a:t>
            </a:r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1143000" y="4065495"/>
            <a:ext cx="297180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eaLnBrk="1" hangingPunct="1"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361950" y="3600358"/>
            <a:ext cx="6154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列方程</a:t>
            </a:r>
            <a:endParaRPr lang="zh-CN" altLang="en-US" sz="2800" b="1" baseline="-2500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4572000" y="1093695"/>
            <a:ext cx="461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应用欧姆定律求各电流</a:t>
            </a:r>
            <a:endParaRPr lang="zh-CN" altLang="en-US" sz="2800" b="1" baseline="-2500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05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13319"/>
              </p:ext>
            </p:extLst>
          </p:nvPr>
        </p:nvGraphicFramePr>
        <p:xfrm>
          <a:off x="5611813" y="1681070"/>
          <a:ext cx="15509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公式" r:id="rId3" imgW="906706" imgH="434182" progId="Equation.3">
                  <p:embed/>
                </p:oleObj>
              </mc:Choice>
              <mc:Fallback>
                <p:oleObj name="公式" r:id="rId3" imgW="906706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81070"/>
                        <a:ext cx="15509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651645"/>
              </p:ext>
            </p:extLst>
          </p:nvPr>
        </p:nvGraphicFramePr>
        <p:xfrm>
          <a:off x="7620000" y="1625508"/>
          <a:ext cx="10239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5" imgW="525558" imgH="396345" progId="Equation.3">
                  <p:embed/>
                </p:oleObj>
              </mc:Choice>
              <mc:Fallback>
                <p:oleObj name="Equation" r:id="rId5" imgW="525558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25508"/>
                        <a:ext cx="102393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764069"/>
              </p:ext>
            </p:extLst>
          </p:nvPr>
        </p:nvGraphicFramePr>
        <p:xfrm>
          <a:off x="5638800" y="2570070"/>
          <a:ext cx="16129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7" imgW="830476" imgH="388778" progId="Equation.3">
                  <p:embed/>
                </p:oleObj>
              </mc:Choice>
              <mc:Fallback>
                <p:oleObj name="Equation" r:id="rId7" imgW="830476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70070"/>
                        <a:ext cx="16129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52255"/>
              </p:ext>
            </p:extLst>
          </p:nvPr>
        </p:nvGraphicFramePr>
        <p:xfrm>
          <a:off x="7705725" y="2617695"/>
          <a:ext cx="968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公式" r:id="rId9" imgW="563910" imgH="434182" progId="Equation.3">
                  <p:embed/>
                </p:oleObj>
              </mc:Choice>
              <mc:Fallback>
                <p:oleObj name="公式" r:id="rId9" imgW="563910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5" y="2617695"/>
                        <a:ext cx="9683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697651"/>
              </p:ext>
            </p:extLst>
          </p:nvPr>
        </p:nvGraphicFramePr>
        <p:xfrm>
          <a:off x="7173913" y="3622583"/>
          <a:ext cx="158908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Equation" r:id="rId11" imgW="807750" imgH="388778" progId="Equation.3">
                  <p:embed/>
                </p:oleObj>
              </mc:Choice>
              <mc:Fallback>
                <p:oleObj name="Equation" r:id="rId11" imgW="807750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3" y="3622583"/>
                        <a:ext cx="1589087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952500" y="4949733"/>
            <a:ext cx="651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将各电流代入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方程，整理后得</a:t>
            </a:r>
            <a:endParaRPr lang="zh-CN" altLang="en-US" sz="2800" b="1" baseline="-250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65" name="Text Box 57"/>
          <p:cNvSpPr txBox="1">
            <a:spLocks noChangeArrowheads="1"/>
          </p:cNvSpPr>
          <p:nvPr/>
        </p:nvSpPr>
        <p:spPr bwMode="auto">
          <a:xfrm>
            <a:off x="1143000" y="5360895"/>
            <a:ext cx="297180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30</a:t>
            </a:r>
          </a:p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+ 8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130</a:t>
            </a:r>
          </a:p>
        </p:txBody>
      </p:sp>
      <p:sp>
        <p:nvSpPr>
          <p:cNvPr id="43066" name="AutoShape 58"/>
          <p:cNvSpPr>
            <a:spLocks/>
          </p:cNvSpPr>
          <p:nvPr/>
        </p:nvSpPr>
        <p:spPr bwMode="auto">
          <a:xfrm>
            <a:off x="1066800" y="424964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2800" b="1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67" name="AutoShape 59"/>
          <p:cNvSpPr>
            <a:spLocks/>
          </p:cNvSpPr>
          <p:nvPr/>
        </p:nvSpPr>
        <p:spPr bwMode="auto">
          <a:xfrm>
            <a:off x="1066800" y="554504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4267200" y="5360895"/>
            <a:ext cx="297180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10V</a:t>
            </a:r>
          </a:p>
          <a:p>
            <a:pPr eaLnBrk="1" hangingPunct="1"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20V</a:t>
            </a:r>
          </a:p>
        </p:txBody>
      </p:sp>
      <p:grpSp>
        <p:nvGrpSpPr>
          <p:cNvPr id="51217" name="Group 67"/>
          <p:cNvGrpSpPr>
            <a:grpSpLocks/>
          </p:cNvGrpSpPr>
          <p:nvPr/>
        </p:nvGrpSpPr>
        <p:grpSpPr bwMode="auto">
          <a:xfrm>
            <a:off x="323850" y="788895"/>
            <a:ext cx="4864100" cy="2847975"/>
            <a:chOff x="204" y="480"/>
            <a:chExt cx="3064" cy="1794"/>
          </a:xfrm>
        </p:grpSpPr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1431" y="480"/>
              <a:ext cx="221" cy="3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zh-CN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1219" name="Picture 66" descr="图片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572"/>
              <a:ext cx="3064" cy="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17850"/>
              </p:ext>
            </p:extLst>
          </p:nvPr>
        </p:nvGraphicFramePr>
        <p:xfrm>
          <a:off x="4818888" y="2765333"/>
          <a:ext cx="4169664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14" imgW="2006280" imgH="888840" progId="Equation.DSMT4">
                  <p:embed/>
                </p:oleObj>
              </mc:Choice>
              <mc:Fallback>
                <p:oleObj name="Equation" r:id="rId14" imgW="2006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888" y="2765333"/>
                        <a:ext cx="4169664" cy="22352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80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6" grpId="0" build="p" autoUpdateAnimBg="0"/>
      <p:bldP spid="43057" grpId="0" autoUpdateAnimBg="0"/>
      <p:bldP spid="43058" grpId="0" autoUpdateAnimBg="0"/>
      <p:bldP spid="43064" grpId="0" autoUpdateAnimBg="0"/>
      <p:bldP spid="43065" grpId="0" build="p" autoUpdateAnimBg="0"/>
      <p:bldP spid="43066" grpId="0" animBg="1" autoUpdateAnimBg="0"/>
      <p:bldP spid="43067" grpId="0" animBg="1"/>
      <p:bldP spid="43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398153" y="638922"/>
            <a:ext cx="43434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kumimoji="0" lang="en-US" altLang="zh-CN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2.6 </a:t>
            </a:r>
            <a:r>
              <a:rPr kumimoji="0" lang="zh-CN" altLang="en-US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叠加定理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13778" y="1283447"/>
            <a:ext cx="8412162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叠加定理：</a:t>
            </a: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线性电路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，任何一条支路的电流，都可以看成是由电路中各个电源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电压源或电流源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分别作用时，在此支路中所产生的电流的代数和。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904315" y="5304585"/>
            <a:ext cx="125571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原电路</a:t>
            </a:r>
          </a:p>
        </p:txBody>
      </p:sp>
      <p:sp>
        <p:nvSpPr>
          <p:cNvPr id="87089" name="Text Box 49"/>
          <p:cNvSpPr txBox="1">
            <a:spLocks noChangeArrowheads="1"/>
          </p:cNvSpPr>
          <p:nvPr/>
        </p:nvSpPr>
        <p:spPr bwMode="auto">
          <a:xfrm>
            <a:off x="5992590" y="3764710"/>
            <a:ext cx="389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3133165" y="3572622"/>
            <a:ext cx="3898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zh-CN" sz="2800" b="1" smtClean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87122" name="AutoShape 82"/>
          <p:cNvSpPr>
            <a:spLocks/>
          </p:cNvSpPr>
          <p:nvPr/>
        </p:nvSpPr>
        <p:spPr bwMode="auto">
          <a:xfrm rot="5400000" flipV="1">
            <a:off x="6219265" y="4980238"/>
            <a:ext cx="152400" cy="537567"/>
          </a:xfrm>
          <a:prstGeom prst="rightBrace">
            <a:avLst>
              <a:gd name="adj1" fmla="val 104167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auto">
          <a:xfrm>
            <a:off x="4865128" y="5952285"/>
            <a:ext cx="2416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叠加定理</a:t>
            </a:r>
          </a:p>
        </p:txBody>
      </p:sp>
      <p:sp>
        <p:nvSpPr>
          <p:cNvPr id="87099" name="Rectangle 59"/>
          <p:cNvSpPr>
            <a:spLocks noChangeArrowheads="1"/>
          </p:cNvSpPr>
          <p:nvPr/>
        </p:nvSpPr>
        <p:spPr bwMode="auto">
          <a:xfrm>
            <a:off x="3857065" y="5479210"/>
            <a:ext cx="24479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单独作用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4" name="Line 156"/>
          <p:cNvSpPr>
            <a:spLocks noChangeShapeType="1"/>
          </p:cNvSpPr>
          <p:nvPr/>
        </p:nvSpPr>
        <p:spPr bwMode="auto">
          <a:xfrm flipH="1">
            <a:off x="6257365" y="4471147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6397065" y="5506197"/>
            <a:ext cx="1995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单独作用</a:t>
            </a:r>
            <a:endParaRPr kumimoji="0" lang="zh-CN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4713487" y="5092931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87257" name="Picture 217" descr="图片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0" y="2785222"/>
            <a:ext cx="3273425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258" name="Picture 218" descr="图片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28" y="2774110"/>
            <a:ext cx="2798762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259" name="Picture 219" descr="图片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03" y="2783635"/>
            <a:ext cx="2689225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902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5" grpId="0" autoUpdateAnimBg="0"/>
      <p:bldP spid="87089" grpId="0" autoUpdateAnimBg="0"/>
      <p:bldP spid="87100" grpId="0" autoUpdateAnimBg="0"/>
      <p:bldP spid="87122" grpId="0" animBg="1"/>
      <p:bldP spid="87123" grpId="0" autoUpdateAnimBg="0"/>
      <p:bldP spid="87099" grpId="0"/>
      <p:bldP spid="87073" grpId="0"/>
      <p:bldP spid="8718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955"/>
              </p:ext>
            </p:extLst>
          </p:nvPr>
        </p:nvGraphicFramePr>
        <p:xfrm>
          <a:off x="939800" y="4058025"/>
          <a:ext cx="61436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3" imgW="2598435" imgH="396345" progId="Equation.3">
                  <p:embed/>
                </p:oleObj>
              </mc:Choice>
              <mc:Fallback>
                <p:oleObj name="Equation" r:id="rId3" imgW="2598435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058025"/>
                        <a:ext cx="614362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09588" y="5023225"/>
            <a:ext cx="4595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单独作用时</a:t>
            </a:r>
            <a:endParaRPr lang="zh-CN" altLang="zh-CN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57200" y="3626225"/>
            <a:ext cx="34798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单独作用时</a:t>
            </a:r>
          </a:p>
        </p:txBody>
      </p:sp>
      <p:graphicFrame>
        <p:nvGraphicFramePr>
          <p:cNvPr id="45254" name="Objec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844194"/>
              </p:ext>
            </p:extLst>
          </p:nvPr>
        </p:nvGraphicFramePr>
        <p:xfrm>
          <a:off x="847725" y="5418513"/>
          <a:ext cx="73247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5" imgW="3345106" imgH="434182" progId="Equation.3">
                  <p:embed/>
                </p:oleObj>
              </mc:Choice>
              <mc:Fallback>
                <p:oleObj name="Equation" r:id="rId5" imgW="3345106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418513"/>
                        <a:ext cx="732472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4" name="Picture 306" descr="图片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30600"/>
            <a:ext cx="90074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202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84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613486"/>
              </p:ext>
            </p:extLst>
          </p:nvPr>
        </p:nvGraphicFramePr>
        <p:xfrm>
          <a:off x="638175" y="3923180"/>
          <a:ext cx="80486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3" imgW="3360257" imgH="396345" progId="Equation.3">
                  <p:embed/>
                </p:oleObj>
              </mc:Choice>
              <mc:Fallback>
                <p:oleObj name="Equation" r:id="rId3" imgW="3360257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3923180"/>
                        <a:ext cx="80486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85" name="Text Box 121"/>
          <p:cNvSpPr txBox="1">
            <a:spLocks noChangeArrowheads="1"/>
          </p:cNvSpPr>
          <p:nvPr/>
        </p:nvSpPr>
        <p:spPr bwMode="auto">
          <a:xfrm>
            <a:off x="508000" y="4920130"/>
            <a:ext cx="1195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同理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:  </a:t>
            </a:r>
          </a:p>
        </p:txBody>
      </p:sp>
      <p:graphicFrame>
        <p:nvGraphicFramePr>
          <p:cNvPr id="88186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441735"/>
              </p:ext>
            </p:extLst>
          </p:nvPr>
        </p:nvGraphicFramePr>
        <p:xfrm>
          <a:off x="1631950" y="5297956"/>
          <a:ext cx="18732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5297956"/>
                        <a:ext cx="18732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87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024245"/>
              </p:ext>
            </p:extLst>
          </p:nvPr>
        </p:nvGraphicFramePr>
        <p:xfrm>
          <a:off x="1600200" y="5947243"/>
          <a:ext cx="1905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7" imgW="723586" imgH="203112" progId="Equation.3">
                  <p:embed/>
                </p:oleObj>
              </mc:Choice>
              <mc:Fallback>
                <p:oleObj name="Equation" r:id="rId7" imgW="72358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947243"/>
                        <a:ext cx="19050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88" name="Rectangle 124"/>
          <p:cNvSpPr>
            <a:spLocks noChangeArrowheads="1"/>
          </p:cNvSpPr>
          <p:nvPr/>
        </p:nvSpPr>
        <p:spPr bwMode="auto">
          <a:xfrm>
            <a:off x="4654550" y="5278905"/>
            <a:ext cx="30416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用支路电流法证明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见教材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P55</a:t>
            </a:r>
          </a:p>
        </p:txBody>
      </p:sp>
      <p:pic>
        <p:nvPicPr>
          <p:cNvPr id="54279" name="Picture 227" descr="图片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56105"/>
            <a:ext cx="90074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513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85" grpId="0" autoUpdateAnimBg="0"/>
      <p:bldP spid="8818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96981" y="1125913"/>
            <a:ext cx="556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叠加定理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只适用于线性电路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84281" y="3142038"/>
            <a:ext cx="8305800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不作用电源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的处理：</a:t>
            </a:r>
          </a:p>
          <a:p>
            <a:pPr>
              <a:lnSpc>
                <a:spcPct val="114000"/>
              </a:lnSpc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即将</a:t>
            </a:r>
            <a:r>
              <a:rPr kumimoji="0"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短路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即将 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开路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79519" y="1579938"/>
            <a:ext cx="79978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线性电路的电流或电压均可用叠加定理计算，</a:t>
            </a:r>
          </a:p>
          <a:p>
            <a:pPr>
              <a:lnSpc>
                <a:spcPct val="120000"/>
              </a:lnSpc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但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</a:t>
            </a:r>
            <a:r>
              <a:rPr kumimoji="0"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不能用叠加定理计算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。例：</a:t>
            </a:r>
          </a:p>
        </p:txBody>
      </p:sp>
      <p:sp>
        <p:nvSpPr>
          <p:cNvPr id="47109" name="AutoShape 5" descr="40%"/>
          <p:cNvSpPr>
            <a:spLocks noChangeArrowheads="1"/>
          </p:cNvSpPr>
          <p:nvPr/>
        </p:nvSpPr>
        <p:spPr bwMode="auto">
          <a:xfrm>
            <a:off x="151840" y="468597"/>
            <a:ext cx="1752600" cy="685800"/>
          </a:xfrm>
          <a:prstGeom prst="cloudCallout">
            <a:avLst>
              <a:gd name="adj1" fmla="val 93660"/>
              <a:gd name="adj2" fmla="val 75804"/>
            </a:avLst>
          </a:prstGeom>
          <a:pattFill prst="pct40">
            <a:fgClr>
              <a:srgbClr val="FF9999"/>
            </a:fgClr>
            <a:bgClr>
              <a:srgbClr val="FFFFFF"/>
            </a:bgClr>
          </a:patt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kumimoji="0"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事项</a:t>
            </a:r>
            <a:endParaRPr kumimoji="0"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402222"/>
              </p:ext>
            </p:extLst>
          </p:nvPr>
        </p:nvGraphicFramePr>
        <p:xfrm>
          <a:off x="1808256" y="2629275"/>
          <a:ext cx="5638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公式" r:id="rId3" imgW="2849850" imgH="274320" progId="Equation.3">
                  <p:embed/>
                </p:oleObj>
              </mc:Choice>
              <mc:Fallback>
                <p:oleObj name="公式" r:id="rId3" imgW="2849850" imgH="27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256" y="2629275"/>
                        <a:ext cx="5638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01731" y="5551863"/>
            <a:ext cx="8421688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114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应用叠加定理时可把电源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分组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求解，即每个分电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4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路中的电源个数可以多于一个。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438244" y="4118350"/>
            <a:ext cx="8421687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解题时要标明各支路电流、电压的参考方向。</a:t>
            </a:r>
          </a:p>
          <a:p>
            <a:pPr>
              <a:lnSpc>
                <a:spcPct val="114000"/>
              </a:lnSpc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若分电流、分电压与原电路中电流、电压的参考</a:t>
            </a:r>
            <a:endParaRPr kumimoji="0" lang="en-US" altLang="zh-CN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defRPr/>
            </a:pP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kumimoji="0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相反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时，叠加时相应项前要</a:t>
            </a:r>
            <a:r>
              <a:rPr kumimoji="0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带负号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60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/>
      <p:bldP spid="47108" grpId="0" autoUpdateAnimBg="0"/>
      <p:bldP spid="47109" grpId="0" animBg="1" autoUpdateAnimBg="0"/>
      <p:bldP spid="47114" grpId="0" autoUpdateAnimBg="0"/>
      <p:bldP spid="4711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26224"/>
            <a:ext cx="914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23850" y="582053"/>
            <a:ext cx="8308975" cy="13731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电路如图，已知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10V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=1A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 ,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，试用叠加原理求流过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的电流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和理想电流源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两端的电压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813272" y="3945965"/>
            <a:ext cx="20810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单独作用</a:t>
            </a:r>
          </a:p>
          <a:p>
            <a:pPr algn="ctr">
              <a:defRPr/>
            </a:pPr>
            <a:r>
              <a:rPr kumimoji="0" lang="zh-CN" altLang="zh-CN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将 </a:t>
            </a:r>
            <a:r>
              <a:rPr lang="en-US" altLang="zh-CN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断开</a:t>
            </a:r>
            <a:endParaRPr kumimoji="0" lang="zh-CN" altLang="en-US" sz="24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383466" y="3952742"/>
            <a:ext cx="20746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单独作用</a:t>
            </a:r>
          </a:p>
          <a:p>
            <a:pPr algn="ctr" eaLnBrk="1" hangingPunct="1">
              <a:defRPr/>
            </a:pPr>
            <a:r>
              <a:rPr kumimoji="0"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zh-CN" altLang="zh-CN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kumimoji="0" lang="en-US" altLang="zh-CN" sz="24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0" lang="zh-CN" altLang="zh-CN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短接</a:t>
            </a:r>
            <a:endParaRPr kumimoji="0" lang="zh-CN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66763" y="4552390"/>
            <a:ext cx="222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 b)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29621"/>
              </p:ext>
            </p:extLst>
          </p:nvPr>
        </p:nvGraphicFramePr>
        <p:xfrm>
          <a:off x="1525588" y="4885765"/>
          <a:ext cx="4114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3" imgW="1783110" imgH="434182" progId="Equation.3">
                  <p:embed/>
                </p:oleObj>
              </mc:Choice>
              <mc:Fallback>
                <p:oleObj name="Equation" r:id="rId3" imgW="1783110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885765"/>
                        <a:ext cx="41148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1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773683"/>
              </p:ext>
            </p:extLst>
          </p:nvPr>
        </p:nvGraphicFramePr>
        <p:xfrm>
          <a:off x="1670050" y="5991225"/>
          <a:ext cx="37353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5991225"/>
                        <a:ext cx="37353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76" name="Text Box 148"/>
          <p:cNvSpPr txBox="1">
            <a:spLocks noChangeArrowheads="1"/>
          </p:cNvSpPr>
          <p:nvPr/>
        </p:nvSpPr>
        <p:spPr bwMode="auto">
          <a:xfrm>
            <a:off x="6056313" y="4015299"/>
            <a:ext cx="2665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kumimoji="0"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330" name="Picture 181" descr="图片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72690"/>
            <a:ext cx="3246437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310" name="Picture 182" descr="图片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0" y="1837765"/>
            <a:ext cx="2582863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311" name="Picture 183" descr="图片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848878"/>
            <a:ext cx="28384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8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  <p:bldP spid="48134" grpId="0" autoUpdateAnimBg="0"/>
      <p:bldP spid="481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430" y="531164"/>
            <a:ext cx="4648200" cy="8001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2.1.2  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电阻的并联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429430" y="4191939"/>
            <a:ext cx="511968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两电阻并联时的分流公式：</a:t>
            </a:r>
            <a:endParaRPr lang="zh-CN" altLang="en-US" sz="28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69003"/>
              </p:ext>
            </p:extLst>
          </p:nvPr>
        </p:nvGraphicFramePr>
        <p:xfrm>
          <a:off x="2810430" y="4836464"/>
          <a:ext cx="21050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公式" r:id="rId3" imgW="921857" imgH="434182" progId="Equation.3">
                  <p:embed/>
                </p:oleObj>
              </mc:Choice>
              <mc:Fallback>
                <p:oleObj name="公式" r:id="rId3" imgW="921857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430" y="4836464"/>
                        <a:ext cx="21050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04733"/>
              </p:ext>
            </p:extLst>
          </p:nvPr>
        </p:nvGraphicFramePr>
        <p:xfrm>
          <a:off x="5706030" y="4836464"/>
          <a:ext cx="19446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公式" r:id="rId5" imgW="929433" imgH="434182" progId="Equation.3">
                  <p:embed/>
                </p:oleObj>
              </mc:Choice>
              <mc:Fallback>
                <p:oleObj name="公式" r:id="rId5" imgW="929433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030" y="4836464"/>
                        <a:ext cx="194468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67123"/>
              </p:ext>
            </p:extLst>
          </p:nvPr>
        </p:nvGraphicFramePr>
        <p:xfrm>
          <a:off x="3872468" y="2928289"/>
          <a:ext cx="20431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7" imgW="891555" imgH="434182" progId="Equation.3">
                  <p:embed/>
                </p:oleObj>
              </mc:Choice>
              <mc:Fallback>
                <p:oleObj name="Equation" r:id="rId7" imgW="891555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468" y="2928289"/>
                        <a:ext cx="204311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429430" y="2321864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等效电阻的倒数等于各电阻倒数之和；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429430" y="3645839"/>
            <a:ext cx="6629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并联电阻上电流的分配与电阻成反比。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429430" y="874064"/>
            <a:ext cx="6553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1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各电阻连接在两个公共的结点之间；</a:t>
            </a:r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 rot="16200000" flipH="1">
            <a:off x="1007824" y="3824433"/>
            <a:ext cx="604837" cy="504825"/>
          </a:xfrm>
          <a:prstGeom prst="notchedRightArrow">
            <a:avLst>
              <a:gd name="adj1" fmla="val 50000"/>
              <a:gd name="adj2" fmla="val 29953"/>
            </a:avLst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2429430" y="2017064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各电阻两端的电压相同；</a:t>
            </a:r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2581830" y="5827064"/>
            <a:ext cx="480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应用：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分流、调节电流等。</a:t>
            </a:r>
          </a:p>
        </p:txBody>
      </p:sp>
      <p:pic>
        <p:nvPicPr>
          <p:cNvPr id="8241" name="Picture 49" descr="图片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5" y="993127"/>
            <a:ext cx="230822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2" name="Picture 50" descr="图片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3" y="4433239"/>
            <a:ext cx="2222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7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9" grpId="0" autoUpdateAnimBg="0"/>
      <p:bldP spid="8200" grpId="0" autoUpdateAnimBg="0"/>
      <p:bldP spid="8201" grpId="0" build="p" autoUpdateAnimBg="0"/>
      <p:bldP spid="8216" grpId="0" animBg="1"/>
      <p:bldP spid="8239" grpId="0" build="p" autoUpdateAnimBg="0"/>
      <p:bldP spid="824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71645" y="644338"/>
            <a:ext cx="4903787" cy="73866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647713"/>
              </p:ext>
            </p:extLst>
          </p:nvPr>
        </p:nvGraphicFramePr>
        <p:xfrm>
          <a:off x="1452282" y="5679888"/>
          <a:ext cx="579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3" imgW="2331868" imgH="205740" progId="Equation.3">
                  <p:embed/>
                </p:oleObj>
              </mc:Choice>
              <mc:Fallback>
                <p:oleObj name="Equation" r:id="rId3" imgW="2331868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282" y="5679888"/>
                        <a:ext cx="5791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41" name="Text Box 89"/>
          <p:cNvSpPr txBox="1">
            <a:spLocks noChangeArrowheads="1"/>
          </p:cNvSpPr>
          <p:nvPr/>
        </p:nvSpPr>
        <p:spPr bwMode="auto">
          <a:xfrm>
            <a:off x="366432" y="4422588"/>
            <a:ext cx="2097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解：由图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924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29787"/>
              </p:ext>
            </p:extLst>
          </p:nvPr>
        </p:nvGraphicFramePr>
        <p:xfrm>
          <a:off x="2290482" y="4230501"/>
          <a:ext cx="50784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5" imgW="2110755" imgH="434182" progId="Equation.3">
                  <p:embed/>
                </p:oleObj>
              </mc:Choice>
              <mc:Fallback>
                <p:oleObj name="Equation" r:id="rId5" imgW="2110755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482" y="4230501"/>
                        <a:ext cx="50784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4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45922"/>
              </p:ext>
            </p:extLst>
          </p:nvPr>
        </p:nvGraphicFramePr>
        <p:xfrm>
          <a:off x="2285720" y="5144901"/>
          <a:ext cx="44846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Equation" r:id="rId7" imgW="1798261" imgH="220875" progId="Equation.3">
                  <p:embed/>
                </p:oleObj>
              </mc:Choice>
              <mc:Fallback>
                <p:oleObj name="Equation" r:id="rId7" imgW="1798261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720" y="5144901"/>
                        <a:ext cx="44846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44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471927"/>
              </p:ext>
            </p:extLst>
          </p:nvPr>
        </p:nvGraphicFramePr>
        <p:xfrm>
          <a:off x="2268257" y="6160901"/>
          <a:ext cx="54102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Equation" r:id="rId9" imgW="2141057" imgH="220875" progId="Equation.3">
                  <p:embed/>
                </p:oleObj>
              </mc:Choice>
              <mc:Fallback>
                <p:oleObj name="Equation" r:id="rId9" imgW="2141057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257" y="6160901"/>
                        <a:ext cx="54102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35" name="Rectangle 183"/>
          <p:cNvSpPr>
            <a:spLocks noGrp="1" noChangeArrowheads="1"/>
          </p:cNvSpPr>
          <p:nvPr>
            <p:ph type="title"/>
          </p:nvPr>
        </p:nvSpPr>
        <p:spPr bwMode="auto">
          <a:xfrm>
            <a:off x="366432" y="573367"/>
            <a:ext cx="914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9336" name="Text Box 184"/>
          <p:cNvSpPr txBox="1">
            <a:spLocks noChangeArrowheads="1"/>
          </p:cNvSpPr>
          <p:nvPr/>
        </p:nvSpPr>
        <p:spPr bwMode="auto">
          <a:xfrm>
            <a:off x="252132" y="533213"/>
            <a:ext cx="8308975" cy="1373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电路如图，已知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10V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=1A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 ,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，试用叠加原理求流过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的电流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和理想电流源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两端的电压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7354" name="Picture 188" descr="图片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0" y="1704788"/>
            <a:ext cx="8609012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8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4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7036" y="618564"/>
            <a:ext cx="37338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 sz="32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齐性定理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724461" y="1228164"/>
            <a:ext cx="7981950" cy="1573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8755" tIns="49378" rIns="98755" bIns="49378">
            <a:spAutoFit/>
          </a:bodyPr>
          <a:lstStyle/>
          <a:p>
            <a:pPr defTabSz="987425">
              <a:lnSpc>
                <a:spcPct val="114000"/>
              </a:lnSpc>
              <a:defRPr/>
            </a:pPr>
            <a:r>
              <a:rPr kumimoji="0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只有一个电源作用的线性电路中，各支路的电压或电流和电源成正比。</a:t>
            </a:r>
          </a:p>
          <a:p>
            <a:pPr defTabSz="987425">
              <a:lnSpc>
                <a:spcPct val="114000"/>
              </a:lnSpc>
              <a:defRPr/>
            </a:pPr>
            <a:r>
              <a:rPr kumimoji="0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如图：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316132" y="5481736"/>
            <a:ext cx="6800850" cy="66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55" tIns="49378" rIns="98755" bIns="49378"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sz="2800" b="1">
                <a:cs typeface="Times New Roman" panose="02020603050405020304" pitchFamily="18" charset="0"/>
              </a:rPr>
              <a:t>若 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E</a:t>
            </a:r>
            <a:r>
              <a:rPr kumimoji="0" lang="en-US" altLang="zh-CN" sz="2800" b="1" baseline="-25000"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 </a:t>
            </a:r>
            <a:r>
              <a:rPr kumimoji="0" lang="zh-CN" altLang="en-US" sz="2800" b="1">
                <a:cs typeface="Times New Roman" panose="02020603050405020304" pitchFamily="18" charset="0"/>
              </a:rPr>
              <a:t>增加 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n </a:t>
            </a:r>
            <a:r>
              <a:rPr kumimoji="0" lang="zh-CN" altLang="en-US" sz="2800" b="1">
                <a:cs typeface="Times New Roman" panose="02020603050405020304" pitchFamily="18" charset="0"/>
              </a:rPr>
              <a:t>倍，各电流也会增加 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n </a:t>
            </a:r>
            <a:r>
              <a:rPr kumimoji="0" lang="zh-CN" altLang="en-US" sz="2800" b="1">
                <a:cs typeface="Times New Roman" panose="02020603050405020304" pitchFamily="18" charset="0"/>
              </a:rPr>
              <a:t>倍。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64124" y="4817502"/>
            <a:ext cx="1461003" cy="66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55" tIns="49378" rIns="98755" bIns="49378"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sz="2800" b="1">
                <a:cs typeface="Times New Roman" panose="02020603050405020304" pitchFamily="18" charset="0"/>
              </a:rPr>
              <a:t>  </a:t>
            </a:r>
            <a:r>
              <a:rPr kumimoji="0" lang="zh-CN" altLang="en-US" sz="2800" b="1">
                <a:cs typeface="Times New Roman" panose="02020603050405020304" pitchFamily="18" charset="0"/>
              </a:rPr>
              <a:t>可见：</a:t>
            </a:r>
          </a:p>
        </p:txBody>
      </p:sp>
      <p:pic>
        <p:nvPicPr>
          <p:cNvPr id="51245" name="Picture 45" descr="图片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49" y="2442602"/>
            <a:ext cx="394493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5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0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4050" y="537603"/>
            <a:ext cx="7718425" cy="762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2.7 </a:t>
            </a:r>
            <a:r>
              <a:rPr lang="zh-CN" altLang="en-US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戴维宁定理与诺顿定理</a:t>
            </a:r>
            <a:r>
              <a:rPr lang="zh-CN" altLang="en-US" sz="3600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23850" y="3280803"/>
            <a:ext cx="2438400" cy="2203450"/>
          </a:xfrm>
          <a:prstGeom prst="rect">
            <a:avLst/>
          </a:prstGeom>
          <a:noFill/>
          <a:ln w="19050">
            <a:solidFill>
              <a:srgbClr val="CC33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32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1000" y="1299603"/>
            <a:ext cx="7791450" cy="188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二端网络的概念：</a:t>
            </a:r>
          </a:p>
          <a:p>
            <a:pPr>
              <a:spcBef>
                <a:spcPct val="5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二端网络：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具有两个出线端的部分电路。</a:t>
            </a:r>
          </a:p>
          <a:p>
            <a:pPr>
              <a:spcBef>
                <a:spcPct val="5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无源二端网络：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端网络中没有电源。</a:t>
            </a:r>
          </a:p>
          <a:p>
            <a:pPr>
              <a:spcBef>
                <a:spcPct val="5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有源二端网络：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二端网络中含有电源。</a:t>
            </a:r>
            <a:endParaRPr kumimoji="0"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586288" y="3290328"/>
            <a:ext cx="3214687" cy="2187575"/>
          </a:xfrm>
          <a:prstGeom prst="rect">
            <a:avLst/>
          </a:prstGeom>
          <a:noFill/>
          <a:ln w="19050">
            <a:solidFill>
              <a:srgbClr val="CC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2386" name="Picture 162" descr="图片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085540"/>
            <a:ext cx="419258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93" name="AutoShape 69"/>
          <p:cNvSpPr>
            <a:spLocks noChangeArrowheads="1"/>
          </p:cNvSpPr>
          <p:nvPr/>
        </p:nvSpPr>
        <p:spPr bwMode="auto">
          <a:xfrm>
            <a:off x="5324475" y="5865253"/>
            <a:ext cx="2286000" cy="533400"/>
          </a:xfrm>
          <a:prstGeom prst="wedgeRoundRectCallout">
            <a:avLst>
              <a:gd name="adj1" fmla="val 625"/>
              <a:gd name="adj2" fmla="val -211903"/>
              <a:gd name="adj3" fmla="val 16667"/>
            </a:avLst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有源二端网络 </a:t>
            </a:r>
          </a:p>
        </p:txBody>
      </p:sp>
      <p:pic>
        <p:nvPicPr>
          <p:cNvPr id="52388" name="Picture 164" descr="图片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3" y="3045853"/>
            <a:ext cx="40179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92" name="AutoShape 68"/>
          <p:cNvSpPr>
            <a:spLocks noChangeArrowheads="1"/>
          </p:cNvSpPr>
          <p:nvPr/>
        </p:nvSpPr>
        <p:spPr bwMode="auto">
          <a:xfrm>
            <a:off x="1009650" y="5865253"/>
            <a:ext cx="2286000" cy="533400"/>
          </a:xfrm>
          <a:prstGeom prst="wedgeRoundRectCallout">
            <a:avLst>
              <a:gd name="adj1" fmla="val 1319"/>
              <a:gd name="adj2" fmla="val -224403"/>
              <a:gd name="adj3" fmla="val 16667"/>
            </a:avLst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无源二端网络 </a:t>
            </a:r>
          </a:p>
        </p:txBody>
      </p:sp>
    </p:spTree>
    <p:extLst>
      <p:ext uri="{BB962C8B-B14F-4D97-AF65-F5344CB8AC3E}">
        <p14:creationId xmlns:p14="http://schemas.microsoft.com/office/powerpoint/2010/main" val="403946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 autoUpdateAnimBg="0"/>
      <p:bldP spid="52228" grpId="0" build="p" autoUpdateAnimBg="0"/>
      <p:bldP spid="52229" grpId="0" animBg="1"/>
      <p:bldP spid="52293" grpId="0" animBg="1" autoUpdateAnimBg="0"/>
      <p:bldP spid="52292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2" name="AutoShape 24"/>
          <p:cNvSpPr>
            <a:spLocks/>
          </p:cNvSpPr>
          <p:nvPr/>
        </p:nvSpPr>
        <p:spPr bwMode="auto">
          <a:xfrm flipH="1">
            <a:off x="4943475" y="3363819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53290" name="Text Box 42" descr="40%"/>
          <p:cNvSpPr txBox="1">
            <a:spLocks noChangeArrowheads="1"/>
          </p:cNvSpPr>
          <p:nvPr/>
        </p:nvSpPr>
        <p:spPr bwMode="auto">
          <a:xfrm>
            <a:off x="5851525" y="2822482"/>
            <a:ext cx="2673350" cy="974725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电压源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（戴维宁定理）</a:t>
            </a:r>
            <a:endParaRPr lang="zh-CN" altLang="en-US" sz="28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91" name="AutoShape 43"/>
          <p:cNvSpPr>
            <a:spLocks noChangeArrowheads="1"/>
          </p:cNvSpPr>
          <p:nvPr/>
        </p:nvSpPr>
        <p:spPr bwMode="auto">
          <a:xfrm>
            <a:off x="5248275" y="5627594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92" name="Rectangle 44" descr="40%"/>
          <p:cNvSpPr>
            <a:spLocks noChangeArrowheads="1"/>
          </p:cNvSpPr>
          <p:nvPr/>
        </p:nvSpPr>
        <p:spPr bwMode="auto">
          <a:xfrm>
            <a:off x="5861050" y="5232307"/>
            <a:ext cx="2706688" cy="98425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电流源</a:t>
            </a:r>
          </a:p>
          <a:p>
            <a:pPr algn="ctr" eaLnBrk="1" hangingPunct="1"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诺顿定理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303" name="AutoShape 55"/>
          <p:cNvSpPr>
            <a:spLocks noChangeArrowheads="1"/>
          </p:cNvSpPr>
          <p:nvPr/>
        </p:nvSpPr>
        <p:spPr bwMode="auto">
          <a:xfrm>
            <a:off x="2505075" y="4278219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304" name="AutoShape 56"/>
          <p:cNvSpPr>
            <a:spLocks noChangeArrowheads="1"/>
          </p:cNvSpPr>
          <p:nvPr/>
        </p:nvSpPr>
        <p:spPr bwMode="auto">
          <a:xfrm>
            <a:off x="5172075" y="3135219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305" name="AutoShape 57"/>
          <p:cNvSpPr>
            <a:spLocks noChangeArrowheads="1"/>
          </p:cNvSpPr>
          <p:nvPr/>
        </p:nvSpPr>
        <p:spPr bwMode="auto">
          <a:xfrm>
            <a:off x="3038475" y="1196882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5629275" y="1017494"/>
            <a:ext cx="3014663" cy="974725"/>
          </a:xfrm>
          <a:prstGeom prst="rect">
            <a:avLst/>
          </a:prstGeom>
          <a:solidFill>
            <a:srgbClr val="F3F4C4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无源二端网络可化简为一个电阻</a:t>
            </a:r>
          </a:p>
        </p:txBody>
      </p:sp>
      <p:sp>
        <p:nvSpPr>
          <p:cNvPr id="53329" name="Text Box 81" descr="小网格"/>
          <p:cNvSpPr txBox="1">
            <a:spLocks noChangeArrowheads="1"/>
          </p:cNvSpPr>
          <p:nvPr/>
        </p:nvSpPr>
        <p:spPr bwMode="auto">
          <a:xfrm>
            <a:off x="5832475" y="4016282"/>
            <a:ext cx="2735263" cy="974725"/>
          </a:xfrm>
          <a:prstGeom prst="rect">
            <a:avLst/>
          </a:prstGeom>
          <a:pattFill prst="smGrid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有源二端网络可化简为一个电源</a:t>
            </a:r>
          </a:p>
        </p:txBody>
      </p:sp>
      <p:pic>
        <p:nvPicPr>
          <p:cNvPr id="53332" name="Picture 84" descr="图片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655544"/>
            <a:ext cx="22272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33" name="Picture 85" descr="图片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512669"/>
            <a:ext cx="1284288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34" name="Picture 86" descr="图片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752757"/>
            <a:ext cx="222726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35" name="Picture 87" descr="图片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2255744"/>
            <a:ext cx="1989138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36" name="Picture 88" descr="图片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4379819"/>
            <a:ext cx="2043112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22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2" grpId="0" animBg="1"/>
      <p:bldP spid="53290" grpId="0" animBg="1" autoUpdateAnimBg="0"/>
      <p:bldP spid="53291" grpId="0" animBg="1" autoUpdateAnimBg="0"/>
      <p:bldP spid="53292" grpId="0" animBg="1" autoUpdateAnimBg="0"/>
      <p:bldP spid="53303" grpId="0" animBg="1" autoUpdateAnimBg="0"/>
      <p:bldP spid="53304" grpId="0" animBg="1" autoUpdateAnimBg="0"/>
      <p:bldP spid="53305" grpId="0" animBg="1" autoUpdateAnimBg="0"/>
      <p:bldP spid="53328" grpId="0" animBg="1" autoUpdateAnimBg="0"/>
      <p:bldP spid="5332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09924" y="468424"/>
            <a:ext cx="37338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2.7.1 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戴维宁定理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019675" y="2099519"/>
            <a:ext cx="1393825" cy="1981200"/>
          </a:xfrm>
          <a:prstGeom prst="rect">
            <a:avLst/>
          </a:prstGeom>
          <a:noFill/>
          <a:ln w="38100">
            <a:solidFill>
              <a:srgbClr val="CC33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defRPr/>
            </a:pP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33400" y="934956"/>
            <a:ext cx="8229600" cy="9971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任何一个有源二端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网络都可以用一个电动势为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的理想电压源和内阻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串联的电源来等效代替。  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4191000" y="2861519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533400" y="5223719"/>
            <a:ext cx="8153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等效电源的内阻</a:t>
            </a:r>
            <a:r>
              <a:rPr kumimoji="0"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等于有源二端网络中所有电源均除去（理想电压源短路，理想电流源开路）后所得到的无源二端网络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两端之间的等效电阻。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533400" y="4385519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等效电源的电动势</a:t>
            </a:r>
            <a:r>
              <a:rPr kumimoji="0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就是有源二端网络的开路电压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即将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负载断开后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两端之间的电压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4317" name="AutoShape 45" descr="小网格"/>
          <p:cNvSpPr>
            <a:spLocks noChangeArrowheads="1"/>
          </p:cNvSpPr>
          <p:nvPr/>
        </p:nvSpPr>
        <p:spPr bwMode="auto">
          <a:xfrm>
            <a:off x="3563938" y="3844181"/>
            <a:ext cx="1693862" cy="465138"/>
          </a:xfrm>
          <a:prstGeom prst="wedgeRoundRectCallout">
            <a:avLst>
              <a:gd name="adj1" fmla="val 47657"/>
              <a:gd name="adj2" fmla="val -166384"/>
              <a:gd name="adj3" fmla="val 16667"/>
            </a:avLst>
          </a:prstGeom>
          <a:pattFill prst="smGrid">
            <a:fgClr>
              <a:srgbClr val="FFFF00"/>
            </a:fgClr>
            <a:bgClr>
              <a:schemeClr val="bg1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等效电源</a:t>
            </a:r>
          </a:p>
        </p:txBody>
      </p:sp>
      <p:pic>
        <p:nvPicPr>
          <p:cNvPr id="54318" name="Picture 46" descr="图片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6806"/>
            <a:ext cx="2820987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19" name="Picture 47" descr="图片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774081"/>
            <a:ext cx="304958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763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 autoUpdateAnimBg="0"/>
      <p:bldP spid="54276" grpId="0" build="p" autoUpdateAnimBg="0"/>
      <p:bldP spid="54277" grpId="0" animBg="1" autoUpdateAnimBg="0"/>
      <p:bldP spid="54315" grpId="0" autoUpdateAnimBg="0"/>
      <p:bldP spid="54316" grpId="0" autoUpdateAnimBg="0"/>
      <p:bldP spid="5431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90" name="Picture 94" descr="图片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1501122"/>
            <a:ext cx="32226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93" descr="图片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56672"/>
            <a:ext cx="402272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11175" y="591484"/>
            <a:ext cx="1587500" cy="381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25413" y="562909"/>
            <a:ext cx="8839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=40V,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=20V,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=13 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，试用戴维宁定理求电流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5580063" y="1786872"/>
            <a:ext cx="1728787" cy="2111375"/>
          </a:xfrm>
          <a:prstGeom prst="rect">
            <a:avLst/>
          </a:prstGeom>
          <a:noFill/>
          <a:ln w="28575">
            <a:solidFill>
              <a:srgbClr val="CC33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defRPr/>
            </a:pPr>
            <a:endParaRPr kumimoji="0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endParaRPr kumimoji="0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49" name="Rectangle 53"/>
          <p:cNvSpPr>
            <a:spLocks noChangeArrowheads="1"/>
          </p:cNvSpPr>
          <p:nvPr/>
        </p:nvSpPr>
        <p:spPr bwMode="auto">
          <a:xfrm>
            <a:off x="1066800" y="1710672"/>
            <a:ext cx="2676525" cy="21669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55" name="Text Box 59" descr="40%"/>
          <p:cNvSpPr txBox="1">
            <a:spLocks noChangeArrowheads="1"/>
          </p:cNvSpPr>
          <p:nvPr/>
        </p:nvSpPr>
        <p:spPr bwMode="auto">
          <a:xfrm>
            <a:off x="1279525" y="4977747"/>
            <a:ext cx="554196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注意：“等效”是指对端口外等效</a:t>
            </a:r>
          </a:p>
        </p:txBody>
      </p:sp>
      <p:sp>
        <p:nvSpPr>
          <p:cNvPr id="55356" name="Rectangle 60"/>
          <p:cNvSpPr>
            <a:spLocks noChangeArrowheads="1"/>
          </p:cNvSpPr>
          <p:nvPr/>
        </p:nvSpPr>
        <p:spPr bwMode="auto">
          <a:xfrm>
            <a:off x="611188" y="5438122"/>
            <a:ext cx="8281987" cy="9971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用等效电源替代原来的二端网络后，待求支路的电压、电流不变。</a:t>
            </a:r>
          </a:p>
        </p:txBody>
      </p:sp>
      <p:sp>
        <p:nvSpPr>
          <p:cNvPr id="55359" name="AutoShape 63"/>
          <p:cNvSpPr>
            <a:spLocks noChangeArrowheads="1"/>
          </p:cNvSpPr>
          <p:nvPr/>
        </p:nvSpPr>
        <p:spPr bwMode="auto">
          <a:xfrm>
            <a:off x="4953000" y="2310747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58" name="AutoShape 62"/>
          <p:cNvSpPr>
            <a:spLocks noChangeArrowheads="1"/>
          </p:cNvSpPr>
          <p:nvPr/>
        </p:nvSpPr>
        <p:spPr bwMode="auto">
          <a:xfrm>
            <a:off x="4652963" y="4068109"/>
            <a:ext cx="1863725" cy="779463"/>
          </a:xfrm>
          <a:prstGeom prst="wedgeEllipseCallout">
            <a:avLst>
              <a:gd name="adj1" fmla="val 26065"/>
              <a:gd name="adj2" fmla="val -129023"/>
            </a:avLst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等效电源</a:t>
            </a:r>
          </a:p>
        </p:txBody>
      </p:sp>
      <p:sp>
        <p:nvSpPr>
          <p:cNvPr id="55357" name="AutoShape 61"/>
          <p:cNvSpPr>
            <a:spLocks noChangeArrowheads="1"/>
          </p:cNvSpPr>
          <p:nvPr/>
        </p:nvSpPr>
        <p:spPr bwMode="auto">
          <a:xfrm>
            <a:off x="1752600" y="4072872"/>
            <a:ext cx="2286000" cy="779462"/>
          </a:xfrm>
          <a:prstGeom prst="wedgeEllipseCallout">
            <a:avLst>
              <a:gd name="adj1" fmla="val -15000"/>
              <a:gd name="adj2" fmla="val -136968"/>
            </a:avLst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有源二端网络</a:t>
            </a:r>
          </a:p>
        </p:txBody>
      </p:sp>
    </p:spTree>
    <p:extLst>
      <p:ext uri="{BB962C8B-B14F-4D97-AF65-F5344CB8AC3E}">
        <p14:creationId xmlns:p14="http://schemas.microsoft.com/office/powerpoint/2010/main" val="200986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7" grpId="0" animBg="1" autoUpdateAnimBg="0"/>
      <p:bldP spid="55349" grpId="0" animBg="1" autoUpdateAnimBg="0"/>
      <p:bldP spid="55355" grpId="0" autoUpdateAnimBg="0"/>
      <p:bldP spid="55356" grpId="0" autoUpdateAnimBg="0"/>
      <p:bldP spid="55359" grpId="0" animBg="1" autoUpdateAnimBg="0"/>
      <p:bldP spid="55358" grpId="0" animBg="1" autoUpdateAnimBg="0"/>
      <p:bldP spid="55357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83775" y="3799916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断开待求支路求等效电源的电动势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9975" y="510616"/>
            <a:ext cx="8839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40V,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20V,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=13 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，试用戴维宁定理求电流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56357" name="AutoShape 37"/>
          <p:cNvSpPr>
            <a:spLocks noChangeArrowheads="1"/>
          </p:cNvSpPr>
          <p:nvPr/>
        </p:nvSpPr>
        <p:spPr bwMode="auto">
          <a:xfrm>
            <a:off x="5025650" y="2469591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35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73920"/>
              </p:ext>
            </p:extLst>
          </p:nvPr>
        </p:nvGraphicFramePr>
        <p:xfrm>
          <a:off x="1241050" y="4520641"/>
          <a:ext cx="46942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3" imgW="2088028" imgH="434182" progId="Equation.3">
                  <p:embed/>
                </p:oleObj>
              </mc:Choice>
              <mc:Fallback>
                <p:oleObj name="Equation" r:id="rId3" imgW="2088028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050" y="4520641"/>
                        <a:ext cx="46942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2" name="Freeform 62"/>
          <p:cNvSpPr>
            <a:spLocks/>
          </p:cNvSpPr>
          <p:nvPr/>
        </p:nvSpPr>
        <p:spPr bwMode="auto">
          <a:xfrm>
            <a:off x="6543300" y="2245754"/>
            <a:ext cx="473075" cy="1008062"/>
          </a:xfrm>
          <a:custGeom>
            <a:avLst/>
            <a:gdLst>
              <a:gd name="T0" fmla="*/ 2147483646 w 432"/>
              <a:gd name="T1" fmla="*/ 2147483646 h 957"/>
              <a:gd name="T2" fmla="*/ 2147483646 w 432"/>
              <a:gd name="T3" fmla="*/ 2147483646 h 957"/>
              <a:gd name="T4" fmla="*/ 2147483646 w 432"/>
              <a:gd name="T5" fmla="*/ 2147483646 h 957"/>
              <a:gd name="T6" fmla="*/ 2147483646 w 432"/>
              <a:gd name="T7" fmla="*/ 2147483646 h 957"/>
              <a:gd name="T8" fmla="*/ 2147483646 w 432"/>
              <a:gd name="T9" fmla="*/ 2147483646 h 957"/>
              <a:gd name="T10" fmla="*/ 2147483646 w 432"/>
              <a:gd name="T11" fmla="*/ 2147483646 h 957"/>
              <a:gd name="T12" fmla="*/ 2147483646 w 432"/>
              <a:gd name="T13" fmla="*/ 2147483646 h 957"/>
              <a:gd name="T14" fmla="*/ 2147483646 w 432"/>
              <a:gd name="T15" fmla="*/ 2147483646 h 957"/>
              <a:gd name="T16" fmla="*/ 0 w 432"/>
              <a:gd name="T17" fmla="*/ 2147483646 h 9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957"/>
              <a:gd name="T29" fmla="*/ 432 w 432"/>
              <a:gd name="T30" fmla="*/ 957 h 9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957">
                <a:moveTo>
                  <a:pt x="13" y="368"/>
                </a:moveTo>
                <a:cubicBezTo>
                  <a:pt x="30" y="318"/>
                  <a:pt x="61" y="95"/>
                  <a:pt x="116" y="48"/>
                </a:cubicBezTo>
                <a:cubicBezTo>
                  <a:pt x="171" y="0"/>
                  <a:pt x="293" y="21"/>
                  <a:pt x="345" y="83"/>
                </a:cubicBezTo>
                <a:cubicBezTo>
                  <a:pt x="397" y="145"/>
                  <a:pt x="419" y="303"/>
                  <a:pt x="426" y="422"/>
                </a:cubicBezTo>
                <a:cubicBezTo>
                  <a:pt x="432" y="540"/>
                  <a:pt x="418" y="711"/>
                  <a:pt x="387" y="796"/>
                </a:cubicBezTo>
                <a:cubicBezTo>
                  <a:pt x="356" y="881"/>
                  <a:pt x="285" y="911"/>
                  <a:pt x="239" y="934"/>
                </a:cubicBezTo>
                <a:cubicBezTo>
                  <a:pt x="193" y="957"/>
                  <a:pt x="139" y="945"/>
                  <a:pt x="110" y="934"/>
                </a:cubicBezTo>
                <a:cubicBezTo>
                  <a:pt x="81" y="923"/>
                  <a:pt x="82" y="905"/>
                  <a:pt x="64" y="867"/>
                </a:cubicBezTo>
                <a:cubicBezTo>
                  <a:pt x="46" y="829"/>
                  <a:pt x="13" y="739"/>
                  <a:pt x="0" y="70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83" name="Text Box 63"/>
          <p:cNvSpPr txBox="1">
            <a:spLocks noChangeArrowheads="1"/>
          </p:cNvSpPr>
          <p:nvPr/>
        </p:nvSpPr>
        <p:spPr bwMode="auto">
          <a:xfrm>
            <a:off x="6098800" y="4233304"/>
            <a:ext cx="29289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也可用结点电压法、叠加原理等方法求。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1098175" y="5571566"/>
            <a:ext cx="65532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0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0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kumimoji="0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20V +2.5 </a:t>
            </a:r>
            <a:r>
              <a:rPr kumimoji="0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0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kumimoji="0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 30V</a:t>
            </a:r>
          </a:p>
        </p:txBody>
      </p:sp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412375" y="6047816"/>
            <a:ext cx="71628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或：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40V –2.5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30V</a:t>
            </a:r>
          </a:p>
        </p:txBody>
      </p:sp>
      <p:sp>
        <p:nvSpPr>
          <p:cNvPr id="56485" name="Rectangle 165"/>
          <p:cNvSpPr>
            <a:spLocks noChangeArrowheads="1"/>
          </p:cNvSpPr>
          <p:nvPr/>
        </p:nvSpPr>
        <p:spPr bwMode="auto">
          <a:xfrm>
            <a:off x="814013" y="1525029"/>
            <a:ext cx="2676525" cy="21669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50" name="Rectangle 230"/>
          <p:cNvSpPr>
            <a:spLocks noChangeArrowheads="1"/>
          </p:cNvSpPr>
          <p:nvPr/>
        </p:nvSpPr>
        <p:spPr bwMode="auto">
          <a:xfrm>
            <a:off x="6614738" y="2568016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i="1" smtClean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63500" name="Picture 232" descr="图片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88" y="1301191"/>
            <a:ext cx="4017962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553" name="Picture 233" descr="图片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800" y="1415491"/>
            <a:ext cx="3309938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802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57" grpId="0" animBg="1" autoUpdateAnimBg="0"/>
      <p:bldP spid="56382" grpId="0" animBg="1"/>
      <p:bldP spid="56383" grpId="0" autoUpdateAnimBg="0"/>
      <p:bldP spid="56384" grpId="0" autoUpdateAnimBg="0"/>
      <p:bldP spid="56385" grpId="0" autoUpdateAnimBg="0"/>
      <p:bldP spid="56485" grpId="0" animBg="1" autoUpdateAnimBg="0"/>
      <p:bldP spid="5655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8453" y="3940175"/>
            <a:ext cx="86868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求等效电源的内阻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除去所有电源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理想电压源短路，理想电流源开路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97540" y="506413"/>
            <a:ext cx="8534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电路如图，已知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40 V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20 V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, 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13 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，试用戴维宁定理求电流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57381" name="AutoShape 37"/>
          <p:cNvSpPr>
            <a:spLocks noChangeArrowheads="1"/>
          </p:cNvSpPr>
          <p:nvPr/>
        </p:nvSpPr>
        <p:spPr bwMode="auto">
          <a:xfrm>
            <a:off x="4612340" y="2487613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7711148" y="2190750"/>
            <a:ext cx="565151" cy="760413"/>
            <a:chOff x="4880" y="1253"/>
            <a:chExt cx="356" cy="479"/>
          </a:xfrm>
        </p:grpSpPr>
        <p:sp>
          <p:nvSpPr>
            <p:cNvPr id="57399" name="AutoShape 55"/>
            <p:cNvSpPr>
              <a:spLocks noChangeArrowheads="1"/>
            </p:cNvSpPr>
            <p:nvPr/>
          </p:nvSpPr>
          <p:spPr bwMode="auto">
            <a:xfrm flipH="1">
              <a:off x="4880" y="1480"/>
              <a:ext cx="336" cy="252"/>
            </a:xfrm>
            <a:prstGeom prst="notchedRight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lin ang="0" scaled="1"/>
            </a:gra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8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00" name="Rectangle 56"/>
            <p:cNvSpPr>
              <a:spLocks noChangeArrowheads="1"/>
            </p:cNvSpPr>
            <p:nvPr/>
          </p:nvSpPr>
          <p:spPr bwMode="auto">
            <a:xfrm>
              <a:off x="4974" y="1253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0"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0" lang="en-US" altLang="zh-CN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57401" name="Text Box 57"/>
          <p:cNvSpPr txBox="1">
            <a:spLocks noChangeArrowheads="1"/>
          </p:cNvSpPr>
          <p:nvPr/>
        </p:nvSpPr>
        <p:spPr bwMode="auto">
          <a:xfrm>
            <a:off x="788053" y="4919663"/>
            <a:ext cx="70104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两端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看进去，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并联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40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708503"/>
              </p:ext>
            </p:extLst>
          </p:nvPr>
        </p:nvGraphicFramePr>
        <p:xfrm>
          <a:off x="821390" y="5551488"/>
          <a:ext cx="38862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3" imgW="1669002" imgH="434182" progId="Equation.3">
                  <p:embed/>
                </p:oleObj>
              </mc:Choice>
              <mc:Fallback>
                <p:oleObj name="Equation" r:id="rId3" imgW="1669002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90" y="5551488"/>
                        <a:ext cx="38862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4" name="Text Box 60"/>
          <p:cNvSpPr txBox="1">
            <a:spLocks noChangeArrowheads="1"/>
          </p:cNvSpPr>
          <p:nvPr/>
        </p:nvSpPr>
        <p:spPr bwMode="auto">
          <a:xfrm>
            <a:off x="5696603" y="5532438"/>
            <a:ext cx="3084844" cy="53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755" tIns="49378" rIns="98755" bIns="49378">
            <a:spAutoFit/>
          </a:bodyPr>
          <a:lstStyle/>
          <a:p>
            <a:pPr defTabSz="987425" eaLnBrk="1" hangingPunct="1">
              <a:defRPr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实验法求等效电阻</a:t>
            </a:r>
          </a:p>
        </p:txBody>
      </p:sp>
      <p:sp>
        <p:nvSpPr>
          <p:cNvPr id="57405" name="Text Box 61"/>
          <p:cNvSpPr txBox="1">
            <a:spLocks noChangeArrowheads="1"/>
          </p:cNvSpPr>
          <p:nvPr/>
        </p:nvSpPr>
        <p:spPr bwMode="auto">
          <a:xfrm>
            <a:off x="6306203" y="5954713"/>
            <a:ext cx="1794427" cy="56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55" tIns="49378" rIns="98755" bIns="49378">
            <a:spAutoFit/>
          </a:bodyPr>
          <a:lstStyle>
            <a:lvl1pPr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87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i="1">
                <a:solidFill>
                  <a:srgbClr val="0000CC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3000" b="1" baseline="-25000">
                <a:solidFill>
                  <a:srgbClr val="0000CC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3000" b="1">
                <a:solidFill>
                  <a:srgbClr val="0000CC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3000" b="1" i="1">
                <a:solidFill>
                  <a:srgbClr val="0000CC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3000" b="1" baseline="-25000">
                <a:solidFill>
                  <a:srgbClr val="0000CC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3000" b="1">
                <a:solidFill>
                  <a:srgbClr val="0000CC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000" b="1" i="1">
                <a:solidFill>
                  <a:srgbClr val="0000CC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000" b="1" baseline="-25000">
                <a:solidFill>
                  <a:srgbClr val="0000CC"/>
                </a:solidFill>
                <a:cs typeface="Times New Roman" panose="02020603050405020304" pitchFamily="18" charset="0"/>
              </a:rPr>
              <a:t>SC</a:t>
            </a:r>
            <a:endParaRPr lang="en-US" altLang="zh-CN" sz="300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57462" name="Rectangle 118"/>
          <p:cNvSpPr>
            <a:spLocks noChangeArrowheads="1"/>
          </p:cNvSpPr>
          <p:nvPr/>
        </p:nvSpPr>
        <p:spPr bwMode="auto">
          <a:xfrm>
            <a:off x="432453" y="1597025"/>
            <a:ext cx="2676525" cy="216693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523" name="Group 119"/>
          <p:cNvGrpSpPr>
            <a:grpSpLocks/>
          </p:cNvGrpSpPr>
          <p:nvPr/>
        </p:nvGrpSpPr>
        <p:grpSpPr bwMode="auto">
          <a:xfrm>
            <a:off x="605492" y="1355725"/>
            <a:ext cx="3943351" cy="2635250"/>
            <a:chOff x="650" y="671"/>
            <a:chExt cx="2484" cy="1660"/>
          </a:xfrm>
        </p:grpSpPr>
        <p:sp>
          <p:nvSpPr>
            <p:cNvPr id="57464" name="Text Box 120"/>
            <p:cNvSpPr txBox="1">
              <a:spLocks noChangeArrowheads="1"/>
            </p:cNvSpPr>
            <p:nvPr/>
          </p:nvSpPr>
          <p:spPr bwMode="auto">
            <a:xfrm>
              <a:off x="650" y="1089"/>
              <a:ext cx="26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65" name="Text Box 121"/>
            <p:cNvSpPr txBox="1">
              <a:spLocks noChangeArrowheads="1"/>
            </p:cNvSpPr>
            <p:nvPr/>
          </p:nvSpPr>
          <p:spPr bwMode="auto">
            <a:xfrm>
              <a:off x="664" y="1622"/>
              <a:ext cx="22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43" name="Line 122"/>
            <p:cNvSpPr>
              <a:spLocks noChangeShapeType="1"/>
            </p:cNvSpPr>
            <p:nvPr/>
          </p:nvSpPr>
          <p:spPr bwMode="auto">
            <a:xfrm>
              <a:off x="1829" y="926"/>
              <a:ext cx="0" cy="6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44" name="Line 123"/>
            <p:cNvSpPr>
              <a:spLocks noChangeShapeType="1"/>
            </p:cNvSpPr>
            <p:nvPr/>
          </p:nvSpPr>
          <p:spPr bwMode="auto">
            <a:xfrm>
              <a:off x="1829" y="1865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68" name="Text Box 124"/>
            <p:cNvSpPr txBox="1">
              <a:spLocks noChangeArrowheads="1"/>
            </p:cNvSpPr>
            <p:nvPr/>
          </p:nvSpPr>
          <p:spPr bwMode="auto">
            <a:xfrm>
              <a:off x="1436" y="1087"/>
              <a:ext cx="26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46" name="Line 125"/>
            <p:cNvSpPr>
              <a:spLocks noChangeShapeType="1"/>
            </p:cNvSpPr>
            <p:nvPr/>
          </p:nvSpPr>
          <p:spPr bwMode="auto">
            <a:xfrm rot="10800000">
              <a:off x="1685" y="1551"/>
              <a:ext cx="0" cy="35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70" name="Text Box 126"/>
            <p:cNvSpPr txBox="1">
              <a:spLocks noChangeArrowheads="1"/>
            </p:cNvSpPr>
            <p:nvPr/>
          </p:nvSpPr>
          <p:spPr bwMode="auto">
            <a:xfrm>
              <a:off x="1458" y="1624"/>
              <a:ext cx="22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71" name="Text Box 127"/>
            <p:cNvSpPr txBox="1">
              <a:spLocks noChangeArrowheads="1"/>
            </p:cNvSpPr>
            <p:nvPr/>
          </p:nvSpPr>
          <p:spPr bwMode="auto">
            <a:xfrm>
              <a:off x="1902" y="1619"/>
              <a:ext cx="26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49" name="Line 128"/>
            <p:cNvSpPr>
              <a:spLocks noChangeShapeType="1"/>
            </p:cNvSpPr>
            <p:nvPr/>
          </p:nvSpPr>
          <p:spPr bwMode="auto">
            <a:xfrm>
              <a:off x="2881" y="1325"/>
              <a:ext cx="0" cy="4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50" name="Line 129"/>
            <p:cNvSpPr>
              <a:spLocks noChangeShapeType="1"/>
            </p:cNvSpPr>
            <p:nvPr/>
          </p:nvSpPr>
          <p:spPr bwMode="auto">
            <a:xfrm>
              <a:off x="2746" y="1620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51" name="Line 130"/>
            <p:cNvSpPr>
              <a:spLocks noChangeShapeType="1"/>
            </p:cNvSpPr>
            <p:nvPr/>
          </p:nvSpPr>
          <p:spPr bwMode="auto">
            <a:xfrm flipH="1" flipV="1">
              <a:off x="2743" y="926"/>
              <a:ext cx="0" cy="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75" name="Text Box 131"/>
            <p:cNvSpPr txBox="1">
              <a:spLocks noChangeArrowheads="1"/>
            </p:cNvSpPr>
            <p:nvPr/>
          </p:nvSpPr>
          <p:spPr bwMode="auto">
            <a:xfrm>
              <a:off x="2913" y="1411"/>
              <a:ext cx="22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76" name="Text Box 132"/>
            <p:cNvSpPr txBox="1">
              <a:spLocks noChangeArrowheads="1"/>
            </p:cNvSpPr>
            <p:nvPr/>
          </p:nvSpPr>
          <p:spPr bwMode="auto">
            <a:xfrm>
              <a:off x="2399" y="1356"/>
              <a:ext cx="26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54" name="Line 133"/>
            <p:cNvSpPr>
              <a:spLocks noChangeShapeType="1"/>
            </p:cNvSpPr>
            <p:nvPr/>
          </p:nvSpPr>
          <p:spPr bwMode="auto">
            <a:xfrm>
              <a:off x="1045" y="2094"/>
              <a:ext cx="16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55" name="Line 134"/>
            <p:cNvSpPr>
              <a:spLocks noChangeShapeType="1"/>
            </p:cNvSpPr>
            <p:nvPr/>
          </p:nvSpPr>
          <p:spPr bwMode="auto">
            <a:xfrm flipV="1">
              <a:off x="1036" y="926"/>
              <a:ext cx="17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56" name="Oval 135"/>
            <p:cNvSpPr>
              <a:spLocks noChangeArrowheads="1"/>
            </p:cNvSpPr>
            <p:nvPr/>
          </p:nvSpPr>
          <p:spPr bwMode="auto">
            <a:xfrm>
              <a:off x="909" y="1114"/>
              <a:ext cx="249" cy="2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4557" name="Line 136"/>
            <p:cNvSpPr>
              <a:spLocks noChangeShapeType="1"/>
            </p:cNvSpPr>
            <p:nvPr/>
          </p:nvSpPr>
          <p:spPr bwMode="auto">
            <a:xfrm>
              <a:off x="1036" y="926"/>
              <a:ext cx="0" cy="6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58" name="Rectangle 137"/>
            <p:cNvSpPr>
              <a:spLocks noChangeArrowheads="1"/>
            </p:cNvSpPr>
            <p:nvPr/>
          </p:nvSpPr>
          <p:spPr bwMode="auto">
            <a:xfrm>
              <a:off x="973" y="1604"/>
              <a:ext cx="122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57482" name="Text Box 138"/>
            <p:cNvSpPr txBox="1">
              <a:spLocks noChangeArrowheads="1"/>
            </p:cNvSpPr>
            <p:nvPr/>
          </p:nvSpPr>
          <p:spPr bwMode="auto">
            <a:xfrm>
              <a:off x="825" y="827"/>
              <a:ext cx="288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10000"/>
                </a:spcBef>
                <a:defRPr/>
              </a:pPr>
              <a:r>
                <a:rPr lang="en-US" altLang="zh-CN" b="1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40000"/>
                </a:lnSpc>
                <a:spcBef>
                  <a:spcPct val="10000"/>
                </a:spcBef>
                <a:defRPr/>
              </a:pPr>
              <a:r>
                <a:rPr lang="en-US" altLang="zh-CN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b="1" smtClean="0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4560" name="Line 139"/>
            <p:cNvSpPr>
              <a:spLocks noChangeShapeType="1"/>
            </p:cNvSpPr>
            <p:nvPr/>
          </p:nvSpPr>
          <p:spPr bwMode="auto">
            <a:xfrm>
              <a:off x="1036" y="186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84" name="Text Box 140"/>
            <p:cNvSpPr txBox="1">
              <a:spLocks noChangeArrowheads="1"/>
            </p:cNvSpPr>
            <p:nvPr/>
          </p:nvSpPr>
          <p:spPr bwMode="auto">
            <a:xfrm>
              <a:off x="1111" y="1619"/>
              <a:ext cx="26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62" name="Line 141"/>
            <p:cNvSpPr>
              <a:spLocks noChangeShapeType="1"/>
            </p:cNvSpPr>
            <p:nvPr/>
          </p:nvSpPr>
          <p:spPr bwMode="auto">
            <a:xfrm rot="10800000">
              <a:off x="891" y="1584"/>
              <a:ext cx="0" cy="35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86" name="Text Box 142"/>
            <p:cNvSpPr txBox="1">
              <a:spLocks noChangeArrowheads="1"/>
            </p:cNvSpPr>
            <p:nvPr/>
          </p:nvSpPr>
          <p:spPr bwMode="auto">
            <a:xfrm>
              <a:off x="1608" y="864"/>
              <a:ext cx="289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10000"/>
                </a:spcBef>
                <a:defRPr/>
              </a:pPr>
              <a:r>
                <a:rPr lang="en-US" altLang="zh-CN" b="1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lnSpc>
                  <a:spcPct val="130000"/>
                </a:lnSpc>
                <a:spcBef>
                  <a:spcPct val="10000"/>
                </a:spcBef>
                <a:defRPr/>
              </a:pPr>
              <a:r>
                <a:rPr lang="en-US" altLang="zh-CN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b="1" smtClean="0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7487" name="Rectangle 143"/>
            <p:cNvSpPr>
              <a:spLocks noChangeArrowheads="1"/>
            </p:cNvSpPr>
            <p:nvPr/>
          </p:nvSpPr>
          <p:spPr bwMode="auto">
            <a:xfrm>
              <a:off x="2204" y="6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smtClean="0"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488" name="Rectangle 144"/>
            <p:cNvSpPr>
              <a:spLocks noChangeArrowheads="1"/>
            </p:cNvSpPr>
            <p:nvPr/>
          </p:nvSpPr>
          <p:spPr bwMode="auto">
            <a:xfrm>
              <a:off x="2211" y="204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smtClean="0"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566" name="Oval 145"/>
            <p:cNvSpPr>
              <a:spLocks noChangeArrowheads="1"/>
            </p:cNvSpPr>
            <p:nvPr/>
          </p:nvSpPr>
          <p:spPr bwMode="auto">
            <a:xfrm>
              <a:off x="2077" y="890"/>
              <a:ext cx="63" cy="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4567" name="Oval 146"/>
            <p:cNvSpPr>
              <a:spLocks noChangeArrowheads="1"/>
            </p:cNvSpPr>
            <p:nvPr/>
          </p:nvSpPr>
          <p:spPr bwMode="auto">
            <a:xfrm>
              <a:off x="2125" y="2055"/>
              <a:ext cx="57" cy="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4568" name="Oval 147"/>
            <p:cNvSpPr>
              <a:spLocks noChangeArrowheads="1"/>
            </p:cNvSpPr>
            <p:nvPr/>
          </p:nvSpPr>
          <p:spPr bwMode="auto">
            <a:xfrm>
              <a:off x="1703" y="1115"/>
              <a:ext cx="249" cy="2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4569" name="Rectangle 148"/>
            <p:cNvSpPr>
              <a:spLocks noChangeArrowheads="1"/>
            </p:cNvSpPr>
            <p:nvPr/>
          </p:nvSpPr>
          <p:spPr bwMode="auto">
            <a:xfrm>
              <a:off x="1767" y="1605"/>
              <a:ext cx="122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4570" name="Rectangle 149"/>
            <p:cNvSpPr>
              <a:spLocks noChangeArrowheads="1"/>
            </p:cNvSpPr>
            <p:nvPr/>
          </p:nvSpPr>
          <p:spPr bwMode="auto">
            <a:xfrm>
              <a:off x="2676" y="1357"/>
              <a:ext cx="122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5480703" y="1482725"/>
            <a:ext cx="2749550" cy="2333625"/>
            <a:chOff x="3475" y="807"/>
            <a:chExt cx="1732" cy="1470"/>
          </a:xfrm>
        </p:grpSpPr>
        <p:sp>
          <p:nvSpPr>
            <p:cNvPr id="64525" name="Line 153"/>
            <p:cNvSpPr>
              <a:spLocks noChangeShapeType="1"/>
            </p:cNvSpPr>
            <p:nvPr/>
          </p:nvSpPr>
          <p:spPr bwMode="auto">
            <a:xfrm>
              <a:off x="4331" y="984"/>
              <a:ext cx="0" cy="6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26" name="Line 154"/>
            <p:cNvSpPr>
              <a:spLocks noChangeShapeType="1"/>
            </p:cNvSpPr>
            <p:nvPr/>
          </p:nvSpPr>
          <p:spPr bwMode="auto">
            <a:xfrm>
              <a:off x="4331" y="1923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500" name="Text Box 156"/>
            <p:cNvSpPr txBox="1">
              <a:spLocks noChangeArrowheads="1"/>
            </p:cNvSpPr>
            <p:nvPr/>
          </p:nvSpPr>
          <p:spPr bwMode="auto">
            <a:xfrm>
              <a:off x="4404" y="1677"/>
              <a:ext cx="26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28" name="Line 157"/>
            <p:cNvSpPr>
              <a:spLocks noChangeShapeType="1"/>
            </p:cNvSpPr>
            <p:nvPr/>
          </p:nvSpPr>
          <p:spPr bwMode="auto">
            <a:xfrm>
              <a:off x="3547" y="2152"/>
              <a:ext cx="1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29" name="Line 158"/>
            <p:cNvSpPr>
              <a:spLocks noChangeShapeType="1"/>
            </p:cNvSpPr>
            <p:nvPr/>
          </p:nvSpPr>
          <p:spPr bwMode="auto">
            <a:xfrm flipV="1">
              <a:off x="3538" y="984"/>
              <a:ext cx="1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30" name="Line 160"/>
            <p:cNvSpPr>
              <a:spLocks noChangeShapeType="1"/>
            </p:cNvSpPr>
            <p:nvPr/>
          </p:nvSpPr>
          <p:spPr bwMode="auto">
            <a:xfrm>
              <a:off x="3538" y="984"/>
              <a:ext cx="0" cy="6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31" name="Rectangle 161"/>
            <p:cNvSpPr>
              <a:spLocks noChangeArrowheads="1"/>
            </p:cNvSpPr>
            <p:nvPr/>
          </p:nvSpPr>
          <p:spPr bwMode="auto">
            <a:xfrm>
              <a:off x="3475" y="1662"/>
              <a:ext cx="122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4532" name="Line 163"/>
            <p:cNvSpPr>
              <a:spLocks noChangeShapeType="1"/>
            </p:cNvSpPr>
            <p:nvPr/>
          </p:nvSpPr>
          <p:spPr bwMode="auto">
            <a:xfrm>
              <a:off x="3538" y="192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508" name="Text Box 164"/>
            <p:cNvSpPr txBox="1">
              <a:spLocks noChangeArrowheads="1"/>
            </p:cNvSpPr>
            <p:nvPr/>
          </p:nvSpPr>
          <p:spPr bwMode="auto">
            <a:xfrm>
              <a:off x="3613" y="1677"/>
              <a:ext cx="26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510" name="Rectangle 166"/>
            <p:cNvSpPr>
              <a:spLocks noChangeArrowheads="1"/>
            </p:cNvSpPr>
            <p:nvPr/>
          </p:nvSpPr>
          <p:spPr bwMode="auto">
            <a:xfrm>
              <a:off x="4974" y="80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smtClean="0"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511" name="Rectangle 167"/>
            <p:cNvSpPr>
              <a:spLocks noChangeArrowheads="1"/>
            </p:cNvSpPr>
            <p:nvPr/>
          </p:nvSpPr>
          <p:spPr bwMode="auto">
            <a:xfrm>
              <a:off x="4984" y="198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smtClean="0"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536" name="Oval 168"/>
            <p:cNvSpPr>
              <a:spLocks noChangeArrowheads="1"/>
            </p:cNvSpPr>
            <p:nvPr/>
          </p:nvSpPr>
          <p:spPr bwMode="auto">
            <a:xfrm>
              <a:off x="4907" y="948"/>
              <a:ext cx="63" cy="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4537" name="Oval 169"/>
            <p:cNvSpPr>
              <a:spLocks noChangeArrowheads="1"/>
            </p:cNvSpPr>
            <p:nvPr/>
          </p:nvSpPr>
          <p:spPr bwMode="auto">
            <a:xfrm>
              <a:off x="4939" y="2113"/>
              <a:ext cx="57" cy="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4538" name="Rectangle 171"/>
            <p:cNvSpPr>
              <a:spLocks noChangeArrowheads="1"/>
            </p:cNvSpPr>
            <p:nvPr/>
          </p:nvSpPr>
          <p:spPr bwMode="auto">
            <a:xfrm>
              <a:off x="4269" y="1663"/>
              <a:ext cx="122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4539" name="Line 53"/>
            <p:cNvSpPr>
              <a:spLocks noChangeShapeType="1"/>
            </p:cNvSpPr>
            <p:nvPr/>
          </p:nvSpPr>
          <p:spPr bwMode="auto">
            <a:xfrm>
              <a:off x="3537" y="117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40" name="Line 54"/>
            <p:cNvSpPr>
              <a:spLocks noChangeShapeType="1"/>
            </p:cNvSpPr>
            <p:nvPr/>
          </p:nvSpPr>
          <p:spPr bwMode="auto">
            <a:xfrm>
              <a:off x="4329" y="117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218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autoUpdateAnimBg="0" advAuto="0"/>
      <p:bldP spid="57381" grpId="0" animBg="1" autoUpdateAnimBg="0"/>
      <p:bldP spid="57401" grpId="0" build="p" autoUpdateAnimBg="0"/>
      <p:bldP spid="57404" grpId="0" autoUpdateAnimBg="0"/>
      <p:bldP spid="5740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08000" y="4319401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画出等效电路求电流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405" name="AutoShape 37"/>
          <p:cNvSpPr>
            <a:spLocks noChangeArrowheads="1"/>
          </p:cNvSpPr>
          <p:nvPr/>
        </p:nvSpPr>
        <p:spPr bwMode="auto">
          <a:xfrm>
            <a:off x="4843463" y="2735076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42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933484"/>
              </p:ext>
            </p:extLst>
          </p:nvPr>
        </p:nvGraphicFramePr>
        <p:xfrm>
          <a:off x="1785938" y="4849626"/>
          <a:ext cx="47148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3" imgW="1935569" imgH="434182" progId="Equation.3">
                  <p:embed/>
                </p:oleObj>
              </mc:Choice>
              <mc:Fallback>
                <p:oleObj name="Equation" r:id="rId3" imgW="1935569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849626"/>
                        <a:ext cx="47148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31" name="Text Box 63"/>
          <p:cNvSpPr txBox="1">
            <a:spLocks noChangeArrowheads="1"/>
          </p:cNvSpPr>
          <p:nvPr/>
        </p:nvSpPr>
        <p:spPr bwMode="auto">
          <a:xfrm>
            <a:off x="508000" y="622113"/>
            <a:ext cx="8534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电路如图，已知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40 V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20 V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, 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13 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，试用戴维宁定理求电流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58464" name="Rectangle 96"/>
          <p:cNvSpPr>
            <a:spLocks noChangeArrowheads="1"/>
          </p:cNvSpPr>
          <p:nvPr/>
        </p:nvSpPr>
        <p:spPr bwMode="auto">
          <a:xfrm>
            <a:off x="5514975" y="1873063"/>
            <a:ext cx="1822450" cy="2111375"/>
          </a:xfrm>
          <a:prstGeom prst="rect">
            <a:avLst/>
          </a:prstGeom>
          <a:noFill/>
          <a:ln w="28575">
            <a:solidFill>
              <a:srgbClr val="CC33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defRPr/>
            </a:pPr>
            <a:endParaRPr kumimoji="0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endParaRPr kumimoji="0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543" name="Picture 119" descr="图片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19063"/>
            <a:ext cx="41735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88" name="Picture 120" descr="图片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1592076"/>
            <a:ext cx="321945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812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autoUpdateAnimBg="0" advAuto="0"/>
      <p:bldP spid="58405" grpId="0" animBg="1" autoUpdateAnimBg="0"/>
      <p:bldP spid="58464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07950" y="645459"/>
            <a:ext cx="15240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0"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34963" y="4150659"/>
            <a:ext cx="4021137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5 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=10 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5 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12V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=10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kumimoji="0"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试用戴维宁定理求检流计中的电流</a:t>
            </a:r>
            <a:r>
              <a:rPr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4471988" y="493059"/>
            <a:ext cx="0" cy="607695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800600" y="1178859"/>
            <a:ext cx="2705100" cy="3810000"/>
          </a:xfrm>
          <a:prstGeom prst="rect">
            <a:avLst/>
          </a:prstGeom>
          <a:noFill/>
          <a:ln w="28575">
            <a:solidFill>
              <a:srgbClr val="8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pic>
        <p:nvPicPr>
          <p:cNvPr id="66566" name="Picture 107" descr="图片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737534"/>
            <a:ext cx="25749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524" name="Picture 108" descr="图片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53434"/>
            <a:ext cx="385445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5800725" y="5303184"/>
            <a:ext cx="2428875" cy="828675"/>
          </a:xfrm>
          <a:prstGeom prst="wedgeEllipseCallout">
            <a:avLst>
              <a:gd name="adj1" fmla="val -34051"/>
              <a:gd name="adj2" fmla="val -122412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有源二端网络</a:t>
            </a:r>
          </a:p>
        </p:txBody>
      </p:sp>
    </p:spTree>
    <p:extLst>
      <p:ext uri="{BB962C8B-B14F-4D97-AF65-F5344CB8AC3E}">
        <p14:creationId xmlns:p14="http://schemas.microsoft.com/office/powerpoint/2010/main" val="4063912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60363" y="871165"/>
            <a:ext cx="860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一般负载都是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并联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运用的。负载并联运用时，它们处在同一电压下，任何一个负载的工作情况基本上不受其它负载的影响。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60363" y="2419071"/>
            <a:ext cx="8604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并联的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负载越多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负载增加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总电阻越小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电路中的总电流和总功率也就越大。但是每个负载的电流和功率却没有变动。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60363" y="4043177"/>
            <a:ext cx="86042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有时不需要精确的计算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只需要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估算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。阻值相差很大的两个电阻串联，小电阻的分压作用常可忽略不计；如果是并联，则大电阻的分流作用常可忽略不计。</a:t>
            </a:r>
          </a:p>
        </p:txBody>
      </p:sp>
    </p:spTree>
    <p:extLst>
      <p:ext uri="{BB962C8B-B14F-4D97-AF65-F5344CB8AC3E}">
        <p14:creationId xmlns:p14="http://schemas.microsoft.com/office/powerpoint/2010/main" val="1457204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093" grpId="0" autoUpdateAnimBg="0"/>
      <p:bldP spid="8909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9" name="Picture 237" descr="图片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" y="866404"/>
            <a:ext cx="3455988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79292" y="440954"/>
            <a:ext cx="36808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(1)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求开路电压</a:t>
            </a:r>
            <a:r>
              <a:rPr kumimoji="0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32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en-US" altLang="zh-CN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8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1296"/>
              </p:ext>
            </p:extLst>
          </p:nvPr>
        </p:nvGraphicFramePr>
        <p:xfrm>
          <a:off x="4287742" y="509217"/>
          <a:ext cx="3740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5" imgW="1882066" imgH="434182" progId="Equation.3">
                  <p:embed/>
                </p:oleObj>
              </mc:Choice>
              <mc:Fallback>
                <p:oleObj name="Equation" r:id="rId5" imgW="1882066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742" y="509217"/>
                        <a:ext cx="37401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42154"/>
              </p:ext>
            </p:extLst>
          </p:nvPr>
        </p:nvGraphicFramePr>
        <p:xfrm>
          <a:off x="4260755" y="1444254"/>
          <a:ext cx="39957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7" imgW="1973447" imgH="434182" progId="Equation.3">
                  <p:embed/>
                </p:oleObj>
              </mc:Choice>
              <mc:Fallback>
                <p:oleObj name="Equation" r:id="rId7" imgW="1973447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755" y="1444254"/>
                        <a:ext cx="39957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0" name="Text Box 50"/>
          <p:cNvSpPr txBox="1">
            <a:spLocks noChangeArrowheads="1"/>
          </p:cNvSpPr>
          <p:nvPr/>
        </p:nvSpPr>
        <p:spPr bwMode="auto">
          <a:xfrm>
            <a:off x="4217892" y="2396754"/>
            <a:ext cx="4800600" cy="1031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E'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0"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 1.2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5V– 0.8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V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2V</a:t>
            </a:r>
          </a:p>
        </p:txBody>
      </p:sp>
      <p:sp>
        <p:nvSpPr>
          <p:cNvPr id="61491" name="Text Box 51"/>
          <p:cNvSpPr txBox="1">
            <a:spLocks noChangeArrowheads="1"/>
          </p:cNvSpPr>
          <p:nvPr/>
        </p:nvSpPr>
        <p:spPr bwMode="auto">
          <a:xfrm>
            <a:off x="3509867" y="3349254"/>
            <a:ext cx="5334000" cy="1031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或：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E'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( 0.8 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–1.2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0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5 )V = 2V</a:t>
            </a:r>
          </a:p>
        </p:txBody>
      </p:sp>
      <p:sp>
        <p:nvSpPr>
          <p:cNvPr id="61492" name="Text Box 52"/>
          <p:cNvSpPr txBox="1">
            <a:spLocks noChangeArrowheads="1"/>
          </p:cNvSpPr>
          <p:nvPr/>
        </p:nvSpPr>
        <p:spPr bwMode="auto">
          <a:xfrm>
            <a:off x="255492" y="4069979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求等效电源的内阻 </a:t>
            </a:r>
            <a:r>
              <a:rPr kumimoji="0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en-US" altLang="zh-CN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8" name="Text Box 88"/>
          <p:cNvSpPr txBox="1">
            <a:spLocks noChangeArrowheads="1"/>
          </p:cNvSpPr>
          <p:nvPr/>
        </p:nvSpPr>
        <p:spPr bwMode="auto">
          <a:xfrm>
            <a:off x="4213130" y="4339854"/>
            <a:ext cx="469741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看进去</a:t>
            </a:r>
            <a:r>
              <a:rPr kumimoji="0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并联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并联，然后再串联。</a:t>
            </a:r>
            <a:endParaRPr lang="zh-CN" altLang="en-US" sz="2800" b="1" i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530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085709"/>
              </p:ext>
            </p:extLst>
          </p:nvPr>
        </p:nvGraphicFramePr>
        <p:xfrm>
          <a:off x="4273455" y="5273304"/>
          <a:ext cx="4494212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公式" r:id="rId9" imgW="1950720" imgH="617220" progId="Equation.3">
                  <p:embed/>
                </p:oleObj>
              </mc:Choice>
              <mc:Fallback>
                <p:oleObj name="公式" r:id="rId9" imgW="1950720" imgH="6172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455" y="5273304"/>
                        <a:ext cx="4494212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2" name="Text Box 92"/>
          <p:cNvSpPr txBox="1">
            <a:spLocks noChangeArrowheads="1"/>
          </p:cNvSpPr>
          <p:nvPr/>
        </p:nvSpPr>
        <p:spPr bwMode="auto">
          <a:xfrm>
            <a:off x="3295555" y="5098679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 i="1">
                <a:solidFill>
                  <a:srgbClr val="FF3300"/>
                </a:solidFill>
                <a:cs typeface="Times New Roman" panose="02020603050405020304" pitchFamily="18" charset="0"/>
              </a:rPr>
              <a:t>R</a:t>
            </a:r>
            <a:r>
              <a:rPr kumimoji="0" lang="en-US" altLang="zh-CN" b="1" baseline="-25000">
                <a:solidFill>
                  <a:srgbClr val="FF3300"/>
                </a:solidFill>
                <a:cs typeface="Times New Roman" panose="02020603050405020304" pitchFamily="18" charset="0"/>
              </a:rPr>
              <a:t>0</a:t>
            </a:r>
            <a:endParaRPr kumimoji="0" lang="en-US" altLang="zh-CN" b="1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sp>
        <p:nvSpPr>
          <p:cNvPr id="61558" name="AutoShape 118"/>
          <p:cNvSpPr>
            <a:spLocks noChangeArrowheads="1"/>
          </p:cNvSpPr>
          <p:nvPr/>
        </p:nvSpPr>
        <p:spPr bwMode="auto">
          <a:xfrm flipH="1">
            <a:off x="3130455" y="5492379"/>
            <a:ext cx="668337" cy="357188"/>
          </a:xfrm>
          <a:prstGeom prst="notchedRightArrow">
            <a:avLst>
              <a:gd name="adj1" fmla="val 50000"/>
              <a:gd name="adj2" fmla="val 46778"/>
            </a:avLst>
          </a:prstGeom>
          <a:gradFill rotWithShape="0">
            <a:gsLst>
              <a:gs pos="0">
                <a:srgbClr val="CC0000"/>
              </a:gs>
              <a:gs pos="100000">
                <a:srgbClr val="006600"/>
              </a:gs>
            </a:gsLst>
            <a:lin ang="0" scaled="1"/>
          </a:grad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CC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1246092" y="1580779"/>
            <a:ext cx="736600" cy="561975"/>
            <a:chOff x="920" y="736"/>
            <a:chExt cx="464" cy="354"/>
          </a:xfrm>
        </p:grpSpPr>
        <p:grpSp>
          <p:nvGrpSpPr>
            <p:cNvPr id="67605" name="Group 160"/>
            <p:cNvGrpSpPr>
              <a:grpSpLocks/>
            </p:cNvGrpSpPr>
            <p:nvPr/>
          </p:nvGrpSpPr>
          <p:grpSpPr bwMode="auto">
            <a:xfrm>
              <a:off x="920" y="736"/>
              <a:ext cx="464" cy="336"/>
              <a:chOff x="912" y="720"/>
              <a:chExt cx="464" cy="336"/>
            </a:xfrm>
          </p:grpSpPr>
          <p:sp>
            <p:nvSpPr>
              <p:cNvPr id="67607" name="Arc 158"/>
              <p:cNvSpPr>
                <a:spLocks/>
              </p:cNvSpPr>
              <p:nvPr/>
            </p:nvSpPr>
            <p:spPr bwMode="auto">
              <a:xfrm rot="13451297" flipV="1">
                <a:off x="912" y="720"/>
                <a:ext cx="336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08" name="Line 159"/>
              <p:cNvSpPr>
                <a:spLocks noChangeShapeType="1"/>
              </p:cNvSpPr>
              <p:nvPr/>
            </p:nvSpPr>
            <p:spPr bwMode="auto">
              <a:xfrm>
                <a:off x="1328" y="896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06" name="Text Box 164"/>
            <p:cNvSpPr txBox="1">
              <a:spLocks noChangeArrowheads="1"/>
            </p:cNvSpPr>
            <p:nvPr/>
          </p:nvSpPr>
          <p:spPr bwMode="auto">
            <a:xfrm>
              <a:off x="1030" y="80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167"/>
          <p:cNvGrpSpPr>
            <a:grpSpLocks/>
          </p:cNvGrpSpPr>
          <p:nvPr/>
        </p:nvGrpSpPr>
        <p:grpSpPr bwMode="auto">
          <a:xfrm>
            <a:off x="1246092" y="2190379"/>
            <a:ext cx="736600" cy="609600"/>
            <a:chOff x="920" y="1120"/>
            <a:chExt cx="464" cy="384"/>
          </a:xfrm>
        </p:grpSpPr>
        <p:grpSp>
          <p:nvGrpSpPr>
            <p:cNvPr id="67601" name="Group 161"/>
            <p:cNvGrpSpPr>
              <a:grpSpLocks/>
            </p:cNvGrpSpPr>
            <p:nvPr/>
          </p:nvGrpSpPr>
          <p:grpSpPr bwMode="auto">
            <a:xfrm flipV="1">
              <a:off x="920" y="1168"/>
              <a:ext cx="464" cy="336"/>
              <a:chOff x="912" y="720"/>
              <a:chExt cx="464" cy="336"/>
            </a:xfrm>
          </p:grpSpPr>
          <p:sp>
            <p:nvSpPr>
              <p:cNvPr id="67603" name="Arc 162"/>
              <p:cNvSpPr>
                <a:spLocks/>
              </p:cNvSpPr>
              <p:nvPr/>
            </p:nvSpPr>
            <p:spPr bwMode="auto">
              <a:xfrm rot="13451297" flipV="1">
                <a:off x="912" y="720"/>
                <a:ext cx="336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04" name="Line 163"/>
              <p:cNvSpPr>
                <a:spLocks noChangeShapeType="1"/>
              </p:cNvSpPr>
              <p:nvPr/>
            </p:nvSpPr>
            <p:spPr bwMode="auto">
              <a:xfrm>
                <a:off x="1328" y="896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02" name="Text Box 165"/>
            <p:cNvSpPr txBox="1">
              <a:spLocks noChangeArrowheads="1"/>
            </p:cNvSpPr>
            <p:nvPr/>
          </p:nvSpPr>
          <p:spPr bwMode="auto">
            <a:xfrm>
              <a:off x="984" y="11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61678" name="Picture 238" descr="图片4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2" y="4420817"/>
            <a:ext cx="322262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9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0" grpId="0" autoUpdateAnimBg="0"/>
      <p:bldP spid="61491" grpId="0" autoUpdateAnimBg="0"/>
      <p:bldP spid="61492" grpId="0" build="p" autoUpdateAnimBg="0"/>
      <p:bldP spid="61528" grpId="0" autoUpdateAnimBg="0"/>
      <p:bldP spid="61532" grpId="0" autoUpdateAnimBg="0"/>
      <p:bldP spid="61558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84" name="Picture 196" descr="图片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189878"/>
            <a:ext cx="33147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660153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画出等效电路求检流计中的电流 </a:t>
            </a:r>
            <a:r>
              <a:rPr kumimoji="0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en-US" altLang="zh-CN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4810125" y="2348753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884994"/>
              </p:ext>
            </p:extLst>
          </p:nvPr>
        </p:nvGraphicFramePr>
        <p:xfrm>
          <a:off x="1565275" y="5164978"/>
          <a:ext cx="53641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4" imgW="2392473" imgH="434182" progId="Equation.3">
                  <p:embed/>
                </p:oleObj>
              </mc:Choice>
              <mc:Fallback>
                <p:oleObj name="Equation" r:id="rId4" imgW="2392473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5164978"/>
                        <a:ext cx="53641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Rectangle 27"/>
          <p:cNvSpPr>
            <a:spLocks noChangeArrowheads="1"/>
          </p:cNvSpPr>
          <p:nvPr/>
        </p:nvSpPr>
        <p:spPr bwMode="auto">
          <a:xfrm>
            <a:off x="684213" y="913653"/>
            <a:ext cx="2665412" cy="34766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63561" name="Rectangle 73"/>
          <p:cNvSpPr>
            <a:spLocks noChangeArrowheads="1"/>
          </p:cNvSpPr>
          <p:nvPr/>
        </p:nvSpPr>
        <p:spPr bwMode="auto">
          <a:xfrm>
            <a:off x="5659438" y="1510553"/>
            <a:ext cx="1284287" cy="19812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defRPr/>
            </a:pP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640" name="Picture 195" descr="图片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72353"/>
            <a:ext cx="385445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2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491" grpId="0" animBg="1" autoUpdateAnimBg="0"/>
      <p:bldP spid="63561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92"/>
          <p:cNvSpPr txBox="1">
            <a:spLocks noChangeArrowheads="1"/>
          </p:cNvSpPr>
          <p:nvPr/>
        </p:nvSpPr>
        <p:spPr bwMode="auto">
          <a:xfrm>
            <a:off x="468313" y="694485"/>
            <a:ext cx="843121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3: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求图示电路中的电流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cs typeface="Times New Roman" panose="02020603050405020304" pitchFamily="18" charset="0"/>
              </a:rPr>
              <a:t>。已知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2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,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5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4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8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, 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5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=14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, 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8V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5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V, 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3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b="1" dirty="0"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79965" name="Text Box 93"/>
          <p:cNvSpPr txBox="1">
            <a:spLocks noChangeArrowheads="1"/>
          </p:cNvSpPr>
          <p:nvPr/>
        </p:nvSpPr>
        <p:spPr bwMode="auto">
          <a:xfrm>
            <a:off x="1336675" y="4342560"/>
            <a:ext cx="2112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求</a:t>
            </a:r>
            <a:r>
              <a:rPr lang="en-US" altLang="zh-CN" sz="2800" b="1" i="1">
                <a:solidFill>
                  <a:srgbClr val="000099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b="1" baseline="-25000">
                <a:solidFill>
                  <a:srgbClr val="000099"/>
                </a:solidFill>
                <a:cs typeface="Times New Roman" panose="02020603050405020304" pitchFamily="18" charset="0"/>
              </a:rPr>
              <a:t>OC</a:t>
            </a:r>
          </a:p>
        </p:txBody>
      </p:sp>
      <p:sp>
        <p:nvSpPr>
          <p:cNvPr id="79967" name="Text Box 95"/>
          <p:cNvSpPr txBox="1">
            <a:spLocks noChangeArrowheads="1"/>
          </p:cNvSpPr>
          <p:nvPr/>
        </p:nvSpPr>
        <p:spPr bwMode="auto">
          <a:xfrm>
            <a:off x="4389438" y="5742735"/>
            <a:ext cx="100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ea typeface="隶书" panose="02010509060101010101" pitchFamily="49" charset="-122"/>
                <a:cs typeface="Times New Roman" panose="02020603050405020304" pitchFamily="18" charset="0"/>
              </a:rPr>
              <a:t>=14V</a:t>
            </a:r>
          </a:p>
        </p:txBody>
      </p:sp>
      <p:sp>
        <p:nvSpPr>
          <p:cNvPr id="79968" name="Text Box 96"/>
          <p:cNvSpPr txBox="1">
            <a:spLocks noChangeArrowheads="1"/>
          </p:cNvSpPr>
          <p:nvPr/>
        </p:nvSpPr>
        <p:spPr bwMode="auto">
          <a:xfrm>
            <a:off x="1319213" y="5714160"/>
            <a:ext cx="330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cs typeface="Times New Roman" panose="02020603050405020304" pitchFamily="18" charset="0"/>
              </a:rPr>
              <a:t>U</a:t>
            </a:r>
            <a:r>
              <a:rPr lang="en-US" altLang="zh-CN" b="1" baseline="-25000">
                <a:cs typeface="Times New Roman" panose="02020603050405020304" pitchFamily="18" charset="0"/>
              </a:rPr>
              <a:t>OC </a:t>
            </a:r>
            <a:r>
              <a:rPr lang="en-US" altLang="zh-CN" sz="2800" b="1"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3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ea typeface="隶书" panose="020105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ea typeface="隶书" panose="020105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-250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9969" name="Text Box 97"/>
          <p:cNvSpPr txBox="1">
            <a:spLocks noChangeArrowheads="1"/>
          </p:cNvSpPr>
          <p:nvPr/>
        </p:nvSpPr>
        <p:spPr bwMode="auto">
          <a:xfrm>
            <a:off x="785813" y="4317160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解：</a:t>
            </a:r>
          </a:p>
        </p:txBody>
      </p:sp>
      <p:grpSp>
        <p:nvGrpSpPr>
          <p:cNvPr id="2" name="Group 337"/>
          <p:cNvGrpSpPr>
            <a:grpSpLocks/>
          </p:cNvGrpSpPr>
          <p:nvPr/>
        </p:nvGrpSpPr>
        <p:grpSpPr bwMode="auto">
          <a:xfrm>
            <a:off x="1289050" y="4717210"/>
            <a:ext cx="2641600" cy="990600"/>
            <a:chOff x="648" y="1664"/>
            <a:chExt cx="1664" cy="624"/>
          </a:xfrm>
        </p:grpSpPr>
        <p:sp>
          <p:nvSpPr>
            <p:cNvPr id="70666" name="Text Box 338"/>
            <p:cNvSpPr txBox="1">
              <a:spLocks noChangeArrowheads="1"/>
            </p:cNvSpPr>
            <p:nvPr/>
          </p:nvSpPr>
          <p:spPr bwMode="auto">
            <a:xfrm>
              <a:off x="1278" y="166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cs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0667" name="Group 339"/>
            <p:cNvGrpSpPr>
              <a:grpSpLocks/>
            </p:cNvGrpSpPr>
            <p:nvPr/>
          </p:nvGrpSpPr>
          <p:grpSpPr bwMode="auto">
            <a:xfrm>
              <a:off x="648" y="1831"/>
              <a:ext cx="1664" cy="457"/>
              <a:chOff x="616" y="1863"/>
              <a:chExt cx="1664" cy="457"/>
            </a:xfrm>
          </p:grpSpPr>
          <p:sp>
            <p:nvSpPr>
              <p:cNvPr id="70668" name="Text Box 340"/>
              <p:cNvSpPr txBox="1">
                <a:spLocks noChangeArrowheads="1"/>
              </p:cNvSpPr>
              <p:nvPr/>
            </p:nvSpPr>
            <p:spPr bwMode="auto">
              <a:xfrm>
                <a:off x="616" y="1863"/>
                <a:ext cx="50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 i="1" baseline="-2500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cs typeface="Times New Roman" panose="02020603050405020304" pitchFamily="18" charset="0"/>
                  </a:rPr>
                  <a:t>=</a:t>
                </a:r>
                <a:endParaRPr lang="en-US" altLang="zh-CN" sz="2800" b="1" i="1" baseline="-25000"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9" name="Text Box 341"/>
              <p:cNvSpPr txBox="1">
                <a:spLocks noChangeArrowheads="1"/>
              </p:cNvSpPr>
              <p:nvPr/>
            </p:nvSpPr>
            <p:spPr bwMode="auto">
              <a:xfrm>
                <a:off x="1036" y="1993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i="1"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>
                    <a:cs typeface="Times New Roman" panose="02020603050405020304" pitchFamily="18" charset="0"/>
                  </a:rPr>
                  <a:t>1 </a:t>
                </a:r>
                <a:r>
                  <a:rPr lang="en-US" altLang="zh-CN" sz="2800" b="1">
                    <a:ea typeface="隶书" panose="02010509060101010101" pitchFamily="49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800" b="1" i="1"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0670" name="Line 342"/>
              <p:cNvSpPr>
                <a:spLocks noChangeShapeType="1"/>
              </p:cNvSpPr>
              <p:nvPr/>
            </p:nvSpPr>
            <p:spPr bwMode="auto">
              <a:xfrm>
                <a:off x="1104" y="2039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1" name="Text Box 343"/>
              <p:cNvSpPr txBox="1">
                <a:spLocks noChangeArrowheads="1"/>
              </p:cNvSpPr>
              <p:nvPr/>
            </p:nvSpPr>
            <p:spPr bwMode="auto">
              <a:xfrm>
                <a:off x="1650" y="1864"/>
                <a:ext cx="6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cs typeface="Times New Roman" panose="02020603050405020304" pitchFamily="18" charset="0"/>
                  </a:rPr>
                  <a:t> = 2A</a:t>
                </a:r>
              </a:p>
            </p:txBody>
          </p:sp>
        </p:grpSp>
      </p:grpSp>
      <p:pic>
        <p:nvPicPr>
          <p:cNvPr id="70664" name="Picture 345" descr="图片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67635"/>
            <a:ext cx="4132263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218" name="Picture 346" descr="图片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726360"/>
            <a:ext cx="4116388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8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65" grpId="0" autoUpdateAnimBg="0"/>
      <p:bldP spid="79967" grpId="0"/>
      <p:bldP spid="79968" grpId="0"/>
      <p:bldP spid="7996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6"/>
          <p:cNvSpPr txBox="1">
            <a:spLocks noChangeArrowheads="1"/>
          </p:cNvSpPr>
          <p:nvPr/>
        </p:nvSpPr>
        <p:spPr bwMode="auto">
          <a:xfrm>
            <a:off x="576636" y="39679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93235" name="Text Box 51"/>
          <p:cNvSpPr txBox="1">
            <a:spLocks noChangeArrowheads="1"/>
          </p:cNvSpPr>
          <p:nvPr/>
        </p:nvSpPr>
        <p:spPr bwMode="auto">
          <a:xfrm>
            <a:off x="1270373" y="3958388"/>
            <a:ext cx="173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求 </a:t>
            </a:r>
            <a:r>
              <a:rPr lang="en-US" altLang="zh-CN" sz="2800" b="1" i="1">
                <a:solidFill>
                  <a:srgbClr val="000099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3236" name="Text Box 52"/>
          <p:cNvSpPr txBox="1">
            <a:spLocks noChangeArrowheads="1"/>
          </p:cNvSpPr>
          <p:nvPr/>
        </p:nvSpPr>
        <p:spPr bwMode="auto">
          <a:xfrm>
            <a:off x="1283073" y="5128375"/>
            <a:ext cx="127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求 </a:t>
            </a:r>
            <a:r>
              <a:rPr lang="en-US" altLang="zh-CN" sz="2800" b="1" i="1">
                <a:solidFill>
                  <a:srgbClr val="000099"/>
                </a:solidFill>
                <a:cs typeface="Times New Roman" panose="02020603050405020304" pitchFamily="18" charset="0"/>
              </a:rPr>
              <a:t>I</a:t>
            </a:r>
            <a:endParaRPr lang="en-US" altLang="zh-CN" sz="2800" b="1" baseline="-2500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818061" y="5534775"/>
            <a:ext cx="2840037" cy="900113"/>
            <a:chOff x="1788" y="3504"/>
            <a:chExt cx="1789" cy="567"/>
          </a:xfrm>
        </p:grpSpPr>
        <p:sp>
          <p:nvSpPr>
            <p:cNvPr id="71692" name="Line 54"/>
            <p:cNvSpPr>
              <a:spLocks noChangeShapeType="1"/>
            </p:cNvSpPr>
            <p:nvPr/>
          </p:nvSpPr>
          <p:spPr bwMode="auto">
            <a:xfrm>
              <a:off x="2119" y="3800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3" name="Text Box 55"/>
            <p:cNvSpPr txBox="1">
              <a:spLocks noChangeArrowheads="1"/>
            </p:cNvSpPr>
            <p:nvPr/>
          </p:nvSpPr>
          <p:spPr bwMode="auto">
            <a:xfrm>
              <a:off x="2099" y="3744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  <a:cs typeface="Times New Roman" panose="02020603050405020304" pitchFamily="18" charset="0"/>
                </a:rPr>
                <a:t>0 </a:t>
              </a:r>
              <a:r>
                <a:rPr lang="en-US" altLang="zh-CN" sz="2800" b="1">
                  <a:solidFill>
                    <a:srgbClr val="FF0000"/>
                  </a:solidFill>
                  <a:ea typeface="隶书" panose="020105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2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694" name="Text Box 56"/>
            <p:cNvSpPr txBox="1">
              <a:spLocks noChangeArrowheads="1"/>
            </p:cNvSpPr>
            <p:nvPr/>
          </p:nvSpPr>
          <p:spPr bwMode="auto">
            <a:xfrm>
              <a:off x="2376" y="3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695" name="Text Box 57"/>
            <p:cNvSpPr txBox="1">
              <a:spLocks noChangeArrowheads="1"/>
            </p:cNvSpPr>
            <p:nvPr/>
          </p:nvSpPr>
          <p:spPr bwMode="auto">
            <a:xfrm>
              <a:off x="2779" y="3626"/>
              <a:ext cx="7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FF0000"/>
                  </a:solidFill>
                  <a:ea typeface="隶书" panose="02010509060101010101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800" b="1">
                  <a:solidFill>
                    <a:srgbClr val="FF0000"/>
                  </a:solidFill>
                  <a:ea typeface="隶书" panose="02010509060101010101" pitchFamily="49" charset="-122"/>
                  <a:cs typeface="Times New Roman" panose="02020603050405020304" pitchFamily="18" charset="0"/>
                </a:rPr>
                <a:t>0.5A</a:t>
              </a:r>
            </a:p>
          </p:txBody>
        </p:sp>
        <p:sp>
          <p:nvSpPr>
            <p:cNvPr id="71696" name="Text Box 58"/>
            <p:cNvSpPr txBox="1">
              <a:spLocks noChangeArrowheads="1"/>
            </p:cNvSpPr>
            <p:nvPr/>
          </p:nvSpPr>
          <p:spPr bwMode="auto">
            <a:xfrm>
              <a:off x="1788" y="3630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FF0000"/>
                  </a:solidFill>
                  <a:ea typeface="隶书" panose="02010509060101010101" pitchFamily="49" charset="-122"/>
                  <a:cs typeface="Times New Roman" panose="02020603050405020304" pitchFamily="18" charset="0"/>
                </a:rPr>
                <a:t>I=</a:t>
              </a:r>
            </a:p>
          </p:txBody>
        </p:sp>
      </p:grpSp>
      <p:sp>
        <p:nvSpPr>
          <p:cNvPr id="93342" name="Text Box 158"/>
          <p:cNvSpPr txBox="1">
            <a:spLocks noChangeArrowheads="1"/>
          </p:cNvSpPr>
          <p:nvPr/>
        </p:nvSpPr>
        <p:spPr bwMode="auto">
          <a:xfrm>
            <a:off x="1814886" y="4504488"/>
            <a:ext cx="4570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0</a:t>
            </a:r>
            <a:r>
              <a:rPr lang="en-US" altLang="zh-CN" sz="2800" b="1" i="1">
                <a:cs typeface="Times New Roman" panose="02020603050405020304" pitchFamily="18" charset="0"/>
              </a:rPr>
              <a:t> = 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cs typeface="Times New Roman" panose="02020603050405020304" pitchFamily="18" charset="0"/>
              </a:rPr>
              <a:t>//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cs typeface="Times New Roman" panose="02020603050405020304" pitchFamily="18" charset="0"/>
              </a:rPr>
              <a:t>)+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5</a:t>
            </a:r>
            <a:r>
              <a:rPr lang="en-US" altLang="zh-CN" sz="2800" b="1">
                <a:cs typeface="Times New Roman" panose="02020603050405020304" pitchFamily="18" charset="0"/>
              </a:rPr>
              <a:t>+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=20 </a:t>
            </a:r>
            <a:r>
              <a:rPr lang="en-US" altLang="zh-CN" sz="2800" b="1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sz="2800" b="1" baseline="-25000">
              <a:cs typeface="Times New Roman" panose="02020603050405020304" pitchFamily="18" charset="0"/>
            </a:endParaRPr>
          </a:p>
        </p:txBody>
      </p:sp>
      <p:sp>
        <p:nvSpPr>
          <p:cNvPr id="71688" name="Text Box 197"/>
          <p:cNvSpPr txBox="1">
            <a:spLocks noChangeArrowheads="1"/>
          </p:cNvSpPr>
          <p:nvPr/>
        </p:nvSpPr>
        <p:spPr bwMode="auto">
          <a:xfrm>
            <a:off x="360736" y="542088"/>
            <a:ext cx="843121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3: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求图示电路中的电流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cs typeface="Times New Roman" panose="02020603050405020304" pitchFamily="18" charset="0"/>
              </a:rPr>
              <a:t>。已知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2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,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5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4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8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, 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5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=14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, 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8V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5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V, 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</a:rPr>
              <a:t>= 3</a:t>
            </a:r>
            <a:r>
              <a:rPr lang="en-US" altLang="zh-CN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ea typeface="隶书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b="1" dirty="0"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71689" name="Picture 284" descr="图片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3" y="1473950"/>
            <a:ext cx="4256088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469" name="Picture 285" descr="图片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86" y="1500938"/>
            <a:ext cx="39830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470" name="Picture 286" descr="图片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11" y="4166350"/>
            <a:ext cx="21717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9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5" grpId="0" autoUpdateAnimBg="0"/>
      <p:bldP spid="93236" grpId="0" autoUpdateAnimBg="0"/>
      <p:bldP spid="9334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06400" y="477558"/>
            <a:ext cx="32004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2.7.2 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诺顿定理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814888" y="2117446"/>
            <a:ext cx="1817687" cy="1981200"/>
          </a:xfrm>
          <a:prstGeom prst="rect">
            <a:avLst/>
          </a:prstGeom>
          <a:noFill/>
          <a:ln w="28575">
            <a:solidFill>
              <a:srgbClr val="CC33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defRPr/>
            </a:pP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5288" y="925111"/>
            <a:ext cx="8229600" cy="9971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任何一个有源二端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网络都可以用一个电流为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的理想电流源和内阻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并联的电源来等效代替。  </a:t>
            </a: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4129088" y="2879446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71488" y="5241646"/>
            <a:ext cx="8153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等效电源的内阻</a:t>
            </a:r>
            <a:r>
              <a:rPr kumimoji="0"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等于有源二端网络中所有电源均除去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理想电压源短路，理想电流源开路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后所得到的无源二端网络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两端之间的等效电阻。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71488" y="4403446"/>
            <a:ext cx="84312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等效电源的电流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就是有源二端网络的短路电流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即将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两端短接后其中的电流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4560" name="Picture 48" descr="图片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77758"/>
            <a:ext cx="2820987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61" name="Picture 49" descr="图片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790421"/>
            <a:ext cx="348456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AutoShape 8" descr="小棋盘"/>
          <p:cNvSpPr>
            <a:spLocks noChangeArrowheads="1"/>
          </p:cNvSpPr>
          <p:nvPr/>
        </p:nvSpPr>
        <p:spPr bwMode="auto">
          <a:xfrm>
            <a:off x="3214688" y="3870046"/>
            <a:ext cx="1981200" cy="533400"/>
          </a:xfrm>
          <a:prstGeom prst="wedgeRoundRectCallout">
            <a:avLst>
              <a:gd name="adj1" fmla="val 43671"/>
              <a:gd name="adj2" fmla="val -144046"/>
              <a:gd name="adj3" fmla="val 16667"/>
            </a:avLst>
          </a:prstGeom>
          <a:pattFill prst="smCheck">
            <a:fgClr>
              <a:srgbClr val="00FF00"/>
            </a:fgClr>
            <a:bgClr>
              <a:schemeClr val="bg1"/>
            </a:bgClr>
          </a:pattFill>
          <a:ln w="2857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等效电源</a:t>
            </a:r>
          </a:p>
        </p:txBody>
      </p:sp>
    </p:spTree>
    <p:extLst>
      <p:ext uri="{BB962C8B-B14F-4D97-AF65-F5344CB8AC3E}">
        <p14:creationId xmlns:p14="http://schemas.microsoft.com/office/powerpoint/2010/main" val="1242838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 autoUpdateAnimBg="0"/>
      <p:bldP spid="64516" grpId="0" build="p" autoUpdateAnimBg="0"/>
      <p:bldP spid="64517" grpId="0" animBg="1" autoUpdateAnimBg="0"/>
      <p:bldP spid="64518" grpId="0" autoUpdateAnimBg="0"/>
      <p:bldP spid="64519" grpId="0" autoUpdateAnimBg="0"/>
      <p:bldP spid="64520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89" name="Picture 81" descr="图片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088655"/>
            <a:ext cx="385445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20650" y="498105"/>
            <a:ext cx="152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47663" y="4095380"/>
            <a:ext cx="4021137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5 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=10 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5 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12V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=10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kumimoji="0"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试用诺顿定理求检流计中的电流</a:t>
            </a:r>
            <a:r>
              <a:rPr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4484688" y="437780"/>
            <a:ext cx="0" cy="6338888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4813300" y="1123580"/>
            <a:ext cx="2705100" cy="3810000"/>
          </a:xfrm>
          <a:prstGeom prst="rect">
            <a:avLst/>
          </a:prstGeom>
          <a:noFill/>
          <a:ln w="28575">
            <a:solidFill>
              <a:srgbClr val="80008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pic>
        <p:nvPicPr>
          <p:cNvPr id="73735" name="Picture 80" descr="图片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653680"/>
            <a:ext cx="25781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AutoShape 8"/>
          <p:cNvSpPr>
            <a:spLocks noChangeArrowheads="1"/>
          </p:cNvSpPr>
          <p:nvPr/>
        </p:nvSpPr>
        <p:spPr bwMode="auto">
          <a:xfrm>
            <a:off x="5813425" y="5247905"/>
            <a:ext cx="2287588" cy="736600"/>
          </a:xfrm>
          <a:prstGeom prst="wedgeEllipseCallout">
            <a:avLst>
              <a:gd name="adj1" fmla="val -33069"/>
              <a:gd name="adj2" fmla="val -131468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有源二端网络</a:t>
            </a:r>
          </a:p>
        </p:txBody>
      </p:sp>
    </p:spTree>
    <p:extLst>
      <p:ext uri="{BB962C8B-B14F-4D97-AF65-F5344CB8AC3E}">
        <p14:creationId xmlns:p14="http://schemas.microsoft.com/office/powerpoint/2010/main" val="4177235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nimBg="1"/>
      <p:bldP spid="94215" grpId="0" animBg="1"/>
      <p:bldP spid="94216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91814"/>
              </p:ext>
            </p:extLst>
          </p:nvPr>
        </p:nvGraphicFramePr>
        <p:xfrm>
          <a:off x="5241925" y="3297519"/>
          <a:ext cx="33623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3" imgW="1531694" imgH="396345" progId="Equation.3">
                  <p:embed/>
                </p:oleObj>
              </mc:Choice>
              <mc:Fallback>
                <p:oleObj name="Equation" r:id="rId3" imgW="1531694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3297519"/>
                        <a:ext cx="336232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8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04352"/>
              </p:ext>
            </p:extLst>
          </p:nvPr>
        </p:nvGraphicFramePr>
        <p:xfrm>
          <a:off x="395288" y="4084919"/>
          <a:ext cx="44958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5" imgW="1882066" imgH="578910" progId="Equation.3">
                  <p:embed/>
                </p:oleObj>
              </mc:Choice>
              <mc:Fallback>
                <p:oleObj name="Equation" r:id="rId5" imgW="1882066" imgH="5789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84919"/>
                        <a:ext cx="4495800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89" name="Text Box 57"/>
          <p:cNvSpPr txBox="1">
            <a:spLocks noChangeArrowheads="1"/>
          </p:cNvSpPr>
          <p:nvPr/>
        </p:nvSpPr>
        <p:spPr bwMode="auto">
          <a:xfrm>
            <a:off x="5105400" y="2205319"/>
            <a:ext cx="38592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+(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5. 8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</a:p>
        </p:txBody>
      </p:sp>
      <p:sp>
        <p:nvSpPr>
          <p:cNvPr id="95290" name="Text Box 58"/>
          <p:cNvSpPr txBox="1">
            <a:spLocks noChangeArrowheads="1"/>
          </p:cNvSpPr>
          <p:nvPr/>
        </p:nvSpPr>
        <p:spPr bwMode="auto">
          <a:xfrm>
            <a:off x="4387850" y="695607"/>
            <a:ext cx="4648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两点短接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所以对电源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而言</a:t>
            </a:r>
            <a:r>
              <a:rPr kumimoji="0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并联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并联，然后再串联。</a:t>
            </a:r>
          </a:p>
        </p:txBody>
      </p:sp>
      <p:graphicFrame>
        <p:nvGraphicFramePr>
          <p:cNvPr id="9529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290019"/>
              </p:ext>
            </p:extLst>
          </p:nvPr>
        </p:nvGraphicFramePr>
        <p:xfrm>
          <a:off x="395288" y="5532719"/>
          <a:ext cx="32639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7" imgW="1516543" imgH="396345" progId="Equation.3">
                  <p:embed/>
                </p:oleObj>
              </mc:Choice>
              <mc:Fallback>
                <p:oleObj name="Equation" r:id="rId7" imgW="1516543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32719"/>
                        <a:ext cx="32639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92" name="Text Box 60"/>
          <p:cNvSpPr txBox="1">
            <a:spLocks noChangeArrowheads="1"/>
          </p:cNvSpPr>
          <p:nvPr/>
        </p:nvSpPr>
        <p:spPr bwMode="auto">
          <a:xfrm>
            <a:off x="5002213" y="4262719"/>
            <a:ext cx="3962400" cy="16850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kumimoji="0"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30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30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0"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30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30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zh-CN" sz="30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</a:t>
            </a:r>
            <a:r>
              <a:rPr kumimoji="0" lang="en-US" altLang="zh-CN" sz="30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>
              <a:lnSpc>
                <a:spcPct val="115000"/>
              </a:lnSpc>
              <a:defRPr/>
            </a:pPr>
            <a:r>
              <a:rPr kumimoji="0" lang="en-US" altLang="zh-CN" sz="30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 38 A</a:t>
            </a:r>
            <a:r>
              <a:rPr kumimoji="0" lang="en-US" altLang="zh-CN" sz="30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1.035A</a:t>
            </a:r>
          </a:p>
          <a:p>
            <a:pPr>
              <a:lnSpc>
                <a:spcPct val="115000"/>
              </a:lnSpc>
              <a:defRPr/>
            </a:pPr>
            <a:r>
              <a:rPr kumimoji="0"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 0. 345A </a:t>
            </a:r>
            <a:endParaRPr kumimoji="0" lang="en-US" altLang="zh-CN" sz="3000" b="1" i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93" name="Text Box 61"/>
          <p:cNvSpPr txBox="1">
            <a:spLocks noChangeArrowheads="1"/>
          </p:cNvSpPr>
          <p:nvPr/>
        </p:nvSpPr>
        <p:spPr bwMode="auto">
          <a:xfrm>
            <a:off x="5011738" y="5878794"/>
            <a:ext cx="2819400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或：</a:t>
            </a:r>
            <a:r>
              <a:rPr kumimoji="0"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30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0"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30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kumimoji="0" lang="en-US" altLang="zh-CN" sz="30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</a:t>
            </a:r>
            <a:r>
              <a:rPr kumimoji="0" lang="en-US" altLang="zh-CN" sz="30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altLang="zh-CN" sz="30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761" name="Picture 62" descr="图片5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25744"/>
            <a:ext cx="3767137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450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89" grpId="0" autoUpdateAnimBg="0"/>
      <p:bldP spid="95290" grpId="0" autoUpdateAnimBg="0"/>
      <p:bldP spid="95292" grpId="0" autoUpdateAnimBg="0"/>
      <p:bldP spid="9529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76238" y="605958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求等效电源的内阻 </a:t>
            </a:r>
            <a:r>
              <a:rPr kumimoji="0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en-US" altLang="zh-CN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276600" y="1647358"/>
            <a:ext cx="41549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en-US" altLang="zh-CN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621" name="AutoShape 37"/>
          <p:cNvSpPr>
            <a:spLocks noChangeArrowheads="1"/>
          </p:cNvSpPr>
          <p:nvPr/>
        </p:nvSpPr>
        <p:spPr bwMode="auto">
          <a:xfrm flipH="1">
            <a:off x="3195638" y="2096620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800" b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622" name="Text Box 38"/>
          <p:cNvSpPr txBox="1">
            <a:spLocks noChangeArrowheads="1"/>
          </p:cNvSpPr>
          <p:nvPr/>
        </p:nvSpPr>
        <p:spPr bwMode="auto">
          <a:xfrm>
            <a:off x="4262438" y="1617195"/>
            <a:ext cx="465296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+(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= 5. 8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</a:p>
        </p:txBody>
      </p:sp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452438" y="341107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画出等效电路求检流计中的电流 </a:t>
            </a:r>
            <a:r>
              <a:rPr kumimoji="0"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0" lang="en-US" altLang="zh-CN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6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73595"/>
              </p:ext>
            </p:extLst>
          </p:nvPr>
        </p:nvGraphicFramePr>
        <p:xfrm>
          <a:off x="4879975" y="3938120"/>
          <a:ext cx="357822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3" imgW="1516543" imgH="1074578" progId="Equation.3">
                  <p:embed/>
                </p:oleObj>
              </mc:Choice>
              <mc:Fallback>
                <p:oleObj name="Equation" r:id="rId3" imgW="1516543" imgH="10745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938120"/>
                        <a:ext cx="3578225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5" name="Group 70"/>
          <p:cNvGrpSpPr>
            <a:grpSpLocks/>
          </p:cNvGrpSpPr>
          <p:nvPr/>
        </p:nvGrpSpPr>
        <p:grpSpPr bwMode="auto">
          <a:xfrm>
            <a:off x="698500" y="1039345"/>
            <a:ext cx="3219450" cy="2446338"/>
            <a:chOff x="440" y="474"/>
            <a:chExt cx="2028" cy="1541"/>
          </a:xfrm>
        </p:grpSpPr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2217" y="474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en-US" altLang="zh-CN" b="1" smtClean="0">
                  <a:solidFill>
                    <a:srgbClr val="003399"/>
                  </a:solidFill>
                  <a:cs typeface="Times New Roman" panose="02020603050405020304" pitchFamily="18" charset="0"/>
                </a:rPr>
                <a:t>a</a:t>
              </a:r>
            </a:p>
          </p:txBody>
        </p:sp>
        <p:pic>
          <p:nvPicPr>
            <p:cNvPr id="75788" name="Picture 69" descr="图片5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" y="589"/>
              <a:ext cx="2028" cy="1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655" name="Picture 71" descr="图片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93683"/>
            <a:ext cx="3703638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1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utoUpdateAnimBg="0"/>
      <p:bldP spid="67621" grpId="0" animBg="1" autoUpdateAnimBg="0"/>
      <p:bldP spid="67622" grpId="0" autoUpdateAnimBg="0"/>
      <p:bldP spid="6762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7206" y="566085"/>
            <a:ext cx="6892925" cy="7842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2.8 </a:t>
            </a:r>
            <a:r>
              <a:rPr lang="zh-CN" altLang="en-US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受控电源电路的分析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31694" y="1277285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独立电源：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指电压源的电压或电流源的电流不受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外电路的控制而独立存在的电源。</a:t>
            </a: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284069" y="3109260"/>
            <a:ext cx="8839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受控电源的特点：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当控制电压或电流消失或等于零时，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受控电源的电压或电流也将为零。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284069" y="2191685"/>
            <a:ext cx="8839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受控电源：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指电压源的电压或电流源的电流，是受电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路中其它部分的电流或电压控制的电源。</a:t>
            </a:r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331694" y="4150660"/>
            <a:ext cx="86868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对含有受控电源的线性电路，可用前几节所讲的电路分析方法进行分析和计算，但要考虑受控电源的特性。  </a:t>
            </a:r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331694" y="5598460"/>
            <a:ext cx="526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应用：用于晶体管电路的分析。</a:t>
            </a:r>
          </a:p>
        </p:txBody>
      </p:sp>
    </p:spTree>
    <p:extLst>
      <p:ext uri="{BB962C8B-B14F-4D97-AF65-F5344CB8AC3E}">
        <p14:creationId xmlns:p14="http://schemas.microsoft.com/office/powerpoint/2010/main" val="17465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47" grpId="0" autoUpdateAnimBg="0"/>
      <p:bldP spid="68648" grpId="0" autoUpdateAnimBg="0"/>
      <p:bldP spid="68649" grpId="0" autoUpdateAnimBg="0"/>
      <p:bldP spid="6865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06" name="Rectangle 17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574"/>
            <a:ext cx="48006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四种理想受控电源的模型</a:t>
            </a:r>
          </a:p>
        </p:txBody>
      </p:sp>
      <p:sp>
        <p:nvSpPr>
          <p:cNvPr id="69807" name="Line 175"/>
          <p:cNvSpPr>
            <a:spLocks noChangeShapeType="1"/>
          </p:cNvSpPr>
          <p:nvPr/>
        </p:nvSpPr>
        <p:spPr bwMode="auto">
          <a:xfrm flipV="1">
            <a:off x="0" y="3697662"/>
            <a:ext cx="8893175" cy="36512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808" name="Line 176"/>
          <p:cNvSpPr>
            <a:spLocks noChangeShapeType="1"/>
          </p:cNvSpPr>
          <p:nvPr/>
        </p:nvSpPr>
        <p:spPr bwMode="auto">
          <a:xfrm>
            <a:off x="4648200" y="883024"/>
            <a:ext cx="0" cy="57912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809" name="Text Box 177"/>
          <p:cNvSpPr txBox="1">
            <a:spLocks noChangeArrowheads="1"/>
          </p:cNvSpPr>
          <p:nvPr/>
        </p:nvSpPr>
        <p:spPr bwMode="auto">
          <a:xfrm>
            <a:off x="368300" y="1176712"/>
            <a:ext cx="625475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0" lang="zh-CN" altLang="en-US" sz="24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电压控制电压源</a:t>
            </a:r>
          </a:p>
        </p:txBody>
      </p:sp>
      <p:sp>
        <p:nvSpPr>
          <p:cNvPr id="69810" name="Text Box 178"/>
          <p:cNvSpPr txBox="1">
            <a:spLocks noChangeArrowheads="1"/>
          </p:cNvSpPr>
          <p:nvPr/>
        </p:nvSpPr>
        <p:spPr bwMode="auto">
          <a:xfrm>
            <a:off x="4826000" y="1130674"/>
            <a:ext cx="625475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0" lang="zh-CN" altLang="en-US" sz="24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电流控制电压源</a:t>
            </a:r>
          </a:p>
        </p:txBody>
      </p:sp>
      <p:sp>
        <p:nvSpPr>
          <p:cNvPr id="69811" name="Text Box 179"/>
          <p:cNvSpPr txBox="1">
            <a:spLocks noChangeArrowheads="1"/>
          </p:cNvSpPr>
          <p:nvPr/>
        </p:nvSpPr>
        <p:spPr bwMode="auto">
          <a:xfrm>
            <a:off x="352425" y="3842124"/>
            <a:ext cx="625475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0" lang="zh-CN" altLang="en-US" sz="24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电压控制电流源</a:t>
            </a:r>
          </a:p>
        </p:txBody>
      </p:sp>
      <p:sp>
        <p:nvSpPr>
          <p:cNvPr id="69812" name="Text Box 180"/>
          <p:cNvSpPr txBox="1">
            <a:spLocks noChangeArrowheads="1"/>
          </p:cNvSpPr>
          <p:nvPr/>
        </p:nvSpPr>
        <p:spPr bwMode="auto">
          <a:xfrm>
            <a:off x="4902200" y="3842124"/>
            <a:ext cx="625475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0" lang="zh-CN" altLang="en-US" sz="24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电流控制电流源</a:t>
            </a: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5408612" y="825874"/>
            <a:ext cx="3384550" cy="2854326"/>
            <a:chOff x="3351" y="328"/>
            <a:chExt cx="2132" cy="1798"/>
          </a:xfrm>
        </p:grpSpPr>
        <p:sp>
          <p:nvSpPr>
            <p:cNvPr id="69814" name="Text Box 182"/>
            <p:cNvSpPr txBox="1">
              <a:spLocks noChangeArrowheads="1"/>
            </p:cNvSpPr>
            <p:nvPr/>
          </p:nvSpPr>
          <p:spPr bwMode="auto">
            <a:xfrm>
              <a:off x="4330" y="1313"/>
              <a:ext cx="7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</a:t>
              </a:r>
              <a:r>
                <a:rPr lang="zh-CN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815" name="Text Box 183"/>
            <p:cNvSpPr txBox="1">
              <a:spLocks noChangeArrowheads="1"/>
            </p:cNvSpPr>
            <p:nvPr/>
          </p:nvSpPr>
          <p:spPr bwMode="auto">
            <a:xfrm>
              <a:off x="3802" y="1835"/>
              <a:ext cx="1085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(b) CCVS</a:t>
              </a:r>
            </a:p>
          </p:txBody>
        </p:sp>
        <p:grpSp>
          <p:nvGrpSpPr>
            <p:cNvPr id="77839" name="Group 184"/>
            <p:cNvGrpSpPr>
              <a:grpSpLocks/>
            </p:cNvGrpSpPr>
            <p:nvPr/>
          </p:nvGrpSpPr>
          <p:grpSpPr bwMode="auto">
            <a:xfrm>
              <a:off x="4407" y="803"/>
              <a:ext cx="866" cy="68"/>
              <a:chOff x="4423" y="1995"/>
              <a:chExt cx="866" cy="68"/>
            </a:xfrm>
          </p:grpSpPr>
          <p:sp>
            <p:nvSpPr>
              <p:cNvPr id="77862" name="Oval 185"/>
              <p:cNvSpPr>
                <a:spLocks noChangeArrowheads="1"/>
              </p:cNvSpPr>
              <p:nvPr/>
            </p:nvSpPr>
            <p:spPr bwMode="auto">
              <a:xfrm>
                <a:off x="5221" y="1995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77863" name="Line 186"/>
              <p:cNvSpPr>
                <a:spLocks noChangeShapeType="1"/>
              </p:cNvSpPr>
              <p:nvPr/>
            </p:nvSpPr>
            <p:spPr bwMode="auto">
              <a:xfrm flipH="1">
                <a:off x="4423" y="2007"/>
                <a:ext cx="7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40" name="Oval 187"/>
            <p:cNvSpPr>
              <a:spLocks noChangeArrowheads="1"/>
            </p:cNvSpPr>
            <p:nvPr/>
          </p:nvSpPr>
          <p:spPr bwMode="auto">
            <a:xfrm>
              <a:off x="3467" y="1590"/>
              <a:ext cx="63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77841" name="Line 188"/>
            <p:cNvSpPr>
              <a:spLocks noChangeShapeType="1"/>
            </p:cNvSpPr>
            <p:nvPr/>
          </p:nvSpPr>
          <p:spPr bwMode="auto">
            <a:xfrm flipH="1">
              <a:off x="3521" y="1640"/>
              <a:ext cx="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42" name="Line 189"/>
            <p:cNvSpPr>
              <a:spLocks noChangeShapeType="1"/>
            </p:cNvSpPr>
            <p:nvPr/>
          </p:nvSpPr>
          <p:spPr bwMode="auto">
            <a:xfrm>
              <a:off x="4415" y="818"/>
              <a:ext cx="0" cy="8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43" name="AutoShape 190"/>
            <p:cNvSpPr>
              <a:spLocks noChangeArrowheads="1"/>
            </p:cNvSpPr>
            <p:nvPr/>
          </p:nvSpPr>
          <p:spPr bwMode="auto">
            <a:xfrm rot="-5400000">
              <a:off x="4223" y="1102"/>
              <a:ext cx="392" cy="249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9823" name="Text Box 191"/>
            <p:cNvSpPr txBox="1">
              <a:spLocks noChangeArrowheads="1"/>
            </p:cNvSpPr>
            <p:nvPr/>
          </p:nvSpPr>
          <p:spPr bwMode="auto">
            <a:xfrm>
              <a:off x="4198" y="877"/>
              <a:ext cx="244" cy="5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sz="2800" b="1" smtClean="0">
                  <a:cs typeface="Times New Roman" panose="02020603050405020304" pitchFamily="18" charset="0"/>
                </a:rPr>
                <a:t>+</a:t>
              </a:r>
            </a:p>
            <a:p>
              <a:pPr algn="ctr" eaLnBrk="1" hangingPunct="1">
                <a:lnSpc>
                  <a:spcPct val="75000"/>
                </a:lnSpc>
                <a:spcBef>
                  <a:spcPct val="50000"/>
                </a:spcBef>
                <a:defRPr/>
              </a:pPr>
              <a:r>
                <a:rPr lang="en-US" altLang="zh-CN" sz="2800" b="1" smtClean="0"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9824" name="Text Box 192"/>
            <p:cNvSpPr txBox="1">
              <a:spLocks noChangeArrowheads="1"/>
            </p:cNvSpPr>
            <p:nvPr/>
          </p:nvSpPr>
          <p:spPr bwMode="auto">
            <a:xfrm>
              <a:off x="3351" y="1016"/>
              <a:ext cx="598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69825" name="Text Box 193"/>
            <p:cNvSpPr txBox="1">
              <a:spLocks noChangeArrowheads="1"/>
            </p:cNvSpPr>
            <p:nvPr/>
          </p:nvSpPr>
          <p:spPr bwMode="auto">
            <a:xfrm>
              <a:off x="5036" y="1033"/>
              <a:ext cx="44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47" name="Line 194"/>
            <p:cNvSpPr>
              <a:spLocks noChangeShapeType="1"/>
            </p:cNvSpPr>
            <p:nvPr/>
          </p:nvSpPr>
          <p:spPr bwMode="auto">
            <a:xfrm>
              <a:off x="3539" y="709"/>
              <a:ext cx="3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48" name="Line 195"/>
            <p:cNvSpPr>
              <a:spLocks noChangeShapeType="1"/>
            </p:cNvSpPr>
            <p:nvPr/>
          </p:nvSpPr>
          <p:spPr bwMode="auto">
            <a:xfrm flipH="1">
              <a:off x="4959" y="709"/>
              <a:ext cx="3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828" name="Text Box 196"/>
            <p:cNvSpPr txBox="1">
              <a:spLocks noChangeArrowheads="1"/>
            </p:cNvSpPr>
            <p:nvPr/>
          </p:nvSpPr>
          <p:spPr bwMode="auto">
            <a:xfrm>
              <a:off x="4886" y="328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829" name="Text Box 197"/>
            <p:cNvSpPr txBox="1">
              <a:spLocks noChangeArrowheads="1"/>
            </p:cNvSpPr>
            <p:nvPr/>
          </p:nvSpPr>
          <p:spPr bwMode="auto">
            <a:xfrm>
              <a:off x="3546" y="358"/>
              <a:ext cx="66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830" name="Text Box 198"/>
            <p:cNvSpPr txBox="1">
              <a:spLocks noChangeArrowheads="1"/>
            </p:cNvSpPr>
            <p:nvPr/>
          </p:nvSpPr>
          <p:spPr bwMode="auto">
            <a:xfrm>
              <a:off x="3419" y="746"/>
              <a:ext cx="1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2800" b="1" smtClean="0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7852" name="Oval 199"/>
            <p:cNvSpPr>
              <a:spLocks noChangeArrowheads="1"/>
            </p:cNvSpPr>
            <p:nvPr/>
          </p:nvSpPr>
          <p:spPr bwMode="auto">
            <a:xfrm>
              <a:off x="3443" y="760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77853" name="Line 200"/>
            <p:cNvSpPr>
              <a:spLocks noChangeShapeType="1"/>
            </p:cNvSpPr>
            <p:nvPr/>
          </p:nvSpPr>
          <p:spPr bwMode="auto">
            <a:xfrm flipH="1">
              <a:off x="3497" y="810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833" name="Text Box 201"/>
            <p:cNvSpPr txBox="1">
              <a:spLocks noChangeArrowheads="1"/>
            </p:cNvSpPr>
            <p:nvPr/>
          </p:nvSpPr>
          <p:spPr bwMode="auto">
            <a:xfrm>
              <a:off x="3419" y="1265"/>
              <a:ext cx="1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2800" b="1" smtClean="0"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69834" name="Text Box 202"/>
            <p:cNvSpPr txBox="1">
              <a:spLocks noChangeArrowheads="1"/>
            </p:cNvSpPr>
            <p:nvPr/>
          </p:nvSpPr>
          <p:spPr bwMode="auto">
            <a:xfrm>
              <a:off x="5165" y="794"/>
              <a:ext cx="1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2800" b="1" smtClean="0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9835" name="Text Box 203"/>
            <p:cNvSpPr txBox="1">
              <a:spLocks noChangeArrowheads="1"/>
            </p:cNvSpPr>
            <p:nvPr/>
          </p:nvSpPr>
          <p:spPr bwMode="auto">
            <a:xfrm>
              <a:off x="5165" y="1313"/>
              <a:ext cx="1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2800" b="1" smtClean="0"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77857" name="Rectangle 204"/>
            <p:cNvSpPr>
              <a:spLocks noChangeArrowheads="1"/>
            </p:cNvSpPr>
            <p:nvPr/>
          </p:nvSpPr>
          <p:spPr bwMode="auto">
            <a:xfrm>
              <a:off x="3946" y="496"/>
              <a:ext cx="979" cy="129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grpSp>
          <p:nvGrpSpPr>
            <p:cNvPr id="77858" name="Group 205"/>
            <p:cNvGrpSpPr>
              <a:grpSpLocks/>
            </p:cNvGrpSpPr>
            <p:nvPr/>
          </p:nvGrpSpPr>
          <p:grpSpPr bwMode="auto">
            <a:xfrm>
              <a:off x="4417" y="1624"/>
              <a:ext cx="866" cy="68"/>
              <a:chOff x="4433" y="2840"/>
              <a:chExt cx="866" cy="68"/>
            </a:xfrm>
          </p:grpSpPr>
          <p:sp>
            <p:nvSpPr>
              <p:cNvPr id="77860" name="Oval 206"/>
              <p:cNvSpPr>
                <a:spLocks noChangeArrowheads="1"/>
              </p:cNvSpPr>
              <p:nvPr/>
            </p:nvSpPr>
            <p:spPr bwMode="auto">
              <a:xfrm>
                <a:off x="5231" y="2840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77861" name="Line 207"/>
              <p:cNvSpPr>
                <a:spLocks noChangeShapeType="1"/>
              </p:cNvSpPr>
              <p:nvPr/>
            </p:nvSpPr>
            <p:spPr bwMode="auto">
              <a:xfrm flipH="1">
                <a:off x="4433" y="2852"/>
                <a:ext cx="7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9" name="Line 208"/>
            <p:cNvSpPr>
              <a:spLocks noChangeShapeType="1"/>
            </p:cNvSpPr>
            <p:nvPr/>
          </p:nvSpPr>
          <p:spPr bwMode="auto">
            <a:xfrm>
              <a:off x="4092" y="810"/>
              <a:ext cx="0" cy="8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9901" name="Picture 269" descr="图片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903662"/>
            <a:ext cx="3443288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902" name="Picture 270" descr="图片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40524"/>
            <a:ext cx="3443288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903" name="Picture 271" descr="图片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748462"/>
            <a:ext cx="3397250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6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07" grpId="0" animBg="1"/>
      <p:bldP spid="69808" grpId="0" animBg="1"/>
      <p:bldP spid="69809" grpId="0" autoUpdateAnimBg="0"/>
      <p:bldP spid="69810" grpId="0" autoUpdateAnimBg="0"/>
      <p:bldP spid="69811" grpId="0" autoUpdateAnimBg="0"/>
      <p:bldP spid="698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96408" y="5922033"/>
            <a:ext cx="86629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通常电灯开的越多，总负载电阻越大还是越小？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436095" y="519770"/>
            <a:ext cx="54168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试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估算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图示电路中的电流。</a:t>
            </a:r>
          </a:p>
        </p:txBody>
      </p:sp>
      <p:sp>
        <p:nvSpPr>
          <p:cNvPr id="90166" name="Rectangle 54"/>
          <p:cNvSpPr>
            <a:spLocks noChangeArrowheads="1"/>
          </p:cNvSpPr>
          <p:nvPr/>
        </p:nvSpPr>
        <p:spPr bwMode="auto">
          <a:xfrm>
            <a:off x="464670" y="4155145"/>
            <a:ext cx="6655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0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endParaRPr kumimoji="0" lang="en-US" altLang="zh-CN" sz="28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016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460348"/>
              </p:ext>
            </p:extLst>
          </p:nvPr>
        </p:nvGraphicFramePr>
        <p:xfrm>
          <a:off x="1326683" y="3912258"/>
          <a:ext cx="505618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3" imgW="2070100" imgH="406400" progId="Equation.3">
                  <p:embed/>
                </p:oleObj>
              </mc:Choice>
              <mc:Fallback>
                <p:oleObj name="Equation" r:id="rId3" imgW="2070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683" y="3912258"/>
                        <a:ext cx="505618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6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62205"/>
              </p:ext>
            </p:extLst>
          </p:nvPr>
        </p:nvGraphicFramePr>
        <p:xfrm>
          <a:off x="1353670" y="4944133"/>
          <a:ext cx="441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5" imgW="1815312" imgH="406224" progId="Equation.3">
                  <p:embed/>
                </p:oleObj>
              </mc:Choice>
              <mc:Fallback>
                <p:oleObj name="Equation" r:id="rId5" imgW="181531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670" y="4944133"/>
                        <a:ext cx="4419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58" descr="图片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8" y="956333"/>
            <a:ext cx="632777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794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utoUpdateAnimBg="0"/>
      <p:bldP spid="9016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434791"/>
            <a:ext cx="15240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38263" y="452254"/>
            <a:ext cx="3843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试求电流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0660" name="Rectangle 4" descr="40%"/>
          <p:cNvSpPr>
            <a:spLocks noChangeArrowheads="1"/>
          </p:cNvSpPr>
          <p:nvPr/>
        </p:nvSpPr>
        <p:spPr bwMode="auto">
          <a:xfrm>
            <a:off x="4230688" y="595129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：用支路电流法</a:t>
            </a:r>
          </a:p>
        </p:txBody>
      </p:sp>
      <p:sp>
        <p:nvSpPr>
          <p:cNvPr id="70661" name="Rectangle 5" descr="40%"/>
          <p:cNvSpPr>
            <a:spLocks noChangeArrowheads="1"/>
          </p:cNvSpPr>
          <p:nvPr/>
        </p:nvSpPr>
        <p:spPr bwMode="auto">
          <a:xfrm>
            <a:off x="4537075" y="1515879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对大回路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70662" name="Rectangle 6" descr="40%"/>
          <p:cNvSpPr>
            <a:spLocks noChangeArrowheads="1"/>
          </p:cNvSpPr>
          <p:nvPr/>
        </p:nvSpPr>
        <p:spPr bwMode="auto">
          <a:xfrm>
            <a:off x="5272088" y="1973079"/>
            <a:ext cx="2746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解得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1. 4 A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3" name="Rectangle 7" descr="40%"/>
          <p:cNvSpPr>
            <a:spLocks noChangeArrowheads="1"/>
          </p:cNvSpPr>
          <p:nvPr/>
        </p:nvSpPr>
        <p:spPr bwMode="auto">
          <a:xfrm>
            <a:off x="6262688" y="1515879"/>
            <a:ext cx="27190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28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95" name="Rectangle 39" descr="40%"/>
          <p:cNvSpPr>
            <a:spLocks noChangeArrowheads="1"/>
          </p:cNvSpPr>
          <p:nvPr/>
        </p:nvSpPr>
        <p:spPr bwMode="auto">
          <a:xfrm>
            <a:off x="4638675" y="1044391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对结点 </a:t>
            </a:r>
            <a:r>
              <a:rPr kumimoji="0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– 3 </a:t>
            </a:r>
            <a:endParaRPr kumimoji="0" lang="en-US" altLang="zh-CN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96" name="Rectangle 40" descr="40%"/>
          <p:cNvSpPr>
            <a:spLocks noChangeArrowheads="1"/>
          </p:cNvSpPr>
          <p:nvPr/>
        </p:nvSpPr>
        <p:spPr bwMode="auto">
          <a:xfrm>
            <a:off x="4318000" y="2417579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：用叠加原理</a:t>
            </a:r>
          </a:p>
        </p:txBody>
      </p:sp>
      <p:sp>
        <p:nvSpPr>
          <p:cNvPr id="70743" name="Rectangle 87" descr="40%"/>
          <p:cNvSpPr>
            <a:spLocks noChangeArrowheads="1"/>
          </p:cNvSpPr>
          <p:nvPr/>
        </p:nvSpPr>
        <p:spPr bwMode="auto">
          <a:xfrm>
            <a:off x="609600" y="2796991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电压源作用：</a:t>
            </a:r>
          </a:p>
        </p:txBody>
      </p:sp>
      <p:sp>
        <p:nvSpPr>
          <p:cNvPr id="70744" name="Rectangle 88" descr="40%"/>
          <p:cNvSpPr>
            <a:spLocks noChangeArrowheads="1"/>
          </p:cNvSpPr>
          <p:nvPr/>
        </p:nvSpPr>
        <p:spPr bwMode="auto">
          <a:xfrm>
            <a:off x="914400" y="5082991"/>
            <a:ext cx="33162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</a:p>
        </p:txBody>
      </p:sp>
      <p:sp>
        <p:nvSpPr>
          <p:cNvPr id="70745" name="Rectangle 89" descr="40%"/>
          <p:cNvSpPr>
            <a:spLocks noChangeArrowheads="1"/>
          </p:cNvSpPr>
          <p:nvPr/>
        </p:nvSpPr>
        <p:spPr bwMode="auto">
          <a:xfrm>
            <a:off x="4686300" y="2784291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电流源作用：</a:t>
            </a:r>
          </a:p>
        </p:txBody>
      </p:sp>
      <p:sp>
        <p:nvSpPr>
          <p:cNvPr id="70746" name="Rectangle 90" descr="40%"/>
          <p:cNvSpPr>
            <a:spLocks noChangeArrowheads="1"/>
          </p:cNvSpPr>
          <p:nvPr/>
        </p:nvSpPr>
        <p:spPr bwMode="auto">
          <a:xfrm>
            <a:off x="5094288" y="5109979"/>
            <a:ext cx="197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对大回路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70747" name="Rectangle 91" descr="40%"/>
          <p:cNvSpPr>
            <a:spLocks noChangeArrowheads="1"/>
          </p:cNvSpPr>
          <p:nvPr/>
        </p:nvSpPr>
        <p:spPr bwMode="auto">
          <a:xfrm>
            <a:off x="5113338" y="5568766"/>
            <a:ext cx="3740126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1+2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= –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0.6A</a:t>
            </a:r>
          </a:p>
        </p:txBody>
      </p:sp>
      <p:sp>
        <p:nvSpPr>
          <p:cNvPr id="70748" name="Rectangle 92" descr="40%"/>
          <p:cNvSpPr>
            <a:spLocks noChangeArrowheads="1"/>
          </p:cNvSpPr>
          <p:nvPr/>
        </p:nvSpPr>
        <p:spPr bwMode="auto">
          <a:xfrm>
            <a:off x="914400" y="6086291"/>
            <a:ext cx="4139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zh-CN" sz="28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0.6=1. 4A</a:t>
            </a:r>
          </a:p>
        </p:txBody>
      </p:sp>
      <p:pic>
        <p:nvPicPr>
          <p:cNvPr id="78864" name="Picture 178" descr="图片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826904"/>
            <a:ext cx="3990975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835" name="Picture 179" descr="图片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3231966"/>
            <a:ext cx="37814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836" name="Picture 180" descr="图片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190691"/>
            <a:ext cx="368935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483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  <p:bldP spid="70662" grpId="0" autoUpdateAnimBg="0"/>
      <p:bldP spid="70663" grpId="0" autoUpdateAnimBg="0"/>
      <p:bldP spid="70695" grpId="0" autoUpdateAnimBg="0"/>
      <p:bldP spid="70696" grpId="0" autoUpdateAnimBg="0"/>
      <p:bldP spid="70743" grpId="0" autoUpdateAnimBg="0"/>
      <p:bldP spid="70744" grpId="0" build="p" autoUpdateAnimBg="0"/>
      <p:bldP spid="70745" grpId="0" autoUpdateAnimBg="0"/>
      <p:bldP spid="70746" grpId="0" autoUpdateAnimBg="0"/>
      <p:bldP spid="70747" grpId="0" build="p" autoUpdateAnimBg="0"/>
      <p:bldP spid="70748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Rectangle 174"/>
          <p:cNvSpPr txBox="1">
            <a:spLocks noChangeArrowheads="1"/>
          </p:cNvSpPr>
          <p:nvPr/>
        </p:nvSpPr>
        <p:spPr bwMode="auto">
          <a:xfrm>
            <a:off x="1111624" y="1192679"/>
            <a:ext cx="6920752" cy="132640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8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 章 结 束</a:t>
            </a:r>
          </a:p>
        </p:txBody>
      </p:sp>
    </p:spTree>
    <p:extLst>
      <p:ext uri="{BB962C8B-B14F-4D97-AF65-F5344CB8AC3E}">
        <p14:creationId xmlns:p14="http://schemas.microsoft.com/office/powerpoint/2010/main" val="413547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86" name="Rectangle 50"/>
          <p:cNvSpPr>
            <a:spLocks noChangeArrowheads="1"/>
          </p:cNvSpPr>
          <p:nvPr/>
        </p:nvSpPr>
        <p:spPr bwMode="auto">
          <a:xfrm>
            <a:off x="482600" y="4806298"/>
            <a:ext cx="66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0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endParaRPr kumimoji="0" lang="en-US" altLang="zh-CN" sz="28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118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62963"/>
              </p:ext>
            </p:extLst>
          </p:nvPr>
        </p:nvGraphicFramePr>
        <p:xfrm>
          <a:off x="1209675" y="4814235"/>
          <a:ext cx="53657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公式" r:id="rId3" imgW="2197100" imgH="228600" progId="Equation.3">
                  <p:embed/>
                </p:oleObj>
              </mc:Choice>
              <mc:Fallback>
                <p:oleObj name="公式" r:id="rId3" imgW="219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814235"/>
                        <a:ext cx="53657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54025" y="1170923"/>
            <a:ext cx="730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：</a:t>
            </a:r>
            <a:r>
              <a:rPr kumimoji="0" lang="zh-CN" altLang="en-US" sz="2800" b="1">
                <a:cs typeface="Times New Roman" panose="02020603050405020304" pitchFamily="18" charset="0"/>
              </a:rPr>
              <a:t>计算图示电路中</a:t>
            </a:r>
            <a:r>
              <a:rPr kumimoji="0" lang="en-US" altLang="zh-CN" sz="2800" b="1"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cs typeface="Times New Roman" panose="02020603050405020304" pitchFamily="18" charset="0"/>
              </a:rPr>
              <a:t>、</a:t>
            </a:r>
            <a:r>
              <a:rPr kumimoji="0" lang="en-US" altLang="zh-CN" sz="2800" b="1">
                <a:cs typeface="Times New Roman" panose="02020603050405020304" pitchFamily="18" charset="0"/>
              </a:rPr>
              <a:t>b</a:t>
            </a:r>
            <a:r>
              <a:rPr kumimoji="0" lang="zh-CN" altLang="en-US" sz="2800" b="1">
                <a:cs typeface="Times New Roman" panose="02020603050405020304" pitchFamily="18" charset="0"/>
              </a:rPr>
              <a:t>间的等效电阻</a:t>
            </a:r>
            <a:r>
              <a:rPr kumimoji="0" lang="en-US" altLang="zh-CN" sz="2800" b="1" i="1">
                <a:cs typeface="Times New Roman" panose="02020603050405020304" pitchFamily="18" charset="0"/>
              </a:rPr>
              <a:t>R</a:t>
            </a:r>
            <a:r>
              <a:rPr kumimoji="0" lang="en-US" altLang="zh-CN" sz="2800" b="1" baseline="-25000">
                <a:cs typeface="Times New Roman" panose="02020603050405020304" pitchFamily="18" charset="0"/>
              </a:rPr>
              <a:t>ab</a:t>
            </a:r>
            <a:r>
              <a:rPr kumimoji="0" lang="zh-CN" altLang="en-US" sz="2800" b="1"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91248" name="Object 1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097387005"/>
              </p:ext>
            </p:extLst>
          </p:nvPr>
        </p:nvGraphicFramePr>
        <p:xfrm>
          <a:off x="1220788" y="5350810"/>
          <a:ext cx="7096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公式" r:id="rId5" imgW="2882900" imgH="228600" progId="Equation.3">
                  <p:embed/>
                </p:oleObj>
              </mc:Choice>
              <mc:Fallback>
                <p:oleObj name="公式" r:id="rId5" imgW="28829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5350810"/>
                        <a:ext cx="70961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52" name="Text Box 116">
            <a:hlinkClick r:id="rId7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25463" y="591485"/>
            <a:ext cx="5559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电阻混连电路的计算</a:t>
            </a:r>
          </a:p>
        </p:txBody>
      </p:sp>
      <p:pic>
        <p:nvPicPr>
          <p:cNvPr id="91257" name="Picture 121" descr="图片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674160"/>
            <a:ext cx="7823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2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28625" y="500344"/>
            <a:ext cx="81597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CC0000"/>
                </a:solidFill>
              </a:rPr>
              <a:t>    </a:t>
            </a:r>
            <a:r>
              <a:rPr lang="zh-CN" altLang="en-US" sz="2800" b="1">
                <a:solidFill>
                  <a:srgbClr val="CC0000"/>
                </a:solidFill>
              </a:rPr>
              <a:t>例</a:t>
            </a:r>
            <a:r>
              <a:rPr lang="en-US" altLang="zh-CN" sz="2800" b="1">
                <a:solidFill>
                  <a:srgbClr val="CC0000"/>
                </a:solidFill>
              </a:rPr>
              <a:t>2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/>
              <a:t>图示为变阻器调节负载电阻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L</a:t>
            </a:r>
            <a:r>
              <a:rPr lang="zh-CN" altLang="en-US" sz="2800" b="1"/>
              <a:t>两端电压的分压电路。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L</a:t>
            </a:r>
            <a:r>
              <a:rPr lang="en-US" altLang="zh-CN" sz="2800" b="1"/>
              <a:t>= 50 </a:t>
            </a:r>
            <a:r>
              <a:rPr lang="en-US" altLang="zh-CN" sz="2800" b="1">
                <a:sym typeface="Symbol" panose="05050102010706020507" pitchFamily="18" charset="2"/>
              </a:rPr>
              <a:t></a:t>
            </a:r>
            <a:r>
              <a:rPr lang="zh-CN" altLang="en-US" sz="2800" b="1">
                <a:sym typeface="Symbol" panose="05050102010706020507" pitchFamily="18" charset="2"/>
              </a:rPr>
              <a:t>，</a:t>
            </a:r>
            <a:r>
              <a:rPr lang="en-US" altLang="zh-CN" sz="2800" b="1" i="1">
                <a:sym typeface="Symbol" panose="05050102010706020507" pitchFamily="18" charset="2"/>
              </a:rPr>
              <a:t>U </a:t>
            </a:r>
            <a:r>
              <a:rPr lang="en-US" altLang="zh-CN" sz="2800" b="1">
                <a:sym typeface="Symbol" panose="05050102010706020507" pitchFamily="18" charset="2"/>
              </a:rPr>
              <a:t>= 220 V</a:t>
            </a:r>
            <a:r>
              <a:rPr lang="zh-CN" altLang="en-US" sz="2800" b="1">
                <a:sym typeface="Symbol" panose="05050102010706020507" pitchFamily="18" charset="2"/>
              </a:rPr>
              <a:t>。中间环节是变阻器，其规格是 </a:t>
            </a:r>
            <a:r>
              <a:rPr lang="en-US" altLang="zh-CN" sz="2800" b="1">
                <a:sym typeface="Symbol" panose="05050102010706020507" pitchFamily="18" charset="2"/>
              </a:rPr>
              <a:t>100 </a:t>
            </a:r>
            <a:r>
              <a:rPr lang="zh-CN" altLang="en-US" sz="2800" b="1">
                <a:sym typeface="Symbol" panose="05050102010706020507" pitchFamily="18" charset="2"/>
              </a:rPr>
              <a:t>、</a:t>
            </a:r>
            <a:r>
              <a:rPr lang="en-US" altLang="zh-CN" sz="2800" b="1">
                <a:sym typeface="Symbol" panose="05050102010706020507" pitchFamily="18" charset="2"/>
              </a:rPr>
              <a:t>3 A</a:t>
            </a:r>
            <a:r>
              <a:rPr lang="zh-CN" altLang="en-US" sz="2800" b="1">
                <a:sym typeface="Symbol" panose="05050102010706020507" pitchFamily="18" charset="2"/>
              </a:rPr>
              <a:t>。今把它平分为四段，在图上用</a:t>
            </a:r>
            <a:r>
              <a:rPr lang="en-US" altLang="zh-CN" sz="2800" b="1">
                <a:sym typeface="Symbol" panose="05050102010706020507" pitchFamily="18" charset="2"/>
              </a:rPr>
              <a:t>a, b, c, d, e </a:t>
            </a:r>
            <a:r>
              <a:rPr lang="zh-CN" altLang="en-US" sz="2800" b="1">
                <a:sym typeface="Symbol" panose="05050102010706020507" pitchFamily="18" charset="2"/>
              </a:rPr>
              <a:t>点标出。求滑动点分别在 </a:t>
            </a:r>
            <a:r>
              <a:rPr lang="en-US" altLang="zh-CN" sz="2800" b="1">
                <a:sym typeface="Symbol" panose="05050102010706020507" pitchFamily="18" charset="2"/>
              </a:rPr>
              <a:t>a,  c, d, e </a:t>
            </a:r>
            <a:r>
              <a:rPr lang="zh-CN" altLang="en-US" sz="2800" b="1">
                <a:sym typeface="Symbol" panose="05050102010706020507" pitchFamily="18" charset="2"/>
              </a:rPr>
              <a:t>四点时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zh-CN" altLang="en-US" sz="2800" b="1">
                <a:sym typeface="Symbol" panose="05050102010706020507" pitchFamily="18" charset="2"/>
              </a:rPr>
              <a:t>负载和变阻器各段所通过的</a:t>
            </a:r>
            <a:r>
              <a:rPr lang="zh-CN" altLang="en-US" sz="2800" b="1"/>
              <a:t>电流及负载电压</a:t>
            </a:r>
            <a:r>
              <a:rPr lang="en-US" altLang="zh-CN" sz="2800" b="1"/>
              <a:t>,</a:t>
            </a:r>
            <a:r>
              <a:rPr lang="zh-CN" altLang="en-US" sz="2800" b="1"/>
              <a:t>并就流过变</a:t>
            </a:r>
            <a:r>
              <a:rPr lang="zh-CN" altLang="en-US" sz="2800" b="1">
                <a:sym typeface="Symbol" panose="05050102010706020507" pitchFamily="18" charset="2"/>
              </a:rPr>
              <a:t>阻</a:t>
            </a:r>
            <a:r>
              <a:rPr lang="zh-CN" altLang="en-US" sz="2800" b="1"/>
              <a:t>器的电流与其额定电流比较说明使用时的安全问题。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85813" y="3935694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99"/>
                </a:solidFill>
              </a:rPr>
              <a:t>解</a:t>
            </a: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44600" y="4580219"/>
            <a:ext cx="157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U</a:t>
            </a:r>
            <a:r>
              <a:rPr lang="en-US" altLang="zh-CN" sz="2800" b="1" baseline="-25000"/>
              <a:t>L </a:t>
            </a:r>
            <a:r>
              <a:rPr lang="en-US" altLang="zh-CN" sz="2800" b="1"/>
              <a:t>= 0 V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011488" y="4584982"/>
            <a:ext cx="165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I</a:t>
            </a:r>
            <a:r>
              <a:rPr lang="en-US" altLang="zh-CN" sz="2800" b="1" baseline="-25000"/>
              <a:t>L</a:t>
            </a:r>
            <a:r>
              <a:rPr lang="en-US" altLang="zh-CN" sz="2800" b="1"/>
              <a:t> = 0 A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1420813" y="3972207"/>
            <a:ext cx="220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99"/>
                </a:solidFill>
              </a:rPr>
              <a:t>(1)</a:t>
            </a: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</a:rPr>
              <a:t>在 </a:t>
            </a:r>
            <a:r>
              <a:rPr lang="en-US" altLang="zh-CN" sz="2800" b="1">
                <a:solidFill>
                  <a:srgbClr val="000099"/>
                </a:solidFill>
              </a:rPr>
              <a:t>a </a:t>
            </a:r>
            <a:r>
              <a:rPr lang="zh-CN" altLang="en-US" sz="2800" b="1">
                <a:solidFill>
                  <a:srgbClr val="000099"/>
                </a:solidFill>
              </a:rPr>
              <a:t>点：</a:t>
            </a: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12593"/>
              </p:ext>
            </p:extLst>
          </p:nvPr>
        </p:nvGraphicFramePr>
        <p:xfrm>
          <a:off x="1168400" y="5251732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3" imgW="1473200" imgH="381000" progId="Equation.3">
                  <p:embed/>
                </p:oleObj>
              </mc:Choice>
              <mc:Fallback>
                <p:oleObj name="公式" r:id="rId3" imgW="1473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251732"/>
                        <a:ext cx="4038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2" name="Picture 40" descr="图片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715032"/>
            <a:ext cx="2833688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  <p:bldP spid="81925" grpId="0" autoUpdateAnimBg="0"/>
      <p:bldP spid="8192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4481</Words>
  <Application>Microsoft Office PowerPoint</Application>
  <PresentationFormat>全屏显示(4:3)</PresentationFormat>
  <Paragraphs>533</Paragraphs>
  <Slides>71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71</vt:i4>
      </vt:variant>
    </vt:vector>
  </HeadingPairs>
  <TitlesOfParts>
    <vt:vector size="86" baseType="lpstr">
      <vt:lpstr>Monotype Sorts</vt:lpstr>
      <vt:lpstr>华文中宋</vt:lpstr>
      <vt:lpstr>楷体_GB2312</vt:lpstr>
      <vt:lpstr>隶书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公式</vt:lpstr>
      <vt:lpstr>Equation</vt:lpstr>
      <vt:lpstr>MathType 6.0 Equation</vt:lpstr>
      <vt:lpstr>PowerPoint 演示文稿</vt:lpstr>
      <vt:lpstr>目录</vt:lpstr>
      <vt:lpstr>第2章 电路的分析方法</vt:lpstr>
      <vt:lpstr>2.1 电阻串并联连接的等效变换</vt:lpstr>
      <vt:lpstr>2.1.2  电阻的并联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电阻星形联结与三角形联结的等效变换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例2：</vt:lpstr>
      <vt:lpstr>PowerPoint 演示文稿</vt:lpstr>
      <vt:lpstr>2.3 电源的两种模型及其等效变换</vt:lpstr>
      <vt:lpstr>理想电压源(恒压源)</vt:lpstr>
      <vt:lpstr>2.3.2  电流源模型</vt:lpstr>
      <vt:lpstr>理想电流源（恒流源)</vt:lpstr>
      <vt:lpstr>2.3.3  电源两种模型之间的等效变换</vt:lpstr>
      <vt:lpstr>PowerPoint 演示文稿</vt:lpstr>
      <vt:lpstr>PowerPoint 演示文稿</vt:lpstr>
      <vt:lpstr>例1: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 支路电流法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5 结点电压法</vt:lpstr>
      <vt:lpstr>2个结点的结点电压方程的推导</vt:lpstr>
      <vt:lpstr>PowerPoint 演示文稿</vt:lpstr>
      <vt:lpstr>例1：</vt:lpstr>
      <vt:lpstr>例2:</vt:lpstr>
      <vt:lpstr>2.6 叠加定理</vt:lpstr>
      <vt:lpstr>PowerPoint 演示文稿</vt:lpstr>
      <vt:lpstr>PowerPoint 演示文稿</vt:lpstr>
      <vt:lpstr>PowerPoint 演示文稿</vt:lpstr>
      <vt:lpstr>例1：</vt:lpstr>
      <vt:lpstr>例1：</vt:lpstr>
      <vt:lpstr>齐性定理</vt:lpstr>
      <vt:lpstr>2.7 戴维宁定理与诺顿定理 </vt:lpstr>
      <vt:lpstr>PowerPoint 演示文稿</vt:lpstr>
      <vt:lpstr>2.7.1 戴维宁定理</vt:lpstr>
      <vt:lpstr>例1：</vt:lpstr>
      <vt:lpstr>PowerPoint 演示文稿</vt:lpstr>
      <vt:lpstr>PowerPoint 演示文稿</vt:lpstr>
      <vt:lpstr>PowerPoint 演示文稿</vt:lpstr>
      <vt:lpstr>例2：</vt:lpstr>
      <vt:lpstr>PowerPoint 演示文稿</vt:lpstr>
      <vt:lpstr>PowerPoint 演示文稿</vt:lpstr>
      <vt:lpstr>PowerPoint 演示文稿</vt:lpstr>
      <vt:lpstr>PowerPoint 演示文稿</vt:lpstr>
      <vt:lpstr>2.7.2 诺顿定理</vt:lpstr>
      <vt:lpstr>PowerPoint 演示文稿</vt:lpstr>
      <vt:lpstr>PowerPoint 演示文稿</vt:lpstr>
      <vt:lpstr>PowerPoint 演示文稿</vt:lpstr>
      <vt:lpstr>2.8 受控电源电路的分析</vt:lpstr>
      <vt:lpstr>四种理想受控电源的模型</vt:lpstr>
      <vt:lpstr>例1：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37</cp:revision>
  <dcterms:created xsi:type="dcterms:W3CDTF">2023-06-12T00:47:34Z</dcterms:created>
  <dcterms:modified xsi:type="dcterms:W3CDTF">2023-09-13T07:51:44Z</dcterms:modified>
</cp:coreProperties>
</file>