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660033"/>
    <a:srgbClr val="800080"/>
    <a:srgbClr val="99CC00"/>
    <a:srgbClr val="66FF9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71" autoAdjust="0"/>
  </p:normalViewPr>
  <p:slideViewPr>
    <p:cSldViewPr snapToGrid="0">
      <p:cViewPr varScale="1">
        <p:scale>
          <a:sx n="83" d="100"/>
          <a:sy n="83" d="100"/>
        </p:scale>
        <p:origin x="706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4" Type="http://schemas.openxmlformats.org/officeDocument/2006/relationships/image" Target="../media/image42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7" Type="http://schemas.openxmlformats.org/officeDocument/2006/relationships/image" Target="../media/image50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Relationship Id="rId6" Type="http://schemas.openxmlformats.org/officeDocument/2006/relationships/image" Target="../media/image49.emf"/><Relationship Id="rId5" Type="http://schemas.openxmlformats.org/officeDocument/2006/relationships/image" Target="../media/image48.emf"/><Relationship Id="rId4" Type="http://schemas.openxmlformats.org/officeDocument/2006/relationships/image" Target="../media/image47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Relationship Id="rId4" Type="http://schemas.openxmlformats.org/officeDocument/2006/relationships/image" Target="../media/image58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Relationship Id="rId4" Type="http://schemas.openxmlformats.org/officeDocument/2006/relationships/image" Target="../media/image62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13" Type="http://schemas.openxmlformats.org/officeDocument/2006/relationships/image" Target="../media/image79.emf"/><Relationship Id="rId3" Type="http://schemas.openxmlformats.org/officeDocument/2006/relationships/image" Target="../media/image69.emf"/><Relationship Id="rId7" Type="http://schemas.openxmlformats.org/officeDocument/2006/relationships/image" Target="../media/image73.emf"/><Relationship Id="rId12" Type="http://schemas.openxmlformats.org/officeDocument/2006/relationships/image" Target="../media/image78.emf"/><Relationship Id="rId2" Type="http://schemas.openxmlformats.org/officeDocument/2006/relationships/image" Target="../media/image68.emf"/><Relationship Id="rId16" Type="http://schemas.openxmlformats.org/officeDocument/2006/relationships/image" Target="../media/image82.emf"/><Relationship Id="rId1" Type="http://schemas.openxmlformats.org/officeDocument/2006/relationships/image" Target="../media/image67.emf"/><Relationship Id="rId6" Type="http://schemas.openxmlformats.org/officeDocument/2006/relationships/image" Target="../media/image72.emf"/><Relationship Id="rId11" Type="http://schemas.openxmlformats.org/officeDocument/2006/relationships/image" Target="../media/image77.emf"/><Relationship Id="rId5" Type="http://schemas.openxmlformats.org/officeDocument/2006/relationships/image" Target="../media/image71.emf"/><Relationship Id="rId15" Type="http://schemas.openxmlformats.org/officeDocument/2006/relationships/image" Target="../media/image81.emf"/><Relationship Id="rId10" Type="http://schemas.openxmlformats.org/officeDocument/2006/relationships/image" Target="../media/image76.emf"/><Relationship Id="rId4" Type="http://schemas.openxmlformats.org/officeDocument/2006/relationships/image" Target="../media/image70.emf"/><Relationship Id="rId9" Type="http://schemas.openxmlformats.org/officeDocument/2006/relationships/image" Target="../media/image75.emf"/><Relationship Id="rId14" Type="http://schemas.openxmlformats.org/officeDocument/2006/relationships/image" Target="../media/image80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6.emf"/><Relationship Id="rId2" Type="http://schemas.openxmlformats.org/officeDocument/2006/relationships/image" Target="../media/image85.emf"/><Relationship Id="rId1" Type="http://schemas.openxmlformats.org/officeDocument/2006/relationships/image" Target="../media/image84.emf"/><Relationship Id="rId6" Type="http://schemas.openxmlformats.org/officeDocument/2006/relationships/image" Target="../media/image89.emf"/><Relationship Id="rId5" Type="http://schemas.openxmlformats.org/officeDocument/2006/relationships/image" Target="../media/image88.emf"/><Relationship Id="rId4" Type="http://schemas.openxmlformats.org/officeDocument/2006/relationships/image" Target="../media/image87.e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image" Target="../media/image92.emf"/><Relationship Id="rId7" Type="http://schemas.openxmlformats.org/officeDocument/2006/relationships/image" Target="../media/image96.emf"/><Relationship Id="rId2" Type="http://schemas.openxmlformats.org/officeDocument/2006/relationships/image" Target="../media/image91.emf"/><Relationship Id="rId1" Type="http://schemas.openxmlformats.org/officeDocument/2006/relationships/image" Target="../media/image90.emf"/><Relationship Id="rId6" Type="http://schemas.openxmlformats.org/officeDocument/2006/relationships/image" Target="../media/image95.emf"/><Relationship Id="rId5" Type="http://schemas.openxmlformats.org/officeDocument/2006/relationships/image" Target="../media/image94.emf"/><Relationship Id="rId4" Type="http://schemas.openxmlformats.org/officeDocument/2006/relationships/image" Target="../media/image93.emf"/><Relationship Id="rId9" Type="http://schemas.openxmlformats.org/officeDocument/2006/relationships/image" Target="../media/image98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emf"/><Relationship Id="rId3" Type="http://schemas.openxmlformats.org/officeDocument/2006/relationships/image" Target="../media/image101.emf"/><Relationship Id="rId7" Type="http://schemas.openxmlformats.org/officeDocument/2006/relationships/image" Target="../media/image105.emf"/><Relationship Id="rId2" Type="http://schemas.openxmlformats.org/officeDocument/2006/relationships/image" Target="../media/image100.emf"/><Relationship Id="rId1" Type="http://schemas.openxmlformats.org/officeDocument/2006/relationships/image" Target="../media/image99.emf"/><Relationship Id="rId6" Type="http://schemas.openxmlformats.org/officeDocument/2006/relationships/image" Target="../media/image104.emf"/><Relationship Id="rId5" Type="http://schemas.openxmlformats.org/officeDocument/2006/relationships/image" Target="../media/image103.emf"/><Relationship Id="rId4" Type="http://schemas.openxmlformats.org/officeDocument/2006/relationships/image" Target="../media/image102.emf"/><Relationship Id="rId9" Type="http://schemas.openxmlformats.org/officeDocument/2006/relationships/image" Target="../media/image10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4" Type="http://schemas.openxmlformats.org/officeDocument/2006/relationships/image" Target="../media/image12.w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emf"/><Relationship Id="rId3" Type="http://schemas.openxmlformats.org/officeDocument/2006/relationships/image" Target="../media/image110.emf"/><Relationship Id="rId7" Type="http://schemas.openxmlformats.org/officeDocument/2006/relationships/image" Target="../media/image114.emf"/><Relationship Id="rId2" Type="http://schemas.openxmlformats.org/officeDocument/2006/relationships/image" Target="../media/image109.emf"/><Relationship Id="rId1" Type="http://schemas.openxmlformats.org/officeDocument/2006/relationships/image" Target="../media/image108.png"/><Relationship Id="rId6" Type="http://schemas.openxmlformats.org/officeDocument/2006/relationships/image" Target="../media/image113.emf"/><Relationship Id="rId5" Type="http://schemas.openxmlformats.org/officeDocument/2006/relationships/image" Target="../media/image112.emf"/><Relationship Id="rId10" Type="http://schemas.openxmlformats.org/officeDocument/2006/relationships/image" Target="../media/image117.emf"/><Relationship Id="rId4" Type="http://schemas.openxmlformats.org/officeDocument/2006/relationships/image" Target="../media/image111.emf"/><Relationship Id="rId9" Type="http://schemas.openxmlformats.org/officeDocument/2006/relationships/image" Target="../media/image116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emf"/><Relationship Id="rId3" Type="http://schemas.openxmlformats.org/officeDocument/2006/relationships/image" Target="../media/image120.emf"/><Relationship Id="rId7" Type="http://schemas.openxmlformats.org/officeDocument/2006/relationships/image" Target="../media/image124.emf"/><Relationship Id="rId2" Type="http://schemas.openxmlformats.org/officeDocument/2006/relationships/image" Target="../media/image119.emf"/><Relationship Id="rId1" Type="http://schemas.openxmlformats.org/officeDocument/2006/relationships/image" Target="../media/image118.emf"/><Relationship Id="rId6" Type="http://schemas.openxmlformats.org/officeDocument/2006/relationships/image" Target="../media/image123.emf"/><Relationship Id="rId5" Type="http://schemas.openxmlformats.org/officeDocument/2006/relationships/image" Target="../media/image122.emf"/><Relationship Id="rId10" Type="http://schemas.openxmlformats.org/officeDocument/2006/relationships/image" Target="../media/image127.emf"/><Relationship Id="rId4" Type="http://schemas.openxmlformats.org/officeDocument/2006/relationships/image" Target="../media/image121.emf"/><Relationship Id="rId9" Type="http://schemas.openxmlformats.org/officeDocument/2006/relationships/image" Target="../media/image126.png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emf"/><Relationship Id="rId13" Type="http://schemas.openxmlformats.org/officeDocument/2006/relationships/image" Target="../media/image140.emf"/><Relationship Id="rId18" Type="http://schemas.openxmlformats.org/officeDocument/2006/relationships/image" Target="../media/image145.emf"/><Relationship Id="rId3" Type="http://schemas.openxmlformats.org/officeDocument/2006/relationships/image" Target="../media/image130.emf"/><Relationship Id="rId7" Type="http://schemas.openxmlformats.org/officeDocument/2006/relationships/image" Target="../media/image134.emf"/><Relationship Id="rId12" Type="http://schemas.openxmlformats.org/officeDocument/2006/relationships/image" Target="../media/image139.emf"/><Relationship Id="rId17" Type="http://schemas.openxmlformats.org/officeDocument/2006/relationships/image" Target="../media/image144.emf"/><Relationship Id="rId2" Type="http://schemas.openxmlformats.org/officeDocument/2006/relationships/image" Target="../media/image129.emf"/><Relationship Id="rId16" Type="http://schemas.openxmlformats.org/officeDocument/2006/relationships/image" Target="../media/image143.emf"/><Relationship Id="rId1" Type="http://schemas.openxmlformats.org/officeDocument/2006/relationships/image" Target="../media/image128.emf"/><Relationship Id="rId6" Type="http://schemas.openxmlformats.org/officeDocument/2006/relationships/image" Target="../media/image133.emf"/><Relationship Id="rId11" Type="http://schemas.openxmlformats.org/officeDocument/2006/relationships/image" Target="../media/image138.emf"/><Relationship Id="rId5" Type="http://schemas.openxmlformats.org/officeDocument/2006/relationships/image" Target="../media/image132.emf"/><Relationship Id="rId15" Type="http://schemas.openxmlformats.org/officeDocument/2006/relationships/image" Target="../media/image142.emf"/><Relationship Id="rId10" Type="http://schemas.openxmlformats.org/officeDocument/2006/relationships/image" Target="../media/image137.emf"/><Relationship Id="rId19" Type="http://schemas.openxmlformats.org/officeDocument/2006/relationships/image" Target="../media/image146.emf"/><Relationship Id="rId4" Type="http://schemas.openxmlformats.org/officeDocument/2006/relationships/image" Target="../media/image131.emf"/><Relationship Id="rId9" Type="http://schemas.openxmlformats.org/officeDocument/2006/relationships/image" Target="../media/image136.emf"/><Relationship Id="rId14" Type="http://schemas.openxmlformats.org/officeDocument/2006/relationships/image" Target="../media/image14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7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emf"/><Relationship Id="rId2" Type="http://schemas.openxmlformats.org/officeDocument/2006/relationships/image" Target="../media/image150.emf"/><Relationship Id="rId1" Type="http://schemas.openxmlformats.org/officeDocument/2006/relationships/image" Target="../media/image149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emf"/><Relationship Id="rId7" Type="http://schemas.openxmlformats.org/officeDocument/2006/relationships/image" Target="../media/image158.emf"/><Relationship Id="rId2" Type="http://schemas.openxmlformats.org/officeDocument/2006/relationships/image" Target="../media/image153.emf"/><Relationship Id="rId1" Type="http://schemas.openxmlformats.org/officeDocument/2006/relationships/image" Target="../media/image152.emf"/><Relationship Id="rId6" Type="http://schemas.openxmlformats.org/officeDocument/2006/relationships/image" Target="../media/image157.emf"/><Relationship Id="rId5" Type="http://schemas.openxmlformats.org/officeDocument/2006/relationships/image" Target="../media/image156.emf"/><Relationship Id="rId4" Type="http://schemas.openxmlformats.org/officeDocument/2006/relationships/image" Target="../media/image155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emf"/><Relationship Id="rId7" Type="http://schemas.openxmlformats.org/officeDocument/2006/relationships/image" Target="../media/image165.emf"/><Relationship Id="rId2" Type="http://schemas.openxmlformats.org/officeDocument/2006/relationships/image" Target="../media/image160.emf"/><Relationship Id="rId1" Type="http://schemas.openxmlformats.org/officeDocument/2006/relationships/image" Target="../media/image159.emf"/><Relationship Id="rId6" Type="http://schemas.openxmlformats.org/officeDocument/2006/relationships/image" Target="../media/image164.emf"/><Relationship Id="rId5" Type="http://schemas.openxmlformats.org/officeDocument/2006/relationships/image" Target="../media/image163.emf"/><Relationship Id="rId4" Type="http://schemas.openxmlformats.org/officeDocument/2006/relationships/image" Target="../media/image162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emf"/><Relationship Id="rId3" Type="http://schemas.openxmlformats.org/officeDocument/2006/relationships/image" Target="../media/image168.emf"/><Relationship Id="rId7" Type="http://schemas.openxmlformats.org/officeDocument/2006/relationships/image" Target="../media/image171.emf"/><Relationship Id="rId2" Type="http://schemas.openxmlformats.org/officeDocument/2006/relationships/image" Target="../media/image167.png"/><Relationship Id="rId1" Type="http://schemas.openxmlformats.org/officeDocument/2006/relationships/image" Target="../media/image166.emf"/><Relationship Id="rId6" Type="http://schemas.openxmlformats.org/officeDocument/2006/relationships/image" Target="../media/image170.emf"/><Relationship Id="rId5" Type="http://schemas.openxmlformats.org/officeDocument/2006/relationships/image" Target="../media/image169.emf"/><Relationship Id="rId4" Type="http://schemas.openxmlformats.org/officeDocument/2006/relationships/image" Target="../media/image108.png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emf"/><Relationship Id="rId3" Type="http://schemas.openxmlformats.org/officeDocument/2006/relationships/image" Target="../media/image175.emf"/><Relationship Id="rId7" Type="http://schemas.openxmlformats.org/officeDocument/2006/relationships/image" Target="../media/image179.emf"/><Relationship Id="rId2" Type="http://schemas.openxmlformats.org/officeDocument/2006/relationships/image" Target="../media/image174.emf"/><Relationship Id="rId1" Type="http://schemas.openxmlformats.org/officeDocument/2006/relationships/image" Target="../media/image173.emf"/><Relationship Id="rId6" Type="http://schemas.openxmlformats.org/officeDocument/2006/relationships/image" Target="../media/image178.emf"/><Relationship Id="rId5" Type="http://schemas.openxmlformats.org/officeDocument/2006/relationships/image" Target="../media/image177.emf"/><Relationship Id="rId4" Type="http://schemas.openxmlformats.org/officeDocument/2006/relationships/image" Target="../media/image176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emf"/><Relationship Id="rId1" Type="http://schemas.openxmlformats.org/officeDocument/2006/relationships/image" Target="../media/image108.png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image" Target="../media/image183.emf"/><Relationship Id="rId1" Type="http://schemas.openxmlformats.org/officeDocument/2006/relationships/image" Target="../media/image108.png"/><Relationship Id="rId4" Type="http://schemas.openxmlformats.org/officeDocument/2006/relationships/image" Target="../media/image185.e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2.emf"/><Relationship Id="rId13" Type="http://schemas.openxmlformats.org/officeDocument/2006/relationships/image" Target="../media/image197.emf"/><Relationship Id="rId3" Type="http://schemas.openxmlformats.org/officeDocument/2006/relationships/image" Target="../media/image188.emf"/><Relationship Id="rId7" Type="http://schemas.openxmlformats.org/officeDocument/2006/relationships/image" Target="../media/image191.emf"/><Relationship Id="rId12" Type="http://schemas.openxmlformats.org/officeDocument/2006/relationships/image" Target="../media/image196.emf"/><Relationship Id="rId2" Type="http://schemas.openxmlformats.org/officeDocument/2006/relationships/image" Target="../media/image187.emf"/><Relationship Id="rId1" Type="http://schemas.openxmlformats.org/officeDocument/2006/relationships/image" Target="../media/image186.emf"/><Relationship Id="rId6" Type="http://schemas.openxmlformats.org/officeDocument/2006/relationships/image" Target="../media/image190.emf"/><Relationship Id="rId11" Type="http://schemas.openxmlformats.org/officeDocument/2006/relationships/image" Target="../media/image195.emf"/><Relationship Id="rId5" Type="http://schemas.openxmlformats.org/officeDocument/2006/relationships/image" Target="../media/image189.emf"/><Relationship Id="rId10" Type="http://schemas.openxmlformats.org/officeDocument/2006/relationships/image" Target="../media/image194.emf"/><Relationship Id="rId4" Type="http://schemas.openxmlformats.org/officeDocument/2006/relationships/image" Target="../media/image126.png"/><Relationship Id="rId9" Type="http://schemas.openxmlformats.org/officeDocument/2006/relationships/image" Target="../media/image193.emf"/><Relationship Id="rId14" Type="http://schemas.openxmlformats.org/officeDocument/2006/relationships/image" Target="../media/image198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emf"/><Relationship Id="rId2" Type="http://schemas.openxmlformats.org/officeDocument/2006/relationships/image" Target="../media/image200.emf"/><Relationship Id="rId1" Type="http://schemas.openxmlformats.org/officeDocument/2006/relationships/image" Target="../media/image199.emf"/><Relationship Id="rId4" Type="http://schemas.openxmlformats.org/officeDocument/2006/relationships/image" Target="../media/image202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emf"/><Relationship Id="rId2" Type="http://schemas.openxmlformats.org/officeDocument/2006/relationships/image" Target="../media/image204.emf"/><Relationship Id="rId1" Type="http://schemas.openxmlformats.org/officeDocument/2006/relationships/image" Target="../media/image203.emf"/><Relationship Id="rId6" Type="http://schemas.openxmlformats.org/officeDocument/2006/relationships/image" Target="../media/image208.emf"/><Relationship Id="rId5" Type="http://schemas.openxmlformats.org/officeDocument/2006/relationships/image" Target="../media/image207.emf"/><Relationship Id="rId4" Type="http://schemas.openxmlformats.org/officeDocument/2006/relationships/image" Target="../media/image206.e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emf"/><Relationship Id="rId13" Type="http://schemas.openxmlformats.org/officeDocument/2006/relationships/image" Target="../media/image221.emf"/><Relationship Id="rId18" Type="http://schemas.openxmlformats.org/officeDocument/2006/relationships/image" Target="../media/image226.emf"/><Relationship Id="rId3" Type="http://schemas.openxmlformats.org/officeDocument/2006/relationships/image" Target="../media/image211.emf"/><Relationship Id="rId7" Type="http://schemas.openxmlformats.org/officeDocument/2006/relationships/image" Target="../media/image215.emf"/><Relationship Id="rId12" Type="http://schemas.openxmlformats.org/officeDocument/2006/relationships/image" Target="../media/image220.emf"/><Relationship Id="rId17" Type="http://schemas.openxmlformats.org/officeDocument/2006/relationships/image" Target="../media/image225.emf"/><Relationship Id="rId2" Type="http://schemas.openxmlformats.org/officeDocument/2006/relationships/image" Target="../media/image210.emf"/><Relationship Id="rId16" Type="http://schemas.openxmlformats.org/officeDocument/2006/relationships/image" Target="../media/image224.emf"/><Relationship Id="rId1" Type="http://schemas.openxmlformats.org/officeDocument/2006/relationships/image" Target="../media/image209.emf"/><Relationship Id="rId6" Type="http://schemas.openxmlformats.org/officeDocument/2006/relationships/image" Target="../media/image214.emf"/><Relationship Id="rId11" Type="http://schemas.openxmlformats.org/officeDocument/2006/relationships/image" Target="../media/image219.emf"/><Relationship Id="rId5" Type="http://schemas.openxmlformats.org/officeDocument/2006/relationships/image" Target="../media/image213.emf"/><Relationship Id="rId15" Type="http://schemas.openxmlformats.org/officeDocument/2006/relationships/image" Target="../media/image223.emf"/><Relationship Id="rId10" Type="http://schemas.openxmlformats.org/officeDocument/2006/relationships/image" Target="../media/image218.emf"/><Relationship Id="rId4" Type="http://schemas.openxmlformats.org/officeDocument/2006/relationships/image" Target="../media/image212.emf"/><Relationship Id="rId9" Type="http://schemas.openxmlformats.org/officeDocument/2006/relationships/image" Target="../media/image217.emf"/><Relationship Id="rId14" Type="http://schemas.openxmlformats.org/officeDocument/2006/relationships/image" Target="../media/image222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9.wmf"/><Relationship Id="rId2" Type="http://schemas.openxmlformats.org/officeDocument/2006/relationships/image" Target="../media/image228.emf"/><Relationship Id="rId1" Type="http://schemas.openxmlformats.org/officeDocument/2006/relationships/image" Target="../media/image227.emf"/><Relationship Id="rId4" Type="http://schemas.openxmlformats.org/officeDocument/2006/relationships/image" Target="../media/image230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emf"/><Relationship Id="rId2" Type="http://schemas.openxmlformats.org/officeDocument/2006/relationships/image" Target="../media/image232.emf"/><Relationship Id="rId1" Type="http://schemas.openxmlformats.org/officeDocument/2006/relationships/image" Target="../media/image231.emf"/><Relationship Id="rId4" Type="http://schemas.openxmlformats.org/officeDocument/2006/relationships/image" Target="../media/image234.e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4.emf"/><Relationship Id="rId3" Type="http://schemas.openxmlformats.org/officeDocument/2006/relationships/image" Target="../media/image239.emf"/><Relationship Id="rId7" Type="http://schemas.openxmlformats.org/officeDocument/2006/relationships/image" Target="../media/image243.emf"/><Relationship Id="rId2" Type="http://schemas.openxmlformats.org/officeDocument/2006/relationships/image" Target="../media/image238.emf"/><Relationship Id="rId1" Type="http://schemas.openxmlformats.org/officeDocument/2006/relationships/image" Target="../media/image237.emf"/><Relationship Id="rId6" Type="http://schemas.openxmlformats.org/officeDocument/2006/relationships/image" Target="../media/image242.emf"/><Relationship Id="rId5" Type="http://schemas.openxmlformats.org/officeDocument/2006/relationships/image" Target="../media/image241.emf"/><Relationship Id="rId10" Type="http://schemas.openxmlformats.org/officeDocument/2006/relationships/image" Target="../media/image246.emf"/><Relationship Id="rId4" Type="http://schemas.openxmlformats.org/officeDocument/2006/relationships/image" Target="../media/image240.emf"/><Relationship Id="rId9" Type="http://schemas.openxmlformats.org/officeDocument/2006/relationships/image" Target="../media/image245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8.emf"/><Relationship Id="rId1" Type="http://schemas.openxmlformats.org/officeDocument/2006/relationships/image" Target="../media/image247.e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emf"/><Relationship Id="rId1" Type="http://schemas.openxmlformats.org/officeDocument/2006/relationships/image" Target="../media/image24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4" Type="http://schemas.openxmlformats.org/officeDocument/2006/relationships/image" Target="../media/image21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6.emf"/><Relationship Id="rId7" Type="http://schemas.openxmlformats.org/officeDocument/2006/relationships/image" Target="../media/image260.emf"/><Relationship Id="rId2" Type="http://schemas.openxmlformats.org/officeDocument/2006/relationships/image" Target="../media/image255.emf"/><Relationship Id="rId1" Type="http://schemas.openxmlformats.org/officeDocument/2006/relationships/image" Target="../media/image254.emf"/><Relationship Id="rId6" Type="http://schemas.openxmlformats.org/officeDocument/2006/relationships/image" Target="../media/image259.emf"/><Relationship Id="rId5" Type="http://schemas.openxmlformats.org/officeDocument/2006/relationships/image" Target="../media/image258.emf"/><Relationship Id="rId4" Type="http://schemas.openxmlformats.org/officeDocument/2006/relationships/image" Target="../media/image257.e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5.emf"/><Relationship Id="rId2" Type="http://schemas.openxmlformats.org/officeDocument/2006/relationships/image" Target="../media/image264.emf"/><Relationship Id="rId1" Type="http://schemas.openxmlformats.org/officeDocument/2006/relationships/image" Target="../media/image263.emf"/><Relationship Id="rId4" Type="http://schemas.openxmlformats.org/officeDocument/2006/relationships/image" Target="../media/image266.e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emf"/><Relationship Id="rId7" Type="http://schemas.openxmlformats.org/officeDocument/2006/relationships/image" Target="../media/image274.emf"/><Relationship Id="rId2" Type="http://schemas.openxmlformats.org/officeDocument/2006/relationships/image" Target="../media/image269.emf"/><Relationship Id="rId1" Type="http://schemas.openxmlformats.org/officeDocument/2006/relationships/image" Target="../media/image268.emf"/><Relationship Id="rId6" Type="http://schemas.openxmlformats.org/officeDocument/2006/relationships/image" Target="../media/image273.emf"/><Relationship Id="rId5" Type="http://schemas.openxmlformats.org/officeDocument/2006/relationships/image" Target="../media/image272.emf"/><Relationship Id="rId4" Type="http://schemas.openxmlformats.org/officeDocument/2006/relationships/image" Target="../media/image271.e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7.emf"/><Relationship Id="rId7" Type="http://schemas.openxmlformats.org/officeDocument/2006/relationships/image" Target="../media/image281.emf"/><Relationship Id="rId2" Type="http://schemas.openxmlformats.org/officeDocument/2006/relationships/image" Target="../media/image276.emf"/><Relationship Id="rId1" Type="http://schemas.openxmlformats.org/officeDocument/2006/relationships/image" Target="../media/image275.emf"/><Relationship Id="rId6" Type="http://schemas.openxmlformats.org/officeDocument/2006/relationships/image" Target="../media/image280.emf"/><Relationship Id="rId5" Type="http://schemas.openxmlformats.org/officeDocument/2006/relationships/image" Target="../media/image279.emf"/><Relationship Id="rId4" Type="http://schemas.openxmlformats.org/officeDocument/2006/relationships/image" Target="../media/image278.e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6.emf"/><Relationship Id="rId2" Type="http://schemas.openxmlformats.org/officeDocument/2006/relationships/image" Target="../media/image285.emf"/><Relationship Id="rId1" Type="http://schemas.openxmlformats.org/officeDocument/2006/relationships/image" Target="../media/image284.e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emf"/><Relationship Id="rId7" Type="http://schemas.openxmlformats.org/officeDocument/2006/relationships/image" Target="../media/image295.emf"/><Relationship Id="rId2" Type="http://schemas.openxmlformats.org/officeDocument/2006/relationships/image" Target="../media/image290.emf"/><Relationship Id="rId1" Type="http://schemas.openxmlformats.org/officeDocument/2006/relationships/image" Target="../media/image289.emf"/><Relationship Id="rId6" Type="http://schemas.openxmlformats.org/officeDocument/2006/relationships/image" Target="../media/image294.emf"/><Relationship Id="rId5" Type="http://schemas.openxmlformats.org/officeDocument/2006/relationships/image" Target="../media/image293.emf"/><Relationship Id="rId4" Type="http://schemas.openxmlformats.org/officeDocument/2006/relationships/image" Target="../media/image292.e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9.emf"/><Relationship Id="rId7" Type="http://schemas.openxmlformats.org/officeDocument/2006/relationships/image" Target="../media/image303.emf"/><Relationship Id="rId2" Type="http://schemas.openxmlformats.org/officeDocument/2006/relationships/image" Target="../media/image298.emf"/><Relationship Id="rId1" Type="http://schemas.openxmlformats.org/officeDocument/2006/relationships/image" Target="../media/image297.emf"/><Relationship Id="rId6" Type="http://schemas.openxmlformats.org/officeDocument/2006/relationships/image" Target="../media/image302.emf"/><Relationship Id="rId5" Type="http://schemas.openxmlformats.org/officeDocument/2006/relationships/image" Target="../media/image301.emf"/><Relationship Id="rId4" Type="http://schemas.openxmlformats.org/officeDocument/2006/relationships/image" Target="../media/image300.emf"/></Relationships>
</file>

<file path=ppt/drawings/_rels/vmlDrawing4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5.emf"/><Relationship Id="rId1" Type="http://schemas.openxmlformats.org/officeDocument/2006/relationships/image" Target="../media/image304.e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4.emf"/><Relationship Id="rId3" Type="http://schemas.openxmlformats.org/officeDocument/2006/relationships/image" Target="../media/image309.wmf"/><Relationship Id="rId7" Type="http://schemas.openxmlformats.org/officeDocument/2006/relationships/image" Target="../media/image313.emf"/><Relationship Id="rId2" Type="http://schemas.openxmlformats.org/officeDocument/2006/relationships/image" Target="../media/image308.emf"/><Relationship Id="rId1" Type="http://schemas.openxmlformats.org/officeDocument/2006/relationships/image" Target="../media/image307.emf"/><Relationship Id="rId6" Type="http://schemas.openxmlformats.org/officeDocument/2006/relationships/image" Target="../media/image312.emf"/><Relationship Id="rId5" Type="http://schemas.openxmlformats.org/officeDocument/2006/relationships/image" Target="../media/image311.emf"/><Relationship Id="rId4" Type="http://schemas.openxmlformats.org/officeDocument/2006/relationships/image" Target="../media/image310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5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3.emf"/><Relationship Id="rId2" Type="http://schemas.openxmlformats.org/officeDocument/2006/relationships/image" Target="../media/image322.emf"/><Relationship Id="rId1" Type="http://schemas.openxmlformats.org/officeDocument/2006/relationships/image" Target="../media/image321.emf"/><Relationship Id="rId5" Type="http://schemas.openxmlformats.org/officeDocument/2006/relationships/image" Target="../media/image325.wmf"/><Relationship Id="rId4" Type="http://schemas.openxmlformats.org/officeDocument/2006/relationships/image" Target="../media/image324.emf"/></Relationships>
</file>

<file path=ppt/drawings/_rels/vmlDrawing5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9.emf"/><Relationship Id="rId1" Type="http://schemas.openxmlformats.org/officeDocument/2006/relationships/image" Target="../media/image328.emf"/></Relationships>
</file>

<file path=ppt/drawings/_rels/vmlDrawing5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8.emf"/><Relationship Id="rId3" Type="http://schemas.openxmlformats.org/officeDocument/2006/relationships/image" Target="../media/image333.emf"/><Relationship Id="rId7" Type="http://schemas.openxmlformats.org/officeDocument/2006/relationships/image" Target="../media/image337.emf"/><Relationship Id="rId2" Type="http://schemas.openxmlformats.org/officeDocument/2006/relationships/image" Target="../media/image332.emf"/><Relationship Id="rId1" Type="http://schemas.openxmlformats.org/officeDocument/2006/relationships/image" Target="../media/image331.emf"/><Relationship Id="rId6" Type="http://schemas.openxmlformats.org/officeDocument/2006/relationships/image" Target="../media/image336.emf"/><Relationship Id="rId5" Type="http://schemas.openxmlformats.org/officeDocument/2006/relationships/image" Target="../media/image335.emf"/><Relationship Id="rId4" Type="http://schemas.openxmlformats.org/officeDocument/2006/relationships/image" Target="../media/image334.emf"/><Relationship Id="rId9" Type="http://schemas.openxmlformats.org/officeDocument/2006/relationships/image" Target="../media/image339.emf"/></Relationships>
</file>

<file path=ppt/drawings/_rels/vmlDrawing5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8.emf"/><Relationship Id="rId3" Type="http://schemas.openxmlformats.org/officeDocument/2006/relationships/image" Target="../media/image343.emf"/><Relationship Id="rId7" Type="http://schemas.openxmlformats.org/officeDocument/2006/relationships/image" Target="../media/image347.emf"/><Relationship Id="rId2" Type="http://schemas.openxmlformats.org/officeDocument/2006/relationships/image" Target="../media/image342.emf"/><Relationship Id="rId1" Type="http://schemas.openxmlformats.org/officeDocument/2006/relationships/image" Target="../media/image341.emf"/><Relationship Id="rId6" Type="http://schemas.openxmlformats.org/officeDocument/2006/relationships/image" Target="../media/image346.emf"/><Relationship Id="rId5" Type="http://schemas.openxmlformats.org/officeDocument/2006/relationships/image" Target="../media/image345.emf"/><Relationship Id="rId10" Type="http://schemas.openxmlformats.org/officeDocument/2006/relationships/image" Target="../media/image350.emf"/><Relationship Id="rId4" Type="http://schemas.openxmlformats.org/officeDocument/2006/relationships/image" Target="../media/image344.emf"/><Relationship Id="rId9" Type="http://schemas.openxmlformats.org/officeDocument/2006/relationships/image" Target="../media/image349.e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3.emf"/><Relationship Id="rId2" Type="http://schemas.openxmlformats.org/officeDocument/2006/relationships/image" Target="../media/image352.emf"/><Relationship Id="rId1" Type="http://schemas.openxmlformats.org/officeDocument/2006/relationships/image" Target="../media/image351.emf"/><Relationship Id="rId5" Type="http://schemas.openxmlformats.org/officeDocument/2006/relationships/image" Target="../media/image355.emf"/><Relationship Id="rId4" Type="http://schemas.openxmlformats.org/officeDocument/2006/relationships/image" Target="../media/image354.emf"/></Relationships>
</file>

<file path=ppt/drawings/_rels/vmlDrawing5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7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1.e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5.wmf"/><Relationship Id="rId2" Type="http://schemas.openxmlformats.org/officeDocument/2006/relationships/image" Target="../media/image364.emf"/><Relationship Id="rId1" Type="http://schemas.openxmlformats.org/officeDocument/2006/relationships/image" Target="../media/image363.emf"/><Relationship Id="rId4" Type="http://schemas.openxmlformats.org/officeDocument/2006/relationships/image" Target="../media/image366.wmf"/></Relationships>
</file>

<file path=ppt/drawings/_rels/vmlDrawing5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4.emf"/><Relationship Id="rId3" Type="http://schemas.openxmlformats.org/officeDocument/2006/relationships/image" Target="../media/image369.emf"/><Relationship Id="rId7" Type="http://schemas.openxmlformats.org/officeDocument/2006/relationships/image" Target="../media/image373.emf"/><Relationship Id="rId2" Type="http://schemas.openxmlformats.org/officeDocument/2006/relationships/image" Target="../media/image368.emf"/><Relationship Id="rId1" Type="http://schemas.openxmlformats.org/officeDocument/2006/relationships/image" Target="../media/image367.emf"/><Relationship Id="rId6" Type="http://schemas.openxmlformats.org/officeDocument/2006/relationships/image" Target="../media/image372.emf"/><Relationship Id="rId5" Type="http://schemas.openxmlformats.org/officeDocument/2006/relationships/image" Target="../media/image371.emf"/><Relationship Id="rId4" Type="http://schemas.openxmlformats.org/officeDocument/2006/relationships/image" Target="../media/image370.emf"/><Relationship Id="rId9" Type="http://schemas.openxmlformats.org/officeDocument/2006/relationships/image" Target="../media/image375.e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8.emf"/><Relationship Id="rId2" Type="http://schemas.openxmlformats.org/officeDocument/2006/relationships/image" Target="../media/image377.emf"/><Relationship Id="rId1" Type="http://schemas.openxmlformats.org/officeDocument/2006/relationships/image" Target="../media/image376.emf"/><Relationship Id="rId6" Type="http://schemas.openxmlformats.org/officeDocument/2006/relationships/image" Target="../media/image381.emf"/><Relationship Id="rId5" Type="http://schemas.openxmlformats.org/officeDocument/2006/relationships/image" Target="../media/image380.emf"/><Relationship Id="rId4" Type="http://schemas.openxmlformats.org/officeDocument/2006/relationships/image" Target="../media/image37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6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emf"/><Relationship Id="rId13" Type="http://schemas.openxmlformats.org/officeDocument/2006/relationships/image" Target="../media/image395.emf"/><Relationship Id="rId3" Type="http://schemas.openxmlformats.org/officeDocument/2006/relationships/image" Target="../media/image385.emf"/><Relationship Id="rId7" Type="http://schemas.openxmlformats.org/officeDocument/2006/relationships/image" Target="../media/image389.emf"/><Relationship Id="rId12" Type="http://schemas.openxmlformats.org/officeDocument/2006/relationships/image" Target="../media/image394.emf"/><Relationship Id="rId2" Type="http://schemas.openxmlformats.org/officeDocument/2006/relationships/image" Target="../media/image384.emf"/><Relationship Id="rId1" Type="http://schemas.openxmlformats.org/officeDocument/2006/relationships/image" Target="../media/image383.emf"/><Relationship Id="rId6" Type="http://schemas.openxmlformats.org/officeDocument/2006/relationships/image" Target="../media/image388.emf"/><Relationship Id="rId11" Type="http://schemas.openxmlformats.org/officeDocument/2006/relationships/image" Target="../media/image393.emf"/><Relationship Id="rId5" Type="http://schemas.openxmlformats.org/officeDocument/2006/relationships/image" Target="../media/image387.emf"/><Relationship Id="rId10" Type="http://schemas.openxmlformats.org/officeDocument/2006/relationships/image" Target="../media/image392.emf"/><Relationship Id="rId4" Type="http://schemas.openxmlformats.org/officeDocument/2006/relationships/image" Target="../media/image386.emf"/><Relationship Id="rId9" Type="http://schemas.openxmlformats.org/officeDocument/2006/relationships/image" Target="../media/image391.emf"/><Relationship Id="rId14" Type="http://schemas.openxmlformats.org/officeDocument/2006/relationships/image" Target="../media/image396.e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9.emf"/><Relationship Id="rId2" Type="http://schemas.openxmlformats.org/officeDocument/2006/relationships/image" Target="../media/image398.emf"/><Relationship Id="rId1" Type="http://schemas.openxmlformats.org/officeDocument/2006/relationships/image" Target="../media/image397.emf"/><Relationship Id="rId4" Type="http://schemas.openxmlformats.org/officeDocument/2006/relationships/image" Target="../media/image400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5.wmf"/><Relationship Id="rId7" Type="http://schemas.openxmlformats.org/officeDocument/2006/relationships/image" Target="../media/image409.emf"/><Relationship Id="rId2" Type="http://schemas.openxmlformats.org/officeDocument/2006/relationships/image" Target="../media/image404.wmf"/><Relationship Id="rId1" Type="http://schemas.openxmlformats.org/officeDocument/2006/relationships/image" Target="../media/image403.wmf"/><Relationship Id="rId6" Type="http://schemas.openxmlformats.org/officeDocument/2006/relationships/image" Target="../media/image408.wmf"/><Relationship Id="rId5" Type="http://schemas.openxmlformats.org/officeDocument/2006/relationships/image" Target="../media/image407.emf"/><Relationship Id="rId4" Type="http://schemas.openxmlformats.org/officeDocument/2006/relationships/image" Target="../media/image406.wmf"/></Relationships>
</file>

<file path=ppt/drawings/_rels/vmlDrawing6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9.emf"/><Relationship Id="rId3" Type="http://schemas.openxmlformats.org/officeDocument/2006/relationships/image" Target="../media/image414.emf"/><Relationship Id="rId7" Type="http://schemas.openxmlformats.org/officeDocument/2006/relationships/image" Target="../media/image418.emf"/><Relationship Id="rId2" Type="http://schemas.openxmlformats.org/officeDocument/2006/relationships/image" Target="../media/image413.emf"/><Relationship Id="rId1" Type="http://schemas.openxmlformats.org/officeDocument/2006/relationships/image" Target="../media/image412.emf"/><Relationship Id="rId6" Type="http://schemas.openxmlformats.org/officeDocument/2006/relationships/image" Target="../media/image417.emf"/><Relationship Id="rId5" Type="http://schemas.openxmlformats.org/officeDocument/2006/relationships/image" Target="../media/image416.emf"/><Relationship Id="rId4" Type="http://schemas.openxmlformats.org/officeDocument/2006/relationships/image" Target="../media/image415.emf"/></Relationships>
</file>

<file path=ppt/drawings/_rels/vmlDrawing6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8.emf"/><Relationship Id="rId13" Type="http://schemas.openxmlformats.org/officeDocument/2006/relationships/image" Target="../media/image433.emf"/><Relationship Id="rId3" Type="http://schemas.openxmlformats.org/officeDocument/2006/relationships/image" Target="../media/image423.emf"/><Relationship Id="rId7" Type="http://schemas.openxmlformats.org/officeDocument/2006/relationships/image" Target="../media/image427.emf"/><Relationship Id="rId12" Type="http://schemas.openxmlformats.org/officeDocument/2006/relationships/image" Target="../media/image432.emf"/><Relationship Id="rId2" Type="http://schemas.openxmlformats.org/officeDocument/2006/relationships/image" Target="../media/image422.emf"/><Relationship Id="rId1" Type="http://schemas.openxmlformats.org/officeDocument/2006/relationships/image" Target="../media/image421.emf"/><Relationship Id="rId6" Type="http://schemas.openxmlformats.org/officeDocument/2006/relationships/image" Target="../media/image426.emf"/><Relationship Id="rId11" Type="http://schemas.openxmlformats.org/officeDocument/2006/relationships/image" Target="../media/image431.emf"/><Relationship Id="rId5" Type="http://schemas.openxmlformats.org/officeDocument/2006/relationships/image" Target="../media/image425.emf"/><Relationship Id="rId10" Type="http://schemas.openxmlformats.org/officeDocument/2006/relationships/image" Target="../media/image430.emf"/><Relationship Id="rId4" Type="http://schemas.openxmlformats.org/officeDocument/2006/relationships/image" Target="../media/image424.emf"/><Relationship Id="rId9" Type="http://schemas.openxmlformats.org/officeDocument/2006/relationships/image" Target="../media/image429.emf"/></Relationships>
</file>

<file path=ppt/drawings/_rels/vmlDrawing6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7.emf"/><Relationship Id="rId2" Type="http://schemas.openxmlformats.org/officeDocument/2006/relationships/image" Target="../media/image436.emf"/><Relationship Id="rId1" Type="http://schemas.openxmlformats.org/officeDocument/2006/relationships/image" Target="../media/image435.emf"/></Relationships>
</file>

<file path=ppt/drawings/_rels/vmlDrawing6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7.emf"/><Relationship Id="rId3" Type="http://schemas.openxmlformats.org/officeDocument/2006/relationships/image" Target="../media/image442.emf"/><Relationship Id="rId7" Type="http://schemas.openxmlformats.org/officeDocument/2006/relationships/image" Target="../media/image446.emf"/><Relationship Id="rId2" Type="http://schemas.openxmlformats.org/officeDocument/2006/relationships/image" Target="../media/image441.emf"/><Relationship Id="rId1" Type="http://schemas.openxmlformats.org/officeDocument/2006/relationships/image" Target="../media/image440.emf"/><Relationship Id="rId6" Type="http://schemas.openxmlformats.org/officeDocument/2006/relationships/image" Target="../media/image445.emf"/><Relationship Id="rId5" Type="http://schemas.openxmlformats.org/officeDocument/2006/relationships/image" Target="../media/image444.emf"/><Relationship Id="rId4" Type="http://schemas.openxmlformats.org/officeDocument/2006/relationships/image" Target="../media/image443.emf"/><Relationship Id="rId9" Type="http://schemas.openxmlformats.org/officeDocument/2006/relationships/image" Target="../media/image448.emf"/></Relationships>
</file>

<file path=ppt/drawings/_rels/vmlDrawing6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6.emf"/><Relationship Id="rId3" Type="http://schemas.openxmlformats.org/officeDocument/2006/relationships/image" Target="../media/image451.emf"/><Relationship Id="rId7" Type="http://schemas.openxmlformats.org/officeDocument/2006/relationships/image" Target="../media/image455.emf"/><Relationship Id="rId2" Type="http://schemas.openxmlformats.org/officeDocument/2006/relationships/image" Target="../media/image450.emf"/><Relationship Id="rId1" Type="http://schemas.openxmlformats.org/officeDocument/2006/relationships/image" Target="../media/image449.emf"/><Relationship Id="rId6" Type="http://schemas.openxmlformats.org/officeDocument/2006/relationships/image" Target="../media/image454.emf"/><Relationship Id="rId5" Type="http://schemas.openxmlformats.org/officeDocument/2006/relationships/image" Target="../media/image453.emf"/><Relationship Id="rId4" Type="http://schemas.openxmlformats.org/officeDocument/2006/relationships/image" Target="../media/image452.emf"/><Relationship Id="rId9" Type="http://schemas.openxmlformats.org/officeDocument/2006/relationships/image" Target="../media/image45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4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png"/><Relationship Id="rId1" Type="http://schemas.openxmlformats.org/officeDocument/2006/relationships/image" Target="../media/image32.emf"/><Relationship Id="rId4" Type="http://schemas.openxmlformats.org/officeDocument/2006/relationships/image" Target="../media/image35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AFAA3-150C-42FF-8C54-5DFFD6852435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6C0EE-C02E-478D-8120-E55A0FFA57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648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92CF3EE-3B62-4203-B11C-B6EB623F0C2A}" type="slidenum">
              <a:rPr lang="en-US" altLang="zh-CN"/>
              <a:pPr>
                <a:spcBef>
                  <a:spcPct val="0"/>
                </a:spcBef>
              </a:pPr>
              <a:t>22</a:t>
            </a:fld>
            <a:endParaRPr lang="en-US" altLang="zh-CN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772636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0843"/>
            <a:ext cx="9144000" cy="70090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/>
          <p:cNvSpPr txBox="1"/>
          <p:nvPr userDrawn="1"/>
        </p:nvSpPr>
        <p:spPr>
          <a:xfrm>
            <a:off x="1216404" y="1434518"/>
            <a:ext cx="67111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dirty="0" smtClean="0">
                <a:solidFill>
                  <a:srgbClr val="EAEAEA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电路与电子技术</a:t>
            </a:r>
            <a:endParaRPr lang="zh-CN" altLang="en-US" sz="6600" dirty="0">
              <a:solidFill>
                <a:srgbClr val="EAEAEA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1216404" y="4406279"/>
            <a:ext cx="6711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EAEAEA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讲授：曾军</a:t>
            </a:r>
            <a:endParaRPr lang="zh-CN" altLang="en-US" sz="2800" dirty="0">
              <a:solidFill>
                <a:srgbClr val="EAEAEA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216404" y="5256778"/>
            <a:ext cx="6711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solidFill>
                  <a:srgbClr val="EAEAEA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电力学院</a:t>
            </a:r>
            <a:endParaRPr lang="zh-CN" altLang="en-US" sz="2800" dirty="0">
              <a:solidFill>
                <a:srgbClr val="EAEAEA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BE48C2C7-D423-4AC3-9099-28B5CD35F825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89045E0B-6A83-4EB6-8BF3-A1378D93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971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150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734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32769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4558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378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BE48C2C7-D423-4AC3-9099-28B5CD35F825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89045E0B-6A83-4EB6-8BF3-A1378D93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821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2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2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BE48C2C7-D423-4AC3-9099-28B5CD35F825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89045E0B-6A83-4EB6-8BF3-A1378D93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705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BE48C2C7-D423-4AC3-9099-28B5CD35F825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89045E0B-6A83-4EB6-8BF3-A1378D93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613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BE48C2C7-D423-4AC3-9099-28B5CD35F825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89045E0B-6A83-4EB6-8BF3-A1378D93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25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30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BE48C2C7-D423-4AC3-9099-28B5CD35F825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89045E0B-6A83-4EB6-8BF3-A1378D93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3771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18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30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BE48C2C7-D423-4AC3-9099-28B5CD35F825}" type="datetimeFigureOut">
              <a:rPr lang="zh-CN" altLang="en-US" smtClean="0"/>
              <a:t>2023/9/22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6356355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5"/>
            <a:ext cx="2057400" cy="365125"/>
          </a:xfrm>
          <a:prstGeom prst="rect">
            <a:avLst/>
          </a:prstGeom>
        </p:spPr>
        <p:txBody>
          <a:bodyPr/>
          <a:lstStyle/>
          <a:p>
            <a:fld id="{89045E0B-6A83-4EB6-8BF3-A1378D93F5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038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" y="0"/>
            <a:ext cx="9144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7229742" y="50343"/>
            <a:ext cx="1914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 b="0" dirty="0" smtClean="0">
                <a:solidFill>
                  <a:srgbClr val="0066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电路与电子技术</a:t>
            </a:r>
            <a:endParaRPr lang="zh-CN" altLang="en-US" sz="1800" b="0" dirty="0">
              <a:solidFill>
                <a:srgbClr val="00669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cxnSp>
        <p:nvCxnSpPr>
          <p:cNvPr id="4" name="直接连接符 3"/>
          <p:cNvCxnSpPr/>
          <p:nvPr userDrawn="1"/>
        </p:nvCxnSpPr>
        <p:spPr>
          <a:xfrm>
            <a:off x="0" y="430788"/>
            <a:ext cx="91440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6" y="6583"/>
            <a:ext cx="1709159" cy="415644"/>
          </a:xfrm>
          <a:prstGeom prst="rect">
            <a:avLst/>
          </a:prstGeom>
        </p:spPr>
      </p:pic>
      <p:cxnSp>
        <p:nvCxnSpPr>
          <p:cNvPr id="6" name="直接连接符 5"/>
          <p:cNvCxnSpPr/>
          <p:nvPr userDrawn="1"/>
        </p:nvCxnSpPr>
        <p:spPr>
          <a:xfrm>
            <a:off x="0" y="457353"/>
            <a:ext cx="9144000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动作按钮: 后退或前一项 7">
            <a:hlinkClick r:id="" action="ppaction://hlinkshowjump?jump=previousslide" highlightClick="1"/>
          </p:cNvPr>
          <p:cNvSpPr/>
          <p:nvPr userDrawn="1"/>
        </p:nvSpPr>
        <p:spPr>
          <a:xfrm>
            <a:off x="8111841" y="6585358"/>
            <a:ext cx="327171" cy="272642"/>
          </a:xfrm>
          <a:prstGeom prst="actionButtonBackPrevious">
            <a:avLst/>
          </a:prstGeom>
          <a:solidFill>
            <a:schemeClr val="bg1"/>
          </a:solidFill>
          <a:ln w="2222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动作按钮: 前进或下一项 8">
            <a:hlinkClick r:id="" action="ppaction://hlinkshowjump?jump=nextslide" highlightClick="1"/>
          </p:cNvPr>
          <p:cNvSpPr/>
          <p:nvPr userDrawn="1"/>
        </p:nvSpPr>
        <p:spPr>
          <a:xfrm>
            <a:off x="8447558" y="6585358"/>
            <a:ext cx="327170" cy="272642"/>
          </a:xfrm>
          <a:prstGeom prst="actionButtonForwardNext">
            <a:avLst/>
          </a:prstGeom>
          <a:solidFill>
            <a:schemeClr val="bg1"/>
          </a:solidFill>
          <a:ln w="2222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动作按钮: 结束 9">
            <a:hlinkClick r:id="" action="ppaction://hlinkshowjump?jump=lastslide" highlightClick="1"/>
          </p:cNvPr>
          <p:cNvSpPr/>
          <p:nvPr userDrawn="1"/>
        </p:nvSpPr>
        <p:spPr>
          <a:xfrm>
            <a:off x="8783274" y="6585358"/>
            <a:ext cx="327170" cy="272642"/>
          </a:xfrm>
          <a:prstGeom prst="actionButtonEnd">
            <a:avLst/>
          </a:prstGeom>
          <a:solidFill>
            <a:schemeClr val="bg1"/>
          </a:solidFill>
          <a:ln w="2222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动作按钮: 开始 10">
            <a:hlinkClick r:id="" action="ppaction://hlinkshowjump?jump=firstslide" highlightClick="1"/>
          </p:cNvPr>
          <p:cNvSpPr/>
          <p:nvPr userDrawn="1"/>
        </p:nvSpPr>
        <p:spPr>
          <a:xfrm>
            <a:off x="7776126" y="6585358"/>
            <a:ext cx="327169" cy="272642"/>
          </a:xfrm>
          <a:prstGeom prst="actionButtonBeginning">
            <a:avLst/>
          </a:prstGeom>
          <a:solidFill>
            <a:schemeClr val="bg1"/>
          </a:solidFill>
          <a:ln w="22225">
            <a:solidFill>
              <a:srgbClr val="66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913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6.emf"/><Relationship Id="rId5" Type="http://schemas.openxmlformats.org/officeDocument/2006/relationships/image" Target="../media/image25.emf"/><Relationship Id="rId4" Type="http://schemas.openxmlformats.org/officeDocument/2006/relationships/image" Target="../media/image24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emf"/><Relationship Id="rId11" Type="http://schemas.openxmlformats.org/officeDocument/2006/relationships/image" Target="../media/image31.e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30.wmf"/><Relationship Id="rId4" Type="http://schemas.openxmlformats.org/officeDocument/2006/relationships/image" Target="../media/image27.emf"/><Relationship Id="rId9" Type="http://schemas.openxmlformats.org/officeDocument/2006/relationships/oleObject" Target="../embeddings/oleObject2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32.emf"/><Relationship Id="rId9" Type="http://schemas.openxmlformats.org/officeDocument/2006/relationships/image" Target="../media/image3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7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0.emf"/><Relationship Id="rId11" Type="http://schemas.openxmlformats.org/officeDocument/2006/relationships/image" Target="../media/image43.e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42.emf"/><Relationship Id="rId4" Type="http://schemas.openxmlformats.org/officeDocument/2006/relationships/image" Target="../media/image39.emf"/><Relationship Id="rId9" Type="http://schemas.openxmlformats.org/officeDocument/2006/relationships/oleObject" Target="../embeddings/oleObject2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51.e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48.emf"/><Relationship Id="rId17" Type="http://schemas.openxmlformats.org/officeDocument/2006/relationships/image" Target="../media/image43.e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50.e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5.e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47.emf"/><Relationship Id="rId4" Type="http://schemas.openxmlformats.org/officeDocument/2006/relationships/image" Target="../media/image44.emf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4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4.emf"/><Relationship Id="rId5" Type="http://schemas.openxmlformats.org/officeDocument/2006/relationships/image" Target="../media/image53.emf"/><Relationship Id="rId4" Type="http://schemas.openxmlformats.org/officeDocument/2006/relationships/image" Target="../media/image52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54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6.emf"/><Relationship Id="rId11" Type="http://schemas.openxmlformats.org/officeDocument/2006/relationships/image" Target="../media/image53.emf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58.emf"/><Relationship Id="rId4" Type="http://schemas.openxmlformats.org/officeDocument/2006/relationships/image" Target="../media/image55.emf"/><Relationship Id="rId9" Type="http://schemas.openxmlformats.org/officeDocument/2006/relationships/oleObject" Target="../embeddings/oleObject4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image" Target="../media/image63.emf"/><Relationship Id="rId7" Type="http://schemas.openxmlformats.org/officeDocument/2006/relationships/image" Target="../media/image60.emf"/><Relationship Id="rId12" Type="http://schemas.openxmlformats.org/officeDocument/2006/relationships/image" Target="../media/image53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62.emf"/><Relationship Id="rId5" Type="http://schemas.openxmlformats.org/officeDocument/2006/relationships/image" Target="../media/image59.e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6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slide" Target="slide17.xml"/><Relationship Id="rId1" Type="http://schemas.openxmlformats.org/officeDocument/2006/relationships/slideLayout" Target="../slideLayouts/slideLayout6.xml"/><Relationship Id="rId6" Type="http://schemas.openxmlformats.org/officeDocument/2006/relationships/slide" Target="slide70.xml"/><Relationship Id="rId5" Type="http://schemas.openxmlformats.org/officeDocument/2006/relationships/slide" Target="slide47.xml"/><Relationship Id="rId4" Type="http://schemas.openxmlformats.org/officeDocument/2006/relationships/slide" Target="slide5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5.emf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53.emf"/><Relationship Id="rId4" Type="http://schemas.openxmlformats.org/officeDocument/2006/relationships/image" Target="../media/image64.emf"/><Relationship Id="rId9" Type="http://schemas.openxmlformats.org/officeDocument/2006/relationships/image" Target="../media/image63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13" Type="http://schemas.openxmlformats.org/officeDocument/2006/relationships/oleObject" Target="../embeddings/oleObject54.bin"/><Relationship Id="rId18" Type="http://schemas.openxmlformats.org/officeDocument/2006/relationships/image" Target="../media/image74.emf"/><Relationship Id="rId26" Type="http://schemas.openxmlformats.org/officeDocument/2006/relationships/image" Target="../media/image78.emf"/><Relationship Id="rId3" Type="http://schemas.openxmlformats.org/officeDocument/2006/relationships/oleObject" Target="../embeddings/oleObject49.bin"/><Relationship Id="rId21" Type="http://schemas.openxmlformats.org/officeDocument/2006/relationships/oleObject" Target="../embeddings/oleObject58.bin"/><Relationship Id="rId34" Type="http://schemas.openxmlformats.org/officeDocument/2006/relationships/image" Target="../media/image82.emf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71.emf"/><Relationship Id="rId17" Type="http://schemas.openxmlformats.org/officeDocument/2006/relationships/oleObject" Target="../embeddings/oleObject56.bin"/><Relationship Id="rId25" Type="http://schemas.openxmlformats.org/officeDocument/2006/relationships/oleObject" Target="../embeddings/oleObject60.bin"/><Relationship Id="rId33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3.emf"/><Relationship Id="rId20" Type="http://schemas.openxmlformats.org/officeDocument/2006/relationships/image" Target="../media/image75.emf"/><Relationship Id="rId29" Type="http://schemas.openxmlformats.org/officeDocument/2006/relationships/oleObject" Target="../embeddings/oleObject62.bin"/><Relationship Id="rId1" Type="http://schemas.openxmlformats.org/officeDocument/2006/relationships/vmlDrawing" Target="../drawings/vmlDrawing16.vml"/><Relationship Id="rId6" Type="http://schemas.openxmlformats.org/officeDocument/2006/relationships/image" Target="../media/image68.emf"/><Relationship Id="rId11" Type="http://schemas.openxmlformats.org/officeDocument/2006/relationships/oleObject" Target="../embeddings/oleObject53.bin"/><Relationship Id="rId24" Type="http://schemas.openxmlformats.org/officeDocument/2006/relationships/image" Target="../media/image77.emf"/><Relationship Id="rId32" Type="http://schemas.openxmlformats.org/officeDocument/2006/relationships/image" Target="../media/image81.emf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23" Type="http://schemas.openxmlformats.org/officeDocument/2006/relationships/oleObject" Target="../embeddings/oleObject59.bin"/><Relationship Id="rId28" Type="http://schemas.openxmlformats.org/officeDocument/2006/relationships/image" Target="../media/image79.emf"/><Relationship Id="rId10" Type="http://schemas.openxmlformats.org/officeDocument/2006/relationships/image" Target="../media/image70.emf"/><Relationship Id="rId19" Type="http://schemas.openxmlformats.org/officeDocument/2006/relationships/oleObject" Target="../embeddings/oleObject57.bin"/><Relationship Id="rId31" Type="http://schemas.openxmlformats.org/officeDocument/2006/relationships/oleObject" Target="../embeddings/oleObject63.bin"/><Relationship Id="rId4" Type="http://schemas.openxmlformats.org/officeDocument/2006/relationships/image" Target="../media/image67.e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72.emf"/><Relationship Id="rId22" Type="http://schemas.openxmlformats.org/officeDocument/2006/relationships/image" Target="../media/image76.emf"/><Relationship Id="rId27" Type="http://schemas.openxmlformats.org/officeDocument/2006/relationships/oleObject" Target="../embeddings/oleObject61.bin"/><Relationship Id="rId30" Type="http://schemas.openxmlformats.org/officeDocument/2006/relationships/image" Target="../media/image80.emf"/><Relationship Id="rId35" Type="http://schemas.openxmlformats.org/officeDocument/2006/relationships/image" Target="../media/image53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emf"/><Relationship Id="rId13" Type="http://schemas.openxmlformats.org/officeDocument/2006/relationships/oleObject" Target="../embeddings/oleObject70.bin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88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5.e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5" Type="http://schemas.openxmlformats.org/officeDocument/2006/relationships/image" Target="../media/image83.emf"/><Relationship Id="rId10" Type="http://schemas.openxmlformats.org/officeDocument/2006/relationships/image" Target="../media/image87.emf"/><Relationship Id="rId4" Type="http://schemas.openxmlformats.org/officeDocument/2006/relationships/image" Target="../media/image84.e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89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emf"/><Relationship Id="rId13" Type="http://schemas.openxmlformats.org/officeDocument/2006/relationships/oleObject" Target="../embeddings/oleObject76.bin"/><Relationship Id="rId18" Type="http://schemas.openxmlformats.org/officeDocument/2006/relationships/image" Target="../media/image97.e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94.emf"/><Relationship Id="rId17" Type="http://schemas.openxmlformats.org/officeDocument/2006/relationships/oleObject" Target="../embeddings/oleObject78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96.emf"/><Relationship Id="rId20" Type="http://schemas.openxmlformats.org/officeDocument/2006/relationships/image" Target="../media/image98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1.e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10" Type="http://schemas.openxmlformats.org/officeDocument/2006/relationships/image" Target="../media/image93.emf"/><Relationship Id="rId19" Type="http://schemas.openxmlformats.org/officeDocument/2006/relationships/oleObject" Target="../embeddings/oleObject79.bin"/><Relationship Id="rId4" Type="http://schemas.openxmlformats.org/officeDocument/2006/relationships/image" Target="../media/image90.e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95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13" Type="http://schemas.openxmlformats.org/officeDocument/2006/relationships/image" Target="../media/image103.emf"/><Relationship Id="rId18" Type="http://schemas.openxmlformats.org/officeDocument/2006/relationships/oleObject" Target="../embeddings/oleObject87.bin"/><Relationship Id="rId3" Type="http://schemas.openxmlformats.org/officeDocument/2006/relationships/audio" Target="../media/audio1.wav"/><Relationship Id="rId21" Type="http://schemas.openxmlformats.org/officeDocument/2006/relationships/image" Target="../media/image107.emf"/><Relationship Id="rId7" Type="http://schemas.openxmlformats.org/officeDocument/2006/relationships/image" Target="../media/image100.emf"/><Relationship Id="rId12" Type="http://schemas.openxmlformats.org/officeDocument/2006/relationships/oleObject" Target="../embeddings/oleObject84.bin"/><Relationship Id="rId17" Type="http://schemas.openxmlformats.org/officeDocument/2006/relationships/image" Target="../media/image105.e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86.bin"/><Relationship Id="rId20" Type="http://schemas.openxmlformats.org/officeDocument/2006/relationships/oleObject" Target="../embeddings/oleObject88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102.emf"/><Relationship Id="rId5" Type="http://schemas.openxmlformats.org/officeDocument/2006/relationships/image" Target="../media/image99.emf"/><Relationship Id="rId15" Type="http://schemas.openxmlformats.org/officeDocument/2006/relationships/image" Target="../media/image104.emf"/><Relationship Id="rId10" Type="http://schemas.openxmlformats.org/officeDocument/2006/relationships/oleObject" Target="../embeddings/oleObject83.bin"/><Relationship Id="rId19" Type="http://schemas.openxmlformats.org/officeDocument/2006/relationships/image" Target="../media/image106.emf"/><Relationship Id="rId4" Type="http://schemas.openxmlformats.org/officeDocument/2006/relationships/oleObject" Target="../embeddings/oleObject80.bin"/><Relationship Id="rId9" Type="http://schemas.openxmlformats.org/officeDocument/2006/relationships/image" Target="../media/image101.emf"/><Relationship Id="rId14" Type="http://schemas.openxmlformats.org/officeDocument/2006/relationships/oleObject" Target="../embeddings/oleObject85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13" Type="http://schemas.openxmlformats.org/officeDocument/2006/relationships/oleObject" Target="../embeddings/oleObject94.bin"/><Relationship Id="rId18" Type="http://schemas.openxmlformats.org/officeDocument/2006/relationships/image" Target="../media/image116.e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12" Type="http://schemas.openxmlformats.org/officeDocument/2006/relationships/image" Target="../media/image113.emf"/><Relationship Id="rId17" Type="http://schemas.openxmlformats.org/officeDocument/2006/relationships/oleObject" Target="../embeddings/oleObject96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15.emf"/><Relationship Id="rId20" Type="http://schemas.openxmlformats.org/officeDocument/2006/relationships/image" Target="../media/image117.e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0.emf"/><Relationship Id="rId11" Type="http://schemas.openxmlformats.org/officeDocument/2006/relationships/oleObject" Target="../embeddings/oleObject93.bin"/><Relationship Id="rId5" Type="http://schemas.openxmlformats.org/officeDocument/2006/relationships/oleObject" Target="../embeddings/oleObject90.bin"/><Relationship Id="rId15" Type="http://schemas.openxmlformats.org/officeDocument/2006/relationships/oleObject" Target="../embeddings/oleObject95.bin"/><Relationship Id="rId10" Type="http://schemas.openxmlformats.org/officeDocument/2006/relationships/image" Target="../media/image112.emf"/><Relationship Id="rId19" Type="http://schemas.openxmlformats.org/officeDocument/2006/relationships/oleObject" Target="../embeddings/oleObject97.bin"/><Relationship Id="rId4" Type="http://schemas.openxmlformats.org/officeDocument/2006/relationships/image" Target="../media/image109.emf"/><Relationship Id="rId9" Type="http://schemas.openxmlformats.org/officeDocument/2006/relationships/oleObject" Target="../embeddings/oleObject92.bin"/><Relationship Id="rId14" Type="http://schemas.openxmlformats.org/officeDocument/2006/relationships/image" Target="../media/image114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emf"/><Relationship Id="rId13" Type="http://schemas.openxmlformats.org/officeDocument/2006/relationships/oleObject" Target="../embeddings/oleObject103.bin"/><Relationship Id="rId18" Type="http://schemas.openxmlformats.org/officeDocument/2006/relationships/image" Target="../media/image125.emf"/><Relationship Id="rId3" Type="http://schemas.openxmlformats.org/officeDocument/2006/relationships/oleObject" Target="../embeddings/oleObject98.bin"/><Relationship Id="rId7" Type="http://schemas.openxmlformats.org/officeDocument/2006/relationships/oleObject" Target="../embeddings/oleObject100.bin"/><Relationship Id="rId12" Type="http://schemas.openxmlformats.org/officeDocument/2006/relationships/image" Target="../media/image122.emf"/><Relationship Id="rId17" Type="http://schemas.openxmlformats.org/officeDocument/2006/relationships/oleObject" Target="../embeddings/oleObject10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24.emf"/><Relationship Id="rId20" Type="http://schemas.openxmlformats.org/officeDocument/2006/relationships/image" Target="../media/image127.e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9.emf"/><Relationship Id="rId11" Type="http://schemas.openxmlformats.org/officeDocument/2006/relationships/oleObject" Target="../embeddings/oleObject102.bin"/><Relationship Id="rId5" Type="http://schemas.openxmlformats.org/officeDocument/2006/relationships/oleObject" Target="../embeddings/oleObject99.bin"/><Relationship Id="rId15" Type="http://schemas.openxmlformats.org/officeDocument/2006/relationships/oleObject" Target="../embeddings/oleObject104.bin"/><Relationship Id="rId10" Type="http://schemas.openxmlformats.org/officeDocument/2006/relationships/image" Target="../media/image121.emf"/><Relationship Id="rId19" Type="http://schemas.openxmlformats.org/officeDocument/2006/relationships/oleObject" Target="../embeddings/oleObject106.bin"/><Relationship Id="rId4" Type="http://schemas.openxmlformats.org/officeDocument/2006/relationships/image" Target="../media/image118.emf"/><Relationship Id="rId9" Type="http://schemas.openxmlformats.org/officeDocument/2006/relationships/oleObject" Target="../embeddings/oleObject101.bin"/><Relationship Id="rId14" Type="http://schemas.openxmlformats.org/officeDocument/2006/relationships/image" Target="../media/image123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emf"/><Relationship Id="rId13" Type="http://schemas.openxmlformats.org/officeDocument/2006/relationships/oleObject" Target="../embeddings/oleObject112.bin"/><Relationship Id="rId18" Type="http://schemas.openxmlformats.org/officeDocument/2006/relationships/image" Target="../media/image135.emf"/><Relationship Id="rId26" Type="http://schemas.openxmlformats.org/officeDocument/2006/relationships/image" Target="../media/image139.emf"/><Relationship Id="rId39" Type="http://schemas.openxmlformats.org/officeDocument/2006/relationships/oleObject" Target="../embeddings/oleObject125.bin"/><Relationship Id="rId3" Type="http://schemas.openxmlformats.org/officeDocument/2006/relationships/oleObject" Target="../embeddings/oleObject107.bin"/><Relationship Id="rId21" Type="http://schemas.openxmlformats.org/officeDocument/2006/relationships/oleObject" Target="../embeddings/oleObject116.bin"/><Relationship Id="rId34" Type="http://schemas.openxmlformats.org/officeDocument/2006/relationships/image" Target="../media/image143.emf"/><Relationship Id="rId7" Type="http://schemas.openxmlformats.org/officeDocument/2006/relationships/oleObject" Target="../embeddings/oleObject109.bin"/><Relationship Id="rId12" Type="http://schemas.openxmlformats.org/officeDocument/2006/relationships/image" Target="../media/image132.emf"/><Relationship Id="rId17" Type="http://schemas.openxmlformats.org/officeDocument/2006/relationships/oleObject" Target="../embeddings/oleObject114.bin"/><Relationship Id="rId25" Type="http://schemas.openxmlformats.org/officeDocument/2006/relationships/oleObject" Target="../embeddings/oleObject118.bin"/><Relationship Id="rId33" Type="http://schemas.openxmlformats.org/officeDocument/2006/relationships/oleObject" Target="../embeddings/oleObject122.bin"/><Relationship Id="rId38" Type="http://schemas.openxmlformats.org/officeDocument/2006/relationships/image" Target="../media/image145.e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34.emf"/><Relationship Id="rId20" Type="http://schemas.openxmlformats.org/officeDocument/2006/relationships/image" Target="../media/image136.emf"/><Relationship Id="rId29" Type="http://schemas.openxmlformats.org/officeDocument/2006/relationships/oleObject" Target="../embeddings/oleObject120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9.emf"/><Relationship Id="rId11" Type="http://schemas.openxmlformats.org/officeDocument/2006/relationships/oleObject" Target="../embeddings/oleObject111.bin"/><Relationship Id="rId24" Type="http://schemas.openxmlformats.org/officeDocument/2006/relationships/image" Target="../media/image138.emf"/><Relationship Id="rId32" Type="http://schemas.openxmlformats.org/officeDocument/2006/relationships/image" Target="../media/image142.emf"/><Relationship Id="rId37" Type="http://schemas.openxmlformats.org/officeDocument/2006/relationships/oleObject" Target="../embeddings/oleObject124.bin"/><Relationship Id="rId40" Type="http://schemas.openxmlformats.org/officeDocument/2006/relationships/image" Target="../media/image146.emf"/><Relationship Id="rId5" Type="http://schemas.openxmlformats.org/officeDocument/2006/relationships/oleObject" Target="../embeddings/oleObject108.bin"/><Relationship Id="rId15" Type="http://schemas.openxmlformats.org/officeDocument/2006/relationships/oleObject" Target="../embeddings/oleObject113.bin"/><Relationship Id="rId23" Type="http://schemas.openxmlformats.org/officeDocument/2006/relationships/oleObject" Target="../embeddings/oleObject117.bin"/><Relationship Id="rId28" Type="http://schemas.openxmlformats.org/officeDocument/2006/relationships/image" Target="../media/image140.emf"/><Relationship Id="rId36" Type="http://schemas.openxmlformats.org/officeDocument/2006/relationships/image" Target="../media/image144.emf"/><Relationship Id="rId10" Type="http://schemas.openxmlformats.org/officeDocument/2006/relationships/image" Target="../media/image131.emf"/><Relationship Id="rId19" Type="http://schemas.openxmlformats.org/officeDocument/2006/relationships/oleObject" Target="../embeddings/oleObject115.bin"/><Relationship Id="rId31" Type="http://schemas.openxmlformats.org/officeDocument/2006/relationships/oleObject" Target="../embeddings/oleObject121.bin"/><Relationship Id="rId4" Type="http://schemas.openxmlformats.org/officeDocument/2006/relationships/image" Target="../media/image128.emf"/><Relationship Id="rId9" Type="http://schemas.openxmlformats.org/officeDocument/2006/relationships/oleObject" Target="../embeddings/oleObject110.bin"/><Relationship Id="rId14" Type="http://schemas.openxmlformats.org/officeDocument/2006/relationships/image" Target="../media/image133.emf"/><Relationship Id="rId22" Type="http://schemas.openxmlformats.org/officeDocument/2006/relationships/image" Target="../media/image137.emf"/><Relationship Id="rId27" Type="http://schemas.openxmlformats.org/officeDocument/2006/relationships/oleObject" Target="../embeddings/oleObject119.bin"/><Relationship Id="rId30" Type="http://schemas.openxmlformats.org/officeDocument/2006/relationships/image" Target="../media/image141.emf"/><Relationship Id="rId35" Type="http://schemas.openxmlformats.org/officeDocument/2006/relationships/oleObject" Target="../embeddings/oleObject12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148.emf"/><Relationship Id="rId4" Type="http://schemas.openxmlformats.org/officeDocument/2006/relationships/image" Target="../media/image147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emf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50.emf"/><Relationship Id="rId5" Type="http://schemas.openxmlformats.org/officeDocument/2006/relationships/oleObject" Target="../embeddings/oleObject128.bin"/><Relationship Id="rId4" Type="http://schemas.openxmlformats.org/officeDocument/2006/relationships/image" Target="../media/image149.emf"/><Relationship Id="rId9" Type="http://schemas.openxmlformats.org/officeDocument/2006/relationships/image" Target="../media/image148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2.bin"/><Relationship Id="rId13" Type="http://schemas.openxmlformats.org/officeDocument/2006/relationships/image" Target="../media/image156.emf"/><Relationship Id="rId3" Type="http://schemas.openxmlformats.org/officeDocument/2006/relationships/image" Target="../media/image148.emf"/><Relationship Id="rId7" Type="http://schemas.openxmlformats.org/officeDocument/2006/relationships/image" Target="../media/image153.emf"/><Relationship Id="rId12" Type="http://schemas.openxmlformats.org/officeDocument/2006/relationships/oleObject" Target="../embeddings/oleObject134.bin"/><Relationship Id="rId17" Type="http://schemas.openxmlformats.org/officeDocument/2006/relationships/image" Target="../media/image158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6.bin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31.bin"/><Relationship Id="rId11" Type="http://schemas.openxmlformats.org/officeDocument/2006/relationships/image" Target="../media/image155.emf"/><Relationship Id="rId5" Type="http://schemas.openxmlformats.org/officeDocument/2006/relationships/image" Target="../media/image152.emf"/><Relationship Id="rId15" Type="http://schemas.openxmlformats.org/officeDocument/2006/relationships/image" Target="../media/image157.emf"/><Relationship Id="rId10" Type="http://schemas.openxmlformats.org/officeDocument/2006/relationships/oleObject" Target="../embeddings/oleObject133.bin"/><Relationship Id="rId4" Type="http://schemas.openxmlformats.org/officeDocument/2006/relationships/oleObject" Target="../embeddings/oleObject130.bin"/><Relationship Id="rId9" Type="http://schemas.openxmlformats.org/officeDocument/2006/relationships/image" Target="../media/image154.emf"/><Relationship Id="rId14" Type="http://schemas.openxmlformats.org/officeDocument/2006/relationships/oleObject" Target="../embeddings/oleObject135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emf"/><Relationship Id="rId13" Type="http://schemas.openxmlformats.org/officeDocument/2006/relationships/oleObject" Target="../embeddings/oleObject142.bin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63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5.e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60.emf"/><Relationship Id="rId11" Type="http://schemas.openxmlformats.org/officeDocument/2006/relationships/oleObject" Target="../embeddings/oleObject141.bin"/><Relationship Id="rId5" Type="http://schemas.openxmlformats.org/officeDocument/2006/relationships/oleObject" Target="../embeddings/oleObject138.bin"/><Relationship Id="rId15" Type="http://schemas.openxmlformats.org/officeDocument/2006/relationships/oleObject" Target="../embeddings/oleObject143.bin"/><Relationship Id="rId10" Type="http://schemas.openxmlformats.org/officeDocument/2006/relationships/image" Target="../media/image162.emf"/><Relationship Id="rId4" Type="http://schemas.openxmlformats.org/officeDocument/2006/relationships/image" Target="../media/image159.emf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164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emf"/><Relationship Id="rId13" Type="http://schemas.openxmlformats.org/officeDocument/2006/relationships/oleObject" Target="../embeddings/oleObject149.bin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17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68.emf"/><Relationship Id="rId11" Type="http://schemas.openxmlformats.org/officeDocument/2006/relationships/oleObject" Target="../embeddings/oleObject148.bin"/><Relationship Id="rId5" Type="http://schemas.openxmlformats.org/officeDocument/2006/relationships/oleObject" Target="../embeddings/oleObject145.bin"/><Relationship Id="rId10" Type="http://schemas.openxmlformats.org/officeDocument/2006/relationships/image" Target="../media/image170.emf"/><Relationship Id="rId4" Type="http://schemas.openxmlformats.org/officeDocument/2006/relationships/image" Target="../media/image166.emf"/><Relationship Id="rId9" Type="http://schemas.openxmlformats.org/officeDocument/2006/relationships/oleObject" Target="../embeddings/oleObject147.bin"/><Relationship Id="rId14" Type="http://schemas.openxmlformats.org/officeDocument/2006/relationships/image" Target="../media/image172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emf"/><Relationship Id="rId13" Type="http://schemas.openxmlformats.org/officeDocument/2006/relationships/oleObject" Target="../embeddings/oleObject155.bin"/><Relationship Id="rId18" Type="http://schemas.openxmlformats.org/officeDocument/2006/relationships/image" Target="../media/image180.emf"/><Relationship Id="rId3" Type="http://schemas.openxmlformats.org/officeDocument/2006/relationships/oleObject" Target="../embeddings/oleObject150.bin"/><Relationship Id="rId7" Type="http://schemas.openxmlformats.org/officeDocument/2006/relationships/oleObject" Target="../embeddings/oleObject152.bin"/><Relationship Id="rId12" Type="http://schemas.openxmlformats.org/officeDocument/2006/relationships/image" Target="../media/image177.emf"/><Relationship Id="rId17" Type="http://schemas.openxmlformats.org/officeDocument/2006/relationships/oleObject" Target="../embeddings/oleObject157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79.e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74.emf"/><Relationship Id="rId11" Type="http://schemas.openxmlformats.org/officeDocument/2006/relationships/oleObject" Target="../embeddings/oleObject154.bin"/><Relationship Id="rId5" Type="http://schemas.openxmlformats.org/officeDocument/2006/relationships/oleObject" Target="../embeddings/oleObject151.bin"/><Relationship Id="rId15" Type="http://schemas.openxmlformats.org/officeDocument/2006/relationships/oleObject" Target="../embeddings/oleObject156.bin"/><Relationship Id="rId10" Type="http://schemas.openxmlformats.org/officeDocument/2006/relationships/image" Target="../media/image176.emf"/><Relationship Id="rId4" Type="http://schemas.openxmlformats.org/officeDocument/2006/relationships/image" Target="../media/image173.emf"/><Relationship Id="rId9" Type="http://schemas.openxmlformats.org/officeDocument/2006/relationships/oleObject" Target="../embeddings/oleObject153.bin"/><Relationship Id="rId14" Type="http://schemas.openxmlformats.org/officeDocument/2006/relationships/image" Target="../media/image178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9.vml"/><Relationship Id="rId5" Type="http://schemas.openxmlformats.org/officeDocument/2006/relationships/image" Target="../media/image182.emf"/><Relationship Id="rId4" Type="http://schemas.openxmlformats.org/officeDocument/2006/relationships/image" Target="../media/image181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85.emf"/><Relationship Id="rId5" Type="http://schemas.openxmlformats.org/officeDocument/2006/relationships/oleObject" Target="../embeddings/oleObject160.bin"/><Relationship Id="rId4" Type="http://schemas.openxmlformats.org/officeDocument/2006/relationships/image" Target="../media/image183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emf"/><Relationship Id="rId13" Type="http://schemas.openxmlformats.org/officeDocument/2006/relationships/oleObject" Target="../embeddings/oleObject166.bin"/><Relationship Id="rId18" Type="http://schemas.openxmlformats.org/officeDocument/2006/relationships/image" Target="../media/image193.emf"/><Relationship Id="rId26" Type="http://schemas.openxmlformats.org/officeDocument/2006/relationships/image" Target="../media/image197.emf"/><Relationship Id="rId3" Type="http://schemas.openxmlformats.org/officeDocument/2006/relationships/oleObject" Target="../embeddings/oleObject161.bin"/><Relationship Id="rId21" Type="http://schemas.openxmlformats.org/officeDocument/2006/relationships/oleObject" Target="../embeddings/oleObject170.bin"/><Relationship Id="rId7" Type="http://schemas.openxmlformats.org/officeDocument/2006/relationships/oleObject" Target="../embeddings/oleObject163.bin"/><Relationship Id="rId12" Type="http://schemas.openxmlformats.org/officeDocument/2006/relationships/image" Target="../media/image190.emf"/><Relationship Id="rId17" Type="http://schemas.openxmlformats.org/officeDocument/2006/relationships/oleObject" Target="../embeddings/oleObject168.bin"/><Relationship Id="rId25" Type="http://schemas.openxmlformats.org/officeDocument/2006/relationships/oleObject" Target="../embeddings/oleObject17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2.emf"/><Relationship Id="rId20" Type="http://schemas.openxmlformats.org/officeDocument/2006/relationships/image" Target="../media/image194.e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87.emf"/><Relationship Id="rId11" Type="http://schemas.openxmlformats.org/officeDocument/2006/relationships/oleObject" Target="../embeddings/oleObject165.bin"/><Relationship Id="rId24" Type="http://schemas.openxmlformats.org/officeDocument/2006/relationships/image" Target="../media/image196.emf"/><Relationship Id="rId5" Type="http://schemas.openxmlformats.org/officeDocument/2006/relationships/oleObject" Target="../embeddings/oleObject162.bin"/><Relationship Id="rId15" Type="http://schemas.openxmlformats.org/officeDocument/2006/relationships/oleObject" Target="../embeddings/oleObject167.bin"/><Relationship Id="rId23" Type="http://schemas.openxmlformats.org/officeDocument/2006/relationships/oleObject" Target="../embeddings/oleObject171.bin"/><Relationship Id="rId28" Type="http://schemas.openxmlformats.org/officeDocument/2006/relationships/image" Target="../media/image198.emf"/><Relationship Id="rId10" Type="http://schemas.openxmlformats.org/officeDocument/2006/relationships/image" Target="../media/image189.emf"/><Relationship Id="rId19" Type="http://schemas.openxmlformats.org/officeDocument/2006/relationships/oleObject" Target="../embeddings/oleObject169.bin"/><Relationship Id="rId4" Type="http://schemas.openxmlformats.org/officeDocument/2006/relationships/image" Target="../media/image186.emf"/><Relationship Id="rId9" Type="http://schemas.openxmlformats.org/officeDocument/2006/relationships/oleObject" Target="../embeddings/oleObject164.bin"/><Relationship Id="rId14" Type="http://schemas.openxmlformats.org/officeDocument/2006/relationships/image" Target="../media/image191.emf"/><Relationship Id="rId22" Type="http://schemas.openxmlformats.org/officeDocument/2006/relationships/image" Target="../media/image195.emf"/><Relationship Id="rId27" Type="http://schemas.openxmlformats.org/officeDocument/2006/relationships/oleObject" Target="../embeddings/oleObject173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1.emf"/><Relationship Id="rId3" Type="http://schemas.openxmlformats.org/officeDocument/2006/relationships/oleObject" Target="../embeddings/oleObject174.bin"/><Relationship Id="rId7" Type="http://schemas.openxmlformats.org/officeDocument/2006/relationships/oleObject" Target="../embeddings/oleObject17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00.emf"/><Relationship Id="rId11" Type="http://schemas.openxmlformats.org/officeDocument/2006/relationships/image" Target="../media/image182.emf"/><Relationship Id="rId5" Type="http://schemas.openxmlformats.org/officeDocument/2006/relationships/oleObject" Target="../embeddings/oleObject175.bin"/><Relationship Id="rId10" Type="http://schemas.openxmlformats.org/officeDocument/2006/relationships/image" Target="../media/image202.emf"/><Relationship Id="rId4" Type="http://schemas.openxmlformats.org/officeDocument/2006/relationships/image" Target="../media/image199.emf"/><Relationship Id="rId9" Type="http://schemas.openxmlformats.org/officeDocument/2006/relationships/oleObject" Target="../embeddings/oleObject177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emf"/><Relationship Id="rId13" Type="http://schemas.openxmlformats.org/officeDocument/2006/relationships/oleObject" Target="../embeddings/oleObject183.bin"/><Relationship Id="rId3" Type="http://schemas.openxmlformats.org/officeDocument/2006/relationships/oleObject" Target="../embeddings/oleObject178.bin"/><Relationship Id="rId7" Type="http://schemas.openxmlformats.org/officeDocument/2006/relationships/oleObject" Target="../embeddings/oleObject180.bin"/><Relationship Id="rId12" Type="http://schemas.openxmlformats.org/officeDocument/2006/relationships/image" Target="../media/image20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04.emf"/><Relationship Id="rId11" Type="http://schemas.openxmlformats.org/officeDocument/2006/relationships/oleObject" Target="../embeddings/oleObject182.bin"/><Relationship Id="rId5" Type="http://schemas.openxmlformats.org/officeDocument/2006/relationships/oleObject" Target="../embeddings/oleObject179.bin"/><Relationship Id="rId10" Type="http://schemas.openxmlformats.org/officeDocument/2006/relationships/image" Target="../media/image206.emf"/><Relationship Id="rId4" Type="http://schemas.openxmlformats.org/officeDocument/2006/relationships/image" Target="../media/image203.emf"/><Relationship Id="rId9" Type="http://schemas.openxmlformats.org/officeDocument/2006/relationships/oleObject" Target="../embeddings/oleObject181.bin"/><Relationship Id="rId14" Type="http://schemas.openxmlformats.org/officeDocument/2006/relationships/image" Target="../media/image208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emf"/><Relationship Id="rId13" Type="http://schemas.openxmlformats.org/officeDocument/2006/relationships/oleObject" Target="../embeddings/oleObject189.bin"/><Relationship Id="rId18" Type="http://schemas.openxmlformats.org/officeDocument/2006/relationships/image" Target="../media/image216.emf"/><Relationship Id="rId26" Type="http://schemas.openxmlformats.org/officeDocument/2006/relationships/image" Target="../media/image220.emf"/><Relationship Id="rId3" Type="http://schemas.openxmlformats.org/officeDocument/2006/relationships/oleObject" Target="../embeddings/oleObject184.bin"/><Relationship Id="rId21" Type="http://schemas.openxmlformats.org/officeDocument/2006/relationships/oleObject" Target="../embeddings/oleObject193.bin"/><Relationship Id="rId34" Type="http://schemas.openxmlformats.org/officeDocument/2006/relationships/image" Target="../media/image224.emf"/><Relationship Id="rId7" Type="http://schemas.openxmlformats.org/officeDocument/2006/relationships/oleObject" Target="../embeddings/oleObject186.bin"/><Relationship Id="rId12" Type="http://schemas.openxmlformats.org/officeDocument/2006/relationships/image" Target="../media/image213.emf"/><Relationship Id="rId17" Type="http://schemas.openxmlformats.org/officeDocument/2006/relationships/oleObject" Target="../embeddings/oleObject191.bin"/><Relationship Id="rId25" Type="http://schemas.openxmlformats.org/officeDocument/2006/relationships/oleObject" Target="../embeddings/oleObject195.bin"/><Relationship Id="rId33" Type="http://schemas.openxmlformats.org/officeDocument/2006/relationships/oleObject" Target="../embeddings/oleObject199.bin"/><Relationship Id="rId38" Type="http://schemas.openxmlformats.org/officeDocument/2006/relationships/image" Target="../media/image226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5.emf"/><Relationship Id="rId20" Type="http://schemas.openxmlformats.org/officeDocument/2006/relationships/image" Target="../media/image217.emf"/><Relationship Id="rId29" Type="http://schemas.openxmlformats.org/officeDocument/2006/relationships/oleObject" Target="../embeddings/oleObject197.bin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10.emf"/><Relationship Id="rId11" Type="http://schemas.openxmlformats.org/officeDocument/2006/relationships/oleObject" Target="../embeddings/oleObject188.bin"/><Relationship Id="rId24" Type="http://schemas.openxmlformats.org/officeDocument/2006/relationships/image" Target="../media/image219.emf"/><Relationship Id="rId32" Type="http://schemas.openxmlformats.org/officeDocument/2006/relationships/image" Target="../media/image223.emf"/><Relationship Id="rId37" Type="http://schemas.openxmlformats.org/officeDocument/2006/relationships/oleObject" Target="../embeddings/oleObject201.bin"/><Relationship Id="rId5" Type="http://schemas.openxmlformats.org/officeDocument/2006/relationships/oleObject" Target="../embeddings/oleObject185.bin"/><Relationship Id="rId15" Type="http://schemas.openxmlformats.org/officeDocument/2006/relationships/oleObject" Target="../embeddings/oleObject190.bin"/><Relationship Id="rId23" Type="http://schemas.openxmlformats.org/officeDocument/2006/relationships/oleObject" Target="../embeddings/oleObject194.bin"/><Relationship Id="rId28" Type="http://schemas.openxmlformats.org/officeDocument/2006/relationships/image" Target="../media/image221.emf"/><Relationship Id="rId36" Type="http://schemas.openxmlformats.org/officeDocument/2006/relationships/image" Target="../media/image225.emf"/><Relationship Id="rId10" Type="http://schemas.openxmlformats.org/officeDocument/2006/relationships/image" Target="../media/image212.emf"/><Relationship Id="rId19" Type="http://schemas.openxmlformats.org/officeDocument/2006/relationships/oleObject" Target="../embeddings/oleObject192.bin"/><Relationship Id="rId31" Type="http://schemas.openxmlformats.org/officeDocument/2006/relationships/oleObject" Target="../embeddings/oleObject198.bin"/><Relationship Id="rId4" Type="http://schemas.openxmlformats.org/officeDocument/2006/relationships/image" Target="../media/image209.emf"/><Relationship Id="rId9" Type="http://schemas.openxmlformats.org/officeDocument/2006/relationships/oleObject" Target="../embeddings/oleObject187.bin"/><Relationship Id="rId14" Type="http://schemas.openxmlformats.org/officeDocument/2006/relationships/image" Target="../media/image214.emf"/><Relationship Id="rId22" Type="http://schemas.openxmlformats.org/officeDocument/2006/relationships/image" Target="../media/image218.emf"/><Relationship Id="rId27" Type="http://schemas.openxmlformats.org/officeDocument/2006/relationships/oleObject" Target="../embeddings/oleObject196.bin"/><Relationship Id="rId30" Type="http://schemas.openxmlformats.org/officeDocument/2006/relationships/image" Target="../media/image222.emf"/><Relationship Id="rId35" Type="http://schemas.openxmlformats.org/officeDocument/2006/relationships/oleObject" Target="../embeddings/oleObject200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9.wmf"/><Relationship Id="rId3" Type="http://schemas.openxmlformats.org/officeDocument/2006/relationships/oleObject" Target="../embeddings/oleObject202.bin"/><Relationship Id="rId7" Type="http://schemas.openxmlformats.org/officeDocument/2006/relationships/oleObject" Target="../embeddings/oleObject20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28.emf"/><Relationship Id="rId5" Type="http://schemas.openxmlformats.org/officeDocument/2006/relationships/oleObject" Target="../embeddings/oleObject203.bin"/><Relationship Id="rId10" Type="http://schemas.openxmlformats.org/officeDocument/2006/relationships/image" Target="../media/image230.emf"/><Relationship Id="rId4" Type="http://schemas.openxmlformats.org/officeDocument/2006/relationships/image" Target="../media/image227.emf"/><Relationship Id="rId9" Type="http://schemas.openxmlformats.org/officeDocument/2006/relationships/oleObject" Target="../embeddings/oleObject205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emf"/><Relationship Id="rId3" Type="http://schemas.openxmlformats.org/officeDocument/2006/relationships/oleObject" Target="../embeddings/oleObject206.bin"/><Relationship Id="rId7" Type="http://schemas.openxmlformats.org/officeDocument/2006/relationships/oleObject" Target="../embeddings/oleObject208.bin"/><Relationship Id="rId12" Type="http://schemas.openxmlformats.org/officeDocument/2006/relationships/image" Target="../media/image23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32.emf"/><Relationship Id="rId11" Type="http://schemas.openxmlformats.org/officeDocument/2006/relationships/image" Target="../media/image235.emf"/><Relationship Id="rId5" Type="http://schemas.openxmlformats.org/officeDocument/2006/relationships/oleObject" Target="../embeddings/oleObject207.bin"/><Relationship Id="rId10" Type="http://schemas.openxmlformats.org/officeDocument/2006/relationships/image" Target="../media/image234.emf"/><Relationship Id="rId4" Type="http://schemas.openxmlformats.org/officeDocument/2006/relationships/image" Target="../media/image231.emf"/><Relationship Id="rId9" Type="http://schemas.openxmlformats.org/officeDocument/2006/relationships/oleObject" Target="../embeddings/oleObject209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emf"/><Relationship Id="rId13" Type="http://schemas.openxmlformats.org/officeDocument/2006/relationships/oleObject" Target="../embeddings/oleObject215.bin"/><Relationship Id="rId18" Type="http://schemas.openxmlformats.org/officeDocument/2006/relationships/image" Target="../media/image244.emf"/><Relationship Id="rId3" Type="http://schemas.openxmlformats.org/officeDocument/2006/relationships/oleObject" Target="../embeddings/oleObject210.bin"/><Relationship Id="rId21" Type="http://schemas.openxmlformats.org/officeDocument/2006/relationships/oleObject" Target="../embeddings/oleObject219.bin"/><Relationship Id="rId7" Type="http://schemas.openxmlformats.org/officeDocument/2006/relationships/oleObject" Target="../embeddings/oleObject212.bin"/><Relationship Id="rId12" Type="http://schemas.openxmlformats.org/officeDocument/2006/relationships/image" Target="../media/image241.emf"/><Relationship Id="rId17" Type="http://schemas.openxmlformats.org/officeDocument/2006/relationships/oleObject" Target="../embeddings/oleObject2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3.emf"/><Relationship Id="rId20" Type="http://schemas.openxmlformats.org/officeDocument/2006/relationships/image" Target="../media/image245.e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38.emf"/><Relationship Id="rId11" Type="http://schemas.openxmlformats.org/officeDocument/2006/relationships/oleObject" Target="../embeddings/oleObject214.bin"/><Relationship Id="rId5" Type="http://schemas.openxmlformats.org/officeDocument/2006/relationships/oleObject" Target="../embeddings/oleObject211.bin"/><Relationship Id="rId15" Type="http://schemas.openxmlformats.org/officeDocument/2006/relationships/oleObject" Target="../embeddings/oleObject216.bin"/><Relationship Id="rId10" Type="http://schemas.openxmlformats.org/officeDocument/2006/relationships/image" Target="../media/image240.emf"/><Relationship Id="rId19" Type="http://schemas.openxmlformats.org/officeDocument/2006/relationships/oleObject" Target="../embeddings/oleObject218.bin"/><Relationship Id="rId4" Type="http://schemas.openxmlformats.org/officeDocument/2006/relationships/image" Target="../media/image237.emf"/><Relationship Id="rId9" Type="http://schemas.openxmlformats.org/officeDocument/2006/relationships/oleObject" Target="../embeddings/oleObject213.bin"/><Relationship Id="rId14" Type="http://schemas.openxmlformats.org/officeDocument/2006/relationships/image" Target="../media/image242.emf"/><Relationship Id="rId22" Type="http://schemas.openxmlformats.org/officeDocument/2006/relationships/image" Target="../media/image246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48.emf"/><Relationship Id="rId5" Type="http://schemas.openxmlformats.org/officeDocument/2006/relationships/oleObject" Target="../embeddings/oleObject221.bin"/><Relationship Id="rId4" Type="http://schemas.openxmlformats.org/officeDocument/2006/relationships/image" Target="../media/image247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2.emf"/><Relationship Id="rId3" Type="http://schemas.openxmlformats.org/officeDocument/2006/relationships/oleObject" Target="../embeddings/oleObject222.bin"/><Relationship Id="rId7" Type="http://schemas.openxmlformats.org/officeDocument/2006/relationships/image" Target="../media/image25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50.emf"/><Relationship Id="rId5" Type="http://schemas.openxmlformats.org/officeDocument/2006/relationships/oleObject" Target="../embeddings/oleObject223.bin"/><Relationship Id="rId4" Type="http://schemas.openxmlformats.org/officeDocument/2006/relationships/image" Target="../media/image249.emf"/><Relationship Id="rId9" Type="http://schemas.openxmlformats.org/officeDocument/2006/relationships/image" Target="../media/image253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6.emf"/><Relationship Id="rId13" Type="http://schemas.openxmlformats.org/officeDocument/2006/relationships/oleObject" Target="../embeddings/oleObject229.bin"/><Relationship Id="rId18" Type="http://schemas.openxmlformats.org/officeDocument/2006/relationships/image" Target="../media/image262.emf"/><Relationship Id="rId3" Type="http://schemas.openxmlformats.org/officeDocument/2006/relationships/oleObject" Target="../embeddings/oleObject224.bin"/><Relationship Id="rId7" Type="http://schemas.openxmlformats.org/officeDocument/2006/relationships/oleObject" Target="../embeddings/oleObject226.bin"/><Relationship Id="rId12" Type="http://schemas.openxmlformats.org/officeDocument/2006/relationships/image" Target="../media/image258.emf"/><Relationship Id="rId17" Type="http://schemas.openxmlformats.org/officeDocument/2006/relationships/image" Target="../media/image261.e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60.e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55.emf"/><Relationship Id="rId11" Type="http://schemas.openxmlformats.org/officeDocument/2006/relationships/oleObject" Target="../embeddings/oleObject228.bin"/><Relationship Id="rId5" Type="http://schemas.openxmlformats.org/officeDocument/2006/relationships/oleObject" Target="../embeddings/oleObject225.bin"/><Relationship Id="rId15" Type="http://schemas.openxmlformats.org/officeDocument/2006/relationships/oleObject" Target="../embeddings/oleObject230.bin"/><Relationship Id="rId10" Type="http://schemas.openxmlformats.org/officeDocument/2006/relationships/image" Target="../media/image257.emf"/><Relationship Id="rId4" Type="http://schemas.openxmlformats.org/officeDocument/2006/relationships/image" Target="../media/image254.emf"/><Relationship Id="rId9" Type="http://schemas.openxmlformats.org/officeDocument/2006/relationships/oleObject" Target="../embeddings/oleObject227.bin"/><Relationship Id="rId14" Type="http://schemas.openxmlformats.org/officeDocument/2006/relationships/image" Target="../media/image259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5.emf"/><Relationship Id="rId3" Type="http://schemas.openxmlformats.org/officeDocument/2006/relationships/oleObject" Target="../embeddings/oleObject231.bin"/><Relationship Id="rId7" Type="http://schemas.openxmlformats.org/officeDocument/2006/relationships/oleObject" Target="../embeddings/oleObject233.bin"/><Relationship Id="rId12" Type="http://schemas.openxmlformats.org/officeDocument/2006/relationships/image" Target="../media/image267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64.emf"/><Relationship Id="rId11" Type="http://schemas.openxmlformats.org/officeDocument/2006/relationships/image" Target="../media/image262.emf"/><Relationship Id="rId5" Type="http://schemas.openxmlformats.org/officeDocument/2006/relationships/oleObject" Target="../embeddings/oleObject232.bin"/><Relationship Id="rId10" Type="http://schemas.openxmlformats.org/officeDocument/2006/relationships/image" Target="../media/image266.emf"/><Relationship Id="rId4" Type="http://schemas.openxmlformats.org/officeDocument/2006/relationships/image" Target="../media/image263.emf"/><Relationship Id="rId9" Type="http://schemas.openxmlformats.org/officeDocument/2006/relationships/oleObject" Target="../embeddings/oleObject234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emf"/><Relationship Id="rId13" Type="http://schemas.openxmlformats.org/officeDocument/2006/relationships/oleObject" Target="../embeddings/oleObject240.bin"/><Relationship Id="rId3" Type="http://schemas.openxmlformats.org/officeDocument/2006/relationships/oleObject" Target="../embeddings/oleObject235.bin"/><Relationship Id="rId7" Type="http://schemas.openxmlformats.org/officeDocument/2006/relationships/oleObject" Target="../embeddings/oleObject237.bin"/><Relationship Id="rId12" Type="http://schemas.openxmlformats.org/officeDocument/2006/relationships/image" Target="../media/image272.e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74.e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69.emf"/><Relationship Id="rId11" Type="http://schemas.openxmlformats.org/officeDocument/2006/relationships/oleObject" Target="../embeddings/oleObject239.bin"/><Relationship Id="rId5" Type="http://schemas.openxmlformats.org/officeDocument/2006/relationships/oleObject" Target="../embeddings/oleObject236.bin"/><Relationship Id="rId15" Type="http://schemas.openxmlformats.org/officeDocument/2006/relationships/oleObject" Target="../embeddings/oleObject241.bin"/><Relationship Id="rId10" Type="http://schemas.openxmlformats.org/officeDocument/2006/relationships/image" Target="../media/image271.emf"/><Relationship Id="rId4" Type="http://schemas.openxmlformats.org/officeDocument/2006/relationships/image" Target="../media/image268.emf"/><Relationship Id="rId9" Type="http://schemas.openxmlformats.org/officeDocument/2006/relationships/oleObject" Target="../embeddings/oleObject238.bin"/><Relationship Id="rId14" Type="http://schemas.openxmlformats.org/officeDocument/2006/relationships/image" Target="../media/image273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emf"/><Relationship Id="rId9" Type="http://schemas.openxmlformats.org/officeDocument/2006/relationships/image" Target="../media/image8.e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emf"/><Relationship Id="rId13" Type="http://schemas.openxmlformats.org/officeDocument/2006/relationships/oleObject" Target="../embeddings/oleObject247.bin"/><Relationship Id="rId18" Type="http://schemas.openxmlformats.org/officeDocument/2006/relationships/image" Target="../media/image282.emf"/><Relationship Id="rId3" Type="http://schemas.openxmlformats.org/officeDocument/2006/relationships/oleObject" Target="../embeddings/oleObject242.bin"/><Relationship Id="rId7" Type="http://schemas.openxmlformats.org/officeDocument/2006/relationships/oleObject" Target="../embeddings/oleObject244.bin"/><Relationship Id="rId12" Type="http://schemas.openxmlformats.org/officeDocument/2006/relationships/image" Target="../media/image279.emf"/><Relationship Id="rId17" Type="http://schemas.openxmlformats.org/officeDocument/2006/relationships/image" Target="../media/image261.e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281.e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76.emf"/><Relationship Id="rId11" Type="http://schemas.openxmlformats.org/officeDocument/2006/relationships/oleObject" Target="../embeddings/oleObject246.bin"/><Relationship Id="rId5" Type="http://schemas.openxmlformats.org/officeDocument/2006/relationships/oleObject" Target="../embeddings/oleObject243.bin"/><Relationship Id="rId15" Type="http://schemas.openxmlformats.org/officeDocument/2006/relationships/oleObject" Target="../embeddings/oleObject248.bin"/><Relationship Id="rId10" Type="http://schemas.openxmlformats.org/officeDocument/2006/relationships/image" Target="../media/image278.emf"/><Relationship Id="rId19" Type="http://schemas.openxmlformats.org/officeDocument/2006/relationships/image" Target="../media/image283.emf"/><Relationship Id="rId4" Type="http://schemas.openxmlformats.org/officeDocument/2006/relationships/image" Target="../media/image275.emf"/><Relationship Id="rId9" Type="http://schemas.openxmlformats.org/officeDocument/2006/relationships/oleObject" Target="../embeddings/oleObject245.bin"/><Relationship Id="rId14" Type="http://schemas.openxmlformats.org/officeDocument/2006/relationships/image" Target="../media/image280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emf"/><Relationship Id="rId3" Type="http://schemas.openxmlformats.org/officeDocument/2006/relationships/oleObject" Target="../embeddings/oleObject249.bin"/><Relationship Id="rId7" Type="http://schemas.openxmlformats.org/officeDocument/2006/relationships/oleObject" Target="../embeddings/oleObject25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85.emf"/><Relationship Id="rId5" Type="http://schemas.openxmlformats.org/officeDocument/2006/relationships/oleObject" Target="../embeddings/oleObject250.bin"/><Relationship Id="rId10" Type="http://schemas.openxmlformats.org/officeDocument/2006/relationships/image" Target="../media/image288.emf"/><Relationship Id="rId4" Type="http://schemas.openxmlformats.org/officeDocument/2006/relationships/image" Target="../media/image284.emf"/><Relationship Id="rId9" Type="http://schemas.openxmlformats.org/officeDocument/2006/relationships/image" Target="../media/image287.e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emf"/><Relationship Id="rId13" Type="http://schemas.openxmlformats.org/officeDocument/2006/relationships/oleObject" Target="../embeddings/oleObject257.bin"/><Relationship Id="rId18" Type="http://schemas.openxmlformats.org/officeDocument/2006/relationships/image" Target="../media/image296.emf"/><Relationship Id="rId3" Type="http://schemas.openxmlformats.org/officeDocument/2006/relationships/oleObject" Target="../embeddings/oleObject252.bin"/><Relationship Id="rId7" Type="http://schemas.openxmlformats.org/officeDocument/2006/relationships/oleObject" Target="../embeddings/oleObject254.bin"/><Relationship Id="rId12" Type="http://schemas.openxmlformats.org/officeDocument/2006/relationships/image" Target="../media/image293.emf"/><Relationship Id="rId17" Type="http://schemas.openxmlformats.org/officeDocument/2006/relationships/image" Target="../media/image287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5.e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90.emf"/><Relationship Id="rId11" Type="http://schemas.openxmlformats.org/officeDocument/2006/relationships/oleObject" Target="../embeddings/oleObject256.bin"/><Relationship Id="rId5" Type="http://schemas.openxmlformats.org/officeDocument/2006/relationships/oleObject" Target="../embeddings/oleObject253.bin"/><Relationship Id="rId15" Type="http://schemas.openxmlformats.org/officeDocument/2006/relationships/oleObject" Target="../embeddings/oleObject258.bin"/><Relationship Id="rId10" Type="http://schemas.openxmlformats.org/officeDocument/2006/relationships/image" Target="../media/image292.emf"/><Relationship Id="rId4" Type="http://schemas.openxmlformats.org/officeDocument/2006/relationships/image" Target="../media/image289.emf"/><Relationship Id="rId9" Type="http://schemas.openxmlformats.org/officeDocument/2006/relationships/oleObject" Target="../embeddings/oleObject255.bin"/><Relationship Id="rId14" Type="http://schemas.openxmlformats.org/officeDocument/2006/relationships/image" Target="../media/image294.e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9.emf"/><Relationship Id="rId13" Type="http://schemas.openxmlformats.org/officeDocument/2006/relationships/oleObject" Target="../embeddings/oleObject264.bin"/><Relationship Id="rId3" Type="http://schemas.openxmlformats.org/officeDocument/2006/relationships/oleObject" Target="../embeddings/oleObject259.bin"/><Relationship Id="rId7" Type="http://schemas.openxmlformats.org/officeDocument/2006/relationships/oleObject" Target="../embeddings/oleObject261.bin"/><Relationship Id="rId12" Type="http://schemas.openxmlformats.org/officeDocument/2006/relationships/image" Target="../media/image301.emf"/><Relationship Id="rId17" Type="http://schemas.openxmlformats.org/officeDocument/2006/relationships/image" Target="../media/image287.emf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03.e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98.emf"/><Relationship Id="rId11" Type="http://schemas.openxmlformats.org/officeDocument/2006/relationships/oleObject" Target="../embeddings/oleObject263.bin"/><Relationship Id="rId5" Type="http://schemas.openxmlformats.org/officeDocument/2006/relationships/oleObject" Target="../embeddings/oleObject260.bin"/><Relationship Id="rId15" Type="http://schemas.openxmlformats.org/officeDocument/2006/relationships/oleObject" Target="../embeddings/oleObject265.bin"/><Relationship Id="rId10" Type="http://schemas.openxmlformats.org/officeDocument/2006/relationships/image" Target="../media/image300.emf"/><Relationship Id="rId4" Type="http://schemas.openxmlformats.org/officeDocument/2006/relationships/image" Target="../media/image297.emf"/><Relationship Id="rId9" Type="http://schemas.openxmlformats.org/officeDocument/2006/relationships/oleObject" Target="../embeddings/oleObject262.bin"/><Relationship Id="rId14" Type="http://schemas.openxmlformats.org/officeDocument/2006/relationships/image" Target="../media/image302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6.bin"/><Relationship Id="rId7" Type="http://schemas.openxmlformats.org/officeDocument/2006/relationships/image" Target="../media/image306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305.emf"/><Relationship Id="rId5" Type="http://schemas.openxmlformats.org/officeDocument/2006/relationships/oleObject" Target="../embeddings/oleObject267.bin"/><Relationship Id="rId4" Type="http://schemas.openxmlformats.org/officeDocument/2006/relationships/image" Target="../media/image304.e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9.wmf"/><Relationship Id="rId13" Type="http://schemas.openxmlformats.org/officeDocument/2006/relationships/oleObject" Target="../embeddings/oleObject273.bin"/><Relationship Id="rId18" Type="http://schemas.openxmlformats.org/officeDocument/2006/relationships/image" Target="../media/image314.emf"/><Relationship Id="rId3" Type="http://schemas.openxmlformats.org/officeDocument/2006/relationships/oleObject" Target="../embeddings/oleObject268.bin"/><Relationship Id="rId7" Type="http://schemas.openxmlformats.org/officeDocument/2006/relationships/oleObject" Target="../embeddings/oleObject270.bin"/><Relationship Id="rId12" Type="http://schemas.openxmlformats.org/officeDocument/2006/relationships/image" Target="../media/image311.emf"/><Relationship Id="rId17" Type="http://schemas.openxmlformats.org/officeDocument/2006/relationships/oleObject" Target="../embeddings/oleObject275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313.emf"/><Relationship Id="rId1" Type="http://schemas.openxmlformats.org/officeDocument/2006/relationships/vmlDrawing" Target="../drawings/vmlDrawing48.vml"/><Relationship Id="rId6" Type="http://schemas.openxmlformats.org/officeDocument/2006/relationships/image" Target="../media/image308.emf"/><Relationship Id="rId11" Type="http://schemas.openxmlformats.org/officeDocument/2006/relationships/oleObject" Target="../embeddings/oleObject272.bin"/><Relationship Id="rId5" Type="http://schemas.openxmlformats.org/officeDocument/2006/relationships/oleObject" Target="../embeddings/oleObject269.bin"/><Relationship Id="rId15" Type="http://schemas.openxmlformats.org/officeDocument/2006/relationships/oleObject" Target="../embeddings/oleObject274.bin"/><Relationship Id="rId10" Type="http://schemas.openxmlformats.org/officeDocument/2006/relationships/image" Target="../media/image310.emf"/><Relationship Id="rId19" Type="http://schemas.openxmlformats.org/officeDocument/2006/relationships/image" Target="../media/image306.emf"/><Relationship Id="rId4" Type="http://schemas.openxmlformats.org/officeDocument/2006/relationships/image" Target="../media/image307.emf"/><Relationship Id="rId9" Type="http://schemas.openxmlformats.org/officeDocument/2006/relationships/oleObject" Target="../embeddings/oleObject271.bin"/><Relationship Id="rId14" Type="http://schemas.openxmlformats.org/officeDocument/2006/relationships/image" Target="../media/image312.e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9.emf"/><Relationship Id="rId3" Type="http://schemas.openxmlformats.org/officeDocument/2006/relationships/oleObject" Target="../embeddings/oleObject276.bin"/><Relationship Id="rId7" Type="http://schemas.openxmlformats.org/officeDocument/2006/relationships/image" Target="../media/image318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317.emf"/><Relationship Id="rId5" Type="http://schemas.openxmlformats.org/officeDocument/2006/relationships/image" Target="../media/image316.emf"/><Relationship Id="rId4" Type="http://schemas.openxmlformats.org/officeDocument/2006/relationships/image" Target="../media/image315.emf"/><Relationship Id="rId9" Type="http://schemas.openxmlformats.org/officeDocument/2006/relationships/image" Target="../media/image320.e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3.emf"/><Relationship Id="rId13" Type="http://schemas.openxmlformats.org/officeDocument/2006/relationships/image" Target="../media/image326.emf"/><Relationship Id="rId3" Type="http://schemas.openxmlformats.org/officeDocument/2006/relationships/oleObject" Target="../embeddings/oleObject277.bin"/><Relationship Id="rId7" Type="http://schemas.openxmlformats.org/officeDocument/2006/relationships/oleObject" Target="../embeddings/oleObject279.bin"/><Relationship Id="rId12" Type="http://schemas.openxmlformats.org/officeDocument/2006/relationships/image" Target="../media/image32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322.emf"/><Relationship Id="rId11" Type="http://schemas.openxmlformats.org/officeDocument/2006/relationships/oleObject" Target="../embeddings/oleObject281.bin"/><Relationship Id="rId5" Type="http://schemas.openxmlformats.org/officeDocument/2006/relationships/oleObject" Target="../embeddings/oleObject278.bin"/><Relationship Id="rId10" Type="http://schemas.openxmlformats.org/officeDocument/2006/relationships/image" Target="../media/image324.emf"/><Relationship Id="rId4" Type="http://schemas.openxmlformats.org/officeDocument/2006/relationships/image" Target="../media/image321.emf"/><Relationship Id="rId9" Type="http://schemas.openxmlformats.org/officeDocument/2006/relationships/oleObject" Target="../embeddings/oleObject280.bin"/><Relationship Id="rId14" Type="http://schemas.openxmlformats.org/officeDocument/2006/relationships/image" Target="../media/image327.emf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2.bin"/><Relationship Id="rId7" Type="http://schemas.openxmlformats.org/officeDocument/2006/relationships/image" Target="../media/image330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329.emf"/><Relationship Id="rId5" Type="http://schemas.openxmlformats.org/officeDocument/2006/relationships/oleObject" Target="../embeddings/oleObject283.bin"/><Relationship Id="rId4" Type="http://schemas.openxmlformats.org/officeDocument/2006/relationships/image" Target="../media/image328.e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3.emf"/><Relationship Id="rId13" Type="http://schemas.openxmlformats.org/officeDocument/2006/relationships/oleObject" Target="../embeddings/oleObject289.bin"/><Relationship Id="rId18" Type="http://schemas.openxmlformats.org/officeDocument/2006/relationships/image" Target="../media/image338.emf"/><Relationship Id="rId3" Type="http://schemas.openxmlformats.org/officeDocument/2006/relationships/oleObject" Target="../embeddings/oleObject284.bin"/><Relationship Id="rId21" Type="http://schemas.openxmlformats.org/officeDocument/2006/relationships/image" Target="../media/image340.emf"/><Relationship Id="rId7" Type="http://schemas.openxmlformats.org/officeDocument/2006/relationships/oleObject" Target="../embeddings/oleObject286.bin"/><Relationship Id="rId12" Type="http://schemas.openxmlformats.org/officeDocument/2006/relationships/image" Target="../media/image335.emf"/><Relationship Id="rId17" Type="http://schemas.openxmlformats.org/officeDocument/2006/relationships/oleObject" Target="../embeddings/oleObject291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37.emf"/><Relationship Id="rId20" Type="http://schemas.openxmlformats.org/officeDocument/2006/relationships/image" Target="../media/image339.emf"/><Relationship Id="rId1" Type="http://schemas.openxmlformats.org/officeDocument/2006/relationships/vmlDrawing" Target="../drawings/vmlDrawing52.vml"/><Relationship Id="rId6" Type="http://schemas.openxmlformats.org/officeDocument/2006/relationships/image" Target="../media/image332.emf"/><Relationship Id="rId11" Type="http://schemas.openxmlformats.org/officeDocument/2006/relationships/oleObject" Target="../embeddings/oleObject288.bin"/><Relationship Id="rId5" Type="http://schemas.openxmlformats.org/officeDocument/2006/relationships/oleObject" Target="../embeddings/oleObject285.bin"/><Relationship Id="rId15" Type="http://schemas.openxmlformats.org/officeDocument/2006/relationships/oleObject" Target="../embeddings/oleObject290.bin"/><Relationship Id="rId10" Type="http://schemas.openxmlformats.org/officeDocument/2006/relationships/image" Target="../media/image334.emf"/><Relationship Id="rId19" Type="http://schemas.openxmlformats.org/officeDocument/2006/relationships/oleObject" Target="../embeddings/oleObject292.bin"/><Relationship Id="rId4" Type="http://schemas.openxmlformats.org/officeDocument/2006/relationships/image" Target="../media/image331.emf"/><Relationship Id="rId9" Type="http://schemas.openxmlformats.org/officeDocument/2006/relationships/oleObject" Target="../embeddings/oleObject287.bin"/><Relationship Id="rId14" Type="http://schemas.openxmlformats.org/officeDocument/2006/relationships/image" Target="../media/image33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4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emf"/><Relationship Id="rId11" Type="http://schemas.openxmlformats.org/officeDocument/2006/relationships/image" Target="../media/image13.e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2.w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7.bin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3.emf"/><Relationship Id="rId13" Type="http://schemas.openxmlformats.org/officeDocument/2006/relationships/oleObject" Target="../embeddings/oleObject298.bin"/><Relationship Id="rId18" Type="http://schemas.openxmlformats.org/officeDocument/2006/relationships/image" Target="../media/image348.emf"/><Relationship Id="rId3" Type="http://schemas.openxmlformats.org/officeDocument/2006/relationships/oleObject" Target="../embeddings/oleObject293.bin"/><Relationship Id="rId21" Type="http://schemas.openxmlformats.org/officeDocument/2006/relationships/oleObject" Target="../embeddings/oleObject302.bin"/><Relationship Id="rId7" Type="http://schemas.openxmlformats.org/officeDocument/2006/relationships/oleObject" Target="../embeddings/oleObject295.bin"/><Relationship Id="rId12" Type="http://schemas.openxmlformats.org/officeDocument/2006/relationships/image" Target="../media/image345.emf"/><Relationship Id="rId17" Type="http://schemas.openxmlformats.org/officeDocument/2006/relationships/oleObject" Target="../embeddings/oleObject300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47.emf"/><Relationship Id="rId20" Type="http://schemas.openxmlformats.org/officeDocument/2006/relationships/image" Target="../media/image349.emf"/><Relationship Id="rId1" Type="http://schemas.openxmlformats.org/officeDocument/2006/relationships/vmlDrawing" Target="../drawings/vmlDrawing53.vml"/><Relationship Id="rId6" Type="http://schemas.openxmlformats.org/officeDocument/2006/relationships/image" Target="../media/image342.emf"/><Relationship Id="rId11" Type="http://schemas.openxmlformats.org/officeDocument/2006/relationships/oleObject" Target="../embeddings/oleObject297.bin"/><Relationship Id="rId5" Type="http://schemas.openxmlformats.org/officeDocument/2006/relationships/oleObject" Target="../embeddings/oleObject294.bin"/><Relationship Id="rId15" Type="http://schemas.openxmlformats.org/officeDocument/2006/relationships/oleObject" Target="../embeddings/oleObject299.bin"/><Relationship Id="rId23" Type="http://schemas.openxmlformats.org/officeDocument/2006/relationships/image" Target="../media/image340.emf"/><Relationship Id="rId10" Type="http://schemas.openxmlformats.org/officeDocument/2006/relationships/image" Target="../media/image344.emf"/><Relationship Id="rId19" Type="http://schemas.openxmlformats.org/officeDocument/2006/relationships/oleObject" Target="../embeddings/oleObject301.bin"/><Relationship Id="rId4" Type="http://schemas.openxmlformats.org/officeDocument/2006/relationships/image" Target="../media/image341.emf"/><Relationship Id="rId9" Type="http://schemas.openxmlformats.org/officeDocument/2006/relationships/oleObject" Target="../embeddings/oleObject296.bin"/><Relationship Id="rId14" Type="http://schemas.openxmlformats.org/officeDocument/2006/relationships/image" Target="../media/image346.emf"/><Relationship Id="rId22" Type="http://schemas.openxmlformats.org/officeDocument/2006/relationships/image" Target="../media/image350.e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3.emf"/><Relationship Id="rId13" Type="http://schemas.openxmlformats.org/officeDocument/2006/relationships/image" Target="../media/image340.emf"/><Relationship Id="rId3" Type="http://schemas.openxmlformats.org/officeDocument/2006/relationships/oleObject" Target="../embeddings/oleObject303.bin"/><Relationship Id="rId7" Type="http://schemas.openxmlformats.org/officeDocument/2006/relationships/oleObject" Target="../embeddings/oleObject305.bin"/><Relationship Id="rId12" Type="http://schemas.openxmlformats.org/officeDocument/2006/relationships/image" Target="../media/image355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352.emf"/><Relationship Id="rId11" Type="http://schemas.openxmlformats.org/officeDocument/2006/relationships/oleObject" Target="../embeddings/oleObject307.bin"/><Relationship Id="rId5" Type="http://schemas.openxmlformats.org/officeDocument/2006/relationships/oleObject" Target="../embeddings/oleObject304.bin"/><Relationship Id="rId10" Type="http://schemas.openxmlformats.org/officeDocument/2006/relationships/image" Target="../media/image354.emf"/><Relationship Id="rId4" Type="http://schemas.openxmlformats.org/officeDocument/2006/relationships/image" Target="../media/image351.emf"/><Relationship Id="rId9" Type="http://schemas.openxmlformats.org/officeDocument/2006/relationships/oleObject" Target="../embeddings/oleObject306.bin"/><Relationship Id="rId14" Type="http://schemas.openxmlformats.org/officeDocument/2006/relationships/image" Target="../media/image356.emf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8.bin"/><Relationship Id="rId7" Type="http://schemas.openxmlformats.org/officeDocument/2006/relationships/image" Target="../media/image360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5.vml"/><Relationship Id="rId6" Type="http://schemas.openxmlformats.org/officeDocument/2006/relationships/image" Target="../media/image359.emf"/><Relationship Id="rId5" Type="http://schemas.openxmlformats.org/officeDocument/2006/relationships/image" Target="../media/image358.wmf"/><Relationship Id="rId4" Type="http://schemas.openxmlformats.org/officeDocument/2006/relationships/image" Target="../media/image357.emf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5" Type="http://schemas.openxmlformats.org/officeDocument/2006/relationships/image" Target="../media/image362.emf"/><Relationship Id="rId4" Type="http://schemas.openxmlformats.org/officeDocument/2006/relationships/image" Target="../media/image361.e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5.wmf"/><Relationship Id="rId3" Type="http://schemas.openxmlformats.org/officeDocument/2006/relationships/oleObject" Target="../embeddings/oleObject310.bin"/><Relationship Id="rId7" Type="http://schemas.openxmlformats.org/officeDocument/2006/relationships/oleObject" Target="../embeddings/oleObject3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364.emf"/><Relationship Id="rId5" Type="http://schemas.openxmlformats.org/officeDocument/2006/relationships/oleObject" Target="../embeddings/oleObject311.bin"/><Relationship Id="rId10" Type="http://schemas.openxmlformats.org/officeDocument/2006/relationships/image" Target="../media/image366.wmf"/><Relationship Id="rId4" Type="http://schemas.openxmlformats.org/officeDocument/2006/relationships/image" Target="../media/image363.emf"/><Relationship Id="rId9" Type="http://schemas.openxmlformats.org/officeDocument/2006/relationships/oleObject" Target="../embeddings/oleObject313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9.emf"/><Relationship Id="rId13" Type="http://schemas.openxmlformats.org/officeDocument/2006/relationships/oleObject" Target="../embeddings/oleObject319.bin"/><Relationship Id="rId18" Type="http://schemas.openxmlformats.org/officeDocument/2006/relationships/image" Target="../media/image374.emf"/><Relationship Id="rId3" Type="http://schemas.openxmlformats.org/officeDocument/2006/relationships/oleObject" Target="../embeddings/oleObject314.bin"/><Relationship Id="rId7" Type="http://schemas.openxmlformats.org/officeDocument/2006/relationships/oleObject" Target="../embeddings/oleObject316.bin"/><Relationship Id="rId12" Type="http://schemas.openxmlformats.org/officeDocument/2006/relationships/image" Target="../media/image371.emf"/><Relationship Id="rId17" Type="http://schemas.openxmlformats.org/officeDocument/2006/relationships/oleObject" Target="../embeddings/oleObject32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3.emf"/><Relationship Id="rId20" Type="http://schemas.openxmlformats.org/officeDocument/2006/relationships/image" Target="../media/image375.emf"/><Relationship Id="rId1" Type="http://schemas.openxmlformats.org/officeDocument/2006/relationships/vmlDrawing" Target="../drawings/vmlDrawing58.vml"/><Relationship Id="rId6" Type="http://schemas.openxmlformats.org/officeDocument/2006/relationships/image" Target="../media/image368.emf"/><Relationship Id="rId11" Type="http://schemas.openxmlformats.org/officeDocument/2006/relationships/oleObject" Target="../embeddings/oleObject318.bin"/><Relationship Id="rId5" Type="http://schemas.openxmlformats.org/officeDocument/2006/relationships/oleObject" Target="../embeddings/oleObject315.bin"/><Relationship Id="rId15" Type="http://schemas.openxmlformats.org/officeDocument/2006/relationships/oleObject" Target="../embeddings/oleObject320.bin"/><Relationship Id="rId10" Type="http://schemas.openxmlformats.org/officeDocument/2006/relationships/image" Target="../media/image370.emf"/><Relationship Id="rId19" Type="http://schemas.openxmlformats.org/officeDocument/2006/relationships/oleObject" Target="../embeddings/oleObject322.bin"/><Relationship Id="rId4" Type="http://schemas.openxmlformats.org/officeDocument/2006/relationships/image" Target="../media/image367.emf"/><Relationship Id="rId9" Type="http://schemas.openxmlformats.org/officeDocument/2006/relationships/oleObject" Target="../embeddings/oleObject317.bin"/><Relationship Id="rId14" Type="http://schemas.openxmlformats.org/officeDocument/2006/relationships/image" Target="../media/image372.e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8.emf"/><Relationship Id="rId13" Type="http://schemas.openxmlformats.org/officeDocument/2006/relationships/oleObject" Target="../embeddings/oleObject328.bin"/><Relationship Id="rId3" Type="http://schemas.openxmlformats.org/officeDocument/2006/relationships/oleObject" Target="../embeddings/oleObject323.bin"/><Relationship Id="rId7" Type="http://schemas.openxmlformats.org/officeDocument/2006/relationships/oleObject" Target="../embeddings/oleObject325.bin"/><Relationship Id="rId12" Type="http://schemas.openxmlformats.org/officeDocument/2006/relationships/image" Target="../media/image380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377.emf"/><Relationship Id="rId11" Type="http://schemas.openxmlformats.org/officeDocument/2006/relationships/oleObject" Target="../embeddings/oleObject327.bin"/><Relationship Id="rId5" Type="http://schemas.openxmlformats.org/officeDocument/2006/relationships/oleObject" Target="../embeddings/oleObject324.bin"/><Relationship Id="rId15" Type="http://schemas.openxmlformats.org/officeDocument/2006/relationships/image" Target="../media/image382.emf"/><Relationship Id="rId10" Type="http://schemas.openxmlformats.org/officeDocument/2006/relationships/image" Target="../media/image379.emf"/><Relationship Id="rId4" Type="http://schemas.openxmlformats.org/officeDocument/2006/relationships/image" Target="../media/image376.emf"/><Relationship Id="rId9" Type="http://schemas.openxmlformats.org/officeDocument/2006/relationships/oleObject" Target="../embeddings/oleObject326.bin"/><Relationship Id="rId14" Type="http://schemas.openxmlformats.org/officeDocument/2006/relationships/image" Target="../media/image381.emf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1.bin"/><Relationship Id="rId13" Type="http://schemas.openxmlformats.org/officeDocument/2006/relationships/image" Target="../media/image387.emf"/><Relationship Id="rId18" Type="http://schemas.openxmlformats.org/officeDocument/2006/relationships/oleObject" Target="../embeddings/oleObject336.bin"/><Relationship Id="rId26" Type="http://schemas.openxmlformats.org/officeDocument/2006/relationships/oleObject" Target="../embeddings/oleObject340.bin"/><Relationship Id="rId3" Type="http://schemas.openxmlformats.org/officeDocument/2006/relationships/audio" Target="../media/audio1.wav"/><Relationship Id="rId21" Type="http://schemas.openxmlformats.org/officeDocument/2006/relationships/image" Target="../media/image391.emf"/><Relationship Id="rId7" Type="http://schemas.openxmlformats.org/officeDocument/2006/relationships/image" Target="../media/image384.emf"/><Relationship Id="rId12" Type="http://schemas.openxmlformats.org/officeDocument/2006/relationships/oleObject" Target="../embeddings/oleObject333.bin"/><Relationship Id="rId17" Type="http://schemas.openxmlformats.org/officeDocument/2006/relationships/image" Target="../media/image389.emf"/><Relationship Id="rId25" Type="http://schemas.openxmlformats.org/officeDocument/2006/relationships/image" Target="../media/image393.e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335.bin"/><Relationship Id="rId20" Type="http://schemas.openxmlformats.org/officeDocument/2006/relationships/oleObject" Target="../embeddings/oleObject337.bin"/><Relationship Id="rId29" Type="http://schemas.openxmlformats.org/officeDocument/2006/relationships/image" Target="../media/image395.emf"/><Relationship Id="rId1" Type="http://schemas.openxmlformats.org/officeDocument/2006/relationships/vmlDrawing" Target="../drawings/vmlDrawing60.vml"/><Relationship Id="rId6" Type="http://schemas.openxmlformats.org/officeDocument/2006/relationships/oleObject" Target="../embeddings/oleObject330.bin"/><Relationship Id="rId11" Type="http://schemas.openxmlformats.org/officeDocument/2006/relationships/image" Target="../media/image386.emf"/><Relationship Id="rId24" Type="http://schemas.openxmlformats.org/officeDocument/2006/relationships/oleObject" Target="../embeddings/oleObject339.bin"/><Relationship Id="rId5" Type="http://schemas.openxmlformats.org/officeDocument/2006/relationships/image" Target="../media/image383.emf"/><Relationship Id="rId15" Type="http://schemas.openxmlformats.org/officeDocument/2006/relationships/image" Target="../media/image388.emf"/><Relationship Id="rId23" Type="http://schemas.openxmlformats.org/officeDocument/2006/relationships/image" Target="../media/image392.emf"/><Relationship Id="rId28" Type="http://schemas.openxmlformats.org/officeDocument/2006/relationships/oleObject" Target="../embeddings/oleObject341.bin"/><Relationship Id="rId10" Type="http://schemas.openxmlformats.org/officeDocument/2006/relationships/oleObject" Target="../embeddings/oleObject332.bin"/><Relationship Id="rId19" Type="http://schemas.openxmlformats.org/officeDocument/2006/relationships/image" Target="../media/image390.emf"/><Relationship Id="rId31" Type="http://schemas.openxmlformats.org/officeDocument/2006/relationships/image" Target="../media/image396.emf"/><Relationship Id="rId4" Type="http://schemas.openxmlformats.org/officeDocument/2006/relationships/oleObject" Target="../embeddings/oleObject329.bin"/><Relationship Id="rId9" Type="http://schemas.openxmlformats.org/officeDocument/2006/relationships/image" Target="../media/image385.emf"/><Relationship Id="rId14" Type="http://schemas.openxmlformats.org/officeDocument/2006/relationships/oleObject" Target="../embeddings/oleObject334.bin"/><Relationship Id="rId22" Type="http://schemas.openxmlformats.org/officeDocument/2006/relationships/oleObject" Target="../embeddings/oleObject338.bin"/><Relationship Id="rId27" Type="http://schemas.openxmlformats.org/officeDocument/2006/relationships/image" Target="../media/image394.emf"/><Relationship Id="rId30" Type="http://schemas.openxmlformats.org/officeDocument/2006/relationships/oleObject" Target="../embeddings/oleObject342.bin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9.emf"/><Relationship Id="rId3" Type="http://schemas.openxmlformats.org/officeDocument/2006/relationships/oleObject" Target="../embeddings/oleObject343.bin"/><Relationship Id="rId7" Type="http://schemas.openxmlformats.org/officeDocument/2006/relationships/oleObject" Target="../embeddings/oleObject345.bin"/><Relationship Id="rId12" Type="http://schemas.openxmlformats.org/officeDocument/2006/relationships/image" Target="../media/image402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1.vml"/><Relationship Id="rId6" Type="http://schemas.openxmlformats.org/officeDocument/2006/relationships/image" Target="../media/image398.emf"/><Relationship Id="rId11" Type="http://schemas.openxmlformats.org/officeDocument/2006/relationships/image" Target="../media/image401.emf"/><Relationship Id="rId5" Type="http://schemas.openxmlformats.org/officeDocument/2006/relationships/oleObject" Target="../embeddings/oleObject344.bin"/><Relationship Id="rId10" Type="http://schemas.openxmlformats.org/officeDocument/2006/relationships/image" Target="../media/image400.wmf"/><Relationship Id="rId4" Type="http://schemas.openxmlformats.org/officeDocument/2006/relationships/image" Target="../media/image397.emf"/><Relationship Id="rId9" Type="http://schemas.openxmlformats.org/officeDocument/2006/relationships/oleObject" Target="../embeddings/oleObject346.bin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5.wmf"/><Relationship Id="rId13" Type="http://schemas.openxmlformats.org/officeDocument/2006/relationships/oleObject" Target="../embeddings/oleObject352.bin"/><Relationship Id="rId18" Type="http://schemas.openxmlformats.org/officeDocument/2006/relationships/image" Target="../media/image411.emf"/><Relationship Id="rId3" Type="http://schemas.openxmlformats.org/officeDocument/2006/relationships/oleObject" Target="../embeddings/oleObject347.bin"/><Relationship Id="rId7" Type="http://schemas.openxmlformats.org/officeDocument/2006/relationships/oleObject" Target="../embeddings/oleObject349.bin"/><Relationship Id="rId12" Type="http://schemas.openxmlformats.org/officeDocument/2006/relationships/image" Target="../media/image407.emf"/><Relationship Id="rId17" Type="http://schemas.openxmlformats.org/officeDocument/2006/relationships/image" Target="../media/image40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53.bin"/><Relationship Id="rId1" Type="http://schemas.openxmlformats.org/officeDocument/2006/relationships/vmlDrawing" Target="../drawings/vmlDrawing62.vml"/><Relationship Id="rId6" Type="http://schemas.openxmlformats.org/officeDocument/2006/relationships/image" Target="../media/image404.wmf"/><Relationship Id="rId11" Type="http://schemas.openxmlformats.org/officeDocument/2006/relationships/oleObject" Target="../embeddings/oleObject351.bin"/><Relationship Id="rId5" Type="http://schemas.openxmlformats.org/officeDocument/2006/relationships/oleObject" Target="../embeddings/oleObject348.bin"/><Relationship Id="rId15" Type="http://schemas.openxmlformats.org/officeDocument/2006/relationships/image" Target="../media/image410.emf"/><Relationship Id="rId10" Type="http://schemas.openxmlformats.org/officeDocument/2006/relationships/image" Target="../media/image406.wmf"/><Relationship Id="rId4" Type="http://schemas.openxmlformats.org/officeDocument/2006/relationships/image" Target="../media/image403.wmf"/><Relationship Id="rId9" Type="http://schemas.openxmlformats.org/officeDocument/2006/relationships/oleObject" Target="../embeddings/oleObject350.bin"/><Relationship Id="rId14" Type="http://schemas.openxmlformats.org/officeDocument/2006/relationships/image" Target="../media/image408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5.wmf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4.emf"/><Relationship Id="rId13" Type="http://schemas.openxmlformats.org/officeDocument/2006/relationships/oleObject" Target="../embeddings/oleObject359.bin"/><Relationship Id="rId18" Type="http://schemas.openxmlformats.org/officeDocument/2006/relationships/image" Target="../media/image419.emf"/><Relationship Id="rId3" Type="http://schemas.openxmlformats.org/officeDocument/2006/relationships/oleObject" Target="../embeddings/oleObject354.bin"/><Relationship Id="rId7" Type="http://schemas.openxmlformats.org/officeDocument/2006/relationships/oleObject" Target="../embeddings/oleObject356.bin"/><Relationship Id="rId12" Type="http://schemas.openxmlformats.org/officeDocument/2006/relationships/image" Target="../media/image416.emf"/><Relationship Id="rId17" Type="http://schemas.openxmlformats.org/officeDocument/2006/relationships/oleObject" Target="../embeddings/oleObject361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18.emf"/><Relationship Id="rId1" Type="http://schemas.openxmlformats.org/officeDocument/2006/relationships/vmlDrawing" Target="../drawings/vmlDrawing63.vml"/><Relationship Id="rId6" Type="http://schemas.openxmlformats.org/officeDocument/2006/relationships/image" Target="../media/image413.emf"/><Relationship Id="rId11" Type="http://schemas.openxmlformats.org/officeDocument/2006/relationships/oleObject" Target="../embeddings/oleObject358.bin"/><Relationship Id="rId5" Type="http://schemas.openxmlformats.org/officeDocument/2006/relationships/oleObject" Target="../embeddings/oleObject355.bin"/><Relationship Id="rId15" Type="http://schemas.openxmlformats.org/officeDocument/2006/relationships/oleObject" Target="../embeddings/oleObject360.bin"/><Relationship Id="rId10" Type="http://schemas.openxmlformats.org/officeDocument/2006/relationships/image" Target="../media/image415.emf"/><Relationship Id="rId19" Type="http://schemas.openxmlformats.org/officeDocument/2006/relationships/image" Target="../media/image420.emf"/><Relationship Id="rId4" Type="http://schemas.openxmlformats.org/officeDocument/2006/relationships/image" Target="../media/image412.emf"/><Relationship Id="rId9" Type="http://schemas.openxmlformats.org/officeDocument/2006/relationships/oleObject" Target="../embeddings/oleObject357.bin"/><Relationship Id="rId14" Type="http://schemas.openxmlformats.org/officeDocument/2006/relationships/image" Target="../media/image417.emf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3.emf"/><Relationship Id="rId13" Type="http://schemas.openxmlformats.org/officeDocument/2006/relationships/oleObject" Target="../embeddings/oleObject367.bin"/><Relationship Id="rId18" Type="http://schemas.openxmlformats.org/officeDocument/2006/relationships/image" Target="../media/image428.emf"/><Relationship Id="rId26" Type="http://schemas.openxmlformats.org/officeDocument/2006/relationships/image" Target="../media/image432.emf"/><Relationship Id="rId3" Type="http://schemas.openxmlformats.org/officeDocument/2006/relationships/oleObject" Target="../embeddings/oleObject362.bin"/><Relationship Id="rId21" Type="http://schemas.openxmlformats.org/officeDocument/2006/relationships/oleObject" Target="../embeddings/oleObject371.bin"/><Relationship Id="rId7" Type="http://schemas.openxmlformats.org/officeDocument/2006/relationships/oleObject" Target="../embeddings/oleObject364.bin"/><Relationship Id="rId12" Type="http://schemas.openxmlformats.org/officeDocument/2006/relationships/image" Target="../media/image425.emf"/><Relationship Id="rId17" Type="http://schemas.openxmlformats.org/officeDocument/2006/relationships/oleObject" Target="../embeddings/oleObject369.bin"/><Relationship Id="rId25" Type="http://schemas.openxmlformats.org/officeDocument/2006/relationships/oleObject" Target="../embeddings/oleObject373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427.emf"/><Relationship Id="rId20" Type="http://schemas.openxmlformats.org/officeDocument/2006/relationships/image" Target="../media/image429.emf"/><Relationship Id="rId29" Type="http://schemas.openxmlformats.org/officeDocument/2006/relationships/image" Target="../media/image434.emf"/><Relationship Id="rId1" Type="http://schemas.openxmlformats.org/officeDocument/2006/relationships/vmlDrawing" Target="../drawings/vmlDrawing64.vml"/><Relationship Id="rId6" Type="http://schemas.openxmlformats.org/officeDocument/2006/relationships/image" Target="../media/image422.emf"/><Relationship Id="rId11" Type="http://schemas.openxmlformats.org/officeDocument/2006/relationships/oleObject" Target="../embeddings/oleObject366.bin"/><Relationship Id="rId24" Type="http://schemas.openxmlformats.org/officeDocument/2006/relationships/image" Target="../media/image431.emf"/><Relationship Id="rId5" Type="http://schemas.openxmlformats.org/officeDocument/2006/relationships/oleObject" Target="../embeddings/oleObject363.bin"/><Relationship Id="rId15" Type="http://schemas.openxmlformats.org/officeDocument/2006/relationships/oleObject" Target="../embeddings/oleObject368.bin"/><Relationship Id="rId23" Type="http://schemas.openxmlformats.org/officeDocument/2006/relationships/oleObject" Target="../embeddings/oleObject372.bin"/><Relationship Id="rId28" Type="http://schemas.openxmlformats.org/officeDocument/2006/relationships/image" Target="../media/image433.emf"/><Relationship Id="rId10" Type="http://schemas.openxmlformats.org/officeDocument/2006/relationships/image" Target="../media/image424.emf"/><Relationship Id="rId19" Type="http://schemas.openxmlformats.org/officeDocument/2006/relationships/oleObject" Target="../embeddings/oleObject370.bin"/><Relationship Id="rId4" Type="http://schemas.openxmlformats.org/officeDocument/2006/relationships/image" Target="../media/image421.emf"/><Relationship Id="rId9" Type="http://schemas.openxmlformats.org/officeDocument/2006/relationships/oleObject" Target="../embeddings/oleObject365.bin"/><Relationship Id="rId14" Type="http://schemas.openxmlformats.org/officeDocument/2006/relationships/image" Target="../media/image426.emf"/><Relationship Id="rId22" Type="http://schemas.openxmlformats.org/officeDocument/2006/relationships/image" Target="../media/image430.emf"/><Relationship Id="rId27" Type="http://schemas.openxmlformats.org/officeDocument/2006/relationships/oleObject" Target="../embeddings/oleObject374.bin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7.emf"/><Relationship Id="rId3" Type="http://schemas.openxmlformats.org/officeDocument/2006/relationships/oleObject" Target="../embeddings/oleObject375.bin"/><Relationship Id="rId7" Type="http://schemas.openxmlformats.org/officeDocument/2006/relationships/oleObject" Target="../embeddings/oleObject3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5.vml"/><Relationship Id="rId6" Type="http://schemas.openxmlformats.org/officeDocument/2006/relationships/image" Target="../media/image436.emf"/><Relationship Id="rId5" Type="http://schemas.openxmlformats.org/officeDocument/2006/relationships/oleObject" Target="../embeddings/oleObject376.bin"/><Relationship Id="rId10" Type="http://schemas.openxmlformats.org/officeDocument/2006/relationships/image" Target="../media/image439.emf"/><Relationship Id="rId4" Type="http://schemas.openxmlformats.org/officeDocument/2006/relationships/image" Target="../media/image435.emf"/><Relationship Id="rId9" Type="http://schemas.openxmlformats.org/officeDocument/2006/relationships/image" Target="../media/image438.e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2.emf"/><Relationship Id="rId13" Type="http://schemas.openxmlformats.org/officeDocument/2006/relationships/oleObject" Target="../embeddings/oleObject383.bin"/><Relationship Id="rId18" Type="http://schemas.openxmlformats.org/officeDocument/2006/relationships/image" Target="../media/image447.emf"/><Relationship Id="rId3" Type="http://schemas.openxmlformats.org/officeDocument/2006/relationships/oleObject" Target="../embeddings/oleObject378.bin"/><Relationship Id="rId7" Type="http://schemas.openxmlformats.org/officeDocument/2006/relationships/oleObject" Target="../embeddings/oleObject380.bin"/><Relationship Id="rId12" Type="http://schemas.openxmlformats.org/officeDocument/2006/relationships/image" Target="../media/image444.emf"/><Relationship Id="rId17" Type="http://schemas.openxmlformats.org/officeDocument/2006/relationships/oleObject" Target="../embeddings/oleObject38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46.emf"/><Relationship Id="rId20" Type="http://schemas.openxmlformats.org/officeDocument/2006/relationships/image" Target="../media/image448.emf"/><Relationship Id="rId1" Type="http://schemas.openxmlformats.org/officeDocument/2006/relationships/vmlDrawing" Target="../drawings/vmlDrawing66.vml"/><Relationship Id="rId6" Type="http://schemas.openxmlformats.org/officeDocument/2006/relationships/image" Target="../media/image441.emf"/><Relationship Id="rId11" Type="http://schemas.openxmlformats.org/officeDocument/2006/relationships/oleObject" Target="../embeddings/oleObject382.bin"/><Relationship Id="rId5" Type="http://schemas.openxmlformats.org/officeDocument/2006/relationships/oleObject" Target="../embeddings/oleObject379.bin"/><Relationship Id="rId15" Type="http://schemas.openxmlformats.org/officeDocument/2006/relationships/oleObject" Target="../embeddings/oleObject384.bin"/><Relationship Id="rId10" Type="http://schemas.openxmlformats.org/officeDocument/2006/relationships/image" Target="../media/image443.emf"/><Relationship Id="rId19" Type="http://schemas.openxmlformats.org/officeDocument/2006/relationships/oleObject" Target="../embeddings/oleObject386.bin"/><Relationship Id="rId4" Type="http://schemas.openxmlformats.org/officeDocument/2006/relationships/image" Target="../media/image440.emf"/><Relationship Id="rId9" Type="http://schemas.openxmlformats.org/officeDocument/2006/relationships/oleObject" Target="../embeddings/oleObject381.bin"/><Relationship Id="rId14" Type="http://schemas.openxmlformats.org/officeDocument/2006/relationships/image" Target="../media/image445.emf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9.bin"/><Relationship Id="rId13" Type="http://schemas.openxmlformats.org/officeDocument/2006/relationships/image" Target="../media/image453.emf"/><Relationship Id="rId18" Type="http://schemas.openxmlformats.org/officeDocument/2006/relationships/oleObject" Target="../embeddings/oleObject394.bin"/><Relationship Id="rId3" Type="http://schemas.openxmlformats.org/officeDocument/2006/relationships/audio" Target="../media/audio1.wav"/><Relationship Id="rId21" Type="http://schemas.openxmlformats.org/officeDocument/2006/relationships/image" Target="../media/image457.emf"/><Relationship Id="rId7" Type="http://schemas.openxmlformats.org/officeDocument/2006/relationships/image" Target="../media/image450.emf"/><Relationship Id="rId12" Type="http://schemas.openxmlformats.org/officeDocument/2006/relationships/oleObject" Target="../embeddings/oleObject391.bin"/><Relationship Id="rId17" Type="http://schemas.openxmlformats.org/officeDocument/2006/relationships/image" Target="../media/image455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93.bin"/><Relationship Id="rId20" Type="http://schemas.openxmlformats.org/officeDocument/2006/relationships/oleObject" Target="../embeddings/oleObject395.bin"/><Relationship Id="rId1" Type="http://schemas.openxmlformats.org/officeDocument/2006/relationships/vmlDrawing" Target="../drawings/vmlDrawing67.vml"/><Relationship Id="rId6" Type="http://schemas.openxmlformats.org/officeDocument/2006/relationships/oleObject" Target="../embeddings/oleObject388.bin"/><Relationship Id="rId11" Type="http://schemas.openxmlformats.org/officeDocument/2006/relationships/image" Target="../media/image452.emf"/><Relationship Id="rId5" Type="http://schemas.openxmlformats.org/officeDocument/2006/relationships/image" Target="../media/image449.emf"/><Relationship Id="rId15" Type="http://schemas.openxmlformats.org/officeDocument/2006/relationships/image" Target="../media/image454.emf"/><Relationship Id="rId10" Type="http://schemas.openxmlformats.org/officeDocument/2006/relationships/oleObject" Target="../embeddings/oleObject390.bin"/><Relationship Id="rId19" Type="http://schemas.openxmlformats.org/officeDocument/2006/relationships/image" Target="../media/image456.emf"/><Relationship Id="rId4" Type="http://schemas.openxmlformats.org/officeDocument/2006/relationships/oleObject" Target="../embeddings/oleObject387.bin"/><Relationship Id="rId9" Type="http://schemas.openxmlformats.org/officeDocument/2006/relationships/image" Target="../media/image451.emf"/><Relationship Id="rId14" Type="http://schemas.openxmlformats.org/officeDocument/2006/relationships/oleObject" Target="../embeddings/oleObject392.bin"/><Relationship Id="rId22" Type="http://schemas.openxmlformats.org/officeDocument/2006/relationships/image" Target="../media/image458.emf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9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9.emf"/><Relationship Id="rId11" Type="http://schemas.openxmlformats.org/officeDocument/2006/relationships/image" Target="../media/image22.e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1.w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1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6034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916757" y="715884"/>
            <a:ext cx="5410200" cy="6858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3.2 </a:t>
            </a:r>
            <a:r>
              <a:rPr lang="zh-CN" alt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储能元件和换路定则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56295" y="1401684"/>
            <a:ext cx="6858000" cy="5334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2800" b="1" smtClean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电路中产生暂态过程的原因</a:t>
            </a:r>
            <a:endParaRPr lang="zh-CN" altLang="en-US" sz="2800" smtClean="0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48" name="Text Box 4" descr="蓝色砂纸"/>
          <p:cNvSpPr txBox="1">
            <a:spLocks noChangeArrowheads="1"/>
          </p:cNvSpPr>
          <p:nvPr/>
        </p:nvSpPr>
        <p:spPr bwMode="auto">
          <a:xfrm>
            <a:off x="2177107" y="5264072"/>
            <a:ext cx="4814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cs typeface="Times New Roman" panose="02020603050405020304" pitchFamily="18" charset="0"/>
              </a:rPr>
              <a:t>电流</a:t>
            </a:r>
            <a:r>
              <a:rPr lang="zh-CN" altLang="en-US" sz="2800" b="1">
                <a:solidFill>
                  <a:srgbClr val="CC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800" b="1" i="1">
                <a:solidFill>
                  <a:srgbClr val="CC0000"/>
                </a:solidFill>
                <a:cs typeface="Times New Roman" panose="02020603050405020304" pitchFamily="18" charset="0"/>
              </a:rPr>
              <a:t>i </a:t>
            </a:r>
            <a:r>
              <a:rPr lang="zh-CN" altLang="en-US" sz="2800" b="1">
                <a:cs typeface="Times New Roman" panose="02020603050405020304" pitchFamily="18" charset="0"/>
              </a:rPr>
              <a:t>随电压 </a:t>
            </a:r>
            <a:r>
              <a:rPr lang="en-US" altLang="zh-CN" sz="3200" b="1" i="1">
                <a:solidFill>
                  <a:srgbClr val="CC0000"/>
                </a:solidFill>
                <a:cs typeface="Times New Roman" panose="02020603050405020304" pitchFamily="18" charset="0"/>
              </a:rPr>
              <a:t>u </a:t>
            </a:r>
            <a:r>
              <a:rPr lang="zh-CN" altLang="en-US" sz="2800" b="1">
                <a:cs typeface="Times New Roman" panose="02020603050405020304" pitchFamily="18" charset="0"/>
              </a:rPr>
              <a:t>比例变化。</a:t>
            </a:r>
            <a:endParaRPr lang="zh-CN" altLang="en-US" sz="2800" b="1" i="1">
              <a:solidFill>
                <a:srgbClr val="CC0000"/>
              </a:solidFill>
              <a:cs typeface="Times New Roman" panose="02020603050405020304" pitchFamily="18" charset="0"/>
            </a:endParaRPr>
          </a:p>
        </p:txBody>
      </p:sp>
      <p:sp>
        <p:nvSpPr>
          <p:cNvPr id="6149" name="Text Box 5" descr="蓝色砂纸"/>
          <p:cNvSpPr txBox="1">
            <a:spLocks noChangeArrowheads="1"/>
          </p:cNvSpPr>
          <p:nvPr/>
        </p:nvSpPr>
        <p:spPr bwMode="auto">
          <a:xfrm>
            <a:off x="1048395" y="5321222"/>
            <a:ext cx="1676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zh-CN" sz="2800" b="1">
                <a:cs typeface="Times New Roman" panose="02020603050405020304" pitchFamily="18" charset="0"/>
              </a:rPr>
              <a:t>合</a:t>
            </a:r>
            <a:r>
              <a:rPr lang="en-US" altLang="zh-CN" sz="2800" b="1">
                <a:cs typeface="Times New Roman" panose="02020603050405020304" pitchFamily="18" charset="0"/>
              </a:rPr>
              <a:t>S</a:t>
            </a:r>
            <a:r>
              <a:rPr lang="zh-CN" altLang="zh-CN" sz="2800" b="1">
                <a:cs typeface="Times New Roman" panose="02020603050405020304" pitchFamily="18" charset="0"/>
              </a:rPr>
              <a:t>后：  </a:t>
            </a:r>
          </a:p>
        </p:txBody>
      </p:sp>
      <p:sp>
        <p:nvSpPr>
          <p:cNvPr id="11270" name="Text Box 6" descr="蓝色砂纸"/>
          <p:cNvSpPr txBox="1">
            <a:spLocks noChangeArrowheads="1"/>
          </p:cNvSpPr>
          <p:nvPr/>
        </p:nvSpPr>
        <p:spPr bwMode="auto">
          <a:xfrm>
            <a:off x="3486795" y="5337097"/>
            <a:ext cx="3657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2800" b="1">
              <a:cs typeface="Times New Roman" panose="02020603050405020304" pitchFamily="18" charset="0"/>
            </a:endParaRPr>
          </a:p>
        </p:txBody>
      </p:sp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667395" y="5761854"/>
            <a:ext cx="7494587" cy="609398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所以电阻电路不存在暂态过程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耗能元件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662632" y="4163934"/>
            <a:ext cx="1826141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cs typeface="Times New Roman" panose="02020603050405020304" pitchFamily="18" charset="0"/>
              </a:rPr>
              <a:t>图</a:t>
            </a:r>
            <a:r>
              <a:rPr lang="zh-CN" altLang="zh-CN" sz="2800" b="1">
                <a:cs typeface="Times New Roman" panose="02020603050405020304" pitchFamily="18" charset="0"/>
              </a:rPr>
              <a:t>(</a:t>
            </a:r>
            <a:r>
              <a:rPr lang="en-US" altLang="zh-CN" sz="2800" b="1">
                <a:cs typeface="Times New Roman" panose="02020603050405020304" pitchFamily="18" charset="0"/>
              </a:rPr>
              <a:t>a)</a:t>
            </a:r>
            <a:r>
              <a:rPr lang="zh-CN" altLang="en-US" sz="2800" b="1">
                <a:cs typeface="Times New Roman" panose="02020603050405020304" pitchFamily="18" charset="0"/>
              </a:rPr>
              <a:t>：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chemeClr val="bg1"/>
                </a:solidFill>
                <a:cs typeface="Times New Roman" panose="02020603050405020304" pitchFamily="18" charset="0"/>
              </a:rPr>
              <a:t>    </a:t>
            </a:r>
            <a:r>
              <a:rPr lang="zh-CN" altLang="en-US" sz="2800" b="1">
                <a:cs typeface="Times New Roman" panose="02020603050405020304" pitchFamily="18" charset="0"/>
              </a:rPr>
              <a:t>合</a:t>
            </a:r>
            <a:r>
              <a:rPr lang="en-US" altLang="zh-CN" sz="2800" b="1">
                <a:cs typeface="Times New Roman" panose="02020603050405020304" pitchFamily="18" charset="0"/>
              </a:rPr>
              <a:t>S</a:t>
            </a:r>
            <a:r>
              <a:rPr lang="zh-CN" altLang="en-US" sz="2800" b="1">
                <a:cs typeface="Times New Roman" panose="02020603050405020304" pitchFamily="18" charset="0"/>
              </a:rPr>
              <a:t>前：</a:t>
            </a:r>
            <a:endParaRPr lang="zh-CN" altLang="zh-CN" sz="2800">
              <a:cs typeface="Times New Roman" panose="02020603050405020304" pitchFamily="18" charset="0"/>
            </a:endParaRPr>
          </a:p>
        </p:txBody>
      </p:sp>
      <p:graphicFrame>
        <p:nvGraphicFramePr>
          <p:cNvPr id="6154" name="Object 10"/>
          <p:cNvGraphicFramePr>
            <a:graphicFrameLocks noChangeAspect="1"/>
          </p:cNvGraphicFramePr>
          <p:nvPr>
            <p:extLst/>
          </p:nvPr>
        </p:nvGraphicFramePr>
        <p:xfrm>
          <a:off x="2304107" y="4675109"/>
          <a:ext cx="44132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3" imgW="1592772" imgH="220875" progId="Equation.3">
                  <p:embed/>
                </p:oleObj>
              </mc:Choice>
              <mc:Fallback>
                <p:oleObj name="Equation" r:id="rId3" imgW="1592772" imgH="2208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4107" y="4675109"/>
                        <a:ext cx="44132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Text Box 11"/>
          <p:cNvSpPr txBox="1">
            <a:spLocks noChangeArrowheads="1"/>
          </p:cNvSpPr>
          <p:nvPr/>
        </p:nvSpPr>
        <p:spPr bwMode="auto">
          <a:xfrm>
            <a:off x="589607" y="1992234"/>
            <a:ext cx="1219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例：</a:t>
            </a:r>
          </a:p>
        </p:txBody>
      </p:sp>
      <p:pic>
        <p:nvPicPr>
          <p:cNvPr id="11275" name="Picture 59" descr="图片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395" y="1927147"/>
            <a:ext cx="3862387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04" name="Picture 60" descr="图片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107" y="2214484"/>
            <a:ext cx="2484438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63660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 autoUpdateAnimBg="0"/>
      <p:bldP spid="6148" grpId="0" autoUpdateAnimBg="0"/>
      <p:bldP spid="6149" grpId="0" autoUpdateAnimBg="0"/>
      <p:bldP spid="2" grpId="0" autoUpdateAnimBg="0"/>
      <p:bldP spid="6153" grpId="0" autoUpdateAnimBg="0"/>
      <p:bldP spid="615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11922" y="701150"/>
            <a:ext cx="5562600" cy="6096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3.2  </a:t>
            </a:r>
            <a:r>
              <a:rPr lang="zh-CN" alt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储能元件和换路定则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684810" y="3807093"/>
            <a:ext cx="1528762" cy="65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73710" y="5008830"/>
            <a:ext cx="5846762" cy="688975"/>
            <a:chOff x="533" y="3024"/>
            <a:chExt cx="3683" cy="434"/>
          </a:xfrm>
        </p:grpSpPr>
        <p:sp>
          <p:nvSpPr>
            <p:cNvPr id="7173" name="Text Box 5" descr="蓝色砂纸"/>
            <p:cNvSpPr txBox="1">
              <a:spLocks noChangeArrowheads="1"/>
            </p:cNvSpPr>
            <p:nvPr/>
          </p:nvSpPr>
          <p:spPr bwMode="auto">
            <a:xfrm>
              <a:off x="533" y="3075"/>
              <a:ext cx="10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合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后：</a:t>
              </a:r>
            </a:p>
          </p:txBody>
        </p:sp>
        <p:sp>
          <p:nvSpPr>
            <p:cNvPr id="7174" name="Text Box 6" descr="蓝色砂纸"/>
            <p:cNvSpPr txBox="1">
              <a:spLocks noChangeArrowheads="1"/>
            </p:cNvSpPr>
            <p:nvPr/>
          </p:nvSpPr>
          <p:spPr bwMode="auto">
            <a:xfrm>
              <a:off x="1536" y="3024"/>
              <a:ext cx="2680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20000"/>
                </a:lnSpc>
                <a:spcBef>
                  <a:spcPct val="50000"/>
                </a:spcBef>
                <a:defRPr/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</a:t>
              </a:r>
              <a:r>
                <a:rPr lang="zh-CN" altLang="en-US" sz="2800" b="1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由零逐渐增加到</a:t>
              </a:r>
              <a:r>
                <a:rPr lang="en-US" altLang="zh-CN" sz="2800" b="1" i="1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</a:p>
          </p:txBody>
        </p:sp>
        <p:graphicFrame>
          <p:nvGraphicFramePr>
            <p:cNvPr id="12317" name="Object 7"/>
            <p:cNvGraphicFramePr>
              <a:graphicFrameLocks noChangeAspect="1"/>
            </p:cNvGraphicFramePr>
            <p:nvPr/>
          </p:nvGraphicFramePr>
          <p:xfrm>
            <a:off x="1512" y="3026"/>
            <a:ext cx="404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4" name="Equation" r:id="rId3" imgW="197913" imgH="220875" progId="Equation.3">
                    <p:embed/>
                  </p:oleObj>
                </mc:Choice>
                <mc:Fallback>
                  <p:oleObj name="Equation" r:id="rId3" imgW="197913" imgH="2208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2" y="3026"/>
                          <a:ext cx="404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714972" y="5702568"/>
            <a:ext cx="63738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所以电容电路存在暂态过程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储能元件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3" name="Group 38"/>
          <p:cNvGrpSpPr>
            <a:grpSpLocks/>
          </p:cNvGrpSpPr>
          <p:nvPr/>
        </p:nvGrpSpPr>
        <p:grpSpPr bwMode="auto">
          <a:xfrm>
            <a:off x="961035" y="4432567"/>
            <a:ext cx="3890962" cy="651961"/>
            <a:chOff x="669" y="2616"/>
            <a:chExt cx="2510" cy="459"/>
          </a:xfrm>
        </p:grpSpPr>
        <p:graphicFrame>
          <p:nvGraphicFramePr>
            <p:cNvPr id="12311" name="Object 39" descr="10%"/>
            <p:cNvGraphicFramePr>
              <a:graphicFrameLocks noChangeAspect="1"/>
            </p:cNvGraphicFramePr>
            <p:nvPr/>
          </p:nvGraphicFramePr>
          <p:xfrm>
            <a:off x="1499" y="2670"/>
            <a:ext cx="828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35" name="Equation" r:id="rId5" imgW="464953" imgH="220875" progId="Equation.3">
                    <p:embed/>
                  </p:oleObj>
                </mc:Choice>
                <mc:Fallback>
                  <p:oleObj name="Equation" r:id="rId5" imgW="464953" imgH="2208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9" y="2670"/>
                          <a:ext cx="828" cy="4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pattFill prst="pct10">
                                <a:fgClr>
                                  <a:schemeClr val="accent1"/>
                                </a:fgClr>
                                <a:bgClr>
                                  <a:srgbClr val="FFFFFF"/>
                                </a:bgClr>
                              </a:patt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312" name="Group 40"/>
            <p:cNvGrpSpPr>
              <a:grpSpLocks/>
            </p:cNvGrpSpPr>
            <p:nvPr/>
          </p:nvGrpSpPr>
          <p:grpSpPr bwMode="auto">
            <a:xfrm>
              <a:off x="669" y="2616"/>
              <a:ext cx="2510" cy="459"/>
              <a:chOff x="669" y="2616"/>
              <a:chExt cx="2510" cy="459"/>
            </a:xfrm>
          </p:grpSpPr>
          <p:graphicFrame>
            <p:nvGraphicFramePr>
              <p:cNvPr id="12313" name="Object 41" descr="10%"/>
              <p:cNvGraphicFramePr>
                <a:graphicFrameLocks noChangeAspect="1"/>
              </p:cNvGraphicFramePr>
              <p:nvPr/>
            </p:nvGraphicFramePr>
            <p:xfrm>
              <a:off x="2386" y="2675"/>
              <a:ext cx="793" cy="3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36" name="Equation" r:id="rId7" imgW="434177" imgH="220875" progId="Equation.3">
                      <p:embed/>
                    </p:oleObj>
                  </mc:Choice>
                  <mc:Fallback>
                    <p:oleObj name="Equation" r:id="rId7" imgW="434177" imgH="22087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86" y="2675"/>
                            <a:ext cx="793" cy="38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pattFill prst="pct10">
                                  <a:fgClr>
                                    <a:srgbClr val="00FFCC"/>
                                  </a:fgClr>
                                  <a:bgClr>
                                    <a:srgbClr val="FFFFFF"/>
                                  </a:bgClr>
                                </a:patt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pattFill prst="pct10">
                                  <a:fgClr>
                                    <a:srgbClr val="00FFCC"/>
                                  </a:fgClr>
                                  <a:bgClr>
                                    <a:srgbClr val="FFFFFF"/>
                                  </a:bgClr>
                                </a:patt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10" name="Rectangle 42"/>
              <p:cNvSpPr>
                <a:spLocks noChangeArrowheads="1"/>
              </p:cNvSpPr>
              <p:nvPr/>
            </p:nvSpPr>
            <p:spPr bwMode="auto">
              <a:xfrm>
                <a:off x="669" y="2616"/>
                <a:ext cx="1203" cy="4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30000"/>
                  </a:lnSpc>
                  <a:defRPr/>
                </a:pP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合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前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altLang="zh-CN" sz="3200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5718772" y="2376755"/>
            <a:ext cx="2590800" cy="457200"/>
            <a:chOff x="720" y="3120"/>
            <a:chExt cx="1632" cy="288"/>
          </a:xfrm>
        </p:grpSpPr>
        <p:sp>
          <p:nvSpPr>
            <p:cNvPr id="12309" name="Line 44"/>
            <p:cNvSpPr>
              <a:spLocks noChangeShapeType="1"/>
            </p:cNvSpPr>
            <p:nvPr/>
          </p:nvSpPr>
          <p:spPr bwMode="auto">
            <a:xfrm>
              <a:off x="960" y="3264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10" name="Text Box 45"/>
            <p:cNvSpPr txBox="1">
              <a:spLocks noChangeArrowheads="1"/>
            </p:cNvSpPr>
            <p:nvPr/>
          </p:nvSpPr>
          <p:spPr bwMode="auto">
            <a:xfrm>
              <a:off x="720" y="3120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  <a:cs typeface="Times New Roman" panose="02020603050405020304" pitchFamily="18" charset="0"/>
                </a:rPr>
                <a:t>U</a:t>
              </a:r>
            </a:p>
          </p:txBody>
        </p:sp>
      </p:grpSp>
      <p:sp>
        <p:nvSpPr>
          <p:cNvPr id="7214" name="AutoShape 46"/>
          <p:cNvSpPr>
            <a:spLocks noChangeArrowheads="1"/>
          </p:cNvSpPr>
          <p:nvPr/>
        </p:nvSpPr>
        <p:spPr bwMode="auto">
          <a:xfrm>
            <a:off x="6515697" y="1549668"/>
            <a:ext cx="1439863" cy="631825"/>
          </a:xfrm>
          <a:prstGeom prst="wedgeEllipseCallout">
            <a:avLst>
              <a:gd name="adj1" fmla="val -29713"/>
              <a:gd name="adj2" fmla="val 143718"/>
            </a:avLst>
          </a:prstGeom>
          <a:solidFill>
            <a:srgbClr val="FFFFFF"/>
          </a:solidFill>
          <a:ln w="28575">
            <a:solidFill>
              <a:srgbClr val="33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CN" altLang="en-US" sz="26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暂态</a:t>
            </a:r>
          </a:p>
        </p:txBody>
      </p:sp>
      <p:sp>
        <p:nvSpPr>
          <p:cNvPr id="7215" name="Line 47"/>
          <p:cNvSpPr>
            <a:spLocks noChangeShapeType="1"/>
          </p:cNvSpPr>
          <p:nvPr/>
        </p:nvSpPr>
        <p:spPr bwMode="auto">
          <a:xfrm>
            <a:off x="7842847" y="2710130"/>
            <a:ext cx="0" cy="830263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16" name="Freeform 48"/>
          <p:cNvSpPr>
            <a:spLocks/>
          </p:cNvSpPr>
          <p:nvPr/>
        </p:nvSpPr>
        <p:spPr bwMode="auto">
          <a:xfrm>
            <a:off x="6120411" y="2602181"/>
            <a:ext cx="1835150" cy="888999"/>
          </a:xfrm>
          <a:custGeom>
            <a:avLst/>
            <a:gdLst>
              <a:gd name="T0" fmla="*/ 0 w 1296"/>
              <a:gd name="T1" fmla="*/ 2147483646 h 448"/>
              <a:gd name="T2" fmla="*/ 2147483646 w 1296"/>
              <a:gd name="T3" fmla="*/ 2147483646 h 448"/>
              <a:gd name="T4" fmla="*/ 2147483646 w 1296"/>
              <a:gd name="T5" fmla="*/ 2147483646 h 448"/>
              <a:gd name="T6" fmla="*/ 2147483646 w 1296"/>
              <a:gd name="T7" fmla="*/ 2147483646 h 448"/>
              <a:gd name="T8" fmla="*/ 0 60000 65536"/>
              <a:gd name="T9" fmla="*/ 0 60000 65536"/>
              <a:gd name="T10" fmla="*/ 0 60000 65536"/>
              <a:gd name="T11" fmla="*/ 0 60000 65536"/>
              <a:gd name="T12" fmla="*/ 0 w 1296"/>
              <a:gd name="T13" fmla="*/ 0 h 448"/>
              <a:gd name="T14" fmla="*/ 1296 w 1296"/>
              <a:gd name="T15" fmla="*/ 448 h 44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96" h="448">
                <a:moveTo>
                  <a:pt x="0" y="448"/>
                </a:moveTo>
                <a:cubicBezTo>
                  <a:pt x="144" y="316"/>
                  <a:pt x="288" y="184"/>
                  <a:pt x="432" y="112"/>
                </a:cubicBezTo>
                <a:cubicBezTo>
                  <a:pt x="576" y="40"/>
                  <a:pt x="720" y="32"/>
                  <a:pt x="864" y="16"/>
                </a:cubicBezTo>
                <a:cubicBezTo>
                  <a:pt x="1008" y="0"/>
                  <a:pt x="1224" y="16"/>
                  <a:pt x="1296" y="16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17" name="Line 49"/>
          <p:cNvSpPr>
            <a:spLocks noChangeShapeType="1"/>
          </p:cNvSpPr>
          <p:nvPr/>
        </p:nvSpPr>
        <p:spPr bwMode="auto">
          <a:xfrm flipH="1">
            <a:off x="5256810" y="3516580"/>
            <a:ext cx="863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18" name="AutoShape 50" descr="75%"/>
          <p:cNvSpPr>
            <a:spLocks noChangeArrowheads="1"/>
          </p:cNvSpPr>
          <p:nvPr/>
        </p:nvSpPr>
        <p:spPr bwMode="auto">
          <a:xfrm>
            <a:off x="6476010" y="3997593"/>
            <a:ext cx="1447800" cy="647700"/>
          </a:xfrm>
          <a:prstGeom prst="wedgeEllipseCallout">
            <a:avLst>
              <a:gd name="adj1" fmla="val -101972"/>
              <a:gd name="adj2" fmla="val -114463"/>
            </a:avLst>
          </a:prstGeom>
          <a:pattFill prst="pct10">
            <a:fgClr>
              <a:srgbClr val="00FF00"/>
            </a:fgClr>
            <a:bgClr>
              <a:srgbClr val="FFFFFF"/>
            </a:bgClr>
          </a:patt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zh-CN" altLang="en-US" sz="26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稳态</a:t>
            </a:r>
          </a:p>
        </p:txBody>
      </p:sp>
      <p:grpSp>
        <p:nvGrpSpPr>
          <p:cNvPr id="9" name="Group 51"/>
          <p:cNvGrpSpPr>
            <a:grpSpLocks/>
          </p:cNvGrpSpPr>
          <p:nvPr/>
        </p:nvGrpSpPr>
        <p:grpSpPr bwMode="auto">
          <a:xfrm>
            <a:off x="5575897" y="1732230"/>
            <a:ext cx="2886075" cy="2225675"/>
            <a:chOff x="3558" y="960"/>
            <a:chExt cx="1818" cy="1402"/>
          </a:xfrm>
        </p:grpSpPr>
        <p:sp>
          <p:nvSpPr>
            <p:cNvPr id="12303" name="Rectangle 52"/>
            <p:cNvSpPr>
              <a:spLocks noChangeArrowheads="1"/>
            </p:cNvSpPr>
            <p:nvPr/>
          </p:nvSpPr>
          <p:spPr bwMode="auto">
            <a:xfrm>
              <a:off x="3660" y="1919"/>
              <a:ext cx="24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200" b="1" i="1">
                  <a:cs typeface="Times New Roman" panose="02020603050405020304" pitchFamily="18" charset="0"/>
                </a:rPr>
                <a:t>O</a:t>
              </a:r>
            </a:p>
          </p:txBody>
        </p:sp>
        <p:grpSp>
          <p:nvGrpSpPr>
            <p:cNvPr id="12304" name="Group 53"/>
            <p:cNvGrpSpPr>
              <a:grpSpLocks/>
            </p:cNvGrpSpPr>
            <p:nvPr/>
          </p:nvGrpSpPr>
          <p:grpSpPr bwMode="auto">
            <a:xfrm>
              <a:off x="3558" y="960"/>
              <a:ext cx="1818" cy="1402"/>
              <a:chOff x="3558" y="960"/>
              <a:chExt cx="1818" cy="1402"/>
            </a:xfrm>
          </p:grpSpPr>
          <p:sp>
            <p:nvSpPr>
              <p:cNvPr id="12305" name="Text Box 54"/>
              <p:cNvSpPr txBox="1">
                <a:spLocks noChangeArrowheads="1"/>
              </p:cNvSpPr>
              <p:nvPr/>
            </p:nvSpPr>
            <p:spPr bwMode="auto">
              <a:xfrm>
                <a:off x="5088" y="2035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cs typeface="Times New Roman" panose="02020603050405020304" pitchFamily="18" charset="0"/>
                  </a:rPr>
                  <a:t>t</a:t>
                </a:r>
              </a:p>
            </p:txBody>
          </p:sp>
          <p:sp>
            <p:nvSpPr>
              <p:cNvPr id="12306" name="Line 55"/>
              <p:cNvSpPr>
                <a:spLocks noChangeShapeType="1"/>
              </p:cNvSpPr>
              <p:nvPr/>
            </p:nvSpPr>
            <p:spPr bwMode="auto">
              <a:xfrm>
                <a:off x="3888" y="2086"/>
                <a:ext cx="13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07" name="Line 56"/>
              <p:cNvSpPr>
                <a:spLocks noChangeShapeType="1"/>
              </p:cNvSpPr>
              <p:nvPr/>
            </p:nvSpPr>
            <p:spPr bwMode="auto">
              <a:xfrm flipV="1">
                <a:off x="3888" y="1114"/>
                <a:ext cx="0" cy="9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aphicFrame>
            <p:nvGraphicFramePr>
              <p:cNvPr id="12308" name="Object 57"/>
              <p:cNvGraphicFramePr>
                <a:graphicFrameLocks noChangeAspect="1"/>
              </p:cNvGraphicFramePr>
              <p:nvPr/>
            </p:nvGraphicFramePr>
            <p:xfrm>
              <a:off x="3558" y="960"/>
              <a:ext cx="298" cy="3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37" name="公式" r:id="rId9" imgW="190500" imgH="228600" progId="Equation.3">
                      <p:embed/>
                    </p:oleObj>
                  </mc:Choice>
                  <mc:Fallback>
                    <p:oleObj name="公式" r:id="rId9" imgW="19050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8" y="960"/>
                            <a:ext cx="298" cy="3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pic>
        <p:nvPicPr>
          <p:cNvPr id="12302" name="Picture 68" descr="图片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260" y="1589355"/>
            <a:ext cx="4003675" cy="2408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12300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7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7176" grpId="0" autoUpdateAnimBg="0"/>
      <p:bldP spid="7214" grpId="0" animBg="1" autoUpdateAnimBg="0"/>
      <p:bldP spid="7215" grpId="0" animBg="1"/>
      <p:bldP spid="7216" grpId="0" animBg="1"/>
      <p:bldP spid="7217" grpId="0" animBg="1"/>
      <p:bldP spid="7218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 descr="蓝色砂纸"/>
          <p:cNvSpPr txBox="1">
            <a:spLocks noChangeArrowheads="1"/>
          </p:cNvSpPr>
          <p:nvPr/>
        </p:nvSpPr>
        <p:spPr bwMode="auto">
          <a:xfrm>
            <a:off x="190500" y="695467"/>
            <a:ext cx="4862513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产生暂态过程的必要条件：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85813" y="5602429"/>
            <a:ext cx="3657600" cy="1027113"/>
            <a:chOff x="384" y="3358"/>
            <a:chExt cx="2304" cy="647"/>
          </a:xfrm>
        </p:grpSpPr>
        <p:sp>
          <p:nvSpPr>
            <p:cNvPr id="13333" name="Text Box 4"/>
            <p:cNvSpPr txBox="1">
              <a:spLocks noChangeArrowheads="1"/>
            </p:cNvSpPr>
            <p:nvPr/>
          </p:nvSpPr>
          <p:spPr bwMode="auto">
            <a:xfrm>
              <a:off x="384" y="3514"/>
              <a:ext cx="11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cs typeface="Times New Roman" panose="02020603050405020304" pitchFamily="18" charset="0"/>
                </a:rPr>
                <a:t>∵</a:t>
              </a:r>
              <a:r>
                <a:rPr lang="en-US" altLang="zh-CN" sz="2800" b="1" i="1">
                  <a:solidFill>
                    <a:srgbClr val="FF3300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altLang="zh-CN" sz="2800" b="1" i="1">
                  <a:cs typeface="Times New Roman" panose="02020603050405020304" pitchFamily="18" charset="0"/>
                </a:rPr>
                <a:t>L</a:t>
              </a:r>
              <a:r>
                <a:rPr lang="zh-CN" altLang="en-US" sz="2800" b="1">
                  <a:cs typeface="Times New Roman" panose="02020603050405020304" pitchFamily="18" charset="0"/>
                </a:rPr>
                <a:t>储能：</a:t>
              </a:r>
            </a:p>
          </p:txBody>
        </p:sp>
        <p:graphicFrame>
          <p:nvGraphicFramePr>
            <p:cNvPr id="13334" name="Object 5"/>
            <p:cNvGraphicFramePr>
              <a:graphicFrameLocks noChangeAspect="1"/>
            </p:cNvGraphicFramePr>
            <p:nvPr/>
          </p:nvGraphicFramePr>
          <p:xfrm>
            <a:off x="1510" y="3358"/>
            <a:ext cx="1178" cy="6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2" name="公式" r:id="rId3" imgW="731520" imgH="396345" progId="Equation.3">
                    <p:embed/>
                  </p:oleObj>
                </mc:Choice>
                <mc:Fallback>
                  <p:oleObj name="公式" r:id="rId3" imgW="731520" imgH="39634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0" y="3358"/>
                          <a:ext cx="1178" cy="6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458788" y="2252804"/>
            <a:ext cx="5410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换路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电路状态的改变。如：</a:t>
            </a: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304800" y="2714767"/>
            <a:ext cx="85344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电路接通、切断、 短路、电压改变或参数改变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718050" y="4978542"/>
            <a:ext cx="2568575" cy="627062"/>
            <a:chOff x="2909" y="2928"/>
            <a:chExt cx="1618" cy="395"/>
          </a:xfrm>
        </p:grpSpPr>
        <p:sp>
          <p:nvSpPr>
            <p:cNvPr id="13328" name="Rectangle 9" descr="40%"/>
            <p:cNvSpPr>
              <a:spLocks noChangeArrowheads="1"/>
            </p:cNvSpPr>
            <p:nvPr/>
          </p:nvSpPr>
          <p:spPr bwMode="auto">
            <a:xfrm>
              <a:off x="2911" y="2929"/>
              <a:ext cx="1616" cy="394"/>
            </a:xfrm>
            <a:prstGeom prst="rect">
              <a:avLst/>
            </a:prstGeom>
            <a:pattFill prst="openDmnd">
              <a:fgClr>
                <a:srgbClr val="FFFF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3552" y="3004"/>
              <a:ext cx="876" cy="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zh-CN" altLang="en-US" sz="2700" b="1" dirty="0">
                  <a:solidFill>
                    <a:srgbClr val="10069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不能突变</a:t>
              </a:r>
              <a:endParaRPr lang="zh-CN" altLang="en-US" b="1" dirty="0">
                <a:solidFill>
                  <a:srgbClr val="10069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3384" y="3101"/>
              <a:ext cx="118" cy="2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altLang="zh-CN" sz="2200" b="1" i="1">
                  <a:solidFill>
                    <a:srgbClr val="10069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b="1">
                <a:solidFill>
                  <a:srgbClr val="10069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3215" y="2958"/>
              <a:ext cx="148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altLang="zh-CN" sz="3300" b="1" i="1">
                  <a:solidFill>
                    <a:srgbClr val="10069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endParaRPr lang="en-US" altLang="zh-CN" b="1">
                <a:solidFill>
                  <a:srgbClr val="100694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2909" y="2928"/>
              <a:ext cx="74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altLang="zh-CN" sz="33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\</a:t>
              </a:r>
              <a:endPara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8206" name="Object 14" descr="40%"/>
          <p:cNvGraphicFramePr>
            <a:graphicFrameLocks noChangeAspect="1"/>
          </p:cNvGraphicFramePr>
          <p:nvPr>
            <p:extLst/>
          </p:nvPr>
        </p:nvGraphicFramePr>
        <p:xfrm>
          <a:off x="4635500" y="5854842"/>
          <a:ext cx="24003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公式" r:id="rId5" imgW="845628" imgH="205740" progId="Equation.3">
                  <p:embed/>
                </p:oleObj>
              </mc:Choice>
              <mc:Fallback>
                <p:oleObj name="公式" r:id="rId5" imgW="845628" imgH="2057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0" y="5854842"/>
                        <a:ext cx="2400300" cy="539750"/>
                      </a:xfrm>
                      <a:prstGeom prst="rect">
                        <a:avLst/>
                      </a:prstGeom>
                      <a:pattFill prst="pct5">
                        <a:fgClr>
                          <a:srgbClr val="FF9999"/>
                        </a:fgClr>
                        <a:bgClr>
                          <a:srgbClr val="FFFFFF"/>
                        </a:bgClr>
                      </a:patt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7" name="Rectangle 15" descr="40%"/>
          <p:cNvSpPr>
            <a:spLocks noChangeArrowheads="1"/>
          </p:cNvSpPr>
          <p:nvPr/>
        </p:nvSpPr>
        <p:spPr bwMode="auto">
          <a:xfrm>
            <a:off x="944563" y="4611829"/>
            <a:ext cx="3962400" cy="103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709613" y="4853129"/>
            <a:ext cx="3505200" cy="904875"/>
            <a:chOff x="384" y="2886"/>
            <a:chExt cx="2208" cy="570"/>
          </a:xfrm>
        </p:grpSpPr>
        <p:sp>
          <p:nvSpPr>
            <p:cNvPr id="13326" name="Text Box 17"/>
            <p:cNvSpPr txBox="1">
              <a:spLocks noChangeArrowheads="1"/>
            </p:cNvSpPr>
            <p:nvPr/>
          </p:nvSpPr>
          <p:spPr bwMode="auto">
            <a:xfrm>
              <a:off x="384" y="2976"/>
              <a:ext cx="124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cs typeface="Times New Roman" panose="02020603050405020304" pitchFamily="18" charset="0"/>
                </a:rPr>
                <a:t>∵ </a:t>
              </a:r>
              <a:r>
                <a:rPr lang="en-US" altLang="zh-CN" sz="2800" b="1" i="1">
                  <a:cs typeface="Times New Roman" panose="02020603050405020304" pitchFamily="18" charset="0"/>
                </a:rPr>
                <a:t>C </a:t>
              </a:r>
              <a:r>
                <a:rPr lang="zh-CN" altLang="en-US" sz="2800" b="1">
                  <a:cs typeface="Times New Roman" panose="02020603050405020304" pitchFamily="18" charset="0"/>
                </a:rPr>
                <a:t>储能：</a:t>
              </a:r>
            </a:p>
          </p:txBody>
        </p:sp>
        <p:graphicFrame>
          <p:nvGraphicFramePr>
            <p:cNvPr id="13327" name="Object 18"/>
            <p:cNvGraphicFramePr>
              <a:graphicFrameLocks noChangeAspect="1"/>
            </p:cNvGraphicFramePr>
            <p:nvPr/>
          </p:nvGraphicFramePr>
          <p:xfrm>
            <a:off x="1517" y="2886"/>
            <a:ext cx="1075" cy="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44" name="Equation" r:id="rId7" imgW="769398" imgH="388778" progId="Equation.3">
                    <p:embed/>
                  </p:oleObj>
                </mc:Choice>
                <mc:Fallback>
                  <p:oleObj name="Equation" r:id="rId7" imgW="769398" imgH="38877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7" y="2886"/>
                          <a:ext cx="1075" cy="5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11" name="Rectangle 19"/>
          <p:cNvSpPr>
            <a:spLocks noChangeArrowheads="1"/>
          </p:cNvSpPr>
          <p:nvPr/>
        </p:nvSpPr>
        <p:spPr bwMode="auto">
          <a:xfrm>
            <a:off x="404813" y="3240229"/>
            <a:ext cx="7543800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产生暂态过程的原因：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由于物体所具有的能量不能跃变而造成</a:t>
            </a:r>
          </a:p>
        </p:txBody>
      </p:sp>
      <p:sp>
        <p:nvSpPr>
          <p:cNvPr id="8212" name="Rectangle 20"/>
          <p:cNvSpPr>
            <a:spLocks noChangeArrowheads="1"/>
          </p:cNvSpPr>
          <p:nvPr/>
        </p:nvSpPr>
        <p:spPr bwMode="auto">
          <a:xfrm>
            <a:off x="714375" y="4343542"/>
            <a:ext cx="73501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在换路瞬间储能元件的能量也不能跃变</a:t>
            </a:r>
          </a:p>
        </p:txBody>
      </p:sp>
      <p:sp>
        <p:nvSpPr>
          <p:cNvPr id="8222" name="Rectangle 30"/>
          <p:cNvSpPr>
            <a:spLocks noChangeArrowheads="1"/>
          </p:cNvSpPr>
          <p:nvPr/>
        </p:nvSpPr>
        <p:spPr bwMode="auto">
          <a:xfrm>
            <a:off x="862013" y="1186004"/>
            <a:ext cx="58674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120000"/>
              </a:lnSpc>
              <a:defRPr/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电路中含有储能元件 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内因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eaLnBrk="1" hangingPunct="1">
              <a:lnSpc>
                <a:spcPct val="120000"/>
              </a:lnSpc>
              <a:defRPr/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电路发生换路 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外因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8223" name="Picture 31" descr="图片9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025" y="1700354"/>
            <a:ext cx="3284538" cy="327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64608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8" grpId="0" autoUpdateAnimBg="0"/>
      <p:bldP spid="8199" grpId="0" autoUpdateAnimBg="0"/>
      <p:bldP spid="8207" grpId="0" animBg="1"/>
      <p:bldP spid="8211" grpId="0" autoUpdateAnimBg="0"/>
      <p:bldP spid="8212" grpId="0" autoUpdateAnimBg="0"/>
      <p:bldP spid="822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139998" y="3631996"/>
            <a:ext cx="5149850" cy="609600"/>
            <a:chOff x="788" y="2448"/>
            <a:chExt cx="3244" cy="384"/>
          </a:xfrm>
        </p:grpSpPr>
        <p:sp>
          <p:nvSpPr>
            <p:cNvPr id="9219" name="Text Box 3" descr="蓝色砂纸"/>
            <p:cNvSpPr txBox="1">
              <a:spLocks noChangeArrowheads="1"/>
            </p:cNvSpPr>
            <p:nvPr/>
          </p:nvSpPr>
          <p:spPr bwMode="auto">
            <a:xfrm>
              <a:off x="788" y="2448"/>
              <a:ext cx="1411" cy="327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800" b="1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电容电路</a:t>
              </a:r>
              <a:r>
                <a:rPr lang="zh-CN" altLang="en-US" sz="280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</a:p>
          </p:txBody>
        </p:sp>
        <p:graphicFrame>
          <p:nvGraphicFramePr>
            <p:cNvPr id="14348" name="Object 4"/>
            <p:cNvGraphicFramePr>
              <a:graphicFrameLocks noChangeAspect="1"/>
            </p:cNvGraphicFramePr>
            <p:nvPr/>
          </p:nvGraphicFramePr>
          <p:xfrm>
            <a:off x="1952" y="2477"/>
            <a:ext cx="2080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0" name="公式" r:id="rId3" imgW="1044014" imgH="220875" progId="Equation.3">
                    <p:embed/>
                  </p:oleObj>
                </mc:Choice>
                <mc:Fallback>
                  <p:oleObj name="公式" r:id="rId3" imgW="1044014" imgH="2208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2" y="2477"/>
                          <a:ext cx="2080" cy="3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21" name="Text Box 5" descr="40%"/>
          <p:cNvSpPr txBox="1">
            <a:spLocks noChangeArrowheads="1"/>
          </p:cNvSpPr>
          <p:nvPr/>
        </p:nvSpPr>
        <p:spPr bwMode="auto">
          <a:xfrm>
            <a:off x="574848" y="4393996"/>
            <a:ext cx="7848600" cy="1126462"/>
          </a:xfrm>
          <a:prstGeom prst="rect">
            <a:avLst/>
          </a:prstGeom>
          <a:pattFill prst="pct40">
            <a:fgClr>
              <a:schemeClr val="accent6">
                <a:lumMod val="20000"/>
                <a:lumOff val="80000"/>
              </a:schemeClr>
            </a:fgClr>
            <a:bgClr>
              <a:srgbClr val="FFFFFF"/>
            </a:bgClr>
          </a:pattFill>
          <a:ln w="28575">
            <a:solidFill>
              <a:srgbClr val="339933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FF3300"/>
                </a:solidFill>
                <a:cs typeface="Times New Roman" panose="02020603050405020304" pitchFamily="18" charset="0"/>
              </a:rPr>
              <a:t>注：换路定则仅用于换路瞬间来确定暂态过程中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FF3300"/>
                </a:solidFill>
                <a:cs typeface="Times New Roman" panose="02020603050405020304" pitchFamily="18" charset="0"/>
              </a:rPr>
              <a:t>        </a:t>
            </a:r>
            <a:r>
              <a:rPr lang="en-US" altLang="zh-CN" sz="2800" b="1" i="1" dirty="0" err="1">
                <a:solidFill>
                  <a:srgbClr val="FF3300"/>
                </a:solidFill>
                <a:cs typeface="Times New Roman" panose="02020603050405020304" pitchFamily="18" charset="0"/>
              </a:rPr>
              <a:t>u</a:t>
            </a:r>
            <a:r>
              <a:rPr lang="en-US" altLang="zh-CN" sz="2800" b="1" i="1" baseline="-25000" dirty="0" err="1">
                <a:solidFill>
                  <a:srgbClr val="FF3300"/>
                </a:solidFill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solidFill>
                  <a:srgbClr val="FF3300"/>
                </a:solidFill>
                <a:cs typeface="Times New Roman" panose="02020603050405020304" pitchFamily="18" charset="0"/>
              </a:rPr>
              <a:t>、 </a:t>
            </a:r>
            <a:r>
              <a:rPr lang="en-US" altLang="zh-CN" sz="2800" b="1" i="1" dirty="0" err="1">
                <a:solidFill>
                  <a:srgbClr val="FF3300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800" b="1" i="1" baseline="-25000" dirty="0" err="1">
                <a:solidFill>
                  <a:srgbClr val="FF3300"/>
                </a:solidFill>
                <a:cs typeface="Times New Roman" panose="02020603050405020304" pitchFamily="18" charset="0"/>
              </a:rPr>
              <a:t>L</a:t>
            </a:r>
            <a:r>
              <a:rPr lang="zh-CN" altLang="en-US" sz="2800" b="1" dirty="0">
                <a:solidFill>
                  <a:srgbClr val="FF3300"/>
                </a:solidFill>
                <a:cs typeface="Times New Roman" panose="02020603050405020304" pitchFamily="18" charset="0"/>
              </a:rPr>
              <a:t>初始值。 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422448" y="1422197"/>
            <a:ext cx="8001000" cy="1630363"/>
            <a:chOff x="-4368" y="1776"/>
            <a:chExt cx="5760" cy="1027"/>
          </a:xfrm>
        </p:grpSpPr>
        <p:sp>
          <p:nvSpPr>
            <p:cNvPr id="14345" name="Rectangle 7"/>
            <p:cNvSpPr>
              <a:spLocks noChangeArrowheads="1"/>
            </p:cNvSpPr>
            <p:nvPr/>
          </p:nvSpPr>
          <p:spPr bwMode="auto">
            <a:xfrm>
              <a:off x="-4368" y="2255"/>
              <a:ext cx="576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cs typeface="Times New Roman" panose="02020603050405020304" pitchFamily="18" charset="0"/>
              </a:endParaRPr>
            </a:p>
          </p:txBody>
        </p:sp>
        <p:sp>
          <p:nvSpPr>
            <p:cNvPr id="14346" name="Text Box 8"/>
            <p:cNvSpPr txBox="1">
              <a:spLocks noChangeArrowheads="1"/>
            </p:cNvSpPr>
            <p:nvPr/>
          </p:nvSpPr>
          <p:spPr bwMode="auto">
            <a:xfrm>
              <a:off x="-4320" y="1776"/>
              <a:ext cx="5520" cy="1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zh-CN" sz="2800" b="1">
                  <a:cs typeface="Times New Roman" panose="02020603050405020304" pitchFamily="18" charset="0"/>
                </a:rPr>
                <a:t> </a:t>
              </a:r>
              <a:r>
                <a:rPr lang="zh-CN" altLang="en-US" sz="2800" b="1">
                  <a:cs typeface="Times New Roman" panose="02020603050405020304" pitchFamily="18" charset="0"/>
                </a:rPr>
                <a:t>设：</a:t>
              </a:r>
              <a:r>
                <a:rPr lang="en-US" altLang="zh-CN" sz="2800" b="1" i="1">
                  <a:cs typeface="Times New Roman" panose="02020603050405020304" pitchFamily="18" charset="0"/>
                </a:rPr>
                <a:t>t=</a:t>
              </a:r>
              <a:r>
                <a:rPr lang="en-US" altLang="zh-CN" sz="2800" b="1">
                  <a:cs typeface="Times New Roman" panose="02020603050405020304" pitchFamily="18" charset="0"/>
                </a:rPr>
                <a:t>0 </a:t>
              </a:r>
              <a:r>
                <a:rPr lang="en-US" altLang="zh-CN" sz="2800" b="1">
                  <a:cs typeface="Times New Roman" panose="02020603050405020304" pitchFamily="18" charset="0"/>
                  <a:sym typeface="Symbol" panose="05050102010706020507" pitchFamily="18" charset="2"/>
                </a:rPr>
                <a:t>— </a:t>
              </a:r>
              <a:r>
                <a:rPr lang="zh-CN" altLang="en-US" sz="2800" b="1">
                  <a:cs typeface="Times New Roman" panose="02020603050405020304" pitchFamily="18" charset="0"/>
                  <a:sym typeface="Symbol" panose="05050102010706020507" pitchFamily="18" charset="2"/>
                </a:rPr>
                <a:t>表示换路瞬间 </a:t>
              </a:r>
              <a:r>
                <a:rPr lang="en-US" altLang="zh-CN" sz="2800" b="1"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zh-CN" altLang="en-US" sz="2800" b="1">
                  <a:cs typeface="Times New Roman" panose="02020603050405020304" pitchFamily="18" charset="0"/>
                  <a:sym typeface="Symbol" panose="05050102010706020507" pitchFamily="18" charset="2"/>
                </a:rPr>
                <a:t>定为计时起点</a:t>
              </a:r>
              <a:r>
                <a:rPr lang="en-US" altLang="zh-CN" sz="2800" b="1"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en-US" altLang="zh-CN" sz="2800" b="1">
                  <a:cs typeface="Times New Roman" panose="02020603050405020304" pitchFamily="18" charset="0"/>
                  <a:sym typeface="Symbol" panose="05050102010706020507" pitchFamily="18" charset="2"/>
                </a:rPr>
                <a:t>         </a:t>
              </a:r>
              <a:r>
                <a:rPr lang="en-US" altLang="zh-CN" sz="2800" b="1" i="1"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sz="2800" b="1">
                  <a:cs typeface="Times New Roman" panose="02020603050405020304" pitchFamily="18" charset="0"/>
                  <a:sym typeface="Symbol" panose="05050102010706020507" pitchFamily="18" charset="2"/>
                </a:rPr>
                <a:t>=0</a:t>
              </a:r>
              <a:r>
                <a:rPr lang="en-US" altLang="zh-CN" sz="2800" b="1" baseline="-25000">
                  <a:cs typeface="Times New Roman" panose="02020603050405020304" pitchFamily="18" charset="0"/>
                  <a:sym typeface="Symbol" panose="05050102010706020507" pitchFamily="18" charset="2"/>
                </a:rPr>
                <a:t>-</a:t>
              </a:r>
              <a:r>
                <a:rPr lang="en-US" altLang="zh-CN" sz="2800" b="1">
                  <a:cs typeface="Times New Roman" panose="02020603050405020304" pitchFamily="18" charset="0"/>
                  <a:sym typeface="Symbol" panose="05050102010706020507" pitchFamily="18" charset="2"/>
                </a:rPr>
                <a:t>— </a:t>
              </a:r>
              <a:r>
                <a:rPr lang="zh-CN" altLang="en-US" sz="2800" b="1">
                  <a:cs typeface="Times New Roman" panose="02020603050405020304" pitchFamily="18" charset="0"/>
                  <a:sym typeface="Symbol" panose="05050102010706020507" pitchFamily="18" charset="2"/>
                </a:rPr>
                <a:t>表示换路前的终了瞬间</a:t>
              </a:r>
            </a:p>
            <a:p>
              <a:pPr eaLnBrk="1" hangingPunct="1">
                <a:lnSpc>
                  <a:spcPct val="120000"/>
                </a:lnSpc>
              </a:pPr>
              <a:r>
                <a:rPr lang="zh-CN" altLang="en-US" sz="2800" b="1">
                  <a:cs typeface="Times New Roman" panose="02020603050405020304" pitchFamily="18" charset="0"/>
                  <a:sym typeface="Symbol" panose="05050102010706020507" pitchFamily="18" charset="2"/>
                </a:rPr>
                <a:t>         </a:t>
              </a:r>
              <a:r>
                <a:rPr lang="en-US" altLang="zh-CN" sz="2800" b="1" i="1"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sz="2800" b="1">
                  <a:cs typeface="Times New Roman" panose="02020603050405020304" pitchFamily="18" charset="0"/>
                  <a:sym typeface="Symbol" panose="05050102010706020507" pitchFamily="18" charset="2"/>
                </a:rPr>
                <a:t>=0</a:t>
              </a:r>
              <a:r>
                <a:rPr lang="en-US" altLang="zh-CN" sz="2800" b="1" baseline="-25000"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  <a:r>
                <a:rPr lang="en-US" altLang="zh-CN" sz="2800" b="1">
                  <a:cs typeface="Times New Roman" panose="02020603050405020304" pitchFamily="18" charset="0"/>
                  <a:sym typeface="Symbol" panose="05050102010706020507" pitchFamily="18" charset="2"/>
                </a:rPr>
                <a:t>—</a:t>
              </a:r>
              <a:r>
                <a:rPr lang="zh-CN" altLang="en-US" sz="2800" b="1">
                  <a:cs typeface="Times New Roman" panose="02020603050405020304" pitchFamily="18" charset="0"/>
                  <a:sym typeface="Symbol" panose="05050102010706020507" pitchFamily="18" charset="2"/>
                </a:rPr>
                <a:t>表示换路后的初始瞬间（初始值）</a:t>
              </a:r>
              <a:endParaRPr lang="zh-CN" altLang="zh-CN" sz="2800" b="1"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9225" name="Rectangle 9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98648" y="974521"/>
            <a:ext cx="2971800" cy="655637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201A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800" b="1" smtClean="0">
                <a:solidFill>
                  <a:srgbClr val="201A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换路定则</a:t>
            </a: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139998" y="3082721"/>
            <a:ext cx="4997450" cy="549275"/>
            <a:chOff x="788" y="2112"/>
            <a:chExt cx="3148" cy="336"/>
          </a:xfrm>
        </p:grpSpPr>
        <p:sp>
          <p:nvSpPr>
            <p:cNvPr id="9227" name="Text Box 11"/>
            <p:cNvSpPr txBox="1">
              <a:spLocks noChangeArrowheads="1"/>
            </p:cNvSpPr>
            <p:nvPr/>
          </p:nvSpPr>
          <p:spPr bwMode="auto">
            <a:xfrm>
              <a:off x="788" y="2112"/>
              <a:ext cx="1496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800" b="1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电感电路：</a:t>
              </a:r>
            </a:p>
          </p:txBody>
        </p:sp>
        <p:graphicFrame>
          <p:nvGraphicFramePr>
            <p:cNvPr id="14344" name="Object 12"/>
            <p:cNvGraphicFramePr>
              <a:graphicFrameLocks noChangeAspect="1"/>
            </p:cNvGraphicFramePr>
            <p:nvPr/>
          </p:nvGraphicFramePr>
          <p:xfrm>
            <a:off x="2018" y="2112"/>
            <a:ext cx="191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1" name="公式" r:id="rId5" imgW="945058" imgH="205740" progId="Equation.3">
                    <p:embed/>
                  </p:oleObj>
                </mc:Choice>
                <mc:Fallback>
                  <p:oleObj name="公式" r:id="rId5" imgW="945058" imgH="2057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2112"/>
                          <a:ext cx="1918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520572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617538" y="631847"/>
            <a:ext cx="36004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初始值的确定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579438" y="1731190"/>
            <a:ext cx="19700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求解要点：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25475" y="3844153"/>
            <a:ext cx="4572085" cy="652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其它电量初始值的求法。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76263" y="1188265"/>
            <a:ext cx="78486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初始值：电路中各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b="1" baseline="26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时的数值。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576263" y="2248715"/>
            <a:ext cx="453592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i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( 0</a:t>
            </a:r>
            <a:r>
              <a:rPr lang="en-US" altLang="zh-CN" sz="28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( 0</a:t>
            </a:r>
            <a:r>
              <a:rPr lang="en-US" altLang="zh-CN" sz="28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的求法。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625475" y="2788465"/>
            <a:ext cx="6864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先由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的电路求出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zh-CN" altLang="en-US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625475" y="3336153"/>
            <a:ext cx="62706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根据换路定律求出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( 0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( 0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625475" y="4496615"/>
            <a:ext cx="70551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等效电路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求其它电量的初始值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625475" y="5044302"/>
            <a:ext cx="6410325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的电压方程中 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( 0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时的电流方程中 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( 0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38591289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  <p:bldP spid="10244" grpId="0" autoUpdateAnimBg="0"/>
      <p:bldP spid="10245" grpId="0" autoUpdateAnimBg="0"/>
      <p:bldP spid="10246" grpId="0" autoUpdateAnimBg="0"/>
      <p:bldP spid="10247" grpId="0" autoUpdateAnimBg="0"/>
      <p:bldP spid="10248" grpId="0" autoUpdateAnimBg="0"/>
      <p:bldP spid="10249" grpId="0" autoUpdateAnimBg="0"/>
      <p:bldP spid="1025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224732" y="651143"/>
            <a:ext cx="4040188" cy="547687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zh-CN" altLang="en-US" sz="2800" b="1" smtClean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暂态过程初始值的确定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88132" y="679718"/>
            <a:ext cx="1371600" cy="8382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zh-CN" altLang="en-US" sz="2800" b="1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24645" y="3819793"/>
            <a:ext cx="6330950" cy="674687"/>
            <a:chOff x="359" y="2275"/>
            <a:chExt cx="3988" cy="425"/>
          </a:xfrm>
        </p:grpSpPr>
        <p:sp>
          <p:nvSpPr>
            <p:cNvPr id="11270" name="Text Box 6" descr="蓝色砂纸"/>
            <p:cNvSpPr txBox="1">
              <a:spLocks noChangeArrowheads="1"/>
            </p:cNvSpPr>
            <p:nvPr/>
          </p:nvSpPr>
          <p:spPr bwMode="auto">
            <a:xfrm>
              <a:off x="359" y="2275"/>
              <a:ext cx="60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800" b="1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解：</a:t>
              </a:r>
            </a:p>
          </p:txBody>
        </p:sp>
        <p:sp>
          <p:nvSpPr>
            <p:cNvPr id="11271" name="Text Box 7" descr="蓝色砂纸"/>
            <p:cNvSpPr txBox="1">
              <a:spLocks noChangeArrowheads="1"/>
            </p:cNvSpPr>
            <p:nvPr/>
          </p:nvSpPr>
          <p:spPr bwMode="auto">
            <a:xfrm>
              <a:off x="791" y="2314"/>
              <a:ext cx="203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(1)</a:t>
              </a:r>
              <a:r>
                <a:rPr lang="zh-CN" altLang="en-US" sz="2800" b="1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由换路前电路求</a:t>
              </a:r>
            </a:p>
          </p:txBody>
        </p:sp>
        <p:graphicFrame>
          <p:nvGraphicFramePr>
            <p:cNvPr id="16401" name="Object 8"/>
            <p:cNvGraphicFramePr>
              <a:graphicFrameLocks noChangeAspect="1"/>
            </p:cNvGraphicFramePr>
            <p:nvPr/>
          </p:nvGraphicFramePr>
          <p:xfrm>
            <a:off x="2788" y="2305"/>
            <a:ext cx="1559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6" name="Equation" r:id="rId3" imgW="960209" imgH="220875" progId="Equation.3">
                    <p:embed/>
                  </p:oleObj>
                </mc:Choice>
                <mc:Fallback>
                  <p:oleObj name="Equation" r:id="rId3" imgW="960209" imgH="2208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8" y="2305"/>
                          <a:ext cx="1559" cy="3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205682" y="4554805"/>
            <a:ext cx="6064250" cy="606425"/>
            <a:chOff x="788" y="2738"/>
            <a:chExt cx="3820" cy="382"/>
          </a:xfrm>
        </p:grpSpPr>
        <p:sp>
          <p:nvSpPr>
            <p:cNvPr id="11274" name="Text Box 10" descr="蓝色砂纸"/>
            <p:cNvSpPr txBox="1">
              <a:spLocks noChangeArrowheads="1"/>
            </p:cNvSpPr>
            <p:nvPr/>
          </p:nvSpPr>
          <p:spPr bwMode="auto">
            <a:xfrm>
              <a:off x="788" y="2738"/>
              <a:ext cx="150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由已知条件知</a:t>
              </a:r>
            </a:p>
          </p:txBody>
        </p:sp>
        <p:graphicFrame>
          <p:nvGraphicFramePr>
            <p:cNvPr id="16398" name="Object 11"/>
            <p:cNvGraphicFramePr>
              <a:graphicFrameLocks noChangeAspect="1"/>
            </p:cNvGraphicFramePr>
            <p:nvPr/>
          </p:nvGraphicFramePr>
          <p:xfrm>
            <a:off x="2352" y="2760"/>
            <a:ext cx="225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7" name="Equation" r:id="rId5" imgW="1401962" imgH="220875" progId="Equation.3">
                    <p:embed/>
                  </p:oleObj>
                </mc:Choice>
                <mc:Fallback>
                  <p:oleObj name="Equation" r:id="rId5" imgW="1401962" imgH="2208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2760"/>
                          <a:ext cx="2256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1173932" y="5237430"/>
            <a:ext cx="5943600" cy="1196975"/>
            <a:chOff x="768" y="3168"/>
            <a:chExt cx="3744" cy="754"/>
          </a:xfrm>
        </p:grpSpPr>
        <p:sp>
          <p:nvSpPr>
            <p:cNvPr id="11277" name="Text Box 13" descr="蓝色砂纸"/>
            <p:cNvSpPr txBox="1">
              <a:spLocks noChangeArrowheads="1"/>
            </p:cNvSpPr>
            <p:nvPr/>
          </p:nvSpPr>
          <p:spPr bwMode="auto">
            <a:xfrm>
              <a:off x="768" y="3181"/>
              <a:ext cx="22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800" b="1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根据换路定则得：</a:t>
              </a:r>
            </a:p>
          </p:txBody>
        </p:sp>
        <p:graphicFrame>
          <p:nvGraphicFramePr>
            <p:cNvPr id="16395" name="Object 14"/>
            <p:cNvGraphicFramePr>
              <a:graphicFrameLocks noChangeAspect="1"/>
            </p:cNvGraphicFramePr>
            <p:nvPr/>
          </p:nvGraphicFramePr>
          <p:xfrm>
            <a:off x="2688" y="3168"/>
            <a:ext cx="1824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8" name="公式" r:id="rId7" imgW="1272703" imgH="220875" progId="Equation.3">
                    <p:embed/>
                  </p:oleObj>
                </mc:Choice>
                <mc:Fallback>
                  <p:oleObj name="公式" r:id="rId7" imgW="1272703" imgH="2208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3168"/>
                          <a:ext cx="1824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6" name="Object 15"/>
            <p:cNvGraphicFramePr>
              <a:graphicFrameLocks noChangeAspect="1"/>
            </p:cNvGraphicFramePr>
            <p:nvPr/>
          </p:nvGraphicFramePr>
          <p:xfrm>
            <a:off x="2737" y="3552"/>
            <a:ext cx="1727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9" name="公式" r:id="rId9" imgW="1173273" imgH="205740" progId="Equation.3">
                    <p:embed/>
                  </p:oleObj>
                </mc:Choice>
                <mc:Fallback>
                  <p:oleObj name="公式" r:id="rId9" imgW="1173273" imgH="2057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7" y="3552"/>
                          <a:ext cx="1727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80" name="Text Box 16" descr="蓝色砂纸"/>
          <p:cNvSpPr txBox="1">
            <a:spLocks noChangeArrowheads="1"/>
          </p:cNvSpPr>
          <p:nvPr/>
        </p:nvSpPr>
        <p:spPr bwMode="auto">
          <a:xfrm>
            <a:off x="4526732" y="1421080"/>
            <a:ext cx="43434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已知：换路前电路处稳态，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均未储能。</a:t>
            </a:r>
            <a:b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试求：电路中各电压和电流的初始值。</a:t>
            </a:r>
          </a:p>
        </p:txBody>
      </p:sp>
      <p:pic>
        <p:nvPicPr>
          <p:cNvPr id="16393" name="Picture 65" descr="图片1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45" y="1121043"/>
            <a:ext cx="3405187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56100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075854" y="525731"/>
            <a:ext cx="5183188" cy="5334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zh-CN" altLang="en-US" sz="2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暂态过程初始值的确定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13854" y="525731"/>
            <a:ext cx="1371600" cy="8382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zh-CN" altLang="en-US" sz="2800" b="1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4352454" y="2160211"/>
            <a:ext cx="4495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grpSp>
        <p:nvGrpSpPr>
          <p:cNvPr id="2" name="Group 145"/>
          <p:cNvGrpSpPr>
            <a:grpSpLocks/>
          </p:cNvGrpSpPr>
          <p:nvPr/>
        </p:nvGrpSpPr>
        <p:grpSpPr bwMode="auto">
          <a:xfrm>
            <a:off x="1115542" y="4135706"/>
            <a:ext cx="7786687" cy="1082675"/>
            <a:chOff x="697" y="2402"/>
            <a:chExt cx="4905" cy="682"/>
          </a:xfrm>
        </p:grpSpPr>
        <p:graphicFrame>
          <p:nvGraphicFramePr>
            <p:cNvPr id="17426" name="Object 8"/>
            <p:cNvGraphicFramePr>
              <a:graphicFrameLocks noChangeAspect="1"/>
            </p:cNvGraphicFramePr>
            <p:nvPr/>
          </p:nvGraphicFramePr>
          <p:xfrm>
            <a:off x="697" y="2402"/>
            <a:ext cx="1090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8" name="公式" r:id="rId3" imgW="701218" imgH="220875" progId="Equation.3">
                    <p:embed/>
                  </p:oleObj>
                </mc:Choice>
                <mc:Fallback>
                  <p:oleObj name="公式" r:id="rId3" imgW="701218" imgH="2208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7" y="2402"/>
                          <a:ext cx="1090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7" name="Text Box 9"/>
            <p:cNvSpPr txBox="1">
              <a:spLocks noChangeArrowheads="1"/>
            </p:cNvSpPr>
            <p:nvPr/>
          </p:nvSpPr>
          <p:spPr bwMode="auto">
            <a:xfrm>
              <a:off x="1753" y="2429"/>
              <a:ext cx="384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lang="zh-CN" altLang="en-US" sz="2800" b="1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换路瞬间，电容元件可视为短路。</a:t>
              </a:r>
            </a:p>
          </p:txBody>
        </p:sp>
        <p:graphicFrame>
          <p:nvGraphicFramePr>
            <p:cNvPr id="17428" name="Object 10"/>
            <p:cNvGraphicFramePr>
              <a:graphicFrameLocks noChangeAspect="1"/>
            </p:cNvGraphicFramePr>
            <p:nvPr/>
          </p:nvGraphicFramePr>
          <p:xfrm>
            <a:off x="733" y="2726"/>
            <a:ext cx="1013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9" name="公式" r:id="rId5" imgW="655290" imgH="205740" progId="Equation.3">
                    <p:embed/>
                  </p:oleObj>
                </mc:Choice>
                <mc:Fallback>
                  <p:oleObj name="公式" r:id="rId5" imgW="655290" imgH="2057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3" y="2726"/>
                          <a:ext cx="1013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9" name="Text Box 11"/>
            <p:cNvSpPr txBox="1">
              <a:spLocks noChangeArrowheads="1"/>
            </p:cNvSpPr>
            <p:nvPr/>
          </p:nvSpPr>
          <p:spPr bwMode="auto">
            <a:xfrm>
              <a:off x="1657" y="2757"/>
              <a:ext cx="394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  </a:t>
              </a:r>
              <a:r>
                <a:rPr lang="zh-CN" altLang="en-US" sz="2800" b="1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换路瞬间，电感元件可视为开路。</a:t>
              </a: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121892" y="5110431"/>
            <a:ext cx="5224462" cy="944563"/>
            <a:chOff x="768" y="3005"/>
            <a:chExt cx="3291" cy="595"/>
          </a:xfrm>
        </p:grpSpPr>
        <p:graphicFrame>
          <p:nvGraphicFramePr>
            <p:cNvPr id="17424" name="Object 14"/>
            <p:cNvGraphicFramePr>
              <a:graphicFrameLocks noChangeAspect="1"/>
            </p:cNvGraphicFramePr>
            <p:nvPr/>
          </p:nvGraphicFramePr>
          <p:xfrm>
            <a:off x="768" y="3005"/>
            <a:ext cx="1665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0" name="Equation" r:id="rId7" imgW="1211624" imgH="388778" progId="Equation.3">
                    <p:embed/>
                  </p:oleObj>
                </mc:Choice>
                <mc:Fallback>
                  <p:oleObj name="Equation" r:id="rId7" imgW="1211624" imgH="38877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3005"/>
                          <a:ext cx="1665" cy="5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5" name="Object 15"/>
            <p:cNvGraphicFramePr>
              <a:graphicFrameLocks noChangeAspect="1"/>
            </p:cNvGraphicFramePr>
            <p:nvPr/>
          </p:nvGraphicFramePr>
          <p:xfrm>
            <a:off x="2688" y="3113"/>
            <a:ext cx="1371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1" name="公式" r:id="rId9" imgW="754247" imgH="220875" progId="Equation.3">
                    <p:embed/>
                  </p:oleObj>
                </mc:Choice>
                <mc:Fallback>
                  <p:oleObj name="公式" r:id="rId9" imgW="754247" imgH="2208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3113"/>
                          <a:ext cx="1371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305" name="Object 17"/>
          <p:cNvGraphicFramePr>
            <a:graphicFrameLocks noChangeAspect="1"/>
          </p:cNvGraphicFramePr>
          <p:nvPr>
            <p:extLst/>
          </p:nvPr>
        </p:nvGraphicFramePr>
        <p:xfrm>
          <a:off x="6581304" y="5945456"/>
          <a:ext cx="17526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2" name="公式" r:id="rId11" imgW="678017" imgH="205740" progId="Equation.3">
                  <p:embed/>
                </p:oleObj>
              </mc:Choice>
              <mc:Fallback>
                <p:oleObj name="公式" r:id="rId11" imgW="678017" imgH="2057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1304" y="5945456"/>
                        <a:ext cx="1752600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46"/>
          <p:cNvGrpSpPr>
            <a:grpSpLocks/>
          </p:cNvGrpSpPr>
          <p:nvPr/>
        </p:nvGrpSpPr>
        <p:grpSpPr bwMode="auto">
          <a:xfrm>
            <a:off x="1075854" y="5972444"/>
            <a:ext cx="4886325" cy="576262"/>
            <a:chOff x="672" y="3631"/>
            <a:chExt cx="3078" cy="363"/>
          </a:xfrm>
        </p:grpSpPr>
        <p:graphicFrame>
          <p:nvGraphicFramePr>
            <p:cNvPr id="17422" name="Object 19"/>
            <p:cNvGraphicFramePr>
              <a:graphicFrameLocks noChangeAspect="1"/>
            </p:cNvGraphicFramePr>
            <p:nvPr/>
          </p:nvGraphicFramePr>
          <p:xfrm>
            <a:off x="672" y="3634"/>
            <a:ext cx="1709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3" name="公式" r:id="rId13" imgW="1287854" imgH="205740" progId="Equation.3">
                    <p:embed/>
                  </p:oleObj>
                </mc:Choice>
                <mc:Fallback>
                  <p:oleObj name="公式" r:id="rId13" imgW="1287854" imgH="2057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3634"/>
                          <a:ext cx="1709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3" name="Object 20"/>
            <p:cNvGraphicFramePr>
              <a:graphicFrameLocks noChangeAspect="1"/>
            </p:cNvGraphicFramePr>
            <p:nvPr/>
          </p:nvGraphicFramePr>
          <p:xfrm>
            <a:off x="2624" y="3631"/>
            <a:ext cx="1126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84" name="公式" r:id="rId15" imgW="792598" imgH="205740" progId="Equation.3">
                    <p:embed/>
                  </p:oleObj>
                </mc:Choice>
                <mc:Fallback>
                  <p:oleObj name="公式" r:id="rId15" imgW="792598" imgH="2057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4" y="3631"/>
                          <a:ext cx="1126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09" name="AutoShape 21" descr="小棋盘"/>
          <p:cNvSpPr>
            <a:spLocks noChangeArrowheads="1"/>
          </p:cNvSpPr>
          <p:nvPr/>
        </p:nvSpPr>
        <p:spPr bwMode="auto">
          <a:xfrm>
            <a:off x="6093942" y="5150119"/>
            <a:ext cx="2584450" cy="576262"/>
          </a:xfrm>
          <a:prstGeom prst="wedgeRoundRectCallout">
            <a:avLst>
              <a:gd name="adj1" fmla="val -54792"/>
              <a:gd name="adj2" fmla="val 118319"/>
              <a:gd name="adj3" fmla="val 16667"/>
            </a:avLst>
          </a:prstGeom>
          <a:pattFill prst="pct10">
            <a:fgClr>
              <a:srgbClr val="FFFF00"/>
            </a:fgClr>
            <a:bgClr>
              <a:srgbClr val="FFFFFF"/>
            </a:bgClr>
          </a:pattFill>
          <a:ln w="28575">
            <a:solidFill>
              <a:srgbClr val="339933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i="1">
                <a:solidFill>
                  <a:srgbClr val="FF3300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solidFill>
                  <a:srgbClr val="FF3300"/>
                </a:solidFill>
                <a:cs typeface="Times New Roman" panose="02020603050405020304" pitchFamily="18" charset="0"/>
              </a:rPr>
              <a:t>C</a:t>
            </a:r>
            <a:r>
              <a:rPr lang="en-US" altLang="zh-CN" b="1" i="1">
                <a:solidFill>
                  <a:srgbClr val="FF33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b="1" i="1">
                <a:solidFill>
                  <a:srgbClr val="FF3300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800" b="1" i="1">
                <a:solidFill>
                  <a:srgbClr val="FF3300"/>
                </a:solidFill>
                <a:cs typeface="Times New Roman" panose="02020603050405020304" pitchFamily="18" charset="0"/>
              </a:rPr>
              <a:t>u</a:t>
            </a:r>
            <a:r>
              <a:rPr lang="en-US" altLang="zh-CN" sz="2800" b="1" i="1" baseline="-25000">
                <a:solidFill>
                  <a:srgbClr val="FF3300"/>
                </a:solidFill>
                <a:cs typeface="Times New Roman" panose="02020603050405020304" pitchFamily="18" charset="0"/>
              </a:rPr>
              <a:t>L</a:t>
            </a:r>
            <a:r>
              <a:rPr lang="en-US" altLang="zh-CN" b="1" i="1" baseline="-25000">
                <a:solidFill>
                  <a:srgbClr val="FF33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b="1">
                <a:solidFill>
                  <a:srgbClr val="FF3300"/>
                </a:solidFill>
                <a:cs typeface="Times New Roman" panose="02020603050405020304" pitchFamily="18" charset="0"/>
              </a:rPr>
              <a:t>产生突变</a:t>
            </a:r>
          </a:p>
        </p:txBody>
      </p:sp>
      <p:sp>
        <p:nvSpPr>
          <p:cNvPr id="12310" name="Rectangle 22"/>
          <p:cNvSpPr>
            <a:spLocks noChangeArrowheads="1"/>
          </p:cNvSpPr>
          <p:nvPr/>
        </p:nvSpPr>
        <p:spPr bwMode="auto">
          <a:xfrm>
            <a:off x="647229" y="3661044"/>
            <a:ext cx="8201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99"/>
                </a:solidFill>
                <a:cs typeface="Times New Roman" panose="02020603050405020304" pitchFamily="18" charset="0"/>
              </a:rPr>
              <a:t>(2) </a:t>
            </a:r>
            <a:r>
              <a:rPr lang="zh-CN" altLang="en-US" sz="2800" b="1">
                <a:solidFill>
                  <a:srgbClr val="000099"/>
                </a:solidFill>
                <a:cs typeface="Times New Roman" panose="02020603050405020304" pitchFamily="18" charset="0"/>
              </a:rPr>
              <a:t>由</a:t>
            </a:r>
            <a:r>
              <a:rPr lang="en-US" altLang="zh-CN" sz="2800" b="1" i="1">
                <a:solidFill>
                  <a:srgbClr val="000099"/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sz="2800" b="1">
                <a:solidFill>
                  <a:srgbClr val="000099"/>
                </a:solidFill>
                <a:cs typeface="Times New Roman" panose="02020603050405020304" pitchFamily="18" charset="0"/>
              </a:rPr>
              <a:t>=0</a:t>
            </a:r>
            <a:r>
              <a:rPr lang="en-US" altLang="zh-CN" sz="2800" b="1" baseline="-25000">
                <a:solidFill>
                  <a:srgbClr val="000099"/>
                </a:solidFill>
                <a:cs typeface="Times New Roman" panose="02020603050405020304" pitchFamily="18" charset="0"/>
              </a:rPr>
              <a:t>+</a:t>
            </a:r>
            <a:r>
              <a:rPr lang="zh-CN" altLang="en-US" sz="2800" b="1">
                <a:solidFill>
                  <a:srgbClr val="000099"/>
                </a:solidFill>
                <a:cs typeface="Times New Roman" panose="02020603050405020304" pitchFamily="18" charset="0"/>
              </a:rPr>
              <a:t>电路，求其余各电流、电压的初始值</a:t>
            </a:r>
          </a:p>
        </p:txBody>
      </p:sp>
      <p:pic>
        <p:nvPicPr>
          <p:cNvPr id="17420" name="Picture 147" descr="图片10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367" y="973406"/>
            <a:ext cx="3671887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36" name="Picture 148" descr="图片11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592" y="900381"/>
            <a:ext cx="4787900" cy="2859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02949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9" grpId="0" animBg="1" autoUpdateAnimBg="0"/>
      <p:bldP spid="1231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4788" y="431544"/>
            <a:ext cx="1066800" cy="4572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 sz="2800" b="1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1106788" y="399794"/>
            <a:ext cx="7162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换路前电路处于稳态。</a:t>
            </a:r>
          </a:p>
          <a:p>
            <a:pPr eaLnBrk="1" hangingPunct="1">
              <a:defRPr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试求图示电路中各个电压和电流的初始值。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20988" y="3822444"/>
            <a:ext cx="6172200" cy="528638"/>
            <a:chOff x="288" y="2328"/>
            <a:chExt cx="3888" cy="333"/>
          </a:xfrm>
        </p:grpSpPr>
        <p:sp>
          <p:nvSpPr>
            <p:cNvPr id="18445" name="Text Box 5"/>
            <p:cNvSpPr txBox="1">
              <a:spLocks noChangeArrowheads="1"/>
            </p:cNvSpPr>
            <p:nvPr/>
          </p:nvSpPr>
          <p:spPr bwMode="auto">
            <a:xfrm>
              <a:off x="288" y="2328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000099"/>
                  </a:solidFill>
                  <a:cs typeface="Times New Roman" panose="02020603050405020304" pitchFamily="18" charset="0"/>
                </a:rPr>
                <a:t>解：</a:t>
              </a:r>
            </a:p>
          </p:txBody>
        </p:sp>
        <p:sp>
          <p:nvSpPr>
            <p:cNvPr id="18446" name="Text Box 6"/>
            <p:cNvSpPr txBox="1">
              <a:spLocks noChangeArrowheads="1"/>
            </p:cNvSpPr>
            <p:nvPr/>
          </p:nvSpPr>
          <p:spPr bwMode="auto">
            <a:xfrm>
              <a:off x="672" y="2334"/>
              <a:ext cx="35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cs typeface="Times New Roman" panose="02020603050405020304" pitchFamily="18" charset="0"/>
                </a:rPr>
                <a:t>(1) </a:t>
              </a:r>
              <a:r>
                <a:rPr lang="zh-CN" altLang="en-US" sz="2800" b="1">
                  <a:solidFill>
                    <a:srgbClr val="000099"/>
                  </a:solidFill>
                  <a:cs typeface="Times New Roman" panose="02020603050405020304" pitchFamily="18" charset="0"/>
                </a:rPr>
                <a:t>由</a:t>
              </a:r>
              <a:r>
                <a:rPr lang="en-US" altLang="zh-CN" sz="2800" b="1" i="1">
                  <a:solidFill>
                    <a:srgbClr val="000099"/>
                  </a:solidFill>
                  <a:cs typeface="Times New Roman" panose="02020603050405020304" pitchFamily="18" charset="0"/>
                </a:rPr>
                <a:t>t </a:t>
              </a:r>
              <a:r>
                <a:rPr lang="en-US" altLang="zh-CN" sz="2800" b="1">
                  <a:solidFill>
                    <a:srgbClr val="000099"/>
                  </a:solidFill>
                  <a:cs typeface="Times New Roman" panose="02020603050405020304" pitchFamily="18" charset="0"/>
                </a:rPr>
                <a:t>= 0</a:t>
              </a:r>
              <a:r>
                <a:rPr lang="en-US" altLang="zh-CN" sz="2800" b="1" baseline="-25000">
                  <a:solidFill>
                    <a:srgbClr val="000099"/>
                  </a:solidFill>
                  <a:cs typeface="Times New Roman" panose="02020603050405020304" pitchFamily="18" charset="0"/>
                </a:rPr>
                <a:t>-</a:t>
              </a:r>
              <a:r>
                <a:rPr lang="zh-CN" altLang="en-US" sz="2800" b="1">
                  <a:solidFill>
                    <a:srgbClr val="000099"/>
                  </a:solidFill>
                  <a:cs typeface="Times New Roman" panose="02020603050405020304" pitchFamily="18" charset="0"/>
                </a:rPr>
                <a:t>电路求 </a:t>
              </a:r>
              <a:r>
                <a:rPr lang="en-US" altLang="zh-CN" sz="2800" b="1" i="1">
                  <a:solidFill>
                    <a:srgbClr val="000099"/>
                  </a:solidFill>
                  <a:cs typeface="Times New Roman" panose="02020603050405020304" pitchFamily="18" charset="0"/>
                </a:rPr>
                <a:t>u</a:t>
              </a:r>
              <a:r>
                <a:rPr lang="en-US" altLang="zh-CN" sz="2800" b="1" i="1" baseline="-25000">
                  <a:solidFill>
                    <a:srgbClr val="000099"/>
                  </a:solidFill>
                  <a:cs typeface="Times New Roman" panose="02020603050405020304" pitchFamily="18" charset="0"/>
                </a:rPr>
                <a:t>C</a:t>
              </a:r>
              <a:r>
                <a:rPr lang="en-US" altLang="zh-CN" sz="2800" b="1">
                  <a:solidFill>
                    <a:srgbClr val="000099"/>
                  </a:solidFill>
                  <a:cs typeface="Times New Roman" panose="02020603050405020304" pitchFamily="18" charset="0"/>
                </a:rPr>
                <a:t>(0</a:t>
              </a:r>
              <a:r>
                <a:rPr lang="en-US" altLang="zh-CN" sz="2800" b="1" baseline="-25000">
                  <a:solidFill>
                    <a:srgbClr val="000099"/>
                  </a:solidFill>
                  <a:cs typeface="Times New Roman" panose="02020603050405020304" pitchFamily="18" charset="0"/>
                </a:rPr>
                <a:t>–</a:t>
              </a:r>
              <a:r>
                <a:rPr lang="en-US" altLang="zh-CN" sz="2800" b="1">
                  <a:solidFill>
                    <a:srgbClr val="000099"/>
                  </a:solidFill>
                  <a:cs typeface="Times New Roman" panose="02020603050405020304" pitchFamily="18" charset="0"/>
                </a:rPr>
                <a:t>)</a:t>
              </a:r>
              <a:r>
                <a:rPr lang="zh-CN" altLang="en-US" sz="2800" b="1">
                  <a:solidFill>
                    <a:srgbClr val="000099"/>
                  </a:solidFill>
                  <a:cs typeface="Times New Roman" panose="02020603050405020304" pitchFamily="18" charset="0"/>
                </a:rPr>
                <a:t>、</a:t>
              </a:r>
              <a:r>
                <a:rPr lang="en-US" altLang="zh-CN" sz="2800" b="1" i="1">
                  <a:solidFill>
                    <a:srgbClr val="000099"/>
                  </a:solidFill>
                  <a:cs typeface="Times New Roman" panose="02020603050405020304" pitchFamily="18" charset="0"/>
                </a:rPr>
                <a:t>i</a:t>
              </a:r>
              <a:r>
                <a:rPr lang="en-US" altLang="zh-CN" sz="2800" b="1" i="1" baseline="-25000">
                  <a:solidFill>
                    <a:srgbClr val="000099"/>
                  </a:solidFill>
                  <a:cs typeface="Times New Roman" panose="02020603050405020304" pitchFamily="18" charset="0"/>
                </a:rPr>
                <a:t>L </a:t>
              </a:r>
              <a:r>
                <a:rPr lang="en-US" altLang="zh-CN" sz="2800" b="1">
                  <a:solidFill>
                    <a:srgbClr val="000099"/>
                  </a:solidFill>
                  <a:cs typeface="Times New Roman" panose="02020603050405020304" pitchFamily="18" charset="0"/>
                </a:rPr>
                <a:t>(0</a:t>
              </a:r>
              <a:r>
                <a:rPr lang="en-US" altLang="zh-CN" sz="2800" b="1" baseline="-25000">
                  <a:solidFill>
                    <a:srgbClr val="000099"/>
                  </a:solidFill>
                  <a:cs typeface="Times New Roman" panose="02020603050405020304" pitchFamily="18" charset="0"/>
                </a:rPr>
                <a:t>–</a:t>
              </a:r>
              <a:r>
                <a:rPr lang="en-US" altLang="zh-CN" sz="2800" b="1">
                  <a:solidFill>
                    <a:srgbClr val="000099"/>
                  </a:solidFill>
                  <a:cs typeface="Times New Roman" panose="02020603050405020304" pitchFamily="18" charset="0"/>
                </a:rPr>
                <a:t>) </a:t>
              </a:r>
            </a:p>
          </p:txBody>
        </p:sp>
      </p:grpSp>
      <p:sp>
        <p:nvSpPr>
          <p:cNvPr id="18437" name="Text Box 7"/>
          <p:cNvSpPr txBox="1">
            <a:spLocks noChangeArrowheads="1"/>
          </p:cNvSpPr>
          <p:nvPr/>
        </p:nvSpPr>
        <p:spPr bwMode="auto">
          <a:xfrm>
            <a:off x="2995913" y="5176582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8438" name="Text Box 8"/>
          <p:cNvSpPr txBox="1">
            <a:spLocks noChangeArrowheads="1"/>
          </p:cNvSpPr>
          <p:nvPr/>
        </p:nvSpPr>
        <p:spPr bwMode="auto">
          <a:xfrm>
            <a:off x="6577313" y="5024182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>
              <a:cs typeface="Times New Roman" panose="02020603050405020304" pitchFamily="18" charset="0"/>
            </a:endParaRPr>
          </a:p>
        </p:txBody>
      </p:sp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994076" y="4257419"/>
            <a:ext cx="7327900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cs typeface="Times New Roman" panose="02020603050405020304" pitchFamily="18" charset="0"/>
              </a:rPr>
              <a:t>换路前电路已处于稳态：</a:t>
            </a:r>
            <a:r>
              <a:rPr lang="zh-CN" altLang="en-US" sz="2800" b="1">
                <a:solidFill>
                  <a:srgbClr val="000099"/>
                </a:solidFill>
                <a:cs typeface="Times New Roman" panose="02020603050405020304" pitchFamily="18" charset="0"/>
              </a:rPr>
              <a:t>电容元件视为开路；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b="1">
                <a:solidFill>
                  <a:srgbClr val="000099"/>
                </a:solidFill>
                <a:cs typeface="Times New Roman" panose="02020603050405020304" pitchFamily="18" charset="0"/>
              </a:rPr>
              <a:t>                                            电感元件视为短路。</a:t>
            </a: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960738" y="4789232"/>
            <a:ext cx="3422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cs typeface="Times New Roman" panose="02020603050405020304" pitchFamily="18" charset="0"/>
              </a:rPr>
              <a:t>由</a:t>
            </a:r>
            <a:r>
              <a:rPr lang="en-US" altLang="zh-CN" sz="2800" b="1" i="1">
                <a:cs typeface="Times New Roman" panose="02020603050405020304" pitchFamily="18" charset="0"/>
              </a:rPr>
              <a:t>t </a:t>
            </a:r>
            <a:r>
              <a:rPr lang="en-US" altLang="zh-CN" sz="2800" b="1">
                <a:cs typeface="Times New Roman" panose="02020603050405020304" pitchFamily="18" charset="0"/>
              </a:rPr>
              <a:t>= 0</a:t>
            </a:r>
            <a:r>
              <a:rPr lang="en-US" altLang="zh-CN" sz="2800" b="1" baseline="-25000">
                <a:cs typeface="Times New Roman" panose="02020603050405020304" pitchFamily="18" charset="0"/>
              </a:rPr>
              <a:t>-</a:t>
            </a:r>
            <a:r>
              <a:rPr lang="zh-CN" altLang="en-US" sz="2800" b="1">
                <a:cs typeface="Times New Roman" panose="02020603050405020304" pitchFamily="18" charset="0"/>
              </a:rPr>
              <a:t>电路可求得：</a:t>
            </a:r>
          </a:p>
        </p:txBody>
      </p:sp>
      <p:graphicFrame>
        <p:nvGraphicFramePr>
          <p:cNvPr id="13324" name="Object 12"/>
          <p:cNvGraphicFramePr>
            <a:graphicFrameLocks noChangeAspect="1"/>
          </p:cNvGraphicFramePr>
          <p:nvPr>
            <p:extLst/>
          </p:nvPr>
        </p:nvGraphicFramePr>
        <p:xfrm>
          <a:off x="954388" y="5222619"/>
          <a:ext cx="7707313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Equation" r:id="rId3" imgW="3436487" imgH="617220" progId="Equation.3">
                  <p:embed/>
                </p:oleObj>
              </mc:Choice>
              <mc:Fallback>
                <p:oleObj name="Equation" r:id="rId3" imgW="3436487" imgH="6172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4388" y="5222619"/>
                        <a:ext cx="7707313" cy="142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43" name="Picture 133" descr="图片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01" y="1269744"/>
            <a:ext cx="4584700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446" name="Picture 134" descr="图片1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413" y="1198307"/>
            <a:ext cx="4127500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138225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2" grpId="0" autoUpdateAnimBg="0"/>
      <p:bldP spid="1332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494916"/>
            <a:ext cx="1066800" cy="6096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 sz="2800" b="1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>
            <p:extLst/>
          </p:nvPr>
        </p:nvGraphicFramePr>
        <p:xfrm>
          <a:off x="1476375" y="4476366"/>
          <a:ext cx="49244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8" name="Equation" r:id="rId3" imgW="1950720" imgH="220875" progId="Equation.3">
                  <p:embed/>
                </p:oleObj>
              </mc:Choice>
              <mc:Fallback>
                <p:oleObj name="Equation" r:id="rId3" imgW="1950720" imgH="2208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476366"/>
                        <a:ext cx="492442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143000" y="463166"/>
            <a:ext cx="7162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换路前电路处于稳态。</a:t>
            </a:r>
          </a:p>
          <a:p>
            <a:pPr eaLnBrk="1" hangingPunct="1">
              <a:defRPr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试求图示电路中各个电压和电流的初始值。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320675" y="3938204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99"/>
                </a:solidFill>
                <a:cs typeface="Times New Roman" panose="02020603050405020304" pitchFamily="18" charset="0"/>
              </a:rPr>
              <a:t>解：</a:t>
            </a:r>
          </a:p>
        </p:txBody>
      </p:sp>
      <p:graphicFrame>
        <p:nvGraphicFramePr>
          <p:cNvPr id="19462" name="Object 6"/>
          <p:cNvGraphicFramePr>
            <a:graphicFrameLocks noChangeAspect="1"/>
          </p:cNvGraphicFramePr>
          <p:nvPr>
            <p:extLst/>
          </p:nvPr>
        </p:nvGraphicFramePr>
        <p:xfrm>
          <a:off x="1066800" y="3923916"/>
          <a:ext cx="242887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9" name="Equation" r:id="rId5" imgW="1021287" imgH="205740" progId="Equation.3">
                  <p:embed/>
                </p:oleObj>
              </mc:Choice>
              <mc:Fallback>
                <p:oleObj name="Equation" r:id="rId5" imgW="1021287" imgH="2057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923916"/>
                        <a:ext cx="242887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05" name="Text Box 69"/>
          <p:cNvSpPr txBox="1">
            <a:spLocks noChangeArrowheads="1"/>
          </p:cNvSpPr>
          <p:nvPr/>
        </p:nvSpPr>
        <p:spPr bwMode="auto">
          <a:xfrm>
            <a:off x="990600" y="4990716"/>
            <a:ext cx="2327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99"/>
                </a:solidFill>
                <a:cs typeface="Times New Roman" panose="02020603050405020304" pitchFamily="18" charset="0"/>
              </a:rPr>
              <a:t>由换路定则：</a:t>
            </a:r>
          </a:p>
        </p:txBody>
      </p:sp>
      <p:graphicFrame>
        <p:nvGraphicFramePr>
          <p:cNvPr id="14406" name="Object 70"/>
          <p:cNvGraphicFramePr>
            <a:graphicFrameLocks noChangeAspect="1"/>
          </p:cNvGraphicFramePr>
          <p:nvPr>
            <p:extLst/>
          </p:nvPr>
        </p:nvGraphicFramePr>
        <p:xfrm>
          <a:off x="2863850" y="5989254"/>
          <a:ext cx="3646488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0" name="Equation" r:id="rId7" imgW="1417113" imgH="220875" progId="Equation.3">
                  <p:embed/>
                </p:oleObj>
              </mc:Choice>
              <mc:Fallback>
                <p:oleObj name="Equation" r:id="rId7" imgW="1417113" imgH="2208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0" y="5989254"/>
                        <a:ext cx="3646488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07" name="Object 71"/>
          <p:cNvGraphicFramePr>
            <a:graphicFrameLocks noChangeAspect="1"/>
          </p:cNvGraphicFramePr>
          <p:nvPr>
            <p:extLst/>
          </p:nvPr>
        </p:nvGraphicFramePr>
        <p:xfrm>
          <a:off x="2971800" y="5424104"/>
          <a:ext cx="32766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1" name="Equation" r:id="rId9" imgW="1303005" imgH="205740" progId="Equation.3">
                  <p:embed/>
                </p:oleObj>
              </mc:Choice>
              <mc:Fallback>
                <p:oleObj name="Equation" r:id="rId9" imgW="1303005" imgH="2057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424104"/>
                        <a:ext cx="3276600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66" name="Picture 242" descr="图片1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314066"/>
            <a:ext cx="4584700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7" name="Picture 243" descr="图片1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315654"/>
            <a:ext cx="4127500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5372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05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91" descr="图片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913" y="1180245"/>
            <a:ext cx="4203700" cy="290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427770"/>
            <a:ext cx="1219200" cy="6096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 sz="2800" b="1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143000" y="427770"/>
            <a:ext cx="7162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换路前电路处稳态。</a:t>
            </a:r>
          </a:p>
          <a:p>
            <a:pPr eaLnBrk="1" hangingPunct="1">
              <a:defRPr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试求图示电路中各个电压和电流的初始值。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396875" y="4031395"/>
            <a:ext cx="70006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000099"/>
                </a:solidFill>
                <a:cs typeface="Times New Roman" panose="02020603050405020304" pitchFamily="18" charset="0"/>
              </a:rPr>
              <a:t>解：</a:t>
            </a:r>
            <a:r>
              <a:rPr lang="en-US" altLang="zh-CN" sz="2800" b="1" dirty="0">
                <a:solidFill>
                  <a:srgbClr val="000099"/>
                </a:solidFill>
                <a:cs typeface="Times New Roman" panose="02020603050405020304" pitchFamily="18" charset="0"/>
              </a:rPr>
              <a:t>(2) </a:t>
            </a:r>
            <a:r>
              <a:rPr lang="zh-CN" altLang="en-US" sz="2800" b="1" dirty="0">
                <a:solidFill>
                  <a:srgbClr val="000099"/>
                </a:solidFill>
                <a:cs typeface="Times New Roman" panose="02020603050405020304" pitchFamily="18" charset="0"/>
              </a:rPr>
              <a:t>由</a:t>
            </a:r>
            <a:r>
              <a:rPr lang="en-US" altLang="zh-CN" sz="2800" b="1" i="1" dirty="0">
                <a:solidFill>
                  <a:srgbClr val="000099"/>
                </a:solidFill>
                <a:cs typeface="Times New Roman" panose="02020603050405020304" pitchFamily="18" charset="0"/>
              </a:rPr>
              <a:t>t </a:t>
            </a:r>
            <a:r>
              <a:rPr lang="en-US" altLang="zh-CN" sz="2800" b="1" dirty="0">
                <a:solidFill>
                  <a:srgbClr val="000099"/>
                </a:solidFill>
                <a:cs typeface="Times New Roman" panose="02020603050405020304" pitchFamily="18" charset="0"/>
              </a:rPr>
              <a:t>= 0</a:t>
            </a:r>
            <a:r>
              <a:rPr lang="en-US" altLang="zh-CN" sz="2800" b="1" baseline="-25000" dirty="0" smtClean="0">
                <a:solidFill>
                  <a:srgbClr val="000099"/>
                </a:solidFill>
                <a:cs typeface="Times New Roman" panose="02020603050405020304" pitchFamily="18" charset="0"/>
              </a:rPr>
              <a:t>+</a:t>
            </a:r>
            <a:r>
              <a:rPr lang="zh-CN" alt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等效电路</a:t>
            </a:r>
            <a:r>
              <a:rPr lang="zh-CN" altLang="en-US" sz="2800" b="1" dirty="0">
                <a:solidFill>
                  <a:srgbClr val="000099"/>
                </a:solidFill>
                <a:cs typeface="Times New Roman" panose="02020603050405020304" pitchFamily="18" charset="0"/>
              </a:rPr>
              <a:t>求 </a:t>
            </a:r>
            <a:r>
              <a:rPr lang="en-US" altLang="zh-CN" sz="2800" b="1" i="1" dirty="0" err="1">
                <a:solidFill>
                  <a:srgbClr val="000099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800" b="1" i="1" baseline="-25000" dirty="0" err="1">
                <a:solidFill>
                  <a:srgbClr val="000099"/>
                </a:solidFill>
                <a:cs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rgbClr val="000099"/>
                </a:solidFill>
                <a:cs typeface="Times New Roman" panose="02020603050405020304" pitchFamily="18" charset="0"/>
              </a:rPr>
              <a:t>(0</a:t>
            </a:r>
            <a:r>
              <a:rPr lang="en-US" altLang="zh-CN" sz="2800" b="1" baseline="-25000" dirty="0">
                <a:solidFill>
                  <a:srgbClr val="000099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800" b="1" dirty="0">
                <a:solidFill>
                  <a:srgbClr val="000099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000099"/>
                </a:solidFill>
                <a:cs typeface="Times New Roman" panose="02020603050405020304" pitchFamily="18" charset="0"/>
              </a:rPr>
              <a:t>、</a:t>
            </a:r>
            <a:r>
              <a:rPr lang="en-US" altLang="zh-CN" sz="2800" b="1" i="1" dirty="0" err="1">
                <a:solidFill>
                  <a:srgbClr val="000099"/>
                </a:solidFill>
                <a:cs typeface="Times New Roman" panose="02020603050405020304" pitchFamily="18" charset="0"/>
              </a:rPr>
              <a:t>u</a:t>
            </a:r>
            <a:r>
              <a:rPr lang="en-US" altLang="zh-CN" sz="2800" b="1" i="1" baseline="-25000" dirty="0" err="1">
                <a:solidFill>
                  <a:srgbClr val="000099"/>
                </a:solidFill>
                <a:cs typeface="Times New Roman" panose="02020603050405020304" pitchFamily="18" charset="0"/>
              </a:rPr>
              <a:t>L</a:t>
            </a:r>
            <a:r>
              <a:rPr lang="en-US" altLang="zh-CN" sz="2800" b="1" i="1" baseline="-25000" dirty="0">
                <a:solidFill>
                  <a:srgbClr val="000099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0099"/>
                </a:solidFill>
                <a:cs typeface="Times New Roman" panose="02020603050405020304" pitchFamily="18" charset="0"/>
              </a:rPr>
              <a:t>(0</a:t>
            </a:r>
            <a:r>
              <a:rPr lang="en-US" altLang="zh-CN" sz="2800" b="1" baseline="-25000" dirty="0">
                <a:solidFill>
                  <a:srgbClr val="000099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800" b="1" dirty="0">
                <a:solidFill>
                  <a:srgbClr val="000099"/>
                </a:solidFill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930275" y="4542570"/>
            <a:ext cx="7196138" cy="1122363"/>
            <a:chOff x="586" y="2736"/>
            <a:chExt cx="4533" cy="707"/>
          </a:xfrm>
        </p:grpSpPr>
        <p:sp>
          <p:nvSpPr>
            <p:cNvPr id="20494" name="Rectangle 7"/>
            <p:cNvSpPr>
              <a:spLocks noChangeArrowheads="1"/>
            </p:cNvSpPr>
            <p:nvPr/>
          </p:nvSpPr>
          <p:spPr bwMode="auto">
            <a:xfrm>
              <a:off x="586" y="2736"/>
              <a:ext cx="1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cs typeface="Times New Roman" panose="02020603050405020304" pitchFamily="18" charset="0"/>
                </a:rPr>
                <a:t>由图可列出</a:t>
              </a:r>
            </a:p>
          </p:txBody>
        </p:sp>
        <p:graphicFrame>
          <p:nvGraphicFramePr>
            <p:cNvPr id="20495" name="Object 2"/>
            <p:cNvGraphicFramePr>
              <a:graphicFrameLocks noChangeAspect="1"/>
            </p:cNvGraphicFramePr>
            <p:nvPr/>
          </p:nvGraphicFramePr>
          <p:xfrm>
            <a:off x="1900" y="2736"/>
            <a:ext cx="3219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2" name="Equation" r:id="rId4" imgW="1988598" imgH="220875" progId="Equation.3">
                    <p:embed/>
                  </p:oleObj>
                </mc:Choice>
                <mc:Fallback>
                  <p:oleObj name="Equation" r:id="rId4" imgW="1988598" imgH="2208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" y="2736"/>
                          <a:ext cx="3219" cy="3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6" name="Object 3"/>
            <p:cNvGraphicFramePr>
              <a:graphicFrameLocks noChangeAspect="1"/>
            </p:cNvGraphicFramePr>
            <p:nvPr/>
          </p:nvGraphicFramePr>
          <p:xfrm>
            <a:off x="1968" y="3059"/>
            <a:ext cx="230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3" name="Equation" r:id="rId6" imgW="1401962" imgH="220875" progId="Equation.3">
                    <p:embed/>
                  </p:oleObj>
                </mc:Choice>
                <mc:Fallback>
                  <p:oleObj name="Equation" r:id="rId6" imgW="1401962" imgH="2208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3059"/>
                          <a:ext cx="2304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990600" y="5533170"/>
            <a:ext cx="6019800" cy="1211263"/>
            <a:chOff x="624" y="3360"/>
            <a:chExt cx="3792" cy="763"/>
          </a:xfrm>
        </p:grpSpPr>
        <p:sp>
          <p:nvSpPr>
            <p:cNvPr id="20491" name="Rectangle 11"/>
            <p:cNvSpPr>
              <a:spLocks noChangeArrowheads="1"/>
            </p:cNvSpPr>
            <p:nvPr/>
          </p:nvSpPr>
          <p:spPr bwMode="auto">
            <a:xfrm>
              <a:off x="624" y="3360"/>
              <a:ext cx="10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 dirty="0">
                  <a:cs typeface="Times New Roman" panose="02020603050405020304" pitchFamily="18" charset="0"/>
                </a:rPr>
                <a:t>代</a:t>
              </a:r>
              <a:r>
                <a:rPr lang="zh-CN" altLang="en-US" sz="2800" b="1" dirty="0" smtClean="0">
                  <a:cs typeface="Times New Roman" panose="02020603050405020304" pitchFamily="18" charset="0"/>
                </a:rPr>
                <a:t>入</a:t>
              </a:r>
              <a:r>
                <a:rPr lang="zh-CN" altLang="en-US" sz="2800" b="1" dirty="0">
                  <a:cs typeface="Times New Roman" panose="02020603050405020304" pitchFamily="18" charset="0"/>
                </a:rPr>
                <a:t>数据</a:t>
              </a:r>
            </a:p>
          </p:txBody>
        </p:sp>
        <p:graphicFrame>
          <p:nvGraphicFramePr>
            <p:cNvPr id="20492" name="Object 0"/>
            <p:cNvGraphicFramePr>
              <a:graphicFrameLocks noChangeAspect="1"/>
            </p:cNvGraphicFramePr>
            <p:nvPr/>
          </p:nvGraphicFramePr>
          <p:xfrm>
            <a:off x="1989" y="3408"/>
            <a:ext cx="2427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4" name="Equation" r:id="rId8" imgW="1463040" imgH="220875" progId="Equation.3">
                    <p:embed/>
                  </p:oleObj>
                </mc:Choice>
                <mc:Fallback>
                  <p:oleObj name="Equation" r:id="rId8" imgW="1463040" imgH="2208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9" y="3408"/>
                          <a:ext cx="2427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3" name="Object 1"/>
            <p:cNvGraphicFramePr>
              <a:graphicFrameLocks noChangeAspect="1"/>
            </p:cNvGraphicFramePr>
            <p:nvPr/>
          </p:nvGraphicFramePr>
          <p:xfrm>
            <a:off x="1968" y="3739"/>
            <a:ext cx="178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5" name="Equation" r:id="rId10" imgW="1081892" imgH="220875" progId="Equation.3">
                    <p:embed/>
                  </p:oleObj>
                </mc:Choice>
                <mc:Fallback>
                  <p:oleObj name="Equation" r:id="rId10" imgW="1081892" imgH="2208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3739"/>
                          <a:ext cx="1785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74" name="AutoShape 14" descr="80%"/>
          <p:cNvSpPr>
            <a:spLocks noChangeArrowheads="1"/>
          </p:cNvSpPr>
          <p:nvPr/>
        </p:nvSpPr>
        <p:spPr bwMode="auto">
          <a:xfrm>
            <a:off x="7658100" y="4009170"/>
            <a:ext cx="1257300" cy="609600"/>
          </a:xfrm>
          <a:prstGeom prst="wedgeEllipseCallout">
            <a:avLst>
              <a:gd name="adj1" fmla="val -9722"/>
              <a:gd name="adj2" fmla="val -189583"/>
            </a:avLst>
          </a:prstGeom>
          <a:pattFill prst="smConfetti">
            <a:fgClr>
              <a:srgbClr val="FFCC00"/>
            </a:fgClr>
            <a:bgClr>
              <a:srgbClr val="FFFFFF"/>
            </a:bgClr>
          </a:patt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="1" i="1" baseline="-25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5365" name="AutoShape 5" descr="80%"/>
          <p:cNvSpPr>
            <a:spLocks noChangeArrowheads="1"/>
          </p:cNvSpPr>
          <p:nvPr/>
        </p:nvSpPr>
        <p:spPr bwMode="auto">
          <a:xfrm>
            <a:off x="6153150" y="3932970"/>
            <a:ext cx="1390650" cy="609600"/>
          </a:xfrm>
          <a:prstGeom prst="wedgeEllipseCallout">
            <a:avLst>
              <a:gd name="adj1" fmla="val 21917"/>
              <a:gd name="adj2" fmla="val -202606"/>
            </a:avLst>
          </a:prstGeom>
          <a:pattFill prst="pct50">
            <a:fgClr>
              <a:schemeClr val="accent5">
                <a:lumMod val="40000"/>
                <a:lumOff val="60000"/>
              </a:schemeClr>
            </a:fgClr>
            <a:bgClr>
              <a:srgbClr val="FFFFFF"/>
            </a:bgClr>
          </a:pattFill>
          <a:ln w="381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b="1" i="1" baseline="-25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</a:t>
            </a:r>
            <a:r>
              <a:rPr lang="en-US" altLang="zh-CN" sz="2800" b="1" i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20490" name="Picture 190" descr="图片1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323120"/>
            <a:ext cx="4584700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18448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utoUpdateAnimBg="0"/>
      <p:bldP spid="15374" grpId="0" animBg="1" autoUpdateAnimBg="0"/>
      <p:bldP spid="15365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295400" y="2466975"/>
            <a:ext cx="472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cs typeface="Times New Roman" panose="02020603050405020304" pitchFamily="18" charset="0"/>
              </a:rPr>
              <a:t>3.2  </a:t>
            </a:r>
            <a:r>
              <a:rPr lang="zh-CN" altLang="en-US" sz="2800" b="1">
                <a:cs typeface="Times New Roman" panose="02020603050405020304" pitchFamily="18" charset="0"/>
              </a:rPr>
              <a:t>储能元件和换路定则</a:t>
            </a:r>
          </a:p>
        </p:txBody>
      </p:sp>
      <p:sp>
        <p:nvSpPr>
          <p:cNvPr id="3075" name="Rectangl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295400" y="3052763"/>
            <a:ext cx="518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cs typeface="Times New Roman" panose="02020603050405020304" pitchFamily="18" charset="0"/>
              </a:rPr>
              <a:t>3.3  </a:t>
            </a:r>
            <a:r>
              <a:rPr lang="en-US" altLang="zh-CN" sz="2800" b="1" i="1">
                <a:cs typeface="Times New Roman" panose="02020603050405020304" pitchFamily="18" charset="0"/>
              </a:rPr>
              <a:t>RC</a:t>
            </a:r>
            <a:r>
              <a:rPr lang="zh-CN" altLang="en-US" sz="2800" b="1">
                <a:cs typeface="Times New Roman" panose="02020603050405020304" pitchFamily="18" charset="0"/>
              </a:rPr>
              <a:t>电路的响应</a:t>
            </a:r>
          </a:p>
        </p:txBody>
      </p:sp>
      <p:sp>
        <p:nvSpPr>
          <p:cNvPr id="3076" name="Rectangle 6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295400" y="3624263"/>
            <a:ext cx="678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cs typeface="Times New Roman" panose="02020603050405020304" pitchFamily="18" charset="0"/>
              </a:rPr>
              <a:t>3.4  </a:t>
            </a:r>
            <a:r>
              <a:rPr lang="zh-CN" altLang="en-US" sz="2800" b="1">
                <a:cs typeface="Times New Roman" panose="02020603050405020304" pitchFamily="18" charset="0"/>
              </a:rPr>
              <a:t>一阶线性电路暂态分析的三要素法</a:t>
            </a:r>
          </a:p>
        </p:txBody>
      </p:sp>
      <p:sp>
        <p:nvSpPr>
          <p:cNvPr id="3077" name="Rectangle 7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295400" y="4767263"/>
            <a:ext cx="5638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cs typeface="Times New Roman" panose="02020603050405020304" pitchFamily="18" charset="0"/>
              </a:rPr>
              <a:t>3.6  </a:t>
            </a:r>
            <a:r>
              <a:rPr lang="en-US" altLang="zh-CN" sz="2800" b="1" i="1">
                <a:cs typeface="Times New Roman" panose="02020603050405020304" pitchFamily="18" charset="0"/>
              </a:rPr>
              <a:t>RL</a:t>
            </a:r>
            <a:r>
              <a:rPr lang="zh-CN" altLang="en-US" sz="2800" b="1">
                <a:cs typeface="Times New Roman" panose="02020603050405020304" pitchFamily="18" charset="0"/>
              </a:rPr>
              <a:t>电路的响应</a:t>
            </a:r>
          </a:p>
        </p:txBody>
      </p:sp>
      <p:sp>
        <p:nvSpPr>
          <p:cNvPr id="3078" name="Rectangle 108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295400" y="4210050"/>
            <a:ext cx="586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cs typeface="Times New Roman" panose="02020603050405020304" pitchFamily="18" charset="0"/>
              </a:rPr>
              <a:t>3.5  </a:t>
            </a:r>
            <a:r>
              <a:rPr lang="zh-CN" altLang="en-US" sz="2800" b="1">
                <a:cs typeface="Times New Roman" panose="02020603050405020304" pitchFamily="18" charset="0"/>
              </a:rPr>
              <a:t>微分电路和积分电路</a:t>
            </a:r>
          </a:p>
        </p:txBody>
      </p:sp>
      <p:sp>
        <p:nvSpPr>
          <p:cNvPr id="3079" name="Rectangle 110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295400" y="1909763"/>
            <a:ext cx="640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cs typeface="Times New Roman" panose="02020603050405020304" pitchFamily="18" charset="0"/>
              </a:rPr>
              <a:t>3.1  </a:t>
            </a:r>
            <a:r>
              <a:rPr lang="zh-CN" altLang="en-US" sz="2800" b="1">
                <a:cs typeface="Times New Roman" panose="02020603050405020304" pitchFamily="18" charset="0"/>
              </a:rPr>
              <a:t>电阻元件、电感元件、电容元件</a:t>
            </a:r>
          </a:p>
        </p:txBody>
      </p:sp>
      <p:sp>
        <p:nvSpPr>
          <p:cNvPr id="3183" name="Rectangle 111"/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717252"/>
            <a:ext cx="7696200" cy="6858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zh-CN" altLang="en-US" sz="4000" b="1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4000" b="1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4000" b="1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章  电路的暂态分析</a:t>
            </a:r>
            <a:endParaRPr lang="zh-CN" altLang="en-US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05323" y="6373730"/>
            <a:ext cx="1638677" cy="493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44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1013" y="563481"/>
            <a:ext cx="1143000" cy="6096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zh-CN" altLang="en-US" sz="2800" b="1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314450" y="534906"/>
            <a:ext cx="71628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换路前电路处稳态。</a:t>
            </a:r>
          </a:p>
          <a:p>
            <a:pPr eaLnBrk="1" hangingPunct="1">
              <a:defRPr/>
            </a:pP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试求图示电路中各个电压和电流的初始值。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304800" y="3735306"/>
            <a:ext cx="4268788" cy="1050925"/>
            <a:chOff x="192" y="2256"/>
            <a:chExt cx="2689" cy="662"/>
          </a:xfrm>
        </p:grpSpPr>
        <p:sp>
          <p:nvSpPr>
            <p:cNvPr id="21515" name="Rectangle 56"/>
            <p:cNvSpPr>
              <a:spLocks noChangeArrowheads="1"/>
            </p:cNvSpPr>
            <p:nvPr/>
          </p:nvSpPr>
          <p:spPr bwMode="auto">
            <a:xfrm>
              <a:off x="192" y="2414"/>
              <a:ext cx="133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000099"/>
                  </a:solidFill>
                  <a:cs typeface="Times New Roman" panose="02020603050405020304" pitchFamily="18" charset="0"/>
                </a:rPr>
                <a:t>解：</a:t>
              </a:r>
              <a:r>
                <a:rPr lang="zh-CN" altLang="en-US" sz="2800" b="1">
                  <a:cs typeface="Times New Roman" panose="02020603050405020304" pitchFamily="18" charset="0"/>
                </a:rPr>
                <a:t>解之得   </a:t>
              </a:r>
              <a:endParaRPr lang="zh-CN" altLang="en-US" sz="2800" b="1">
                <a:solidFill>
                  <a:srgbClr val="CC0000"/>
                </a:solidFill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1516" name="Object 1026"/>
            <p:cNvGraphicFramePr>
              <a:graphicFrameLocks noChangeAspect="1"/>
            </p:cNvGraphicFramePr>
            <p:nvPr/>
          </p:nvGraphicFramePr>
          <p:xfrm>
            <a:off x="1532" y="2256"/>
            <a:ext cx="1349" cy="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0" name="Equation" r:id="rId3" imgW="815325" imgH="388778" progId="Equation.3">
                    <p:embed/>
                  </p:oleObj>
                </mc:Choice>
                <mc:Fallback>
                  <p:oleObj name="Equation" r:id="rId3" imgW="815325" imgH="38877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2" y="2256"/>
                          <a:ext cx="1349" cy="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442" name="Text Box 58"/>
          <p:cNvSpPr txBox="1">
            <a:spLocks noChangeArrowheads="1"/>
          </p:cNvSpPr>
          <p:nvPr/>
        </p:nvSpPr>
        <p:spPr bwMode="auto">
          <a:xfrm>
            <a:off x="990600" y="4497306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cs typeface="Times New Roman" panose="02020603050405020304" pitchFamily="18" charset="0"/>
              </a:rPr>
              <a:t>并可求出</a:t>
            </a:r>
          </a:p>
        </p:txBody>
      </p:sp>
      <p:grpSp>
        <p:nvGrpSpPr>
          <p:cNvPr id="3" name="Group 59"/>
          <p:cNvGrpSpPr>
            <a:grpSpLocks/>
          </p:cNvGrpSpPr>
          <p:nvPr/>
        </p:nvGrpSpPr>
        <p:grpSpPr bwMode="auto">
          <a:xfrm>
            <a:off x="2181225" y="5063726"/>
            <a:ext cx="6310313" cy="1384300"/>
            <a:chOff x="1374" y="3064"/>
            <a:chExt cx="3975" cy="872"/>
          </a:xfrm>
        </p:grpSpPr>
        <p:graphicFrame>
          <p:nvGraphicFramePr>
            <p:cNvPr id="21513" name="Object 1024"/>
            <p:cNvGraphicFramePr>
              <a:graphicFrameLocks noChangeAspect="1"/>
            </p:cNvGraphicFramePr>
            <p:nvPr/>
          </p:nvGraphicFramePr>
          <p:xfrm>
            <a:off x="1374" y="3064"/>
            <a:ext cx="3975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1" name="Equation" r:id="rId5" imgW="2408098" imgH="220875" progId="Equation.3">
                    <p:embed/>
                  </p:oleObj>
                </mc:Choice>
                <mc:Fallback>
                  <p:oleObj name="Equation" r:id="rId5" imgW="2408098" imgH="2208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4" y="3064"/>
                          <a:ext cx="3975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4" name="Object 1025"/>
            <p:cNvGraphicFramePr>
              <a:graphicFrameLocks noChangeAspect="1"/>
            </p:cNvGraphicFramePr>
            <p:nvPr/>
          </p:nvGraphicFramePr>
          <p:xfrm>
            <a:off x="2151" y="3324"/>
            <a:ext cx="2466" cy="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2" name="Equation" r:id="rId7" imgW="1554421" imgH="388778" progId="Equation.3">
                    <p:embed/>
                  </p:oleObj>
                </mc:Choice>
                <mc:Fallback>
                  <p:oleObj name="Equation" r:id="rId7" imgW="1554421" imgH="38877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1" y="3324"/>
                          <a:ext cx="2466" cy="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8575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1511" name="Picture 226" descr="图片14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350" y="1465181"/>
            <a:ext cx="4203700" cy="290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227" descr="图片1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1277856"/>
            <a:ext cx="4584700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66737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42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57200" y="547688"/>
            <a:ext cx="19700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0099"/>
                </a:solidFill>
              </a:rPr>
              <a:t>计算结果：</a:t>
            </a:r>
            <a:endParaRPr lang="zh-CN" altLang="en-US" sz="2800" b="1" u="sng">
              <a:solidFill>
                <a:srgbClr val="000099"/>
              </a:solidFill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682750" y="3181350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000099"/>
                </a:solidFill>
              </a:rPr>
              <a:t>电量</a:t>
            </a:r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>
            <a:off x="1641475" y="3763963"/>
            <a:ext cx="582453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1619250" y="4425950"/>
            <a:ext cx="5846763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22534" name="Object 1024"/>
          <p:cNvGraphicFramePr>
            <a:graphicFrameLocks noChangeAspect="1"/>
          </p:cNvGraphicFramePr>
          <p:nvPr>
            <p:extLst/>
          </p:nvPr>
        </p:nvGraphicFramePr>
        <p:xfrm>
          <a:off x="4276725" y="3227388"/>
          <a:ext cx="68897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2" name="Equation" r:id="rId3" imgW="373572" imgH="205740" progId="Equation.3">
                  <p:embed/>
                </p:oleObj>
              </mc:Choice>
              <mc:Fallback>
                <p:oleObj name="Equation" r:id="rId3" imgW="373572" imgH="2057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6725" y="3227388"/>
                        <a:ext cx="688975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1025"/>
          <p:cNvGraphicFramePr>
            <a:graphicFrameLocks noChangeAspect="1"/>
          </p:cNvGraphicFramePr>
          <p:nvPr>
            <p:extLst/>
          </p:nvPr>
        </p:nvGraphicFramePr>
        <p:xfrm>
          <a:off x="5334000" y="3200400"/>
          <a:ext cx="677863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3" name="Equation" r:id="rId5" imgW="373572" imgH="220875" progId="Equation.3">
                  <p:embed/>
                </p:oleObj>
              </mc:Choice>
              <mc:Fallback>
                <p:oleObj name="Equation" r:id="rId5" imgW="373572" imgH="2208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200400"/>
                        <a:ext cx="677863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Object 1026"/>
          <p:cNvGraphicFramePr>
            <a:graphicFrameLocks noChangeAspect="1"/>
          </p:cNvGraphicFramePr>
          <p:nvPr>
            <p:extLst/>
          </p:nvPr>
        </p:nvGraphicFramePr>
        <p:xfrm>
          <a:off x="2921000" y="3170238"/>
          <a:ext cx="9588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4" name="Equation" r:id="rId7" imgW="411450" imgH="220875" progId="Equation.3">
                  <p:embed/>
                </p:oleObj>
              </mc:Choice>
              <mc:Fallback>
                <p:oleObj name="Equation" r:id="rId7" imgW="411450" imgH="2208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1000" y="3170238"/>
                        <a:ext cx="958850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1027"/>
          <p:cNvGraphicFramePr>
            <a:graphicFrameLocks noChangeAspect="1"/>
          </p:cNvGraphicFramePr>
          <p:nvPr>
            <p:extLst/>
          </p:nvPr>
        </p:nvGraphicFramePr>
        <p:xfrm>
          <a:off x="6316663" y="3200400"/>
          <a:ext cx="919162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5" name="Equation" r:id="rId9" imgW="411450" imgH="205740" progId="Equation.3">
                  <p:embed/>
                </p:oleObj>
              </mc:Choice>
              <mc:Fallback>
                <p:oleObj name="Equation" r:id="rId9" imgW="411450" imgH="2057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6663" y="3200400"/>
                        <a:ext cx="919162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8" name="Object 1028"/>
          <p:cNvGraphicFramePr>
            <a:graphicFrameLocks noChangeAspect="1"/>
          </p:cNvGraphicFramePr>
          <p:nvPr>
            <p:extLst/>
          </p:nvPr>
        </p:nvGraphicFramePr>
        <p:xfrm>
          <a:off x="1849438" y="4521200"/>
          <a:ext cx="754062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6" name="公式" r:id="rId11" imgW="388724" imgH="205740" progId="Equation.3">
                  <p:embed/>
                </p:oleObj>
              </mc:Choice>
              <mc:Fallback>
                <p:oleObj name="公式" r:id="rId11" imgW="388724" imgH="2057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9438" y="4521200"/>
                        <a:ext cx="754062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9" name="Object 1029"/>
          <p:cNvGraphicFramePr>
            <a:graphicFrameLocks noChangeAspect="1"/>
          </p:cNvGraphicFramePr>
          <p:nvPr>
            <p:extLst/>
          </p:nvPr>
        </p:nvGraphicFramePr>
        <p:xfrm>
          <a:off x="1831975" y="3868738"/>
          <a:ext cx="771525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7" name="公式" r:id="rId13" imgW="388724" imgH="205740" progId="Equation.3">
                  <p:embed/>
                </p:oleObj>
              </mc:Choice>
              <mc:Fallback>
                <p:oleObj name="公式" r:id="rId13" imgW="388724" imgH="2057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975" y="3868738"/>
                        <a:ext cx="771525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0" name="Object 1030"/>
          <p:cNvGraphicFramePr>
            <a:graphicFrameLocks noChangeAspect="1"/>
          </p:cNvGraphicFramePr>
          <p:nvPr>
            <p:extLst/>
          </p:nvPr>
        </p:nvGraphicFramePr>
        <p:xfrm>
          <a:off x="3200400" y="3900488"/>
          <a:ext cx="34607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8" name="Equation" r:id="rId15" imgW="122157" imgH="159862" progId="Equation.3">
                  <p:embed/>
                </p:oleObj>
              </mc:Choice>
              <mc:Fallback>
                <p:oleObj name="Equation" r:id="rId15" imgW="122157" imgH="1598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900488"/>
                        <a:ext cx="34607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1" name="Object 1031"/>
          <p:cNvGraphicFramePr>
            <a:graphicFrameLocks noChangeAspect="1"/>
          </p:cNvGraphicFramePr>
          <p:nvPr>
            <p:extLst/>
          </p:nvPr>
        </p:nvGraphicFramePr>
        <p:xfrm>
          <a:off x="4467225" y="3898900"/>
          <a:ext cx="3063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49" name="Equation" r:id="rId17" imgW="106532" imgH="159862" progId="Equation.3">
                  <p:embed/>
                </p:oleObj>
              </mc:Choice>
              <mc:Fallback>
                <p:oleObj name="Equation" r:id="rId17" imgW="106532" imgH="1598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7225" y="3898900"/>
                        <a:ext cx="3063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2" name="Object 1032"/>
          <p:cNvGraphicFramePr>
            <a:graphicFrameLocks noChangeAspect="1"/>
          </p:cNvGraphicFramePr>
          <p:nvPr>
            <p:extLst/>
          </p:nvPr>
        </p:nvGraphicFramePr>
        <p:xfrm>
          <a:off x="4437063" y="4556125"/>
          <a:ext cx="32067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0" name="Equation" r:id="rId19" imgW="106532" imgH="159862" progId="Equation.3">
                  <p:embed/>
                </p:oleObj>
              </mc:Choice>
              <mc:Fallback>
                <p:oleObj name="Equation" r:id="rId19" imgW="106532" imgH="1598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7063" y="4556125"/>
                        <a:ext cx="320675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3" name="Object 1033"/>
          <p:cNvGraphicFramePr>
            <a:graphicFrameLocks noChangeAspect="1"/>
          </p:cNvGraphicFramePr>
          <p:nvPr>
            <p:extLst/>
          </p:nvPr>
        </p:nvGraphicFramePr>
        <p:xfrm>
          <a:off x="5602288" y="3873500"/>
          <a:ext cx="35718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1" name="公式" r:id="rId21" imgW="122157" imgH="167430" progId="Equation.3">
                  <p:embed/>
                </p:oleObj>
              </mc:Choice>
              <mc:Fallback>
                <p:oleObj name="公式" r:id="rId21" imgW="122157" imgH="1674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2288" y="3873500"/>
                        <a:ext cx="357187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4" name="Object 1034"/>
          <p:cNvGraphicFramePr>
            <a:graphicFrameLocks noChangeAspect="1"/>
          </p:cNvGraphicFramePr>
          <p:nvPr>
            <p:extLst/>
          </p:nvPr>
        </p:nvGraphicFramePr>
        <p:xfrm>
          <a:off x="5591175" y="4448175"/>
          <a:ext cx="314923" cy="736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2" name="Equation" r:id="rId23" imgW="144884" imgH="388778" progId="Equation.3">
                  <p:embed/>
                </p:oleObj>
              </mc:Choice>
              <mc:Fallback>
                <p:oleObj name="Equation" r:id="rId23" imgW="144884" imgH="3887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175" y="4448175"/>
                        <a:ext cx="314923" cy="7365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5" name="Object 1035"/>
          <p:cNvGraphicFramePr>
            <a:graphicFrameLocks noChangeAspect="1"/>
          </p:cNvGraphicFramePr>
          <p:nvPr>
            <p:extLst/>
          </p:nvPr>
        </p:nvGraphicFramePr>
        <p:xfrm>
          <a:off x="6729413" y="3897313"/>
          <a:ext cx="3429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3" name="Equation" r:id="rId25" imgW="122157" imgH="167430" progId="Equation.3">
                  <p:embed/>
                </p:oleObj>
              </mc:Choice>
              <mc:Fallback>
                <p:oleObj name="Equation" r:id="rId25" imgW="122157" imgH="1674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9413" y="3897313"/>
                        <a:ext cx="3429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2774950" y="3124200"/>
            <a:ext cx="0" cy="2057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3962400" y="3140075"/>
            <a:ext cx="0" cy="20415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>
            <a:off x="5245100" y="3141663"/>
            <a:ext cx="0" cy="19700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>
            <a:off x="6249988" y="3141663"/>
            <a:ext cx="0" cy="1970087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>
            <a:off x="1600200" y="3141663"/>
            <a:ext cx="5865813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22551" name="Line 23"/>
          <p:cNvSpPr>
            <a:spLocks noChangeShapeType="1"/>
          </p:cNvSpPr>
          <p:nvPr/>
        </p:nvSpPr>
        <p:spPr bwMode="auto">
          <a:xfrm>
            <a:off x="1600200" y="5184775"/>
            <a:ext cx="59436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graphicFrame>
        <p:nvGraphicFramePr>
          <p:cNvPr id="22552" name="Object 1036"/>
          <p:cNvGraphicFramePr>
            <a:graphicFrameLocks noChangeAspect="1"/>
          </p:cNvGraphicFramePr>
          <p:nvPr>
            <p:extLst/>
          </p:nvPr>
        </p:nvGraphicFramePr>
        <p:xfrm>
          <a:off x="3200400" y="4541838"/>
          <a:ext cx="350838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4" name="Equation" r:id="rId27" imgW="122157" imgH="159862" progId="Equation.3">
                  <p:embed/>
                </p:oleObj>
              </mc:Choice>
              <mc:Fallback>
                <p:oleObj name="Equation" r:id="rId27" imgW="122157" imgH="1598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541838"/>
                        <a:ext cx="350838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53" name="Object 1037"/>
          <p:cNvGraphicFramePr>
            <a:graphicFrameLocks noChangeAspect="1"/>
          </p:cNvGraphicFramePr>
          <p:nvPr>
            <p:extLst/>
          </p:nvPr>
        </p:nvGraphicFramePr>
        <p:xfrm>
          <a:off x="6553200" y="4379913"/>
          <a:ext cx="53181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55" name="Equation" r:id="rId29" imgW="221113" imgH="388778" progId="Equation.3">
                  <p:embed/>
                </p:oleObj>
              </mc:Choice>
              <mc:Fallback>
                <p:oleObj name="Equation" r:id="rId29" imgW="221113" imgH="3887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379913"/>
                        <a:ext cx="531813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609600" y="5410200"/>
            <a:ext cx="8247063" cy="685800"/>
            <a:chOff x="384" y="3240"/>
            <a:chExt cx="5195" cy="432"/>
          </a:xfrm>
        </p:grpSpPr>
        <p:sp>
          <p:nvSpPr>
            <p:cNvPr id="17435" name="Text Box 27"/>
            <p:cNvSpPr txBox="1">
              <a:spLocks noChangeArrowheads="1"/>
            </p:cNvSpPr>
            <p:nvPr/>
          </p:nvSpPr>
          <p:spPr bwMode="auto">
            <a:xfrm>
              <a:off x="384" y="3264"/>
              <a:ext cx="1252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10000"/>
                </a:lnSpc>
                <a:defRPr/>
              </a:pPr>
              <a:r>
                <a:rPr lang="zh-CN" altLang="en-US" sz="2800" b="1">
                  <a:solidFill>
                    <a:srgbClr val="CC0000"/>
                  </a:solidFill>
                </a:rPr>
                <a:t>换路瞬间，</a:t>
              </a:r>
            </a:p>
          </p:txBody>
        </p:sp>
        <p:graphicFrame>
          <p:nvGraphicFramePr>
            <p:cNvPr id="22557" name="Object 1038"/>
            <p:cNvGraphicFramePr>
              <a:graphicFrameLocks noChangeAspect="1"/>
            </p:cNvGraphicFramePr>
            <p:nvPr/>
          </p:nvGraphicFramePr>
          <p:xfrm>
            <a:off x="1525" y="3247"/>
            <a:ext cx="763" cy="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56" name="公式" r:id="rId31" imgW="434177" imgH="220875" progId="Equation.3">
                    <p:embed/>
                  </p:oleObj>
                </mc:Choice>
                <mc:Fallback>
                  <p:oleObj name="公式" r:id="rId31" imgW="434177" imgH="2208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5" y="3247"/>
                          <a:ext cx="763" cy="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7" name="Text Box 29"/>
            <p:cNvSpPr txBox="1">
              <a:spLocks noChangeArrowheads="1"/>
            </p:cNvSpPr>
            <p:nvPr/>
          </p:nvSpPr>
          <p:spPr bwMode="auto">
            <a:xfrm>
              <a:off x="2245" y="3261"/>
              <a:ext cx="1480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10000"/>
                </a:lnSpc>
                <a:defRPr/>
              </a:pPr>
              <a:r>
                <a:rPr lang="zh-CN" altLang="en-US" sz="2800" b="1">
                  <a:solidFill>
                    <a:srgbClr val="CC0000"/>
                  </a:solidFill>
                </a:rPr>
                <a:t>不能跃变，但</a:t>
              </a:r>
            </a:p>
          </p:txBody>
        </p:sp>
        <p:sp>
          <p:nvSpPr>
            <p:cNvPr id="17438" name="Text Box 30"/>
            <p:cNvSpPr txBox="1">
              <a:spLocks noChangeArrowheads="1"/>
            </p:cNvSpPr>
            <p:nvPr/>
          </p:nvSpPr>
          <p:spPr bwMode="auto">
            <a:xfrm>
              <a:off x="4327" y="3240"/>
              <a:ext cx="1252" cy="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lnSpc>
                  <a:spcPct val="110000"/>
                </a:lnSpc>
                <a:defRPr/>
              </a:pPr>
              <a:r>
                <a:rPr lang="zh-CN" altLang="en-US" sz="2800" b="1">
                  <a:solidFill>
                    <a:srgbClr val="CC0000"/>
                  </a:solidFill>
                </a:rPr>
                <a:t>可以跃变。</a:t>
              </a:r>
            </a:p>
          </p:txBody>
        </p:sp>
        <p:graphicFrame>
          <p:nvGraphicFramePr>
            <p:cNvPr id="22560" name="Object 1039"/>
            <p:cNvGraphicFramePr>
              <a:graphicFrameLocks noChangeAspect="1"/>
            </p:cNvGraphicFramePr>
            <p:nvPr/>
          </p:nvGraphicFramePr>
          <p:xfrm>
            <a:off x="3655" y="3240"/>
            <a:ext cx="785" cy="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57" name="Equation" r:id="rId33" imgW="449802" imgH="220875" progId="Equation.3">
                    <p:embed/>
                  </p:oleObj>
                </mc:Choice>
                <mc:Fallback>
                  <p:oleObj name="Equation" r:id="rId33" imgW="449802" imgH="2208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5" y="3240"/>
                          <a:ext cx="785" cy="4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2555" name="Picture 149" descr="图片12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476250"/>
            <a:ext cx="4584700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40363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630930" y="535178"/>
            <a:ext cx="11017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6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结论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285750" y="1176528"/>
            <a:ext cx="84582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120000"/>
              </a:lnSpc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换路瞬间，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 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不能跃变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但其它电量均可以跃</a:t>
            </a:r>
          </a:p>
          <a:p>
            <a:pPr marL="457200" indent="-457200"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变，变与不变要通过分析得出。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33350" y="3213381"/>
            <a:ext cx="8763000" cy="179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120000"/>
              </a:lnSpc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换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路前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3200" b="1" i="1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3200" b="1" i="1" baseline="-25000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</a:t>
            </a: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 b="1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</a:t>
            </a:r>
            <a:r>
              <a:rPr lang="en-US" altLang="zh-CN" sz="2800" b="1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换路瞬间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等效电路中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</a:p>
          <a:p>
            <a:pPr marL="457200" indent="-457200">
              <a:lnSpc>
                <a:spcPct val="120000"/>
              </a:lnSpc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b="1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恒压源电压为零，可用短路导线替代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；若</a:t>
            </a:r>
            <a:r>
              <a:rPr lang="en-US" altLang="zh-CN" sz="2800" b="1" i="1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i="1" baseline="-25000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b="1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</a:t>
            </a:r>
            <a:r>
              <a:rPr lang="en-US" altLang="zh-CN" sz="2800" b="1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，恒压源电压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3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32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</a:t>
            </a:r>
            <a:r>
              <a:rPr lang="en-US" altLang="zh-CN" sz="36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    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91" name="Text Box 59"/>
          <p:cNvSpPr txBox="1">
            <a:spLocks noChangeArrowheads="1"/>
          </p:cNvSpPr>
          <p:nvPr/>
        </p:nvSpPr>
        <p:spPr bwMode="auto">
          <a:xfrm>
            <a:off x="285750" y="2223797"/>
            <a:ext cx="8686800" cy="111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换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路后瞬间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时刻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的等效电路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中，可视电容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元件为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恒压源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电感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元件为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恒流源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85750" y="4938776"/>
            <a:ext cx="8763000" cy="179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120000"/>
              </a:lnSpc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换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路前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3200" b="1" i="1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b="1" i="1" baseline="-25000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</a:t>
            </a:r>
            <a:r>
              <a:rPr lang="en-US" altLang="zh-CN" sz="32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 b="1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</a:t>
            </a:r>
            <a:r>
              <a:rPr lang="en-US" altLang="zh-CN" sz="2800" b="1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  <a:r>
              <a:rPr lang="en-US" altLang="zh-CN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等效电路中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电感</a:t>
            </a:r>
            <a:r>
              <a:rPr lang="zh-CN" altLang="en-US" sz="2800" b="1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元件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b="1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恒流源电流为零，可用断路替代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；若</a:t>
            </a:r>
            <a:r>
              <a:rPr lang="en-US" altLang="zh-CN" sz="2800" b="1" i="1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i="1" baseline="-25000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400" b="1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</a:t>
            </a:r>
            <a:r>
              <a:rPr lang="en-US" altLang="zh-CN" sz="2800" b="1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dirty="0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恒流源电流为</a:t>
            </a:r>
            <a:r>
              <a:rPr lang="en-US" altLang="zh-CN" sz="32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(0</a:t>
            </a:r>
            <a:r>
              <a:rPr lang="en-US" altLang="zh-CN" sz="36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721734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utoUpdateAnimBg="0"/>
      <p:bldP spid="18436" grpId="0" autoUpdateAnimBg="0"/>
      <p:bldP spid="18491" grpId="0" autoUpdateAnimBg="0"/>
      <p:bldP spid="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41350" y="786157"/>
            <a:ext cx="7772400" cy="693737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r>
              <a:rPr lang="en-US" altLang="zh-CN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3.3 </a:t>
            </a:r>
            <a:r>
              <a:rPr lang="en-US" altLang="zh-CN" sz="3600" b="1" i="1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RC</a:t>
            </a:r>
            <a:r>
              <a:rPr lang="zh-CN" alt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电路的响应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609600" y="1268757"/>
            <a:ext cx="8105775" cy="1566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114000"/>
              </a:lnSpc>
              <a:defRPr/>
            </a:pPr>
            <a:r>
              <a:rPr kumimoji="0"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kumimoji="0"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用经典法分析电路的暂态过程，就是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根据激励</a:t>
            </a:r>
            <a:endParaRPr kumimoji="0"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4000"/>
              </a:lnSpc>
              <a:defRPr/>
            </a:pP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电源电压或电流 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，通过求解电路的微分方程得出</a:t>
            </a:r>
            <a:endParaRPr kumimoji="0"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4000"/>
              </a:lnSpc>
              <a:defRPr/>
            </a:pP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电路的响应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电压和电流</a:t>
            </a:r>
            <a:r>
              <a:rPr kumimoji="0"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76" name="Rectangle 72"/>
          <p:cNvSpPr>
            <a:spLocks noChangeArrowheads="1"/>
          </p:cNvSpPr>
          <p:nvPr/>
        </p:nvSpPr>
        <p:spPr bwMode="auto">
          <a:xfrm>
            <a:off x="571500" y="3411882"/>
            <a:ext cx="4640263" cy="2057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zh-CN" sz="2800" b="1">
                <a:solidFill>
                  <a:srgbClr val="000099"/>
                </a:solidFill>
                <a:cs typeface="Times New Roman" panose="02020603050405020304" pitchFamily="18" charset="0"/>
              </a:rPr>
              <a:t>    </a:t>
            </a:r>
            <a:r>
              <a:rPr lang="zh-CN" altLang="en-US" sz="2800" b="1">
                <a:solidFill>
                  <a:srgbClr val="CC0000"/>
                </a:solidFill>
                <a:cs typeface="Times New Roman" panose="02020603050405020304" pitchFamily="18" charset="0"/>
              </a:rPr>
              <a:t>零输入响应</a:t>
            </a:r>
            <a:r>
              <a:rPr lang="en-US" altLang="zh-CN" sz="2800" b="1">
                <a:solidFill>
                  <a:srgbClr val="CC0000"/>
                </a:solidFill>
                <a:cs typeface="Times New Roman" panose="02020603050405020304" pitchFamily="18" charset="0"/>
              </a:rPr>
              <a:t>:</a:t>
            </a:r>
            <a:r>
              <a:rPr lang="en-US" altLang="zh-CN" sz="2800" b="1">
                <a:solidFill>
                  <a:srgbClr val="FF33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cs typeface="Times New Roman" panose="02020603050405020304" pitchFamily="18" charset="0"/>
              </a:rPr>
              <a:t>无电源激励</a:t>
            </a:r>
            <a:r>
              <a:rPr lang="en-US" altLang="zh-CN" sz="2800" b="1"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cs typeface="Times New Roman" panose="02020603050405020304" pitchFamily="18" charset="0"/>
              </a:rPr>
              <a:t>输入信号为零</a:t>
            </a:r>
            <a:r>
              <a:rPr lang="en-US" altLang="zh-CN" sz="2800" b="1">
                <a:cs typeface="Times New Roman" panose="02020603050405020304" pitchFamily="18" charset="0"/>
              </a:rPr>
              <a:t>,   </a:t>
            </a:r>
            <a:r>
              <a:rPr lang="zh-CN" altLang="en-US" sz="2800" b="1">
                <a:cs typeface="Times New Roman" panose="02020603050405020304" pitchFamily="18" charset="0"/>
              </a:rPr>
              <a:t>仅由电容元件的初始状态所产生的电路的响应。</a:t>
            </a:r>
          </a:p>
        </p:txBody>
      </p:sp>
      <p:sp>
        <p:nvSpPr>
          <p:cNvPr id="21577" name="Text Box 73"/>
          <p:cNvSpPr txBox="1">
            <a:spLocks noChangeArrowheads="1"/>
          </p:cNvSpPr>
          <p:nvPr/>
        </p:nvSpPr>
        <p:spPr bwMode="auto">
          <a:xfrm>
            <a:off x="571500" y="5440707"/>
            <a:ext cx="5029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实质：</a:t>
            </a:r>
            <a:r>
              <a:rPr lang="en-US" altLang="zh-CN" sz="2800" b="1" i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RC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电路的放电过程</a:t>
            </a:r>
          </a:p>
        </p:txBody>
      </p:sp>
      <p:sp>
        <p:nvSpPr>
          <p:cNvPr id="21578" name="Rectangle 74"/>
          <p:cNvSpPr>
            <a:spLocks noChangeArrowheads="1"/>
          </p:cNvSpPr>
          <p:nvPr/>
        </p:nvSpPr>
        <p:spPr bwMode="auto">
          <a:xfrm>
            <a:off x="714375" y="2768944"/>
            <a:ext cx="5715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32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3.3.1   </a:t>
            </a:r>
            <a:r>
              <a:rPr lang="en-US" altLang="zh-CN" sz="3200" b="1" i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RC</a:t>
            </a:r>
            <a:r>
              <a:rPr lang="zh-CN" altLang="en-US" sz="32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电路的零输入响应</a:t>
            </a:r>
          </a:p>
        </p:txBody>
      </p:sp>
      <p:pic>
        <p:nvPicPr>
          <p:cNvPr id="21613" name="Picture 109" descr="图片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413" y="3267419"/>
            <a:ext cx="3795712" cy="264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66890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7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99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utoUpdateAnimBg="0"/>
      <p:bldP spid="21576" grpId="0" autoUpdateAnimBg="0"/>
      <p:bldP spid="21577" grpId="0" autoUpdateAnimBg="0"/>
      <p:bldP spid="2157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979488" y="5730276"/>
            <a:ext cx="2819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cs typeface="Times New Roman" panose="02020603050405020304" pitchFamily="18" charset="0"/>
              </a:rPr>
              <a:t>代入上式得</a:t>
            </a:r>
          </a:p>
        </p:txBody>
      </p:sp>
      <p:graphicFrame>
        <p:nvGraphicFramePr>
          <p:cNvPr id="22531" name="Object 3"/>
          <p:cNvGraphicFramePr>
            <a:graphicFrameLocks noChangeAspect="1"/>
          </p:cNvGraphicFramePr>
          <p:nvPr>
            <p:extLst/>
          </p:nvPr>
        </p:nvGraphicFramePr>
        <p:xfrm>
          <a:off x="3030538" y="5544539"/>
          <a:ext cx="2608262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6" name="Equation" r:id="rId3" imgW="1081892" imgH="388778" progId="Equation.3">
                  <p:embed/>
                </p:oleObj>
              </mc:Choice>
              <mc:Fallback>
                <p:oleObj name="Equation" r:id="rId3" imgW="1081892" imgH="3887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0538" y="5544539"/>
                        <a:ext cx="2608262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>
            <p:extLst/>
          </p:nvPr>
        </p:nvGraphicFramePr>
        <p:xfrm>
          <a:off x="3109913" y="4763489"/>
          <a:ext cx="16764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7" name="Equation" r:id="rId5" imgW="716369" imgH="388778" progId="Equation.3">
                  <p:embed/>
                </p:oleObj>
              </mc:Choice>
              <mc:Fallback>
                <p:oleObj name="Equation" r:id="rId5" imgW="716369" imgH="3887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9913" y="4763489"/>
                        <a:ext cx="16764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>
            <p:extLst/>
          </p:nvPr>
        </p:nvGraphicFramePr>
        <p:xfrm>
          <a:off x="1081088" y="4957164"/>
          <a:ext cx="1371600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8" name="Equation" r:id="rId7" imgW="502831" imgH="205740" progId="Equation.3">
                  <p:embed/>
                </p:oleObj>
              </mc:Choice>
              <mc:Fallback>
                <p:oleObj name="Equation" r:id="rId7" imgW="502831" imgH="2057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1088" y="4957164"/>
                        <a:ext cx="1371600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406400" y="1450376"/>
            <a:ext cx="41608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cs typeface="Times New Roman" panose="02020603050405020304" pitchFamily="18" charset="0"/>
              </a:rPr>
              <a:t>换路前电路已处稳态  </a:t>
            </a:r>
          </a:p>
        </p:txBody>
      </p:sp>
      <p:graphicFrame>
        <p:nvGraphicFramePr>
          <p:cNvPr id="22536" name="Object 8"/>
          <p:cNvGraphicFramePr>
            <a:graphicFrameLocks noChangeAspect="1"/>
          </p:cNvGraphicFramePr>
          <p:nvPr>
            <p:extLst/>
          </p:nvPr>
        </p:nvGraphicFramePr>
        <p:xfrm>
          <a:off x="1331913" y="1955201"/>
          <a:ext cx="1763712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9" name="Equation" r:id="rId9" imgW="739096" imgH="220875" progId="Equation.3">
                  <p:embed/>
                </p:oleObj>
              </mc:Choice>
              <mc:Fallback>
                <p:oleObj name="Equation" r:id="rId9" imgW="739096" imgH="2208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955201"/>
                        <a:ext cx="1763712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498475" y="2875033"/>
            <a:ext cx="4953000" cy="69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cs typeface="Times New Roman" panose="02020603050405020304" pitchFamily="18" charset="0"/>
              </a:rPr>
              <a:t>电容</a:t>
            </a:r>
            <a:r>
              <a:rPr lang="en-US" altLang="zh-CN" sz="2800" b="1" i="1">
                <a:solidFill>
                  <a:schemeClr val="tx2"/>
                </a:solidFill>
                <a:cs typeface="Times New Roman" panose="02020603050405020304" pitchFamily="18" charset="0"/>
              </a:rPr>
              <a:t>C </a:t>
            </a:r>
            <a:r>
              <a:rPr lang="zh-CN" altLang="en-US" sz="2800" b="1">
                <a:solidFill>
                  <a:schemeClr val="tx2"/>
                </a:solidFill>
                <a:cs typeface="Times New Roman" panose="02020603050405020304" pitchFamily="18" charset="0"/>
              </a:rPr>
              <a:t>经电阻</a:t>
            </a:r>
            <a:r>
              <a:rPr lang="en-US" altLang="zh-CN" sz="2800" b="1" i="1">
                <a:solidFill>
                  <a:schemeClr val="tx2"/>
                </a:solidFill>
                <a:cs typeface="Times New Roman" panose="02020603050405020304" pitchFamily="18" charset="0"/>
              </a:rPr>
              <a:t>R </a:t>
            </a:r>
            <a:r>
              <a:rPr lang="zh-CN" altLang="en-US" sz="2800" b="1">
                <a:solidFill>
                  <a:schemeClr val="tx2"/>
                </a:solidFill>
                <a:cs typeface="Times New Roman" panose="02020603050405020304" pitchFamily="18" charset="0"/>
              </a:rPr>
              <a:t>放电</a:t>
            </a:r>
          </a:p>
        </p:txBody>
      </p:sp>
      <p:grpSp>
        <p:nvGrpSpPr>
          <p:cNvPr id="2" name="Group 60"/>
          <p:cNvGrpSpPr>
            <a:grpSpLocks/>
          </p:cNvGrpSpPr>
          <p:nvPr/>
        </p:nvGrpSpPr>
        <p:grpSpPr bwMode="auto">
          <a:xfrm>
            <a:off x="622300" y="2383828"/>
            <a:ext cx="3167063" cy="695326"/>
            <a:chOff x="392" y="1456"/>
            <a:chExt cx="1995" cy="438"/>
          </a:xfrm>
        </p:grpSpPr>
        <p:sp>
          <p:nvSpPr>
            <p:cNvPr id="26641" name="Text Box 10"/>
            <p:cNvSpPr txBox="1">
              <a:spLocks noChangeArrowheads="1"/>
            </p:cNvSpPr>
            <p:nvPr/>
          </p:nvSpPr>
          <p:spPr bwMode="auto">
            <a:xfrm>
              <a:off x="392" y="1456"/>
              <a:ext cx="1728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2"/>
                  </a:solidFill>
                  <a:cs typeface="Times New Roman" panose="02020603050405020304" pitchFamily="18" charset="0"/>
                </a:rPr>
                <a:t>t </a:t>
              </a:r>
              <a:r>
                <a:rPr lang="en-US" altLang="zh-CN" sz="2800" b="1">
                  <a:solidFill>
                    <a:schemeClr val="tx2"/>
                  </a:solidFill>
                  <a:cs typeface="Times New Roman" panose="02020603050405020304" pitchFamily="18" charset="0"/>
                </a:rPr>
                <a:t>= 0</a:t>
              </a:r>
              <a:r>
                <a:rPr lang="zh-CN" altLang="en-US" sz="2800" b="1">
                  <a:solidFill>
                    <a:schemeClr val="tx2"/>
                  </a:solidFill>
                  <a:cs typeface="Times New Roman" panose="02020603050405020304" pitchFamily="18" charset="0"/>
                </a:rPr>
                <a:t>时，开关</a:t>
              </a:r>
              <a:endParaRPr lang="zh-CN" altLang="zh-CN" sz="2800" b="1">
                <a:solidFill>
                  <a:schemeClr val="tx2"/>
                </a:solidFill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26642" name="Object 12"/>
            <p:cNvGraphicFramePr>
              <a:graphicFrameLocks noChangeAspect="1"/>
            </p:cNvGraphicFramePr>
            <p:nvPr/>
          </p:nvGraphicFramePr>
          <p:xfrm>
            <a:off x="1763" y="1568"/>
            <a:ext cx="624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10" name="Equation" r:id="rId11" imgW="396299" imgH="167430" progId="Equation.3">
                    <p:embed/>
                  </p:oleObj>
                </mc:Choice>
                <mc:Fallback>
                  <p:oleObj name="Equation" r:id="rId11" imgW="396299" imgH="16743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3" y="1568"/>
                          <a:ext cx="624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42" name="AutoShape 14" descr="40%"/>
          <p:cNvSpPr>
            <a:spLocks noChangeArrowheads="1"/>
          </p:cNvSpPr>
          <p:nvPr/>
        </p:nvSpPr>
        <p:spPr bwMode="auto">
          <a:xfrm>
            <a:off x="6042025" y="4628551"/>
            <a:ext cx="2447925" cy="855663"/>
          </a:xfrm>
          <a:prstGeom prst="wedgeRoundRectCallout">
            <a:avLst>
              <a:gd name="adj1" fmla="val -66148"/>
              <a:gd name="adj2" fmla="val 103806"/>
              <a:gd name="adj3" fmla="val 16667"/>
            </a:avLst>
          </a:prstGeom>
          <a:pattFill prst="pct10">
            <a:fgClr>
              <a:srgbClr val="00FF00"/>
            </a:fgClr>
            <a:bgClr>
              <a:srgbClr val="FFFFFF"/>
            </a:bgClr>
          </a:pattFill>
          <a:ln w="38100">
            <a:solidFill>
              <a:srgbClr val="339933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lnSpc>
                <a:spcPct val="110000"/>
              </a:lnSpc>
              <a:defRPr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一阶线性常系数</a:t>
            </a:r>
          </a:p>
          <a:p>
            <a:pPr algn="ctr" eaLnBrk="1" hangingPunct="1">
              <a:lnSpc>
                <a:spcPct val="110000"/>
              </a:lnSpc>
              <a:defRPr/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齐次微分方程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471488" y="3966564"/>
            <a:ext cx="327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cs typeface="Times New Roman" panose="02020603050405020304" pitchFamily="18" charset="0"/>
                <a:sym typeface="Monotype Sorts" pitchFamily="2" charset="2"/>
              </a:rPr>
              <a:t>(1</a:t>
            </a:r>
            <a:r>
              <a:rPr lang="en-US" altLang="zh-CN" sz="2800" b="1">
                <a:cs typeface="Times New Roman" panose="02020603050405020304" pitchFamily="18" charset="0"/>
              </a:rPr>
              <a:t>)</a:t>
            </a:r>
            <a:r>
              <a:rPr lang="en-US" altLang="zh-CN" sz="2800" b="1"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zh-CN" altLang="en-US" sz="2800" b="1">
                <a:cs typeface="Times New Roman" panose="02020603050405020304" pitchFamily="18" charset="0"/>
                <a:sym typeface="Monotype Sorts" pitchFamily="2" charset="2"/>
              </a:rPr>
              <a:t>列</a:t>
            </a:r>
            <a:r>
              <a:rPr lang="zh-CN" altLang="en-US" sz="2800" b="1" i="1"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sz="2800" b="1">
                <a:cs typeface="Times New Roman" panose="02020603050405020304" pitchFamily="18" charset="0"/>
                <a:sym typeface="Monotype Sorts" pitchFamily="2" charset="2"/>
              </a:rPr>
              <a:t>KVL</a:t>
            </a:r>
            <a:r>
              <a:rPr lang="zh-CN" altLang="en-US" sz="2800" b="1">
                <a:cs typeface="Times New Roman" panose="02020603050405020304" pitchFamily="18" charset="0"/>
                <a:sym typeface="Monotype Sorts" pitchFamily="2" charset="2"/>
              </a:rPr>
              <a:t>方程</a:t>
            </a:r>
          </a:p>
        </p:txBody>
      </p:sp>
      <p:graphicFrame>
        <p:nvGraphicFramePr>
          <p:cNvPr id="22545" name="Object 17"/>
          <p:cNvGraphicFramePr>
            <a:graphicFrameLocks noChangeAspect="1"/>
          </p:cNvGraphicFramePr>
          <p:nvPr>
            <p:extLst/>
          </p:nvPr>
        </p:nvGraphicFramePr>
        <p:xfrm>
          <a:off x="1044575" y="4403126"/>
          <a:ext cx="194468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1" name="Equation" r:id="rId13" imgW="739096" imgH="220875" progId="Equation.3">
                  <p:embed/>
                </p:oleObj>
              </mc:Choice>
              <mc:Fallback>
                <p:oleObj name="Equation" r:id="rId13" imgW="739096" imgH="2208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575" y="4403126"/>
                        <a:ext cx="1944688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46" name="Text Box 18"/>
          <p:cNvSpPr txBox="1">
            <a:spLocks noChangeArrowheads="1"/>
          </p:cNvSpPr>
          <p:nvPr/>
        </p:nvSpPr>
        <p:spPr bwMode="auto">
          <a:xfrm>
            <a:off x="596900" y="3501426"/>
            <a:ext cx="594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CC0000"/>
                </a:solidFill>
                <a:cs typeface="Times New Roman" panose="02020603050405020304" pitchFamily="18" charset="0"/>
              </a:rPr>
              <a:t>1.</a:t>
            </a:r>
            <a:r>
              <a:rPr lang="zh-CN" altLang="en-US" sz="2800" b="1">
                <a:solidFill>
                  <a:srgbClr val="CC0000"/>
                </a:solidFill>
                <a:cs typeface="Times New Roman" panose="02020603050405020304" pitchFamily="18" charset="0"/>
              </a:rPr>
              <a:t>电容电压 </a:t>
            </a:r>
            <a:r>
              <a:rPr lang="en-US" altLang="zh-CN" sz="2800" b="1" i="1">
                <a:solidFill>
                  <a:srgbClr val="CC0000"/>
                </a:solidFill>
                <a:cs typeface="Times New Roman" panose="02020603050405020304" pitchFamily="18" charset="0"/>
              </a:rPr>
              <a:t>u</a:t>
            </a:r>
            <a:r>
              <a:rPr lang="en-US" altLang="zh-CN" sz="2800" b="1" i="1" baseline="-25000">
                <a:solidFill>
                  <a:srgbClr val="CC0000"/>
                </a:solidFill>
                <a:cs typeface="Times New Roman" panose="02020603050405020304" pitchFamily="18" charset="0"/>
              </a:rPr>
              <a:t>C </a:t>
            </a:r>
            <a:r>
              <a:rPr lang="zh-CN" altLang="en-US" sz="2800" b="1">
                <a:solidFill>
                  <a:srgbClr val="CC0000"/>
                </a:solidFill>
                <a:cs typeface="Times New Roman" panose="02020603050405020304" pitchFamily="18" charset="0"/>
              </a:rPr>
              <a:t>的变化规律</a:t>
            </a:r>
            <a:r>
              <a:rPr lang="en-US" altLang="zh-CN" sz="2800" b="1">
                <a:solidFill>
                  <a:srgbClr val="CC000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solidFill>
                  <a:srgbClr val="CC0000"/>
                </a:solidFill>
                <a:cs typeface="Times New Roman" panose="02020603050405020304" pitchFamily="18" charset="0"/>
              </a:rPr>
              <a:t>t </a:t>
            </a:r>
            <a:r>
              <a:rPr lang="en-US" altLang="zh-CN" sz="2800" b="1">
                <a:solidFill>
                  <a:srgbClr val="CC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 0</a:t>
            </a:r>
            <a:r>
              <a:rPr lang="en-US" altLang="zh-CN" sz="2800" b="1">
                <a:solidFill>
                  <a:srgbClr val="CC0000"/>
                </a:solidFill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452438" y="980476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cs typeface="Times New Roman" panose="02020603050405020304" pitchFamily="18" charset="0"/>
              </a:rPr>
              <a:t>图示电路</a:t>
            </a:r>
          </a:p>
        </p:txBody>
      </p:sp>
      <p:sp>
        <p:nvSpPr>
          <p:cNvPr id="22550" name="Rectangle 22"/>
          <p:cNvSpPr>
            <a:spLocks noGrp="1" noChangeArrowheads="1"/>
          </p:cNvSpPr>
          <p:nvPr>
            <p:ph type="ctrTitle"/>
          </p:nvPr>
        </p:nvSpPr>
        <p:spPr bwMode="auto">
          <a:xfrm>
            <a:off x="457200" y="453426"/>
            <a:ext cx="5715000" cy="6858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3200" b="1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3.3.1   </a:t>
            </a:r>
            <a:r>
              <a:rPr lang="en-US" altLang="zh-CN" sz="3200" b="1" i="1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zh-CN" altLang="en-US" sz="3200" b="1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电路的零输入响应</a:t>
            </a:r>
          </a:p>
        </p:txBody>
      </p:sp>
      <p:pic>
        <p:nvPicPr>
          <p:cNvPr id="26640" name="Picture 61" descr="图片15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996351"/>
            <a:ext cx="3795713" cy="264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715577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utoUpdateAnimBg="0"/>
      <p:bldP spid="22535" grpId="0"/>
      <p:bldP spid="22539" grpId="0"/>
      <p:bldP spid="22542" grpId="0" animBg="1"/>
      <p:bldP spid="22544" grpId="0" autoUpdateAnimBg="0"/>
      <p:bldP spid="22546" grpId="0" autoUpdateAnimBg="0"/>
      <p:bldP spid="2254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424" name="Object 1024"/>
          <p:cNvGraphicFramePr>
            <a:graphicFrameLocks noChangeAspect="1"/>
          </p:cNvGraphicFramePr>
          <p:nvPr>
            <p:extLst/>
          </p:nvPr>
        </p:nvGraphicFramePr>
        <p:xfrm>
          <a:off x="5419725" y="1117472"/>
          <a:ext cx="160020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8" name="公式" r:id="rId3" imgW="792598" imgH="396345" progId="Equation.3">
                  <p:embed/>
                </p:oleObj>
              </mc:Choice>
              <mc:Fallback>
                <p:oleObj name="公式" r:id="rId3" imgW="792598" imgH="39634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9725" y="1117472"/>
                        <a:ext cx="1600200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5" name="Text Box 3"/>
          <p:cNvSpPr txBox="1">
            <a:spLocks noGrp="1" noChangeArrowheads="1"/>
          </p:cNvSpPr>
          <p:nvPr>
            <p:ph type="ctrTitle"/>
          </p:nvPr>
        </p:nvSpPr>
        <p:spPr bwMode="auto">
          <a:xfrm>
            <a:off x="274638" y="520572"/>
            <a:ext cx="2544762" cy="762000"/>
          </a:xfrm>
          <a:ln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(2</a:t>
            </a:r>
            <a:r>
              <a:rPr lang="en-US" altLang="zh-CN" sz="2800" b="1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b="1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zh-CN" altLang="en-US" sz="2800" b="1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解方程：</a:t>
            </a:r>
          </a:p>
        </p:txBody>
      </p:sp>
      <p:graphicFrame>
        <p:nvGraphicFramePr>
          <p:cNvPr id="27652" name="Object 1025"/>
          <p:cNvGraphicFramePr>
            <a:graphicFrameLocks noChangeAspect="1"/>
          </p:cNvGraphicFramePr>
          <p:nvPr>
            <p:extLst/>
          </p:nvPr>
        </p:nvGraphicFramePr>
        <p:xfrm>
          <a:off x="2362200" y="460247"/>
          <a:ext cx="27432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9" name="Equation" r:id="rId5" imgW="1081892" imgH="388778" progId="Equation.3">
                  <p:embed/>
                </p:oleObj>
              </mc:Choice>
              <mc:Fallback>
                <p:oleObj name="Equation" r:id="rId5" imgW="1081892" imgH="3887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60247"/>
                        <a:ext cx="2743200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838200" y="1296860"/>
            <a:ext cx="4114800" cy="519112"/>
            <a:chOff x="528" y="729"/>
            <a:chExt cx="2592" cy="327"/>
          </a:xfrm>
        </p:grpSpPr>
        <p:graphicFrame>
          <p:nvGraphicFramePr>
            <p:cNvPr id="27664" name="Object 1032"/>
            <p:cNvGraphicFramePr>
              <a:graphicFrameLocks noChangeAspect="1"/>
            </p:cNvGraphicFramePr>
            <p:nvPr/>
          </p:nvGraphicFramePr>
          <p:xfrm>
            <a:off x="1497" y="784"/>
            <a:ext cx="1623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80" name="公式" r:id="rId7" imgW="792598" imgH="167430" progId="Equation.3">
                    <p:embed/>
                  </p:oleObj>
                </mc:Choice>
                <mc:Fallback>
                  <p:oleObj name="公式" r:id="rId7" imgW="792598" imgH="16743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7" y="784"/>
                          <a:ext cx="1623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5" name="Rectangle 7"/>
            <p:cNvSpPr>
              <a:spLocks noChangeArrowheads="1"/>
            </p:cNvSpPr>
            <p:nvPr/>
          </p:nvSpPr>
          <p:spPr bwMode="auto">
            <a:xfrm>
              <a:off x="528" y="729"/>
              <a:ext cx="115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2"/>
                  </a:solidFill>
                  <a:cs typeface="Times New Roman" panose="02020603050405020304" pitchFamily="18" charset="0"/>
                </a:rPr>
                <a:t>特征方程</a:t>
              </a:r>
            </a:p>
          </p:txBody>
        </p:sp>
      </p:grpSp>
      <p:graphicFrame>
        <p:nvGraphicFramePr>
          <p:cNvPr id="103426" name="Object 1026"/>
          <p:cNvGraphicFramePr>
            <a:graphicFrameLocks noChangeAspect="1"/>
          </p:cNvGraphicFramePr>
          <p:nvPr>
            <p:extLst/>
          </p:nvPr>
        </p:nvGraphicFramePr>
        <p:xfrm>
          <a:off x="4279900" y="1739772"/>
          <a:ext cx="213360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1" name="Equation" r:id="rId9" imgW="845628" imgH="358035" progId="Equation.3">
                  <p:embed/>
                </p:oleObj>
              </mc:Choice>
              <mc:Fallback>
                <p:oleObj name="Equation" r:id="rId9" imgW="845628" imgH="3580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1739772"/>
                        <a:ext cx="213360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381000" y="2577972"/>
            <a:ext cx="5562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由初始值确定积分常数 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A</a:t>
            </a:r>
            <a:endParaRPr lang="en-US" altLang="zh-CN" sz="280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3427" name="Object 1027"/>
          <p:cNvGraphicFramePr>
            <a:graphicFrameLocks noChangeAspect="1"/>
          </p:cNvGraphicFramePr>
          <p:nvPr>
            <p:extLst/>
          </p:nvPr>
        </p:nvGraphicFramePr>
        <p:xfrm>
          <a:off x="488950" y="3151060"/>
          <a:ext cx="713105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2" name="Equation" r:id="rId11" imgW="3040188" imgH="220875" progId="Equation.3">
                  <p:embed/>
                </p:oleObj>
              </mc:Choice>
              <mc:Fallback>
                <p:oleObj name="Equation" r:id="rId11" imgW="3040188" imgH="2208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" y="3151060"/>
                        <a:ext cx="7131050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8" name="Object 1028"/>
          <p:cNvGraphicFramePr>
            <a:graphicFrameLocks noChangeAspect="1"/>
          </p:cNvGraphicFramePr>
          <p:nvPr>
            <p:extLst/>
          </p:nvPr>
        </p:nvGraphicFramePr>
        <p:xfrm>
          <a:off x="2895600" y="3620960"/>
          <a:ext cx="9906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3" name="公式" r:id="rId13" imgW="426602" imgH="167430" progId="Equation.3">
                  <p:embed/>
                </p:oleObj>
              </mc:Choice>
              <mc:Fallback>
                <p:oleObj name="公式" r:id="rId13" imgW="426602" imgH="16743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620960"/>
                        <a:ext cx="9906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9" name="Object 1029" descr="40%"/>
          <p:cNvGraphicFramePr>
            <a:graphicFrameLocks noChangeAspect="1"/>
          </p:cNvGraphicFramePr>
          <p:nvPr>
            <p:extLst/>
          </p:nvPr>
        </p:nvGraphicFramePr>
        <p:xfrm>
          <a:off x="1331913" y="4449635"/>
          <a:ext cx="2824162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4" name="Equation" r:id="rId15" imgW="868828" imgH="358035" progId="Equation.3">
                  <p:embed/>
                </p:oleObj>
              </mc:Choice>
              <mc:Fallback>
                <p:oleObj name="Equation" r:id="rId15" imgW="868828" imgH="3580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449635"/>
                        <a:ext cx="2824162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769938" y="2044572"/>
            <a:ext cx="44878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cs typeface="Times New Roman" panose="02020603050405020304" pitchFamily="18" charset="0"/>
              </a:rPr>
              <a:t>齐次微分方程的通解：</a:t>
            </a:r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504825" y="5364035"/>
            <a:ext cx="838835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电容电压 </a:t>
            </a:r>
            <a:r>
              <a:rPr lang="en-US" altLang="zh-CN" sz="2800" b="1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i="1" baseline="-250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从初始值按指数规律衰减，衰减的快慢由</a:t>
            </a:r>
            <a:r>
              <a:rPr lang="en-US" altLang="zh-CN" sz="2800" b="1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 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决定。</a:t>
            </a:r>
          </a:p>
        </p:txBody>
      </p:sp>
      <p:graphicFrame>
        <p:nvGraphicFramePr>
          <p:cNvPr id="103430" name="Object 1030" descr="40%"/>
          <p:cNvGraphicFramePr>
            <a:graphicFrameLocks noChangeAspect="1"/>
          </p:cNvGraphicFramePr>
          <p:nvPr>
            <p:extLst/>
          </p:nvPr>
        </p:nvGraphicFramePr>
        <p:xfrm>
          <a:off x="3989388" y="4455985"/>
          <a:ext cx="3427412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5" name="Equation" r:id="rId17" imgW="1265127" imgH="373170" progId="Equation.3">
                  <p:embed/>
                </p:oleObj>
              </mc:Choice>
              <mc:Fallback>
                <p:oleObj name="Equation" r:id="rId17" imgW="1265127" imgH="37317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9388" y="4455985"/>
                        <a:ext cx="3427412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500063" y="3944810"/>
            <a:ext cx="5138737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(3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电容电压 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i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的变化规律</a:t>
            </a:r>
          </a:p>
        </p:txBody>
      </p:sp>
      <p:graphicFrame>
        <p:nvGraphicFramePr>
          <p:cNvPr id="103431" name="Object 1031"/>
          <p:cNvGraphicFramePr>
            <a:graphicFrameLocks noChangeAspect="1"/>
          </p:cNvGraphicFramePr>
          <p:nvPr>
            <p:extLst/>
          </p:nvPr>
        </p:nvGraphicFramePr>
        <p:xfrm>
          <a:off x="5257800" y="623760"/>
          <a:ext cx="297180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86" name="Equation" r:id="rId19" imgW="1097517" imgH="244050" progId="Equation.3">
                  <p:embed/>
                </p:oleObj>
              </mc:Choice>
              <mc:Fallback>
                <p:oleObj name="Equation" r:id="rId19" imgW="1097517" imgH="2440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623760"/>
                        <a:ext cx="2971800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19856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103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5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1" grpId="0" autoUpdateAnimBg="0"/>
      <p:bldP spid="23565" grpId="0" autoUpdateAnimBg="0"/>
      <p:bldP spid="23566" grpId="0" autoUpdateAnimBg="0"/>
      <p:bldP spid="2356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57200" y="3809056"/>
            <a:ext cx="19700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  <a:cs typeface="Times New Roman" panose="02020603050405020304" pitchFamily="18" charset="0"/>
                <a:sym typeface="Wingdings" panose="05000000000000000000" pitchFamily="2" charset="2"/>
              </a:rPr>
              <a:t>电阻电压：</a:t>
            </a:r>
            <a:endParaRPr lang="zh-CN" altLang="en-US" sz="2800" b="1">
              <a:solidFill>
                <a:srgbClr val="000099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04448" name="Object 0"/>
          <p:cNvGraphicFramePr>
            <a:graphicFrameLocks noChangeAspect="1"/>
          </p:cNvGraphicFramePr>
          <p:nvPr>
            <p:extLst/>
          </p:nvPr>
        </p:nvGraphicFramePr>
        <p:xfrm>
          <a:off x="796925" y="4067819"/>
          <a:ext cx="3657600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2" name="Equation" r:id="rId4" imgW="1325732" imgH="358035" progId="Equation.3">
                  <p:embed/>
                </p:oleObj>
              </mc:Choice>
              <mc:Fallback>
                <p:oleObj name="Equation" r:id="rId4" imgW="1325732" imgH="3580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" y="4067819"/>
                        <a:ext cx="3657600" cy="1004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49" name="Object 1"/>
          <p:cNvGraphicFramePr>
            <a:graphicFrameLocks noChangeAspect="1"/>
          </p:cNvGraphicFramePr>
          <p:nvPr>
            <p:extLst/>
          </p:nvPr>
        </p:nvGraphicFramePr>
        <p:xfrm>
          <a:off x="852488" y="2764481"/>
          <a:ext cx="3856037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3" name="Equation" r:id="rId6" imgW="1500918" imgH="434182" progId="Equation.3">
                  <p:embed/>
                </p:oleObj>
              </mc:Choice>
              <mc:Fallback>
                <p:oleObj name="Equation" r:id="rId6" imgW="1500918" imgH="4341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488" y="2764481"/>
                        <a:ext cx="3856037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457200" y="2361256"/>
            <a:ext cx="1612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  <a:cs typeface="Times New Roman" panose="02020603050405020304" pitchFamily="18" charset="0"/>
              </a:rPr>
              <a:t>放电电流</a:t>
            </a:r>
          </a:p>
        </p:txBody>
      </p:sp>
      <p:graphicFrame>
        <p:nvGraphicFramePr>
          <p:cNvPr id="104450" name="Object 2"/>
          <p:cNvGraphicFramePr>
            <a:graphicFrameLocks noChangeAspect="1"/>
          </p:cNvGraphicFramePr>
          <p:nvPr>
            <p:extLst/>
          </p:nvPr>
        </p:nvGraphicFramePr>
        <p:xfrm>
          <a:off x="1565275" y="1523056"/>
          <a:ext cx="2433638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04" name="Equation" r:id="rId8" imgW="845628" imgH="358035" progId="Equation.3">
                  <p:embed/>
                </p:oleObj>
              </mc:Choice>
              <mc:Fallback>
                <p:oleObj name="Equation" r:id="rId8" imgW="845628" imgH="3580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523056"/>
                        <a:ext cx="2433638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295275" y="1324619"/>
            <a:ext cx="1790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电容电压</a:t>
            </a:r>
            <a:endParaRPr lang="zh-CN" altLang="en-US" sz="2800" b="1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Wingdings" pitchFamily="2" charset="2"/>
            </a:endParaRPr>
          </a:p>
        </p:txBody>
      </p:sp>
      <p:sp>
        <p:nvSpPr>
          <p:cNvPr id="24585" name="Freeform 9"/>
          <p:cNvSpPr>
            <a:spLocks/>
          </p:cNvSpPr>
          <p:nvPr/>
        </p:nvSpPr>
        <p:spPr bwMode="auto">
          <a:xfrm flipV="1">
            <a:off x="5788025" y="1827856"/>
            <a:ext cx="2473325" cy="1574800"/>
          </a:xfrm>
          <a:custGeom>
            <a:avLst/>
            <a:gdLst>
              <a:gd name="T0" fmla="*/ 0 w 1008"/>
              <a:gd name="T1" fmla="*/ 2147483646 h 576"/>
              <a:gd name="T2" fmla="*/ 2147483646 w 1008"/>
              <a:gd name="T3" fmla="*/ 2147483646 h 576"/>
              <a:gd name="T4" fmla="*/ 2147483646 w 1008"/>
              <a:gd name="T5" fmla="*/ 0 h 576"/>
              <a:gd name="T6" fmla="*/ 0 60000 65536"/>
              <a:gd name="T7" fmla="*/ 0 60000 65536"/>
              <a:gd name="T8" fmla="*/ 0 60000 65536"/>
              <a:gd name="T9" fmla="*/ 0 w 1008"/>
              <a:gd name="T10" fmla="*/ 0 h 576"/>
              <a:gd name="T11" fmla="*/ 1008 w 1008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576">
                <a:moveTo>
                  <a:pt x="0" y="576"/>
                </a:moveTo>
                <a:cubicBezTo>
                  <a:pt x="60" y="432"/>
                  <a:pt x="120" y="288"/>
                  <a:pt x="288" y="192"/>
                </a:cubicBezTo>
                <a:cubicBezTo>
                  <a:pt x="456" y="96"/>
                  <a:pt x="732" y="48"/>
                  <a:pt x="1008" y="0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6" name="Freeform 10"/>
          <p:cNvSpPr>
            <a:spLocks/>
          </p:cNvSpPr>
          <p:nvPr/>
        </p:nvSpPr>
        <p:spPr bwMode="auto">
          <a:xfrm>
            <a:off x="5791200" y="3351856"/>
            <a:ext cx="2286000" cy="1143000"/>
          </a:xfrm>
          <a:custGeom>
            <a:avLst/>
            <a:gdLst>
              <a:gd name="T0" fmla="*/ 0 w 1008"/>
              <a:gd name="T1" fmla="*/ 2147483646 h 576"/>
              <a:gd name="T2" fmla="*/ 2147483646 w 1008"/>
              <a:gd name="T3" fmla="*/ 2147483646 h 576"/>
              <a:gd name="T4" fmla="*/ 2147483646 w 1008"/>
              <a:gd name="T5" fmla="*/ 0 h 576"/>
              <a:gd name="T6" fmla="*/ 0 60000 65536"/>
              <a:gd name="T7" fmla="*/ 0 60000 65536"/>
              <a:gd name="T8" fmla="*/ 0 60000 65536"/>
              <a:gd name="T9" fmla="*/ 0 w 1008"/>
              <a:gd name="T10" fmla="*/ 0 h 576"/>
              <a:gd name="T11" fmla="*/ 1008 w 1008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576">
                <a:moveTo>
                  <a:pt x="0" y="576"/>
                </a:moveTo>
                <a:cubicBezTo>
                  <a:pt x="60" y="432"/>
                  <a:pt x="120" y="288"/>
                  <a:pt x="288" y="192"/>
                </a:cubicBezTo>
                <a:cubicBezTo>
                  <a:pt x="456" y="96"/>
                  <a:pt x="732" y="48"/>
                  <a:pt x="1008" y="0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87" name="Freeform 11"/>
          <p:cNvSpPr>
            <a:spLocks/>
          </p:cNvSpPr>
          <p:nvPr/>
        </p:nvSpPr>
        <p:spPr bwMode="auto">
          <a:xfrm>
            <a:off x="5829300" y="3377256"/>
            <a:ext cx="2473325" cy="1574800"/>
          </a:xfrm>
          <a:custGeom>
            <a:avLst/>
            <a:gdLst>
              <a:gd name="T0" fmla="*/ 0 w 1008"/>
              <a:gd name="T1" fmla="*/ 2147483646 h 576"/>
              <a:gd name="T2" fmla="*/ 2147483646 w 1008"/>
              <a:gd name="T3" fmla="*/ 2147483646 h 576"/>
              <a:gd name="T4" fmla="*/ 2147483646 w 1008"/>
              <a:gd name="T5" fmla="*/ 0 h 576"/>
              <a:gd name="T6" fmla="*/ 0 60000 65536"/>
              <a:gd name="T7" fmla="*/ 0 60000 65536"/>
              <a:gd name="T8" fmla="*/ 0 60000 65536"/>
              <a:gd name="T9" fmla="*/ 0 w 1008"/>
              <a:gd name="T10" fmla="*/ 0 h 576"/>
              <a:gd name="T11" fmla="*/ 1008 w 1008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576">
                <a:moveTo>
                  <a:pt x="0" y="576"/>
                </a:moveTo>
                <a:cubicBezTo>
                  <a:pt x="60" y="432"/>
                  <a:pt x="120" y="288"/>
                  <a:pt x="288" y="192"/>
                </a:cubicBezTo>
                <a:cubicBezTo>
                  <a:pt x="456" y="96"/>
                  <a:pt x="732" y="48"/>
                  <a:pt x="1008" y="0"/>
                </a:cubicBezTo>
              </a:path>
            </a:pathLst>
          </a:custGeom>
          <a:noFill/>
          <a:ln w="3810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6300788" y="2007244"/>
            <a:ext cx="785812" cy="744537"/>
            <a:chOff x="4078" y="1152"/>
            <a:chExt cx="608" cy="576"/>
          </a:xfrm>
        </p:grpSpPr>
        <p:graphicFrame>
          <p:nvGraphicFramePr>
            <p:cNvPr id="28702" name="Object 8"/>
            <p:cNvGraphicFramePr>
              <a:graphicFrameLocks noChangeAspect="1"/>
            </p:cNvGraphicFramePr>
            <p:nvPr/>
          </p:nvGraphicFramePr>
          <p:xfrm>
            <a:off x="4256" y="1152"/>
            <a:ext cx="430" cy="4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05" name="公式" r:id="rId10" imgW="197913" imgH="220875" progId="Equation.3">
                    <p:embed/>
                  </p:oleObj>
                </mc:Choice>
                <mc:Fallback>
                  <p:oleObj name="公式" r:id="rId10" imgW="197913" imgH="2208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6" y="1152"/>
                          <a:ext cx="430" cy="4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03" name="Line 14"/>
            <p:cNvSpPr>
              <a:spLocks noChangeShapeType="1"/>
            </p:cNvSpPr>
            <p:nvPr/>
          </p:nvSpPr>
          <p:spPr bwMode="auto">
            <a:xfrm flipH="1">
              <a:off x="4078" y="1488"/>
              <a:ext cx="240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943600" y="4183706"/>
            <a:ext cx="877888" cy="636588"/>
            <a:chOff x="3790" y="2588"/>
            <a:chExt cx="667" cy="484"/>
          </a:xfrm>
        </p:grpSpPr>
        <p:graphicFrame>
          <p:nvGraphicFramePr>
            <p:cNvPr id="28700" name="Object 7"/>
            <p:cNvGraphicFramePr>
              <a:graphicFrameLocks noChangeAspect="1"/>
            </p:cNvGraphicFramePr>
            <p:nvPr/>
          </p:nvGraphicFramePr>
          <p:xfrm>
            <a:off x="4112" y="2588"/>
            <a:ext cx="345" cy="4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06" name="公式" r:id="rId12" imgW="160035" imgH="220875" progId="Equation.3">
                    <p:embed/>
                  </p:oleObj>
                </mc:Choice>
                <mc:Fallback>
                  <p:oleObj name="公式" r:id="rId12" imgW="160035" imgH="2208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2" y="2588"/>
                          <a:ext cx="345" cy="4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01" name="Line 17"/>
            <p:cNvSpPr>
              <a:spLocks noChangeShapeType="1"/>
            </p:cNvSpPr>
            <p:nvPr/>
          </p:nvSpPr>
          <p:spPr bwMode="auto">
            <a:xfrm flipH="1" flipV="1">
              <a:off x="3790" y="2588"/>
              <a:ext cx="336" cy="144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6702425" y="3666181"/>
            <a:ext cx="1271588" cy="617538"/>
            <a:chOff x="4222" y="2262"/>
            <a:chExt cx="878" cy="426"/>
          </a:xfrm>
        </p:grpSpPr>
        <p:graphicFrame>
          <p:nvGraphicFramePr>
            <p:cNvPr id="28698" name="Object 6"/>
            <p:cNvGraphicFramePr>
              <a:graphicFrameLocks noChangeAspect="1"/>
            </p:cNvGraphicFramePr>
            <p:nvPr/>
          </p:nvGraphicFramePr>
          <p:xfrm>
            <a:off x="4582" y="2262"/>
            <a:ext cx="518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07" name="公式" r:id="rId14" imgW="281718" imgH="236010" progId="Equation.3">
                    <p:embed/>
                  </p:oleObj>
                </mc:Choice>
                <mc:Fallback>
                  <p:oleObj name="公式" r:id="rId14" imgW="281718" imgH="23601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2" y="2262"/>
                          <a:ext cx="518" cy="4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99" name="Line 20"/>
            <p:cNvSpPr>
              <a:spLocks noChangeShapeType="1"/>
            </p:cNvSpPr>
            <p:nvPr/>
          </p:nvSpPr>
          <p:spPr bwMode="auto">
            <a:xfrm flipH="1" flipV="1">
              <a:off x="4222" y="2352"/>
              <a:ext cx="336" cy="144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395288" y="703906"/>
            <a:ext cx="5162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电流及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电阻电压的变化规律</a:t>
            </a:r>
          </a:p>
        </p:txBody>
      </p:sp>
      <p:grpSp>
        <p:nvGrpSpPr>
          <p:cNvPr id="5" name="Group 112"/>
          <p:cNvGrpSpPr>
            <a:grpSpLocks/>
          </p:cNvGrpSpPr>
          <p:nvPr/>
        </p:nvGrpSpPr>
        <p:grpSpPr bwMode="auto">
          <a:xfrm>
            <a:off x="5386388" y="1446856"/>
            <a:ext cx="3452812" cy="3683000"/>
            <a:chOff x="3393" y="864"/>
            <a:chExt cx="2175" cy="2320"/>
          </a:xfrm>
        </p:grpSpPr>
        <p:grpSp>
          <p:nvGrpSpPr>
            <p:cNvPr id="28693" name="Group 113"/>
            <p:cNvGrpSpPr>
              <a:grpSpLocks/>
            </p:cNvGrpSpPr>
            <p:nvPr/>
          </p:nvGrpSpPr>
          <p:grpSpPr bwMode="auto">
            <a:xfrm>
              <a:off x="3646" y="864"/>
              <a:ext cx="1922" cy="2320"/>
              <a:chOff x="3600" y="864"/>
              <a:chExt cx="1922" cy="2320"/>
            </a:xfrm>
          </p:grpSpPr>
          <p:sp>
            <p:nvSpPr>
              <p:cNvPr id="28695" name="Rectangle 114"/>
              <p:cNvSpPr>
                <a:spLocks noChangeArrowheads="1"/>
              </p:cNvSpPr>
              <p:nvPr/>
            </p:nvSpPr>
            <p:spPr bwMode="auto">
              <a:xfrm>
                <a:off x="5305" y="2080"/>
                <a:ext cx="217" cy="3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t</a:t>
                </a:r>
                <a:endParaRPr lang="en-US" altLang="zh-CN" sz="2800" b="1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8696" name="Line 115"/>
              <p:cNvSpPr>
                <a:spLocks noChangeShapeType="1"/>
              </p:cNvSpPr>
              <p:nvPr/>
            </p:nvSpPr>
            <p:spPr bwMode="auto">
              <a:xfrm flipV="1">
                <a:off x="3619" y="2080"/>
                <a:ext cx="1878" cy="3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697" name="Line 116"/>
              <p:cNvSpPr>
                <a:spLocks noChangeShapeType="1"/>
              </p:cNvSpPr>
              <p:nvPr/>
            </p:nvSpPr>
            <p:spPr bwMode="auto">
              <a:xfrm flipV="1">
                <a:off x="3600" y="864"/>
                <a:ext cx="0" cy="232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8694" name="Text Box 117"/>
            <p:cNvSpPr txBox="1">
              <a:spLocks noChangeArrowheads="1"/>
            </p:cNvSpPr>
            <p:nvPr/>
          </p:nvSpPr>
          <p:spPr bwMode="auto">
            <a:xfrm>
              <a:off x="3393" y="1935"/>
              <a:ext cx="24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200" b="1" i="1">
                  <a:cs typeface="Times New Roman" panose="02020603050405020304" pitchFamily="18" charset="0"/>
                </a:rPr>
                <a:t>O</a:t>
              </a:r>
            </a:p>
          </p:txBody>
        </p:sp>
      </p:grpSp>
      <p:grpSp>
        <p:nvGrpSpPr>
          <p:cNvPr id="7" name="Group 120"/>
          <p:cNvGrpSpPr>
            <a:grpSpLocks/>
          </p:cNvGrpSpPr>
          <p:nvPr/>
        </p:nvGrpSpPr>
        <p:grpSpPr bwMode="auto">
          <a:xfrm>
            <a:off x="595313" y="5175894"/>
            <a:ext cx="4238625" cy="604837"/>
            <a:chOff x="375" y="3249"/>
            <a:chExt cx="2670" cy="381"/>
          </a:xfrm>
        </p:grpSpPr>
        <p:sp>
          <p:nvSpPr>
            <p:cNvPr id="24599" name="Text Box 23"/>
            <p:cNvSpPr txBox="1">
              <a:spLocks noChangeArrowheads="1"/>
            </p:cNvSpPr>
            <p:nvPr/>
          </p:nvSpPr>
          <p:spPr bwMode="auto">
            <a:xfrm>
              <a:off x="375" y="3292"/>
              <a:ext cx="267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      </a:t>
              </a:r>
              <a:r>
                <a:rPr lang="zh-CN" altLang="en-US" sz="2800" b="1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、    、    变化曲线</a:t>
              </a:r>
            </a:p>
          </p:txBody>
        </p:sp>
        <p:graphicFrame>
          <p:nvGraphicFramePr>
            <p:cNvPr id="28690" name="Object 3"/>
            <p:cNvGraphicFramePr>
              <a:graphicFrameLocks noChangeAspect="1"/>
            </p:cNvGraphicFramePr>
            <p:nvPr/>
          </p:nvGraphicFramePr>
          <p:xfrm>
            <a:off x="1121" y="3267"/>
            <a:ext cx="254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08" name="公式" r:id="rId16" imgW="160035" imgH="220875" progId="Equation.3">
                    <p:embed/>
                  </p:oleObj>
                </mc:Choice>
                <mc:Fallback>
                  <p:oleObj name="公式" r:id="rId16" imgW="160035" imgH="2208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1" y="3267"/>
                          <a:ext cx="254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1" name="Object 4"/>
            <p:cNvGraphicFramePr>
              <a:graphicFrameLocks noChangeAspect="1"/>
            </p:cNvGraphicFramePr>
            <p:nvPr/>
          </p:nvGraphicFramePr>
          <p:xfrm>
            <a:off x="645" y="3249"/>
            <a:ext cx="321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09" name="公式" r:id="rId18" imgW="197913" imgH="220875" progId="Equation.3">
                    <p:embed/>
                  </p:oleObj>
                </mc:Choice>
                <mc:Fallback>
                  <p:oleObj name="公式" r:id="rId18" imgW="197913" imgH="2208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5" y="3249"/>
                          <a:ext cx="321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2" name="Object 5"/>
            <p:cNvGraphicFramePr>
              <a:graphicFrameLocks noChangeAspect="1"/>
            </p:cNvGraphicFramePr>
            <p:nvPr/>
          </p:nvGraphicFramePr>
          <p:xfrm>
            <a:off x="1483" y="3259"/>
            <a:ext cx="328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10" name="公式" r:id="rId20" imgW="197913" imgH="205740" progId="Equation.3">
                    <p:embed/>
                  </p:oleObj>
                </mc:Choice>
                <mc:Fallback>
                  <p:oleObj name="公式" r:id="rId20" imgW="197913" imgH="2057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3" y="3259"/>
                          <a:ext cx="328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963236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4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4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6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6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6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utoUpdateAnimBg="0"/>
      <p:bldP spid="24582" grpId="0" autoUpdateAnimBg="0"/>
      <p:bldP spid="24584" grpId="0" autoUpdateAnimBg="0"/>
      <p:bldP spid="24585" grpId="0" animBg="1"/>
      <p:bldP spid="24586" grpId="0" animBg="1"/>
      <p:bldP spid="2458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533400" y="645812"/>
            <a:ext cx="2667000" cy="7620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sz="2800" b="1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时间常数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533400" y="3187400"/>
            <a:ext cx="3200400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 b="1">
                <a:solidFill>
                  <a:srgbClr val="000099"/>
                </a:solidFill>
                <a:cs typeface="Times New Roman" panose="02020603050405020304" pitchFamily="18" charset="0"/>
              </a:rPr>
              <a:t>(2) </a:t>
            </a:r>
            <a:r>
              <a:rPr lang="zh-CN" altLang="en-US" sz="2800" b="1">
                <a:solidFill>
                  <a:srgbClr val="000099"/>
                </a:solidFill>
                <a:cs typeface="Times New Roman" panose="02020603050405020304" pitchFamily="18" charset="0"/>
              </a:rPr>
              <a:t>物理意义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00651" y="1255413"/>
            <a:ext cx="2242599" cy="523876"/>
            <a:chOff x="567" y="672"/>
            <a:chExt cx="1468" cy="330"/>
          </a:xfrm>
        </p:grpSpPr>
        <p:graphicFrame>
          <p:nvGraphicFramePr>
            <p:cNvPr id="29764" name="Object 1032" descr="40%"/>
            <p:cNvGraphicFramePr>
              <a:graphicFrameLocks noChangeAspect="1"/>
            </p:cNvGraphicFramePr>
            <p:nvPr/>
          </p:nvGraphicFramePr>
          <p:xfrm>
            <a:off x="1056" y="696"/>
            <a:ext cx="979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6" name="公式" r:id="rId3" imgW="541183" imgH="198173" progId="Equation.3">
                    <p:embed/>
                  </p:oleObj>
                </mc:Choice>
                <mc:Fallback>
                  <p:oleObj name="公式" r:id="rId3" imgW="541183" imgH="1981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696"/>
                          <a:ext cx="979" cy="303"/>
                        </a:xfrm>
                        <a:prstGeom prst="rect">
                          <a:avLst/>
                        </a:prstGeom>
                        <a:pattFill prst="pct40">
                          <a:fgClr>
                            <a:srgbClr val="FFCCCC"/>
                          </a:fgClr>
                          <a:bgClr>
                            <a:schemeClr val="bg1"/>
                          </a:bgClr>
                        </a:pattFill>
                        <a:ln w="2857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65" name="Text Box 6"/>
            <p:cNvSpPr txBox="1">
              <a:spLocks noChangeArrowheads="1"/>
            </p:cNvSpPr>
            <p:nvPr/>
          </p:nvSpPr>
          <p:spPr bwMode="auto">
            <a:xfrm>
              <a:off x="567" y="672"/>
              <a:ext cx="43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2"/>
                  </a:solidFill>
                  <a:cs typeface="Times New Roman" panose="02020603050405020304" pitchFamily="18" charset="0"/>
                </a:rPr>
                <a:t>令</a:t>
              </a:r>
              <a:r>
                <a:rPr lang="en-US" altLang="zh-CN" sz="2800" b="1">
                  <a:solidFill>
                    <a:schemeClr val="tx2"/>
                  </a:solidFill>
                  <a:cs typeface="Times New Roman" panose="02020603050405020304" pitchFamily="18" charset="0"/>
                </a:rPr>
                <a:t>:</a:t>
              </a:r>
            </a:p>
          </p:txBody>
        </p:sp>
      </p:grp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4276725" y="1239537"/>
            <a:ext cx="1304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单位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474663" y="2060275"/>
            <a:ext cx="1403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000099"/>
                </a:solidFill>
                <a:cs typeface="Times New Roman" panose="02020603050405020304" pitchFamily="18" charset="0"/>
              </a:rPr>
              <a:t>(1) </a:t>
            </a:r>
            <a:r>
              <a:rPr lang="zh-CN" altLang="en-US" sz="2800" b="1">
                <a:solidFill>
                  <a:srgbClr val="000099"/>
                </a:solidFill>
                <a:cs typeface="Times New Roman" panose="02020603050405020304" pitchFamily="18" charset="0"/>
              </a:rPr>
              <a:t>量纲</a:t>
            </a:r>
          </a:p>
        </p:txBody>
      </p:sp>
      <p:graphicFrame>
        <p:nvGraphicFramePr>
          <p:cNvPr id="105472" name="Object 1024"/>
          <p:cNvGraphicFramePr>
            <a:graphicFrameLocks noChangeAspect="1"/>
          </p:cNvGraphicFramePr>
          <p:nvPr>
            <p:extLst/>
          </p:nvPr>
        </p:nvGraphicFramePr>
        <p:xfrm>
          <a:off x="2190750" y="1834850"/>
          <a:ext cx="1738313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7" name="Equation" r:id="rId5" imgW="662866" imgH="388778" progId="Equation.3">
                  <p:embed/>
                </p:oleObj>
              </mc:Choice>
              <mc:Fallback>
                <p:oleObj name="Equation" r:id="rId5" imgW="662866" imgH="3887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1834850"/>
                        <a:ext cx="1738313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900113" y="4189112"/>
            <a:ext cx="5672137" cy="736600"/>
            <a:chOff x="567" y="2520"/>
            <a:chExt cx="3573" cy="464"/>
          </a:xfrm>
        </p:grpSpPr>
        <p:graphicFrame>
          <p:nvGraphicFramePr>
            <p:cNvPr id="29760" name="Object 1030"/>
            <p:cNvGraphicFramePr>
              <a:graphicFrameLocks noChangeAspect="1"/>
            </p:cNvGraphicFramePr>
            <p:nvPr/>
          </p:nvGraphicFramePr>
          <p:xfrm>
            <a:off x="1841" y="2520"/>
            <a:ext cx="2299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8" name="Equation" r:id="rId7" imgW="1417113" imgH="297022" progId="Equation.3">
                    <p:embed/>
                  </p:oleObj>
                </mc:Choice>
                <mc:Fallback>
                  <p:oleObj name="Equation" r:id="rId7" imgW="1417113" imgH="29702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1" y="2520"/>
                          <a:ext cx="2299" cy="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761" name="Group 12"/>
            <p:cNvGrpSpPr>
              <a:grpSpLocks/>
            </p:cNvGrpSpPr>
            <p:nvPr/>
          </p:nvGrpSpPr>
          <p:grpSpPr bwMode="auto">
            <a:xfrm>
              <a:off x="567" y="2573"/>
              <a:ext cx="1126" cy="327"/>
              <a:chOff x="567" y="2592"/>
              <a:chExt cx="1126" cy="327"/>
            </a:xfrm>
          </p:grpSpPr>
          <p:graphicFrame>
            <p:nvGraphicFramePr>
              <p:cNvPr id="29762" name="Object 1031"/>
              <p:cNvGraphicFramePr>
                <a:graphicFrameLocks noChangeAspect="1"/>
              </p:cNvGraphicFramePr>
              <p:nvPr/>
            </p:nvGraphicFramePr>
            <p:xfrm>
              <a:off x="835" y="2592"/>
              <a:ext cx="557" cy="3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29" name="公式" r:id="rId9" imgW="320070" imgH="159862" progId="Equation.3">
                      <p:embed/>
                    </p:oleObj>
                  </mc:Choice>
                  <mc:Fallback>
                    <p:oleObj name="公式" r:id="rId9" imgW="320070" imgH="15986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35" y="2592"/>
                            <a:ext cx="557" cy="3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763" name="Text Box 14"/>
              <p:cNvSpPr txBox="1">
                <a:spLocks noChangeArrowheads="1"/>
              </p:cNvSpPr>
              <p:nvPr/>
            </p:nvSpPr>
            <p:spPr bwMode="auto">
              <a:xfrm>
                <a:off x="567" y="2592"/>
                <a:ext cx="112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当</a:t>
                </a:r>
                <a:r>
                  <a:rPr lang="zh-CN" altLang="en-US" sz="2800" b="1">
                    <a:solidFill>
                      <a:srgbClr val="FF3300"/>
                    </a:solidFill>
                    <a:cs typeface="Times New Roman" panose="02020603050405020304" pitchFamily="18" charset="0"/>
                  </a:rPr>
                  <a:t>          </a:t>
                </a:r>
                <a:r>
                  <a:rPr lang="zh-CN" altLang="en-US" sz="2800" b="1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时</a:t>
                </a:r>
              </a:p>
            </p:txBody>
          </p:sp>
        </p:grpSp>
      </p:grpSp>
      <p:graphicFrame>
        <p:nvGraphicFramePr>
          <p:cNvPr id="105473" name="Object 1025"/>
          <p:cNvGraphicFramePr>
            <a:graphicFrameLocks noChangeAspect="1"/>
          </p:cNvGraphicFramePr>
          <p:nvPr>
            <p:extLst/>
          </p:nvPr>
        </p:nvGraphicFramePr>
        <p:xfrm>
          <a:off x="2024063" y="3365200"/>
          <a:ext cx="26574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0" name="Equation" r:id="rId11" imgW="1005662" imgH="358035" progId="Equation.3">
                  <p:embed/>
                </p:oleObj>
              </mc:Choice>
              <mc:Fallback>
                <p:oleObj name="Equation" r:id="rId11" imgW="1005662" imgH="3580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3365200"/>
                        <a:ext cx="265747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CC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6" name="Rectangle 16"/>
          <p:cNvSpPr>
            <a:spLocks noChangeArrowheads="1"/>
          </p:cNvSpPr>
          <p:nvPr/>
        </p:nvSpPr>
        <p:spPr bwMode="auto">
          <a:xfrm>
            <a:off x="914400" y="2846087"/>
            <a:ext cx="7162800" cy="406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时间常数 </a:t>
            </a:r>
            <a:r>
              <a:rPr lang="zh-CN" altLang="en-US" sz="2800" b="1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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决定电路暂态过程变化的快慢</a:t>
            </a:r>
          </a:p>
        </p:txBody>
      </p:sp>
      <p:sp>
        <p:nvSpPr>
          <p:cNvPr id="29707" name="Text Box 17"/>
          <p:cNvSpPr txBox="1">
            <a:spLocks noChangeArrowheads="1"/>
          </p:cNvSpPr>
          <p:nvPr/>
        </p:nvSpPr>
        <p:spPr bwMode="auto">
          <a:xfrm>
            <a:off x="441325" y="5136850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zh-CN" sz="2800" b="1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533400" y="4865387"/>
            <a:ext cx="8181975" cy="1038225"/>
            <a:chOff x="336" y="2946"/>
            <a:chExt cx="5154" cy="654"/>
          </a:xfrm>
        </p:grpSpPr>
        <p:graphicFrame>
          <p:nvGraphicFramePr>
            <p:cNvPr id="29751" name="Object 1026"/>
            <p:cNvGraphicFramePr>
              <a:graphicFrameLocks noChangeAspect="1"/>
            </p:cNvGraphicFramePr>
            <p:nvPr/>
          </p:nvGraphicFramePr>
          <p:xfrm>
            <a:off x="4682" y="2953"/>
            <a:ext cx="808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1" name="公式" r:id="rId13" imgW="510407" imgH="297022" progId="Equation.3">
                    <p:embed/>
                  </p:oleObj>
                </mc:Choice>
                <mc:Fallback>
                  <p:oleObj name="公式" r:id="rId13" imgW="510407" imgH="29702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2" y="2953"/>
                          <a:ext cx="808" cy="4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752" name="Group 20"/>
            <p:cNvGrpSpPr>
              <a:grpSpLocks/>
            </p:cNvGrpSpPr>
            <p:nvPr/>
          </p:nvGrpSpPr>
          <p:grpSpPr bwMode="auto">
            <a:xfrm>
              <a:off x="336" y="2946"/>
              <a:ext cx="4432" cy="425"/>
              <a:chOff x="336" y="2928"/>
              <a:chExt cx="4432" cy="425"/>
            </a:xfrm>
          </p:grpSpPr>
          <p:graphicFrame>
            <p:nvGraphicFramePr>
              <p:cNvPr id="29754" name="Object 1027"/>
              <p:cNvGraphicFramePr>
                <a:graphicFrameLocks noChangeAspect="1"/>
              </p:cNvGraphicFramePr>
              <p:nvPr/>
            </p:nvGraphicFramePr>
            <p:xfrm>
              <a:off x="336" y="3017"/>
              <a:ext cx="305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32" name="公式" r:id="rId15" imgW="167610" imgH="159862" progId="Equation.3">
                      <p:embed/>
                    </p:oleObj>
                  </mc:Choice>
                  <mc:Fallback>
                    <p:oleObj name="公式" r:id="rId15" imgW="167610" imgH="159862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6" y="3017"/>
                            <a:ext cx="305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755" name="Object 1028"/>
              <p:cNvGraphicFramePr>
                <a:graphicFrameLocks noChangeAspect="1"/>
              </p:cNvGraphicFramePr>
              <p:nvPr/>
            </p:nvGraphicFramePr>
            <p:xfrm>
              <a:off x="1505" y="2998"/>
              <a:ext cx="196" cy="25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33" name="公式" r:id="rId17" imgW="122157" imgH="129593" progId="Equation.3">
                      <p:embed/>
                    </p:oleObj>
                  </mc:Choice>
                  <mc:Fallback>
                    <p:oleObj name="公式" r:id="rId17" imgW="122157" imgH="12959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05" y="2998"/>
                            <a:ext cx="196" cy="25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756" name="Text Box 23"/>
              <p:cNvSpPr txBox="1">
                <a:spLocks noChangeArrowheads="1"/>
              </p:cNvSpPr>
              <p:nvPr/>
            </p:nvSpPr>
            <p:spPr bwMode="auto">
              <a:xfrm>
                <a:off x="544" y="2928"/>
                <a:ext cx="10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时间常数</a:t>
                </a:r>
              </a:p>
            </p:txBody>
          </p:sp>
          <p:sp>
            <p:nvSpPr>
              <p:cNvPr id="29757" name="Text Box 24"/>
              <p:cNvSpPr txBox="1">
                <a:spLocks noChangeArrowheads="1"/>
              </p:cNvSpPr>
              <p:nvPr/>
            </p:nvSpPr>
            <p:spPr bwMode="auto">
              <a:xfrm>
                <a:off x="1649" y="2928"/>
                <a:ext cx="10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等于电压</a:t>
                </a:r>
              </a:p>
            </p:txBody>
          </p:sp>
          <p:graphicFrame>
            <p:nvGraphicFramePr>
              <p:cNvPr id="29758" name="Object 1029"/>
              <p:cNvGraphicFramePr>
                <a:graphicFrameLocks noChangeAspect="1"/>
              </p:cNvGraphicFramePr>
              <p:nvPr/>
            </p:nvGraphicFramePr>
            <p:xfrm>
              <a:off x="2609" y="2942"/>
              <a:ext cx="306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34" name="公式" r:id="rId19" imgW="197913" imgH="220875" progId="Equation.3">
                      <p:embed/>
                    </p:oleObj>
                  </mc:Choice>
                  <mc:Fallback>
                    <p:oleObj name="公式" r:id="rId19" imgW="197913" imgH="22087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09" y="2942"/>
                            <a:ext cx="306" cy="3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CC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9759" name="Text Box 26"/>
              <p:cNvSpPr txBox="1">
                <a:spLocks noChangeArrowheads="1"/>
              </p:cNvSpPr>
              <p:nvPr/>
            </p:nvSpPr>
            <p:spPr bwMode="auto">
              <a:xfrm>
                <a:off x="2783" y="2951"/>
                <a:ext cx="198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衰减到初始值</a:t>
                </a:r>
                <a:r>
                  <a:rPr lang="en-US" altLang="zh-CN" sz="2800" b="1" i="1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U</a:t>
                </a:r>
                <a:r>
                  <a:rPr lang="en-US" altLang="zh-CN" sz="2800" b="1" baseline="-25000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0</a:t>
                </a:r>
                <a:r>
                  <a:rPr lang="en-US" altLang="zh-CN" sz="2800" b="1" i="1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b="1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的</a:t>
                </a:r>
              </a:p>
            </p:txBody>
          </p:sp>
        </p:grpSp>
        <p:sp>
          <p:nvSpPr>
            <p:cNvPr id="29753" name="Text Box 27"/>
            <p:cNvSpPr txBox="1">
              <a:spLocks noChangeArrowheads="1"/>
            </p:cNvSpPr>
            <p:nvPr/>
          </p:nvSpPr>
          <p:spPr bwMode="auto">
            <a:xfrm>
              <a:off x="546" y="3273"/>
              <a:ext cx="14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2"/>
                  </a:solidFill>
                  <a:cs typeface="Times New Roman" panose="02020603050405020304" pitchFamily="18" charset="0"/>
                </a:rPr>
                <a:t>所需的时间。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93439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5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utoUpdateAnimBg="0"/>
      <p:bldP spid="25607" grpId="0" autoUpdateAnimBg="0"/>
      <p:bldP spid="25608" grpId="0" autoUpdateAnimBg="0"/>
      <p:bldP spid="25616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92175" y="3919538"/>
            <a:ext cx="4365625" cy="457200"/>
            <a:chOff x="514" y="2016"/>
            <a:chExt cx="2894" cy="288"/>
          </a:xfrm>
        </p:grpSpPr>
        <p:sp>
          <p:nvSpPr>
            <p:cNvPr id="30757" name="Text Box 3"/>
            <p:cNvSpPr txBox="1">
              <a:spLocks noChangeArrowheads="1"/>
            </p:cNvSpPr>
            <p:nvPr/>
          </p:nvSpPr>
          <p:spPr bwMode="auto">
            <a:xfrm>
              <a:off x="514" y="2016"/>
              <a:ext cx="7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cs typeface="Times New Roman" panose="02020603050405020304" pitchFamily="18" charset="0"/>
                </a:rPr>
                <a:t>0.368</a:t>
              </a:r>
              <a:r>
                <a:rPr lang="en-US" altLang="zh-CN" b="1" i="1"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30758" name="Line 4"/>
            <p:cNvSpPr>
              <a:spLocks noChangeShapeType="1"/>
            </p:cNvSpPr>
            <p:nvPr/>
          </p:nvSpPr>
          <p:spPr bwMode="auto">
            <a:xfrm flipV="1">
              <a:off x="1275" y="2207"/>
              <a:ext cx="2133" cy="1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3276600" y="4224338"/>
            <a:ext cx="452438" cy="1092200"/>
            <a:chOff x="2097" y="2448"/>
            <a:chExt cx="285" cy="688"/>
          </a:xfrm>
        </p:grpSpPr>
        <p:graphicFrame>
          <p:nvGraphicFramePr>
            <p:cNvPr id="30755" name="Object 6"/>
            <p:cNvGraphicFramePr>
              <a:graphicFrameLocks noChangeAspect="1"/>
            </p:cNvGraphicFramePr>
            <p:nvPr/>
          </p:nvGraphicFramePr>
          <p:xfrm>
            <a:off x="2097" y="2745"/>
            <a:ext cx="285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50" name="公式" r:id="rId3" imgW="160035" imgH="205740" progId="Equation.3">
                    <p:embed/>
                  </p:oleObj>
                </mc:Choice>
                <mc:Fallback>
                  <p:oleObj name="公式" r:id="rId3" imgW="160035" imgH="2057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7" y="2745"/>
                          <a:ext cx="285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FF33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56" name="Line 7"/>
            <p:cNvSpPr>
              <a:spLocks noChangeShapeType="1"/>
            </p:cNvSpPr>
            <p:nvPr/>
          </p:nvSpPr>
          <p:spPr bwMode="auto">
            <a:xfrm>
              <a:off x="2203" y="2448"/>
              <a:ext cx="0" cy="3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3886200" y="4219575"/>
            <a:ext cx="473075" cy="1147763"/>
            <a:chOff x="2448" y="2445"/>
            <a:chExt cx="298" cy="723"/>
          </a:xfrm>
        </p:grpSpPr>
        <p:sp>
          <p:nvSpPr>
            <p:cNvPr id="30753" name="Line 9"/>
            <p:cNvSpPr>
              <a:spLocks noChangeShapeType="1"/>
            </p:cNvSpPr>
            <p:nvPr/>
          </p:nvSpPr>
          <p:spPr bwMode="auto">
            <a:xfrm flipH="1">
              <a:off x="2544" y="2445"/>
              <a:ext cx="0" cy="44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0754" name="Object 10"/>
            <p:cNvGraphicFramePr>
              <a:graphicFrameLocks noChangeAspect="1"/>
            </p:cNvGraphicFramePr>
            <p:nvPr/>
          </p:nvGraphicFramePr>
          <p:xfrm>
            <a:off x="2448" y="2747"/>
            <a:ext cx="298" cy="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51" name="公式" r:id="rId5" imgW="160035" imgH="220875" progId="Equation.3">
                    <p:embed/>
                  </p:oleObj>
                </mc:Choice>
                <mc:Fallback>
                  <p:oleObj name="公式" r:id="rId5" imgW="160035" imgH="2208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747"/>
                          <a:ext cx="298" cy="4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35" name="Freeform 11"/>
          <p:cNvSpPr>
            <a:spLocks/>
          </p:cNvSpPr>
          <p:nvPr/>
        </p:nvSpPr>
        <p:spPr bwMode="auto">
          <a:xfrm flipV="1">
            <a:off x="2057400" y="2547938"/>
            <a:ext cx="3124200" cy="1828800"/>
          </a:xfrm>
          <a:custGeom>
            <a:avLst/>
            <a:gdLst>
              <a:gd name="T0" fmla="*/ 0 w 2640"/>
              <a:gd name="T1" fmla="*/ 2147483646 h 1536"/>
              <a:gd name="T2" fmla="*/ 2147483646 w 2640"/>
              <a:gd name="T3" fmla="*/ 2147483646 h 1536"/>
              <a:gd name="T4" fmla="*/ 2147483646 w 2640"/>
              <a:gd name="T5" fmla="*/ 0 h 1536"/>
              <a:gd name="T6" fmla="*/ 0 60000 65536"/>
              <a:gd name="T7" fmla="*/ 0 60000 65536"/>
              <a:gd name="T8" fmla="*/ 0 60000 65536"/>
              <a:gd name="T9" fmla="*/ 0 w 2640"/>
              <a:gd name="T10" fmla="*/ 0 h 1536"/>
              <a:gd name="T11" fmla="*/ 2640 w 2640"/>
              <a:gd name="T12" fmla="*/ 1536 h 1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0" h="1536">
                <a:moveTo>
                  <a:pt x="0" y="1536"/>
                </a:moveTo>
                <a:cubicBezTo>
                  <a:pt x="308" y="1088"/>
                  <a:pt x="616" y="640"/>
                  <a:pt x="1056" y="384"/>
                </a:cubicBezTo>
                <a:cubicBezTo>
                  <a:pt x="1496" y="128"/>
                  <a:pt x="2068" y="64"/>
                  <a:pt x="2640" y="0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36" name="Freeform 12"/>
          <p:cNvSpPr>
            <a:spLocks/>
          </p:cNvSpPr>
          <p:nvPr/>
        </p:nvSpPr>
        <p:spPr bwMode="auto">
          <a:xfrm flipV="1">
            <a:off x="2057400" y="2598738"/>
            <a:ext cx="2971800" cy="2006600"/>
          </a:xfrm>
          <a:custGeom>
            <a:avLst/>
            <a:gdLst>
              <a:gd name="T0" fmla="*/ 0 w 2640"/>
              <a:gd name="T1" fmla="*/ 2147483646 h 1536"/>
              <a:gd name="T2" fmla="*/ 2147483646 w 2640"/>
              <a:gd name="T3" fmla="*/ 2147483646 h 1536"/>
              <a:gd name="T4" fmla="*/ 2147483646 w 2640"/>
              <a:gd name="T5" fmla="*/ 0 h 1536"/>
              <a:gd name="T6" fmla="*/ 0 60000 65536"/>
              <a:gd name="T7" fmla="*/ 0 60000 65536"/>
              <a:gd name="T8" fmla="*/ 0 60000 65536"/>
              <a:gd name="T9" fmla="*/ 0 w 2640"/>
              <a:gd name="T10" fmla="*/ 0 h 1536"/>
              <a:gd name="T11" fmla="*/ 2640 w 2640"/>
              <a:gd name="T12" fmla="*/ 1536 h 1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0" h="1536">
                <a:moveTo>
                  <a:pt x="0" y="1536"/>
                </a:moveTo>
                <a:cubicBezTo>
                  <a:pt x="308" y="1088"/>
                  <a:pt x="616" y="640"/>
                  <a:pt x="1056" y="384"/>
                </a:cubicBezTo>
                <a:cubicBezTo>
                  <a:pt x="1496" y="128"/>
                  <a:pt x="2068" y="64"/>
                  <a:pt x="2640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98"/>
          <p:cNvGrpSpPr>
            <a:grpSpLocks/>
          </p:cNvGrpSpPr>
          <p:nvPr/>
        </p:nvGrpSpPr>
        <p:grpSpPr bwMode="auto">
          <a:xfrm>
            <a:off x="533400" y="5259388"/>
            <a:ext cx="8142288" cy="1014412"/>
            <a:chOff x="336" y="3249"/>
            <a:chExt cx="5129" cy="639"/>
          </a:xfrm>
        </p:grpSpPr>
        <p:sp>
          <p:nvSpPr>
            <p:cNvPr id="26638" name="Text Box 14"/>
            <p:cNvSpPr txBox="1">
              <a:spLocks noChangeArrowheads="1"/>
            </p:cNvSpPr>
            <p:nvPr/>
          </p:nvSpPr>
          <p:spPr bwMode="auto">
            <a:xfrm>
              <a:off x="336" y="3292"/>
              <a:ext cx="5129" cy="5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 dirty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rPr>
                <a:t>        </a:t>
              </a:r>
              <a:r>
                <a:rPr lang="zh-CN" altLang="en-US" sz="2800" b="1" dirty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rPr>
                <a:t>越大，曲线变化越慢，    达到稳态所需要的时间越长。</a:t>
              </a:r>
              <a:endPara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0751" name="Object 15"/>
            <p:cNvGraphicFramePr>
              <a:graphicFrameLocks noChangeAspect="1"/>
            </p:cNvGraphicFramePr>
            <p:nvPr/>
          </p:nvGraphicFramePr>
          <p:xfrm>
            <a:off x="3042" y="3249"/>
            <a:ext cx="318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52" name="公式" r:id="rId7" imgW="197913" imgH="220875" progId="Equation.3">
                    <p:embed/>
                  </p:oleObj>
                </mc:Choice>
                <mc:Fallback>
                  <p:oleObj name="公式" r:id="rId7" imgW="197913" imgH="2208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2" y="3249"/>
                          <a:ext cx="318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66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C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2" name="Object 16"/>
            <p:cNvGraphicFramePr>
              <a:graphicFrameLocks noChangeAspect="1"/>
            </p:cNvGraphicFramePr>
            <p:nvPr/>
          </p:nvGraphicFramePr>
          <p:xfrm>
            <a:off x="638" y="3324"/>
            <a:ext cx="25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53" name="公式" r:id="rId9" imgW="122157" imgH="129593" progId="Equation.3">
                    <p:embed/>
                  </p:oleObj>
                </mc:Choice>
                <mc:Fallback>
                  <p:oleObj name="公式" r:id="rId9" imgW="122157" imgH="12959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8" y="3324"/>
                          <a:ext cx="25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66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728" name="Group 17"/>
          <p:cNvGrpSpPr>
            <a:grpSpLocks/>
          </p:cNvGrpSpPr>
          <p:nvPr/>
        </p:nvGrpSpPr>
        <p:grpSpPr bwMode="auto">
          <a:xfrm>
            <a:off x="514350" y="519112"/>
            <a:ext cx="3968749" cy="523874"/>
            <a:chOff x="448" y="396"/>
            <a:chExt cx="2500" cy="330"/>
          </a:xfrm>
        </p:grpSpPr>
        <p:sp>
          <p:nvSpPr>
            <p:cNvPr id="26642" name="Text Box 18"/>
            <p:cNvSpPr txBox="1">
              <a:spLocks noChangeArrowheads="1"/>
            </p:cNvSpPr>
            <p:nvPr/>
          </p:nvSpPr>
          <p:spPr bwMode="auto">
            <a:xfrm>
              <a:off x="448" y="396"/>
              <a:ext cx="250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2800" b="1" dirty="0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时间常数    </a:t>
              </a:r>
              <a:r>
                <a:rPr lang="zh-CN" altLang="en-US" sz="2800" b="1" dirty="0" smtClean="0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的</a:t>
              </a:r>
              <a:r>
                <a:rPr lang="zh-CN" altLang="en-US" sz="2800" b="1" dirty="0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物理意义</a:t>
              </a:r>
            </a:p>
          </p:txBody>
        </p:sp>
        <p:graphicFrame>
          <p:nvGraphicFramePr>
            <p:cNvPr id="30749" name="Object 19"/>
            <p:cNvGraphicFramePr>
              <a:graphicFrameLocks noChangeAspect="1"/>
            </p:cNvGraphicFramePr>
            <p:nvPr>
              <p:extLst/>
            </p:nvPr>
          </p:nvGraphicFramePr>
          <p:xfrm>
            <a:off x="1440" y="414"/>
            <a:ext cx="284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54" name="公式" r:id="rId11" imgW="122157" imgH="129593" progId="Equation.3">
                    <p:embed/>
                  </p:oleObj>
                </mc:Choice>
                <mc:Fallback>
                  <p:oleObj name="公式" r:id="rId11" imgW="122157" imgH="12959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414"/>
                          <a:ext cx="284" cy="3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2705100" y="4262438"/>
            <a:ext cx="490538" cy="1046162"/>
            <a:chOff x="1680" y="2448"/>
            <a:chExt cx="338" cy="720"/>
          </a:xfrm>
        </p:grpSpPr>
        <p:graphicFrame>
          <p:nvGraphicFramePr>
            <p:cNvPr id="30746" name="Object 21"/>
            <p:cNvGraphicFramePr>
              <a:graphicFrameLocks noChangeAspect="1"/>
            </p:cNvGraphicFramePr>
            <p:nvPr/>
          </p:nvGraphicFramePr>
          <p:xfrm>
            <a:off x="1680" y="2745"/>
            <a:ext cx="338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55" name="公式" r:id="rId13" imgW="144884" imgH="205740" progId="Equation.3">
                    <p:embed/>
                  </p:oleObj>
                </mc:Choice>
                <mc:Fallback>
                  <p:oleObj name="公式" r:id="rId13" imgW="144884" imgH="2057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745"/>
                          <a:ext cx="338" cy="4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747" name="Line 22"/>
            <p:cNvSpPr>
              <a:spLocks noChangeShapeType="1"/>
            </p:cNvSpPr>
            <p:nvPr/>
          </p:nvSpPr>
          <p:spPr bwMode="auto">
            <a:xfrm>
              <a:off x="1819" y="2448"/>
              <a:ext cx="0" cy="375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647" name="Freeform 23"/>
          <p:cNvSpPr>
            <a:spLocks/>
          </p:cNvSpPr>
          <p:nvPr/>
        </p:nvSpPr>
        <p:spPr bwMode="auto">
          <a:xfrm flipV="1">
            <a:off x="2057400" y="2613025"/>
            <a:ext cx="2895600" cy="2220913"/>
          </a:xfrm>
          <a:custGeom>
            <a:avLst/>
            <a:gdLst>
              <a:gd name="T0" fmla="*/ 0 w 2016"/>
              <a:gd name="T1" fmla="*/ 2147483646 h 1536"/>
              <a:gd name="T2" fmla="*/ 2147483646 w 2016"/>
              <a:gd name="T3" fmla="*/ 2147483646 h 1536"/>
              <a:gd name="T4" fmla="*/ 2147483646 w 2016"/>
              <a:gd name="T5" fmla="*/ 0 h 1536"/>
              <a:gd name="T6" fmla="*/ 0 60000 65536"/>
              <a:gd name="T7" fmla="*/ 0 60000 65536"/>
              <a:gd name="T8" fmla="*/ 0 60000 65536"/>
              <a:gd name="T9" fmla="*/ 0 w 2016"/>
              <a:gd name="T10" fmla="*/ 0 h 1536"/>
              <a:gd name="T11" fmla="*/ 2016 w 2016"/>
              <a:gd name="T12" fmla="*/ 1536 h 1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16" h="1536">
                <a:moveTo>
                  <a:pt x="0" y="1536"/>
                </a:moveTo>
                <a:cubicBezTo>
                  <a:pt x="192" y="1064"/>
                  <a:pt x="384" y="592"/>
                  <a:pt x="720" y="336"/>
                </a:cubicBezTo>
                <a:cubicBezTo>
                  <a:pt x="1056" y="80"/>
                  <a:pt x="1800" y="56"/>
                  <a:pt x="2016" y="0"/>
                </a:cubicBezTo>
              </a:path>
            </a:pathLst>
          </a:custGeom>
          <a:noFill/>
          <a:ln w="3810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1644650" y="230822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i="1">
                <a:solidFill>
                  <a:schemeClr val="tx2"/>
                </a:solidFill>
                <a:cs typeface="Times New Roman" panose="02020603050405020304" pitchFamily="18" charset="0"/>
              </a:rPr>
              <a:t>U</a:t>
            </a:r>
            <a:endParaRPr lang="en-US" altLang="zh-CN" b="1" baseline="-2500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26649" name="Object 25"/>
          <p:cNvGraphicFramePr>
            <a:graphicFrameLocks noChangeAspect="1"/>
          </p:cNvGraphicFramePr>
          <p:nvPr>
            <p:extLst/>
          </p:nvPr>
        </p:nvGraphicFramePr>
        <p:xfrm>
          <a:off x="5786438" y="1363663"/>
          <a:ext cx="13430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6" name="Equation" r:id="rId15" imgW="548758" imgH="198173" progId="Equation.3">
                  <p:embed/>
                </p:oleObj>
              </mc:Choice>
              <mc:Fallback>
                <p:oleObj name="Equation" r:id="rId15" imgW="548758" imgH="1981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38" y="1363663"/>
                        <a:ext cx="13430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0" name="Object 26"/>
          <p:cNvGraphicFramePr>
            <a:graphicFrameLocks noChangeAspect="1"/>
          </p:cNvGraphicFramePr>
          <p:nvPr>
            <p:extLst/>
          </p:nvPr>
        </p:nvGraphicFramePr>
        <p:xfrm>
          <a:off x="1285875" y="984250"/>
          <a:ext cx="3352800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7" name="Equation" r:id="rId17" imgW="1348932" imgH="358035" progId="Equation.3">
                  <p:embed/>
                </p:oleObj>
              </mc:Choice>
              <mc:Fallback>
                <p:oleObj name="Equation" r:id="rId17" imgW="1348932" imgH="3580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984250"/>
                        <a:ext cx="3352800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04" name="Object 80" descr="小网格"/>
          <p:cNvGraphicFramePr>
            <a:graphicFrameLocks noChangeAspect="1"/>
          </p:cNvGraphicFramePr>
          <p:nvPr>
            <p:extLst/>
          </p:nvPr>
        </p:nvGraphicFramePr>
        <p:xfrm>
          <a:off x="6300788" y="4335463"/>
          <a:ext cx="1727200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8" name="公式" r:id="rId19" imgW="731520" imgH="220875" progId="Equation.3">
                  <p:embed/>
                </p:oleObj>
              </mc:Choice>
              <mc:Fallback>
                <p:oleObj name="公式" r:id="rId19" imgW="731520" imgH="2208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4335463"/>
                        <a:ext cx="1727200" cy="614362"/>
                      </a:xfrm>
                      <a:prstGeom prst="rect">
                        <a:avLst/>
                      </a:prstGeom>
                      <a:pattFill prst="smGrid">
                        <a:fgClr>
                          <a:srgbClr val="FFFF00"/>
                        </a:fgClr>
                        <a:bgClr>
                          <a:schemeClr val="bg1"/>
                        </a:bgClr>
                      </a:pattFill>
                      <a:ln w="28575">
                        <a:solidFill>
                          <a:srgbClr val="339933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05" name="Line 81"/>
          <p:cNvSpPr>
            <a:spLocks noChangeShapeType="1"/>
          </p:cNvSpPr>
          <p:nvPr/>
        </p:nvSpPr>
        <p:spPr bwMode="auto">
          <a:xfrm>
            <a:off x="2057400" y="2624138"/>
            <a:ext cx="838200" cy="2286000"/>
          </a:xfrm>
          <a:prstGeom prst="line">
            <a:avLst/>
          </a:prstGeom>
          <a:noFill/>
          <a:ln w="38100">
            <a:solidFill>
              <a:srgbClr val="0066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06" name="Line 82"/>
          <p:cNvSpPr>
            <a:spLocks noChangeShapeType="1"/>
          </p:cNvSpPr>
          <p:nvPr/>
        </p:nvSpPr>
        <p:spPr bwMode="auto">
          <a:xfrm>
            <a:off x="2057400" y="2624138"/>
            <a:ext cx="1447800" cy="2286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07" name="Line 83"/>
          <p:cNvSpPr>
            <a:spLocks noChangeShapeType="1"/>
          </p:cNvSpPr>
          <p:nvPr/>
        </p:nvSpPr>
        <p:spPr bwMode="auto">
          <a:xfrm>
            <a:off x="2057400" y="2624138"/>
            <a:ext cx="1981200" cy="2286000"/>
          </a:xfrm>
          <a:prstGeom prst="line">
            <a:avLst/>
          </a:prstGeom>
          <a:noFill/>
          <a:ln w="38100">
            <a:solidFill>
              <a:srgbClr val="000099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08" name="Line 84"/>
          <p:cNvSpPr>
            <a:spLocks noChangeShapeType="1"/>
          </p:cNvSpPr>
          <p:nvPr/>
        </p:nvSpPr>
        <p:spPr bwMode="auto">
          <a:xfrm flipV="1">
            <a:off x="6149975" y="1357313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09" name="Line 85"/>
          <p:cNvSpPr>
            <a:spLocks noChangeShapeType="1"/>
          </p:cNvSpPr>
          <p:nvPr/>
        </p:nvSpPr>
        <p:spPr bwMode="auto">
          <a:xfrm flipV="1">
            <a:off x="7140575" y="1370013"/>
            <a:ext cx="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92"/>
          <p:cNvGrpSpPr>
            <a:grpSpLocks/>
          </p:cNvGrpSpPr>
          <p:nvPr/>
        </p:nvGrpSpPr>
        <p:grpSpPr bwMode="auto">
          <a:xfrm>
            <a:off x="1547813" y="1947863"/>
            <a:ext cx="3979862" cy="3338512"/>
            <a:chOff x="975" y="1098"/>
            <a:chExt cx="2507" cy="2103"/>
          </a:xfrm>
        </p:grpSpPr>
        <p:sp>
          <p:nvSpPr>
            <p:cNvPr id="30741" name="Text Box 93"/>
            <p:cNvSpPr txBox="1">
              <a:spLocks noChangeArrowheads="1"/>
            </p:cNvSpPr>
            <p:nvPr/>
          </p:nvSpPr>
          <p:spPr bwMode="auto">
            <a:xfrm>
              <a:off x="3303" y="2874"/>
              <a:ext cx="1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2"/>
                  </a:solidFill>
                  <a:cs typeface="Times New Roman" panose="02020603050405020304" pitchFamily="18" charset="0"/>
                </a:rPr>
                <a:t>t</a:t>
              </a:r>
              <a:endParaRPr lang="en-US" altLang="zh-CN" sz="2800" b="1">
                <a:solidFill>
                  <a:schemeClr val="tx2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30742" name="Line 94"/>
            <p:cNvSpPr>
              <a:spLocks noChangeShapeType="1"/>
            </p:cNvSpPr>
            <p:nvPr/>
          </p:nvSpPr>
          <p:spPr bwMode="auto">
            <a:xfrm flipV="1">
              <a:off x="1296" y="2944"/>
              <a:ext cx="2174" cy="1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43" name="Line 95"/>
            <p:cNvSpPr>
              <a:spLocks noChangeShapeType="1"/>
            </p:cNvSpPr>
            <p:nvPr/>
          </p:nvSpPr>
          <p:spPr bwMode="auto">
            <a:xfrm flipV="1">
              <a:off x="1298" y="1207"/>
              <a:ext cx="0" cy="174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44" name="Text Box 96"/>
            <p:cNvSpPr txBox="1">
              <a:spLocks noChangeArrowheads="1"/>
            </p:cNvSpPr>
            <p:nvPr/>
          </p:nvSpPr>
          <p:spPr bwMode="auto">
            <a:xfrm>
              <a:off x="1056" y="2745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tx2"/>
                  </a:solidFill>
                  <a:cs typeface="Times New Roman" panose="02020603050405020304" pitchFamily="18" charset="0"/>
                </a:rPr>
                <a:t>O</a:t>
              </a:r>
              <a:endParaRPr lang="zh-CN" altLang="zh-CN" b="1" i="1">
                <a:solidFill>
                  <a:schemeClr val="tx2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30745" name="Text Box 97"/>
            <p:cNvSpPr txBox="1">
              <a:spLocks noChangeArrowheads="1"/>
            </p:cNvSpPr>
            <p:nvPr/>
          </p:nvSpPr>
          <p:spPr bwMode="auto">
            <a:xfrm>
              <a:off x="975" y="1098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2"/>
                  </a:solidFill>
                  <a:cs typeface="Times New Roman" panose="02020603050405020304" pitchFamily="18" charset="0"/>
                </a:rPr>
                <a:t>u</a:t>
              </a:r>
              <a:r>
                <a:rPr lang="en-US" altLang="zh-CN" sz="2800" b="1" baseline="-25000">
                  <a:solidFill>
                    <a:schemeClr val="tx2"/>
                  </a:solidFill>
                  <a:cs typeface="Times New Roman" panose="02020603050405020304" pitchFamily="18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71653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6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6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6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4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6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8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6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6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5" grpId="0" animBg="1"/>
      <p:bldP spid="26636" grpId="0" animBg="1"/>
      <p:bldP spid="26647" grpId="0" animBg="1"/>
      <p:bldP spid="26648" grpId="0" autoUpdateAnimBg="0"/>
      <p:bldP spid="26705" grpId="0" animBg="1"/>
      <p:bldP spid="26706" grpId="0" animBg="1"/>
      <p:bldP spid="26707" grpId="0" animBg="1"/>
      <p:bldP spid="26708" grpId="0" animBg="1"/>
      <p:bldP spid="2670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488950" y="5375447"/>
            <a:ext cx="78740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 </a:t>
            </a:r>
            <a:r>
              <a:rPr lang="en-US" altLang="zh-CN" sz="2800" b="1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</a:t>
            </a:r>
            <a:r>
              <a:rPr lang="en-US" altLang="zh-CN" sz="2800" b="1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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时，过渡过程基本结束，</a:t>
            </a:r>
            <a:r>
              <a:rPr lang="en-US" altLang="zh-CN" sz="2800" b="1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u</a:t>
            </a:r>
            <a:r>
              <a:rPr lang="en-US" altLang="zh-CN" sz="2800" b="1" i="1" baseline="-250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达到稳态值。</a:t>
            </a:r>
            <a:endParaRPr lang="zh-CN" altLang="en-US" sz="2800" b="1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533400" y="743122"/>
            <a:ext cx="2514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暂态时间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33400" y="1246359"/>
            <a:ext cx="6705600" cy="615950"/>
            <a:chOff x="336" y="720"/>
            <a:chExt cx="4224" cy="388"/>
          </a:xfrm>
        </p:grpSpPr>
        <p:sp>
          <p:nvSpPr>
            <p:cNvPr id="27654" name="Text Box 6"/>
            <p:cNvSpPr txBox="1">
              <a:spLocks noChangeArrowheads="1"/>
            </p:cNvSpPr>
            <p:nvPr/>
          </p:nvSpPr>
          <p:spPr bwMode="auto">
            <a:xfrm>
              <a:off x="336" y="720"/>
              <a:ext cx="42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理论上认为            、             电路达稳态  </a:t>
              </a:r>
            </a:p>
          </p:txBody>
        </p:sp>
        <p:graphicFrame>
          <p:nvGraphicFramePr>
            <p:cNvPr id="31793" name="Object 7"/>
            <p:cNvGraphicFramePr>
              <a:graphicFrameLocks noChangeAspect="1"/>
            </p:cNvGraphicFramePr>
            <p:nvPr/>
          </p:nvGraphicFramePr>
          <p:xfrm>
            <a:off x="2352" y="720"/>
            <a:ext cx="816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34" name="公式" r:id="rId3" imgW="502831" imgH="220875" progId="Equation.3">
                    <p:embed/>
                  </p:oleObj>
                </mc:Choice>
                <mc:Fallback>
                  <p:oleObj name="公式" r:id="rId3" imgW="502831" imgH="2208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720"/>
                          <a:ext cx="816" cy="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C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94" name="Object 8"/>
            <p:cNvGraphicFramePr>
              <a:graphicFrameLocks noChangeAspect="1"/>
            </p:cNvGraphicFramePr>
            <p:nvPr/>
          </p:nvGraphicFramePr>
          <p:xfrm>
            <a:off x="1536" y="768"/>
            <a:ext cx="70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35" name="公式" r:id="rId5" imgW="426602" imgH="159862" progId="Equation.3">
                    <p:embed/>
                  </p:oleObj>
                </mc:Choice>
                <mc:Fallback>
                  <p:oleObj name="公式" r:id="rId5" imgW="426602" imgH="1598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768"/>
                          <a:ext cx="70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C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33400" y="1771822"/>
            <a:ext cx="8534400" cy="617537"/>
            <a:chOff x="384" y="1056"/>
            <a:chExt cx="5376" cy="389"/>
          </a:xfrm>
        </p:grpSpPr>
        <p:graphicFrame>
          <p:nvGraphicFramePr>
            <p:cNvPr id="31788" name="Object 10"/>
            <p:cNvGraphicFramePr>
              <a:graphicFrameLocks noChangeAspect="1"/>
            </p:cNvGraphicFramePr>
            <p:nvPr/>
          </p:nvGraphicFramePr>
          <p:xfrm>
            <a:off x="2736" y="1056"/>
            <a:ext cx="816" cy="3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36" name="公式" r:id="rId7" imgW="502831" imgH="220875" progId="Equation.3">
                    <p:embed/>
                  </p:oleObj>
                </mc:Choice>
                <mc:Fallback>
                  <p:oleObj name="公式" r:id="rId7" imgW="502831" imgH="2208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1056"/>
                          <a:ext cx="816" cy="3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C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1789" name="Group 11"/>
            <p:cNvGrpSpPr>
              <a:grpSpLocks/>
            </p:cNvGrpSpPr>
            <p:nvPr/>
          </p:nvGrpSpPr>
          <p:grpSpPr bwMode="auto">
            <a:xfrm>
              <a:off x="384" y="1104"/>
              <a:ext cx="5376" cy="312"/>
              <a:chOff x="384" y="1104"/>
              <a:chExt cx="5376" cy="312"/>
            </a:xfrm>
          </p:grpSpPr>
          <p:sp>
            <p:nvSpPr>
              <p:cNvPr id="27660" name="Text Box 12"/>
              <p:cNvSpPr txBox="1">
                <a:spLocks noChangeArrowheads="1"/>
              </p:cNvSpPr>
              <p:nvPr/>
            </p:nvSpPr>
            <p:spPr bwMode="auto">
              <a:xfrm>
                <a:off x="384" y="1152"/>
                <a:ext cx="5376" cy="2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70000"/>
                  </a:lnSpc>
                  <a:spcBef>
                    <a:spcPct val="50000"/>
                  </a:spcBef>
                  <a:defRPr/>
                </a:pP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工程上认为          </a:t>
                </a:r>
                <a:r>
                  <a:rPr lang="en-US" altLang="zh-CN" sz="2800" b="1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~ 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zh-CN" altLang="en-US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            电容放电基本结束。  </a:t>
                </a:r>
              </a:p>
            </p:txBody>
          </p:sp>
          <p:graphicFrame>
            <p:nvGraphicFramePr>
              <p:cNvPr id="31791" name="Object 13"/>
              <p:cNvGraphicFramePr>
                <a:graphicFrameLocks noChangeAspect="1"/>
              </p:cNvGraphicFramePr>
              <p:nvPr/>
            </p:nvGraphicFramePr>
            <p:xfrm>
              <a:off x="1559" y="1104"/>
              <a:ext cx="1081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837" name="公式" r:id="rId9" imgW="731520" imgH="198173" progId="Equation.3">
                      <p:embed/>
                    </p:oleObj>
                  </mc:Choice>
                  <mc:Fallback>
                    <p:oleObj name="公式" r:id="rId9" imgW="731520" imgH="19817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9" y="1104"/>
                            <a:ext cx="1081" cy="3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CC33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2286000" y="2381422"/>
            <a:ext cx="1905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517525" y="3394247"/>
            <a:ext cx="8086725" cy="1790700"/>
            <a:chOff x="252" y="2091"/>
            <a:chExt cx="5298" cy="1173"/>
          </a:xfrm>
        </p:grpSpPr>
        <p:sp>
          <p:nvSpPr>
            <p:cNvPr id="27664" name="Text Box 16"/>
            <p:cNvSpPr txBox="1">
              <a:spLocks noChangeArrowheads="1"/>
            </p:cNvSpPr>
            <p:nvPr/>
          </p:nvSpPr>
          <p:spPr bwMode="auto">
            <a:xfrm>
              <a:off x="484" y="2121"/>
              <a:ext cx="18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600" b="1" i="1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sz="2600" b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1756" name="Object 17"/>
            <p:cNvGraphicFramePr>
              <a:graphicFrameLocks noChangeAspect="1"/>
            </p:cNvGraphicFramePr>
            <p:nvPr/>
          </p:nvGraphicFramePr>
          <p:xfrm>
            <a:off x="1279" y="2160"/>
            <a:ext cx="247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38" name="公式" r:id="rId11" imgW="122157" imgH="129593" progId="Equation.3">
                    <p:embed/>
                  </p:oleObj>
                </mc:Choice>
                <mc:Fallback>
                  <p:oleObj name="公式" r:id="rId11" imgW="122157" imgH="12959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9" y="2160"/>
                          <a:ext cx="247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57" name="Object 18"/>
            <p:cNvGraphicFramePr>
              <a:graphicFrameLocks noChangeAspect="1"/>
            </p:cNvGraphicFramePr>
            <p:nvPr/>
          </p:nvGraphicFramePr>
          <p:xfrm>
            <a:off x="453" y="2832"/>
            <a:ext cx="355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39" name="公式" r:id="rId13" imgW="197913" imgH="220875" progId="Equation.3">
                    <p:embed/>
                  </p:oleObj>
                </mc:Choice>
                <mc:Fallback>
                  <p:oleObj name="公式" r:id="rId13" imgW="197913" imgH="2208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" y="2832"/>
                          <a:ext cx="355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58" name="Text Box 19"/>
            <p:cNvSpPr txBox="1">
              <a:spLocks noChangeArrowheads="1"/>
            </p:cNvSpPr>
            <p:nvPr/>
          </p:nvSpPr>
          <p:spPr bwMode="auto">
            <a:xfrm>
              <a:off x="1046" y="2937"/>
              <a:ext cx="763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>
                  <a:cs typeface="Times New Roman" panose="02020603050405020304" pitchFamily="18" charset="0"/>
                </a:rPr>
                <a:t>0.368</a:t>
              </a:r>
              <a:r>
                <a:rPr lang="en-US" altLang="zh-CN" sz="2600" b="1" i="1"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31759" name="Text Box 20"/>
            <p:cNvSpPr txBox="1">
              <a:spLocks noChangeArrowheads="1"/>
            </p:cNvSpPr>
            <p:nvPr/>
          </p:nvSpPr>
          <p:spPr bwMode="auto">
            <a:xfrm>
              <a:off x="1793" y="2937"/>
              <a:ext cx="764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>
                  <a:cs typeface="Times New Roman" panose="02020603050405020304" pitchFamily="18" charset="0"/>
                </a:rPr>
                <a:t>0.135</a:t>
              </a:r>
              <a:r>
                <a:rPr lang="en-US" altLang="zh-CN" sz="2600" b="1" i="1"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31760" name="Text Box 21"/>
            <p:cNvSpPr txBox="1">
              <a:spLocks noChangeArrowheads="1"/>
            </p:cNvSpPr>
            <p:nvPr/>
          </p:nvSpPr>
          <p:spPr bwMode="auto">
            <a:xfrm>
              <a:off x="2541" y="2927"/>
              <a:ext cx="763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>
                  <a:solidFill>
                    <a:srgbClr val="CC0000"/>
                  </a:solidFill>
                  <a:cs typeface="Times New Roman" panose="02020603050405020304" pitchFamily="18" charset="0"/>
                </a:rPr>
                <a:t>0.050</a:t>
              </a:r>
              <a:r>
                <a:rPr lang="en-US" altLang="zh-CN" sz="2600" b="1" i="1">
                  <a:solidFill>
                    <a:srgbClr val="CC0000"/>
                  </a:solidFill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31761" name="Text Box 22"/>
            <p:cNvSpPr txBox="1">
              <a:spLocks noChangeArrowheads="1"/>
            </p:cNvSpPr>
            <p:nvPr/>
          </p:nvSpPr>
          <p:spPr bwMode="auto">
            <a:xfrm>
              <a:off x="3289" y="2927"/>
              <a:ext cx="763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>
                  <a:cs typeface="Times New Roman" panose="02020603050405020304" pitchFamily="18" charset="0"/>
                </a:rPr>
                <a:t>0.018</a:t>
              </a:r>
              <a:r>
                <a:rPr lang="en-US" altLang="zh-CN" sz="2600" b="1" i="1"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31762" name="Text Box 23"/>
            <p:cNvSpPr txBox="1">
              <a:spLocks noChangeArrowheads="1"/>
            </p:cNvSpPr>
            <p:nvPr/>
          </p:nvSpPr>
          <p:spPr bwMode="auto">
            <a:xfrm>
              <a:off x="4037" y="2927"/>
              <a:ext cx="763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>
                  <a:solidFill>
                    <a:srgbClr val="CC0000"/>
                  </a:solidFill>
                  <a:cs typeface="Times New Roman" panose="02020603050405020304" pitchFamily="18" charset="0"/>
                </a:rPr>
                <a:t>0.007</a:t>
              </a:r>
              <a:r>
                <a:rPr lang="en-US" altLang="zh-CN" sz="2600" b="1" i="1">
                  <a:solidFill>
                    <a:srgbClr val="CC0000"/>
                  </a:solidFill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31763" name="Text Box 24"/>
            <p:cNvSpPr txBox="1">
              <a:spLocks noChangeArrowheads="1"/>
            </p:cNvSpPr>
            <p:nvPr/>
          </p:nvSpPr>
          <p:spPr bwMode="auto">
            <a:xfrm>
              <a:off x="4786" y="2937"/>
              <a:ext cx="764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>
                  <a:cs typeface="Times New Roman" panose="02020603050405020304" pitchFamily="18" charset="0"/>
                </a:rPr>
                <a:t>0.002</a:t>
              </a:r>
              <a:r>
                <a:rPr lang="en-US" altLang="zh-CN" sz="2600" b="1" i="1"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31764" name="Line 25"/>
            <p:cNvSpPr>
              <a:spLocks noChangeShapeType="1"/>
            </p:cNvSpPr>
            <p:nvPr/>
          </p:nvSpPr>
          <p:spPr bwMode="auto">
            <a:xfrm>
              <a:off x="253" y="2481"/>
              <a:ext cx="5279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1765" name="Object 26"/>
            <p:cNvGraphicFramePr>
              <a:graphicFrameLocks noChangeAspect="1"/>
            </p:cNvGraphicFramePr>
            <p:nvPr/>
          </p:nvGraphicFramePr>
          <p:xfrm>
            <a:off x="2027" y="2152"/>
            <a:ext cx="327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40" name="公式" r:id="rId15" imgW="197913" imgH="167430" progId="Equation.3">
                    <p:embed/>
                  </p:oleObj>
                </mc:Choice>
                <mc:Fallback>
                  <p:oleObj name="公式" r:id="rId15" imgW="197913" imgH="16743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7" y="2152"/>
                          <a:ext cx="327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6" name="Object 27"/>
            <p:cNvGraphicFramePr>
              <a:graphicFrameLocks noChangeAspect="1"/>
            </p:cNvGraphicFramePr>
            <p:nvPr/>
          </p:nvGraphicFramePr>
          <p:xfrm>
            <a:off x="2764" y="2160"/>
            <a:ext cx="338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41" name="公式" r:id="rId17" imgW="197913" imgH="167430" progId="Equation.3">
                    <p:embed/>
                  </p:oleObj>
                </mc:Choice>
                <mc:Fallback>
                  <p:oleObj name="公式" r:id="rId17" imgW="197913" imgH="16743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4" y="2160"/>
                          <a:ext cx="338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7" name="Object 28"/>
            <p:cNvGraphicFramePr>
              <a:graphicFrameLocks noChangeAspect="1"/>
            </p:cNvGraphicFramePr>
            <p:nvPr/>
          </p:nvGraphicFramePr>
          <p:xfrm>
            <a:off x="3523" y="2160"/>
            <a:ext cx="327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42" name="公式" r:id="rId19" imgW="197913" imgH="167430" progId="Equation.3">
                    <p:embed/>
                  </p:oleObj>
                </mc:Choice>
                <mc:Fallback>
                  <p:oleObj name="公式" r:id="rId19" imgW="197913" imgH="16743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3" y="2160"/>
                          <a:ext cx="327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8" name="Object 29"/>
            <p:cNvGraphicFramePr>
              <a:graphicFrameLocks noChangeAspect="1"/>
            </p:cNvGraphicFramePr>
            <p:nvPr/>
          </p:nvGraphicFramePr>
          <p:xfrm>
            <a:off x="4973" y="2160"/>
            <a:ext cx="326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43" name="公式" r:id="rId21" imgW="197913" imgH="167430" progId="Equation.3">
                    <p:embed/>
                  </p:oleObj>
                </mc:Choice>
                <mc:Fallback>
                  <p:oleObj name="公式" r:id="rId21" imgW="197913" imgH="16743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3" y="2160"/>
                          <a:ext cx="326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69" name="Object 30"/>
            <p:cNvGraphicFramePr>
              <a:graphicFrameLocks noChangeAspect="1"/>
            </p:cNvGraphicFramePr>
            <p:nvPr/>
          </p:nvGraphicFramePr>
          <p:xfrm>
            <a:off x="4272" y="2145"/>
            <a:ext cx="337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44" name="公式" r:id="rId23" imgW="197913" imgH="167430" progId="Equation.3">
                    <p:embed/>
                  </p:oleObj>
                </mc:Choice>
                <mc:Fallback>
                  <p:oleObj name="公式" r:id="rId23" imgW="197913" imgH="16743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2145"/>
                          <a:ext cx="337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0" name="Line 31"/>
            <p:cNvSpPr>
              <a:spLocks noChangeShapeType="1"/>
            </p:cNvSpPr>
            <p:nvPr/>
          </p:nvSpPr>
          <p:spPr bwMode="auto">
            <a:xfrm>
              <a:off x="253" y="2880"/>
              <a:ext cx="5279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71" name="Line 32"/>
            <p:cNvSpPr>
              <a:spLocks noChangeShapeType="1"/>
            </p:cNvSpPr>
            <p:nvPr/>
          </p:nvSpPr>
          <p:spPr bwMode="auto">
            <a:xfrm>
              <a:off x="253" y="2091"/>
              <a:ext cx="5279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72" name="Line 33"/>
            <p:cNvSpPr>
              <a:spLocks noChangeShapeType="1"/>
            </p:cNvSpPr>
            <p:nvPr/>
          </p:nvSpPr>
          <p:spPr bwMode="auto">
            <a:xfrm flipH="1">
              <a:off x="1793" y="2091"/>
              <a:ext cx="1" cy="117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73" name="Line 34"/>
            <p:cNvSpPr>
              <a:spLocks noChangeShapeType="1"/>
            </p:cNvSpPr>
            <p:nvPr/>
          </p:nvSpPr>
          <p:spPr bwMode="auto">
            <a:xfrm flipH="1">
              <a:off x="252" y="2091"/>
              <a:ext cx="1" cy="117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74" name="Line 35"/>
            <p:cNvSpPr>
              <a:spLocks noChangeShapeType="1"/>
            </p:cNvSpPr>
            <p:nvPr/>
          </p:nvSpPr>
          <p:spPr bwMode="auto">
            <a:xfrm flipH="1">
              <a:off x="5531" y="2091"/>
              <a:ext cx="1" cy="117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75" name="Line 36"/>
            <p:cNvSpPr>
              <a:spLocks noChangeShapeType="1"/>
            </p:cNvSpPr>
            <p:nvPr/>
          </p:nvSpPr>
          <p:spPr bwMode="auto">
            <a:xfrm flipH="1">
              <a:off x="3289" y="2091"/>
              <a:ext cx="1" cy="117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76" name="Line 37"/>
            <p:cNvSpPr>
              <a:spLocks noChangeShapeType="1"/>
            </p:cNvSpPr>
            <p:nvPr/>
          </p:nvSpPr>
          <p:spPr bwMode="auto">
            <a:xfrm>
              <a:off x="4037" y="2091"/>
              <a:ext cx="1" cy="117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77" name="Line 38"/>
            <p:cNvSpPr>
              <a:spLocks noChangeShapeType="1"/>
            </p:cNvSpPr>
            <p:nvPr/>
          </p:nvSpPr>
          <p:spPr bwMode="auto">
            <a:xfrm flipH="1">
              <a:off x="4785" y="2091"/>
              <a:ext cx="1" cy="117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78" name="Line 39"/>
            <p:cNvSpPr>
              <a:spLocks noChangeShapeType="1"/>
            </p:cNvSpPr>
            <p:nvPr/>
          </p:nvSpPr>
          <p:spPr bwMode="auto">
            <a:xfrm>
              <a:off x="253" y="3264"/>
              <a:ext cx="5279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1779" name="Object 40"/>
            <p:cNvGraphicFramePr>
              <a:graphicFrameLocks noChangeAspect="1"/>
            </p:cNvGraphicFramePr>
            <p:nvPr/>
          </p:nvGraphicFramePr>
          <p:xfrm>
            <a:off x="1209" y="2458"/>
            <a:ext cx="444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45" name="Equation" r:id="rId25" imgW="205962" imgH="198173" progId="Equation.3">
                    <p:embed/>
                  </p:oleObj>
                </mc:Choice>
                <mc:Fallback>
                  <p:oleObj name="Equation" r:id="rId25" imgW="205962" imgH="1981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9" y="2458"/>
                          <a:ext cx="444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0" name="Object 41"/>
            <p:cNvGraphicFramePr>
              <a:graphicFrameLocks noChangeAspect="1"/>
            </p:cNvGraphicFramePr>
            <p:nvPr/>
          </p:nvGraphicFramePr>
          <p:xfrm>
            <a:off x="1957" y="2448"/>
            <a:ext cx="444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46" name="Equation" r:id="rId27" imgW="205962" imgH="198173" progId="Equation.3">
                    <p:embed/>
                  </p:oleObj>
                </mc:Choice>
                <mc:Fallback>
                  <p:oleObj name="Equation" r:id="rId27" imgW="205962" imgH="1981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7" y="2448"/>
                          <a:ext cx="444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1" name="Object 42"/>
            <p:cNvGraphicFramePr>
              <a:graphicFrameLocks noChangeAspect="1"/>
            </p:cNvGraphicFramePr>
            <p:nvPr/>
          </p:nvGraphicFramePr>
          <p:xfrm>
            <a:off x="2681" y="2448"/>
            <a:ext cx="444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47" name="Equation" r:id="rId29" imgW="205962" imgH="198173" progId="Equation.3">
                    <p:embed/>
                  </p:oleObj>
                </mc:Choice>
                <mc:Fallback>
                  <p:oleObj name="Equation" r:id="rId29" imgW="205962" imgH="1981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1" y="2448"/>
                          <a:ext cx="444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2" name="Object 43"/>
            <p:cNvGraphicFramePr>
              <a:graphicFrameLocks noChangeAspect="1"/>
            </p:cNvGraphicFramePr>
            <p:nvPr/>
          </p:nvGraphicFramePr>
          <p:xfrm>
            <a:off x="3476" y="2448"/>
            <a:ext cx="444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48" name="Equation" r:id="rId31" imgW="205962" imgH="198173" progId="Equation.3">
                    <p:embed/>
                  </p:oleObj>
                </mc:Choice>
                <mc:Fallback>
                  <p:oleObj name="Equation" r:id="rId31" imgW="205962" imgH="1981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6" y="2448"/>
                          <a:ext cx="444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3" name="Object 44"/>
            <p:cNvGraphicFramePr>
              <a:graphicFrameLocks noChangeAspect="1"/>
            </p:cNvGraphicFramePr>
            <p:nvPr/>
          </p:nvGraphicFramePr>
          <p:xfrm>
            <a:off x="4201" y="2448"/>
            <a:ext cx="444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49" name="Equation" r:id="rId33" imgW="205962" imgH="198173" progId="Equation.3">
                    <p:embed/>
                  </p:oleObj>
                </mc:Choice>
                <mc:Fallback>
                  <p:oleObj name="Equation" r:id="rId33" imgW="205962" imgH="1981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1" y="2448"/>
                          <a:ext cx="444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4" name="Object 45"/>
            <p:cNvGraphicFramePr>
              <a:graphicFrameLocks noChangeAspect="1"/>
            </p:cNvGraphicFramePr>
            <p:nvPr/>
          </p:nvGraphicFramePr>
          <p:xfrm>
            <a:off x="4949" y="2448"/>
            <a:ext cx="444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50" name="Equation" r:id="rId35" imgW="205962" imgH="198173" progId="Equation.3">
                    <p:embed/>
                  </p:oleObj>
                </mc:Choice>
                <mc:Fallback>
                  <p:oleObj name="Equation" r:id="rId35" imgW="205962" imgH="1981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9" y="2448"/>
                          <a:ext cx="444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85" name="Object 46"/>
            <p:cNvGraphicFramePr>
              <a:graphicFrameLocks noChangeAspect="1"/>
            </p:cNvGraphicFramePr>
            <p:nvPr/>
          </p:nvGraphicFramePr>
          <p:xfrm>
            <a:off x="480" y="2400"/>
            <a:ext cx="432" cy="5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51" name="Equation" r:id="rId37" imgW="221113" imgH="312630" progId="Equation.3">
                    <p:embed/>
                  </p:oleObj>
                </mc:Choice>
                <mc:Fallback>
                  <p:oleObj name="Equation" r:id="rId37" imgW="221113" imgH="31263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400"/>
                          <a:ext cx="432" cy="5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86" name="Line 47"/>
            <p:cNvSpPr>
              <a:spLocks noChangeShapeType="1"/>
            </p:cNvSpPr>
            <p:nvPr/>
          </p:nvSpPr>
          <p:spPr bwMode="auto">
            <a:xfrm flipH="1">
              <a:off x="1045" y="2091"/>
              <a:ext cx="1" cy="117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787" name="Line 48"/>
            <p:cNvSpPr>
              <a:spLocks noChangeShapeType="1"/>
            </p:cNvSpPr>
            <p:nvPr/>
          </p:nvSpPr>
          <p:spPr bwMode="auto">
            <a:xfrm flipH="1">
              <a:off x="2541" y="2091"/>
              <a:ext cx="1" cy="117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679450" y="2300459"/>
            <a:ext cx="3181352" cy="850900"/>
            <a:chOff x="428" y="1423"/>
            <a:chExt cx="2004" cy="536"/>
          </a:xfrm>
        </p:grpSpPr>
        <p:graphicFrame>
          <p:nvGraphicFramePr>
            <p:cNvPr id="31753" name="Object 50"/>
            <p:cNvGraphicFramePr>
              <a:graphicFrameLocks noChangeAspect="1"/>
            </p:cNvGraphicFramePr>
            <p:nvPr/>
          </p:nvGraphicFramePr>
          <p:xfrm>
            <a:off x="428" y="1423"/>
            <a:ext cx="566" cy="5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852" name="Equation" r:id="rId39" imgW="258991" imgH="312630" progId="Equation.3">
                    <p:embed/>
                  </p:oleObj>
                </mc:Choice>
                <mc:Fallback>
                  <p:oleObj name="Equation" r:id="rId39" imgW="258991" imgH="31263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" y="1423"/>
                          <a:ext cx="566" cy="5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99" name="Text Box 51"/>
            <p:cNvSpPr txBox="1">
              <a:spLocks noChangeArrowheads="1"/>
            </p:cNvSpPr>
            <p:nvPr/>
          </p:nvSpPr>
          <p:spPr bwMode="auto">
            <a:xfrm>
              <a:off x="966" y="1627"/>
              <a:ext cx="14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2800" b="1" dirty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随时间而衰减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17837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  <p:bldP spid="2766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5"/>
          <p:cNvSpPr>
            <a:spLocks noChangeArrowheads="1"/>
          </p:cNvSpPr>
          <p:nvPr/>
        </p:nvSpPr>
        <p:spPr bwMode="auto">
          <a:xfrm>
            <a:off x="657225" y="2038350"/>
            <a:ext cx="8286750" cy="265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latinLnBrk="1" hangingPunct="1">
              <a:lnSpc>
                <a:spcPct val="120000"/>
              </a:lnSpc>
            </a:pPr>
            <a:r>
              <a:rPr lang="en-US" altLang="zh-CN" sz="2800" b="1">
                <a:cs typeface="Times New Roman" panose="02020603050405020304" pitchFamily="18" charset="0"/>
              </a:rPr>
              <a:t>1. </a:t>
            </a:r>
            <a:r>
              <a:rPr lang="zh-CN" altLang="en-US" sz="2800" b="1">
                <a:cs typeface="Times New Roman" panose="02020603050405020304" pitchFamily="18" charset="0"/>
              </a:rPr>
              <a:t>了解电阻元件、电感元件与电容元件的特征</a:t>
            </a:r>
            <a:r>
              <a:rPr lang="en-US" altLang="zh-CN" sz="2800" b="1">
                <a:solidFill>
                  <a:srgbClr val="000000"/>
                </a:solidFill>
                <a:cs typeface="Times New Roman" panose="02020603050405020304" pitchFamily="18" charset="0"/>
              </a:rPr>
              <a:t>;</a:t>
            </a:r>
            <a:endParaRPr lang="en-US" altLang="zh-CN" sz="2800" b="1">
              <a:cs typeface="Times New Roman" panose="02020603050405020304" pitchFamily="18" charset="0"/>
            </a:endParaRPr>
          </a:p>
          <a:p>
            <a:pPr eaLnBrk="1" latinLnBrk="1" hangingPunct="1">
              <a:lnSpc>
                <a:spcPct val="120000"/>
              </a:lnSpc>
            </a:pPr>
            <a:r>
              <a:rPr lang="en-US" altLang="zh-CN" sz="2800" b="1">
                <a:cs typeface="Times New Roman" panose="02020603050405020304" pitchFamily="18" charset="0"/>
              </a:rPr>
              <a:t>2. </a:t>
            </a:r>
            <a:r>
              <a:rPr lang="zh-CN" altLang="en-US" sz="2800" b="1">
                <a:cs typeface="Times New Roman" panose="02020603050405020304" pitchFamily="18" charset="0"/>
              </a:rPr>
              <a:t>理解电路的暂态和稳态、零输入响应、零状态响</a:t>
            </a:r>
          </a:p>
          <a:p>
            <a:pPr eaLnBrk="1" latinLnBrk="1" hangingPunct="1">
              <a:lnSpc>
                <a:spcPct val="120000"/>
              </a:lnSpc>
            </a:pPr>
            <a:r>
              <a:rPr lang="zh-CN" altLang="en-US" sz="2800" b="1">
                <a:cs typeface="Times New Roman" panose="02020603050405020304" pitchFamily="18" charset="0"/>
              </a:rPr>
              <a:t>    应、全响应的概念，以及时间常数的物理意义</a:t>
            </a:r>
            <a:r>
              <a:rPr lang="en-US" altLang="zh-CN" sz="2800" b="1">
                <a:solidFill>
                  <a:srgbClr val="000000"/>
                </a:solidFill>
                <a:cs typeface="Times New Roman" panose="02020603050405020304" pitchFamily="18" charset="0"/>
              </a:rPr>
              <a:t>;</a:t>
            </a:r>
            <a:endParaRPr lang="en-US" altLang="zh-CN" sz="2800" b="1">
              <a:cs typeface="Times New Roman" panose="02020603050405020304" pitchFamily="18" charset="0"/>
            </a:endParaRPr>
          </a:p>
          <a:p>
            <a:pPr eaLnBrk="1" latinLnBrk="1" hangingPunct="1">
              <a:lnSpc>
                <a:spcPct val="120000"/>
              </a:lnSpc>
            </a:pPr>
            <a:r>
              <a:rPr lang="en-US" altLang="zh-CN" sz="2800" b="1">
                <a:cs typeface="Times New Roman" panose="02020603050405020304" pitchFamily="18" charset="0"/>
              </a:rPr>
              <a:t>3. </a:t>
            </a:r>
            <a:r>
              <a:rPr lang="zh-CN" altLang="en-US" sz="2800" b="1">
                <a:cs typeface="Times New Roman" panose="02020603050405020304" pitchFamily="18" charset="0"/>
              </a:rPr>
              <a:t>掌握换路定则及初始值的求法</a:t>
            </a:r>
            <a:r>
              <a:rPr lang="en-US" altLang="zh-CN" sz="2800" b="1">
                <a:solidFill>
                  <a:srgbClr val="000000"/>
                </a:solidFill>
                <a:cs typeface="Times New Roman" panose="02020603050405020304" pitchFamily="18" charset="0"/>
              </a:rPr>
              <a:t>;</a:t>
            </a:r>
            <a:endParaRPr lang="en-US" altLang="zh-CN" sz="2800" b="1">
              <a:cs typeface="Times New Roman" panose="02020603050405020304" pitchFamily="18" charset="0"/>
            </a:endParaRPr>
          </a:p>
          <a:p>
            <a:pPr eaLnBrk="1" latinLnBrk="1" hangingPunct="1">
              <a:lnSpc>
                <a:spcPct val="120000"/>
              </a:lnSpc>
            </a:pPr>
            <a:r>
              <a:rPr lang="en-US" altLang="zh-CN" sz="2800" b="1">
                <a:cs typeface="Times New Roman" panose="02020603050405020304" pitchFamily="18" charset="0"/>
              </a:rPr>
              <a:t>4. </a:t>
            </a:r>
            <a:r>
              <a:rPr lang="zh-CN" altLang="en-US" sz="2800" b="1">
                <a:cs typeface="Times New Roman" panose="02020603050405020304" pitchFamily="18" charset="0"/>
              </a:rPr>
              <a:t>掌握一阶线性电路分析的三要素法。</a:t>
            </a: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2134645" y="682765"/>
            <a:ext cx="533190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40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40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40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章 电路的暂态分析</a:t>
            </a:r>
          </a:p>
        </p:txBody>
      </p:sp>
      <p:sp>
        <p:nvSpPr>
          <p:cNvPr id="4100" name="Rectangle 65"/>
          <p:cNvSpPr>
            <a:spLocks noChangeArrowheads="1"/>
          </p:cNvSpPr>
          <p:nvPr/>
        </p:nvSpPr>
        <p:spPr bwMode="auto">
          <a:xfrm>
            <a:off x="2147888" y="1471613"/>
            <a:ext cx="541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99"/>
                </a:solidFill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4101" name="Rectangle 67"/>
          <p:cNvSpPr>
            <a:spLocks noGrp="1" noChangeArrowheads="1"/>
          </p:cNvSpPr>
          <p:nvPr>
            <p:ph type="ctrTitle"/>
          </p:nvPr>
        </p:nvSpPr>
        <p:spPr bwMode="auto">
          <a:xfrm>
            <a:off x="357188" y="1500188"/>
            <a:ext cx="2057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2800" b="1" smtClean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本章要求</a:t>
            </a:r>
            <a:endParaRPr lang="zh-CN" altLang="en-US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55660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534988" y="621057"/>
            <a:ext cx="51101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3.3.2 </a:t>
            </a:r>
            <a:r>
              <a:rPr lang="en-US" altLang="zh-CN" sz="32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电路的零状态响应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555625" y="1186207"/>
            <a:ext cx="4778375" cy="1566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zh-CN" altLang="en-US" sz="2800" b="1">
                <a:solidFill>
                  <a:srgbClr val="CC0000"/>
                </a:solidFill>
                <a:cs typeface="Times New Roman" panose="02020603050405020304" pitchFamily="18" charset="0"/>
              </a:rPr>
              <a:t>零状态响应</a:t>
            </a:r>
            <a:r>
              <a:rPr lang="en-US" altLang="zh-CN" sz="2800" b="1">
                <a:solidFill>
                  <a:srgbClr val="CC0000"/>
                </a:solidFill>
                <a:cs typeface="Times New Roman" panose="02020603050405020304" pitchFamily="18" charset="0"/>
              </a:rPr>
              <a:t>:</a:t>
            </a:r>
            <a:r>
              <a:rPr lang="en-US" altLang="zh-CN" sz="2800" b="1">
                <a:solidFill>
                  <a:srgbClr val="000099"/>
                </a:solidFill>
                <a:cs typeface="Times New Roman" panose="02020603050405020304" pitchFamily="18" charset="0"/>
              </a:rPr>
              <a:t>    </a:t>
            </a:r>
            <a:r>
              <a:rPr lang="zh-CN" altLang="en-US" sz="2800" b="1">
                <a:cs typeface="Times New Roman" panose="02020603050405020304" pitchFamily="18" charset="0"/>
              </a:rPr>
              <a:t>储能元件的初</a:t>
            </a:r>
          </a:p>
          <a:p>
            <a:pPr eaLnBrk="1" hangingPunct="1">
              <a:lnSpc>
                <a:spcPct val="114000"/>
              </a:lnSpc>
            </a:pPr>
            <a:r>
              <a:rPr lang="zh-CN" altLang="en-US" sz="2800" b="1">
                <a:cs typeface="Times New Roman" panose="02020603050405020304" pitchFamily="18" charset="0"/>
              </a:rPr>
              <a:t>始能量为零， 仅由电源激励所产生的电路的响应。</a:t>
            </a: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523875" y="2697507"/>
            <a:ext cx="42291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实质：</a:t>
            </a:r>
            <a:r>
              <a:rPr lang="en-US" altLang="zh-CN" sz="2800" b="1" i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电路的充电过程</a:t>
            </a:r>
          </a:p>
        </p:txBody>
      </p:sp>
      <p:sp>
        <p:nvSpPr>
          <p:cNvPr id="28677" name="Text Box 5"/>
          <p:cNvSpPr txBox="1">
            <a:spLocks noChangeArrowheads="1"/>
          </p:cNvSpPr>
          <p:nvPr/>
        </p:nvSpPr>
        <p:spPr bwMode="auto">
          <a:xfrm>
            <a:off x="500063" y="3313457"/>
            <a:ext cx="5461000" cy="163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14000"/>
              </a:lnSpc>
              <a:defRPr/>
            </a:pP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分析：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时，合上开关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pPr eaLnBrk="1" hangingPunct="1">
              <a:lnSpc>
                <a:spcPct val="114000"/>
              </a:lnSpc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此时，电路实为输入一个阶跃电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14000"/>
              </a:lnSpc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压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，如图。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776288" y="4797769"/>
            <a:ext cx="4772025" cy="1152525"/>
            <a:chOff x="306" y="2832"/>
            <a:chExt cx="3006" cy="726"/>
          </a:xfrm>
        </p:grpSpPr>
        <p:sp>
          <p:nvSpPr>
            <p:cNvPr id="28679" name="Text Box 7"/>
            <p:cNvSpPr txBox="1">
              <a:spLocks noChangeArrowheads="1"/>
            </p:cNvSpPr>
            <p:nvPr/>
          </p:nvSpPr>
          <p:spPr bwMode="auto">
            <a:xfrm>
              <a:off x="306" y="3006"/>
              <a:ext cx="136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电压</a:t>
              </a:r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表达式</a:t>
              </a:r>
              <a:endPara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2790" name="Object 1024"/>
            <p:cNvGraphicFramePr>
              <a:graphicFrameLocks noChangeAspect="1"/>
            </p:cNvGraphicFramePr>
            <p:nvPr/>
          </p:nvGraphicFramePr>
          <p:xfrm>
            <a:off x="1776" y="2832"/>
            <a:ext cx="1536" cy="7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0" name="公式" r:id="rId3" imgW="921857" imgH="464925" progId="Equation.3">
                    <p:embed/>
                  </p:oleObj>
                </mc:Choice>
                <mc:Fallback>
                  <p:oleObj name="公式" r:id="rId3" imgW="921857" imgH="4649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2832"/>
                          <a:ext cx="1536" cy="7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6026150" y="4092919"/>
            <a:ext cx="2751138" cy="2000250"/>
            <a:chOff x="3696" y="2382"/>
            <a:chExt cx="1733" cy="1260"/>
          </a:xfrm>
        </p:grpSpPr>
        <p:grpSp>
          <p:nvGrpSpPr>
            <p:cNvPr id="32777" name="Group 38"/>
            <p:cNvGrpSpPr>
              <a:grpSpLocks/>
            </p:cNvGrpSpPr>
            <p:nvPr/>
          </p:nvGrpSpPr>
          <p:grpSpPr bwMode="auto">
            <a:xfrm>
              <a:off x="3696" y="2382"/>
              <a:ext cx="1733" cy="1260"/>
              <a:chOff x="3696" y="2404"/>
              <a:chExt cx="1781" cy="1347"/>
            </a:xfrm>
          </p:grpSpPr>
          <p:sp>
            <p:nvSpPr>
              <p:cNvPr id="32779" name="Text Box 39"/>
              <p:cNvSpPr txBox="1">
                <a:spLocks noChangeArrowheads="1"/>
              </p:cNvSpPr>
              <p:nvPr/>
            </p:nvSpPr>
            <p:spPr bwMode="auto">
              <a:xfrm>
                <a:off x="3792" y="2779"/>
                <a:ext cx="262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FF3300"/>
                    </a:solidFill>
                    <a:cs typeface="Times New Roman" panose="02020603050405020304" pitchFamily="18" charset="0"/>
                  </a:rPr>
                  <a:t>U</a:t>
                </a:r>
              </a:p>
            </p:txBody>
          </p:sp>
          <p:grpSp>
            <p:nvGrpSpPr>
              <p:cNvPr id="32780" name="Group 40"/>
              <p:cNvGrpSpPr>
                <a:grpSpLocks/>
              </p:cNvGrpSpPr>
              <p:nvPr/>
            </p:nvGrpSpPr>
            <p:grpSpPr bwMode="auto">
              <a:xfrm>
                <a:off x="3696" y="2404"/>
                <a:ext cx="1781" cy="1254"/>
                <a:chOff x="3696" y="3263"/>
                <a:chExt cx="1781" cy="1254"/>
              </a:xfrm>
            </p:grpSpPr>
            <p:sp>
              <p:nvSpPr>
                <p:cNvPr id="32785" name="Line 41"/>
                <p:cNvSpPr>
                  <a:spLocks noChangeShapeType="1"/>
                </p:cNvSpPr>
                <p:nvPr/>
              </p:nvSpPr>
              <p:spPr bwMode="auto">
                <a:xfrm>
                  <a:off x="3696" y="4254"/>
                  <a:ext cx="1680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786" name="Line 42"/>
                <p:cNvSpPr>
                  <a:spLocks noChangeShapeType="1"/>
                </p:cNvSpPr>
                <p:nvPr/>
              </p:nvSpPr>
              <p:spPr bwMode="auto">
                <a:xfrm rot="-5400000">
                  <a:off x="3648" y="3822"/>
                  <a:ext cx="864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787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5294" y="4167"/>
                  <a:ext cx="183" cy="3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800" b="1" i="1">
                      <a:solidFill>
                        <a:srgbClr val="FF3300"/>
                      </a:solidFill>
                      <a:cs typeface="Times New Roman" panose="02020603050405020304" pitchFamily="18" charset="0"/>
                    </a:rPr>
                    <a:t>t</a:t>
                  </a:r>
                </a:p>
              </p:txBody>
            </p:sp>
            <p:sp>
              <p:nvSpPr>
                <p:cNvPr id="32788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4128" y="3263"/>
                  <a:ext cx="238" cy="3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2600" b="1" i="1">
                      <a:solidFill>
                        <a:srgbClr val="FF3300"/>
                      </a:solidFill>
                      <a:cs typeface="Times New Roman" panose="02020603050405020304" pitchFamily="18" charset="0"/>
                    </a:rPr>
                    <a:t>u</a:t>
                  </a:r>
                </a:p>
              </p:txBody>
            </p:sp>
          </p:grpSp>
          <p:sp>
            <p:nvSpPr>
              <p:cNvPr id="32781" name="Line 45"/>
              <p:cNvSpPr>
                <a:spLocks noChangeShapeType="1"/>
              </p:cNvSpPr>
              <p:nvPr/>
            </p:nvSpPr>
            <p:spPr bwMode="auto">
              <a:xfrm>
                <a:off x="3696" y="3395"/>
                <a:ext cx="38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82" name="Line 46"/>
              <p:cNvSpPr>
                <a:spLocks noChangeShapeType="1"/>
              </p:cNvSpPr>
              <p:nvPr/>
            </p:nvSpPr>
            <p:spPr bwMode="auto">
              <a:xfrm>
                <a:off x="4080" y="2915"/>
                <a:ext cx="0" cy="48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83" name="Line 47"/>
              <p:cNvSpPr>
                <a:spLocks noChangeShapeType="1"/>
              </p:cNvSpPr>
              <p:nvPr/>
            </p:nvSpPr>
            <p:spPr bwMode="auto">
              <a:xfrm>
                <a:off x="4080" y="2915"/>
                <a:ext cx="912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784" name="Text Box 48"/>
              <p:cNvSpPr txBox="1">
                <a:spLocks noChangeArrowheads="1"/>
              </p:cNvSpPr>
              <p:nvPr/>
            </p:nvSpPr>
            <p:spPr bwMode="auto">
              <a:xfrm>
                <a:off x="4164" y="3443"/>
                <a:ext cx="912" cy="3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b="1">
                    <a:solidFill>
                      <a:srgbClr val="000099"/>
                    </a:solidFill>
                    <a:cs typeface="Times New Roman" panose="02020603050405020304" pitchFamily="18" charset="0"/>
                  </a:rPr>
                  <a:t>阶跃电压</a:t>
                </a:r>
              </a:p>
            </p:txBody>
          </p:sp>
        </p:grpSp>
        <p:sp>
          <p:nvSpPr>
            <p:cNvPr id="32778" name="Text Box 49"/>
            <p:cNvSpPr txBox="1">
              <a:spLocks noChangeArrowheads="1"/>
            </p:cNvSpPr>
            <p:nvPr/>
          </p:nvSpPr>
          <p:spPr bwMode="auto">
            <a:xfrm>
              <a:off x="3888" y="3279"/>
              <a:ext cx="24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200" b="1" i="1">
                  <a:cs typeface="Times New Roman" panose="02020603050405020304" pitchFamily="18" charset="0"/>
                </a:rPr>
                <a:t>O</a:t>
              </a:r>
            </a:p>
          </p:txBody>
        </p:sp>
      </p:grpSp>
      <p:pic>
        <p:nvPicPr>
          <p:cNvPr id="32776" name="Picture 62" descr="图片1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5" y="1056032"/>
            <a:ext cx="3500438" cy="257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633055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utoUpdateAnimBg="0"/>
      <p:bldP spid="28676" grpId="0" autoUpdateAnimBg="0"/>
      <p:bldP spid="28677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20" name="Object 1024"/>
          <p:cNvGraphicFramePr>
            <a:graphicFrameLocks noChangeAspect="1"/>
          </p:cNvGraphicFramePr>
          <p:nvPr>
            <p:extLst/>
          </p:nvPr>
        </p:nvGraphicFramePr>
        <p:xfrm>
          <a:off x="1214438" y="3429000"/>
          <a:ext cx="28527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6" name="Equation" r:id="rId3" imgW="1135395" imgH="388778" progId="Equation.3">
                  <p:embed/>
                </p:oleObj>
              </mc:Choice>
              <mc:Fallback>
                <p:oleObj name="Equation" r:id="rId3" imgW="1135395" imgH="3887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3429000"/>
                        <a:ext cx="285273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FF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9" name="AutoShape 3" descr="小网格"/>
          <p:cNvSpPr>
            <a:spLocks noChangeArrowheads="1"/>
          </p:cNvSpPr>
          <p:nvPr/>
        </p:nvSpPr>
        <p:spPr bwMode="auto">
          <a:xfrm>
            <a:off x="5143500" y="5214938"/>
            <a:ext cx="2884488" cy="1063625"/>
          </a:xfrm>
          <a:prstGeom prst="wedgeRoundRectCallout">
            <a:avLst>
              <a:gd name="adj1" fmla="val -91671"/>
              <a:gd name="adj2" fmla="val -44375"/>
              <a:gd name="adj3" fmla="val 16667"/>
            </a:avLst>
          </a:prstGeom>
          <a:pattFill prst="smGrid">
            <a:fgClr>
              <a:srgbClr val="FFFF00"/>
            </a:fgClr>
            <a:bgClr>
              <a:srgbClr val="FFFFFF"/>
            </a:bgClr>
          </a:pattFill>
          <a:ln w="28575">
            <a:solidFill>
              <a:srgbClr val="339933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3300"/>
                </a:solidFill>
                <a:cs typeface="Times New Roman" panose="02020603050405020304" pitchFamily="18" charset="0"/>
              </a:rPr>
              <a:t>一阶线性常系数</a:t>
            </a:r>
            <a:endParaRPr lang="zh-CN" altLang="en-US" sz="2800" b="1"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sz="2800" b="1">
                <a:solidFill>
                  <a:srgbClr val="FF3300"/>
                </a:solidFill>
                <a:cs typeface="Times New Roman" panose="02020603050405020304" pitchFamily="18" charset="0"/>
              </a:rPr>
              <a:t>非齐次微分方程</a:t>
            </a:r>
            <a:endParaRPr lang="zh-CN" altLang="en-US" sz="2800" b="1">
              <a:solidFill>
                <a:srgbClr val="FFFF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107521" name="Object 1025"/>
          <p:cNvGraphicFramePr>
            <a:graphicFrameLocks noChangeAspect="1"/>
          </p:cNvGraphicFramePr>
          <p:nvPr>
            <p:extLst/>
          </p:nvPr>
        </p:nvGraphicFramePr>
        <p:xfrm>
          <a:off x="1295400" y="2774950"/>
          <a:ext cx="2057400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7" name="公式" r:id="rId5" imgW="792598" imgH="220875" progId="Equation.3">
                  <p:embed/>
                </p:oleObj>
              </mc:Choice>
              <mc:Fallback>
                <p:oleObj name="公式" r:id="rId5" imgW="792598" imgH="2208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774950"/>
                        <a:ext cx="2057400" cy="588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714375" y="4357688"/>
            <a:ext cx="76438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方程的通解 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方程的特解 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对应齐次方程的通解</a:t>
            </a:r>
          </a:p>
        </p:txBody>
      </p:sp>
      <p:graphicFrame>
        <p:nvGraphicFramePr>
          <p:cNvPr id="107522" name="Object 1026"/>
          <p:cNvGraphicFramePr>
            <a:graphicFrameLocks noChangeAspect="1"/>
          </p:cNvGraphicFramePr>
          <p:nvPr>
            <p:extLst/>
          </p:nvPr>
        </p:nvGraphicFramePr>
        <p:xfrm>
          <a:off x="804863" y="4929188"/>
          <a:ext cx="312420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8" name="公式" r:id="rId7" imgW="1249502" imgH="220875" progId="Equation.3">
                  <p:embed/>
                </p:oleObj>
              </mc:Choice>
              <mc:Fallback>
                <p:oleObj name="公式" r:id="rId7" imgW="1249502" imgH="2208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4929188"/>
                        <a:ext cx="3124200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673100" y="1195388"/>
            <a:ext cx="268446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CN" sz="2800" b="1" i="1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i="1" baseline="-25000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的变化规律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523875" y="2286000"/>
            <a:ext cx="26436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(1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列</a:t>
            </a:r>
            <a:r>
              <a:rPr lang="zh-CN" altLang="en-US" sz="2800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KVL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方程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571500" y="500063"/>
            <a:ext cx="51101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3.3.2 </a:t>
            </a:r>
            <a:r>
              <a:rPr lang="en-US" altLang="zh-CN" sz="3200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zh-CN" altLang="en-US" sz="32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电路的零状态响应</a:t>
            </a:r>
          </a:p>
        </p:txBody>
      </p:sp>
      <p:pic>
        <p:nvPicPr>
          <p:cNvPr id="33803" name="Picture 145" descr="图片1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5" y="1001713"/>
            <a:ext cx="3500438" cy="257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36173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7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7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animBg="1" autoUpdateAnimBg="0"/>
      <p:bldP spid="29701" grpId="0" autoUpdateAnimBg="0"/>
      <p:bldP spid="29703" grpId="0" autoUpdateAnimBg="0"/>
      <p:bldP spid="29704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601663" y="1179212"/>
            <a:ext cx="26844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CN" sz="2800" b="1" i="1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i="1" baseline="-25000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的变化规律</a:t>
            </a:r>
          </a:p>
        </p:txBody>
      </p:sp>
      <p:sp>
        <p:nvSpPr>
          <p:cNvPr id="29706" name="Text Box 10"/>
          <p:cNvSpPr txBox="1">
            <a:spLocks noChangeArrowheads="1"/>
          </p:cNvSpPr>
          <p:nvPr/>
        </p:nvSpPr>
        <p:spPr bwMode="auto">
          <a:xfrm>
            <a:off x="500063" y="536275"/>
            <a:ext cx="52609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3.3.2  </a:t>
            </a:r>
            <a:r>
              <a:rPr lang="en-US" altLang="zh-CN" sz="3200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zh-CN" altLang="en-US" sz="32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电路的零状态响应</a:t>
            </a:r>
          </a:p>
        </p:txBody>
      </p:sp>
      <p:pic>
        <p:nvPicPr>
          <p:cNvPr id="34820" name="Picture 145" descr="图片1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563" y="680737"/>
            <a:ext cx="3500437" cy="257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40"/>
          <p:cNvSpPr>
            <a:spLocks noChangeArrowheads="1"/>
          </p:cNvSpPr>
          <p:nvPr/>
        </p:nvSpPr>
        <p:spPr bwMode="auto">
          <a:xfrm>
            <a:off x="571500" y="1980900"/>
            <a:ext cx="17605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解方程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500063" y="2593675"/>
            <a:ext cx="3695700" cy="606425"/>
            <a:chOff x="528" y="2911"/>
            <a:chExt cx="2328" cy="382"/>
          </a:xfrm>
        </p:grpSpPr>
        <p:sp>
          <p:nvSpPr>
            <p:cNvPr id="34834" name="Text Box 42"/>
            <p:cNvSpPr txBox="1">
              <a:spLocks noChangeArrowheads="1"/>
            </p:cNvSpPr>
            <p:nvPr/>
          </p:nvSpPr>
          <p:spPr bwMode="auto">
            <a:xfrm>
              <a:off x="528" y="2911"/>
              <a:ext cx="232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99"/>
                  </a:solidFill>
                  <a:cs typeface="Times New Roman" panose="02020603050405020304" pitchFamily="18" charset="0"/>
                </a:rPr>
                <a:t>求特解</a:t>
              </a:r>
              <a:r>
                <a:rPr lang="zh-CN" altLang="en-US" sz="3200" b="1">
                  <a:solidFill>
                    <a:srgbClr val="000099"/>
                  </a:solidFill>
                  <a:cs typeface="Times New Roman" panose="02020603050405020304" pitchFamily="18" charset="0"/>
                </a:rPr>
                <a:t>  </a:t>
              </a:r>
              <a:r>
                <a:rPr lang="zh-CN" altLang="en-US" b="1">
                  <a:solidFill>
                    <a:srgbClr val="000099"/>
                  </a:solidFill>
                  <a:cs typeface="Times New Roman" panose="02020603050405020304" pitchFamily="18" charset="0"/>
                </a:rPr>
                <a:t>     ：</a:t>
              </a:r>
            </a:p>
          </p:txBody>
        </p:sp>
        <p:graphicFrame>
          <p:nvGraphicFramePr>
            <p:cNvPr id="34835" name="Object 1031"/>
            <p:cNvGraphicFramePr>
              <a:graphicFrameLocks noChangeAspect="1"/>
            </p:cNvGraphicFramePr>
            <p:nvPr/>
          </p:nvGraphicFramePr>
          <p:xfrm>
            <a:off x="1278" y="2958"/>
            <a:ext cx="360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14" name="公式" r:id="rId4" imgW="243840" imgH="220875" progId="Equation.3">
                    <p:embed/>
                  </p:oleObj>
                </mc:Choice>
                <mc:Fallback>
                  <p:oleObj name="公式" r:id="rId4" imgW="243840" imgH="2208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8" y="2958"/>
                          <a:ext cx="360" cy="3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Object 1027"/>
          <p:cNvGraphicFramePr>
            <a:graphicFrameLocks noChangeAspect="1"/>
          </p:cNvGraphicFramePr>
          <p:nvPr>
            <p:extLst/>
          </p:nvPr>
        </p:nvGraphicFramePr>
        <p:xfrm>
          <a:off x="2447925" y="2493662"/>
          <a:ext cx="302895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5" name="Equation" r:id="rId6" imgW="1135395" imgH="388778" progId="Equation.3">
                  <p:embed/>
                </p:oleObj>
              </mc:Choice>
              <mc:Fallback>
                <p:oleObj name="Equation" r:id="rId6" imgW="1135395" imgH="3887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7925" y="2493662"/>
                        <a:ext cx="3028950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FF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028"/>
          <p:cNvGraphicFramePr>
            <a:graphicFrameLocks noChangeAspect="1"/>
          </p:cNvGraphicFramePr>
          <p:nvPr>
            <p:extLst/>
          </p:nvPr>
        </p:nvGraphicFramePr>
        <p:xfrm>
          <a:off x="571500" y="4052587"/>
          <a:ext cx="4643438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6" name="公式" r:id="rId8" imgW="1820988" imgH="220875" progId="Equation.3">
                  <p:embed/>
                </p:oleObj>
              </mc:Choice>
              <mc:Fallback>
                <p:oleObj name="公式" r:id="rId8" imgW="1820988" imgH="2208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4052587"/>
                        <a:ext cx="4643438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029"/>
          <p:cNvGraphicFramePr>
            <a:graphicFrameLocks noChangeAspect="1"/>
          </p:cNvGraphicFramePr>
          <p:nvPr>
            <p:extLst/>
          </p:nvPr>
        </p:nvGraphicFramePr>
        <p:xfrm>
          <a:off x="519113" y="3235025"/>
          <a:ext cx="6696075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7" name="公式" r:id="rId10" imgW="2659513" imgH="396345" progId="Equation.3">
                  <p:embed/>
                </p:oleObj>
              </mc:Choice>
              <mc:Fallback>
                <p:oleObj name="公式" r:id="rId10" imgW="2659513" imgH="39634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3" y="3235025"/>
                        <a:ext cx="6696075" cy="960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500063" y="4309762"/>
            <a:ext cx="6858000" cy="885825"/>
            <a:chOff x="480" y="3495"/>
            <a:chExt cx="4320" cy="558"/>
          </a:xfrm>
        </p:grpSpPr>
        <p:sp>
          <p:nvSpPr>
            <p:cNvPr id="20" name="Text Box 48"/>
            <p:cNvSpPr txBox="1">
              <a:spLocks noChangeArrowheads="1"/>
            </p:cNvSpPr>
            <p:nvPr/>
          </p:nvSpPr>
          <p:spPr bwMode="auto">
            <a:xfrm>
              <a:off x="480" y="3697"/>
              <a:ext cx="132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2800" b="1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方程的通解</a:t>
              </a:r>
              <a:r>
                <a:rPr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  <p:graphicFrame>
          <p:nvGraphicFramePr>
            <p:cNvPr id="34833" name="Object 1030"/>
            <p:cNvGraphicFramePr>
              <a:graphicFrameLocks noChangeAspect="1"/>
            </p:cNvGraphicFramePr>
            <p:nvPr/>
          </p:nvGraphicFramePr>
          <p:xfrm>
            <a:off x="1872" y="3495"/>
            <a:ext cx="2928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18" name="公式" r:id="rId12" imgW="1653377" imgH="350467" progId="Equation.3">
                    <p:embed/>
                  </p:oleObj>
                </mc:Choice>
                <mc:Fallback>
                  <p:oleObj name="公式" r:id="rId12" imgW="1653377" imgH="35046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495"/>
                          <a:ext cx="2928" cy="5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" name="Object 1024"/>
          <p:cNvGraphicFramePr>
            <a:graphicFrameLocks noChangeAspect="1"/>
          </p:cNvGraphicFramePr>
          <p:nvPr>
            <p:extLst/>
          </p:nvPr>
        </p:nvGraphicFramePr>
        <p:xfrm>
          <a:off x="1571625" y="5838525"/>
          <a:ext cx="32004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9" name="公式" r:id="rId14" imgW="1234351" imgH="220875" progId="Equation.3">
                  <p:embed/>
                </p:oleObj>
              </mc:Choice>
              <mc:Fallback>
                <p:oleObj name="公式" r:id="rId14" imgW="1234351" imgH="2208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5838525"/>
                        <a:ext cx="3200400" cy="5556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28575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490538" y="5195587"/>
            <a:ext cx="4224337" cy="595313"/>
            <a:chOff x="689" y="345"/>
            <a:chExt cx="2661" cy="375"/>
          </a:xfrm>
        </p:grpSpPr>
        <p:graphicFrame>
          <p:nvGraphicFramePr>
            <p:cNvPr id="34829" name="Object 11"/>
            <p:cNvGraphicFramePr>
              <a:graphicFrameLocks noChangeAspect="1"/>
            </p:cNvGraphicFramePr>
            <p:nvPr/>
          </p:nvGraphicFramePr>
          <p:xfrm>
            <a:off x="1860" y="345"/>
            <a:ext cx="396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20" name="公式" r:id="rId16" imgW="243840" imgH="220875" progId="Equation.3">
                    <p:embed/>
                  </p:oleObj>
                </mc:Choice>
                <mc:Fallback>
                  <p:oleObj name="公式" r:id="rId16" imgW="243840" imgH="2208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0" y="345"/>
                          <a:ext cx="396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0" name="Text Box 19"/>
            <p:cNvSpPr txBox="1">
              <a:spLocks noChangeArrowheads="1"/>
            </p:cNvSpPr>
            <p:nvPr/>
          </p:nvSpPr>
          <p:spPr bwMode="auto">
            <a:xfrm>
              <a:off x="689" y="381"/>
              <a:ext cx="12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99"/>
                  </a:solidFill>
                  <a:cs typeface="Times New Roman" panose="02020603050405020304" pitchFamily="18" charset="0"/>
                </a:rPr>
                <a:t>求特解 </a:t>
              </a:r>
              <a:r>
                <a:rPr lang="en-US" altLang="zh-CN" sz="2800" b="1">
                  <a:solidFill>
                    <a:srgbClr val="000099"/>
                  </a:solidFill>
                  <a:cs typeface="Times New Roman" panose="02020603050405020304" pitchFamily="18" charset="0"/>
                </a:rPr>
                <a:t>----           </a:t>
              </a:r>
            </a:p>
          </p:txBody>
        </p:sp>
        <p:sp>
          <p:nvSpPr>
            <p:cNvPr id="26" name="Text Box 20"/>
            <p:cNvSpPr txBox="1">
              <a:spLocks noChangeArrowheads="1"/>
            </p:cNvSpPr>
            <p:nvPr/>
          </p:nvSpPr>
          <p:spPr bwMode="auto">
            <a:xfrm>
              <a:off x="2109" y="369"/>
              <a:ext cx="124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b="1" dirty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（方法二）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27690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3"/>
          <p:cNvSpPr txBox="1">
            <a:spLocks noChangeArrowheads="1"/>
          </p:cNvSpPr>
          <p:nvPr/>
        </p:nvSpPr>
        <p:spPr bwMode="auto">
          <a:xfrm>
            <a:off x="5580063" y="4479925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2800" b="1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sp>
        <p:nvSpPr>
          <p:cNvPr id="35843" name="Text Box 4"/>
          <p:cNvSpPr txBox="1">
            <a:spLocks noChangeArrowheads="1"/>
          </p:cNvSpPr>
          <p:nvPr/>
        </p:nvSpPr>
        <p:spPr bwMode="auto">
          <a:xfrm>
            <a:off x="836613" y="4689475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2800" b="1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sp>
        <p:nvSpPr>
          <p:cNvPr id="35844" name="Text Box 5"/>
          <p:cNvSpPr txBox="1">
            <a:spLocks noChangeArrowheads="1"/>
          </p:cNvSpPr>
          <p:nvPr/>
        </p:nvSpPr>
        <p:spPr bwMode="auto">
          <a:xfrm>
            <a:off x="598488" y="2698750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 sz="2800" b="1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65163" y="1214438"/>
            <a:ext cx="5207000" cy="609600"/>
            <a:chOff x="480" y="1584"/>
            <a:chExt cx="3280" cy="384"/>
          </a:xfrm>
        </p:grpSpPr>
        <p:sp>
          <p:nvSpPr>
            <p:cNvPr id="30727" name="Text Box 7"/>
            <p:cNvSpPr txBox="1">
              <a:spLocks noChangeArrowheads="1"/>
            </p:cNvSpPr>
            <p:nvPr/>
          </p:nvSpPr>
          <p:spPr bwMode="auto">
            <a:xfrm>
              <a:off x="480" y="1608"/>
              <a:ext cx="29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800" b="1" dirty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zh-CN" altLang="en-US" sz="2800" b="1" dirty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求对应齐次微分方程的通解</a:t>
              </a:r>
            </a:p>
          </p:txBody>
        </p:sp>
        <p:graphicFrame>
          <p:nvGraphicFramePr>
            <p:cNvPr id="35862" name="Object 1032"/>
            <p:cNvGraphicFramePr>
              <a:graphicFrameLocks noChangeAspect="1"/>
            </p:cNvGraphicFramePr>
            <p:nvPr/>
          </p:nvGraphicFramePr>
          <p:xfrm>
            <a:off x="3432" y="1584"/>
            <a:ext cx="32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38" name="公式" r:id="rId3" imgW="197913" imgH="220875" progId="Equation.3">
                    <p:embed/>
                  </p:oleObj>
                </mc:Choice>
                <mc:Fallback>
                  <p:oleObj name="公式" r:id="rId3" imgW="197913" imgH="2208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2" y="1584"/>
                          <a:ext cx="328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8545" name="Object 1025"/>
          <p:cNvGraphicFramePr>
            <a:graphicFrameLocks noChangeAspect="1"/>
          </p:cNvGraphicFramePr>
          <p:nvPr>
            <p:extLst/>
          </p:nvPr>
        </p:nvGraphicFramePr>
        <p:xfrm>
          <a:off x="962025" y="3633788"/>
          <a:ext cx="468630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9" name="Equation" r:id="rId5" imgW="1554421" imgH="350467" progId="Equation.3">
                  <p:embed/>
                </p:oleObj>
              </mc:Choice>
              <mc:Fallback>
                <p:oleObj name="Equation" r:id="rId5" imgW="1554421" imgH="35046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3633788"/>
                        <a:ext cx="4686300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820738" y="1714500"/>
            <a:ext cx="5151437" cy="1003300"/>
            <a:chOff x="578" y="1402"/>
            <a:chExt cx="3245" cy="632"/>
          </a:xfrm>
        </p:grpSpPr>
        <p:graphicFrame>
          <p:nvGraphicFramePr>
            <p:cNvPr id="35858" name="Object 1031"/>
            <p:cNvGraphicFramePr>
              <a:graphicFrameLocks noChangeAspect="1"/>
            </p:cNvGraphicFramePr>
            <p:nvPr/>
          </p:nvGraphicFramePr>
          <p:xfrm>
            <a:off x="1411" y="1402"/>
            <a:ext cx="1891" cy="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40" name="Equation" r:id="rId7" imgW="1081892" imgH="388778" progId="Equation.3">
                    <p:embed/>
                  </p:oleObj>
                </mc:Choice>
                <mc:Fallback>
                  <p:oleObj name="Equation" r:id="rId7" imgW="1081892" imgH="38877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1" y="1402"/>
                          <a:ext cx="1891" cy="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9" name="Text Box 12"/>
            <p:cNvSpPr txBox="1">
              <a:spLocks noChangeArrowheads="1"/>
            </p:cNvSpPr>
            <p:nvPr/>
          </p:nvSpPr>
          <p:spPr bwMode="auto">
            <a:xfrm>
              <a:off x="578" y="1565"/>
              <a:ext cx="1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2"/>
                  </a:solidFill>
                  <a:cs typeface="Times New Roman" panose="02020603050405020304" pitchFamily="18" charset="0"/>
                </a:rPr>
                <a:t>通解即：</a:t>
              </a:r>
            </a:p>
          </p:txBody>
        </p:sp>
        <p:sp>
          <p:nvSpPr>
            <p:cNvPr id="35860" name="Text Box 13"/>
            <p:cNvSpPr txBox="1">
              <a:spLocks noChangeArrowheads="1"/>
            </p:cNvSpPr>
            <p:nvPr/>
          </p:nvSpPr>
          <p:spPr bwMode="auto">
            <a:xfrm>
              <a:off x="3143" y="1565"/>
              <a:ext cx="6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2"/>
                  </a:solidFill>
                  <a:cs typeface="Times New Roman" panose="02020603050405020304" pitchFamily="18" charset="0"/>
                </a:rPr>
                <a:t>  </a:t>
              </a:r>
              <a:r>
                <a:rPr lang="zh-CN" altLang="en-US" sz="2800" b="1">
                  <a:solidFill>
                    <a:schemeClr val="tx2"/>
                  </a:solidFill>
                  <a:cs typeface="Times New Roman" panose="02020603050405020304" pitchFamily="18" charset="0"/>
                </a:rPr>
                <a:t>的解</a:t>
              </a:r>
            </a:p>
          </p:txBody>
        </p:sp>
      </p:grpSp>
      <p:sp>
        <p:nvSpPr>
          <p:cNvPr id="35848" name="Rectangle 14"/>
          <p:cNvSpPr>
            <a:spLocks noChangeArrowheads="1"/>
          </p:cNvSpPr>
          <p:nvPr/>
        </p:nvSpPr>
        <p:spPr bwMode="auto">
          <a:xfrm>
            <a:off x="3560763" y="3108325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zh-CN" sz="2800" b="1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790575" y="3500438"/>
            <a:ext cx="30416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微分方程的通解为</a:t>
            </a:r>
          </a:p>
        </p:txBody>
      </p:sp>
      <p:graphicFrame>
        <p:nvGraphicFramePr>
          <p:cNvPr id="108546" name="Object 1026"/>
          <p:cNvGraphicFramePr>
            <a:graphicFrameLocks noChangeAspect="1"/>
          </p:cNvGraphicFramePr>
          <p:nvPr>
            <p:extLst/>
          </p:nvPr>
        </p:nvGraphicFramePr>
        <p:xfrm>
          <a:off x="5743575" y="4090988"/>
          <a:ext cx="18732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1" name="公式" r:id="rId9" imgW="807750" imgH="183038" progId="Equation.3">
                  <p:embed/>
                </p:oleObj>
              </mc:Choice>
              <mc:Fallback>
                <p:oleObj name="公式" r:id="rId9" imgW="807750" imgH="1830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3575" y="4090988"/>
                        <a:ext cx="187325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47" name="Object 1027"/>
          <p:cNvGraphicFramePr>
            <a:graphicFrameLocks noChangeAspect="1"/>
          </p:cNvGraphicFramePr>
          <p:nvPr>
            <p:extLst/>
          </p:nvPr>
        </p:nvGraphicFramePr>
        <p:xfrm>
          <a:off x="847725" y="2238375"/>
          <a:ext cx="5027613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2" name="Equation" r:id="rId11" imgW="1684153" imgH="449790" progId="Equation.3">
                  <p:embed/>
                </p:oleObj>
              </mc:Choice>
              <mc:Fallback>
                <p:oleObj name="Equation" r:id="rId11" imgW="1684153" imgH="4497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2238375"/>
                        <a:ext cx="5027613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744538" y="4643438"/>
            <a:ext cx="2563812" cy="5191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确定积分常数</a:t>
            </a: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8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714375" y="5143500"/>
            <a:ext cx="5867400" cy="579438"/>
            <a:chOff x="528" y="3379"/>
            <a:chExt cx="3696" cy="365"/>
          </a:xfrm>
        </p:grpSpPr>
        <p:graphicFrame>
          <p:nvGraphicFramePr>
            <p:cNvPr id="35856" name="Object 1029"/>
            <p:cNvGraphicFramePr>
              <a:graphicFrameLocks noChangeAspect="1"/>
            </p:cNvGraphicFramePr>
            <p:nvPr/>
          </p:nvGraphicFramePr>
          <p:xfrm>
            <a:off x="3120" y="3379"/>
            <a:ext cx="1104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743" name="Equation" r:id="rId13" imgW="693642" imgH="220875" progId="Equation.3">
                    <p:embed/>
                  </p:oleObj>
                </mc:Choice>
                <mc:Fallback>
                  <p:oleObj name="Equation" r:id="rId13" imgW="693642" imgH="2208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3379"/>
                          <a:ext cx="1104" cy="3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7" name="Text Box 25"/>
            <p:cNvSpPr txBox="1">
              <a:spLocks noChangeArrowheads="1"/>
            </p:cNvSpPr>
            <p:nvPr/>
          </p:nvSpPr>
          <p:spPr bwMode="auto">
            <a:xfrm>
              <a:off x="528" y="3407"/>
              <a:ext cx="26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2"/>
                  </a:solidFill>
                  <a:cs typeface="Times New Roman" panose="02020603050405020304" pitchFamily="18" charset="0"/>
                </a:rPr>
                <a:t>根据换路定则在  </a:t>
              </a:r>
              <a:r>
                <a:rPr lang="en-US" altLang="zh-CN" sz="2800" b="1" i="1">
                  <a:solidFill>
                    <a:schemeClr val="tx2"/>
                  </a:solidFill>
                  <a:cs typeface="Times New Roman" panose="02020603050405020304" pitchFamily="18" charset="0"/>
                </a:rPr>
                <a:t>t=</a:t>
              </a:r>
              <a:r>
                <a:rPr lang="en-US" altLang="zh-CN" sz="2800" b="1">
                  <a:solidFill>
                    <a:schemeClr val="tx2"/>
                  </a:solidFill>
                  <a:cs typeface="Times New Roman" panose="02020603050405020304" pitchFamily="18" charset="0"/>
                </a:rPr>
                <a:t>0</a:t>
              </a:r>
              <a:r>
                <a:rPr lang="en-US" altLang="zh-CN" sz="2800" b="1" i="1" baseline="-25000">
                  <a:solidFill>
                    <a:schemeClr val="tx2"/>
                  </a:solidFill>
                  <a:cs typeface="Times New Roman" panose="02020603050405020304" pitchFamily="18" charset="0"/>
                </a:rPr>
                <a:t>+</a:t>
              </a:r>
              <a:r>
                <a:rPr lang="zh-CN" altLang="en-US" sz="2800" b="1">
                  <a:solidFill>
                    <a:schemeClr val="tx2"/>
                  </a:solidFill>
                  <a:cs typeface="Times New Roman" panose="02020603050405020304" pitchFamily="18" charset="0"/>
                </a:rPr>
                <a:t>时，</a:t>
              </a:r>
            </a:p>
          </p:txBody>
        </p:sp>
      </p:grpSp>
      <p:graphicFrame>
        <p:nvGraphicFramePr>
          <p:cNvPr id="108548" name="Object 1028"/>
          <p:cNvGraphicFramePr>
            <a:graphicFrameLocks noChangeAspect="1"/>
          </p:cNvGraphicFramePr>
          <p:nvPr>
            <p:extLst/>
          </p:nvPr>
        </p:nvGraphicFramePr>
        <p:xfrm>
          <a:off x="1500188" y="5727700"/>
          <a:ext cx="16986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4" name="Equation" r:id="rId15" imgW="655290" imgH="198173" progId="Equation.3">
                  <p:embed/>
                </p:oleObj>
              </mc:Choice>
              <mc:Fallback>
                <p:oleObj name="Equation" r:id="rId15" imgW="655290" imgH="1981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5727700"/>
                        <a:ext cx="1698625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601663" y="571500"/>
            <a:ext cx="26844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CN" sz="2800" b="1" i="1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i="1" baseline="-25000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的变化规律</a:t>
            </a:r>
          </a:p>
        </p:txBody>
      </p:sp>
    </p:spTree>
    <p:extLst>
      <p:ext uri="{BB962C8B-B14F-4D97-AF65-F5344CB8AC3E}">
        <p14:creationId xmlns:p14="http://schemas.microsoft.com/office/powerpoint/2010/main" val="22691244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8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5" grpId="0" autoUpdateAnimBg="0"/>
      <p:bldP spid="30742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3101975" y="1943272"/>
            <a:ext cx="3395663" cy="3351212"/>
            <a:chOff x="1818" y="1207"/>
            <a:chExt cx="2139" cy="2111"/>
          </a:xfrm>
        </p:grpSpPr>
        <p:sp>
          <p:nvSpPr>
            <p:cNvPr id="36896" name="Line 39"/>
            <p:cNvSpPr>
              <a:spLocks noChangeShapeType="1"/>
            </p:cNvSpPr>
            <p:nvPr/>
          </p:nvSpPr>
          <p:spPr bwMode="auto">
            <a:xfrm flipV="1">
              <a:off x="2128" y="2502"/>
              <a:ext cx="1829" cy="5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897" name="Text Box 40"/>
            <p:cNvSpPr txBox="1">
              <a:spLocks noChangeArrowheads="1"/>
            </p:cNvSpPr>
            <p:nvPr/>
          </p:nvSpPr>
          <p:spPr bwMode="auto">
            <a:xfrm>
              <a:off x="3782" y="2478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chemeClr val="tx2"/>
                  </a:solidFill>
                  <a:cs typeface="Times New Roman" panose="02020603050405020304" pitchFamily="18" charset="0"/>
                </a:rPr>
                <a:t>t</a:t>
              </a:r>
            </a:p>
          </p:txBody>
        </p:sp>
        <p:graphicFrame>
          <p:nvGraphicFramePr>
            <p:cNvPr id="36898" name="Object 1029"/>
            <p:cNvGraphicFramePr>
              <a:graphicFrameLocks noChangeAspect="1"/>
            </p:cNvGraphicFramePr>
            <p:nvPr/>
          </p:nvGraphicFramePr>
          <p:xfrm>
            <a:off x="1818" y="1207"/>
            <a:ext cx="292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46" name="公式" r:id="rId3" imgW="182762" imgH="220875" progId="Equation.3">
                    <p:embed/>
                  </p:oleObj>
                </mc:Choice>
                <mc:Fallback>
                  <p:oleObj name="公式" r:id="rId3" imgW="182762" imgH="2208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8" y="1207"/>
                          <a:ext cx="292" cy="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99" name="Line 42"/>
            <p:cNvSpPr>
              <a:spLocks noChangeShapeType="1"/>
            </p:cNvSpPr>
            <p:nvPr/>
          </p:nvSpPr>
          <p:spPr bwMode="auto">
            <a:xfrm flipH="1" flipV="1">
              <a:off x="2129" y="1350"/>
              <a:ext cx="0" cy="196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900" name="Text Box 43"/>
            <p:cNvSpPr txBox="1">
              <a:spLocks noChangeArrowheads="1"/>
            </p:cNvSpPr>
            <p:nvPr/>
          </p:nvSpPr>
          <p:spPr bwMode="auto">
            <a:xfrm>
              <a:off x="1891" y="2336"/>
              <a:ext cx="24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200" b="1" i="1">
                  <a:cs typeface="Times New Roman" panose="02020603050405020304" pitchFamily="18" charset="0"/>
                </a:rPr>
                <a:t>O</a:t>
              </a:r>
            </a:p>
          </p:txBody>
        </p:sp>
      </p:grp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539750" y="455784"/>
            <a:ext cx="5040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电容电压 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i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的变化规律</a:t>
            </a:r>
          </a:p>
        </p:txBody>
      </p:sp>
      <p:graphicFrame>
        <p:nvGraphicFramePr>
          <p:cNvPr id="109568" name="Object 1024" descr="75%"/>
          <p:cNvGraphicFramePr>
            <a:graphicFrameLocks noChangeAspect="1"/>
          </p:cNvGraphicFramePr>
          <p:nvPr>
            <p:extLst/>
          </p:nvPr>
        </p:nvGraphicFramePr>
        <p:xfrm>
          <a:off x="1092200" y="5437359"/>
          <a:ext cx="6375400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7" name="Equation" r:id="rId5" imgW="2849850" imgH="358035" progId="Equation.3">
                  <p:embed/>
                </p:oleObj>
              </mc:Choice>
              <mc:Fallback>
                <p:oleObj name="Equation" r:id="rId5" imgW="2849850" imgH="3580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2200" y="5437359"/>
                        <a:ext cx="6375400" cy="836613"/>
                      </a:xfrm>
                      <a:prstGeom prst="rect">
                        <a:avLst/>
                      </a:prstGeom>
                      <a:pattFill prst="pct75">
                        <a:fgClr>
                          <a:srgbClr val="FFFF00"/>
                        </a:fgClr>
                        <a:bgClr>
                          <a:schemeClr val="bg1"/>
                        </a:bgClr>
                      </a:patt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69" name="Object 1025" descr="40%"/>
          <p:cNvGraphicFramePr>
            <a:graphicFrameLocks noChangeAspect="1"/>
          </p:cNvGraphicFramePr>
          <p:nvPr>
            <p:extLst/>
          </p:nvPr>
        </p:nvGraphicFramePr>
        <p:xfrm>
          <a:off x="3292475" y="1125709"/>
          <a:ext cx="2922588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48" name="Equation" r:id="rId7" imgW="1272703" imgH="373170" progId="Equation.3">
                  <p:embed/>
                </p:oleObj>
              </mc:Choice>
              <mc:Fallback>
                <p:oleObj name="Equation" r:id="rId7" imgW="1272703" imgH="37317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2475" y="1125709"/>
                        <a:ext cx="2922588" cy="758825"/>
                      </a:xfrm>
                      <a:prstGeom prst="rect">
                        <a:avLst/>
                      </a:prstGeom>
                      <a:pattFill prst="pct40">
                        <a:fgClr>
                          <a:srgbClr val="00FF00"/>
                        </a:fgClr>
                        <a:bgClr>
                          <a:srgbClr val="FFFFFF"/>
                        </a:bgClr>
                      </a:pattFill>
                      <a:ln w="28575">
                        <a:solidFill>
                          <a:srgbClr val="339933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AutoShape 5"/>
          <p:cNvSpPr>
            <a:spLocks noChangeArrowheads="1"/>
          </p:cNvSpPr>
          <p:nvPr/>
        </p:nvSpPr>
        <p:spPr bwMode="auto">
          <a:xfrm>
            <a:off x="5168900" y="4722984"/>
            <a:ext cx="1447800" cy="533400"/>
          </a:xfrm>
          <a:prstGeom prst="wedgeRoundRectCallout">
            <a:avLst>
              <a:gd name="adj1" fmla="val -104278"/>
              <a:gd name="adj2" fmla="val -143750"/>
              <a:gd name="adj3" fmla="val 16667"/>
            </a:avLst>
          </a:prstGeom>
          <a:solidFill>
            <a:srgbClr val="FFFFCC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3300"/>
                </a:solidFill>
                <a:cs typeface="Times New Roman" panose="02020603050405020304" pitchFamily="18" charset="0"/>
              </a:rPr>
              <a:t>暂态分量</a:t>
            </a:r>
          </a:p>
        </p:txBody>
      </p:sp>
      <p:sp>
        <p:nvSpPr>
          <p:cNvPr id="31750" name="AutoShape 6" descr="40%"/>
          <p:cNvSpPr>
            <a:spLocks noChangeArrowheads="1"/>
          </p:cNvSpPr>
          <p:nvPr/>
        </p:nvSpPr>
        <p:spPr bwMode="auto">
          <a:xfrm>
            <a:off x="1116013" y="1855959"/>
            <a:ext cx="1614487" cy="592138"/>
          </a:xfrm>
          <a:prstGeom prst="wedgeRoundRectCallout">
            <a:avLst>
              <a:gd name="adj1" fmla="val 118042"/>
              <a:gd name="adj2" fmla="val 141153"/>
              <a:gd name="adj3" fmla="val 16667"/>
            </a:avLst>
          </a:prstGeom>
          <a:pattFill prst="pct40">
            <a:fgClr>
              <a:srgbClr val="FFCCCC"/>
            </a:fgClr>
            <a:bgClr>
              <a:schemeClr val="bg1"/>
            </a:bgClr>
          </a:pattFill>
          <a:ln w="28575">
            <a:solidFill>
              <a:srgbClr val="339933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3300"/>
                </a:solidFill>
                <a:cs typeface="Times New Roman" panose="02020603050405020304" pitchFamily="18" charset="0"/>
              </a:rPr>
              <a:t>稳态分量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2987675" y="3951459"/>
            <a:ext cx="3162300" cy="1152525"/>
            <a:chOff x="1728" y="2490"/>
            <a:chExt cx="1992" cy="726"/>
          </a:xfrm>
        </p:grpSpPr>
        <p:sp>
          <p:nvSpPr>
            <p:cNvPr id="36893" name="Freeform 9"/>
            <p:cNvSpPr>
              <a:spLocks/>
            </p:cNvSpPr>
            <p:nvPr/>
          </p:nvSpPr>
          <p:spPr bwMode="auto">
            <a:xfrm>
              <a:off x="2102" y="2524"/>
              <a:ext cx="1392" cy="601"/>
            </a:xfrm>
            <a:custGeom>
              <a:avLst/>
              <a:gdLst>
                <a:gd name="T0" fmla="*/ 0 w 1248"/>
                <a:gd name="T1" fmla="*/ 537 h 624"/>
                <a:gd name="T2" fmla="*/ 593 w 1248"/>
                <a:gd name="T3" fmla="*/ 124 h 624"/>
                <a:gd name="T4" fmla="*/ 1932 w 1248"/>
                <a:gd name="T5" fmla="*/ 0 h 624"/>
                <a:gd name="T6" fmla="*/ 0 60000 65536"/>
                <a:gd name="T7" fmla="*/ 0 60000 65536"/>
                <a:gd name="T8" fmla="*/ 0 60000 65536"/>
                <a:gd name="T9" fmla="*/ 0 w 1248"/>
                <a:gd name="T10" fmla="*/ 0 h 624"/>
                <a:gd name="T11" fmla="*/ 1248 w 1248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48" h="624">
                  <a:moveTo>
                    <a:pt x="0" y="624"/>
                  </a:moveTo>
                  <a:cubicBezTo>
                    <a:pt x="88" y="436"/>
                    <a:pt x="176" y="248"/>
                    <a:pt x="384" y="144"/>
                  </a:cubicBezTo>
                  <a:cubicBezTo>
                    <a:pt x="592" y="40"/>
                    <a:pt x="920" y="20"/>
                    <a:pt x="1248" y="0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894" name="Text Box 10"/>
            <p:cNvSpPr txBox="1">
              <a:spLocks noChangeArrowheads="1"/>
            </p:cNvSpPr>
            <p:nvPr/>
          </p:nvSpPr>
          <p:spPr bwMode="auto">
            <a:xfrm>
              <a:off x="1728" y="2812"/>
              <a:ext cx="35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600">
                  <a:solidFill>
                    <a:srgbClr val="FF3300"/>
                  </a:solidFill>
                  <a:cs typeface="Times New Roman" panose="02020603050405020304" pitchFamily="18" charset="0"/>
                </a:rPr>
                <a:t>-</a:t>
              </a:r>
              <a:r>
                <a:rPr lang="en-US" altLang="zh-CN" b="1" i="1">
                  <a:solidFill>
                    <a:srgbClr val="FF3300"/>
                  </a:solidFill>
                  <a:cs typeface="Times New Roman" panose="02020603050405020304" pitchFamily="18" charset="0"/>
                </a:rPr>
                <a:t>U</a:t>
              </a:r>
            </a:p>
          </p:txBody>
        </p:sp>
        <p:graphicFrame>
          <p:nvGraphicFramePr>
            <p:cNvPr id="36895" name="Object 1028"/>
            <p:cNvGraphicFramePr>
              <a:graphicFrameLocks noChangeAspect="1"/>
            </p:cNvGraphicFramePr>
            <p:nvPr/>
          </p:nvGraphicFramePr>
          <p:xfrm>
            <a:off x="3408" y="2490"/>
            <a:ext cx="312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49" name="公式" r:id="rId9" imgW="197913" imgH="220875" progId="Equation.3">
                    <p:embed/>
                  </p:oleObj>
                </mc:Choice>
                <mc:Fallback>
                  <p:oleObj name="公式" r:id="rId9" imgW="197913" imgH="2208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490"/>
                          <a:ext cx="312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959100" y="2694159"/>
            <a:ext cx="3429000" cy="619125"/>
            <a:chOff x="1728" y="1680"/>
            <a:chExt cx="2160" cy="390"/>
          </a:xfrm>
        </p:grpSpPr>
        <p:graphicFrame>
          <p:nvGraphicFramePr>
            <p:cNvPr id="36890" name="Object 1027"/>
            <p:cNvGraphicFramePr>
              <a:graphicFrameLocks noChangeAspect="1"/>
            </p:cNvGraphicFramePr>
            <p:nvPr/>
          </p:nvGraphicFramePr>
          <p:xfrm>
            <a:off x="3576" y="1680"/>
            <a:ext cx="312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50" name="公式" r:id="rId11" imgW="197913" imgH="220875" progId="Equation.3">
                    <p:embed/>
                  </p:oleObj>
                </mc:Choice>
                <mc:Fallback>
                  <p:oleObj name="公式" r:id="rId11" imgW="197913" imgH="2208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6" y="1680"/>
                          <a:ext cx="312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91" name="Line 14"/>
            <p:cNvSpPr>
              <a:spLocks noChangeShapeType="1"/>
            </p:cNvSpPr>
            <p:nvPr/>
          </p:nvSpPr>
          <p:spPr bwMode="auto">
            <a:xfrm>
              <a:off x="2112" y="1878"/>
              <a:ext cx="144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892" name="Rectangle 15"/>
            <p:cNvSpPr>
              <a:spLocks noChangeArrowheads="1"/>
            </p:cNvSpPr>
            <p:nvPr/>
          </p:nvSpPr>
          <p:spPr bwMode="auto">
            <a:xfrm>
              <a:off x="1728" y="1719"/>
              <a:ext cx="3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b="1">
                  <a:solidFill>
                    <a:srgbClr val="FF3300"/>
                  </a:solidFill>
                  <a:cs typeface="Times New Roman" panose="02020603050405020304" pitchFamily="18" charset="0"/>
                </a:rPr>
                <a:t>+</a:t>
              </a:r>
              <a:r>
                <a:rPr lang="en-US" altLang="zh-CN" b="1" i="1">
                  <a:solidFill>
                    <a:srgbClr val="FF3300"/>
                  </a:solidFill>
                  <a:cs typeface="Times New Roman" panose="02020603050405020304" pitchFamily="18" charset="0"/>
                </a:rPr>
                <a:t>U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3597275" y="2937047"/>
            <a:ext cx="2209800" cy="1030287"/>
            <a:chOff x="6288" y="2279"/>
            <a:chExt cx="1392" cy="649"/>
          </a:xfrm>
        </p:grpSpPr>
        <p:graphicFrame>
          <p:nvGraphicFramePr>
            <p:cNvPr id="36888" name="Object 1026"/>
            <p:cNvGraphicFramePr>
              <a:graphicFrameLocks noChangeAspect="1"/>
            </p:cNvGraphicFramePr>
            <p:nvPr/>
          </p:nvGraphicFramePr>
          <p:xfrm>
            <a:off x="7094" y="2279"/>
            <a:ext cx="315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51" name="公式" r:id="rId13" imgW="197913" imgH="220875" progId="Equation.3">
                    <p:embed/>
                  </p:oleObj>
                </mc:Choice>
                <mc:Fallback>
                  <p:oleObj name="公式" r:id="rId13" imgW="197913" imgH="2208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94" y="2279"/>
                          <a:ext cx="315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9" name="Freeform 18"/>
            <p:cNvSpPr>
              <a:spLocks/>
            </p:cNvSpPr>
            <p:nvPr/>
          </p:nvSpPr>
          <p:spPr bwMode="auto">
            <a:xfrm>
              <a:off x="6288" y="2327"/>
              <a:ext cx="1392" cy="601"/>
            </a:xfrm>
            <a:custGeom>
              <a:avLst/>
              <a:gdLst>
                <a:gd name="T0" fmla="*/ 0 w 1248"/>
                <a:gd name="T1" fmla="*/ 537 h 624"/>
                <a:gd name="T2" fmla="*/ 593 w 1248"/>
                <a:gd name="T3" fmla="*/ 124 h 624"/>
                <a:gd name="T4" fmla="*/ 1932 w 1248"/>
                <a:gd name="T5" fmla="*/ 0 h 624"/>
                <a:gd name="T6" fmla="*/ 0 60000 65536"/>
                <a:gd name="T7" fmla="*/ 0 60000 65536"/>
                <a:gd name="T8" fmla="*/ 0 60000 65536"/>
                <a:gd name="T9" fmla="*/ 0 w 1248"/>
                <a:gd name="T10" fmla="*/ 0 h 624"/>
                <a:gd name="T11" fmla="*/ 1248 w 1248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48" h="624">
                  <a:moveTo>
                    <a:pt x="0" y="624"/>
                  </a:moveTo>
                  <a:cubicBezTo>
                    <a:pt x="88" y="436"/>
                    <a:pt x="176" y="248"/>
                    <a:pt x="384" y="144"/>
                  </a:cubicBezTo>
                  <a:cubicBezTo>
                    <a:pt x="592" y="40"/>
                    <a:pt x="920" y="20"/>
                    <a:pt x="1248" y="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1763" name="AutoShape 19"/>
          <p:cNvSpPr>
            <a:spLocks noChangeArrowheads="1"/>
          </p:cNvSpPr>
          <p:nvPr/>
        </p:nvSpPr>
        <p:spPr bwMode="auto">
          <a:xfrm>
            <a:off x="6845300" y="2663997"/>
            <a:ext cx="1687513" cy="950912"/>
          </a:xfrm>
          <a:prstGeom prst="wedgeRoundRectCallout">
            <a:avLst>
              <a:gd name="adj1" fmla="val -116134"/>
              <a:gd name="adj2" fmla="val 85394"/>
              <a:gd name="adj3" fmla="val 16667"/>
            </a:avLst>
          </a:prstGeom>
          <a:solidFill>
            <a:srgbClr val="FFFFCC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>
                <a:solidFill>
                  <a:srgbClr val="FF3300"/>
                </a:solidFill>
                <a:cs typeface="Times New Roman" panose="02020603050405020304" pitchFamily="18" charset="0"/>
              </a:rPr>
              <a:t>仅存在于暂</a:t>
            </a:r>
          </a:p>
          <a:p>
            <a:pPr algn="ctr" eaLnBrk="1" hangingPunct="1"/>
            <a:r>
              <a:rPr lang="zh-CN" altLang="en-US" b="1">
                <a:solidFill>
                  <a:srgbClr val="FF3300"/>
                </a:solidFill>
                <a:cs typeface="Times New Roman" panose="02020603050405020304" pitchFamily="18" charset="0"/>
              </a:rPr>
              <a:t>态过程中</a:t>
            </a:r>
            <a:endParaRPr lang="zh-CN" altLang="en-US" b="1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3582988" y="3013247"/>
            <a:ext cx="609600" cy="1905000"/>
            <a:chOff x="2112" y="1872"/>
            <a:chExt cx="384" cy="1200"/>
          </a:xfrm>
        </p:grpSpPr>
        <p:sp>
          <p:nvSpPr>
            <p:cNvPr id="36886" name="Line 21"/>
            <p:cNvSpPr>
              <a:spLocks noChangeShapeType="1"/>
            </p:cNvSpPr>
            <p:nvPr/>
          </p:nvSpPr>
          <p:spPr bwMode="auto">
            <a:xfrm flipV="1">
              <a:off x="2112" y="1872"/>
              <a:ext cx="384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887" name="Line 22"/>
            <p:cNvSpPr>
              <a:spLocks noChangeShapeType="1"/>
            </p:cNvSpPr>
            <p:nvPr/>
          </p:nvSpPr>
          <p:spPr bwMode="auto">
            <a:xfrm flipV="1">
              <a:off x="2112" y="2496"/>
              <a:ext cx="384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4178300" y="2998959"/>
            <a:ext cx="0" cy="129540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68" name="Text Box 24"/>
          <p:cNvSpPr txBox="1">
            <a:spLocks noChangeArrowheads="1"/>
          </p:cNvSpPr>
          <p:nvPr/>
        </p:nvSpPr>
        <p:spPr bwMode="auto">
          <a:xfrm>
            <a:off x="4102100" y="3532359"/>
            <a:ext cx="76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endParaRPr lang="en-US" altLang="zh-CN" sz="2800" b="1" i="1">
              <a:cs typeface="Times New Roman" panose="02020603050405020304" pitchFamily="18" charset="0"/>
            </a:endParaRPr>
          </a:p>
        </p:txBody>
      </p: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2273300" y="3024359"/>
            <a:ext cx="1905000" cy="519113"/>
            <a:chOff x="1296" y="1888"/>
            <a:chExt cx="1200" cy="327"/>
          </a:xfrm>
        </p:grpSpPr>
        <p:sp>
          <p:nvSpPr>
            <p:cNvPr id="36884" name="Line 26"/>
            <p:cNvSpPr>
              <a:spLocks noChangeShapeType="1"/>
            </p:cNvSpPr>
            <p:nvPr/>
          </p:nvSpPr>
          <p:spPr bwMode="auto">
            <a:xfrm>
              <a:off x="2112" y="2040"/>
              <a:ext cx="384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885" name="Text Box 27"/>
            <p:cNvSpPr txBox="1">
              <a:spLocks noChangeArrowheads="1"/>
            </p:cNvSpPr>
            <p:nvPr/>
          </p:nvSpPr>
          <p:spPr bwMode="auto">
            <a:xfrm>
              <a:off x="1296" y="1888"/>
              <a:ext cx="83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000099"/>
                  </a:solidFill>
                  <a:cs typeface="Times New Roman" panose="02020603050405020304" pitchFamily="18" charset="0"/>
                </a:rPr>
                <a:t>63.2%</a:t>
              </a:r>
              <a:r>
                <a:rPr lang="en-US" altLang="zh-CN" i="1">
                  <a:solidFill>
                    <a:srgbClr val="000099"/>
                  </a:solidFill>
                  <a:cs typeface="Times New Roman" panose="02020603050405020304" pitchFamily="18" charset="0"/>
                </a:rPr>
                <a:t>U</a:t>
              </a:r>
            </a:p>
          </p:txBody>
        </p: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2120900" y="3989559"/>
            <a:ext cx="2057400" cy="519113"/>
            <a:chOff x="1200" y="2496"/>
            <a:chExt cx="1296" cy="327"/>
          </a:xfrm>
        </p:grpSpPr>
        <p:sp>
          <p:nvSpPr>
            <p:cNvPr id="36882" name="Text Box 29"/>
            <p:cNvSpPr txBox="1">
              <a:spLocks noChangeArrowheads="1"/>
            </p:cNvSpPr>
            <p:nvPr/>
          </p:nvSpPr>
          <p:spPr bwMode="auto">
            <a:xfrm>
              <a:off x="1200" y="2496"/>
              <a:ext cx="8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000099"/>
                  </a:solidFill>
                  <a:cs typeface="Times New Roman" panose="02020603050405020304" pitchFamily="18" charset="0"/>
                </a:rPr>
                <a:t>-</a:t>
              </a:r>
              <a:r>
                <a:rPr lang="en-US" altLang="zh-CN" sz="2600">
                  <a:solidFill>
                    <a:srgbClr val="000099"/>
                  </a:solidFill>
                  <a:cs typeface="Times New Roman" panose="02020603050405020304" pitchFamily="18" charset="0"/>
                </a:rPr>
                <a:t>36.8%</a:t>
              </a:r>
              <a:r>
                <a:rPr lang="en-US" altLang="zh-CN" i="1">
                  <a:solidFill>
                    <a:srgbClr val="000099"/>
                  </a:solidFill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36883" name="Line 30"/>
            <p:cNvSpPr>
              <a:spLocks noChangeShapeType="1"/>
            </p:cNvSpPr>
            <p:nvPr/>
          </p:nvSpPr>
          <p:spPr bwMode="auto">
            <a:xfrm>
              <a:off x="2112" y="2688"/>
              <a:ext cx="384" cy="0"/>
            </a:xfrm>
            <a:prstGeom prst="line">
              <a:avLst/>
            </a:prstGeom>
            <a:noFill/>
            <a:ln w="28575" cap="rnd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1751" name="AutoShape 7" descr="40%"/>
          <p:cNvSpPr>
            <a:spLocks noChangeArrowheads="1"/>
          </p:cNvSpPr>
          <p:nvPr/>
        </p:nvSpPr>
        <p:spPr bwMode="auto">
          <a:xfrm>
            <a:off x="395288" y="3222797"/>
            <a:ext cx="2089150" cy="1025525"/>
          </a:xfrm>
          <a:prstGeom prst="wedgeRoundRectCallout">
            <a:avLst>
              <a:gd name="adj1" fmla="val 112384"/>
              <a:gd name="adj2" fmla="val -65481"/>
              <a:gd name="adj3" fmla="val 16667"/>
            </a:avLst>
          </a:prstGeom>
          <a:pattFill prst="pct40">
            <a:fgClr>
              <a:srgbClr val="FFCCCC"/>
            </a:fgClr>
            <a:bgClr>
              <a:schemeClr val="bg1"/>
            </a:bgClr>
          </a:patt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10000"/>
              </a:lnSpc>
            </a:pPr>
            <a:r>
              <a:rPr lang="zh-CN" altLang="en-US" b="1">
                <a:solidFill>
                  <a:srgbClr val="FF3300"/>
                </a:solidFill>
                <a:cs typeface="Times New Roman" panose="02020603050405020304" pitchFamily="18" charset="0"/>
              </a:rPr>
              <a:t>电路达到稳定</a:t>
            </a:r>
          </a:p>
          <a:p>
            <a:pPr algn="ctr" eaLnBrk="1" hangingPunct="1">
              <a:lnSpc>
                <a:spcPct val="110000"/>
              </a:lnSpc>
            </a:pPr>
            <a:r>
              <a:rPr lang="zh-CN" altLang="en-US" b="1">
                <a:solidFill>
                  <a:srgbClr val="FF3300"/>
                </a:solidFill>
                <a:cs typeface="Times New Roman" panose="02020603050405020304" pitchFamily="18" charset="0"/>
              </a:rPr>
              <a:t>状态时的电压</a:t>
            </a:r>
          </a:p>
        </p:txBody>
      </p:sp>
    </p:spTree>
    <p:extLst>
      <p:ext uri="{BB962C8B-B14F-4D97-AF65-F5344CB8AC3E}">
        <p14:creationId xmlns:p14="http://schemas.microsoft.com/office/powerpoint/2010/main" val="36166066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9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1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1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09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utoUpdateAnimBg="0"/>
      <p:bldP spid="31749" grpId="0" animBg="1" autoUpdateAnimBg="0"/>
      <p:bldP spid="31750" grpId="0" animBg="1" autoUpdateAnimBg="0"/>
      <p:bldP spid="31763" grpId="0" animBg="1" autoUpdateAnimBg="0"/>
      <p:bldP spid="31767" grpId="0" animBg="1"/>
      <p:bldP spid="31768" grpId="0" autoUpdateAnimBg="0"/>
      <p:bldP spid="31751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561975" y="2192211"/>
            <a:ext cx="3429000" cy="576262"/>
            <a:chOff x="336" y="1296"/>
            <a:chExt cx="2160" cy="363"/>
          </a:xfrm>
        </p:grpSpPr>
        <p:sp>
          <p:nvSpPr>
            <p:cNvPr id="32771" name="Text Box 3"/>
            <p:cNvSpPr txBox="1">
              <a:spLocks noChangeArrowheads="1"/>
            </p:cNvSpPr>
            <p:nvPr/>
          </p:nvSpPr>
          <p:spPr bwMode="auto">
            <a:xfrm>
              <a:off x="336" y="1297"/>
              <a:ext cx="21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3.     </a:t>
              </a:r>
              <a:r>
                <a:rPr lang="zh-CN" altLang="en-US" sz="2800" b="1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、  变化曲线</a:t>
              </a:r>
            </a:p>
          </p:txBody>
        </p:sp>
        <p:graphicFrame>
          <p:nvGraphicFramePr>
            <p:cNvPr id="37919" name="Object 4"/>
            <p:cNvGraphicFramePr>
              <a:graphicFrameLocks noChangeAspect="1"/>
            </p:cNvGraphicFramePr>
            <p:nvPr/>
          </p:nvGraphicFramePr>
          <p:xfrm>
            <a:off x="585" y="1296"/>
            <a:ext cx="292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02" name="Equation" r:id="rId3" imgW="197913" imgH="220875" progId="Equation.3">
                    <p:embed/>
                  </p:oleObj>
                </mc:Choice>
                <mc:Fallback>
                  <p:oleObj name="Equation" r:id="rId3" imgW="197913" imgH="2208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5" y="1296"/>
                          <a:ext cx="292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20" name="Object 5"/>
            <p:cNvGraphicFramePr>
              <a:graphicFrameLocks noChangeAspect="1"/>
            </p:cNvGraphicFramePr>
            <p:nvPr/>
          </p:nvGraphicFramePr>
          <p:xfrm>
            <a:off x="948" y="1323"/>
            <a:ext cx="23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03" name="Equation" r:id="rId5" imgW="160035" imgH="220875" progId="Equation.3">
                    <p:embed/>
                  </p:oleObj>
                </mc:Choice>
                <mc:Fallback>
                  <p:oleObj name="Equation" r:id="rId5" imgW="160035" imgH="2208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8" y="1323"/>
                          <a:ext cx="235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774" name="Freeform 6"/>
          <p:cNvSpPr>
            <a:spLocks/>
          </p:cNvSpPr>
          <p:nvPr/>
        </p:nvSpPr>
        <p:spPr bwMode="auto">
          <a:xfrm flipV="1">
            <a:off x="5729288" y="3173286"/>
            <a:ext cx="2500312" cy="928687"/>
          </a:xfrm>
          <a:custGeom>
            <a:avLst/>
            <a:gdLst>
              <a:gd name="T0" fmla="*/ 0 w 1248"/>
              <a:gd name="T1" fmla="*/ 2147483646 h 624"/>
              <a:gd name="T2" fmla="*/ 2147483646 w 1248"/>
              <a:gd name="T3" fmla="*/ 2147483646 h 624"/>
              <a:gd name="T4" fmla="*/ 2147483646 w 1248"/>
              <a:gd name="T5" fmla="*/ 0 h 624"/>
              <a:gd name="T6" fmla="*/ 0 60000 65536"/>
              <a:gd name="T7" fmla="*/ 0 60000 65536"/>
              <a:gd name="T8" fmla="*/ 0 60000 65536"/>
              <a:gd name="T9" fmla="*/ 0 w 1248"/>
              <a:gd name="T10" fmla="*/ 0 h 624"/>
              <a:gd name="T11" fmla="*/ 1248 w 1248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8" h="624">
                <a:moveTo>
                  <a:pt x="0" y="624"/>
                </a:moveTo>
                <a:cubicBezTo>
                  <a:pt x="88" y="436"/>
                  <a:pt x="176" y="248"/>
                  <a:pt x="384" y="144"/>
                </a:cubicBezTo>
                <a:cubicBezTo>
                  <a:pt x="592" y="40"/>
                  <a:pt x="920" y="20"/>
                  <a:pt x="1248" y="0"/>
                </a:cubicBezTo>
              </a:path>
            </a:pathLst>
          </a:custGeom>
          <a:noFill/>
          <a:ln w="381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2775" name="Object 7"/>
          <p:cNvGraphicFramePr>
            <a:graphicFrameLocks noChangeAspect="1"/>
          </p:cNvGraphicFramePr>
          <p:nvPr>
            <p:extLst/>
          </p:nvPr>
        </p:nvGraphicFramePr>
        <p:xfrm>
          <a:off x="7851775" y="3568573"/>
          <a:ext cx="3841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4" name="Equation" r:id="rId7" imgW="160035" imgH="220875" progId="Equation.3">
                  <p:embed/>
                </p:oleObj>
              </mc:Choice>
              <mc:Fallback>
                <p:oleObj name="Equation" r:id="rId7" imgW="160035" imgH="2208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1775" y="3568573"/>
                        <a:ext cx="38417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5715000" y="2349373"/>
            <a:ext cx="2487613" cy="1752600"/>
            <a:chOff x="3600" y="1440"/>
            <a:chExt cx="1567" cy="1104"/>
          </a:xfrm>
        </p:grpSpPr>
        <p:sp>
          <p:nvSpPr>
            <p:cNvPr id="37916" name="Freeform 9"/>
            <p:cNvSpPr>
              <a:spLocks/>
            </p:cNvSpPr>
            <p:nvPr/>
          </p:nvSpPr>
          <p:spPr bwMode="auto">
            <a:xfrm>
              <a:off x="3600" y="1783"/>
              <a:ext cx="1567" cy="761"/>
            </a:xfrm>
            <a:custGeom>
              <a:avLst/>
              <a:gdLst>
                <a:gd name="T0" fmla="*/ 0 w 1248"/>
                <a:gd name="T1" fmla="*/ 1381 h 624"/>
                <a:gd name="T2" fmla="*/ 954 w 1248"/>
                <a:gd name="T3" fmla="*/ 320 h 624"/>
                <a:gd name="T4" fmla="*/ 3103 w 1248"/>
                <a:gd name="T5" fmla="*/ 0 h 624"/>
                <a:gd name="T6" fmla="*/ 0 60000 65536"/>
                <a:gd name="T7" fmla="*/ 0 60000 65536"/>
                <a:gd name="T8" fmla="*/ 0 60000 65536"/>
                <a:gd name="T9" fmla="*/ 0 w 1248"/>
                <a:gd name="T10" fmla="*/ 0 h 624"/>
                <a:gd name="T11" fmla="*/ 1248 w 1248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48" h="624">
                  <a:moveTo>
                    <a:pt x="0" y="624"/>
                  </a:moveTo>
                  <a:cubicBezTo>
                    <a:pt x="88" y="436"/>
                    <a:pt x="176" y="248"/>
                    <a:pt x="384" y="144"/>
                  </a:cubicBezTo>
                  <a:cubicBezTo>
                    <a:pt x="592" y="40"/>
                    <a:pt x="920" y="20"/>
                    <a:pt x="124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7917" name="Object 10"/>
            <p:cNvGraphicFramePr>
              <a:graphicFrameLocks noChangeAspect="1"/>
            </p:cNvGraphicFramePr>
            <p:nvPr/>
          </p:nvGraphicFramePr>
          <p:xfrm>
            <a:off x="4805" y="1440"/>
            <a:ext cx="290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805" name="公式" r:id="rId9" imgW="197913" imgH="220875" progId="Equation.3">
                    <p:embed/>
                  </p:oleObj>
                </mc:Choice>
                <mc:Fallback>
                  <p:oleObj name="公式" r:id="rId9" imgW="197913" imgH="2208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5" y="1440"/>
                          <a:ext cx="290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2785" name="Text Box 17"/>
          <p:cNvSpPr txBox="1">
            <a:spLocks noChangeArrowheads="1"/>
          </p:cNvSpPr>
          <p:nvPr/>
        </p:nvSpPr>
        <p:spPr bwMode="auto">
          <a:xfrm>
            <a:off x="914400" y="4040061"/>
            <a:ext cx="2667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cs typeface="Times New Roman" panose="02020603050405020304" pitchFamily="18" charset="0"/>
              </a:rPr>
              <a:t>当 </a:t>
            </a:r>
            <a:r>
              <a:rPr lang="en-US" altLang="zh-CN" sz="2800" b="1" i="1">
                <a:cs typeface="Times New Roman" panose="02020603050405020304" pitchFamily="18" charset="0"/>
              </a:rPr>
              <a:t>t </a:t>
            </a:r>
            <a:r>
              <a:rPr lang="en-US" altLang="zh-CN" sz="2800" b="1">
                <a:cs typeface="Times New Roman" panose="02020603050405020304" pitchFamily="18" charset="0"/>
              </a:rPr>
              <a:t>= </a:t>
            </a:r>
            <a:r>
              <a:rPr lang="en-US" altLang="zh-CN" sz="2800" b="1" i="1"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zh-CN" sz="2800" b="1"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cs typeface="Times New Roman" panose="02020603050405020304" pitchFamily="18" charset="0"/>
              </a:rPr>
              <a:t>时</a:t>
            </a:r>
          </a:p>
        </p:txBody>
      </p:sp>
      <p:graphicFrame>
        <p:nvGraphicFramePr>
          <p:cNvPr id="32786" name="Object 18"/>
          <p:cNvGraphicFramePr>
            <a:graphicFrameLocks noChangeAspect="1"/>
          </p:cNvGraphicFramePr>
          <p:nvPr>
            <p:extLst/>
          </p:nvPr>
        </p:nvGraphicFramePr>
        <p:xfrm>
          <a:off x="990600" y="4554411"/>
          <a:ext cx="4733925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6" name="公式" r:id="rId11" imgW="1859339" imgH="236010" progId="Equation.3">
                  <p:embed/>
                </p:oleObj>
              </mc:Choice>
              <mc:Fallback>
                <p:oleObj name="公式" r:id="rId11" imgW="1859339" imgH="2360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554411"/>
                        <a:ext cx="4733925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7" name="Text Box 19"/>
          <p:cNvSpPr txBox="1">
            <a:spLocks noChangeArrowheads="1"/>
          </p:cNvSpPr>
          <p:nvPr/>
        </p:nvSpPr>
        <p:spPr bwMode="auto">
          <a:xfrm>
            <a:off x="533400" y="5246561"/>
            <a:ext cx="8610600" cy="107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4000"/>
              </a:lnSpc>
              <a:defRPr/>
            </a:pP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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表示电容电压 </a:t>
            </a:r>
            <a:r>
              <a:rPr lang="en-US" altLang="zh-CN" sz="2800" b="1" i="1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i="1" baseline="-25000" dirty="0" err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1" i="1" baseline="-25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从初始值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上升到 稳态值的</a:t>
            </a:r>
          </a:p>
          <a:p>
            <a:pPr eaLnBrk="1" hangingPunct="1">
              <a:lnSpc>
                <a:spcPct val="114000"/>
              </a:lnSpc>
              <a:defRPr/>
            </a:pP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63.2%</a:t>
            </a:r>
            <a:r>
              <a:rPr lang="zh-CN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lang="zh-CN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时所需的时间。</a:t>
            </a:r>
            <a:endParaRPr lang="zh-CN" altLang="en-US" sz="2800" b="1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graphicFrame>
        <p:nvGraphicFramePr>
          <p:cNvPr id="32788" name="Object 20"/>
          <p:cNvGraphicFramePr>
            <a:graphicFrameLocks noChangeAspect="1"/>
          </p:cNvGraphicFramePr>
          <p:nvPr>
            <p:extLst/>
          </p:nvPr>
        </p:nvGraphicFramePr>
        <p:xfrm>
          <a:off x="942975" y="2552573"/>
          <a:ext cx="3552825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7" name="Equation" r:id="rId13" imgW="1364084" imgH="358035" progId="Equation.3">
                  <p:embed/>
                </p:oleObj>
              </mc:Choice>
              <mc:Fallback>
                <p:oleObj name="Equation" r:id="rId13" imgW="1364084" imgH="3580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2552573"/>
                        <a:ext cx="3552825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9" name="Text Box 21"/>
          <p:cNvSpPr txBox="1">
            <a:spLocks noChangeArrowheads="1"/>
          </p:cNvSpPr>
          <p:nvPr/>
        </p:nvSpPr>
        <p:spPr bwMode="auto">
          <a:xfrm>
            <a:off x="533400" y="520573"/>
            <a:ext cx="4724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电流 </a:t>
            </a:r>
            <a:r>
              <a:rPr lang="zh-CN" altLang="zh-CN" sz="2800" b="1" i="1" baseline="-250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的变化规律</a:t>
            </a:r>
          </a:p>
        </p:txBody>
      </p:sp>
      <p:graphicFrame>
        <p:nvGraphicFramePr>
          <p:cNvPr id="32790" name="Object 22"/>
          <p:cNvGraphicFramePr>
            <a:graphicFrameLocks noChangeAspect="1"/>
          </p:cNvGraphicFramePr>
          <p:nvPr>
            <p:extLst/>
          </p:nvPr>
        </p:nvGraphicFramePr>
        <p:xfrm>
          <a:off x="904875" y="825373"/>
          <a:ext cx="4157663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8" name="Equation" r:id="rId15" imgW="1630650" imgH="525938" progId="Equation.3">
                  <p:embed/>
                </p:oleObj>
              </mc:Choice>
              <mc:Fallback>
                <p:oleObj name="Equation" r:id="rId15" imgW="1630650" imgH="5259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825373"/>
                        <a:ext cx="4157663" cy="133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1" name="Rectangle 23"/>
          <p:cNvSpPr>
            <a:spLocks noChangeArrowheads="1"/>
          </p:cNvSpPr>
          <p:nvPr/>
        </p:nvSpPr>
        <p:spPr bwMode="auto">
          <a:xfrm>
            <a:off x="533400" y="3463798"/>
            <a:ext cx="4953000" cy="56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时间常数</a:t>
            </a:r>
            <a:r>
              <a:rPr lang="zh-CN" altLang="en-US" sz="2800" b="1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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的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物理意义</a:t>
            </a:r>
          </a:p>
        </p:txBody>
      </p:sp>
      <p:sp>
        <p:nvSpPr>
          <p:cNvPr id="32792" name="Rectangle 24"/>
          <p:cNvSpPr>
            <a:spLocks noChangeArrowheads="1"/>
          </p:cNvSpPr>
          <p:nvPr/>
        </p:nvSpPr>
        <p:spPr bwMode="auto">
          <a:xfrm>
            <a:off x="5867400" y="825373"/>
            <a:ext cx="27432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为什么在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时电流最大？</a:t>
            </a:r>
            <a:endParaRPr lang="zh-CN" altLang="en-US" sz="2800" b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94" name="Line 26"/>
          <p:cNvSpPr>
            <a:spLocks noChangeShapeType="1"/>
          </p:cNvSpPr>
          <p:nvPr/>
        </p:nvSpPr>
        <p:spPr bwMode="auto">
          <a:xfrm flipV="1">
            <a:off x="5715000" y="2882773"/>
            <a:ext cx="609600" cy="1219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27"/>
          <p:cNvGrpSpPr>
            <a:grpSpLocks/>
          </p:cNvGrpSpPr>
          <p:nvPr/>
        </p:nvGrpSpPr>
        <p:grpSpPr bwMode="auto">
          <a:xfrm>
            <a:off x="6156325" y="2882773"/>
            <a:ext cx="328613" cy="1606550"/>
            <a:chOff x="3878" y="1776"/>
            <a:chExt cx="207" cy="1012"/>
          </a:xfrm>
        </p:grpSpPr>
        <p:sp>
          <p:nvSpPr>
            <p:cNvPr id="37914" name="Line 28"/>
            <p:cNvSpPr>
              <a:spLocks noChangeShapeType="1"/>
            </p:cNvSpPr>
            <p:nvPr/>
          </p:nvSpPr>
          <p:spPr bwMode="auto">
            <a:xfrm>
              <a:off x="3984" y="1776"/>
              <a:ext cx="0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915" name="Text Box 29"/>
            <p:cNvSpPr txBox="1">
              <a:spLocks noChangeArrowheads="1"/>
            </p:cNvSpPr>
            <p:nvPr/>
          </p:nvSpPr>
          <p:spPr bwMode="auto">
            <a:xfrm>
              <a:off x="3878" y="2480"/>
              <a:ext cx="207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600" b="1" i="1">
                  <a:cs typeface="Times New Roman" panose="02020603050405020304" pitchFamily="18" charset="0"/>
                  <a:sym typeface="Symbol" panose="05050102010706020507" pitchFamily="18" charset="2"/>
                </a:rPr>
                <a:t></a:t>
              </a:r>
              <a:endParaRPr lang="en-US" altLang="zh-CN" sz="2600" b="1" i="1"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30"/>
          <p:cNvGrpSpPr>
            <a:grpSpLocks/>
          </p:cNvGrpSpPr>
          <p:nvPr/>
        </p:nvGrpSpPr>
        <p:grpSpPr bwMode="auto">
          <a:xfrm>
            <a:off x="5334000" y="2577973"/>
            <a:ext cx="3124200" cy="457200"/>
            <a:chOff x="3360" y="1584"/>
            <a:chExt cx="1968" cy="288"/>
          </a:xfrm>
        </p:grpSpPr>
        <p:sp>
          <p:nvSpPr>
            <p:cNvPr id="37912" name="Line 31"/>
            <p:cNvSpPr>
              <a:spLocks noChangeShapeType="1"/>
            </p:cNvSpPr>
            <p:nvPr/>
          </p:nvSpPr>
          <p:spPr bwMode="auto">
            <a:xfrm flipV="1">
              <a:off x="3587" y="1776"/>
              <a:ext cx="1741" cy="1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913" name="Text Box 32"/>
            <p:cNvSpPr txBox="1">
              <a:spLocks noChangeArrowheads="1"/>
            </p:cNvSpPr>
            <p:nvPr/>
          </p:nvSpPr>
          <p:spPr bwMode="auto">
            <a:xfrm>
              <a:off x="3360" y="158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FF3300"/>
                  </a:solidFill>
                  <a:cs typeface="Times New Roman" panose="02020603050405020304" pitchFamily="18" charset="0"/>
                </a:rPr>
                <a:t>U</a:t>
              </a:r>
            </a:p>
          </p:txBody>
        </p:sp>
      </p:grpSp>
      <p:graphicFrame>
        <p:nvGraphicFramePr>
          <p:cNvPr id="32801" name="Object 33"/>
          <p:cNvGraphicFramePr>
            <a:graphicFrameLocks noChangeAspect="1"/>
          </p:cNvGraphicFramePr>
          <p:nvPr>
            <p:extLst/>
          </p:nvPr>
        </p:nvGraphicFramePr>
        <p:xfrm>
          <a:off x="5334000" y="2882773"/>
          <a:ext cx="381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09" name="Equation" r:id="rId17" imgW="182762" imgH="396345" progId="Equation.3">
                  <p:embed/>
                </p:oleObj>
              </mc:Choice>
              <mc:Fallback>
                <p:oleObj name="Equation" r:id="rId17" imgW="182762" imgH="39634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882773"/>
                        <a:ext cx="3810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4840288" y="2052511"/>
            <a:ext cx="3840162" cy="2462212"/>
            <a:chOff x="3049" y="1253"/>
            <a:chExt cx="2419" cy="1551"/>
          </a:xfrm>
        </p:grpSpPr>
        <p:sp>
          <p:nvSpPr>
            <p:cNvPr id="37908" name="Line 36"/>
            <p:cNvSpPr>
              <a:spLocks noChangeShapeType="1"/>
            </p:cNvSpPr>
            <p:nvPr/>
          </p:nvSpPr>
          <p:spPr bwMode="auto">
            <a:xfrm flipV="1">
              <a:off x="3588" y="2544"/>
              <a:ext cx="1880" cy="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909" name="Text Box 37"/>
            <p:cNvSpPr txBox="1">
              <a:spLocks noChangeArrowheads="1"/>
            </p:cNvSpPr>
            <p:nvPr/>
          </p:nvSpPr>
          <p:spPr bwMode="auto">
            <a:xfrm>
              <a:off x="5264" y="2496"/>
              <a:ext cx="17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 i="1">
                  <a:solidFill>
                    <a:schemeClr val="tx2"/>
                  </a:solidFill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37910" name="Line 38"/>
            <p:cNvSpPr>
              <a:spLocks noChangeShapeType="1"/>
            </p:cNvSpPr>
            <p:nvPr/>
          </p:nvSpPr>
          <p:spPr bwMode="auto">
            <a:xfrm flipV="1">
              <a:off x="3592" y="1371"/>
              <a:ext cx="0" cy="1179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911" name="Text Box 39"/>
            <p:cNvSpPr txBox="1">
              <a:spLocks noChangeArrowheads="1"/>
            </p:cNvSpPr>
            <p:nvPr/>
          </p:nvSpPr>
          <p:spPr bwMode="auto">
            <a:xfrm>
              <a:off x="3049" y="1253"/>
              <a:ext cx="73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0" lang="en-US" altLang="zh-CN" sz="2800" b="1" i="1">
                  <a:cs typeface="Times New Roman" panose="02020603050405020304" pitchFamily="18" charset="0"/>
                </a:rPr>
                <a:t>u</a:t>
              </a:r>
              <a:r>
                <a:rPr kumimoji="0" lang="en-US" altLang="zh-CN" sz="2800" b="1" i="1" baseline="-25000">
                  <a:cs typeface="Times New Roman" panose="02020603050405020304" pitchFamily="18" charset="0"/>
                </a:rPr>
                <a:t>c </a:t>
              </a:r>
              <a:r>
                <a:rPr kumimoji="0" lang="en-US" altLang="zh-CN" sz="2800" b="1" i="1">
                  <a:cs typeface="Times New Roman" panose="02020603050405020304" pitchFamily="18" charset="0"/>
                </a:rPr>
                <a:t>,i</a:t>
              </a:r>
              <a:r>
                <a:rPr kumimoji="0" lang="en-US" altLang="zh-CN" sz="3200" b="1" i="1" baseline="-25000">
                  <a:cs typeface="Times New Roman" panose="02020603050405020304" pitchFamily="18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22247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2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5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2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2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2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4" grpId="0" animBg="1"/>
      <p:bldP spid="32785" grpId="0" autoUpdateAnimBg="0"/>
      <p:bldP spid="32787" grpId="0" autoUpdateAnimBg="0"/>
      <p:bldP spid="32791" grpId="0" autoUpdateAnimBg="0"/>
      <p:bldP spid="32792" grpId="0" autoUpdateAnimBg="0"/>
      <p:bldP spid="3279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533400" y="559615"/>
            <a:ext cx="4467225" cy="700088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3200" b="1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3.3.3  </a:t>
            </a:r>
            <a:r>
              <a:rPr lang="en-US" altLang="zh-CN" sz="3200" b="1" i="1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zh-CN" altLang="en-US" sz="3200" b="1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电路的全响应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65138" y="2759890"/>
            <a:ext cx="3962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en-US" altLang="zh-CN" sz="2800" b="1" i="1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u</a:t>
            </a:r>
            <a:r>
              <a:rPr lang="en-US" altLang="zh-CN" sz="2800" b="1" i="1" baseline="-25000" dirty="0" err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</a:t>
            </a:r>
            <a:r>
              <a:rPr lang="zh-CN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的变化规律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95288" y="1188265"/>
            <a:ext cx="5105400" cy="1566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4000"/>
              </a:lnSpc>
            </a:pPr>
            <a:r>
              <a:rPr lang="en-US" altLang="zh-CN" sz="2800" b="1">
                <a:solidFill>
                  <a:srgbClr val="000099"/>
                </a:solidFill>
                <a:cs typeface="Times New Roman" panose="02020603050405020304" pitchFamily="18" charset="0"/>
              </a:rPr>
              <a:t>    </a:t>
            </a:r>
            <a:r>
              <a:rPr lang="zh-CN" altLang="en-US" sz="2800" b="1">
                <a:solidFill>
                  <a:srgbClr val="CC0000"/>
                </a:solidFill>
                <a:cs typeface="Times New Roman" panose="02020603050405020304" pitchFamily="18" charset="0"/>
              </a:rPr>
              <a:t>全响应</a:t>
            </a:r>
            <a:r>
              <a:rPr lang="en-US" altLang="zh-CN" sz="2800" b="1">
                <a:solidFill>
                  <a:srgbClr val="CC0000"/>
                </a:solidFill>
                <a:cs typeface="Times New Roman" panose="02020603050405020304" pitchFamily="18" charset="0"/>
              </a:rPr>
              <a:t>:</a:t>
            </a:r>
            <a:r>
              <a:rPr lang="en-US" altLang="zh-CN" sz="2800" b="1">
                <a:solidFill>
                  <a:srgbClr val="000099"/>
                </a:solidFill>
                <a:cs typeface="Times New Roman" panose="02020603050405020304" pitchFamily="18" charset="0"/>
              </a:rPr>
              <a:t>  </a:t>
            </a:r>
            <a:r>
              <a:rPr lang="zh-CN" altLang="en-US" sz="2800" b="1">
                <a:cs typeface="Times New Roman" panose="02020603050405020304" pitchFamily="18" charset="0"/>
              </a:rPr>
              <a:t>电源激励、电容元件的初始状态均不为零时电路的响应。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762000" y="3371078"/>
            <a:ext cx="5945188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根据叠加定理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全响应 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零输入响应 </a:t>
            </a:r>
            <a:r>
              <a:rPr lang="en-US" altLang="zh-CN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零状态响应</a:t>
            </a:r>
          </a:p>
        </p:txBody>
      </p:sp>
      <p:graphicFrame>
        <p:nvGraphicFramePr>
          <p:cNvPr id="33798" name="Object 6" descr="40%"/>
          <p:cNvGraphicFramePr>
            <a:graphicFrameLocks noChangeAspect="1"/>
          </p:cNvGraphicFramePr>
          <p:nvPr>
            <p:extLst/>
          </p:nvPr>
        </p:nvGraphicFramePr>
        <p:xfrm>
          <a:off x="1366838" y="5015728"/>
          <a:ext cx="6297612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" name="Equation" r:id="rId3" imgW="2606010" imgH="358035" progId="Equation.3">
                  <p:embed/>
                </p:oleObj>
              </mc:Choice>
              <mc:Fallback>
                <p:oleObj name="Equation" r:id="rId3" imgW="2606010" imgH="3580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6838" y="5015728"/>
                        <a:ext cx="6297612" cy="1012825"/>
                      </a:xfrm>
                      <a:prstGeom prst="rect">
                        <a:avLst/>
                      </a:prstGeom>
                      <a:pattFill prst="pct40">
                        <a:fgClr>
                          <a:srgbClr val="00FF00"/>
                        </a:fgClr>
                        <a:bgClr>
                          <a:srgbClr val="FFFFFF"/>
                        </a:bgClr>
                      </a:pattFill>
                      <a:ln w="2857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AutoShape 7"/>
          <p:cNvSpPr>
            <a:spLocks noChangeArrowheads="1"/>
          </p:cNvSpPr>
          <p:nvPr/>
        </p:nvSpPr>
        <p:spPr bwMode="auto">
          <a:xfrm rot="8724327">
            <a:off x="2981325" y="4447403"/>
            <a:ext cx="695325" cy="400050"/>
          </a:xfrm>
          <a:prstGeom prst="notchedRightArrow">
            <a:avLst>
              <a:gd name="adj1" fmla="val 50000"/>
              <a:gd name="adj2" fmla="val 43452"/>
            </a:avLst>
          </a:prstGeom>
          <a:gradFill rotWithShape="0">
            <a:gsLst>
              <a:gs pos="0">
                <a:srgbClr val="FFFF00"/>
              </a:gs>
              <a:gs pos="100000">
                <a:srgbClr val="FF3300"/>
              </a:gs>
            </a:gsLst>
            <a:lin ang="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33800" name="AutoShape 8"/>
          <p:cNvSpPr>
            <a:spLocks noChangeArrowheads="1"/>
          </p:cNvSpPr>
          <p:nvPr/>
        </p:nvSpPr>
        <p:spPr bwMode="auto">
          <a:xfrm rot="8724327">
            <a:off x="5649913" y="4437878"/>
            <a:ext cx="755650" cy="409575"/>
          </a:xfrm>
          <a:prstGeom prst="notchedRightArrow">
            <a:avLst>
              <a:gd name="adj1" fmla="val 50000"/>
              <a:gd name="adj2" fmla="val 46124"/>
            </a:avLst>
          </a:prstGeom>
          <a:gradFill rotWithShape="0">
            <a:gsLst>
              <a:gs pos="0">
                <a:srgbClr val="FFFF00"/>
              </a:gs>
              <a:gs pos="100000">
                <a:srgbClr val="FF3300"/>
              </a:gs>
            </a:gsLst>
            <a:lin ang="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pic>
        <p:nvPicPr>
          <p:cNvPr id="38921" name="Picture 139" descr="图片1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113" y="1008878"/>
            <a:ext cx="3529012" cy="260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66928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utoUpdateAnimBg="0"/>
      <p:bldP spid="33796" grpId="0" autoUpdateAnimBg="0"/>
      <p:bldP spid="33797" grpId="0" autoUpdateAnimBg="0"/>
      <p:bldP spid="33799" grpId="0" animBg="1"/>
      <p:bldP spid="3380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592" name="Object 1024" descr="40%"/>
          <p:cNvGraphicFramePr>
            <a:graphicFrameLocks noChangeAspect="1"/>
          </p:cNvGraphicFramePr>
          <p:nvPr>
            <p:extLst/>
          </p:nvPr>
        </p:nvGraphicFramePr>
        <p:xfrm>
          <a:off x="1905000" y="2233613"/>
          <a:ext cx="5443538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4" name="Equation" r:id="rId3" imgW="2445976" imgH="358035" progId="Equation.3">
                  <p:embed/>
                </p:oleObj>
              </mc:Choice>
              <mc:Fallback>
                <p:oleObj name="Equation" r:id="rId3" imgW="2445976" imgH="3580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233613"/>
                        <a:ext cx="5443538" cy="981075"/>
                      </a:xfrm>
                      <a:prstGeom prst="rect">
                        <a:avLst/>
                      </a:prstGeom>
                      <a:pattFill prst="pct40">
                        <a:fgClr>
                          <a:schemeClr val="accent4">
                            <a:lumMod val="20000"/>
                            <a:lumOff val="80000"/>
                          </a:schemeClr>
                        </a:fgClr>
                        <a:bgClr>
                          <a:srgbClr val="FFFFFF"/>
                        </a:bgClr>
                      </a:patt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3" name="Object 1025" descr="40%"/>
          <p:cNvGraphicFramePr>
            <a:graphicFrameLocks noChangeAspect="1"/>
          </p:cNvGraphicFramePr>
          <p:nvPr>
            <p:extLst/>
          </p:nvPr>
        </p:nvGraphicFramePr>
        <p:xfrm>
          <a:off x="1905000" y="3138488"/>
          <a:ext cx="547052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5" name="Equation" r:id="rId5" imgW="2392473" imgH="358035" progId="Equation.3">
                  <p:embed/>
                </p:oleObj>
              </mc:Choice>
              <mc:Fallback>
                <p:oleObj name="Equation" r:id="rId5" imgW="2392473" imgH="3580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138488"/>
                        <a:ext cx="5470525" cy="971550"/>
                      </a:xfrm>
                      <a:prstGeom prst="rect">
                        <a:avLst/>
                      </a:prstGeom>
                      <a:pattFill prst="dotDmnd">
                        <a:fgClr>
                          <a:srgbClr val="00FF00"/>
                        </a:fgClr>
                        <a:bgClr>
                          <a:srgbClr val="FFFFFF"/>
                        </a:bgClr>
                      </a:patt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AutoShape 4" descr="40%"/>
          <p:cNvSpPr>
            <a:spLocks noChangeArrowheads="1"/>
          </p:cNvSpPr>
          <p:nvPr/>
        </p:nvSpPr>
        <p:spPr bwMode="auto">
          <a:xfrm>
            <a:off x="2514600" y="4814888"/>
            <a:ext cx="1600200" cy="533400"/>
          </a:xfrm>
          <a:prstGeom prst="wedgeRoundRectCallout">
            <a:avLst>
              <a:gd name="adj1" fmla="val -30060"/>
              <a:gd name="adj2" fmla="val -195236"/>
              <a:gd name="adj3" fmla="val 16667"/>
            </a:avLst>
          </a:prstGeom>
          <a:pattFill prst="pct40">
            <a:fgClr>
              <a:srgbClr val="FFFF00"/>
            </a:fgClr>
            <a:bgClr>
              <a:srgbClr val="FFFFFF"/>
            </a:bgClr>
          </a:pattFill>
          <a:ln w="28575">
            <a:solidFill>
              <a:srgbClr val="339933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cs typeface="Times New Roman" panose="02020603050405020304" pitchFamily="18" charset="0"/>
              </a:rPr>
              <a:t>稳态分量</a:t>
            </a:r>
          </a:p>
        </p:txBody>
      </p:sp>
      <p:sp>
        <p:nvSpPr>
          <p:cNvPr id="34821" name="AutoShape 5" descr="小网格"/>
          <p:cNvSpPr>
            <a:spLocks noChangeArrowheads="1"/>
          </p:cNvSpPr>
          <p:nvPr/>
        </p:nvSpPr>
        <p:spPr bwMode="auto">
          <a:xfrm>
            <a:off x="1979613" y="1196975"/>
            <a:ext cx="1908175" cy="582613"/>
          </a:xfrm>
          <a:prstGeom prst="wedgeRoundRectCallout">
            <a:avLst>
              <a:gd name="adj1" fmla="val 6324"/>
              <a:gd name="adj2" fmla="val 166347"/>
              <a:gd name="adj3" fmla="val 16667"/>
            </a:avLst>
          </a:prstGeom>
          <a:pattFill prst="smGrid">
            <a:fgClr>
              <a:srgbClr val="FFCC99"/>
            </a:fgClr>
            <a:bgClr>
              <a:srgbClr val="FFFFFF"/>
            </a:bgClr>
          </a:pattFill>
          <a:ln w="28575">
            <a:solidFill>
              <a:srgbClr val="339933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cs typeface="Times New Roman" panose="02020603050405020304" pitchFamily="18" charset="0"/>
              </a:rPr>
              <a:t>零输入响应</a:t>
            </a:r>
            <a:endParaRPr lang="zh-CN" altLang="en-US" b="1">
              <a:solidFill>
                <a:srgbClr val="FF0000"/>
              </a:solidFill>
              <a:cs typeface="Times New Roman" panose="02020603050405020304" pitchFamily="18" charset="0"/>
            </a:endParaRPr>
          </a:p>
        </p:txBody>
      </p:sp>
      <p:sp>
        <p:nvSpPr>
          <p:cNvPr id="34822" name="AutoShape 6" descr="大棋盘"/>
          <p:cNvSpPr>
            <a:spLocks noChangeArrowheads="1"/>
          </p:cNvSpPr>
          <p:nvPr/>
        </p:nvSpPr>
        <p:spPr bwMode="auto">
          <a:xfrm>
            <a:off x="5867400" y="1219200"/>
            <a:ext cx="1905000" cy="609600"/>
          </a:xfrm>
          <a:prstGeom prst="wedgeRoundRectCallout">
            <a:avLst>
              <a:gd name="adj1" fmla="val -42917"/>
              <a:gd name="adj2" fmla="val 159116"/>
              <a:gd name="adj3" fmla="val 16667"/>
            </a:avLst>
          </a:prstGeom>
          <a:pattFill prst="lgCheck">
            <a:fgClr>
              <a:srgbClr val="FFFF00"/>
            </a:fgClr>
            <a:bgClr>
              <a:srgbClr val="FFFFFF"/>
            </a:bgClr>
          </a:pattFill>
          <a:ln w="28575">
            <a:solidFill>
              <a:srgbClr val="339933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cs typeface="Times New Roman" panose="02020603050405020304" pitchFamily="18" charset="0"/>
              </a:rPr>
              <a:t>零状态响应</a:t>
            </a:r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2408238" y="3138488"/>
            <a:ext cx="14478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>
            <a:off x="4191000" y="3138488"/>
            <a:ext cx="2057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2590800" y="4052888"/>
            <a:ext cx="3810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26" name="Line 10"/>
          <p:cNvSpPr>
            <a:spLocks noChangeShapeType="1"/>
          </p:cNvSpPr>
          <p:nvPr/>
        </p:nvSpPr>
        <p:spPr bwMode="auto">
          <a:xfrm>
            <a:off x="3200400" y="4052888"/>
            <a:ext cx="2438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827" name="AutoShape 11" descr="90%"/>
          <p:cNvSpPr>
            <a:spLocks noChangeArrowheads="1"/>
          </p:cNvSpPr>
          <p:nvPr/>
        </p:nvSpPr>
        <p:spPr bwMode="auto">
          <a:xfrm>
            <a:off x="5715000" y="4814888"/>
            <a:ext cx="1520825" cy="558800"/>
          </a:xfrm>
          <a:prstGeom prst="wedgeRoundRectCallout">
            <a:avLst>
              <a:gd name="adj1" fmla="val -87787"/>
              <a:gd name="adj2" fmla="val -190056"/>
              <a:gd name="adj3" fmla="val 16667"/>
            </a:avLst>
          </a:prstGeom>
          <a:pattFill prst="pct90">
            <a:fgClr>
              <a:srgbClr val="FFCCFF"/>
            </a:fgClr>
            <a:bgClr>
              <a:srgbClr val="FFFFFF"/>
            </a:bgClr>
          </a:pattFill>
          <a:ln w="28575">
            <a:solidFill>
              <a:srgbClr val="339933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cs typeface="Times New Roman" panose="02020603050405020304" pitchFamily="18" charset="0"/>
              </a:rPr>
              <a:t>暂态分量</a:t>
            </a:r>
          </a:p>
        </p:txBody>
      </p: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698500" y="5500688"/>
            <a:ext cx="62357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结论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  全响应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稳态分量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暂态分量</a:t>
            </a:r>
          </a:p>
        </p:txBody>
      </p:sp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428625" y="2667000"/>
            <a:ext cx="1260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  <a:cs typeface="Times New Roman" panose="02020603050405020304" pitchFamily="18" charset="0"/>
              </a:rPr>
              <a:t>全响应</a:t>
            </a:r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425450" y="611188"/>
            <a:ext cx="70421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结论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 全响应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零输入响应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零状态响应</a:t>
            </a:r>
          </a:p>
        </p:txBody>
      </p:sp>
      <p:sp>
        <p:nvSpPr>
          <p:cNvPr id="34831" name="AutoShape 15" descr="40%"/>
          <p:cNvSpPr>
            <a:spLocks noChangeArrowheads="1"/>
          </p:cNvSpPr>
          <p:nvPr/>
        </p:nvSpPr>
        <p:spPr bwMode="auto">
          <a:xfrm>
            <a:off x="985838" y="4800600"/>
            <a:ext cx="1219200" cy="533400"/>
          </a:xfrm>
          <a:prstGeom prst="wedgeRoundRectCallout">
            <a:avLst>
              <a:gd name="adj1" fmla="val 96093"/>
              <a:gd name="adj2" fmla="val -206250"/>
              <a:gd name="adj3" fmla="val 16667"/>
            </a:avLst>
          </a:prstGeom>
          <a:pattFill prst="pct40">
            <a:fgClr>
              <a:srgbClr val="FFCCCC"/>
            </a:fgClr>
            <a:bgClr>
              <a:srgbClr val="FFFFFF"/>
            </a:bgClr>
          </a:pattFill>
          <a:ln w="28575">
            <a:solidFill>
              <a:srgbClr val="339933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cs typeface="Times New Roman" panose="02020603050405020304" pitchFamily="18" charset="0"/>
              </a:rPr>
              <a:t>稳态值</a:t>
            </a:r>
          </a:p>
        </p:txBody>
      </p:sp>
      <p:sp>
        <p:nvSpPr>
          <p:cNvPr id="34832" name="AutoShape 16" descr="80%"/>
          <p:cNvSpPr>
            <a:spLocks noChangeArrowheads="1"/>
          </p:cNvSpPr>
          <p:nvPr/>
        </p:nvSpPr>
        <p:spPr bwMode="auto">
          <a:xfrm>
            <a:off x="4205288" y="4800600"/>
            <a:ext cx="1371600" cy="573088"/>
          </a:xfrm>
          <a:prstGeom prst="wedgeRoundRectCallout">
            <a:avLst>
              <a:gd name="adj1" fmla="val -81366"/>
              <a:gd name="adj2" fmla="val -197370"/>
              <a:gd name="adj3" fmla="val 16667"/>
            </a:avLst>
          </a:prstGeom>
          <a:pattFill prst="pct80">
            <a:fgClr>
              <a:srgbClr val="FFFF66"/>
            </a:fgClr>
            <a:bgClr>
              <a:srgbClr val="FFFFFF"/>
            </a:bgClr>
          </a:pattFill>
          <a:ln w="28575">
            <a:solidFill>
              <a:srgbClr val="339933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0000"/>
                </a:solidFill>
                <a:cs typeface="Times New Roman" panose="02020603050405020304" pitchFamily="18" charset="0"/>
              </a:rPr>
              <a:t>初始值</a:t>
            </a:r>
          </a:p>
        </p:txBody>
      </p:sp>
    </p:spTree>
    <p:extLst>
      <p:ext uri="{BB962C8B-B14F-4D97-AF65-F5344CB8AC3E}">
        <p14:creationId xmlns:p14="http://schemas.microsoft.com/office/powerpoint/2010/main" val="17855298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0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5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4" dur="500"/>
                                        <p:tgtEl>
                                          <p:spTgt spid="110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9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7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2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7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animBg="1" autoUpdateAnimBg="0"/>
      <p:bldP spid="34821" grpId="0" animBg="1" autoUpdateAnimBg="0"/>
      <p:bldP spid="34822" grpId="0" animBg="1" autoUpdateAnimBg="0"/>
      <p:bldP spid="34823" grpId="0" animBg="1"/>
      <p:bldP spid="34824" grpId="0" animBg="1"/>
      <p:bldP spid="34825" grpId="0" animBg="1"/>
      <p:bldP spid="34826" grpId="0" animBg="1"/>
      <p:bldP spid="34827" grpId="0" animBg="1" autoUpdateAnimBg="0"/>
      <p:bldP spid="34828" grpId="0" autoUpdateAnimBg="0"/>
      <p:bldP spid="34829" grpId="0" autoUpdateAnimBg="0"/>
      <p:bldP spid="34831" grpId="0" animBg="1" autoUpdateAnimBg="0"/>
      <p:bldP spid="34832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279650" y="2328863"/>
            <a:ext cx="3554413" cy="457200"/>
            <a:chOff x="1361" y="1461"/>
            <a:chExt cx="2892" cy="320"/>
          </a:xfrm>
        </p:grpSpPr>
        <p:sp>
          <p:nvSpPr>
            <p:cNvPr id="41020" name="Text Box 3"/>
            <p:cNvSpPr txBox="1">
              <a:spLocks noChangeArrowheads="1"/>
            </p:cNvSpPr>
            <p:nvPr/>
          </p:nvSpPr>
          <p:spPr bwMode="auto">
            <a:xfrm>
              <a:off x="1361" y="1461"/>
              <a:ext cx="329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41021" name="Line 4"/>
            <p:cNvSpPr>
              <a:spLocks noChangeShapeType="1"/>
            </p:cNvSpPr>
            <p:nvPr/>
          </p:nvSpPr>
          <p:spPr bwMode="auto">
            <a:xfrm>
              <a:off x="1686" y="1630"/>
              <a:ext cx="256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1452563" y="2922588"/>
            <a:ext cx="4505325" cy="457200"/>
            <a:chOff x="845" y="1958"/>
            <a:chExt cx="3171" cy="320"/>
          </a:xfrm>
        </p:grpSpPr>
        <p:sp>
          <p:nvSpPr>
            <p:cNvPr id="41018" name="Text Box 6"/>
            <p:cNvSpPr txBox="1">
              <a:spLocks noChangeArrowheads="1"/>
            </p:cNvSpPr>
            <p:nvPr/>
          </p:nvSpPr>
          <p:spPr bwMode="auto">
            <a:xfrm>
              <a:off x="845" y="1958"/>
              <a:ext cx="76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99"/>
                  </a:solidFill>
                  <a:cs typeface="Times New Roman" panose="02020603050405020304" pitchFamily="18" charset="0"/>
                </a:rPr>
                <a:t>0.632</a:t>
              </a:r>
              <a:r>
                <a:rPr lang="en-US" altLang="zh-CN" b="1" i="1">
                  <a:solidFill>
                    <a:srgbClr val="000099"/>
                  </a:solidFill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41019" name="Line 7"/>
            <p:cNvSpPr>
              <a:spLocks noChangeShapeType="1"/>
            </p:cNvSpPr>
            <p:nvPr/>
          </p:nvSpPr>
          <p:spPr bwMode="auto">
            <a:xfrm>
              <a:off x="1709" y="2187"/>
              <a:ext cx="2307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3286125" y="3235325"/>
            <a:ext cx="523875" cy="2055813"/>
            <a:chOff x="2070" y="2182"/>
            <a:chExt cx="330" cy="1295"/>
          </a:xfrm>
        </p:grpSpPr>
        <p:sp>
          <p:nvSpPr>
            <p:cNvPr id="41016" name="Line 9"/>
            <p:cNvSpPr>
              <a:spLocks noChangeShapeType="1"/>
            </p:cNvSpPr>
            <p:nvPr/>
          </p:nvSpPr>
          <p:spPr bwMode="auto">
            <a:xfrm>
              <a:off x="2211" y="2182"/>
              <a:ext cx="3" cy="959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1017" name="Object 1036"/>
            <p:cNvGraphicFramePr>
              <a:graphicFrameLocks noChangeAspect="1"/>
            </p:cNvGraphicFramePr>
            <p:nvPr/>
          </p:nvGraphicFramePr>
          <p:xfrm>
            <a:off x="2070" y="3045"/>
            <a:ext cx="330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54" name="公式" r:id="rId3" imgW="144884" imgH="205740" progId="Equation.3">
                    <p:embed/>
                  </p:oleObj>
                </mc:Choice>
                <mc:Fallback>
                  <p:oleObj name="公式" r:id="rId3" imgW="144884" imgH="2057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0" y="3045"/>
                          <a:ext cx="330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3838575" y="3276600"/>
            <a:ext cx="428625" cy="1981200"/>
            <a:chOff x="2418" y="2208"/>
            <a:chExt cx="270" cy="1248"/>
          </a:xfrm>
        </p:grpSpPr>
        <p:graphicFrame>
          <p:nvGraphicFramePr>
            <p:cNvPr id="41014" name="Object 1035"/>
            <p:cNvGraphicFramePr>
              <a:graphicFrameLocks noChangeAspect="1"/>
            </p:cNvGraphicFramePr>
            <p:nvPr/>
          </p:nvGraphicFramePr>
          <p:xfrm>
            <a:off x="2418" y="3040"/>
            <a:ext cx="270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55" name="公式" r:id="rId5" imgW="160035" imgH="205740" progId="Equation.3">
                    <p:embed/>
                  </p:oleObj>
                </mc:Choice>
                <mc:Fallback>
                  <p:oleObj name="公式" r:id="rId5" imgW="160035" imgH="2057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8" y="3040"/>
                          <a:ext cx="270" cy="4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15" name="Line 13"/>
            <p:cNvSpPr>
              <a:spLocks noChangeShapeType="1"/>
            </p:cNvSpPr>
            <p:nvPr/>
          </p:nvSpPr>
          <p:spPr bwMode="auto">
            <a:xfrm>
              <a:off x="2544" y="2208"/>
              <a:ext cx="0" cy="960"/>
            </a:xfrm>
            <a:prstGeom prst="line">
              <a:avLst/>
            </a:prstGeom>
            <a:noFill/>
            <a:ln w="28575">
              <a:solidFill>
                <a:srgbClr val="0066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4811713" y="3276600"/>
            <a:ext cx="522287" cy="2057400"/>
            <a:chOff x="3127" y="2304"/>
            <a:chExt cx="329" cy="1248"/>
          </a:xfrm>
        </p:grpSpPr>
        <p:sp>
          <p:nvSpPr>
            <p:cNvPr id="41012" name="Line 15"/>
            <p:cNvSpPr>
              <a:spLocks noChangeShapeType="1"/>
            </p:cNvSpPr>
            <p:nvPr/>
          </p:nvSpPr>
          <p:spPr bwMode="auto">
            <a:xfrm flipH="1">
              <a:off x="3264" y="2304"/>
              <a:ext cx="0" cy="100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1013" name="Object 1034"/>
            <p:cNvGraphicFramePr>
              <a:graphicFrameLocks noChangeAspect="1"/>
            </p:cNvGraphicFramePr>
            <p:nvPr/>
          </p:nvGraphicFramePr>
          <p:xfrm>
            <a:off x="3127" y="3093"/>
            <a:ext cx="329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56" name="公式" r:id="rId7" imgW="160035" imgH="220875" progId="Equation.3">
                    <p:embed/>
                  </p:oleObj>
                </mc:Choice>
                <mc:Fallback>
                  <p:oleObj name="公式" r:id="rId7" imgW="160035" imgH="2208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7" y="3093"/>
                          <a:ext cx="329" cy="4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1616" name="Object 1024" descr="小网格"/>
          <p:cNvGraphicFramePr>
            <a:graphicFrameLocks noChangeAspect="1"/>
          </p:cNvGraphicFramePr>
          <p:nvPr>
            <p:extLst/>
          </p:nvPr>
        </p:nvGraphicFramePr>
        <p:xfrm>
          <a:off x="6645275" y="4106863"/>
          <a:ext cx="1743075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7" name="公式" r:id="rId9" imgW="716369" imgH="220875" progId="Equation.3">
                  <p:embed/>
                </p:oleObj>
              </mc:Choice>
              <mc:Fallback>
                <p:oleObj name="公式" r:id="rId9" imgW="716369" imgH="2208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5275" y="4106863"/>
                        <a:ext cx="1743075" cy="630237"/>
                      </a:xfrm>
                      <a:prstGeom prst="rect">
                        <a:avLst/>
                      </a:prstGeom>
                      <a:pattFill prst="smGrid">
                        <a:fgClr>
                          <a:srgbClr val="FFFF00"/>
                        </a:fgClr>
                        <a:bgClr>
                          <a:schemeClr val="bg1"/>
                        </a:bgClr>
                      </a:pattFill>
                      <a:ln w="28575">
                        <a:solidFill>
                          <a:srgbClr val="339933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8" name="Freeform 18"/>
          <p:cNvSpPr>
            <a:spLocks/>
          </p:cNvSpPr>
          <p:nvPr/>
        </p:nvSpPr>
        <p:spPr bwMode="auto">
          <a:xfrm>
            <a:off x="2713038" y="2840038"/>
            <a:ext cx="3084512" cy="1890712"/>
          </a:xfrm>
          <a:custGeom>
            <a:avLst/>
            <a:gdLst>
              <a:gd name="T0" fmla="*/ 0 w 2640"/>
              <a:gd name="T1" fmla="*/ 2147483646 h 1536"/>
              <a:gd name="T2" fmla="*/ 2147483646 w 2640"/>
              <a:gd name="T3" fmla="*/ 2147483646 h 1536"/>
              <a:gd name="T4" fmla="*/ 2147483646 w 2640"/>
              <a:gd name="T5" fmla="*/ 0 h 1536"/>
              <a:gd name="T6" fmla="*/ 0 60000 65536"/>
              <a:gd name="T7" fmla="*/ 0 60000 65536"/>
              <a:gd name="T8" fmla="*/ 0 60000 65536"/>
              <a:gd name="T9" fmla="*/ 0 w 2640"/>
              <a:gd name="T10" fmla="*/ 0 h 1536"/>
              <a:gd name="T11" fmla="*/ 2640 w 2640"/>
              <a:gd name="T12" fmla="*/ 1536 h 1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0" h="1536">
                <a:moveTo>
                  <a:pt x="0" y="1536"/>
                </a:moveTo>
                <a:cubicBezTo>
                  <a:pt x="308" y="1088"/>
                  <a:pt x="616" y="640"/>
                  <a:pt x="1056" y="384"/>
                </a:cubicBezTo>
                <a:cubicBezTo>
                  <a:pt x="1496" y="128"/>
                  <a:pt x="2068" y="64"/>
                  <a:pt x="2640" y="0"/>
                </a:cubicBezTo>
              </a:path>
            </a:pathLst>
          </a:custGeom>
          <a:noFill/>
          <a:ln w="38100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59" name="Freeform 19"/>
          <p:cNvSpPr>
            <a:spLocks/>
          </p:cNvSpPr>
          <p:nvPr/>
        </p:nvSpPr>
        <p:spPr bwMode="auto">
          <a:xfrm>
            <a:off x="2713038" y="3182938"/>
            <a:ext cx="3300412" cy="1574800"/>
          </a:xfrm>
          <a:custGeom>
            <a:avLst/>
            <a:gdLst>
              <a:gd name="T0" fmla="*/ 0 w 2640"/>
              <a:gd name="T1" fmla="*/ 2147483646 h 1536"/>
              <a:gd name="T2" fmla="*/ 2147483646 w 2640"/>
              <a:gd name="T3" fmla="*/ 2147483646 h 1536"/>
              <a:gd name="T4" fmla="*/ 2147483646 w 2640"/>
              <a:gd name="T5" fmla="*/ 0 h 1536"/>
              <a:gd name="T6" fmla="*/ 0 60000 65536"/>
              <a:gd name="T7" fmla="*/ 0 60000 65536"/>
              <a:gd name="T8" fmla="*/ 0 60000 65536"/>
              <a:gd name="T9" fmla="*/ 0 w 2640"/>
              <a:gd name="T10" fmla="*/ 0 h 1536"/>
              <a:gd name="T11" fmla="*/ 2640 w 2640"/>
              <a:gd name="T12" fmla="*/ 1536 h 1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0" h="1536">
                <a:moveTo>
                  <a:pt x="0" y="1536"/>
                </a:moveTo>
                <a:cubicBezTo>
                  <a:pt x="308" y="1088"/>
                  <a:pt x="616" y="640"/>
                  <a:pt x="1056" y="384"/>
                </a:cubicBezTo>
                <a:cubicBezTo>
                  <a:pt x="1496" y="128"/>
                  <a:pt x="2068" y="64"/>
                  <a:pt x="2640" y="0"/>
                </a:cubicBez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60" name="Freeform 20"/>
          <p:cNvSpPr>
            <a:spLocks/>
          </p:cNvSpPr>
          <p:nvPr/>
        </p:nvSpPr>
        <p:spPr bwMode="auto">
          <a:xfrm>
            <a:off x="2713038" y="2574925"/>
            <a:ext cx="3024187" cy="2154238"/>
          </a:xfrm>
          <a:custGeom>
            <a:avLst/>
            <a:gdLst>
              <a:gd name="T0" fmla="*/ 0 w 2304"/>
              <a:gd name="T1" fmla="*/ 2147483646 h 1584"/>
              <a:gd name="T2" fmla="*/ 2147483646 w 2304"/>
              <a:gd name="T3" fmla="*/ 2147483646 h 1584"/>
              <a:gd name="T4" fmla="*/ 2147483646 w 2304"/>
              <a:gd name="T5" fmla="*/ 0 h 1584"/>
              <a:gd name="T6" fmla="*/ 0 60000 65536"/>
              <a:gd name="T7" fmla="*/ 0 60000 65536"/>
              <a:gd name="T8" fmla="*/ 0 60000 65536"/>
              <a:gd name="T9" fmla="*/ 0 w 2304"/>
              <a:gd name="T10" fmla="*/ 0 h 1584"/>
              <a:gd name="T11" fmla="*/ 2304 w 2304"/>
              <a:gd name="T12" fmla="*/ 1584 h 15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04" h="1584">
                <a:moveTo>
                  <a:pt x="0" y="1584"/>
                </a:moveTo>
                <a:cubicBezTo>
                  <a:pt x="216" y="1092"/>
                  <a:pt x="432" y="600"/>
                  <a:pt x="816" y="336"/>
                </a:cubicBezTo>
                <a:cubicBezTo>
                  <a:pt x="1200" y="72"/>
                  <a:pt x="1752" y="36"/>
                  <a:pt x="2304" y="0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514350" y="4776788"/>
            <a:ext cx="8305800" cy="1014412"/>
            <a:chOff x="240" y="3201"/>
            <a:chExt cx="5232" cy="639"/>
          </a:xfrm>
        </p:grpSpPr>
        <p:grpSp>
          <p:nvGrpSpPr>
            <p:cNvPr id="41008" name="Group 22"/>
            <p:cNvGrpSpPr>
              <a:grpSpLocks/>
            </p:cNvGrpSpPr>
            <p:nvPr/>
          </p:nvGrpSpPr>
          <p:grpSpPr bwMode="auto">
            <a:xfrm>
              <a:off x="240" y="3201"/>
              <a:ext cx="5232" cy="611"/>
              <a:chOff x="96" y="3105"/>
              <a:chExt cx="5664" cy="611"/>
            </a:xfrm>
          </p:grpSpPr>
          <p:sp>
            <p:nvSpPr>
              <p:cNvPr id="35863" name="Text Box 23"/>
              <p:cNvSpPr txBox="1">
                <a:spLocks noChangeArrowheads="1"/>
              </p:cNvSpPr>
              <p:nvPr/>
            </p:nvSpPr>
            <p:spPr bwMode="auto">
              <a:xfrm>
                <a:off x="96" y="3389"/>
                <a:ext cx="5664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defRPr/>
                </a:pPr>
                <a:r>
                  <a:rPr lang="en-US" altLang="zh-CN" sz="2800" b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 </a:t>
                </a:r>
                <a:r>
                  <a:rPr lang="en-US" altLang="zh-CN" sz="2800" b="1" i="1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</a:t>
                </a:r>
                <a:r>
                  <a:rPr lang="en-US" altLang="zh-CN" sz="2800" b="1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  </a:t>
                </a:r>
                <a:r>
                  <a:rPr lang="zh-CN" altLang="en-US" sz="2800" b="1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越大，曲线变化越慢，    达到稳态时间越长</a:t>
                </a:r>
                <a:r>
                  <a:rPr lang="zh-CN" altLang="en-US" sz="2800" b="1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Symbol" pitchFamily="18" charset="2"/>
                  </a:rPr>
                  <a:t>。</a:t>
                </a:r>
                <a:endParaRPr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864" name="Text Box 24"/>
              <p:cNvSpPr txBox="1">
                <a:spLocks noChangeArrowheads="1"/>
              </p:cNvSpPr>
              <p:nvPr/>
            </p:nvSpPr>
            <p:spPr bwMode="auto">
              <a:xfrm>
                <a:off x="226" y="3105"/>
                <a:ext cx="864" cy="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sz="2800" b="1">
                    <a:solidFill>
                      <a:schemeClr val="tx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结论：</a:t>
                </a:r>
              </a:p>
            </p:txBody>
          </p:sp>
        </p:grpSp>
        <p:graphicFrame>
          <p:nvGraphicFramePr>
            <p:cNvPr id="41009" name="Object 1033"/>
            <p:cNvGraphicFramePr>
              <a:graphicFrameLocks noChangeAspect="1"/>
            </p:cNvGraphicFramePr>
            <p:nvPr/>
          </p:nvGraphicFramePr>
          <p:xfrm>
            <a:off x="2747" y="3425"/>
            <a:ext cx="328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58" name="公式" r:id="rId11" imgW="182762" imgH="220875" progId="Equation.3">
                    <p:embed/>
                  </p:oleObj>
                </mc:Choice>
                <mc:Fallback>
                  <p:oleObj name="公式" r:id="rId11" imgW="182762" imgH="2208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7" y="3425"/>
                          <a:ext cx="328" cy="4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CC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655638" y="5732463"/>
            <a:ext cx="71278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 </a:t>
            </a:r>
            <a:r>
              <a:rPr lang="en-US" altLang="zh-CN" sz="2800" b="1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5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 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时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 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暂态基本结束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 </a:t>
            </a:r>
            <a:r>
              <a:rPr lang="en-US" altLang="zh-CN" sz="2800" b="1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u</a:t>
            </a:r>
            <a:r>
              <a:rPr lang="en-US" altLang="zh-CN" sz="2800" b="1" i="1" baseline="-2500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C 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达到稳态值。</a:t>
            </a:r>
            <a:endParaRPr lang="zh-CN" altLang="en-US" sz="2800" b="1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0973" name="Group 27"/>
          <p:cNvGrpSpPr>
            <a:grpSpLocks/>
          </p:cNvGrpSpPr>
          <p:nvPr/>
        </p:nvGrpSpPr>
        <p:grpSpPr bwMode="auto">
          <a:xfrm>
            <a:off x="192088" y="641350"/>
            <a:ext cx="8628062" cy="1244600"/>
            <a:chOff x="192" y="356"/>
            <a:chExt cx="5495" cy="784"/>
          </a:xfrm>
        </p:grpSpPr>
        <p:sp>
          <p:nvSpPr>
            <p:cNvPr id="35868" name="Text Box 28"/>
            <p:cNvSpPr txBox="1">
              <a:spLocks noChangeArrowheads="1"/>
            </p:cNvSpPr>
            <p:nvPr/>
          </p:nvSpPr>
          <p:spPr bwMode="auto">
            <a:xfrm>
              <a:off x="4945" y="825"/>
              <a:ext cx="742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0.998</a:t>
              </a:r>
              <a:r>
                <a:rPr lang="en-US" altLang="zh-CN" sz="2600" b="1" i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endParaRPr lang="en-US" altLang="zh-CN" sz="26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869" name="Text Box 29"/>
            <p:cNvSpPr txBox="1">
              <a:spLocks noChangeArrowheads="1"/>
            </p:cNvSpPr>
            <p:nvPr/>
          </p:nvSpPr>
          <p:spPr bwMode="auto">
            <a:xfrm>
              <a:off x="363" y="356"/>
              <a:ext cx="215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600" i="1">
                  <a:solidFill>
                    <a:srgbClr val="CC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endParaRPr lang="en-US" altLang="zh-CN" sz="2600">
                <a:solidFill>
                  <a:srgbClr val="CC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982" name="Text Box 30"/>
            <p:cNvSpPr txBox="1">
              <a:spLocks noChangeArrowheads="1"/>
            </p:cNvSpPr>
            <p:nvPr/>
          </p:nvSpPr>
          <p:spPr bwMode="auto">
            <a:xfrm>
              <a:off x="876" y="401"/>
              <a:ext cx="223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600" b="1">
                  <a:solidFill>
                    <a:schemeClr val="accent2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  <p:graphicFrame>
          <p:nvGraphicFramePr>
            <p:cNvPr id="40983" name="Object 1026"/>
            <p:cNvGraphicFramePr>
              <a:graphicFrameLocks noChangeAspect="1"/>
            </p:cNvGraphicFramePr>
            <p:nvPr/>
          </p:nvGraphicFramePr>
          <p:xfrm>
            <a:off x="328" y="740"/>
            <a:ext cx="32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59" name="公式" r:id="rId13" imgW="197913" imgH="220875" progId="Equation.3">
                    <p:embed/>
                  </p:oleObj>
                </mc:Choice>
                <mc:Fallback>
                  <p:oleObj name="公式" r:id="rId13" imgW="197913" imgH="2208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" y="740"/>
                          <a:ext cx="324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72" name="Text Box 32"/>
            <p:cNvSpPr txBox="1">
              <a:spLocks noChangeArrowheads="1"/>
            </p:cNvSpPr>
            <p:nvPr/>
          </p:nvSpPr>
          <p:spPr bwMode="auto">
            <a:xfrm>
              <a:off x="876" y="815"/>
              <a:ext cx="224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600" b="1" smtClean="0">
                  <a:solidFill>
                    <a:schemeClr val="tx2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5873" name="Text Box 33"/>
            <p:cNvSpPr txBox="1">
              <a:spLocks noChangeArrowheads="1"/>
            </p:cNvSpPr>
            <p:nvPr/>
          </p:nvSpPr>
          <p:spPr bwMode="auto">
            <a:xfrm>
              <a:off x="1203" y="815"/>
              <a:ext cx="742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0.632</a:t>
              </a:r>
              <a:r>
                <a:rPr lang="en-US" altLang="zh-CN" sz="2600" b="1" i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endParaRPr lang="en-US" altLang="zh-CN" sz="26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874" name="Text Box 34"/>
            <p:cNvSpPr txBox="1">
              <a:spLocks noChangeArrowheads="1"/>
            </p:cNvSpPr>
            <p:nvPr/>
          </p:nvSpPr>
          <p:spPr bwMode="auto">
            <a:xfrm>
              <a:off x="1977" y="815"/>
              <a:ext cx="74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0.865</a:t>
              </a:r>
              <a:r>
                <a:rPr lang="en-US" altLang="zh-CN" sz="2600" b="1" i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endParaRPr lang="en-US" altLang="zh-CN" sz="26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875" name="Text Box 35"/>
            <p:cNvSpPr txBox="1">
              <a:spLocks noChangeArrowheads="1"/>
            </p:cNvSpPr>
            <p:nvPr/>
          </p:nvSpPr>
          <p:spPr bwMode="auto">
            <a:xfrm>
              <a:off x="2719" y="815"/>
              <a:ext cx="742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600" b="1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0.950</a:t>
              </a:r>
              <a:r>
                <a:rPr lang="en-US" altLang="zh-CN" sz="2600" b="1" i="1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endParaRPr lang="en-US" altLang="zh-CN" sz="26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876" name="Text Box 36"/>
            <p:cNvSpPr txBox="1">
              <a:spLocks noChangeArrowheads="1"/>
            </p:cNvSpPr>
            <p:nvPr/>
          </p:nvSpPr>
          <p:spPr bwMode="auto">
            <a:xfrm>
              <a:off x="3439" y="815"/>
              <a:ext cx="749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6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0.982</a:t>
              </a:r>
              <a:r>
                <a:rPr lang="en-US" altLang="zh-CN" sz="2600" b="1" i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endParaRPr lang="en-US" altLang="zh-CN" sz="26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877" name="Text Box 37"/>
            <p:cNvSpPr txBox="1">
              <a:spLocks noChangeArrowheads="1"/>
            </p:cNvSpPr>
            <p:nvPr/>
          </p:nvSpPr>
          <p:spPr bwMode="auto">
            <a:xfrm>
              <a:off x="4213" y="815"/>
              <a:ext cx="742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600" b="1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0.993</a:t>
              </a:r>
              <a:r>
                <a:rPr lang="en-US" altLang="zh-CN" sz="2600" b="1" i="1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endParaRPr lang="en-US" altLang="zh-CN" sz="26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990" name="Line 38"/>
            <p:cNvSpPr>
              <a:spLocks noChangeShapeType="1"/>
            </p:cNvSpPr>
            <p:nvPr/>
          </p:nvSpPr>
          <p:spPr bwMode="auto">
            <a:xfrm>
              <a:off x="192" y="762"/>
              <a:ext cx="5473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991" name="Line 39"/>
            <p:cNvSpPr>
              <a:spLocks noChangeShapeType="1"/>
            </p:cNvSpPr>
            <p:nvPr/>
          </p:nvSpPr>
          <p:spPr bwMode="auto">
            <a:xfrm>
              <a:off x="1201" y="372"/>
              <a:ext cx="2" cy="76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0992" name="Object 1027"/>
            <p:cNvGraphicFramePr>
              <a:graphicFrameLocks noChangeAspect="1"/>
            </p:cNvGraphicFramePr>
            <p:nvPr/>
          </p:nvGraphicFramePr>
          <p:xfrm>
            <a:off x="2161" y="432"/>
            <a:ext cx="335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0" name="公式" r:id="rId15" imgW="197913" imgH="167430" progId="Equation.3">
                    <p:embed/>
                  </p:oleObj>
                </mc:Choice>
                <mc:Fallback>
                  <p:oleObj name="公式" r:id="rId15" imgW="197913" imgH="16743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1" y="432"/>
                          <a:ext cx="335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93" name="Line 41"/>
            <p:cNvSpPr>
              <a:spLocks noChangeShapeType="1"/>
            </p:cNvSpPr>
            <p:nvPr/>
          </p:nvSpPr>
          <p:spPr bwMode="auto">
            <a:xfrm>
              <a:off x="192" y="1140"/>
              <a:ext cx="5473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994" name="Line 42"/>
            <p:cNvSpPr>
              <a:spLocks noChangeShapeType="1"/>
            </p:cNvSpPr>
            <p:nvPr/>
          </p:nvSpPr>
          <p:spPr bwMode="auto">
            <a:xfrm>
              <a:off x="193" y="372"/>
              <a:ext cx="5473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995" name="Line 43"/>
            <p:cNvSpPr>
              <a:spLocks noChangeShapeType="1"/>
            </p:cNvSpPr>
            <p:nvPr/>
          </p:nvSpPr>
          <p:spPr bwMode="auto">
            <a:xfrm>
              <a:off x="1969" y="372"/>
              <a:ext cx="2" cy="76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996" name="Line 44"/>
            <p:cNvSpPr>
              <a:spLocks noChangeShapeType="1"/>
            </p:cNvSpPr>
            <p:nvPr/>
          </p:nvSpPr>
          <p:spPr bwMode="auto">
            <a:xfrm>
              <a:off x="2737" y="372"/>
              <a:ext cx="2" cy="76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997" name="Line 45"/>
            <p:cNvSpPr>
              <a:spLocks noChangeShapeType="1"/>
            </p:cNvSpPr>
            <p:nvPr/>
          </p:nvSpPr>
          <p:spPr bwMode="auto">
            <a:xfrm>
              <a:off x="769" y="372"/>
              <a:ext cx="2" cy="76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998" name="Line 46"/>
            <p:cNvSpPr>
              <a:spLocks noChangeShapeType="1"/>
            </p:cNvSpPr>
            <p:nvPr/>
          </p:nvSpPr>
          <p:spPr bwMode="auto">
            <a:xfrm>
              <a:off x="193" y="372"/>
              <a:ext cx="2" cy="76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999" name="Line 47"/>
            <p:cNvSpPr>
              <a:spLocks noChangeShapeType="1"/>
            </p:cNvSpPr>
            <p:nvPr/>
          </p:nvSpPr>
          <p:spPr bwMode="auto">
            <a:xfrm>
              <a:off x="5665" y="372"/>
              <a:ext cx="2" cy="76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000" name="Line 48"/>
            <p:cNvSpPr>
              <a:spLocks noChangeShapeType="1"/>
            </p:cNvSpPr>
            <p:nvPr/>
          </p:nvSpPr>
          <p:spPr bwMode="auto">
            <a:xfrm>
              <a:off x="3457" y="372"/>
              <a:ext cx="2" cy="76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001" name="Line 49"/>
            <p:cNvSpPr>
              <a:spLocks noChangeShapeType="1"/>
            </p:cNvSpPr>
            <p:nvPr/>
          </p:nvSpPr>
          <p:spPr bwMode="auto">
            <a:xfrm>
              <a:off x="4223" y="372"/>
              <a:ext cx="2" cy="76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002" name="Line 50"/>
            <p:cNvSpPr>
              <a:spLocks noChangeShapeType="1"/>
            </p:cNvSpPr>
            <p:nvPr/>
          </p:nvSpPr>
          <p:spPr bwMode="auto">
            <a:xfrm>
              <a:off x="4945" y="372"/>
              <a:ext cx="2" cy="76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1003" name="Object 1028"/>
            <p:cNvGraphicFramePr>
              <a:graphicFrameLocks noChangeAspect="1"/>
            </p:cNvGraphicFramePr>
            <p:nvPr/>
          </p:nvGraphicFramePr>
          <p:xfrm>
            <a:off x="1488" y="489"/>
            <a:ext cx="234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1" name="公式" r:id="rId17" imgW="122157" imgH="129593" progId="Equation.3">
                    <p:embed/>
                  </p:oleObj>
                </mc:Choice>
                <mc:Fallback>
                  <p:oleObj name="公式" r:id="rId17" imgW="122157" imgH="12959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489"/>
                          <a:ext cx="234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04" name="Object 1029"/>
            <p:cNvGraphicFramePr>
              <a:graphicFrameLocks noChangeAspect="1"/>
            </p:cNvGraphicFramePr>
            <p:nvPr/>
          </p:nvGraphicFramePr>
          <p:xfrm>
            <a:off x="5136" y="431"/>
            <a:ext cx="336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2" name="公式" r:id="rId19" imgW="197913" imgH="167430" progId="Equation.3">
                    <p:embed/>
                  </p:oleObj>
                </mc:Choice>
                <mc:Fallback>
                  <p:oleObj name="公式" r:id="rId19" imgW="197913" imgH="16743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431"/>
                          <a:ext cx="336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05" name="Object 1030"/>
            <p:cNvGraphicFramePr>
              <a:graphicFrameLocks noChangeAspect="1"/>
            </p:cNvGraphicFramePr>
            <p:nvPr/>
          </p:nvGraphicFramePr>
          <p:xfrm>
            <a:off x="3648" y="431"/>
            <a:ext cx="336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3" name="公式" r:id="rId21" imgW="197913" imgH="167430" progId="Equation.3">
                    <p:embed/>
                  </p:oleObj>
                </mc:Choice>
                <mc:Fallback>
                  <p:oleObj name="公式" r:id="rId21" imgW="197913" imgH="16743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431"/>
                          <a:ext cx="336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06" name="Object 1031"/>
            <p:cNvGraphicFramePr>
              <a:graphicFrameLocks noChangeAspect="1"/>
            </p:cNvGraphicFramePr>
            <p:nvPr/>
          </p:nvGraphicFramePr>
          <p:xfrm>
            <a:off x="4429" y="434"/>
            <a:ext cx="33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4" name="公式" r:id="rId23" imgW="197913" imgH="167430" progId="Equation.3">
                    <p:embed/>
                  </p:oleObj>
                </mc:Choice>
                <mc:Fallback>
                  <p:oleObj name="公式" r:id="rId23" imgW="197913" imgH="16743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9" y="434"/>
                          <a:ext cx="335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07" name="Object 1032"/>
            <p:cNvGraphicFramePr>
              <a:graphicFrameLocks noChangeAspect="1"/>
            </p:cNvGraphicFramePr>
            <p:nvPr/>
          </p:nvGraphicFramePr>
          <p:xfrm>
            <a:off x="2941" y="434"/>
            <a:ext cx="33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5" name="公式" r:id="rId25" imgW="197913" imgH="167430" progId="Equation.3">
                    <p:embed/>
                  </p:oleObj>
                </mc:Choice>
                <mc:Fallback>
                  <p:oleObj name="公式" r:id="rId25" imgW="197913" imgH="16743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1" y="434"/>
                          <a:ext cx="335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69"/>
          <p:cNvGrpSpPr>
            <a:grpSpLocks/>
          </p:cNvGrpSpPr>
          <p:nvPr/>
        </p:nvGrpSpPr>
        <p:grpSpPr bwMode="auto">
          <a:xfrm>
            <a:off x="2254250" y="1846263"/>
            <a:ext cx="4244975" cy="3340100"/>
            <a:chOff x="1420" y="1172"/>
            <a:chExt cx="2674" cy="2104"/>
          </a:xfrm>
        </p:grpSpPr>
        <p:sp>
          <p:nvSpPr>
            <p:cNvPr id="40975" name="Text Box 70"/>
            <p:cNvSpPr txBox="1">
              <a:spLocks noChangeArrowheads="1"/>
            </p:cNvSpPr>
            <p:nvPr/>
          </p:nvSpPr>
          <p:spPr bwMode="auto">
            <a:xfrm>
              <a:off x="3875" y="2949"/>
              <a:ext cx="1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2"/>
                  </a:solidFill>
                  <a:cs typeface="Times New Roman" panose="02020603050405020304" pitchFamily="18" charset="0"/>
                </a:rPr>
                <a:t>t</a:t>
              </a:r>
              <a:endParaRPr lang="en-US" altLang="zh-CN" sz="2800">
                <a:solidFill>
                  <a:schemeClr val="tx2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40976" name="Line 71"/>
            <p:cNvSpPr>
              <a:spLocks noChangeShapeType="1"/>
            </p:cNvSpPr>
            <p:nvPr/>
          </p:nvSpPr>
          <p:spPr bwMode="auto">
            <a:xfrm>
              <a:off x="1688" y="3015"/>
              <a:ext cx="2406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977" name="Line 72"/>
            <p:cNvSpPr>
              <a:spLocks noChangeShapeType="1"/>
            </p:cNvSpPr>
            <p:nvPr/>
          </p:nvSpPr>
          <p:spPr bwMode="auto">
            <a:xfrm flipH="1" flipV="1">
              <a:off x="1699" y="1340"/>
              <a:ext cx="0" cy="168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0978" name="Object 1025"/>
            <p:cNvGraphicFramePr>
              <a:graphicFrameLocks noChangeAspect="1"/>
            </p:cNvGraphicFramePr>
            <p:nvPr/>
          </p:nvGraphicFramePr>
          <p:xfrm>
            <a:off x="1420" y="1172"/>
            <a:ext cx="258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66" name="公式" r:id="rId27" imgW="197913" imgH="220875" progId="Equation.3">
                    <p:embed/>
                  </p:oleObj>
                </mc:Choice>
                <mc:Fallback>
                  <p:oleObj name="公式" r:id="rId27" imgW="197913" imgH="2208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0" y="1172"/>
                          <a:ext cx="258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9" name="Text Box 74"/>
            <p:cNvSpPr txBox="1">
              <a:spLocks noChangeArrowheads="1"/>
            </p:cNvSpPr>
            <p:nvPr/>
          </p:nvSpPr>
          <p:spPr bwMode="auto">
            <a:xfrm>
              <a:off x="1458" y="2865"/>
              <a:ext cx="24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200" b="1" i="1">
                  <a:cs typeface="Times New Roman" panose="02020603050405020304" pitchFamily="18" charset="0"/>
                </a:rPr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37607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3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8" grpId="0" animBg="1"/>
      <p:bldP spid="35859" grpId="0" animBg="1"/>
      <p:bldP spid="35860" grpId="0" animBg="1"/>
      <p:bldP spid="35866" grpId="0" build="p" autoUpdateAnimBg="0" advAuto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425103" y="4653995"/>
            <a:ext cx="3889375" cy="723900"/>
            <a:chOff x="860" y="2831"/>
            <a:chExt cx="2450" cy="456"/>
          </a:xfrm>
        </p:grpSpPr>
        <p:graphicFrame>
          <p:nvGraphicFramePr>
            <p:cNvPr id="42003" name="Object 3"/>
            <p:cNvGraphicFramePr>
              <a:graphicFrameLocks noChangeAspect="1"/>
            </p:cNvGraphicFramePr>
            <p:nvPr/>
          </p:nvGraphicFramePr>
          <p:xfrm>
            <a:off x="860" y="2912"/>
            <a:ext cx="1239" cy="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34" name="Equation" r:id="rId3" imgW="701218" imgH="220875" progId="Equation.3">
                    <p:embed/>
                  </p:oleObj>
                </mc:Choice>
                <mc:Fallback>
                  <p:oleObj name="Equation" r:id="rId3" imgW="701218" imgH="2208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0" y="2912"/>
                          <a:ext cx="1239" cy="3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04" name="Text Box 4"/>
            <p:cNvSpPr txBox="1">
              <a:spLocks noChangeArrowheads="1"/>
            </p:cNvSpPr>
            <p:nvPr/>
          </p:nvSpPr>
          <p:spPr bwMode="auto">
            <a:xfrm>
              <a:off x="2519" y="2831"/>
              <a:ext cx="7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C0000"/>
                  </a:solidFill>
                  <a:cs typeface="Times New Roman" panose="02020603050405020304" pitchFamily="18" charset="0"/>
                </a:rPr>
                <a:t>稳态解</a:t>
              </a:r>
            </a:p>
          </p:txBody>
        </p:sp>
      </p:grpSp>
      <p:sp>
        <p:nvSpPr>
          <p:cNvPr id="41987" name="Rectangle 5"/>
          <p:cNvSpPr>
            <a:spLocks noChangeArrowheads="1"/>
          </p:cNvSpPr>
          <p:nvPr/>
        </p:nvSpPr>
        <p:spPr bwMode="auto">
          <a:xfrm>
            <a:off x="1428278" y="5034995"/>
            <a:ext cx="60420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zh-CN" sz="3200" b="1">
              <a:solidFill>
                <a:schemeClr val="accent2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428278" y="5263595"/>
            <a:ext cx="5067300" cy="611187"/>
            <a:chOff x="912" y="2880"/>
            <a:chExt cx="3192" cy="385"/>
          </a:xfrm>
        </p:grpSpPr>
        <p:sp>
          <p:nvSpPr>
            <p:cNvPr id="42001" name="Text Box 7"/>
            <p:cNvSpPr txBox="1">
              <a:spLocks noChangeArrowheads="1"/>
            </p:cNvSpPr>
            <p:nvPr/>
          </p:nvSpPr>
          <p:spPr bwMode="auto">
            <a:xfrm>
              <a:off x="3313" y="2880"/>
              <a:ext cx="7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C0000"/>
                  </a:solidFill>
                  <a:cs typeface="Times New Roman" panose="02020603050405020304" pitchFamily="18" charset="0"/>
                </a:rPr>
                <a:t>初始值</a:t>
              </a:r>
            </a:p>
          </p:txBody>
        </p:sp>
        <p:graphicFrame>
          <p:nvGraphicFramePr>
            <p:cNvPr id="42002" name="Object 8"/>
            <p:cNvGraphicFramePr>
              <a:graphicFrameLocks noChangeAspect="1"/>
            </p:cNvGraphicFramePr>
            <p:nvPr/>
          </p:nvGraphicFramePr>
          <p:xfrm>
            <a:off x="912" y="2880"/>
            <a:ext cx="2160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35" name="公式" r:id="rId5" imgW="1325732" imgH="220875" progId="Equation.3">
                    <p:embed/>
                  </p:oleObj>
                </mc:Choice>
                <mc:Fallback>
                  <p:oleObj name="公式" r:id="rId5" imgW="1325732" imgH="2208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880"/>
                          <a:ext cx="2160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66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73" name="Line 9"/>
          <p:cNvSpPr>
            <a:spLocks noChangeShapeType="1"/>
          </p:cNvSpPr>
          <p:nvPr/>
        </p:nvSpPr>
        <p:spPr bwMode="auto">
          <a:xfrm>
            <a:off x="3001491" y="4652407"/>
            <a:ext cx="484187" cy="1588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6874" name="Object 10"/>
          <p:cNvGraphicFramePr>
            <a:graphicFrameLocks noChangeAspect="1"/>
          </p:cNvGraphicFramePr>
          <p:nvPr>
            <p:extLst/>
          </p:nvPr>
        </p:nvGraphicFramePr>
        <p:xfrm>
          <a:off x="1417166" y="3755470"/>
          <a:ext cx="3440112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6" name="Equation" r:id="rId7" imgW="1341357" imgH="350467" progId="Equation.3">
                  <p:embed/>
                </p:oleObj>
              </mc:Choice>
              <mc:Fallback>
                <p:oleObj name="Equation" r:id="rId7" imgW="1341357" imgH="35046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7166" y="3755470"/>
                        <a:ext cx="3440112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5" name="Rectangle 11"/>
          <p:cNvSpPr>
            <a:spLocks noGrp="1" noChangeArrowheads="1"/>
          </p:cNvSpPr>
          <p:nvPr>
            <p:ph type="ctrTitle"/>
          </p:nvPr>
        </p:nvSpPr>
        <p:spPr bwMode="auto">
          <a:xfrm>
            <a:off x="693266" y="534432"/>
            <a:ext cx="8251825" cy="5334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3.4 </a:t>
            </a:r>
            <a:r>
              <a:rPr lang="zh-CN" alt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一阶线性电路暂态分析的三要素法</a:t>
            </a:r>
          </a:p>
        </p:txBody>
      </p:sp>
      <p:sp>
        <p:nvSpPr>
          <p:cNvPr id="36876" name="Line 12"/>
          <p:cNvSpPr>
            <a:spLocks noChangeShapeType="1"/>
          </p:cNvSpPr>
          <p:nvPr/>
        </p:nvSpPr>
        <p:spPr bwMode="auto">
          <a:xfrm>
            <a:off x="1504478" y="1144032"/>
            <a:ext cx="19812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513878" y="1229757"/>
            <a:ext cx="50292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仅含一个储能元件或可等效为一个储能元件的线性电路，无论简繁，它的微分方程都是一阶常系数线性微分方程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456806" y="3217307"/>
            <a:ext cx="307007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据经典法推导结果</a:t>
            </a:r>
          </a:p>
        </p:txBody>
      </p:sp>
      <p:sp>
        <p:nvSpPr>
          <p:cNvPr id="36879" name="Rectangle 15"/>
          <p:cNvSpPr>
            <a:spLocks noChangeArrowheads="1"/>
          </p:cNvSpPr>
          <p:nvPr/>
        </p:nvSpPr>
        <p:spPr bwMode="auto">
          <a:xfrm>
            <a:off x="474191" y="3672920"/>
            <a:ext cx="12557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全响应</a:t>
            </a:r>
          </a:p>
        </p:txBody>
      </p:sp>
      <p:graphicFrame>
        <p:nvGraphicFramePr>
          <p:cNvPr id="36880" name="Object 16"/>
          <p:cNvGraphicFramePr>
            <a:graphicFrameLocks noChangeAspect="1"/>
          </p:cNvGraphicFramePr>
          <p:nvPr>
            <p:extLst/>
          </p:nvPr>
        </p:nvGraphicFramePr>
        <p:xfrm>
          <a:off x="1428278" y="5442982"/>
          <a:ext cx="62484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7" name="Equation" r:id="rId9" imgW="2224862" imgH="350467" progId="Equation.3">
                  <p:embed/>
                </p:oleObj>
              </mc:Choice>
              <mc:Fallback>
                <p:oleObj name="Equation" r:id="rId9" imgW="2224862" imgH="35046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278" y="5442982"/>
                        <a:ext cx="62484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1" name="Line 17"/>
          <p:cNvSpPr>
            <a:spLocks noChangeShapeType="1"/>
          </p:cNvSpPr>
          <p:nvPr/>
        </p:nvSpPr>
        <p:spPr bwMode="auto">
          <a:xfrm>
            <a:off x="3790478" y="6406595"/>
            <a:ext cx="1295400" cy="158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909" name="Line 45"/>
          <p:cNvSpPr>
            <a:spLocks noChangeShapeType="1"/>
          </p:cNvSpPr>
          <p:nvPr/>
        </p:nvSpPr>
        <p:spPr bwMode="auto">
          <a:xfrm>
            <a:off x="2190278" y="6406595"/>
            <a:ext cx="1295400" cy="1587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910" name="Line 46"/>
          <p:cNvSpPr>
            <a:spLocks noChangeShapeType="1"/>
          </p:cNvSpPr>
          <p:nvPr/>
        </p:nvSpPr>
        <p:spPr bwMode="auto">
          <a:xfrm>
            <a:off x="2190278" y="4655582"/>
            <a:ext cx="484188" cy="1588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6979" name="Picture 115" descr="图片1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4653" y="1431370"/>
            <a:ext cx="3529013" cy="260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68740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87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66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6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3" grpId="0" animBg="1"/>
      <p:bldP spid="36876" grpId="0" animBg="1"/>
      <p:bldP spid="36877" grpId="0" autoUpdateAnimBg="0"/>
      <p:bldP spid="36878" grpId="0" autoUpdateAnimBg="0"/>
      <p:bldP spid="36879" grpId="0" autoUpdateAnimBg="0"/>
      <p:bldP spid="36881" grpId="0" animBg="1"/>
      <p:bldP spid="36909" grpId="0" animBg="1"/>
      <p:bldP spid="369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050" descr="蓝色砂纸"/>
          <p:cNvSpPr txBox="1">
            <a:spLocks noChangeArrowheads="1"/>
          </p:cNvSpPr>
          <p:nvPr/>
        </p:nvSpPr>
        <p:spPr bwMode="auto">
          <a:xfrm>
            <a:off x="390054" y="1358051"/>
            <a:ext cx="8534400" cy="104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 b="1">
                <a:solidFill>
                  <a:srgbClr val="CC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solidFill>
                  <a:srgbClr val="CC0000"/>
                </a:solidFill>
                <a:cs typeface="Times New Roman" panose="02020603050405020304" pitchFamily="18" charset="0"/>
              </a:rPr>
              <a:t>稳定状态：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solidFill>
                  <a:schemeClr val="accent2"/>
                </a:solidFill>
                <a:cs typeface="Times New Roman" panose="02020603050405020304" pitchFamily="18" charset="0"/>
              </a:rPr>
              <a:t>         </a:t>
            </a:r>
            <a:r>
              <a:rPr lang="zh-CN" altLang="en-US" sz="2800" b="1">
                <a:cs typeface="Times New Roman" panose="02020603050405020304" pitchFamily="18" charset="0"/>
              </a:rPr>
              <a:t>在指定条件下电路中电压、电流已达到稳定值。</a:t>
            </a:r>
            <a:endParaRPr lang="zh-CN" altLang="en-US" sz="2800">
              <a:cs typeface="Times New Roman" panose="02020603050405020304" pitchFamily="18" charset="0"/>
            </a:endParaRPr>
          </a:p>
        </p:txBody>
      </p:sp>
      <p:sp>
        <p:nvSpPr>
          <p:cNvPr id="74755" name="Text Box 2051"/>
          <p:cNvSpPr txBox="1">
            <a:spLocks noChangeArrowheads="1"/>
          </p:cNvSpPr>
          <p:nvPr/>
        </p:nvSpPr>
        <p:spPr bwMode="auto">
          <a:xfrm>
            <a:off x="209079" y="2313726"/>
            <a:ext cx="8715375" cy="104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暂态过程：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2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电路从一种稳态变化到另一种稳态的过渡过程。</a:t>
            </a:r>
          </a:p>
        </p:txBody>
      </p:sp>
      <p:sp>
        <p:nvSpPr>
          <p:cNvPr id="74757" name="Text Box 2053"/>
          <p:cNvSpPr txBox="1">
            <a:spLocks noChangeArrowheads="1"/>
          </p:cNvSpPr>
          <p:nvPr/>
        </p:nvSpPr>
        <p:spPr bwMode="auto">
          <a:xfrm>
            <a:off x="2282354" y="767501"/>
            <a:ext cx="5251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6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36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6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章 电路的暂态分析</a:t>
            </a:r>
          </a:p>
        </p:txBody>
      </p:sp>
      <p:sp>
        <p:nvSpPr>
          <p:cNvPr id="74817" name="Rectangle 2113"/>
          <p:cNvSpPr>
            <a:spLocks noChangeArrowheads="1"/>
          </p:cNvSpPr>
          <p:nvPr/>
        </p:nvSpPr>
        <p:spPr bwMode="auto">
          <a:xfrm>
            <a:off x="466254" y="3764701"/>
            <a:ext cx="8458200" cy="111760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b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利用电路暂态过程产生特定波形的电信号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如锯齿波、三角波、尖脉冲等，应用于电子电路。</a:t>
            </a:r>
          </a:p>
        </p:txBody>
      </p:sp>
      <p:sp>
        <p:nvSpPr>
          <p:cNvPr id="74818" name="Rectangle 2114"/>
          <p:cNvSpPr>
            <a:spLocks noChangeArrowheads="1"/>
          </p:cNvSpPr>
          <p:nvPr/>
        </p:nvSpPr>
        <p:spPr bwMode="auto">
          <a:xfrm>
            <a:off x="513879" y="3196376"/>
            <a:ext cx="4876800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研究暂态过程的实际意义</a:t>
            </a:r>
          </a:p>
        </p:txBody>
      </p:sp>
      <p:sp>
        <p:nvSpPr>
          <p:cNvPr id="74819" name="Rectangle 2115"/>
          <p:cNvSpPr>
            <a:spLocks noChangeArrowheads="1"/>
          </p:cNvSpPr>
          <p:nvPr/>
        </p:nvSpPr>
        <p:spPr bwMode="auto">
          <a:xfrm>
            <a:off x="466254" y="4806101"/>
            <a:ext cx="8382000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2. 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控制、预防可能产生的危害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暂态过程开始的瞬间可能产生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过电压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过电流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电气设备或元件损坏。</a:t>
            </a:r>
          </a:p>
        </p:txBody>
      </p:sp>
    </p:spTree>
    <p:extLst>
      <p:ext uri="{BB962C8B-B14F-4D97-AF65-F5344CB8AC3E}">
        <p14:creationId xmlns:p14="http://schemas.microsoft.com/office/powerpoint/2010/main" val="17981475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 autoUpdateAnimBg="0"/>
      <p:bldP spid="74755" grpId="0" autoUpdateAnimBg="0"/>
      <p:bldP spid="74817" grpId="0" autoUpdateAnimBg="0"/>
      <p:bldP spid="74818" grpId="0" autoUpdateAnimBg="0"/>
      <p:bldP spid="74819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371600" y="2699439"/>
            <a:ext cx="6985000" cy="538163"/>
            <a:chOff x="864" y="1694"/>
            <a:chExt cx="4400" cy="339"/>
          </a:xfrm>
        </p:grpSpPr>
        <p:graphicFrame>
          <p:nvGraphicFramePr>
            <p:cNvPr id="43033" name="Object 5"/>
            <p:cNvGraphicFramePr>
              <a:graphicFrameLocks noChangeAspect="1"/>
            </p:cNvGraphicFramePr>
            <p:nvPr/>
          </p:nvGraphicFramePr>
          <p:xfrm>
            <a:off x="864" y="1694"/>
            <a:ext cx="528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90" name="公式" r:id="rId3" imgW="320070" imgH="198173" progId="Equation.3">
                    <p:embed/>
                  </p:oleObj>
                </mc:Choice>
                <mc:Fallback>
                  <p:oleObj name="公式" r:id="rId3" imgW="320070" imgH="1981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694"/>
                          <a:ext cx="528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2" name="Text Box 4"/>
            <p:cNvSpPr txBox="1">
              <a:spLocks noChangeArrowheads="1"/>
            </p:cNvSpPr>
            <p:nvPr/>
          </p:nvSpPr>
          <p:spPr bwMode="auto">
            <a:xfrm>
              <a:off x="1306" y="1694"/>
              <a:ext cx="395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800" b="1" dirty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：代表一阶电路中任一电压、电流函数</a:t>
              </a:r>
            </a:p>
          </p:txBody>
        </p:sp>
      </p:grpSp>
      <p:sp>
        <p:nvSpPr>
          <p:cNvPr id="37893" name="Text Box 5"/>
          <p:cNvSpPr txBox="1">
            <a:spLocks noChangeArrowheads="1"/>
          </p:cNvSpPr>
          <p:nvPr/>
        </p:nvSpPr>
        <p:spPr bwMode="auto">
          <a:xfrm>
            <a:off x="304800" y="2278451"/>
            <a:ext cx="15271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式中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1219200" y="3350531"/>
            <a:ext cx="5618163" cy="1514476"/>
            <a:chOff x="768" y="1968"/>
            <a:chExt cx="3539" cy="954"/>
          </a:xfrm>
        </p:grpSpPr>
        <p:sp>
          <p:nvSpPr>
            <p:cNvPr id="37895" name="Text Box 7"/>
            <p:cNvSpPr txBox="1">
              <a:spLocks noChangeArrowheads="1"/>
            </p:cNvSpPr>
            <p:nvPr/>
          </p:nvSpPr>
          <p:spPr bwMode="auto">
            <a:xfrm>
              <a:off x="1817" y="1968"/>
              <a:ext cx="79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2800" b="1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初始值</a:t>
              </a:r>
            </a:p>
          </p:txBody>
        </p:sp>
        <p:sp>
          <p:nvSpPr>
            <p:cNvPr id="43020" name="Rectangle 8"/>
            <p:cNvSpPr>
              <a:spLocks noChangeArrowheads="1"/>
            </p:cNvSpPr>
            <p:nvPr/>
          </p:nvSpPr>
          <p:spPr bwMode="auto">
            <a:xfrm>
              <a:off x="1526" y="1997"/>
              <a:ext cx="26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FF3300"/>
                  </a:solidFill>
                  <a:cs typeface="Times New Roman" panose="02020603050405020304" pitchFamily="18" charset="0"/>
                </a:rPr>
                <a:t>--</a:t>
              </a:r>
            </a:p>
          </p:txBody>
        </p:sp>
        <p:grpSp>
          <p:nvGrpSpPr>
            <p:cNvPr id="43021" name="Group 9"/>
            <p:cNvGrpSpPr>
              <a:grpSpLocks/>
            </p:cNvGrpSpPr>
            <p:nvPr/>
          </p:nvGrpSpPr>
          <p:grpSpPr bwMode="auto">
            <a:xfrm>
              <a:off x="768" y="1993"/>
              <a:ext cx="3539" cy="929"/>
              <a:chOff x="768" y="1993"/>
              <a:chExt cx="3539" cy="929"/>
            </a:xfrm>
          </p:grpSpPr>
          <p:sp>
            <p:nvSpPr>
              <p:cNvPr id="37898" name="Rectangle 10"/>
              <p:cNvSpPr>
                <a:spLocks noChangeArrowheads="1"/>
              </p:cNvSpPr>
              <p:nvPr/>
            </p:nvSpPr>
            <p:spPr bwMode="auto">
              <a:xfrm>
                <a:off x="2990" y="2258"/>
                <a:ext cx="1317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zh-CN" altLang="en-US" sz="2800" b="1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（三要素）</a:t>
                </a:r>
                <a:r>
                  <a:rPr lang="zh-CN" altLang="en-US" sz="3200" b="1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  <p:sp>
            <p:nvSpPr>
              <p:cNvPr id="43023" name="AutoShape 11"/>
              <p:cNvSpPr>
                <a:spLocks/>
              </p:cNvSpPr>
              <p:nvPr/>
            </p:nvSpPr>
            <p:spPr bwMode="auto">
              <a:xfrm>
                <a:off x="816" y="2085"/>
                <a:ext cx="144" cy="747"/>
              </a:xfrm>
              <a:prstGeom prst="leftBrace">
                <a:avLst>
                  <a:gd name="adj1" fmla="val 43229"/>
                  <a:gd name="adj2" fmla="val 50000"/>
                </a:avLst>
              </a:prstGeom>
              <a:noFill/>
              <a:ln w="38100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b="1">
                  <a:solidFill>
                    <a:srgbClr val="006600"/>
                  </a:solidFill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43024" name="Group 12"/>
              <p:cNvGrpSpPr>
                <a:grpSpLocks/>
              </p:cNvGrpSpPr>
              <p:nvPr/>
            </p:nvGrpSpPr>
            <p:grpSpPr bwMode="auto">
              <a:xfrm>
                <a:off x="921" y="2256"/>
                <a:ext cx="1649" cy="342"/>
                <a:chOff x="921" y="2306"/>
                <a:chExt cx="1649" cy="342"/>
              </a:xfrm>
            </p:grpSpPr>
            <p:graphicFrame>
              <p:nvGraphicFramePr>
                <p:cNvPr id="43030" name="Object 4"/>
                <p:cNvGraphicFramePr>
                  <a:graphicFrameLocks noChangeAspect="1"/>
                </p:cNvGraphicFramePr>
                <p:nvPr/>
              </p:nvGraphicFramePr>
              <p:xfrm>
                <a:off x="921" y="2329"/>
                <a:ext cx="567" cy="30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3891" name="公式" r:id="rId5" imgW="373572" imgH="198173" progId="Equation.3">
                        <p:embed/>
                      </p:oleObj>
                    </mc:Choice>
                    <mc:Fallback>
                      <p:oleObj name="公式" r:id="rId5" imgW="373572" imgH="198173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21" y="2329"/>
                              <a:ext cx="567" cy="309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57150">
                                  <a:solidFill>
                                    <a:srgbClr val="FF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303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776" y="2306"/>
                  <a:ext cx="794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800" b="1">
                      <a:solidFill>
                        <a:srgbClr val="000099"/>
                      </a:solidFill>
                      <a:cs typeface="Times New Roman" panose="02020603050405020304" pitchFamily="18" charset="0"/>
                    </a:rPr>
                    <a:t>稳态值</a:t>
                  </a:r>
                </a:p>
              </p:txBody>
            </p:sp>
            <p:sp>
              <p:nvSpPr>
                <p:cNvPr id="43032" name="Rectangle 15"/>
                <p:cNvSpPr>
                  <a:spLocks noChangeArrowheads="1"/>
                </p:cNvSpPr>
                <p:nvPr/>
              </p:nvSpPr>
              <p:spPr bwMode="auto">
                <a:xfrm>
                  <a:off x="1344" y="2321"/>
                  <a:ext cx="636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FF3300"/>
                      </a:solidFill>
                      <a:cs typeface="Times New Roman" panose="02020603050405020304" pitchFamily="18" charset="0"/>
                    </a:rPr>
                    <a:t>--</a:t>
                  </a:r>
                </a:p>
              </p:txBody>
            </p:sp>
          </p:grpSp>
          <p:graphicFrame>
            <p:nvGraphicFramePr>
              <p:cNvPr id="43025" name="Object 3"/>
              <p:cNvGraphicFramePr>
                <a:graphicFrameLocks noChangeAspect="1"/>
              </p:cNvGraphicFramePr>
              <p:nvPr/>
            </p:nvGraphicFramePr>
            <p:xfrm>
              <a:off x="944" y="1993"/>
              <a:ext cx="631" cy="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92" name="公式" r:id="rId7" imgW="434177" imgH="236010" progId="Equation.3">
                      <p:embed/>
                    </p:oleObj>
                  </mc:Choice>
                  <mc:Fallback>
                    <p:oleObj name="公式" r:id="rId7" imgW="434177" imgH="23601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44" y="1993"/>
                            <a:ext cx="631" cy="3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57150">
                                <a:solidFill>
                                  <a:srgbClr val="FF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3026" name="Group 17"/>
              <p:cNvGrpSpPr>
                <a:grpSpLocks/>
              </p:cNvGrpSpPr>
              <p:nvPr/>
            </p:nvGrpSpPr>
            <p:grpSpPr bwMode="auto">
              <a:xfrm>
                <a:off x="768" y="2544"/>
                <a:ext cx="1882" cy="378"/>
                <a:chOff x="768" y="2880"/>
                <a:chExt cx="1882" cy="378"/>
              </a:xfrm>
            </p:grpSpPr>
            <p:sp>
              <p:nvSpPr>
                <p:cNvPr id="3790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630" y="2880"/>
                  <a:ext cx="1020" cy="3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spcBef>
                      <a:spcPct val="50000"/>
                    </a:spcBef>
                    <a:defRPr/>
                  </a:pPr>
                  <a:r>
                    <a:rPr lang="zh-CN" altLang="en-US" sz="2800" b="1">
                      <a:solidFill>
                        <a:srgbClr val="CC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时间常数</a:t>
                  </a:r>
                </a:p>
              </p:txBody>
            </p:sp>
            <p:sp>
              <p:nvSpPr>
                <p:cNvPr id="43028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768" y="2889"/>
                  <a:ext cx="777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 b="1" i="1">
                      <a:solidFill>
                        <a:srgbClr val="CC0000"/>
                      </a:solidFill>
                      <a:cs typeface="Times New Roman" panose="02020603050405020304" pitchFamily="18" charset="0"/>
                      <a:sym typeface="Symbol" panose="05050102010706020507" pitchFamily="18" charset="2"/>
                    </a:rPr>
                    <a:t></a:t>
                  </a:r>
                  <a:endParaRPr lang="en-US" altLang="zh-CN" sz="2800" b="1" i="1">
                    <a:solidFill>
                      <a:srgbClr val="CC0000"/>
                    </a:solidFill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3029" name="Rectangle 20"/>
                <p:cNvSpPr>
                  <a:spLocks noChangeArrowheads="1"/>
                </p:cNvSpPr>
                <p:nvPr/>
              </p:nvSpPr>
              <p:spPr bwMode="auto">
                <a:xfrm>
                  <a:off x="1334" y="2928"/>
                  <a:ext cx="268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lang="en-US" altLang="zh-CN" sz="2800" b="1">
                      <a:solidFill>
                        <a:srgbClr val="CC0000"/>
                      </a:solidFill>
                      <a:cs typeface="Times New Roman" panose="02020603050405020304" pitchFamily="18" charset="0"/>
                    </a:rPr>
                    <a:t>--</a:t>
                  </a:r>
                </a:p>
              </p:txBody>
            </p:sp>
          </p:grpSp>
        </p:grpSp>
      </p:grpSp>
      <p:graphicFrame>
        <p:nvGraphicFramePr>
          <p:cNvPr id="112640" name="Object 0"/>
          <p:cNvGraphicFramePr>
            <a:graphicFrameLocks noChangeAspect="1"/>
          </p:cNvGraphicFramePr>
          <p:nvPr>
            <p:extLst/>
          </p:nvPr>
        </p:nvGraphicFramePr>
        <p:xfrm>
          <a:off x="1693863" y="1614488"/>
          <a:ext cx="590232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3" name="Equation" r:id="rId9" imgW="2164258" imgH="274320" progId="Equation.3">
                  <p:embed/>
                </p:oleObj>
              </mc:Choice>
              <mc:Fallback>
                <p:oleObj name="Equation" r:id="rId9" imgW="2164258" imgH="274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863" y="1614488"/>
                        <a:ext cx="5902325" cy="717550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n w="28575">
                        <a:solidFill>
                          <a:srgbClr val="CC3300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0" name="Rectangle 22"/>
          <p:cNvSpPr>
            <a:spLocks noChangeArrowheads="1"/>
          </p:cNvSpPr>
          <p:nvPr/>
        </p:nvSpPr>
        <p:spPr bwMode="auto">
          <a:xfrm>
            <a:off x="534988" y="581025"/>
            <a:ext cx="8074025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在直流电源激励的情况下，一阶线性电路微分方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程解的通用表达式：</a:t>
            </a:r>
          </a:p>
        </p:txBody>
      </p:sp>
      <p:grpSp>
        <p:nvGrpSpPr>
          <p:cNvPr id="7" name="Group 23"/>
          <p:cNvGrpSpPr>
            <a:grpSpLocks/>
          </p:cNvGrpSpPr>
          <p:nvPr/>
        </p:nvGrpSpPr>
        <p:grpSpPr bwMode="auto">
          <a:xfrm>
            <a:off x="178056" y="4816435"/>
            <a:ext cx="8839200" cy="1565275"/>
            <a:chOff x="192" y="2880"/>
            <a:chExt cx="5568" cy="986"/>
          </a:xfrm>
        </p:grpSpPr>
        <p:sp>
          <p:nvSpPr>
            <p:cNvPr id="37912" name="Text Box 24"/>
            <p:cNvSpPr txBox="1">
              <a:spLocks noChangeArrowheads="1"/>
            </p:cNvSpPr>
            <p:nvPr/>
          </p:nvSpPr>
          <p:spPr bwMode="auto">
            <a:xfrm>
              <a:off x="192" y="2880"/>
              <a:ext cx="5568" cy="98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lnSpc>
                  <a:spcPct val="114000"/>
                </a:lnSpc>
                <a:defRPr/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zh-CN" altLang="en-US" sz="2800" b="1" dirty="0">
                  <a:solidFill>
                    <a:srgbClr val="01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利用求三要素的方法求解暂态过程，称为</a:t>
              </a:r>
              <a:r>
                <a:rPr lang="zh-CN" altLang="en-US" sz="2800" b="1" dirty="0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三要素法。    </a:t>
              </a:r>
              <a:r>
                <a:rPr lang="zh-CN" altLang="en-US" sz="2800" b="1" dirty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一阶电路都可以应用三要素法求解，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在求得             、</a:t>
              </a:r>
            </a:p>
            <a:p>
              <a:pPr eaLnBrk="1" hangingPunct="1">
                <a:lnSpc>
                  <a:spcPct val="114000"/>
                </a:lnSpc>
                <a:defRPr/>
              </a:pP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</a:t>
              </a:r>
              <a:r>
                <a:rPr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和</a:t>
              </a:r>
              <a:r>
                <a:rPr lang="zh-CN" altLang="en-US" sz="2800" b="1" i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itchFamily="18" charset="2"/>
                </a:rPr>
                <a:t>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的基础上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可直接写出电路的响应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电压或电流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。</a:t>
              </a:r>
              <a:endPara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3017" name="Object 1"/>
            <p:cNvGraphicFramePr>
              <a:graphicFrameLocks noChangeAspect="1"/>
            </p:cNvGraphicFramePr>
            <p:nvPr/>
          </p:nvGraphicFramePr>
          <p:xfrm>
            <a:off x="4560" y="3200"/>
            <a:ext cx="631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94" name="公式" r:id="rId11" imgW="434177" imgH="236010" progId="Equation.3">
                    <p:embed/>
                  </p:oleObj>
                </mc:Choice>
                <mc:Fallback>
                  <p:oleObj name="公式" r:id="rId11" imgW="434177" imgH="23601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3200"/>
                          <a:ext cx="631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18" name="Object 2"/>
            <p:cNvGraphicFramePr>
              <a:graphicFrameLocks noChangeAspect="1"/>
            </p:cNvGraphicFramePr>
            <p:nvPr/>
          </p:nvGraphicFramePr>
          <p:xfrm>
            <a:off x="192" y="3504"/>
            <a:ext cx="567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95" name="公式" r:id="rId13" imgW="373572" imgH="198173" progId="Equation.3">
                    <p:embed/>
                  </p:oleObj>
                </mc:Choice>
                <mc:Fallback>
                  <p:oleObj name="公式" r:id="rId13" imgW="373572" imgH="1981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3504"/>
                          <a:ext cx="567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47183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3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2286000" y="436563"/>
            <a:ext cx="38560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 b="1">
                <a:solidFill>
                  <a:srgbClr val="000099"/>
                </a:solidFill>
              </a:rPr>
              <a:t>电路响应的变化曲线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82788" y="5297488"/>
            <a:ext cx="377825" cy="798512"/>
            <a:chOff x="1129" y="3337"/>
            <a:chExt cx="238" cy="503"/>
          </a:xfrm>
        </p:grpSpPr>
        <p:sp>
          <p:nvSpPr>
            <p:cNvPr id="44098" name="Line 4"/>
            <p:cNvSpPr>
              <a:spLocks noChangeShapeType="1"/>
            </p:cNvSpPr>
            <p:nvPr/>
          </p:nvSpPr>
          <p:spPr bwMode="auto">
            <a:xfrm flipH="1" flipV="1">
              <a:off x="1222" y="3337"/>
              <a:ext cx="0" cy="25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099" name="Object 17"/>
            <p:cNvGraphicFramePr>
              <a:graphicFrameLocks noChangeAspect="1"/>
            </p:cNvGraphicFramePr>
            <p:nvPr/>
          </p:nvGraphicFramePr>
          <p:xfrm>
            <a:off x="1129" y="3580"/>
            <a:ext cx="238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06" name="公式" r:id="rId3" imgW="122157" imgH="129593" progId="Equation.3">
                    <p:embed/>
                  </p:oleObj>
                </mc:Choice>
                <mc:Fallback>
                  <p:oleObj name="公式" r:id="rId3" imgW="122157" imgH="12959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9" y="3580"/>
                          <a:ext cx="238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571500" y="4124325"/>
            <a:ext cx="3051175" cy="1514475"/>
            <a:chOff x="336" y="2598"/>
            <a:chExt cx="1922" cy="954"/>
          </a:xfrm>
        </p:grpSpPr>
        <p:graphicFrame>
          <p:nvGraphicFramePr>
            <p:cNvPr id="44096" name="Object 16"/>
            <p:cNvGraphicFramePr>
              <a:graphicFrameLocks noChangeAspect="1"/>
            </p:cNvGraphicFramePr>
            <p:nvPr/>
          </p:nvGraphicFramePr>
          <p:xfrm>
            <a:off x="336" y="2598"/>
            <a:ext cx="43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07" name="公式" r:id="rId5" imgW="411450" imgH="205740" progId="Equation.3">
                    <p:embed/>
                  </p:oleObj>
                </mc:Choice>
                <mc:Fallback>
                  <p:oleObj name="公式" r:id="rId5" imgW="411450" imgH="2057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598"/>
                          <a:ext cx="43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97" name="Freeform 8"/>
            <p:cNvSpPr>
              <a:spLocks/>
            </p:cNvSpPr>
            <p:nvPr/>
          </p:nvSpPr>
          <p:spPr bwMode="auto">
            <a:xfrm flipV="1">
              <a:off x="831" y="2773"/>
              <a:ext cx="1427" cy="779"/>
            </a:xfrm>
            <a:custGeom>
              <a:avLst/>
              <a:gdLst>
                <a:gd name="T0" fmla="*/ 0 w 1968"/>
                <a:gd name="T1" fmla="*/ 485 h 912"/>
                <a:gd name="T2" fmla="*/ 186 w 1968"/>
                <a:gd name="T3" fmla="*/ 127 h 912"/>
                <a:gd name="T4" fmla="*/ 544 w 1968"/>
                <a:gd name="T5" fmla="*/ 0 h 912"/>
                <a:gd name="T6" fmla="*/ 0 60000 65536"/>
                <a:gd name="T7" fmla="*/ 0 60000 65536"/>
                <a:gd name="T8" fmla="*/ 0 60000 65536"/>
                <a:gd name="T9" fmla="*/ 0 w 1968"/>
                <a:gd name="T10" fmla="*/ 0 h 912"/>
                <a:gd name="T11" fmla="*/ 1968 w 1968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68" h="912">
                  <a:moveTo>
                    <a:pt x="0" y="912"/>
                  </a:moveTo>
                  <a:cubicBezTo>
                    <a:pt x="172" y="652"/>
                    <a:pt x="344" y="392"/>
                    <a:pt x="672" y="240"/>
                  </a:cubicBezTo>
                  <a:cubicBezTo>
                    <a:pt x="1000" y="88"/>
                    <a:pt x="1484" y="44"/>
                    <a:pt x="196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8921" name="Line 9"/>
          <p:cNvSpPr>
            <a:spLocks noChangeShapeType="1"/>
          </p:cNvSpPr>
          <p:nvPr/>
        </p:nvSpPr>
        <p:spPr bwMode="auto">
          <a:xfrm>
            <a:off x="1357313" y="4414838"/>
            <a:ext cx="738187" cy="1300162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943100" y="1657350"/>
            <a:ext cx="328613" cy="1641475"/>
            <a:chOff x="1144" y="932"/>
            <a:chExt cx="207" cy="1034"/>
          </a:xfrm>
        </p:grpSpPr>
        <p:sp>
          <p:nvSpPr>
            <p:cNvPr id="44094" name="Line 11"/>
            <p:cNvSpPr>
              <a:spLocks noChangeShapeType="1"/>
            </p:cNvSpPr>
            <p:nvPr/>
          </p:nvSpPr>
          <p:spPr bwMode="auto">
            <a:xfrm flipH="1">
              <a:off x="1234" y="932"/>
              <a:ext cx="0" cy="82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095" name="Object 15"/>
            <p:cNvGraphicFramePr>
              <a:graphicFrameLocks noChangeAspect="1"/>
            </p:cNvGraphicFramePr>
            <p:nvPr/>
          </p:nvGraphicFramePr>
          <p:xfrm>
            <a:off x="1144" y="1755"/>
            <a:ext cx="207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08" name="公式" r:id="rId7" imgW="122157" imgH="129593" progId="Equation.3">
                    <p:embed/>
                  </p:oleObj>
                </mc:Choice>
                <mc:Fallback>
                  <p:oleObj name="公式" r:id="rId7" imgW="122157" imgH="12959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4" y="1755"/>
                          <a:ext cx="207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25" name="Line 13"/>
          <p:cNvSpPr>
            <a:spLocks noChangeShapeType="1"/>
          </p:cNvSpPr>
          <p:nvPr/>
        </p:nvSpPr>
        <p:spPr bwMode="auto">
          <a:xfrm flipV="1">
            <a:off x="1403350" y="1600200"/>
            <a:ext cx="663575" cy="1223963"/>
          </a:xfrm>
          <a:prstGeom prst="line">
            <a:avLst/>
          </a:prstGeom>
          <a:noFill/>
          <a:ln w="28575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26" name="Freeform 14"/>
          <p:cNvSpPr>
            <a:spLocks/>
          </p:cNvSpPr>
          <p:nvPr/>
        </p:nvSpPr>
        <p:spPr bwMode="auto">
          <a:xfrm>
            <a:off x="1409700" y="1665288"/>
            <a:ext cx="2265363" cy="1238250"/>
          </a:xfrm>
          <a:custGeom>
            <a:avLst/>
            <a:gdLst>
              <a:gd name="T0" fmla="*/ 0 w 1968"/>
              <a:gd name="T1" fmla="*/ 2147483646 h 912"/>
              <a:gd name="T2" fmla="*/ 2147483646 w 1968"/>
              <a:gd name="T3" fmla="*/ 2147483646 h 912"/>
              <a:gd name="T4" fmla="*/ 2147483646 w 1968"/>
              <a:gd name="T5" fmla="*/ 0 h 912"/>
              <a:gd name="T6" fmla="*/ 0 60000 65536"/>
              <a:gd name="T7" fmla="*/ 0 60000 65536"/>
              <a:gd name="T8" fmla="*/ 0 60000 65536"/>
              <a:gd name="T9" fmla="*/ 0 w 1968"/>
              <a:gd name="T10" fmla="*/ 0 h 912"/>
              <a:gd name="T11" fmla="*/ 1968 w 1968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68" h="912">
                <a:moveTo>
                  <a:pt x="0" y="912"/>
                </a:moveTo>
                <a:cubicBezTo>
                  <a:pt x="172" y="652"/>
                  <a:pt x="344" y="392"/>
                  <a:pt x="672" y="240"/>
                </a:cubicBezTo>
                <a:cubicBezTo>
                  <a:pt x="1000" y="88"/>
                  <a:pt x="1484" y="44"/>
                  <a:pt x="1968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3" name="Freeform 21"/>
          <p:cNvSpPr>
            <a:spLocks/>
          </p:cNvSpPr>
          <p:nvPr/>
        </p:nvSpPr>
        <p:spPr bwMode="auto">
          <a:xfrm>
            <a:off x="5753100" y="1800225"/>
            <a:ext cx="2266950" cy="998538"/>
          </a:xfrm>
          <a:custGeom>
            <a:avLst/>
            <a:gdLst>
              <a:gd name="T0" fmla="*/ 0 w 1968"/>
              <a:gd name="T1" fmla="*/ 2147483646 h 912"/>
              <a:gd name="T2" fmla="*/ 2147483646 w 1968"/>
              <a:gd name="T3" fmla="*/ 2147483646 h 912"/>
              <a:gd name="T4" fmla="*/ 2147483646 w 1968"/>
              <a:gd name="T5" fmla="*/ 0 h 912"/>
              <a:gd name="T6" fmla="*/ 0 60000 65536"/>
              <a:gd name="T7" fmla="*/ 0 60000 65536"/>
              <a:gd name="T8" fmla="*/ 0 60000 65536"/>
              <a:gd name="T9" fmla="*/ 0 w 1968"/>
              <a:gd name="T10" fmla="*/ 0 h 912"/>
              <a:gd name="T11" fmla="*/ 1968 w 1968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68" h="912">
                <a:moveTo>
                  <a:pt x="0" y="912"/>
                </a:moveTo>
                <a:cubicBezTo>
                  <a:pt x="172" y="652"/>
                  <a:pt x="344" y="392"/>
                  <a:pt x="672" y="240"/>
                </a:cubicBezTo>
                <a:cubicBezTo>
                  <a:pt x="1000" y="88"/>
                  <a:pt x="1484" y="44"/>
                  <a:pt x="1968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34" name="Line 22"/>
          <p:cNvSpPr>
            <a:spLocks noChangeShapeType="1"/>
          </p:cNvSpPr>
          <p:nvPr/>
        </p:nvSpPr>
        <p:spPr bwMode="auto">
          <a:xfrm flipV="1">
            <a:off x="5819775" y="1508125"/>
            <a:ext cx="855663" cy="1223963"/>
          </a:xfrm>
          <a:prstGeom prst="line">
            <a:avLst/>
          </a:prstGeom>
          <a:noFill/>
          <a:ln w="38100">
            <a:solidFill>
              <a:srgbClr val="FF33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573088" y="1428750"/>
            <a:ext cx="3117850" cy="411163"/>
            <a:chOff x="329" y="764"/>
            <a:chExt cx="1964" cy="259"/>
          </a:xfrm>
        </p:grpSpPr>
        <p:graphicFrame>
          <p:nvGraphicFramePr>
            <p:cNvPr id="44092" name="Object 14"/>
            <p:cNvGraphicFramePr>
              <a:graphicFrameLocks noChangeAspect="1"/>
            </p:cNvGraphicFramePr>
            <p:nvPr/>
          </p:nvGraphicFramePr>
          <p:xfrm>
            <a:off x="329" y="764"/>
            <a:ext cx="437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09" name="公式" r:id="rId9" imgW="373572" imgH="198173" progId="Equation.3">
                    <p:embed/>
                  </p:oleObj>
                </mc:Choice>
                <mc:Fallback>
                  <p:oleObj name="公式" r:id="rId9" imgW="373572" imgH="1981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" y="764"/>
                          <a:ext cx="437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93" name="Line 25"/>
            <p:cNvSpPr>
              <a:spLocks noChangeShapeType="1"/>
            </p:cNvSpPr>
            <p:nvPr/>
          </p:nvSpPr>
          <p:spPr bwMode="auto">
            <a:xfrm>
              <a:off x="835" y="900"/>
              <a:ext cx="145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4933950" y="2398713"/>
            <a:ext cx="3173413" cy="522287"/>
            <a:chOff x="3036" y="1303"/>
            <a:chExt cx="1999" cy="329"/>
          </a:xfrm>
        </p:grpSpPr>
        <p:graphicFrame>
          <p:nvGraphicFramePr>
            <p:cNvPr id="44090" name="Object 13"/>
            <p:cNvGraphicFramePr>
              <a:graphicFrameLocks noChangeAspect="1"/>
            </p:cNvGraphicFramePr>
            <p:nvPr/>
          </p:nvGraphicFramePr>
          <p:xfrm>
            <a:off x="3036" y="1303"/>
            <a:ext cx="528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10" name="公式" r:id="rId11" imgW="411450" imgH="220875" progId="Equation.3">
                    <p:embed/>
                  </p:oleObj>
                </mc:Choice>
                <mc:Fallback>
                  <p:oleObj name="公式" r:id="rId11" imgW="411450" imgH="2208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6" y="1303"/>
                          <a:ext cx="528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91" name="Line 28"/>
            <p:cNvSpPr>
              <a:spLocks noChangeShapeType="1"/>
            </p:cNvSpPr>
            <p:nvPr/>
          </p:nvSpPr>
          <p:spPr bwMode="auto">
            <a:xfrm>
              <a:off x="3576" y="1522"/>
              <a:ext cx="1459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13664" name="Object 0"/>
          <p:cNvGraphicFramePr>
            <a:graphicFrameLocks noChangeAspect="1"/>
          </p:cNvGraphicFramePr>
          <p:nvPr>
            <p:extLst/>
          </p:nvPr>
        </p:nvGraphicFramePr>
        <p:xfrm>
          <a:off x="1500188" y="3197225"/>
          <a:ext cx="19526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11" name="Equation" r:id="rId13" imgW="853677" imgH="205740" progId="Equation.3">
                  <p:embed/>
                </p:oleObj>
              </mc:Choice>
              <mc:Fallback>
                <p:oleObj name="Equation" r:id="rId13" imgW="853677" imgH="2057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0188" y="3197225"/>
                        <a:ext cx="19526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5" name="Object 1"/>
          <p:cNvGraphicFramePr>
            <a:graphicFrameLocks noChangeAspect="1"/>
          </p:cNvGraphicFramePr>
          <p:nvPr>
            <p:extLst/>
          </p:nvPr>
        </p:nvGraphicFramePr>
        <p:xfrm>
          <a:off x="5967413" y="3197225"/>
          <a:ext cx="19780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12" name="Equation" r:id="rId15" imgW="868828" imgH="205740" progId="Equation.3">
                  <p:embed/>
                </p:oleObj>
              </mc:Choice>
              <mc:Fallback>
                <p:oleObj name="Equation" r:id="rId15" imgW="868828" imgH="2057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7413" y="3197225"/>
                        <a:ext cx="197802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6" name="Object 2"/>
          <p:cNvGraphicFramePr>
            <a:graphicFrameLocks noChangeAspect="1"/>
          </p:cNvGraphicFramePr>
          <p:nvPr>
            <p:extLst/>
          </p:nvPr>
        </p:nvGraphicFramePr>
        <p:xfrm>
          <a:off x="1638300" y="5943600"/>
          <a:ext cx="18351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13" name="Equation" r:id="rId17" imgW="807750" imgH="198173" progId="Equation.3">
                  <p:embed/>
                </p:oleObj>
              </mc:Choice>
              <mc:Fallback>
                <p:oleObj name="Equation" r:id="rId17" imgW="807750" imgH="1981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5943600"/>
                        <a:ext cx="18351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44"/>
          <p:cNvGrpSpPr>
            <a:grpSpLocks/>
          </p:cNvGrpSpPr>
          <p:nvPr/>
        </p:nvGrpSpPr>
        <p:grpSpPr bwMode="auto">
          <a:xfrm>
            <a:off x="4997450" y="1595438"/>
            <a:ext cx="3117850" cy="411162"/>
            <a:chOff x="329" y="764"/>
            <a:chExt cx="1964" cy="259"/>
          </a:xfrm>
        </p:grpSpPr>
        <p:graphicFrame>
          <p:nvGraphicFramePr>
            <p:cNvPr id="44088" name="Object 12"/>
            <p:cNvGraphicFramePr>
              <a:graphicFrameLocks noChangeAspect="1"/>
            </p:cNvGraphicFramePr>
            <p:nvPr/>
          </p:nvGraphicFramePr>
          <p:xfrm>
            <a:off x="329" y="764"/>
            <a:ext cx="438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14" name="公式" r:id="rId19" imgW="373572" imgH="198173" progId="Equation.3">
                    <p:embed/>
                  </p:oleObj>
                </mc:Choice>
                <mc:Fallback>
                  <p:oleObj name="公式" r:id="rId19" imgW="373572" imgH="1981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" y="764"/>
                          <a:ext cx="438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89" name="Line 46"/>
            <p:cNvSpPr>
              <a:spLocks noChangeShapeType="1"/>
            </p:cNvSpPr>
            <p:nvPr/>
          </p:nvSpPr>
          <p:spPr bwMode="auto">
            <a:xfrm>
              <a:off x="835" y="900"/>
              <a:ext cx="145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6362700" y="1778000"/>
            <a:ext cx="328613" cy="1641475"/>
            <a:chOff x="1144" y="932"/>
            <a:chExt cx="207" cy="1034"/>
          </a:xfrm>
        </p:grpSpPr>
        <p:sp>
          <p:nvSpPr>
            <p:cNvPr id="44086" name="Line 48"/>
            <p:cNvSpPr>
              <a:spLocks noChangeShapeType="1"/>
            </p:cNvSpPr>
            <p:nvPr/>
          </p:nvSpPr>
          <p:spPr bwMode="auto">
            <a:xfrm flipH="1">
              <a:off x="1234" y="932"/>
              <a:ext cx="0" cy="82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087" name="Object 11"/>
            <p:cNvGraphicFramePr>
              <a:graphicFrameLocks noChangeAspect="1"/>
            </p:cNvGraphicFramePr>
            <p:nvPr/>
          </p:nvGraphicFramePr>
          <p:xfrm>
            <a:off x="1144" y="1755"/>
            <a:ext cx="207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15" name="公式" r:id="rId21" imgW="122157" imgH="129593" progId="Equation.3">
                    <p:embed/>
                  </p:oleObj>
                </mc:Choice>
                <mc:Fallback>
                  <p:oleObj name="公式" r:id="rId21" imgW="122157" imgH="12959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4" y="1755"/>
                          <a:ext cx="207" cy="2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8962" name="Freeform 50"/>
          <p:cNvSpPr>
            <a:spLocks/>
          </p:cNvSpPr>
          <p:nvPr/>
        </p:nvSpPr>
        <p:spPr bwMode="auto">
          <a:xfrm flipV="1">
            <a:off x="5784850" y="4432300"/>
            <a:ext cx="2268538" cy="998538"/>
          </a:xfrm>
          <a:custGeom>
            <a:avLst/>
            <a:gdLst>
              <a:gd name="T0" fmla="*/ 0 w 1968"/>
              <a:gd name="T1" fmla="*/ 2147483646 h 912"/>
              <a:gd name="T2" fmla="*/ 2147483646 w 1968"/>
              <a:gd name="T3" fmla="*/ 2147483646 h 912"/>
              <a:gd name="T4" fmla="*/ 2147483646 w 1968"/>
              <a:gd name="T5" fmla="*/ 0 h 912"/>
              <a:gd name="T6" fmla="*/ 0 60000 65536"/>
              <a:gd name="T7" fmla="*/ 0 60000 65536"/>
              <a:gd name="T8" fmla="*/ 0 60000 65536"/>
              <a:gd name="T9" fmla="*/ 0 w 1968"/>
              <a:gd name="T10" fmla="*/ 0 h 912"/>
              <a:gd name="T11" fmla="*/ 1968 w 1968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68" h="912">
                <a:moveTo>
                  <a:pt x="0" y="912"/>
                </a:moveTo>
                <a:cubicBezTo>
                  <a:pt x="172" y="652"/>
                  <a:pt x="344" y="392"/>
                  <a:pt x="672" y="240"/>
                </a:cubicBezTo>
                <a:cubicBezTo>
                  <a:pt x="1000" y="88"/>
                  <a:pt x="1484" y="44"/>
                  <a:pt x="1968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963" name="Line 51"/>
          <p:cNvSpPr>
            <a:spLocks noChangeShapeType="1"/>
          </p:cNvSpPr>
          <p:nvPr/>
        </p:nvSpPr>
        <p:spPr bwMode="auto">
          <a:xfrm>
            <a:off x="5730875" y="4376738"/>
            <a:ext cx="860425" cy="1138237"/>
          </a:xfrm>
          <a:prstGeom prst="line">
            <a:avLst/>
          </a:prstGeom>
          <a:noFill/>
          <a:ln w="2857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3667" name="Object 3"/>
          <p:cNvGraphicFramePr>
            <a:graphicFrameLocks noChangeAspect="1"/>
          </p:cNvGraphicFramePr>
          <p:nvPr>
            <p:extLst/>
          </p:nvPr>
        </p:nvGraphicFramePr>
        <p:xfrm>
          <a:off x="6016625" y="5943600"/>
          <a:ext cx="18970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116" name="Equation" r:id="rId23" imgW="830476" imgH="198173" progId="Equation.3">
                  <p:embed/>
                </p:oleObj>
              </mc:Choice>
              <mc:Fallback>
                <p:oleObj name="Equation" r:id="rId23" imgW="830476" imgH="1981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25" y="5943600"/>
                        <a:ext cx="189706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59"/>
          <p:cNvGrpSpPr>
            <a:grpSpLocks/>
          </p:cNvGrpSpPr>
          <p:nvPr/>
        </p:nvGrpSpPr>
        <p:grpSpPr bwMode="auto">
          <a:xfrm>
            <a:off x="4867275" y="4067175"/>
            <a:ext cx="3173413" cy="522288"/>
            <a:chOff x="3036" y="1303"/>
            <a:chExt cx="1999" cy="329"/>
          </a:xfrm>
        </p:grpSpPr>
        <p:graphicFrame>
          <p:nvGraphicFramePr>
            <p:cNvPr id="44084" name="Object 10"/>
            <p:cNvGraphicFramePr>
              <a:graphicFrameLocks noChangeAspect="1"/>
            </p:cNvGraphicFramePr>
            <p:nvPr/>
          </p:nvGraphicFramePr>
          <p:xfrm>
            <a:off x="3036" y="1303"/>
            <a:ext cx="528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17" name="公式" r:id="rId25" imgW="411450" imgH="220875" progId="Equation.3">
                    <p:embed/>
                  </p:oleObj>
                </mc:Choice>
                <mc:Fallback>
                  <p:oleObj name="公式" r:id="rId25" imgW="411450" imgH="2208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6" y="1303"/>
                          <a:ext cx="528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85" name="Line 61"/>
            <p:cNvSpPr>
              <a:spLocks noChangeShapeType="1"/>
            </p:cNvSpPr>
            <p:nvPr/>
          </p:nvSpPr>
          <p:spPr bwMode="auto">
            <a:xfrm>
              <a:off x="3576" y="1522"/>
              <a:ext cx="1459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0" name="Group 62"/>
          <p:cNvGrpSpPr>
            <a:grpSpLocks/>
          </p:cNvGrpSpPr>
          <p:nvPr/>
        </p:nvGrpSpPr>
        <p:grpSpPr bwMode="auto">
          <a:xfrm>
            <a:off x="5029200" y="5227638"/>
            <a:ext cx="3117850" cy="411162"/>
            <a:chOff x="329" y="764"/>
            <a:chExt cx="1964" cy="259"/>
          </a:xfrm>
        </p:grpSpPr>
        <p:graphicFrame>
          <p:nvGraphicFramePr>
            <p:cNvPr id="44082" name="Object 9"/>
            <p:cNvGraphicFramePr>
              <a:graphicFrameLocks noChangeAspect="1"/>
            </p:cNvGraphicFramePr>
            <p:nvPr/>
          </p:nvGraphicFramePr>
          <p:xfrm>
            <a:off x="329" y="764"/>
            <a:ext cx="438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18" name="公式" r:id="rId27" imgW="373572" imgH="198173" progId="Equation.3">
                    <p:embed/>
                  </p:oleObj>
                </mc:Choice>
                <mc:Fallback>
                  <p:oleObj name="公式" r:id="rId27" imgW="373572" imgH="1981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" y="764"/>
                          <a:ext cx="438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83" name="Line 64"/>
            <p:cNvSpPr>
              <a:spLocks noChangeShapeType="1"/>
            </p:cNvSpPr>
            <p:nvPr/>
          </p:nvSpPr>
          <p:spPr bwMode="auto">
            <a:xfrm>
              <a:off x="835" y="900"/>
              <a:ext cx="1458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1" name="Group 65"/>
          <p:cNvGrpSpPr>
            <a:grpSpLocks/>
          </p:cNvGrpSpPr>
          <p:nvPr/>
        </p:nvGrpSpPr>
        <p:grpSpPr bwMode="auto">
          <a:xfrm>
            <a:off x="6415088" y="5210175"/>
            <a:ext cx="377825" cy="914400"/>
            <a:chOff x="1129" y="3337"/>
            <a:chExt cx="238" cy="503"/>
          </a:xfrm>
        </p:grpSpPr>
        <p:sp>
          <p:nvSpPr>
            <p:cNvPr id="44080" name="Line 66"/>
            <p:cNvSpPr>
              <a:spLocks noChangeShapeType="1"/>
            </p:cNvSpPr>
            <p:nvPr/>
          </p:nvSpPr>
          <p:spPr bwMode="auto">
            <a:xfrm flipH="1" flipV="1">
              <a:off x="1222" y="3337"/>
              <a:ext cx="0" cy="254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4081" name="Object 8"/>
            <p:cNvGraphicFramePr>
              <a:graphicFrameLocks noChangeAspect="1"/>
            </p:cNvGraphicFramePr>
            <p:nvPr/>
          </p:nvGraphicFramePr>
          <p:xfrm>
            <a:off x="1129" y="3580"/>
            <a:ext cx="238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19" name="公式" r:id="rId29" imgW="122157" imgH="129593" progId="Equation.3">
                    <p:embed/>
                  </p:oleObj>
                </mc:Choice>
                <mc:Fallback>
                  <p:oleObj name="公式" r:id="rId29" imgW="122157" imgH="12959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9" y="3580"/>
                          <a:ext cx="238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68"/>
          <p:cNvGrpSpPr>
            <a:grpSpLocks/>
          </p:cNvGrpSpPr>
          <p:nvPr/>
        </p:nvGrpSpPr>
        <p:grpSpPr bwMode="auto">
          <a:xfrm>
            <a:off x="754063" y="1090613"/>
            <a:ext cx="3432175" cy="2238375"/>
            <a:chOff x="367" y="705"/>
            <a:chExt cx="2162" cy="1410"/>
          </a:xfrm>
        </p:grpSpPr>
        <p:sp>
          <p:nvSpPr>
            <p:cNvPr id="44075" name="Line 69"/>
            <p:cNvSpPr>
              <a:spLocks noChangeShapeType="1"/>
            </p:cNvSpPr>
            <p:nvPr/>
          </p:nvSpPr>
          <p:spPr bwMode="auto">
            <a:xfrm>
              <a:off x="784" y="1853"/>
              <a:ext cx="1745" cy="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6" name="Line 70"/>
            <p:cNvSpPr>
              <a:spLocks noChangeShapeType="1"/>
            </p:cNvSpPr>
            <p:nvPr/>
          </p:nvSpPr>
          <p:spPr bwMode="auto">
            <a:xfrm flipV="1">
              <a:off x="784" y="767"/>
              <a:ext cx="0" cy="108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7" name="Text Box 71"/>
            <p:cNvSpPr txBox="1">
              <a:spLocks noChangeArrowheads="1"/>
            </p:cNvSpPr>
            <p:nvPr/>
          </p:nvSpPr>
          <p:spPr bwMode="auto">
            <a:xfrm>
              <a:off x="2339" y="1807"/>
              <a:ext cx="17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600" b="1" i="1">
                  <a:solidFill>
                    <a:schemeClr val="tx2"/>
                  </a:solidFill>
                </a:rPr>
                <a:t>t</a:t>
              </a:r>
            </a:p>
          </p:txBody>
        </p:sp>
        <p:graphicFrame>
          <p:nvGraphicFramePr>
            <p:cNvPr id="44078" name="Object 7"/>
            <p:cNvGraphicFramePr>
              <a:graphicFrameLocks noChangeAspect="1"/>
            </p:cNvGraphicFramePr>
            <p:nvPr/>
          </p:nvGraphicFramePr>
          <p:xfrm>
            <a:off x="367" y="705"/>
            <a:ext cx="385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20" name="公式" r:id="rId31" imgW="320070" imgH="198173" progId="Equation.3">
                    <p:embed/>
                  </p:oleObj>
                </mc:Choice>
                <mc:Fallback>
                  <p:oleObj name="公式" r:id="rId31" imgW="320070" imgH="1981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" y="705"/>
                          <a:ext cx="385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79" name="Rectangle 73"/>
            <p:cNvSpPr>
              <a:spLocks noChangeArrowheads="1"/>
            </p:cNvSpPr>
            <p:nvPr/>
          </p:nvSpPr>
          <p:spPr bwMode="auto">
            <a:xfrm>
              <a:off x="571" y="1720"/>
              <a:ext cx="24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200" b="1" i="1"/>
                <a:t>O</a:t>
              </a:r>
            </a:p>
          </p:txBody>
        </p:sp>
      </p:grpSp>
      <p:grpSp>
        <p:nvGrpSpPr>
          <p:cNvPr id="13" name="Group 74"/>
          <p:cNvGrpSpPr>
            <a:grpSpLocks/>
          </p:cNvGrpSpPr>
          <p:nvPr/>
        </p:nvGrpSpPr>
        <p:grpSpPr bwMode="auto">
          <a:xfrm>
            <a:off x="5118100" y="1141413"/>
            <a:ext cx="3409950" cy="2246312"/>
            <a:chOff x="3161" y="719"/>
            <a:chExt cx="2148" cy="1415"/>
          </a:xfrm>
        </p:grpSpPr>
        <p:sp>
          <p:nvSpPr>
            <p:cNvPr id="44070" name="Line 75"/>
            <p:cNvSpPr>
              <a:spLocks noChangeShapeType="1"/>
            </p:cNvSpPr>
            <p:nvPr/>
          </p:nvSpPr>
          <p:spPr bwMode="auto">
            <a:xfrm>
              <a:off x="3564" y="1881"/>
              <a:ext cx="1745" cy="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1" name="Line 76"/>
            <p:cNvSpPr>
              <a:spLocks noChangeShapeType="1"/>
            </p:cNvSpPr>
            <p:nvPr/>
          </p:nvSpPr>
          <p:spPr bwMode="auto">
            <a:xfrm flipV="1">
              <a:off x="3564" y="727"/>
              <a:ext cx="0" cy="115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72" name="Text Box 77"/>
            <p:cNvSpPr txBox="1">
              <a:spLocks noChangeArrowheads="1"/>
            </p:cNvSpPr>
            <p:nvPr/>
          </p:nvSpPr>
          <p:spPr bwMode="auto">
            <a:xfrm>
              <a:off x="5110" y="1826"/>
              <a:ext cx="17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600" b="1" i="1">
                  <a:solidFill>
                    <a:schemeClr val="tx2"/>
                  </a:solidFill>
                </a:rPr>
                <a:t>t</a:t>
              </a:r>
            </a:p>
          </p:txBody>
        </p:sp>
        <p:graphicFrame>
          <p:nvGraphicFramePr>
            <p:cNvPr id="44073" name="Object 6"/>
            <p:cNvGraphicFramePr>
              <a:graphicFrameLocks noChangeAspect="1"/>
            </p:cNvGraphicFramePr>
            <p:nvPr/>
          </p:nvGraphicFramePr>
          <p:xfrm>
            <a:off x="3161" y="719"/>
            <a:ext cx="385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21" name="公式" r:id="rId33" imgW="320070" imgH="198173" progId="Equation.3">
                    <p:embed/>
                  </p:oleObj>
                </mc:Choice>
                <mc:Fallback>
                  <p:oleObj name="公式" r:id="rId33" imgW="320070" imgH="1981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1" y="719"/>
                          <a:ext cx="385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74" name="Rectangle 79"/>
            <p:cNvSpPr>
              <a:spLocks noChangeArrowheads="1"/>
            </p:cNvSpPr>
            <p:nvPr/>
          </p:nvSpPr>
          <p:spPr bwMode="auto">
            <a:xfrm>
              <a:off x="3351" y="1784"/>
              <a:ext cx="24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200" b="1" i="1"/>
                <a:t>O</a:t>
              </a:r>
            </a:p>
          </p:txBody>
        </p:sp>
      </p:grpSp>
      <p:grpSp>
        <p:nvGrpSpPr>
          <p:cNvPr id="14" name="Group 80"/>
          <p:cNvGrpSpPr>
            <a:grpSpLocks/>
          </p:cNvGrpSpPr>
          <p:nvPr/>
        </p:nvGrpSpPr>
        <p:grpSpPr bwMode="auto">
          <a:xfrm>
            <a:off x="704850" y="3838575"/>
            <a:ext cx="3403600" cy="2238375"/>
            <a:chOff x="372" y="2436"/>
            <a:chExt cx="2144" cy="1410"/>
          </a:xfrm>
        </p:grpSpPr>
        <p:sp>
          <p:nvSpPr>
            <p:cNvPr id="44065" name="Line 81"/>
            <p:cNvSpPr>
              <a:spLocks noChangeShapeType="1"/>
            </p:cNvSpPr>
            <p:nvPr/>
          </p:nvSpPr>
          <p:spPr bwMode="auto">
            <a:xfrm>
              <a:off x="771" y="3602"/>
              <a:ext cx="1745" cy="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6" name="Line 82"/>
            <p:cNvSpPr>
              <a:spLocks noChangeShapeType="1"/>
            </p:cNvSpPr>
            <p:nvPr/>
          </p:nvSpPr>
          <p:spPr bwMode="auto">
            <a:xfrm flipV="1">
              <a:off x="780" y="2516"/>
              <a:ext cx="0" cy="108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7" name="Text Box 83"/>
            <p:cNvSpPr txBox="1">
              <a:spLocks noChangeArrowheads="1"/>
            </p:cNvSpPr>
            <p:nvPr/>
          </p:nvSpPr>
          <p:spPr bwMode="auto">
            <a:xfrm>
              <a:off x="2317" y="3538"/>
              <a:ext cx="17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600" b="1" i="1">
                  <a:solidFill>
                    <a:schemeClr val="tx2"/>
                  </a:solidFill>
                </a:rPr>
                <a:t>t</a:t>
              </a:r>
            </a:p>
          </p:txBody>
        </p:sp>
        <p:graphicFrame>
          <p:nvGraphicFramePr>
            <p:cNvPr id="44068" name="Object 5"/>
            <p:cNvGraphicFramePr>
              <a:graphicFrameLocks noChangeAspect="1"/>
            </p:cNvGraphicFramePr>
            <p:nvPr/>
          </p:nvGraphicFramePr>
          <p:xfrm>
            <a:off x="372" y="2436"/>
            <a:ext cx="385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22" name="公式" r:id="rId35" imgW="320070" imgH="198173" progId="Equation.3">
                    <p:embed/>
                  </p:oleObj>
                </mc:Choice>
                <mc:Fallback>
                  <p:oleObj name="公式" r:id="rId35" imgW="320070" imgH="1981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" y="2436"/>
                          <a:ext cx="385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69" name="Rectangle 85"/>
            <p:cNvSpPr>
              <a:spLocks noChangeArrowheads="1"/>
            </p:cNvSpPr>
            <p:nvPr/>
          </p:nvSpPr>
          <p:spPr bwMode="auto">
            <a:xfrm>
              <a:off x="558" y="3469"/>
              <a:ext cx="24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200" b="1" i="1"/>
                <a:t>O</a:t>
              </a:r>
            </a:p>
          </p:txBody>
        </p:sp>
      </p:grpSp>
      <p:grpSp>
        <p:nvGrpSpPr>
          <p:cNvPr id="15" name="Group 86"/>
          <p:cNvGrpSpPr>
            <a:grpSpLocks/>
          </p:cNvGrpSpPr>
          <p:nvPr/>
        </p:nvGrpSpPr>
        <p:grpSpPr bwMode="auto">
          <a:xfrm>
            <a:off x="5111750" y="3795713"/>
            <a:ext cx="3389313" cy="2252662"/>
            <a:chOff x="3148" y="2427"/>
            <a:chExt cx="2135" cy="1419"/>
          </a:xfrm>
        </p:grpSpPr>
        <p:sp>
          <p:nvSpPr>
            <p:cNvPr id="44060" name="Line 87"/>
            <p:cNvSpPr>
              <a:spLocks noChangeShapeType="1"/>
            </p:cNvSpPr>
            <p:nvPr/>
          </p:nvSpPr>
          <p:spPr bwMode="auto">
            <a:xfrm>
              <a:off x="3538" y="3602"/>
              <a:ext cx="1745" cy="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1" name="Line 88"/>
            <p:cNvSpPr>
              <a:spLocks noChangeShapeType="1"/>
            </p:cNvSpPr>
            <p:nvPr/>
          </p:nvSpPr>
          <p:spPr bwMode="auto">
            <a:xfrm flipV="1">
              <a:off x="3547" y="2516"/>
              <a:ext cx="0" cy="1085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062" name="Text Box 89"/>
            <p:cNvSpPr txBox="1">
              <a:spLocks noChangeArrowheads="1"/>
            </p:cNvSpPr>
            <p:nvPr/>
          </p:nvSpPr>
          <p:spPr bwMode="auto">
            <a:xfrm>
              <a:off x="5102" y="3538"/>
              <a:ext cx="17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600" b="1" i="1">
                  <a:solidFill>
                    <a:schemeClr val="tx2"/>
                  </a:solidFill>
                </a:rPr>
                <a:t>t</a:t>
              </a:r>
            </a:p>
          </p:txBody>
        </p:sp>
        <p:graphicFrame>
          <p:nvGraphicFramePr>
            <p:cNvPr id="44063" name="Object 4"/>
            <p:cNvGraphicFramePr>
              <a:graphicFrameLocks noChangeAspect="1"/>
            </p:cNvGraphicFramePr>
            <p:nvPr/>
          </p:nvGraphicFramePr>
          <p:xfrm>
            <a:off x="3148" y="2427"/>
            <a:ext cx="385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123" name="公式" r:id="rId37" imgW="320070" imgH="198173" progId="Equation.3">
                    <p:embed/>
                  </p:oleObj>
                </mc:Choice>
                <mc:Fallback>
                  <p:oleObj name="公式" r:id="rId37" imgW="320070" imgH="1981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8" y="2427"/>
                          <a:ext cx="385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64" name="Rectangle 91"/>
            <p:cNvSpPr>
              <a:spLocks noChangeArrowheads="1"/>
            </p:cNvSpPr>
            <p:nvPr/>
          </p:nvSpPr>
          <p:spPr bwMode="auto">
            <a:xfrm>
              <a:off x="3325" y="3460"/>
              <a:ext cx="24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200" b="1" i="1"/>
                <a:t>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16053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3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3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1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1" grpId="0" animBg="1"/>
      <p:bldP spid="38925" grpId="0" animBg="1"/>
      <p:bldP spid="38926" grpId="0" animBg="1"/>
      <p:bldP spid="38933" grpId="0" animBg="1"/>
      <p:bldP spid="38934" grpId="0" animBg="1"/>
      <p:bldP spid="38962" grpId="0" animBg="1"/>
      <p:bldP spid="3896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300413" y="3791939"/>
            <a:ext cx="403225" cy="2506662"/>
            <a:chOff x="2276" y="2535"/>
            <a:chExt cx="254" cy="1674"/>
          </a:xfrm>
        </p:grpSpPr>
        <p:sp>
          <p:nvSpPr>
            <p:cNvPr id="45084" name="Line 3"/>
            <p:cNvSpPr>
              <a:spLocks noChangeShapeType="1"/>
            </p:cNvSpPr>
            <p:nvPr/>
          </p:nvSpPr>
          <p:spPr bwMode="auto">
            <a:xfrm>
              <a:off x="2400" y="2535"/>
              <a:ext cx="0" cy="134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5085" name="Object 1027"/>
            <p:cNvGraphicFramePr>
              <a:graphicFrameLocks noChangeAspect="1"/>
            </p:cNvGraphicFramePr>
            <p:nvPr/>
          </p:nvGraphicFramePr>
          <p:xfrm>
            <a:off x="2276" y="3923"/>
            <a:ext cx="254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06" name="公式" r:id="rId3" imgW="106532" imgH="122025" progId="Equation.3">
                    <p:embed/>
                  </p:oleObj>
                </mc:Choice>
                <mc:Fallback>
                  <p:oleObj name="公式" r:id="rId3" imgW="106532" imgH="1220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6" y="3923"/>
                          <a:ext cx="254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1676400" y="605826"/>
            <a:ext cx="54879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zh-CN" altLang="en-US" sz="32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三要素法求解暂态过程的要点</a:t>
            </a:r>
          </a:p>
        </p:txBody>
      </p:sp>
      <p:sp>
        <p:nvSpPr>
          <p:cNvPr id="39942" name="Freeform 6"/>
          <p:cNvSpPr>
            <a:spLocks/>
          </p:cNvSpPr>
          <p:nvPr/>
        </p:nvSpPr>
        <p:spPr bwMode="auto">
          <a:xfrm>
            <a:off x="2620963" y="3806226"/>
            <a:ext cx="3124200" cy="1566863"/>
          </a:xfrm>
          <a:custGeom>
            <a:avLst/>
            <a:gdLst>
              <a:gd name="T0" fmla="*/ 0 w 1968"/>
              <a:gd name="T1" fmla="*/ 2147483646 h 912"/>
              <a:gd name="T2" fmla="*/ 2147483646 w 1968"/>
              <a:gd name="T3" fmla="*/ 2147483646 h 912"/>
              <a:gd name="T4" fmla="*/ 2147483646 w 1968"/>
              <a:gd name="T5" fmla="*/ 0 h 912"/>
              <a:gd name="T6" fmla="*/ 0 60000 65536"/>
              <a:gd name="T7" fmla="*/ 0 60000 65536"/>
              <a:gd name="T8" fmla="*/ 0 60000 65536"/>
              <a:gd name="T9" fmla="*/ 0 w 1968"/>
              <a:gd name="T10" fmla="*/ 0 h 912"/>
              <a:gd name="T11" fmla="*/ 1968 w 1968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68" h="912">
                <a:moveTo>
                  <a:pt x="0" y="912"/>
                </a:moveTo>
                <a:cubicBezTo>
                  <a:pt x="172" y="652"/>
                  <a:pt x="344" y="392"/>
                  <a:pt x="672" y="240"/>
                </a:cubicBezTo>
                <a:cubicBezTo>
                  <a:pt x="1000" y="88"/>
                  <a:pt x="1484" y="44"/>
                  <a:pt x="1968" y="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 flipV="1">
            <a:off x="2659063" y="3425226"/>
            <a:ext cx="1066800" cy="184785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830263" y="4966689"/>
            <a:ext cx="4940300" cy="646112"/>
            <a:chOff x="720" y="3275"/>
            <a:chExt cx="3112" cy="407"/>
          </a:xfrm>
        </p:grpSpPr>
        <p:sp>
          <p:nvSpPr>
            <p:cNvPr id="39950" name="Text Box 14"/>
            <p:cNvSpPr txBox="1">
              <a:spLocks noChangeArrowheads="1"/>
            </p:cNvSpPr>
            <p:nvPr/>
          </p:nvSpPr>
          <p:spPr bwMode="auto">
            <a:xfrm>
              <a:off x="720" y="3312"/>
              <a:ext cx="586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600" b="1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00" b="1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起点</a:t>
              </a:r>
            </a:p>
          </p:txBody>
        </p:sp>
        <p:graphicFrame>
          <p:nvGraphicFramePr>
            <p:cNvPr id="45082" name="Object 1026"/>
            <p:cNvGraphicFramePr>
              <a:graphicFrameLocks noChangeAspect="1"/>
            </p:cNvGraphicFramePr>
            <p:nvPr/>
          </p:nvGraphicFramePr>
          <p:xfrm>
            <a:off x="1287" y="3275"/>
            <a:ext cx="473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07" name="公式" r:id="rId5" imgW="388724" imgH="220875" progId="Equation.3">
                    <p:embed/>
                  </p:oleObj>
                </mc:Choice>
                <mc:Fallback>
                  <p:oleObj name="公式" r:id="rId5" imgW="388724" imgH="2208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7" y="3275"/>
                          <a:ext cx="473" cy="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83" name="Line 16"/>
            <p:cNvSpPr>
              <a:spLocks noChangeShapeType="1"/>
            </p:cNvSpPr>
            <p:nvPr/>
          </p:nvSpPr>
          <p:spPr bwMode="auto">
            <a:xfrm>
              <a:off x="1848" y="3517"/>
              <a:ext cx="1984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9953" name="Text Box 17"/>
          <p:cNvSpPr txBox="1">
            <a:spLocks noChangeArrowheads="1"/>
          </p:cNvSpPr>
          <p:nvPr/>
        </p:nvSpPr>
        <p:spPr bwMode="auto">
          <a:xfrm>
            <a:off x="539750" y="1291626"/>
            <a:ext cx="5689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求初始值、稳态值、时间常数；</a:t>
            </a:r>
          </a:p>
        </p:txBody>
      </p:sp>
      <p:sp>
        <p:nvSpPr>
          <p:cNvPr id="39954" name="Text Box 18"/>
          <p:cNvSpPr txBox="1">
            <a:spLocks noChangeArrowheads="1"/>
          </p:cNvSpPr>
          <p:nvPr/>
        </p:nvSpPr>
        <p:spPr bwMode="auto">
          <a:xfrm>
            <a:off x="503734" y="2366364"/>
            <a:ext cx="7907934" cy="609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画出暂态电路电压、电流随时间变化的曲线。</a:t>
            </a:r>
            <a:endParaRPr lang="zh-CN" altLang="en-US" sz="2800" b="1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39955" name="Text Box 19"/>
          <p:cNvSpPr txBox="1">
            <a:spLocks noChangeArrowheads="1"/>
          </p:cNvSpPr>
          <p:nvPr/>
        </p:nvSpPr>
        <p:spPr bwMode="auto">
          <a:xfrm>
            <a:off x="541338" y="1863126"/>
            <a:ext cx="818991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将求得的三要素结果代入暂态过程通用表达式；</a:t>
            </a:r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4327525" y="4911126"/>
            <a:ext cx="3963988" cy="609600"/>
            <a:chOff x="2832" y="3024"/>
            <a:chExt cx="2497" cy="384"/>
          </a:xfrm>
        </p:grpSpPr>
        <p:sp>
          <p:nvSpPr>
            <p:cNvPr id="39957" name="AutoShape 21" descr="80%"/>
            <p:cNvSpPr>
              <a:spLocks noChangeArrowheads="1"/>
            </p:cNvSpPr>
            <p:nvPr/>
          </p:nvSpPr>
          <p:spPr bwMode="auto">
            <a:xfrm>
              <a:off x="2832" y="3024"/>
              <a:ext cx="2496" cy="384"/>
            </a:xfrm>
            <a:prstGeom prst="wedgeRoundRectCallout">
              <a:avLst>
                <a:gd name="adj1" fmla="val -67426"/>
                <a:gd name="adj2" fmla="val -135676"/>
                <a:gd name="adj3" fmla="val 16667"/>
              </a:avLst>
            </a:prstGeom>
            <a:pattFill prst="pct20">
              <a:fgClr>
                <a:srgbClr val="00FF00"/>
              </a:fgClr>
              <a:bgClr>
                <a:schemeClr val="bg1"/>
              </a:bgClr>
            </a:pattFill>
            <a:ln w="38100">
              <a:solidFill>
                <a:srgbClr val="3399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1" hangingPunct="1">
                <a:defRPr/>
              </a:pPr>
              <a:endParaRPr lang="zh-CN" altLang="zh-CN" sz="28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5080" name="Object 1025" descr="80%"/>
            <p:cNvGraphicFramePr>
              <a:graphicFrameLocks noChangeAspect="1"/>
            </p:cNvGraphicFramePr>
            <p:nvPr/>
          </p:nvGraphicFramePr>
          <p:xfrm>
            <a:off x="2875" y="3040"/>
            <a:ext cx="2454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08" name="公式" r:id="rId7" imgW="1917700" imgH="241300" progId="Equation.3">
                    <p:embed/>
                  </p:oleObj>
                </mc:Choice>
                <mc:Fallback>
                  <p:oleObj name="公式" r:id="rId7" imgW="1917700" imgH="2413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5" y="3040"/>
                          <a:ext cx="2454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FF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2201863" y="2968026"/>
            <a:ext cx="4995862" cy="3152775"/>
            <a:chOff x="1584" y="1824"/>
            <a:chExt cx="3147" cy="1986"/>
          </a:xfrm>
        </p:grpSpPr>
        <p:grpSp>
          <p:nvGrpSpPr>
            <p:cNvPr id="45072" name="Group 24"/>
            <p:cNvGrpSpPr>
              <a:grpSpLocks/>
            </p:cNvGrpSpPr>
            <p:nvPr/>
          </p:nvGrpSpPr>
          <p:grpSpPr bwMode="auto">
            <a:xfrm>
              <a:off x="1848" y="1824"/>
              <a:ext cx="2883" cy="1986"/>
              <a:chOff x="1848" y="1824"/>
              <a:chExt cx="2883" cy="1986"/>
            </a:xfrm>
          </p:grpSpPr>
          <p:grpSp>
            <p:nvGrpSpPr>
              <p:cNvPr id="45074" name="Group 25"/>
              <p:cNvGrpSpPr>
                <a:grpSpLocks/>
              </p:cNvGrpSpPr>
              <p:nvPr/>
            </p:nvGrpSpPr>
            <p:grpSpPr bwMode="auto">
              <a:xfrm>
                <a:off x="1848" y="2016"/>
                <a:ext cx="2883" cy="1794"/>
                <a:chOff x="1848" y="2208"/>
                <a:chExt cx="2883" cy="1794"/>
              </a:xfrm>
            </p:grpSpPr>
            <p:sp>
              <p:nvSpPr>
                <p:cNvPr id="45076" name="Line 26"/>
                <p:cNvSpPr>
                  <a:spLocks noChangeShapeType="1"/>
                </p:cNvSpPr>
                <p:nvPr/>
              </p:nvSpPr>
              <p:spPr bwMode="auto">
                <a:xfrm>
                  <a:off x="1848" y="3828"/>
                  <a:ext cx="2688" cy="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5077" name="Line 27"/>
                <p:cNvSpPr>
                  <a:spLocks noChangeShapeType="1"/>
                </p:cNvSpPr>
                <p:nvPr/>
              </p:nvSpPr>
              <p:spPr bwMode="auto">
                <a:xfrm flipV="1">
                  <a:off x="1848" y="2208"/>
                  <a:ext cx="0" cy="1620"/>
                </a:xfrm>
                <a:prstGeom prst="line">
                  <a:avLst/>
                </a:prstGeom>
                <a:noFill/>
                <a:ln w="28575">
                  <a:solidFill>
                    <a:schemeClr val="tx2"/>
                  </a:solidFill>
                  <a:round/>
                  <a:headEnd/>
                  <a:tailEnd type="stealth" w="med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996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4557" y="3694"/>
                  <a:ext cx="174" cy="30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defRPr/>
                  </a:pPr>
                  <a:r>
                    <a:rPr lang="en-US" altLang="zh-CN" sz="2600" b="1" i="1" smtClean="0">
                      <a:solidFill>
                        <a:schemeClr val="tx2"/>
                      </a:solidFill>
                      <a:cs typeface="Times New Roman" panose="02020603050405020304" pitchFamily="18" charset="0"/>
                    </a:rPr>
                    <a:t>t</a:t>
                  </a:r>
                </a:p>
              </p:txBody>
            </p:sp>
          </p:grpSp>
          <p:sp>
            <p:nvSpPr>
              <p:cNvPr id="39965" name="Text Box 29"/>
              <p:cNvSpPr txBox="1">
                <a:spLocks noChangeArrowheads="1"/>
              </p:cNvSpPr>
              <p:nvPr/>
            </p:nvSpPr>
            <p:spPr bwMode="auto">
              <a:xfrm>
                <a:off x="1920" y="1824"/>
                <a:ext cx="543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eaLnBrk="1" hangingPunct="1">
                  <a:defRPr/>
                </a:pPr>
                <a:r>
                  <a:rPr lang="en-US" altLang="zh-CN" sz="28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b="1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p:grpSp>
        <p:sp>
          <p:nvSpPr>
            <p:cNvPr id="39966" name="Rectangle 30"/>
            <p:cNvSpPr>
              <a:spLocks noChangeArrowheads="1"/>
            </p:cNvSpPr>
            <p:nvPr/>
          </p:nvSpPr>
          <p:spPr bwMode="auto">
            <a:xfrm>
              <a:off x="1584" y="3504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b="1" i="1" smtClean="0">
                  <a:cs typeface="Times New Roman" panose="02020603050405020304" pitchFamily="18" charset="0"/>
                </a:rPr>
                <a:t>O</a:t>
              </a:r>
            </a:p>
          </p:txBody>
        </p:sp>
      </p:grpSp>
      <p:grpSp>
        <p:nvGrpSpPr>
          <p:cNvPr id="8" name="Group 31"/>
          <p:cNvGrpSpPr>
            <a:grpSpLocks/>
          </p:cNvGrpSpPr>
          <p:nvPr/>
        </p:nvGrpSpPr>
        <p:grpSpPr bwMode="auto">
          <a:xfrm>
            <a:off x="866775" y="3568101"/>
            <a:ext cx="4903788" cy="566738"/>
            <a:chOff x="743" y="2175"/>
            <a:chExt cx="3089" cy="357"/>
          </a:xfrm>
        </p:grpSpPr>
        <p:sp>
          <p:nvSpPr>
            <p:cNvPr id="39968" name="Text Box 32"/>
            <p:cNvSpPr txBox="1">
              <a:spLocks noChangeArrowheads="1"/>
            </p:cNvSpPr>
            <p:nvPr/>
          </p:nvSpPr>
          <p:spPr bwMode="auto">
            <a:xfrm>
              <a:off x="743" y="2175"/>
              <a:ext cx="731" cy="3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600" b="1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zh-CN" altLang="en-US" sz="2600" b="1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终点</a:t>
              </a:r>
            </a:p>
          </p:txBody>
        </p:sp>
        <p:graphicFrame>
          <p:nvGraphicFramePr>
            <p:cNvPr id="45070" name="Object 1024"/>
            <p:cNvGraphicFramePr>
              <a:graphicFrameLocks noChangeAspect="1"/>
            </p:cNvGraphicFramePr>
            <p:nvPr/>
          </p:nvGraphicFramePr>
          <p:xfrm>
            <a:off x="1257" y="2184"/>
            <a:ext cx="525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09" name="公式" r:id="rId9" imgW="350372" imgH="183038" progId="Equation.3">
                    <p:embed/>
                  </p:oleObj>
                </mc:Choice>
                <mc:Fallback>
                  <p:oleObj name="公式" r:id="rId9" imgW="350372" imgH="18303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7" y="2184"/>
                          <a:ext cx="525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71" name="Line 34"/>
            <p:cNvSpPr>
              <a:spLocks noChangeShapeType="1"/>
            </p:cNvSpPr>
            <p:nvPr/>
          </p:nvSpPr>
          <p:spPr bwMode="auto">
            <a:xfrm>
              <a:off x="1848" y="2323"/>
              <a:ext cx="198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56073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2" grpId="0" animBg="1"/>
      <p:bldP spid="39943" grpId="0" animBg="1"/>
      <p:bldP spid="39953" grpId="0" autoUpdateAnimBg="0"/>
      <p:bldP spid="39954" grpId="0" autoUpdateAnimBg="0"/>
      <p:bldP spid="39955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Text Box 3"/>
          <p:cNvSpPr txBox="1">
            <a:spLocks noChangeArrowheads="1"/>
          </p:cNvSpPr>
          <p:nvPr/>
        </p:nvSpPr>
        <p:spPr bwMode="auto">
          <a:xfrm>
            <a:off x="398463" y="1403522"/>
            <a:ext cx="8421687" cy="15017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求换路后电路中的电压和电流 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其中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电容 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视为开路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电感</a:t>
            </a:r>
            <a:r>
              <a:rPr lang="en-US" altLang="zh-CN" sz="2800" b="1" i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视为短路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即求解直流电阻性电路中的电压和电流。	</a:t>
            </a:r>
          </a:p>
        </p:txBody>
      </p:sp>
      <p:graphicFrame>
        <p:nvGraphicFramePr>
          <p:cNvPr id="115712" name="Object 1024"/>
          <p:cNvGraphicFramePr>
            <a:graphicFrameLocks noChangeAspect="1"/>
          </p:cNvGraphicFramePr>
          <p:nvPr>
            <p:extLst/>
          </p:nvPr>
        </p:nvGraphicFramePr>
        <p:xfrm>
          <a:off x="1401763" y="4929359"/>
          <a:ext cx="2459037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0" name="Equation" r:id="rId3" imgW="1081892" imgH="602085" progId="Equation.3">
                  <p:embed/>
                </p:oleObj>
              </mc:Choice>
              <mc:Fallback>
                <p:oleObj name="Equation" r:id="rId3" imgW="1081892" imgH="6020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4929359"/>
                        <a:ext cx="2459037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368925" y="4996034"/>
            <a:ext cx="2659063" cy="1419225"/>
            <a:chOff x="3534" y="3072"/>
            <a:chExt cx="1753" cy="936"/>
          </a:xfrm>
        </p:grpSpPr>
        <p:graphicFrame>
          <p:nvGraphicFramePr>
            <p:cNvPr id="46092" name="Object 1026"/>
            <p:cNvGraphicFramePr>
              <a:graphicFrameLocks noChangeAspect="1"/>
            </p:cNvGraphicFramePr>
            <p:nvPr/>
          </p:nvGraphicFramePr>
          <p:xfrm>
            <a:off x="3534" y="3072"/>
            <a:ext cx="1753" cy="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1" name="Equation" r:id="rId5" imgW="1044014" imgH="388778" progId="Equation.3">
                    <p:embed/>
                  </p:oleObj>
                </mc:Choice>
                <mc:Fallback>
                  <p:oleObj name="Equation" r:id="rId5" imgW="1044014" imgH="38877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4" y="3072"/>
                          <a:ext cx="1753" cy="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3" name="Object 1027"/>
            <p:cNvGraphicFramePr>
              <a:graphicFrameLocks noChangeAspect="1"/>
            </p:cNvGraphicFramePr>
            <p:nvPr/>
          </p:nvGraphicFramePr>
          <p:xfrm>
            <a:off x="4188" y="3668"/>
            <a:ext cx="866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2" name="Equation" r:id="rId7" imgW="510407" imgH="198173" progId="Equation.3">
                    <p:embed/>
                  </p:oleObj>
                </mc:Choice>
                <mc:Fallback>
                  <p:oleObj name="Equation" r:id="rId7" imgW="510407" imgH="1981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8" y="3668"/>
                          <a:ext cx="866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98463" y="957434"/>
            <a:ext cx="3810000" cy="547688"/>
            <a:chOff x="384" y="262"/>
            <a:chExt cx="2400" cy="345"/>
          </a:xfrm>
        </p:grpSpPr>
        <p:sp>
          <p:nvSpPr>
            <p:cNvPr id="46090" name="Text Box 9"/>
            <p:cNvSpPr txBox="1">
              <a:spLocks noChangeArrowheads="1"/>
            </p:cNvSpPr>
            <p:nvPr/>
          </p:nvSpPr>
          <p:spPr bwMode="auto">
            <a:xfrm>
              <a:off x="384" y="262"/>
              <a:ext cx="240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cs typeface="Times New Roman" panose="02020603050405020304" pitchFamily="18" charset="0"/>
                </a:rPr>
                <a:t>(1)  </a:t>
              </a:r>
              <a:r>
                <a:rPr lang="zh-CN" altLang="en-US" sz="2800" b="1">
                  <a:cs typeface="Times New Roman" panose="02020603050405020304" pitchFamily="18" charset="0"/>
                </a:rPr>
                <a:t>稳态值          的计算</a:t>
              </a:r>
            </a:p>
          </p:txBody>
        </p:sp>
        <p:graphicFrame>
          <p:nvGraphicFramePr>
            <p:cNvPr id="46091" name="Object 1025"/>
            <p:cNvGraphicFramePr>
              <a:graphicFrameLocks noChangeAspect="1"/>
            </p:cNvGraphicFramePr>
            <p:nvPr/>
          </p:nvGraphicFramePr>
          <p:xfrm>
            <a:off x="1471" y="297"/>
            <a:ext cx="570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3" name="公式" r:id="rId9" imgW="373572" imgH="198173" progId="Equation.3">
                    <p:embed/>
                  </p:oleObj>
                </mc:Choice>
                <mc:Fallback>
                  <p:oleObj name="公式" r:id="rId9" imgW="373572" imgH="1981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1" y="297"/>
                          <a:ext cx="570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2236788" y="458959"/>
            <a:ext cx="4711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32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响应中“三要素”的确定</a:t>
            </a:r>
          </a:p>
        </p:txBody>
      </p:sp>
      <p:sp>
        <p:nvSpPr>
          <p:cNvPr id="40995" name="Text Box 35"/>
          <p:cNvSpPr txBox="1">
            <a:spLocks noChangeArrowheads="1"/>
          </p:cNvSpPr>
          <p:nvPr/>
        </p:nvSpPr>
        <p:spPr bwMode="auto">
          <a:xfrm>
            <a:off x="407988" y="2794172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99"/>
                </a:solidFill>
                <a:cs typeface="Times New Roman" panose="02020603050405020304" pitchFamily="18" charset="0"/>
              </a:rPr>
              <a:t>例：</a:t>
            </a:r>
          </a:p>
        </p:txBody>
      </p:sp>
      <p:pic>
        <p:nvPicPr>
          <p:cNvPr id="41053" name="Picture 93" descr="图片1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854497"/>
            <a:ext cx="449897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4" name="Picture 94" descr="图片1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2597322"/>
            <a:ext cx="3852863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10346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5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autoUpdateAnimBg="0"/>
      <p:bldP spid="40995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1013983"/>
            <a:ext cx="5257800" cy="547688"/>
            <a:chOff x="336" y="576"/>
            <a:chExt cx="3312" cy="345"/>
          </a:xfrm>
        </p:grpSpPr>
        <p:sp>
          <p:nvSpPr>
            <p:cNvPr id="47138" name="Text Box 3"/>
            <p:cNvSpPr txBox="1">
              <a:spLocks noChangeArrowheads="1"/>
            </p:cNvSpPr>
            <p:nvPr/>
          </p:nvSpPr>
          <p:spPr bwMode="auto">
            <a:xfrm>
              <a:off x="336" y="584"/>
              <a:ext cx="17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tabLst>
                  <a:tab pos="4762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tabLst>
                  <a:tab pos="4762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tabLst>
                  <a:tab pos="4762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tabLst>
                  <a:tab pos="4762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tabLst>
                  <a:tab pos="4762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762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762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762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7625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2"/>
                  </a:solidFill>
                  <a:cs typeface="Times New Roman" panose="02020603050405020304" pitchFamily="18" charset="0"/>
                </a:rPr>
                <a:t> 1) </a:t>
              </a:r>
              <a:r>
                <a:rPr lang="zh-CN" altLang="en-US" sz="2800" b="1">
                  <a:solidFill>
                    <a:schemeClr val="tx2"/>
                  </a:solidFill>
                  <a:cs typeface="Times New Roman" panose="02020603050405020304" pitchFamily="18" charset="0"/>
                </a:rPr>
                <a:t>由</a:t>
              </a:r>
              <a:r>
                <a:rPr lang="en-US" altLang="zh-CN" sz="2800" b="1" i="1">
                  <a:solidFill>
                    <a:schemeClr val="tx2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sz="2800" b="1">
                  <a:solidFill>
                    <a:schemeClr val="tx2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=0</a:t>
              </a:r>
              <a:r>
                <a:rPr lang="en-US" altLang="zh-CN" sz="2800" b="1" baseline="-25000">
                  <a:solidFill>
                    <a:schemeClr val="tx2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-</a:t>
              </a:r>
              <a:r>
                <a:rPr lang="en-US" altLang="zh-CN" sz="2800" b="1">
                  <a:solidFill>
                    <a:schemeClr val="tx2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zh-CN" altLang="en-US" sz="2800" b="1">
                  <a:solidFill>
                    <a:schemeClr val="tx2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电路求</a:t>
              </a:r>
            </a:p>
          </p:txBody>
        </p:sp>
        <p:graphicFrame>
          <p:nvGraphicFramePr>
            <p:cNvPr id="47139" name="Object 9"/>
            <p:cNvGraphicFramePr>
              <a:graphicFrameLocks noChangeAspect="1"/>
            </p:cNvGraphicFramePr>
            <p:nvPr/>
          </p:nvGraphicFramePr>
          <p:xfrm>
            <a:off x="2090" y="576"/>
            <a:ext cx="1558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50" name="公式" r:id="rId3" imgW="982936" imgH="220875" progId="Equation.3">
                    <p:embed/>
                  </p:oleObj>
                </mc:Choice>
                <mc:Fallback>
                  <p:oleObj name="公式" r:id="rId3" imgW="982936" imgH="2208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0" y="576"/>
                          <a:ext cx="1558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468313" y="1471183"/>
            <a:ext cx="6465887" cy="1143000"/>
            <a:chOff x="343" y="912"/>
            <a:chExt cx="4202" cy="720"/>
          </a:xfrm>
        </p:grpSpPr>
        <p:sp>
          <p:nvSpPr>
            <p:cNvPr id="47134" name="Text Box 6"/>
            <p:cNvSpPr txBox="1">
              <a:spLocks noChangeArrowheads="1"/>
            </p:cNvSpPr>
            <p:nvPr/>
          </p:nvSpPr>
          <p:spPr bwMode="auto">
            <a:xfrm>
              <a:off x="343" y="1113"/>
              <a:ext cx="22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solidFill>
                    <a:schemeClr val="tx2"/>
                  </a:solidFill>
                  <a:cs typeface="Times New Roman" panose="02020603050405020304" pitchFamily="18" charset="0"/>
                </a:rPr>
                <a:t>2) </a:t>
              </a:r>
              <a:r>
                <a:rPr lang="zh-CN" altLang="en-US" sz="2800" b="1">
                  <a:solidFill>
                    <a:schemeClr val="tx2"/>
                  </a:solidFill>
                  <a:cs typeface="Times New Roman" panose="02020603050405020304" pitchFamily="18" charset="0"/>
                </a:rPr>
                <a:t>根据换路定则求出</a:t>
              </a:r>
            </a:p>
          </p:txBody>
        </p:sp>
        <p:grpSp>
          <p:nvGrpSpPr>
            <p:cNvPr id="47135" name="Group 7"/>
            <p:cNvGrpSpPr>
              <a:grpSpLocks/>
            </p:cNvGrpSpPr>
            <p:nvPr/>
          </p:nvGrpSpPr>
          <p:grpSpPr bwMode="auto">
            <a:xfrm>
              <a:off x="2571" y="912"/>
              <a:ext cx="1974" cy="720"/>
              <a:chOff x="2571" y="912"/>
              <a:chExt cx="1974" cy="720"/>
            </a:xfrm>
          </p:grpSpPr>
          <p:graphicFrame>
            <p:nvGraphicFramePr>
              <p:cNvPr id="47136" name="Object 8"/>
              <p:cNvGraphicFramePr>
                <a:graphicFrameLocks noChangeAspect="1"/>
              </p:cNvGraphicFramePr>
              <p:nvPr/>
            </p:nvGraphicFramePr>
            <p:xfrm>
              <a:off x="2675" y="912"/>
              <a:ext cx="1870" cy="72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051" name="公式" r:id="rId5" imgW="1044014" imgH="449790" progId="Equation.3">
                      <p:embed/>
                    </p:oleObj>
                  </mc:Choice>
                  <mc:Fallback>
                    <p:oleObj name="公式" r:id="rId5" imgW="1044014" imgH="44979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75" y="912"/>
                            <a:ext cx="1870" cy="72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99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137" name="AutoShape 9"/>
              <p:cNvSpPr>
                <a:spLocks/>
              </p:cNvSpPr>
              <p:nvPr/>
            </p:nvSpPr>
            <p:spPr bwMode="auto">
              <a:xfrm>
                <a:off x="2571" y="1097"/>
                <a:ext cx="117" cy="415"/>
              </a:xfrm>
              <a:prstGeom prst="leftBrace">
                <a:avLst>
                  <a:gd name="adj1" fmla="val 29558"/>
                  <a:gd name="adj2" fmla="val 50000"/>
                </a:avLst>
              </a:prstGeom>
              <a:noFill/>
              <a:ln w="38100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>
                  <a:solidFill>
                    <a:srgbClr val="CC0000"/>
                  </a:solidFill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468313" y="2537983"/>
            <a:ext cx="8523287" cy="536575"/>
            <a:chOff x="343" y="1680"/>
            <a:chExt cx="5369" cy="338"/>
          </a:xfrm>
        </p:grpSpPr>
        <p:sp>
          <p:nvSpPr>
            <p:cNvPr id="47130" name="Text Box 11"/>
            <p:cNvSpPr txBox="1">
              <a:spLocks noChangeArrowheads="1"/>
            </p:cNvSpPr>
            <p:nvPr/>
          </p:nvSpPr>
          <p:spPr bwMode="auto">
            <a:xfrm>
              <a:off x="343" y="1680"/>
              <a:ext cx="407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2"/>
                  </a:solidFill>
                  <a:cs typeface="Times New Roman" panose="02020603050405020304" pitchFamily="18" charset="0"/>
                </a:rPr>
                <a:t>3) </a:t>
              </a:r>
              <a:r>
                <a:rPr lang="zh-CN" altLang="en-US" sz="2800" b="1">
                  <a:solidFill>
                    <a:schemeClr val="tx2"/>
                  </a:solidFill>
                  <a:cs typeface="Times New Roman" panose="02020603050405020304" pitchFamily="18" charset="0"/>
                </a:rPr>
                <a:t>由</a:t>
              </a:r>
              <a:r>
                <a:rPr lang="en-US" altLang="zh-CN" sz="2800" b="1" i="1">
                  <a:solidFill>
                    <a:schemeClr val="tx2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t</a:t>
              </a:r>
              <a:r>
                <a:rPr lang="en-US" altLang="zh-CN" sz="2800" b="1">
                  <a:solidFill>
                    <a:schemeClr val="tx2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=0</a:t>
              </a:r>
              <a:r>
                <a:rPr lang="en-US" altLang="zh-CN" sz="2800" b="1" baseline="-25000">
                  <a:solidFill>
                    <a:schemeClr val="tx2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+</a:t>
              </a:r>
              <a:r>
                <a:rPr lang="zh-CN" altLang="en-US" sz="2800" b="1">
                  <a:solidFill>
                    <a:schemeClr val="tx2"/>
                  </a:solidFill>
                  <a:cs typeface="Times New Roman" panose="02020603050405020304" pitchFamily="18" charset="0"/>
                  <a:sym typeface="Symbol" panose="05050102010706020507" pitchFamily="18" charset="2"/>
                </a:rPr>
                <a:t>时</a:t>
              </a:r>
              <a:r>
                <a:rPr lang="zh-CN" altLang="en-US" sz="2800" b="1">
                  <a:solidFill>
                    <a:schemeClr val="tx2"/>
                  </a:solidFill>
                  <a:cs typeface="Times New Roman" panose="02020603050405020304" pitchFamily="18" charset="0"/>
                </a:rPr>
                <a:t>的电路，求所需其它各量的</a:t>
              </a:r>
            </a:p>
          </p:txBody>
        </p:sp>
        <p:graphicFrame>
          <p:nvGraphicFramePr>
            <p:cNvPr id="47131" name="Object 6"/>
            <p:cNvGraphicFramePr>
              <a:graphicFrameLocks noChangeAspect="1"/>
            </p:cNvGraphicFramePr>
            <p:nvPr/>
          </p:nvGraphicFramePr>
          <p:xfrm>
            <a:off x="5105" y="1686"/>
            <a:ext cx="607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52" name="公式" r:id="rId7" imgW="350372" imgH="205740" progId="Equation.3">
                    <p:embed/>
                  </p:oleObj>
                </mc:Choice>
                <mc:Fallback>
                  <p:oleObj name="公式" r:id="rId7" imgW="350372" imgH="2057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5" y="1686"/>
                          <a:ext cx="607" cy="3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32" name="Object 7"/>
            <p:cNvGraphicFramePr>
              <a:graphicFrameLocks noChangeAspect="1"/>
            </p:cNvGraphicFramePr>
            <p:nvPr/>
          </p:nvGraphicFramePr>
          <p:xfrm>
            <a:off x="4241" y="1680"/>
            <a:ext cx="685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53" name="公式" r:id="rId9" imgW="388724" imgH="205740" progId="Equation.3">
                    <p:embed/>
                  </p:oleObj>
                </mc:Choice>
                <mc:Fallback>
                  <p:oleObj name="公式" r:id="rId9" imgW="388724" imgH="2057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1680"/>
                          <a:ext cx="685" cy="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33" name="Text Box 14"/>
            <p:cNvSpPr txBox="1">
              <a:spLocks noChangeArrowheads="1"/>
            </p:cNvSpPr>
            <p:nvPr/>
          </p:nvSpPr>
          <p:spPr bwMode="auto">
            <a:xfrm>
              <a:off x="4817" y="1680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tx2"/>
                  </a:solidFill>
                  <a:cs typeface="Times New Roman" panose="02020603050405020304" pitchFamily="18" charset="0"/>
                </a:rPr>
                <a:t>或</a:t>
              </a:r>
            </a:p>
          </p:txBody>
        </p:sp>
      </p:grp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457200" y="3847671"/>
            <a:ext cx="5943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在换路瞬间 </a:t>
            </a:r>
            <a:r>
              <a:rPr lang="en-US" altLang="zh-CN" sz="2800" b="1" i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=(0</a:t>
            </a:r>
            <a:r>
              <a:rPr lang="en-US" altLang="zh-CN" sz="2800" b="1" baseline="-2500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b="1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的等效电路中</a:t>
            </a:r>
          </a:p>
        </p:txBody>
      </p: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381000" y="4323921"/>
            <a:ext cx="8221663" cy="1109662"/>
            <a:chOff x="336" y="2208"/>
            <a:chExt cx="5179" cy="699"/>
          </a:xfrm>
        </p:grpSpPr>
        <p:grpSp>
          <p:nvGrpSpPr>
            <p:cNvPr id="47122" name="Group 17"/>
            <p:cNvGrpSpPr>
              <a:grpSpLocks/>
            </p:cNvGrpSpPr>
            <p:nvPr/>
          </p:nvGrpSpPr>
          <p:grpSpPr bwMode="auto">
            <a:xfrm>
              <a:off x="624" y="2496"/>
              <a:ext cx="4891" cy="411"/>
              <a:chOff x="624" y="2555"/>
              <a:chExt cx="4891" cy="411"/>
            </a:xfrm>
          </p:grpSpPr>
          <p:sp>
            <p:nvSpPr>
              <p:cNvPr id="47126" name="Text Box 18"/>
              <p:cNvSpPr txBox="1">
                <a:spLocks noChangeArrowheads="1"/>
              </p:cNvSpPr>
              <p:nvPr/>
            </p:nvSpPr>
            <p:spPr bwMode="auto">
              <a:xfrm>
                <a:off x="3374" y="2556"/>
                <a:ext cx="21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电容元件视为短路。</a:t>
                </a:r>
              </a:p>
            </p:txBody>
          </p:sp>
          <p:graphicFrame>
            <p:nvGraphicFramePr>
              <p:cNvPr id="47127" name="Object 4"/>
              <p:cNvGraphicFramePr>
                <a:graphicFrameLocks noChangeAspect="1"/>
              </p:cNvGraphicFramePr>
              <p:nvPr/>
            </p:nvGraphicFramePr>
            <p:xfrm>
              <a:off x="1546" y="2579"/>
              <a:ext cx="326" cy="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054" name="公式" r:id="rId11" imgW="243840" imgH="220875" progId="Equation.3">
                      <p:embed/>
                    </p:oleObj>
                  </mc:Choice>
                  <mc:Fallback>
                    <p:oleObj name="公式" r:id="rId11" imgW="243840" imgH="22087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46" y="2579"/>
                            <a:ext cx="326" cy="3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128" name="Rectangle 20"/>
              <p:cNvSpPr>
                <a:spLocks noChangeArrowheads="1"/>
              </p:cNvSpPr>
              <p:nvPr/>
            </p:nvSpPr>
            <p:spPr bwMode="auto">
              <a:xfrm>
                <a:off x="624" y="2555"/>
                <a:ext cx="101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其值等于</a:t>
                </a:r>
              </a:p>
            </p:txBody>
          </p:sp>
          <p:graphicFrame>
            <p:nvGraphicFramePr>
              <p:cNvPr id="47129" name="Object 5"/>
              <p:cNvGraphicFramePr>
                <a:graphicFrameLocks noChangeAspect="1"/>
              </p:cNvGraphicFramePr>
              <p:nvPr/>
            </p:nvGraphicFramePr>
            <p:xfrm>
              <a:off x="1920" y="2577"/>
              <a:ext cx="1488" cy="3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8055" name="公式" r:id="rId13" imgW="1021287" imgH="236010" progId="Equation.3">
                      <p:embed/>
                    </p:oleObj>
                  </mc:Choice>
                  <mc:Fallback>
                    <p:oleObj name="公式" r:id="rId13" imgW="1021287" imgH="23601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0" y="2577"/>
                            <a:ext cx="1488" cy="3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47123" name="Text Box 22"/>
            <p:cNvSpPr txBox="1">
              <a:spLocks noChangeArrowheads="1"/>
            </p:cNvSpPr>
            <p:nvPr/>
          </p:nvSpPr>
          <p:spPr bwMode="auto">
            <a:xfrm>
              <a:off x="336" y="2209"/>
              <a:ext cx="65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2"/>
                  </a:solidFill>
                  <a:cs typeface="Times New Roman" panose="02020603050405020304" pitchFamily="18" charset="0"/>
                </a:rPr>
                <a:t>(1) </a:t>
              </a:r>
              <a:r>
                <a:rPr lang="zh-CN" altLang="en-US" sz="2800" b="1">
                  <a:solidFill>
                    <a:schemeClr val="tx2"/>
                  </a:solidFill>
                  <a:cs typeface="Times New Roman" panose="02020603050405020304" pitchFamily="18" charset="0"/>
                </a:rPr>
                <a:t>若</a:t>
              </a:r>
              <a:endParaRPr lang="zh-CN" altLang="zh-CN" sz="2800" b="1">
                <a:solidFill>
                  <a:schemeClr val="tx2"/>
                </a:solidFill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7124" name="Object 3"/>
            <p:cNvGraphicFramePr>
              <a:graphicFrameLocks noChangeAspect="1"/>
            </p:cNvGraphicFramePr>
            <p:nvPr/>
          </p:nvGraphicFramePr>
          <p:xfrm>
            <a:off x="912" y="2208"/>
            <a:ext cx="1698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56" name="公式" r:id="rId15" imgW="1135395" imgH="236010" progId="Equation.3">
                    <p:embed/>
                  </p:oleObj>
                </mc:Choice>
                <mc:Fallback>
                  <p:oleObj name="公式" r:id="rId15" imgW="1135395" imgH="23601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208"/>
                          <a:ext cx="1698" cy="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25" name="Text Box 24"/>
            <p:cNvSpPr txBox="1">
              <a:spLocks noChangeArrowheads="1"/>
            </p:cNvSpPr>
            <p:nvPr/>
          </p:nvSpPr>
          <p:spPr bwMode="auto">
            <a:xfrm>
              <a:off x="2549" y="2211"/>
              <a:ext cx="259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2"/>
                  </a:solidFill>
                  <a:cs typeface="Times New Roman" panose="02020603050405020304" pitchFamily="18" charset="0"/>
                </a:rPr>
                <a:t>电容元件用恒压源代替，</a:t>
              </a:r>
            </a:p>
          </p:txBody>
        </p:sp>
      </p:grpSp>
      <p:grpSp>
        <p:nvGrpSpPr>
          <p:cNvPr id="8" name="Group 25"/>
          <p:cNvGrpSpPr>
            <a:grpSpLocks/>
          </p:cNvGrpSpPr>
          <p:nvPr/>
        </p:nvGrpSpPr>
        <p:grpSpPr bwMode="auto">
          <a:xfrm>
            <a:off x="427038" y="5357383"/>
            <a:ext cx="7954962" cy="1143000"/>
            <a:chOff x="365" y="3312"/>
            <a:chExt cx="5011" cy="720"/>
          </a:xfrm>
        </p:grpSpPr>
        <p:graphicFrame>
          <p:nvGraphicFramePr>
            <p:cNvPr id="47116" name="Object 1"/>
            <p:cNvGraphicFramePr>
              <a:graphicFrameLocks noChangeAspect="1"/>
            </p:cNvGraphicFramePr>
            <p:nvPr/>
          </p:nvGraphicFramePr>
          <p:xfrm>
            <a:off x="990" y="3312"/>
            <a:ext cx="1295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57" name="公式" r:id="rId17" imgW="1097517" imgH="236010" progId="Equation.3">
                    <p:embed/>
                  </p:oleObj>
                </mc:Choice>
                <mc:Fallback>
                  <p:oleObj name="公式" r:id="rId17" imgW="1097517" imgH="23601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0" y="3312"/>
                          <a:ext cx="1295" cy="4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7117" name="Group 27"/>
            <p:cNvGrpSpPr>
              <a:grpSpLocks/>
            </p:cNvGrpSpPr>
            <p:nvPr/>
          </p:nvGrpSpPr>
          <p:grpSpPr bwMode="auto">
            <a:xfrm>
              <a:off x="365" y="3312"/>
              <a:ext cx="5011" cy="720"/>
              <a:chOff x="365" y="3312"/>
              <a:chExt cx="5011" cy="720"/>
            </a:xfrm>
          </p:grpSpPr>
          <p:grpSp>
            <p:nvGrpSpPr>
              <p:cNvPr id="47118" name="Group 28"/>
              <p:cNvGrpSpPr>
                <a:grpSpLocks/>
              </p:cNvGrpSpPr>
              <p:nvPr/>
            </p:nvGrpSpPr>
            <p:grpSpPr bwMode="auto">
              <a:xfrm>
                <a:off x="653" y="3623"/>
                <a:ext cx="4723" cy="409"/>
                <a:chOff x="605" y="3671"/>
                <a:chExt cx="4723" cy="409"/>
              </a:xfrm>
            </p:grpSpPr>
            <p:graphicFrame>
              <p:nvGraphicFramePr>
                <p:cNvPr id="47120" name="Object 2"/>
                <p:cNvGraphicFramePr>
                  <a:graphicFrameLocks noChangeAspect="1"/>
                </p:cNvGraphicFramePr>
                <p:nvPr/>
              </p:nvGraphicFramePr>
              <p:xfrm>
                <a:off x="1824" y="3700"/>
                <a:ext cx="1292" cy="3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8058" name="Equation" r:id="rId19" imgW="807750" imgH="236010" progId="Equation.3">
                        <p:embed/>
                      </p:oleObj>
                    </mc:Choice>
                    <mc:Fallback>
                      <p:oleObj name="Equation" r:id="rId19" imgW="807750" imgH="23601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24" y="3700"/>
                              <a:ext cx="1292" cy="38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7121" name="Rectangle 30"/>
                <p:cNvSpPr>
                  <a:spLocks noChangeArrowheads="1"/>
                </p:cNvSpPr>
                <p:nvPr/>
              </p:nvSpPr>
              <p:spPr bwMode="auto">
                <a:xfrm>
                  <a:off x="605" y="3671"/>
                  <a:ext cx="4723" cy="3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zh-CN" altLang="en-US" sz="2800" b="1">
                      <a:solidFill>
                        <a:schemeClr val="tx2"/>
                      </a:solidFill>
                      <a:cs typeface="Times New Roman" panose="02020603050405020304" pitchFamily="18" charset="0"/>
                    </a:rPr>
                    <a:t>其值等于</a:t>
                  </a:r>
                  <a:r>
                    <a:rPr lang="en-US" altLang="zh-CN" sz="2800" b="1" i="1">
                      <a:solidFill>
                        <a:schemeClr val="tx2"/>
                      </a:solidFill>
                      <a:cs typeface="Times New Roman" panose="02020603050405020304" pitchFamily="18" charset="0"/>
                    </a:rPr>
                    <a:t>I</a:t>
                  </a:r>
                  <a:r>
                    <a:rPr lang="en-US" altLang="zh-CN" sz="2800" b="1" baseline="-25000">
                      <a:solidFill>
                        <a:schemeClr val="tx2"/>
                      </a:solidFill>
                      <a:cs typeface="Times New Roman" panose="02020603050405020304" pitchFamily="18" charset="0"/>
                    </a:rPr>
                    <a:t>0 </a:t>
                  </a:r>
                  <a:r>
                    <a:rPr lang="en-US" altLang="zh-CN" sz="2800" b="1">
                      <a:solidFill>
                        <a:schemeClr val="tx2"/>
                      </a:solidFill>
                      <a:cs typeface="Times New Roman" panose="02020603050405020304" pitchFamily="18" charset="0"/>
                    </a:rPr>
                    <a:t>,                       , </a:t>
                  </a:r>
                  <a:r>
                    <a:rPr lang="zh-CN" altLang="en-US" sz="2800" b="1">
                      <a:solidFill>
                        <a:schemeClr val="tx2"/>
                      </a:solidFill>
                      <a:cs typeface="Times New Roman" panose="02020603050405020304" pitchFamily="18" charset="0"/>
                    </a:rPr>
                    <a:t>电感元件视为开路。</a:t>
                  </a:r>
                </a:p>
              </p:txBody>
            </p:sp>
          </p:grpSp>
          <p:sp>
            <p:nvSpPr>
              <p:cNvPr id="47119" name="Text Box 31"/>
              <p:cNvSpPr txBox="1">
                <a:spLocks noChangeArrowheads="1"/>
              </p:cNvSpPr>
              <p:nvPr/>
            </p:nvSpPr>
            <p:spPr bwMode="auto">
              <a:xfrm>
                <a:off x="365" y="3312"/>
                <a:ext cx="459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(2) </a:t>
                </a:r>
                <a:r>
                  <a:rPr lang="zh-CN" altLang="en-US" sz="2800" b="1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若                       </a:t>
                </a:r>
                <a:r>
                  <a:rPr lang="en-US" altLang="zh-CN" sz="2800" b="1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, </a:t>
                </a:r>
                <a:r>
                  <a:rPr lang="zh-CN" altLang="en-US" sz="2800" b="1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电感元件用恒流源代替 ，</a:t>
                </a:r>
                <a:endParaRPr lang="zh-CN" altLang="zh-CN" sz="2800" b="1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2016" name="AutoShape 32" descr="40%"/>
          <p:cNvSpPr>
            <a:spLocks noChangeArrowheads="1"/>
          </p:cNvSpPr>
          <p:nvPr/>
        </p:nvSpPr>
        <p:spPr bwMode="auto">
          <a:xfrm>
            <a:off x="323850" y="3147583"/>
            <a:ext cx="1504950" cy="685800"/>
          </a:xfrm>
          <a:prstGeom prst="cloudCallout">
            <a:avLst>
              <a:gd name="adj1" fmla="val 53690"/>
              <a:gd name="adj2" fmla="val 50463"/>
            </a:avLst>
          </a:prstGeom>
          <a:pattFill prst="pct40">
            <a:fgClr>
              <a:srgbClr val="FFCCCC"/>
            </a:fgClr>
            <a:bgClr>
              <a:srgbClr val="FFFFFF"/>
            </a:bgClr>
          </a:pattFill>
          <a:ln w="28575">
            <a:solidFill>
              <a:srgbClr val="339933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2800" b="1">
                <a:solidFill>
                  <a:srgbClr val="FF3300"/>
                </a:solidFill>
                <a:cs typeface="Times New Roman" panose="02020603050405020304" pitchFamily="18" charset="0"/>
              </a:rPr>
              <a:t>    </a:t>
            </a:r>
            <a:r>
              <a:rPr lang="zh-CN" altLang="en-US" sz="2800" b="1">
                <a:solidFill>
                  <a:srgbClr val="FF3300"/>
                </a:solidFill>
                <a:cs typeface="Times New Roman" panose="02020603050405020304" pitchFamily="18" charset="0"/>
              </a:rPr>
              <a:t>注意：</a:t>
            </a:r>
          </a:p>
        </p:txBody>
      </p:sp>
      <p:grpSp>
        <p:nvGrpSpPr>
          <p:cNvPr id="47113" name="Group 33"/>
          <p:cNvGrpSpPr>
            <a:grpSpLocks/>
          </p:cNvGrpSpPr>
          <p:nvPr/>
        </p:nvGrpSpPr>
        <p:grpSpPr bwMode="auto">
          <a:xfrm>
            <a:off x="381000" y="521858"/>
            <a:ext cx="3898900" cy="568325"/>
            <a:chOff x="432" y="266"/>
            <a:chExt cx="2456" cy="358"/>
          </a:xfrm>
        </p:grpSpPr>
        <p:graphicFrame>
          <p:nvGraphicFramePr>
            <p:cNvPr id="47114" name="Object 0"/>
            <p:cNvGraphicFramePr>
              <a:graphicFrameLocks noChangeAspect="1"/>
            </p:cNvGraphicFramePr>
            <p:nvPr/>
          </p:nvGraphicFramePr>
          <p:xfrm>
            <a:off x="1395" y="272"/>
            <a:ext cx="631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59" name="公式" r:id="rId21" imgW="434177" imgH="236010" progId="Equation.3">
                    <p:embed/>
                  </p:oleObj>
                </mc:Choice>
                <mc:Fallback>
                  <p:oleObj name="公式" r:id="rId21" imgW="434177" imgH="23601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5" y="272"/>
                          <a:ext cx="631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15" name="Text Box 35"/>
            <p:cNvSpPr txBox="1">
              <a:spLocks noChangeArrowheads="1"/>
            </p:cNvSpPr>
            <p:nvPr/>
          </p:nvSpPr>
          <p:spPr bwMode="auto">
            <a:xfrm>
              <a:off x="432" y="266"/>
              <a:ext cx="245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CC0000"/>
                  </a:solidFill>
                  <a:cs typeface="Times New Roman" panose="02020603050405020304" pitchFamily="18" charset="0"/>
                </a:rPr>
                <a:t>(2) </a:t>
              </a:r>
              <a:r>
                <a:rPr lang="zh-CN" altLang="en-US" sz="2800" b="1">
                  <a:solidFill>
                    <a:srgbClr val="CC0000"/>
                  </a:solidFill>
                  <a:cs typeface="Times New Roman" panose="02020603050405020304" pitchFamily="18" charset="0"/>
                </a:rPr>
                <a:t>初始值           的计算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93006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2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9" grpId="0" autoUpdateAnimBg="0"/>
      <p:bldP spid="42016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685800" y="4319459"/>
            <a:ext cx="67818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对于简单的一阶电路 ，</a:t>
            </a:r>
            <a:r>
              <a:rPr lang="en-US" altLang="zh-CN" sz="32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32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32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graphicFrame>
        <p:nvGraphicFramePr>
          <p:cNvPr id="117760" name="Object 0" descr="40%"/>
          <p:cNvGraphicFramePr>
            <a:graphicFrameLocks noChangeAspect="1"/>
          </p:cNvGraphicFramePr>
          <p:nvPr>
            <p:extLst/>
          </p:nvPr>
        </p:nvGraphicFramePr>
        <p:xfrm>
          <a:off x="3200400" y="2384296"/>
          <a:ext cx="15240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6" name="Equation" r:id="rId3" imgW="541183" imgH="220875" progId="Equation.3">
                  <p:embed/>
                </p:oleObj>
              </mc:Choice>
              <mc:Fallback>
                <p:oleObj name="Equation" r:id="rId3" imgW="541183" imgH="2208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384296"/>
                        <a:ext cx="15240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pattFill prst="pct40">
                              <a:fgClr>
                                <a:srgbClr val="00FF00"/>
                              </a:fgClr>
                              <a:bgClr>
                                <a:srgbClr val="FFFFFF"/>
                              </a:bgClr>
                            </a:patt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457200" y="4898896"/>
            <a:ext cx="8686800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2)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对于较复杂的一阶电路，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为换路后的电路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除去电源和储能元件后，在储能元件两端所求得的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无源二端网络的等效电阻。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609600" y="1511171"/>
            <a:ext cx="34337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时间常数</a:t>
            </a:r>
            <a:r>
              <a:rPr lang="zh-CN" altLang="en-US" sz="2800" b="1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 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的计算</a:t>
            </a:r>
            <a:endParaRPr lang="zh-CN" altLang="en-US" sz="2800" b="1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914400" y="2044571"/>
            <a:ext cx="28098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对于一阶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电路</a:t>
            </a:r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942975" y="2897059"/>
            <a:ext cx="27908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对于一阶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电路</a:t>
            </a:r>
          </a:p>
        </p:txBody>
      </p:sp>
      <p:graphicFrame>
        <p:nvGraphicFramePr>
          <p:cNvPr id="117761" name="Object 1" descr="40%"/>
          <p:cNvGraphicFramePr>
            <a:graphicFrameLocks noChangeAspect="1"/>
          </p:cNvGraphicFramePr>
          <p:nvPr>
            <p:extLst/>
          </p:nvPr>
        </p:nvGraphicFramePr>
        <p:xfrm>
          <a:off x="3200400" y="3133596"/>
          <a:ext cx="1311275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7" name="Equation" r:id="rId5" imgW="464953" imgH="426615" progId="Equation.3">
                  <p:embed/>
                </p:oleObj>
              </mc:Choice>
              <mc:Fallback>
                <p:oleObj name="Equation" r:id="rId5" imgW="464953" imgH="4266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133596"/>
                        <a:ext cx="1311275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pattFill prst="pct40">
                              <a:fgClr>
                                <a:srgbClr val="00FF00"/>
                              </a:fgClr>
                              <a:bgClr>
                                <a:srgbClr val="FFFFFF"/>
                              </a:bgClr>
                            </a:patt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7" name="AutoShape 9" descr="40%"/>
          <p:cNvSpPr>
            <a:spLocks noChangeArrowheads="1"/>
          </p:cNvSpPr>
          <p:nvPr/>
        </p:nvSpPr>
        <p:spPr bwMode="auto">
          <a:xfrm>
            <a:off x="762000" y="3416171"/>
            <a:ext cx="1504950" cy="609600"/>
          </a:xfrm>
          <a:prstGeom prst="cloudCallout">
            <a:avLst>
              <a:gd name="adj1" fmla="val 39769"/>
              <a:gd name="adj2" fmla="val 116148"/>
            </a:avLst>
          </a:prstGeom>
          <a:pattFill prst="pct40">
            <a:fgClr>
              <a:srgbClr val="FFCCCC"/>
            </a:fgClr>
            <a:bgClr>
              <a:srgbClr val="FFFFFF"/>
            </a:bgClr>
          </a:pattFill>
          <a:ln w="38100">
            <a:solidFill>
              <a:srgbClr val="006600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zh-CN" sz="2800" b="1">
                <a:solidFill>
                  <a:srgbClr val="FF3300"/>
                </a:solidFill>
                <a:cs typeface="Times New Roman" panose="02020603050405020304" pitchFamily="18" charset="0"/>
              </a:rPr>
              <a:t>    </a:t>
            </a:r>
            <a:r>
              <a:rPr lang="zh-CN" altLang="en-US" sz="2800" b="1">
                <a:solidFill>
                  <a:srgbClr val="FF3300"/>
                </a:solidFill>
                <a:cs typeface="Times New Roman" panose="02020603050405020304" pitchFamily="18" charset="0"/>
              </a:rPr>
              <a:t>注意：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28600" y="520571"/>
            <a:ext cx="7212013" cy="1017588"/>
            <a:chOff x="336" y="3456"/>
            <a:chExt cx="4457" cy="587"/>
          </a:xfrm>
        </p:grpSpPr>
        <p:sp>
          <p:nvSpPr>
            <p:cNvPr id="48139" name="Rectangle 11"/>
            <p:cNvSpPr>
              <a:spLocks noChangeArrowheads="1"/>
            </p:cNvSpPr>
            <p:nvPr/>
          </p:nvSpPr>
          <p:spPr bwMode="auto">
            <a:xfrm>
              <a:off x="336" y="3456"/>
              <a:ext cx="4388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sz="2800" b="1">
                  <a:solidFill>
                    <a:schemeClr val="tx2"/>
                  </a:solidFill>
                  <a:cs typeface="Times New Roman" panose="02020603050405020304" pitchFamily="18" charset="0"/>
                </a:rPr>
                <a:t>    若不画 </a:t>
              </a:r>
              <a:r>
                <a:rPr lang="en-US" altLang="zh-CN" sz="2800" b="1" i="1">
                  <a:solidFill>
                    <a:schemeClr val="tx2"/>
                  </a:solidFill>
                  <a:cs typeface="Times New Roman" panose="02020603050405020304" pitchFamily="18" charset="0"/>
                </a:rPr>
                <a:t>t </a:t>
              </a:r>
              <a:r>
                <a:rPr lang="en-US" altLang="zh-CN" sz="2800" b="1">
                  <a:solidFill>
                    <a:schemeClr val="tx2"/>
                  </a:solidFill>
                  <a:cs typeface="Times New Roman" panose="02020603050405020304" pitchFamily="18" charset="0"/>
                </a:rPr>
                <a:t>=(0</a:t>
              </a:r>
              <a:r>
                <a:rPr lang="en-US" altLang="zh-CN" sz="2800" b="1" baseline="-25000">
                  <a:solidFill>
                    <a:schemeClr val="tx2"/>
                  </a:solidFill>
                  <a:cs typeface="Times New Roman" panose="02020603050405020304" pitchFamily="18" charset="0"/>
                </a:rPr>
                <a:t>+</a:t>
              </a:r>
              <a:r>
                <a:rPr lang="en-US" altLang="zh-CN" sz="2800" b="1">
                  <a:solidFill>
                    <a:schemeClr val="tx2"/>
                  </a:solidFill>
                  <a:cs typeface="Times New Roman" panose="02020603050405020304" pitchFamily="18" charset="0"/>
                </a:rPr>
                <a:t>) </a:t>
              </a:r>
              <a:r>
                <a:rPr lang="zh-CN" altLang="en-US" sz="2800" b="1">
                  <a:solidFill>
                    <a:schemeClr val="tx2"/>
                  </a:solidFill>
                  <a:cs typeface="Times New Roman" panose="02020603050405020304" pitchFamily="18" charset="0"/>
                </a:rPr>
                <a:t>的等效电路，则在所列 </a:t>
              </a:r>
              <a:r>
                <a:rPr lang="en-US" altLang="zh-CN" sz="2800" b="1" i="1">
                  <a:solidFill>
                    <a:schemeClr val="tx2"/>
                  </a:solidFill>
                  <a:cs typeface="Times New Roman" panose="02020603050405020304" pitchFamily="18" charset="0"/>
                </a:rPr>
                <a:t>t </a:t>
              </a:r>
              <a:r>
                <a:rPr lang="en-US" altLang="zh-CN" sz="2800" b="1">
                  <a:solidFill>
                    <a:schemeClr val="tx2"/>
                  </a:solidFill>
                  <a:cs typeface="Times New Roman" panose="02020603050405020304" pitchFamily="18" charset="0"/>
                </a:rPr>
                <a:t>=0</a:t>
              </a:r>
              <a:r>
                <a:rPr lang="en-US" altLang="zh-CN" sz="2800" b="1" baseline="-25000">
                  <a:solidFill>
                    <a:schemeClr val="tx2"/>
                  </a:solidFill>
                  <a:cs typeface="Times New Roman" panose="02020603050405020304" pitchFamily="18" charset="0"/>
                </a:rPr>
                <a:t>+</a:t>
              </a:r>
              <a:endParaRPr lang="en-US" altLang="zh-CN" sz="2800" b="1">
                <a:solidFill>
                  <a:schemeClr val="tx2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48140" name="Rectangle 12"/>
            <p:cNvSpPr>
              <a:spLocks noChangeArrowheads="1"/>
            </p:cNvSpPr>
            <p:nvPr/>
          </p:nvSpPr>
          <p:spPr bwMode="auto">
            <a:xfrm>
              <a:off x="587" y="3744"/>
              <a:ext cx="4206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zh-CN" sz="2800" b="1">
                  <a:solidFill>
                    <a:schemeClr val="tx2"/>
                  </a:solidFill>
                  <a:cs typeface="Times New Roman" panose="02020603050405020304" pitchFamily="18" charset="0"/>
                </a:rPr>
                <a:t>时</a:t>
              </a:r>
              <a:r>
                <a:rPr lang="zh-CN" altLang="en-US" sz="2800" b="1">
                  <a:solidFill>
                    <a:schemeClr val="tx2"/>
                  </a:solidFill>
                  <a:cs typeface="Times New Roman" panose="02020603050405020304" pitchFamily="18" charset="0"/>
                </a:rPr>
                <a:t>的方程中应有 </a:t>
              </a:r>
              <a:r>
                <a:rPr lang="en-US" altLang="zh-CN" sz="2800" b="1" i="1">
                  <a:solidFill>
                    <a:schemeClr val="tx2"/>
                  </a:solidFill>
                  <a:cs typeface="Times New Roman" panose="02020603050405020304" pitchFamily="18" charset="0"/>
                </a:rPr>
                <a:t>u</a:t>
              </a:r>
              <a:r>
                <a:rPr lang="en-US" altLang="zh-CN" sz="2800" b="1" i="1" baseline="-25000">
                  <a:solidFill>
                    <a:schemeClr val="tx2"/>
                  </a:solidFill>
                  <a:cs typeface="Times New Roman" panose="02020603050405020304" pitchFamily="18" charset="0"/>
                </a:rPr>
                <a:t>C</a:t>
              </a:r>
              <a:r>
                <a:rPr lang="en-US" altLang="zh-CN" sz="2800" b="1">
                  <a:solidFill>
                    <a:schemeClr val="tx2"/>
                  </a:solidFill>
                  <a:cs typeface="Times New Roman" panose="02020603050405020304" pitchFamily="18" charset="0"/>
                </a:rPr>
                <a:t> = </a:t>
              </a:r>
              <a:r>
                <a:rPr lang="en-US" altLang="zh-CN" sz="2800" b="1" i="1">
                  <a:solidFill>
                    <a:schemeClr val="tx2"/>
                  </a:solidFill>
                  <a:cs typeface="Times New Roman" panose="02020603050405020304" pitchFamily="18" charset="0"/>
                </a:rPr>
                <a:t>u</a:t>
              </a:r>
              <a:r>
                <a:rPr lang="en-US" altLang="zh-CN" sz="2800" b="1" i="1" baseline="-25000">
                  <a:solidFill>
                    <a:schemeClr val="tx2"/>
                  </a:solidFill>
                  <a:cs typeface="Times New Roman" panose="02020603050405020304" pitchFamily="18" charset="0"/>
                </a:rPr>
                <a:t>C</a:t>
              </a:r>
              <a:r>
                <a:rPr lang="en-US" altLang="zh-CN" sz="2800" b="1">
                  <a:solidFill>
                    <a:schemeClr val="tx2"/>
                  </a:solidFill>
                  <a:cs typeface="Times New Roman" panose="02020603050405020304" pitchFamily="18" charset="0"/>
                </a:rPr>
                <a:t>( 0</a:t>
              </a:r>
              <a:r>
                <a:rPr lang="en-US" altLang="zh-CN" sz="2800" b="1" baseline="-25000">
                  <a:solidFill>
                    <a:schemeClr val="tx2"/>
                  </a:solidFill>
                  <a:cs typeface="Times New Roman" panose="02020603050405020304" pitchFamily="18" charset="0"/>
                </a:rPr>
                <a:t>+</a:t>
              </a:r>
              <a:r>
                <a:rPr lang="en-US" altLang="zh-CN" sz="2800" b="1">
                  <a:solidFill>
                    <a:schemeClr val="tx2"/>
                  </a:solidFill>
                  <a:cs typeface="Times New Roman" panose="02020603050405020304" pitchFamily="18" charset="0"/>
                </a:rPr>
                <a:t>)</a:t>
              </a:r>
              <a:r>
                <a:rPr lang="zh-CN" altLang="en-US" sz="2800" b="1">
                  <a:solidFill>
                    <a:schemeClr val="tx2"/>
                  </a:solidFill>
                  <a:cs typeface="Times New Roman" panose="02020603050405020304" pitchFamily="18" charset="0"/>
                </a:rPr>
                <a:t>、</a:t>
              </a:r>
              <a:r>
                <a:rPr lang="en-US" altLang="zh-CN" sz="2800" b="1" i="1">
                  <a:solidFill>
                    <a:schemeClr val="tx2"/>
                  </a:solidFill>
                  <a:cs typeface="Times New Roman" panose="02020603050405020304" pitchFamily="18" charset="0"/>
                </a:rPr>
                <a:t>i</a:t>
              </a:r>
              <a:r>
                <a:rPr lang="en-US" altLang="zh-CN" sz="2800" b="1" i="1" baseline="-25000">
                  <a:solidFill>
                    <a:schemeClr val="tx2"/>
                  </a:solidFill>
                  <a:cs typeface="Times New Roman" panose="02020603050405020304" pitchFamily="18" charset="0"/>
                </a:rPr>
                <a:t>L</a:t>
              </a:r>
              <a:r>
                <a:rPr lang="en-US" altLang="zh-CN" sz="2800" b="1">
                  <a:solidFill>
                    <a:schemeClr val="tx2"/>
                  </a:solidFill>
                  <a:cs typeface="Times New Roman" panose="02020603050405020304" pitchFamily="18" charset="0"/>
                </a:rPr>
                <a:t> = </a:t>
              </a:r>
              <a:r>
                <a:rPr lang="en-US" altLang="zh-CN" sz="2800" b="1" i="1">
                  <a:solidFill>
                    <a:schemeClr val="tx2"/>
                  </a:solidFill>
                  <a:cs typeface="Times New Roman" panose="02020603050405020304" pitchFamily="18" charset="0"/>
                </a:rPr>
                <a:t>i</a:t>
              </a:r>
              <a:r>
                <a:rPr lang="en-US" altLang="zh-CN" sz="2800" b="1" i="1" baseline="-25000">
                  <a:solidFill>
                    <a:schemeClr val="tx2"/>
                  </a:solidFill>
                  <a:cs typeface="Times New Roman" panose="02020603050405020304" pitchFamily="18" charset="0"/>
                </a:rPr>
                <a:t>L </a:t>
              </a:r>
              <a:r>
                <a:rPr lang="en-US" altLang="zh-CN" sz="2800" b="1">
                  <a:solidFill>
                    <a:schemeClr val="tx2"/>
                  </a:solidFill>
                  <a:cs typeface="Times New Roman" panose="02020603050405020304" pitchFamily="18" charset="0"/>
                </a:rPr>
                <a:t>( 0</a:t>
              </a:r>
              <a:r>
                <a:rPr lang="en-US" altLang="zh-CN" sz="2800" b="1" baseline="-25000">
                  <a:solidFill>
                    <a:schemeClr val="tx2"/>
                  </a:solidFill>
                  <a:cs typeface="Times New Roman" panose="02020603050405020304" pitchFamily="18" charset="0"/>
                </a:rPr>
                <a:t>+</a:t>
              </a:r>
              <a:r>
                <a:rPr lang="en-US" altLang="zh-CN" sz="2800" b="1">
                  <a:solidFill>
                    <a:schemeClr val="tx2"/>
                  </a:solidFill>
                  <a:cs typeface="Times New Roman" panose="02020603050405020304" pitchFamily="18" charset="0"/>
                </a:rPr>
                <a:t>)</a:t>
              </a:r>
              <a:r>
                <a:rPr lang="zh-CN" altLang="en-US" sz="2800" b="1">
                  <a:solidFill>
                    <a:schemeClr val="tx2"/>
                  </a:solidFill>
                  <a:cs typeface="Times New Roman" panose="02020603050405020304" pitchFamily="18" charset="0"/>
                </a:rPr>
                <a:t>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37244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7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7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 autoUpdateAnimBg="0"/>
      <p:bldP spid="43012" grpId="0" autoUpdateAnimBg="0"/>
      <p:bldP spid="43013" grpId="0" autoUpdateAnimBg="0"/>
      <p:bldP spid="43014" grpId="0" autoUpdateAnimBg="0"/>
      <p:bldP spid="43015" grpId="0" autoUpdateAnimBg="0"/>
      <p:bldP spid="43017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AutoShape 2"/>
          <p:cNvSpPr>
            <a:spLocks noChangeArrowheads="1"/>
          </p:cNvSpPr>
          <p:nvPr/>
        </p:nvSpPr>
        <p:spPr bwMode="auto">
          <a:xfrm>
            <a:off x="4097338" y="1749298"/>
            <a:ext cx="609600" cy="333375"/>
          </a:xfrm>
          <a:prstGeom prst="notchedRightArrow">
            <a:avLst>
              <a:gd name="adj1" fmla="val 50000"/>
              <a:gd name="adj2" fmla="val 45714"/>
            </a:avLst>
          </a:prstGeom>
          <a:gradFill rotWithShape="0">
            <a:gsLst>
              <a:gs pos="0">
                <a:srgbClr val="FFFFCC"/>
              </a:gs>
              <a:gs pos="100000">
                <a:srgbClr val="FF9900"/>
              </a:gs>
            </a:gsLst>
            <a:lin ang="0" scaled="1"/>
          </a:gradFill>
          <a:ln w="28575">
            <a:solidFill>
              <a:srgbClr val="00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graphicFrame>
        <p:nvGraphicFramePr>
          <p:cNvPr id="118784" name="Object 1024"/>
          <p:cNvGraphicFramePr>
            <a:graphicFrameLocks noChangeAspect="1"/>
          </p:cNvGraphicFramePr>
          <p:nvPr>
            <p:extLst/>
          </p:nvPr>
        </p:nvGraphicFramePr>
        <p:xfrm>
          <a:off x="4935538" y="2997073"/>
          <a:ext cx="28956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0" name="Equation" r:id="rId3" imgW="1226776" imgH="220875" progId="Equation.3">
                  <p:embed/>
                </p:oleObj>
              </mc:Choice>
              <mc:Fallback>
                <p:oleObj name="Equation" r:id="rId3" imgW="1226776" imgH="2208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5538" y="2997073"/>
                        <a:ext cx="2895600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chemeClr val="tx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AutoShape 7"/>
          <p:cNvSpPr>
            <a:spLocks noChangeArrowheads="1"/>
          </p:cNvSpPr>
          <p:nvPr/>
        </p:nvSpPr>
        <p:spPr bwMode="auto">
          <a:xfrm rot="5400000">
            <a:off x="1804194" y="3120104"/>
            <a:ext cx="752475" cy="411163"/>
          </a:xfrm>
          <a:prstGeom prst="notchedRightArrow">
            <a:avLst>
              <a:gd name="adj1" fmla="val 50000"/>
              <a:gd name="adj2" fmla="val 45753"/>
            </a:avLst>
          </a:prstGeom>
          <a:gradFill rotWithShape="0">
            <a:gsLst>
              <a:gs pos="0">
                <a:srgbClr val="FFFFCC"/>
              </a:gs>
              <a:gs pos="100000">
                <a:srgbClr val="FF9900"/>
              </a:gs>
            </a:gsLst>
            <a:lin ang="0" scaled="1"/>
          </a:gradFill>
          <a:ln w="28575">
            <a:solidFill>
              <a:srgbClr val="00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cs typeface="Times New Roman" panose="02020603050405020304" pitchFamily="18" charset="0"/>
            </a:endParaRPr>
          </a:p>
        </p:txBody>
      </p: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3681413" y="4146423"/>
            <a:ext cx="5041900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</a:t>
            </a:r>
            <a:r>
              <a:rPr lang="en-US" altLang="zh-CN" sz="28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的计算类似于应用戴维宁定理解题时计算电路等效电阻的方法。即从储能元件两端看进去的等效电阻，如图所示。</a:t>
            </a:r>
          </a:p>
        </p:txBody>
      </p:sp>
      <p:graphicFrame>
        <p:nvGraphicFramePr>
          <p:cNvPr id="118785" name="Object 1025" descr="40%"/>
          <p:cNvGraphicFramePr>
            <a:graphicFrameLocks noChangeAspect="1"/>
          </p:cNvGraphicFramePr>
          <p:nvPr>
            <p:extLst/>
          </p:nvPr>
        </p:nvGraphicFramePr>
        <p:xfrm>
          <a:off x="5468938" y="3530473"/>
          <a:ext cx="15240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1" name="Equation" r:id="rId5" imgW="541183" imgH="220875" progId="Equation.3">
                  <p:embed/>
                </p:oleObj>
              </mc:Choice>
              <mc:Fallback>
                <p:oleObj name="Equation" r:id="rId5" imgW="541183" imgH="2208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8938" y="3530473"/>
                        <a:ext cx="15240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pattFill prst="pct40">
                              <a:fgClr>
                                <a:srgbClr val="00FF00"/>
                              </a:fgClr>
                              <a:bgClr>
                                <a:srgbClr val="FFFFFF"/>
                              </a:bgClr>
                            </a:patt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159" name="Picture 90" descr="图片2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539623"/>
            <a:ext cx="3297237" cy="218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123" name="Picture 91" descr="图片21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7125" y="539623"/>
            <a:ext cx="3738563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124" name="Picture 92" descr="图片2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3779711"/>
            <a:ext cx="2708275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65864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18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8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animBg="1"/>
      <p:bldP spid="44039" grpId="0" animBg="1"/>
      <p:bldP spid="44058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331788" y="1097058"/>
            <a:ext cx="1296987" cy="6096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zh-CN" altLang="en-US" sz="2800" b="1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800" b="1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395288" y="4095846"/>
            <a:ext cx="7200900" cy="1152525"/>
            <a:chOff x="330" y="2423"/>
            <a:chExt cx="4662" cy="745"/>
          </a:xfrm>
        </p:grpSpPr>
        <p:sp>
          <p:nvSpPr>
            <p:cNvPr id="45061" name="Text Box 5"/>
            <p:cNvSpPr txBox="1">
              <a:spLocks noChangeArrowheads="1"/>
            </p:cNvSpPr>
            <p:nvPr/>
          </p:nvSpPr>
          <p:spPr bwMode="auto">
            <a:xfrm>
              <a:off x="768" y="2457"/>
              <a:ext cx="2064" cy="3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800" b="1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用三要素法求解</a:t>
              </a:r>
            </a:p>
          </p:txBody>
        </p:sp>
        <p:grpSp>
          <p:nvGrpSpPr>
            <p:cNvPr id="50198" name="Group 87"/>
            <p:cNvGrpSpPr>
              <a:grpSpLocks/>
            </p:cNvGrpSpPr>
            <p:nvPr/>
          </p:nvGrpSpPr>
          <p:grpSpPr bwMode="auto">
            <a:xfrm>
              <a:off x="330" y="2423"/>
              <a:ext cx="4662" cy="745"/>
              <a:chOff x="330" y="2423"/>
              <a:chExt cx="4662" cy="745"/>
            </a:xfrm>
          </p:grpSpPr>
          <p:sp>
            <p:nvSpPr>
              <p:cNvPr id="50199" name="Text Box 4"/>
              <p:cNvSpPr txBox="1">
                <a:spLocks noChangeArrowheads="1"/>
              </p:cNvSpPr>
              <p:nvPr/>
            </p:nvSpPr>
            <p:spPr bwMode="auto">
              <a:xfrm>
                <a:off x="330" y="2457"/>
                <a:ext cx="864" cy="3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zh-CN" altLang="en-US" sz="2800" b="1">
                    <a:solidFill>
                      <a:srgbClr val="000099"/>
                    </a:solidFill>
                    <a:cs typeface="Times New Roman" panose="02020603050405020304" pitchFamily="18" charset="0"/>
                  </a:rPr>
                  <a:t>解：</a:t>
                </a:r>
              </a:p>
            </p:txBody>
          </p:sp>
          <p:graphicFrame>
            <p:nvGraphicFramePr>
              <p:cNvPr id="50200" name="Object 6"/>
              <p:cNvGraphicFramePr>
                <a:graphicFrameLocks noChangeAspect="1"/>
              </p:cNvGraphicFramePr>
              <p:nvPr/>
            </p:nvGraphicFramePr>
            <p:xfrm>
              <a:off x="837" y="2423"/>
              <a:ext cx="4155" cy="7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74" name="Equation" r:id="rId3" imgW="2179409" imgH="449790" progId="Equation.3">
                      <p:embed/>
                    </p:oleObj>
                  </mc:Choice>
                  <mc:Fallback>
                    <p:oleObj name="Equation" r:id="rId3" imgW="2179409" imgH="44979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37" y="2423"/>
                            <a:ext cx="4155" cy="74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57150">
                                <a:solidFill>
                                  <a:schemeClr val="accent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0180" name="Group 7"/>
          <p:cNvGrpSpPr>
            <a:grpSpLocks/>
          </p:cNvGrpSpPr>
          <p:nvPr/>
        </p:nvGrpSpPr>
        <p:grpSpPr bwMode="auto">
          <a:xfrm>
            <a:off x="1066800" y="1112933"/>
            <a:ext cx="8077200" cy="1022350"/>
            <a:chOff x="672" y="508"/>
            <a:chExt cx="5088" cy="644"/>
          </a:xfrm>
        </p:grpSpPr>
        <p:graphicFrame>
          <p:nvGraphicFramePr>
            <p:cNvPr id="50193" name="Object 8"/>
            <p:cNvGraphicFramePr>
              <a:graphicFrameLocks noChangeAspect="1"/>
            </p:cNvGraphicFramePr>
            <p:nvPr/>
          </p:nvGraphicFramePr>
          <p:xfrm>
            <a:off x="2740" y="720"/>
            <a:ext cx="332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5" name="公式" r:id="rId5" imgW="167610" imgH="220875" progId="Equation.3">
                    <p:embed/>
                  </p:oleObj>
                </mc:Choice>
                <mc:Fallback>
                  <p:oleObj name="公式" r:id="rId5" imgW="167610" imgH="2208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0" y="720"/>
                          <a:ext cx="332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4" name="Object 9"/>
            <p:cNvGraphicFramePr>
              <a:graphicFrameLocks noChangeAspect="1"/>
            </p:cNvGraphicFramePr>
            <p:nvPr/>
          </p:nvGraphicFramePr>
          <p:xfrm>
            <a:off x="4067" y="768"/>
            <a:ext cx="274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6" name="Equation" r:id="rId7" imgW="160035" imgH="220875" progId="Equation.3">
                    <p:embed/>
                  </p:oleObj>
                </mc:Choice>
                <mc:Fallback>
                  <p:oleObj name="Equation" r:id="rId7" imgW="160035" imgH="2208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7" y="768"/>
                          <a:ext cx="274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5" name="Object 10"/>
            <p:cNvGraphicFramePr>
              <a:graphicFrameLocks noChangeAspect="1"/>
            </p:cNvGraphicFramePr>
            <p:nvPr/>
          </p:nvGraphicFramePr>
          <p:xfrm>
            <a:off x="3728" y="768"/>
            <a:ext cx="21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7" name="公式" r:id="rId9" imgW="129732" imgH="205740" progId="Equation.3">
                    <p:embed/>
                  </p:oleObj>
                </mc:Choice>
                <mc:Fallback>
                  <p:oleObj name="公式" r:id="rId9" imgW="129732" imgH="2057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8" y="768"/>
                          <a:ext cx="21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6" name="Rectangle 11"/>
            <p:cNvSpPr>
              <a:spLocks noChangeArrowheads="1"/>
            </p:cNvSpPr>
            <p:nvPr/>
          </p:nvSpPr>
          <p:spPr bwMode="auto">
            <a:xfrm>
              <a:off x="672" y="508"/>
              <a:ext cx="5088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chemeClr val="tx2"/>
                  </a:solidFill>
                  <a:cs typeface="Times New Roman" panose="02020603050405020304" pitchFamily="18" charset="0"/>
                </a:rPr>
                <a:t>电路如图，</a:t>
              </a:r>
              <a:r>
                <a:rPr lang="en-US" altLang="zh-CN" sz="2800" b="1" i="1">
                  <a:solidFill>
                    <a:schemeClr val="tx2"/>
                  </a:solidFill>
                  <a:cs typeface="Times New Roman" panose="02020603050405020304" pitchFamily="18" charset="0"/>
                </a:rPr>
                <a:t>t</a:t>
              </a:r>
              <a:r>
                <a:rPr lang="en-US" altLang="zh-CN" sz="2800" b="1">
                  <a:solidFill>
                    <a:schemeClr val="tx2"/>
                  </a:solidFill>
                  <a:cs typeface="Times New Roman" panose="02020603050405020304" pitchFamily="18" charset="0"/>
                </a:rPr>
                <a:t>=0</a:t>
              </a:r>
              <a:r>
                <a:rPr lang="zh-CN" altLang="en-US" sz="2800" b="1">
                  <a:solidFill>
                    <a:schemeClr val="tx2"/>
                  </a:solidFill>
                  <a:cs typeface="Times New Roman" panose="02020603050405020304" pitchFamily="18" charset="0"/>
                </a:rPr>
                <a:t>时合上开关</a:t>
              </a:r>
              <a:r>
                <a:rPr lang="en-US" altLang="zh-CN" sz="2800" b="1">
                  <a:solidFill>
                    <a:schemeClr val="tx2"/>
                  </a:solidFill>
                  <a:cs typeface="Times New Roman" panose="02020603050405020304" pitchFamily="18" charset="0"/>
                </a:rPr>
                <a:t>S</a:t>
              </a:r>
              <a:r>
                <a:rPr lang="zh-CN" altLang="en-US" sz="2800" b="1">
                  <a:solidFill>
                    <a:schemeClr val="tx2"/>
                  </a:solidFill>
                  <a:cs typeface="Times New Roman" panose="02020603050405020304" pitchFamily="18" charset="0"/>
                </a:rPr>
                <a:t>，合</a:t>
              </a:r>
              <a:r>
                <a:rPr lang="en-US" altLang="zh-CN" sz="2800" b="1">
                  <a:solidFill>
                    <a:schemeClr val="tx2"/>
                  </a:solidFill>
                  <a:cs typeface="Times New Roman" panose="02020603050405020304" pitchFamily="18" charset="0"/>
                </a:rPr>
                <a:t>S</a:t>
              </a:r>
              <a:r>
                <a:rPr lang="zh-CN" altLang="en-US" sz="2800" b="1">
                  <a:solidFill>
                    <a:schemeClr val="tx2"/>
                  </a:solidFill>
                  <a:cs typeface="Times New Roman" panose="02020603050405020304" pitchFamily="18" charset="0"/>
                </a:rPr>
                <a:t>前电路已处于</a:t>
              </a:r>
            </a:p>
            <a:p>
              <a:pPr eaLnBrk="1" hangingPunct="1"/>
              <a:r>
                <a:rPr lang="zh-CN" altLang="en-US" sz="2800" b="1">
                  <a:solidFill>
                    <a:schemeClr val="tx2"/>
                  </a:solidFill>
                  <a:cs typeface="Times New Roman" panose="02020603050405020304" pitchFamily="18" charset="0"/>
                </a:rPr>
                <a:t>稳态。试求电容电压</a:t>
              </a:r>
              <a:r>
                <a:rPr lang="zh-CN" altLang="zh-CN" sz="2800" b="1">
                  <a:solidFill>
                    <a:schemeClr val="tx2"/>
                  </a:solidFill>
                  <a:cs typeface="Times New Roman" panose="02020603050405020304" pitchFamily="18" charset="0"/>
                </a:rPr>
                <a:t> </a:t>
              </a:r>
              <a:r>
                <a:rPr lang="zh-CN" altLang="zh-CN" sz="2800" b="1">
                  <a:solidFill>
                    <a:srgbClr val="FF3300"/>
                  </a:solidFill>
                  <a:cs typeface="Times New Roman" panose="02020603050405020304" pitchFamily="18" charset="0"/>
                </a:rPr>
                <a:t>    </a:t>
              </a:r>
              <a:r>
                <a:rPr lang="zh-CN" altLang="en-US" sz="2800" b="1">
                  <a:solidFill>
                    <a:schemeClr val="tx2"/>
                  </a:solidFill>
                  <a:cs typeface="Times New Roman" panose="02020603050405020304" pitchFamily="18" charset="0"/>
                </a:rPr>
                <a:t>和电流 </a:t>
              </a:r>
              <a:r>
                <a:rPr lang="zh-CN" altLang="zh-CN" sz="2800" b="1">
                  <a:solidFill>
                    <a:schemeClr val="tx2"/>
                  </a:solidFill>
                  <a:cs typeface="Times New Roman" panose="02020603050405020304" pitchFamily="18" charset="0"/>
                </a:rPr>
                <a:t>   、  </a:t>
              </a:r>
              <a:r>
                <a:rPr lang="zh-CN" altLang="zh-CN" sz="2800" b="1" baseline="-25000">
                  <a:solidFill>
                    <a:schemeClr val="tx2"/>
                  </a:solidFill>
                  <a:cs typeface="Times New Roman" panose="02020603050405020304" pitchFamily="18" charset="0"/>
                </a:rPr>
                <a:t>。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1023938" y="5178521"/>
            <a:ext cx="3633787" cy="606425"/>
            <a:chOff x="660" y="3072"/>
            <a:chExt cx="2289" cy="382"/>
          </a:xfrm>
        </p:grpSpPr>
        <p:sp>
          <p:nvSpPr>
            <p:cNvPr id="45069" name="Text Box 13"/>
            <p:cNvSpPr txBox="1">
              <a:spLocks noChangeArrowheads="1"/>
            </p:cNvSpPr>
            <p:nvPr/>
          </p:nvSpPr>
          <p:spPr bwMode="auto">
            <a:xfrm>
              <a:off x="660" y="3072"/>
              <a:ext cx="21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(1)</a:t>
              </a:r>
              <a:r>
                <a:rPr lang="zh-CN" altLang="en-US" sz="2800" b="1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确定初始值</a:t>
              </a:r>
            </a:p>
          </p:txBody>
        </p:sp>
        <p:graphicFrame>
          <p:nvGraphicFramePr>
            <p:cNvPr id="50192" name="Object 14"/>
            <p:cNvGraphicFramePr>
              <a:graphicFrameLocks noChangeAspect="1"/>
            </p:cNvGraphicFramePr>
            <p:nvPr/>
          </p:nvGraphicFramePr>
          <p:xfrm>
            <a:off x="2175" y="3076"/>
            <a:ext cx="774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8" name="Equation" r:id="rId11" imgW="464953" imgH="220875" progId="Equation.3">
                    <p:embed/>
                  </p:oleObj>
                </mc:Choice>
                <mc:Fallback>
                  <p:oleObj name="Equation" r:id="rId11" imgW="464953" imgH="2208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5" y="3076"/>
                          <a:ext cx="774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1042988" y="5575396"/>
            <a:ext cx="7632700" cy="617537"/>
            <a:chOff x="672" y="3312"/>
            <a:chExt cx="4926" cy="399"/>
          </a:xfrm>
        </p:grpSpPr>
        <p:sp>
          <p:nvSpPr>
            <p:cNvPr id="45072" name="Text Box 16"/>
            <p:cNvSpPr txBox="1">
              <a:spLocks noChangeArrowheads="1"/>
            </p:cNvSpPr>
            <p:nvPr/>
          </p:nvSpPr>
          <p:spPr bwMode="auto">
            <a:xfrm>
              <a:off x="672" y="3359"/>
              <a:ext cx="2592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8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由</a:t>
              </a:r>
              <a:r>
                <a:rPr lang="en-US" altLang="zh-CN" sz="2800" b="1" i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8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=0</a:t>
              </a:r>
              <a:r>
                <a:rPr lang="en-US" altLang="zh-CN" sz="2800" b="1" baseline="-250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zh-CN" altLang="en-US" sz="2800" b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电路可求得</a:t>
              </a:r>
            </a:p>
          </p:txBody>
        </p:sp>
        <p:graphicFrame>
          <p:nvGraphicFramePr>
            <p:cNvPr id="50190" name="Object 17"/>
            <p:cNvGraphicFramePr>
              <a:graphicFrameLocks noChangeAspect="1"/>
            </p:cNvGraphicFramePr>
            <p:nvPr/>
          </p:nvGraphicFramePr>
          <p:xfrm>
            <a:off x="2468" y="3312"/>
            <a:ext cx="3130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79" name="Equation" r:id="rId13" imgW="2049676" imgH="236010" progId="Equation.3">
                    <p:embed/>
                  </p:oleObj>
                </mc:Choice>
                <mc:Fallback>
                  <p:oleObj name="Equation" r:id="rId13" imgW="2049676" imgH="23601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8" y="3312"/>
                          <a:ext cx="3130" cy="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18"/>
          <p:cNvGrpSpPr>
            <a:grpSpLocks/>
          </p:cNvGrpSpPr>
          <p:nvPr/>
        </p:nvGrpSpPr>
        <p:grpSpPr bwMode="auto">
          <a:xfrm>
            <a:off x="1014413" y="6064346"/>
            <a:ext cx="5840412" cy="585787"/>
            <a:chOff x="672" y="3648"/>
            <a:chExt cx="3679" cy="369"/>
          </a:xfrm>
        </p:grpSpPr>
        <p:sp>
          <p:nvSpPr>
            <p:cNvPr id="45075" name="Text Box 19"/>
            <p:cNvSpPr txBox="1">
              <a:spLocks noChangeArrowheads="1"/>
            </p:cNvSpPr>
            <p:nvPr/>
          </p:nvSpPr>
          <p:spPr bwMode="auto">
            <a:xfrm>
              <a:off x="672" y="3648"/>
              <a:ext cx="14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由换路定则</a:t>
              </a:r>
            </a:p>
          </p:txBody>
        </p:sp>
        <p:graphicFrame>
          <p:nvGraphicFramePr>
            <p:cNvPr id="50188" name="Object 20"/>
            <p:cNvGraphicFramePr>
              <a:graphicFrameLocks noChangeAspect="1"/>
            </p:cNvGraphicFramePr>
            <p:nvPr/>
          </p:nvGraphicFramePr>
          <p:xfrm>
            <a:off x="1937" y="3648"/>
            <a:ext cx="2414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80" name="Equation" r:id="rId15" imgW="1493342" imgH="220875" progId="Equation.3">
                    <p:embed/>
                  </p:oleObj>
                </mc:Choice>
                <mc:Fallback>
                  <p:oleObj name="Equation" r:id="rId15" imgW="1493342" imgH="2208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7" y="3648"/>
                          <a:ext cx="2414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077" name="Text Box 21" descr="80%"/>
          <p:cNvSpPr txBox="1">
            <a:spLocks noChangeArrowheads="1"/>
          </p:cNvSpPr>
          <p:nvPr/>
        </p:nvSpPr>
        <p:spPr bwMode="auto">
          <a:xfrm>
            <a:off x="3708400" y="489231"/>
            <a:ext cx="18325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3200" b="1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应用举例</a:t>
            </a:r>
          </a:p>
        </p:txBody>
      </p:sp>
      <p:pic>
        <p:nvPicPr>
          <p:cNvPr id="45149" name="Picture 93" descr="图片23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935258"/>
            <a:ext cx="4813300" cy="213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150" name="Picture 94" descr="图片24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688" y="2122583"/>
            <a:ext cx="3213100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52571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2" name="Group 2"/>
          <p:cNvGrpSpPr>
            <a:grpSpLocks/>
          </p:cNvGrpSpPr>
          <p:nvPr/>
        </p:nvGrpSpPr>
        <p:grpSpPr bwMode="auto">
          <a:xfrm>
            <a:off x="468313" y="666750"/>
            <a:ext cx="3657600" cy="609600"/>
            <a:chOff x="384" y="384"/>
            <a:chExt cx="2304" cy="384"/>
          </a:xfrm>
        </p:grpSpPr>
        <p:sp>
          <p:nvSpPr>
            <p:cNvPr id="46083" name="Text Box 3"/>
            <p:cNvSpPr txBox="1">
              <a:spLocks noChangeArrowheads="1"/>
            </p:cNvSpPr>
            <p:nvPr/>
          </p:nvSpPr>
          <p:spPr bwMode="auto">
            <a:xfrm>
              <a:off x="384" y="387"/>
              <a:ext cx="208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(2) </a:t>
              </a:r>
              <a:r>
                <a:rPr lang="zh-CN" altLang="en-US" sz="2800" b="1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确定稳态值</a:t>
              </a:r>
            </a:p>
          </p:txBody>
        </p:sp>
        <p:graphicFrame>
          <p:nvGraphicFramePr>
            <p:cNvPr id="51212" name="Object 3"/>
            <p:cNvGraphicFramePr>
              <a:graphicFrameLocks noChangeAspect="1"/>
            </p:cNvGraphicFramePr>
            <p:nvPr/>
          </p:nvGraphicFramePr>
          <p:xfrm>
            <a:off x="1931" y="384"/>
            <a:ext cx="757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50" name="公式" r:id="rId3" imgW="396299" imgH="220875" progId="Equation.3">
                    <p:embed/>
                  </p:oleObj>
                </mc:Choice>
                <mc:Fallback>
                  <p:oleObj name="公式" r:id="rId3" imgW="396299" imgH="2208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1" y="384"/>
                          <a:ext cx="757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468313" y="1123950"/>
            <a:ext cx="4800600" cy="576263"/>
            <a:chOff x="480" y="672"/>
            <a:chExt cx="3024" cy="363"/>
          </a:xfrm>
        </p:grpSpPr>
        <p:sp>
          <p:nvSpPr>
            <p:cNvPr id="51209" name="Text Box 6"/>
            <p:cNvSpPr txBox="1">
              <a:spLocks noChangeArrowheads="1"/>
            </p:cNvSpPr>
            <p:nvPr/>
          </p:nvSpPr>
          <p:spPr bwMode="auto">
            <a:xfrm>
              <a:off x="480" y="672"/>
              <a:ext cx="28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2"/>
                  </a:solidFill>
                  <a:cs typeface="Times New Roman" panose="02020603050405020304" pitchFamily="18" charset="0"/>
                </a:rPr>
                <a:t>由换路后电路求稳态值</a:t>
              </a:r>
            </a:p>
          </p:txBody>
        </p:sp>
        <p:graphicFrame>
          <p:nvGraphicFramePr>
            <p:cNvPr id="51210" name="Object 2"/>
            <p:cNvGraphicFramePr>
              <a:graphicFrameLocks noChangeAspect="1"/>
            </p:cNvGraphicFramePr>
            <p:nvPr/>
          </p:nvGraphicFramePr>
          <p:xfrm>
            <a:off x="2784" y="672"/>
            <a:ext cx="72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51" name="公式" r:id="rId5" imgW="396299" imgH="220875" progId="Equation.3">
                    <p:embed/>
                  </p:oleObj>
                </mc:Choice>
                <mc:Fallback>
                  <p:oleObj name="公式" r:id="rId5" imgW="396299" imgH="2208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672"/>
                          <a:ext cx="720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9808" name="Object 0"/>
          <p:cNvGraphicFramePr>
            <a:graphicFrameLocks noChangeAspect="1"/>
          </p:cNvGraphicFramePr>
          <p:nvPr>
            <p:extLst/>
          </p:nvPr>
        </p:nvGraphicFramePr>
        <p:xfrm>
          <a:off x="620713" y="1581150"/>
          <a:ext cx="4538662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2" name="Equation" r:id="rId7" imgW="1798261" imgH="578910" progId="Equation.3">
                  <p:embed/>
                </p:oleObj>
              </mc:Choice>
              <mc:Fallback>
                <p:oleObj name="Equation" r:id="rId7" imgW="1798261" imgH="5789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3" y="1581150"/>
                        <a:ext cx="4538662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9" name="Text Box 9"/>
          <p:cNvSpPr txBox="1">
            <a:spLocks noChangeArrowheads="1"/>
          </p:cNvSpPr>
          <p:nvPr/>
        </p:nvSpPr>
        <p:spPr bwMode="auto">
          <a:xfrm>
            <a:off x="544513" y="2952750"/>
            <a:ext cx="3657600" cy="103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由换路后电路求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时间常数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</a:t>
            </a:r>
            <a:endParaRPr lang="zh-CN" altLang="en-US" sz="2800" b="1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9809" name="Object 1"/>
          <p:cNvGraphicFramePr>
            <a:graphicFrameLocks noChangeAspect="1"/>
          </p:cNvGraphicFramePr>
          <p:nvPr>
            <p:extLst/>
          </p:nvPr>
        </p:nvGraphicFramePr>
        <p:xfrm>
          <a:off x="1458913" y="4019550"/>
          <a:ext cx="3962400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53" name="Equation" r:id="rId9" imgW="1516543" imgH="777082" progId="Equation.3">
                  <p:embed/>
                </p:oleObj>
              </mc:Choice>
              <mc:Fallback>
                <p:oleObj name="Equation" r:id="rId9" imgW="1516543" imgH="7770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8913" y="4019550"/>
                        <a:ext cx="3962400" cy="207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07" name="Picture 94" descr="图片2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765175"/>
            <a:ext cx="3213100" cy="216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8" name="Picture 95" descr="图片25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525" y="3148013"/>
            <a:ext cx="4111625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5802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9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9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2"/>
          <p:cNvGrpSpPr>
            <a:grpSpLocks/>
          </p:cNvGrpSpPr>
          <p:nvPr/>
        </p:nvGrpSpPr>
        <p:grpSpPr bwMode="auto">
          <a:xfrm>
            <a:off x="344488" y="1016000"/>
            <a:ext cx="4038600" cy="1566863"/>
            <a:chOff x="432" y="664"/>
            <a:chExt cx="2598" cy="1035"/>
          </a:xfrm>
        </p:grpSpPr>
        <p:sp>
          <p:nvSpPr>
            <p:cNvPr id="52244" name="AutoShape 3"/>
            <p:cNvSpPr>
              <a:spLocks/>
            </p:cNvSpPr>
            <p:nvPr/>
          </p:nvSpPr>
          <p:spPr bwMode="auto">
            <a:xfrm>
              <a:off x="1236" y="867"/>
              <a:ext cx="94" cy="696"/>
            </a:xfrm>
            <a:prstGeom prst="leftBrace">
              <a:avLst>
                <a:gd name="adj1" fmla="val 61702"/>
                <a:gd name="adj2" fmla="val 50000"/>
              </a:avLst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2800" b="1"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2245" name="Object 4"/>
            <p:cNvGraphicFramePr>
              <a:graphicFrameLocks noChangeAspect="1"/>
            </p:cNvGraphicFramePr>
            <p:nvPr/>
          </p:nvGraphicFramePr>
          <p:xfrm>
            <a:off x="1338" y="664"/>
            <a:ext cx="1612" cy="3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22" name="Equation" r:id="rId3" imgW="921857" imgH="220875" progId="Equation.3">
                    <p:embed/>
                  </p:oleObj>
                </mc:Choice>
                <mc:Fallback>
                  <p:oleObj name="Equation" r:id="rId3" imgW="921857" imgH="2208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664"/>
                          <a:ext cx="1612" cy="3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46" name="Object 5"/>
            <p:cNvGraphicFramePr>
              <a:graphicFrameLocks noChangeAspect="1"/>
            </p:cNvGraphicFramePr>
            <p:nvPr/>
          </p:nvGraphicFramePr>
          <p:xfrm>
            <a:off x="1362" y="1003"/>
            <a:ext cx="1541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23" name="Equation" r:id="rId5" imgW="868828" imgH="220875" progId="Equation.3">
                    <p:embed/>
                  </p:oleObj>
                </mc:Choice>
                <mc:Fallback>
                  <p:oleObj name="Equation" r:id="rId5" imgW="868828" imgH="2208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2" y="1003"/>
                          <a:ext cx="1541" cy="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47" name="Object 6"/>
            <p:cNvGraphicFramePr>
              <a:graphicFrameLocks noChangeAspect="1"/>
            </p:cNvGraphicFramePr>
            <p:nvPr/>
          </p:nvGraphicFramePr>
          <p:xfrm>
            <a:off x="1428" y="1312"/>
            <a:ext cx="1602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24" name="Equation" r:id="rId7" imgW="830476" imgH="220875" progId="Equation.3">
                    <p:embed/>
                  </p:oleObj>
                </mc:Choice>
                <mc:Fallback>
                  <p:oleObj name="Equation" r:id="rId7" imgW="830476" imgH="2208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" y="1312"/>
                          <a:ext cx="1602" cy="3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11" name="Text Box 7"/>
            <p:cNvSpPr txBox="1">
              <a:spLocks noChangeArrowheads="1"/>
            </p:cNvSpPr>
            <p:nvPr/>
          </p:nvSpPr>
          <p:spPr bwMode="auto">
            <a:xfrm>
              <a:off x="432" y="1019"/>
              <a:ext cx="939" cy="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800" b="1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三要素</a:t>
              </a:r>
            </a:p>
          </p:txBody>
        </p:sp>
      </p:grpSp>
      <p:graphicFrame>
        <p:nvGraphicFramePr>
          <p:cNvPr id="120832" name="Object 0"/>
          <p:cNvGraphicFramePr>
            <a:graphicFrameLocks noChangeAspect="1"/>
          </p:cNvGraphicFramePr>
          <p:nvPr>
            <p:extLst/>
          </p:nvPr>
        </p:nvGraphicFramePr>
        <p:xfrm>
          <a:off x="398463" y="2436813"/>
          <a:ext cx="4746625" cy="162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5" name="Equation" r:id="rId9" imgW="1844188" imgH="602085" progId="Equation.3">
                  <p:embed/>
                </p:oleObj>
              </mc:Choice>
              <mc:Fallback>
                <p:oleObj name="Equation" r:id="rId9" imgW="1844188" imgH="6020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2436813"/>
                        <a:ext cx="4746625" cy="162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3" name="Object 1"/>
          <p:cNvGraphicFramePr>
            <a:graphicFrameLocks noChangeAspect="1"/>
          </p:cNvGraphicFramePr>
          <p:nvPr>
            <p:extLst/>
          </p:nvPr>
        </p:nvGraphicFramePr>
        <p:xfrm>
          <a:off x="1014413" y="4537075"/>
          <a:ext cx="673100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6" name="Equation" r:id="rId11" imgW="2544932" imgH="388778" progId="Equation.3">
                  <p:embed/>
                </p:oleObj>
              </mc:Choice>
              <mc:Fallback>
                <p:oleObj name="Equation" r:id="rId11" imgW="2544932" imgH="3887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4413" y="4537075"/>
                        <a:ext cx="6731000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4" name="Object 2"/>
          <p:cNvGraphicFramePr>
            <a:graphicFrameLocks noChangeAspect="1"/>
          </p:cNvGraphicFramePr>
          <p:nvPr>
            <p:extLst/>
          </p:nvPr>
        </p:nvGraphicFramePr>
        <p:xfrm>
          <a:off x="1420813" y="5468938"/>
          <a:ext cx="3192462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7" name="Equation" r:id="rId13" imgW="1120244" imgH="220875" progId="Equation.3">
                  <p:embed/>
                </p:oleObj>
              </mc:Choice>
              <mc:Fallback>
                <p:oleObj name="Equation" r:id="rId13" imgW="1120244" imgH="2208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0813" y="5468938"/>
                        <a:ext cx="3192462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5" name="Rectangle 11"/>
          <p:cNvSpPr>
            <a:spLocks noChangeArrowheads="1"/>
          </p:cNvSpPr>
          <p:nvPr/>
        </p:nvSpPr>
        <p:spPr bwMode="auto">
          <a:xfrm>
            <a:off x="496888" y="4064000"/>
            <a:ext cx="31035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的变化曲线如图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4806950" y="292100"/>
            <a:ext cx="3868738" cy="3008313"/>
            <a:chOff x="3195" y="168"/>
            <a:chExt cx="2437" cy="1895"/>
          </a:xfrm>
        </p:grpSpPr>
        <p:grpSp>
          <p:nvGrpSpPr>
            <p:cNvPr id="52232" name="Group 17"/>
            <p:cNvGrpSpPr>
              <a:grpSpLocks/>
            </p:cNvGrpSpPr>
            <p:nvPr/>
          </p:nvGrpSpPr>
          <p:grpSpPr bwMode="auto">
            <a:xfrm>
              <a:off x="3195" y="1251"/>
              <a:ext cx="2251" cy="288"/>
              <a:chOff x="3195" y="1395"/>
              <a:chExt cx="2251" cy="288"/>
            </a:xfrm>
          </p:grpSpPr>
          <p:sp>
            <p:nvSpPr>
              <p:cNvPr id="52242" name="Line 18"/>
              <p:cNvSpPr>
                <a:spLocks noChangeShapeType="1"/>
              </p:cNvSpPr>
              <p:nvPr/>
            </p:nvSpPr>
            <p:spPr bwMode="auto">
              <a:xfrm>
                <a:off x="3690" y="1553"/>
                <a:ext cx="1756" cy="2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243" name="Text Box 19"/>
              <p:cNvSpPr txBox="1">
                <a:spLocks noChangeArrowheads="1"/>
              </p:cNvSpPr>
              <p:nvPr/>
            </p:nvSpPr>
            <p:spPr bwMode="auto">
              <a:xfrm>
                <a:off x="3195" y="1395"/>
                <a:ext cx="4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99"/>
                    </a:solidFill>
                    <a:cs typeface="Times New Roman" panose="02020603050405020304" pitchFamily="18" charset="0"/>
                  </a:rPr>
                  <a:t>18V</a:t>
                </a:r>
              </a:p>
            </p:txBody>
          </p:sp>
        </p:grpSp>
        <p:grpSp>
          <p:nvGrpSpPr>
            <p:cNvPr id="52233" name="Group 20"/>
            <p:cNvGrpSpPr>
              <a:grpSpLocks/>
            </p:cNvGrpSpPr>
            <p:nvPr/>
          </p:nvGrpSpPr>
          <p:grpSpPr bwMode="auto">
            <a:xfrm>
              <a:off x="3217" y="555"/>
              <a:ext cx="2137" cy="832"/>
              <a:chOff x="3217" y="675"/>
              <a:chExt cx="2137" cy="832"/>
            </a:xfrm>
          </p:grpSpPr>
          <p:sp>
            <p:nvSpPr>
              <p:cNvPr id="52240" name="Freeform 21"/>
              <p:cNvSpPr>
                <a:spLocks/>
              </p:cNvSpPr>
              <p:nvPr/>
            </p:nvSpPr>
            <p:spPr bwMode="auto">
              <a:xfrm flipV="1">
                <a:off x="3670" y="818"/>
                <a:ext cx="1684" cy="689"/>
              </a:xfrm>
              <a:custGeom>
                <a:avLst/>
                <a:gdLst>
                  <a:gd name="T0" fmla="*/ 0 w 1968"/>
                  <a:gd name="T1" fmla="*/ 298 h 912"/>
                  <a:gd name="T2" fmla="*/ 360 w 1968"/>
                  <a:gd name="T3" fmla="*/ 79 h 912"/>
                  <a:gd name="T4" fmla="*/ 1055 w 1968"/>
                  <a:gd name="T5" fmla="*/ 0 h 912"/>
                  <a:gd name="T6" fmla="*/ 0 60000 65536"/>
                  <a:gd name="T7" fmla="*/ 0 60000 65536"/>
                  <a:gd name="T8" fmla="*/ 0 60000 65536"/>
                  <a:gd name="T9" fmla="*/ 0 w 1968"/>
                  <a:gd name="T10" fmla="*/ 0 h 912"/>
                  <a:gd name="T11" fmla="*/ 1968 w 1968"/>
                  <a:gd name="T12" fmla="*/ 912 h 9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68" h="912">
                    <a:moveTo>
                      <a:pt x="0" y="912"/>
                    </a:moveTo>
                    <a:cubicBezTo>
                      <a:pt x="172" y="652"/>
                      <a:pt x="344" y="392"/>
                      <a:pt x="672" y="240"/>
                    </a:cubicBezTo>
                    <a:cubicBezTo>
                      <a:pt x="1000" y="88"/>
                      <a:pt x="1484" y="44"/>
                      <a:pt x="1968" y="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241" name="Text Box 22"/>
              <p:cNvSpPr txBox="1">
                <a:spLocks noChangeArrowheads="1"/>
              </p:cNvSpPr>
              <p:nvPr/>
            </p:nvSpPr>
            <p:spPr bwMode="auto">
              <a:xfrm>
                <a:off x="3217" y="675"/>
                <a:ext cx="4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  <a:cs typeface="Times New Roman" panose="02020603050405020304" pitchFamily="18" charset="0"/>
                  </a:rPr>
                  <a:t>54V</a:t>
                </a:r>
              </a:p>
            </p:txBody>
          </p:sp>
        </p:grpSp>
        <p:sp>
          <p:nvSpPr>
            <p:cNvPr id="47127" name="Rectangle 23"/>
            <p:cNvSpPr>
              <a:spLocks noChangeArrowheads="1"/>
            </p:cNvSpPr>
            <p:nvPr/>
          </p:nvSpPr>
          <p:spPr bwMode="auto">
            <a:xfrm>
              <a:off x="4023" y="1753"/>
              <a:ext cx="1171" cy="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altLang="zh-CN" sz="26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</a:t>
              </a:r>
              <a:r>
                <a:rPr lang="en-US" altLang="zh-CN" sz="2600" b="1" i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r>
                <a:rPr lang="zh-CN" altLang="en-US" sz="26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变化曲线</a:t>
              </a:r>
            </a:p>
          </p:txBody>
        </p:sp>
        <p:sp>
          <p:nvSpPr>
            <p:cNvPr id="52235" name="Line 24"/>
            <p:cNvSpPr>
              <a:spLocks noChangeShapeType="1"/>
            </p:cNvSpPr>
            <p:nvPr/>
          </p:nvSpPr>
          <p:spPr bwMode="auto">
            <a:xfrm flipH="1" flipV="1">
              <a:off x="3670" y="337"/>
              <a:ext cx="0" cy="139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236" name="Text Box 25"/>
            <p:cNvSpPr txBox="1">
              <a:spLocks noChangeArrowheads="1"/>
            </p:cNvSpPr>
            <p:nvPr/>
          </p:nvSpPr>
          <p:spPr bwMode="auto">
            <a:xfrm>
              <a:off x="5438" y="1695"/>
              <a:ext cx="174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600" b="1" i="1">
                  <a:solidFill>
                    <a:schemeClr val="tx2"/>
                  </a:solidFill>
                  <a:cs typeface="Times New Roman" panose="02020603050405020304" pitchFamily="18" charset="0"/>
                </a:rPr>
                <a:t>t</a:t>
              </a:r>
            </a:p>
          </p:txBody>
        </p:sp>
        <p:graphicFrame>
          <p:nvGraphicFramePr>
            <p:cNvPr id="52237" name="Object 3"/>
            <p:cNvGraphicFramePr>
              <a:graphicFrameLocks noChangeAspect="1"/>
            </p:cNvGraphicFramePr>
            <p:nvPr/>
          </p:nvGraphicFramePr>
          <p:xfrm>
            <a:off x="3360" y="168"/>
            <a:ext cx="266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28" name="公式" r:id="rId15" imgW="167610" imgH="220875" progId="Equation.3">
                    <p:embed/>
                  </p:oleObj>
                </mc:Choice>
                <mc:Fallback>
                  <p:oleObj name="公式" r:id="rId15" imgW="167610" imgH="2208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168"/>
                          <a:ext cx="266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38" name="Rectangle 27"/>
            <p:cNvSpPr>
              <a:spLocks noChangeArrowheads="1"/>
            </p:cNvSpPr>
            <p:nvPr/>
          </p:nvSpPr>
          <p:spPr bwMode="auto">
            <a:xfrm>
              <a:off x="3433" y="1579"/>
              <a:ext cx="24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200" b="1" i="1">
                  <a:solidFill>
                    <a:schemeClr val="tx2"/>
                  </a:solidFill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52239" name="Line 28"/>
            <p:cNvSpPr>
              <a:spLocks noChangeShapeType="1"/>
            </p:cNvSpPr>
            <p:nvPr/>
          </p:nvSpPr>
          <p:spPr bwMode="auto">
            <a:xfrm>
              <a:off x="3664" y="1728"/>
              <a:ext cx="19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79249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0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3074"/>
          <p:cNvSpPr txBox="1">
            <a:spLocks noChangeArrowheads="1"/>
          </p:cNvSpPr>
          <p:nvPr/>
        </p:nvSpPr>
        <p:spPr bwMode="auto">
          <a:xfrm>
            <a:off x="395288" y="1332777"/>
            <a:ext cx="3049587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altLang="zh-CN" sz="32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3.1.1 </a:t>
            </a:r>
            <a:r>
              <a:rPr lang="zh-CN" altLang="en-US" sz="32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电阻元件</a:t>
            </a:r>
          </a:p>
        </p:txBody>
      </p:sp>
      <p:sp>
        <p:nvSpPr>
          <p:cNvPr id="75779" name="Text Box 3075"/>
          <p:cNvSpPr txBox="1">
            <a:spLocks noChangeArrowheads="1"/>
          </p:cNvSpPr>
          <p:nvPr/>
        </p:nvSpPr>
        <p:spPr bwMode="auto">
          <a:xfrm>
            <a:off x="728663" y="1886815"/>
            <a:ext cx="3581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cs typeface="Times New Roman" panose="02020603050405020304" pitchFamily="18" charset="0"/>
              </a:rPr>
              <a:t>描述消耗电能的性质</a:t>
            </a:r>
            <a:endParaRPr lang="zh-CN" altLang="en-US" sz="2800">
              <a:cs typeface="Times New Roman" panose="02020603050405020304" pitchFamily="18" charset="0"/>
            </a:endParaRPr>
          </a:p>
        </p:txBody>
      </p:sp>
      <p:grpSp>
        <p:nvGrpSpPr>
          <p:cNvPr id="2" name="Group 3076"/>
          <p:cNvGrpSpPr>
            <a:grpSpLocks/>
          </p:cNvGrpSpPr>
          <p:nvPr/>
        </p:nvGrpSpPr>
        <p:grpSpPr bwMode="auto">
          <a:xfrm>
            <a:off x="676275" y="2532929"/>
            <a:ext cx="3775074" cy="523876"/>
            <a:chOff x="550" y="1367"/>
            <a:chExt cx="2378" cy="330"/>
          </a:xfrm>
        </p:grpSpPr>
        <p:graphicFrame>
          <p:nvGraphicFramePr>
            <p:cNvPr id="6160" name="Object 3077"/>
            <p:cNvGraphicFramePr>
              <a:graphicFrameLocks noChangeAspect="1"/>
            </p:cNvGraphicFramePr>
            <p:nvPr/>
          </p:nvGraphicFramePr>
          <p:xfrm>
            <a:off x="2256" y="1405"/>
            <a:ext cx="672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4" name="公式" r:id="rId3" imgW="426602" imgH="167430" progId="Equation.3">
                    <p:embed/>
                  </p:oleObj>
                </mc:Choice>
                <mc:Fallback>
                  <p:oleObj name="公式" r:id="rId3" imgW="426602" imgH="16743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405"/>
                          <a:ext cx="672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1" name="Rectangle 3078"/>
            <p:cNvSpPr>
              <a:spLocks noChangeArrowheads="1"/>
            </p:cNvSpPr>
            <p:nvPr/>
          </p:nvSpPr>
          <p:spPr bwMode="auto">
            <a:xfrm>
              <a:off x="550" y="1367"/>
              <a:ext cx="159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solidFill>
                    <a:srgbClr val="000099"/>
                  </a:solidFill>
                  <a:cs typeface="Times New Roman" panose="02020603050405020304" pitchFamily="18" charset="0"/>
                </a:rPr>
                <a:t>根据欧姆定律</a:t>
              </a:r>
              <a:r>
                <a:rPr lang="en-US" altLang="zh-CN" sz="2800" b="1">
                  <a:solidFill>
                    <a:srgbClr val="000099"/>
                  </a:solidFill>
                  <a:cs typeface="Times New Roman" panose="02020603050405020304" pitchFamily="18" charset="0"/>
                </a:rPr>
                <a:t>:</a:t>
              </a:r>
            </a:p>
          </p:txBody>
        </p:sp>
      </p:grpSp>
      <p:sp>
        <p:nvSpPr>
          <p:cNvPr id="75783" name="Rectangle 3079"/>
          <p:cNvSpPr>
            <a:spLocks noChangeArrowheads="1"/>
          </p:cNvSpPr>
          <p:nvPr/>
        </p:nvSpPr>
        <p:spPr bwMode="auto">
          <a:xfrm>
            <a:off x="493713" y="3464536"/>
            <a:ext cx="7740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cs typeface="Times New Roman" panose="02020603050405020304" pitchFamily="18" charset="0"/>
              </a:rPr>
              <a:t>即电阻元件上的电压与通过的电流成线性关系</a:t>
            </a:r>
          </a:p>
        </p:txBody>
      </p:sp>
      <p:sp>
        <p:nvSpPr>
          <p:cNvPr id="75784" name="AutoShape 3080" descr="40%"/>
          <p:cNvSpPr>
            <a:spLocks noChangeArrowheads="1"/>
          </p:cNvSpPr>
          <p:nvPr/>
        </p:nvSpPr>
        <p:spPr bwMode="auto">
          <a:xfrm>
            <a:off x="4508500" y="1764577"/>
            <a:ext cx="1935163" cy="628650"/>
          </a:xfrm>
          <a:prstGeom prst="wedgeEllipseCallout">
            <a:avLst>
              <a:gd name="adj1" fmla="val -50329"/>
              <a:gd name="adj2" fmla="val 107574"/>
            </a:avLst>
          </a:prstGeom>
          <a:pattFill prst="pct40">
            <a:fgClr>
              <a:srgbClr val="00FF00"/>
            </a:fgClr>
            <a:bgClr>
              <a:srgbClr val="FFFFFF"/>
            </a:bgClr>
          </a:pattFill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线性电阻</a:t>
            </a:r>
            <a:endParaRPr lang="zh-CN" altLang="en-US" sz="2800" b="1" i="1">
              <a:solidFill>
                <a:srgbClr val="000099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75785" name="Object 308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983373"/>
              </p:ext>
            </p:extLst>
          </p:nvPr>
        </p:nvGraphicFramePr>
        <p:xfrm>
          <a:off x="4067175" y="4463962"/>
          <a:ext cx="118586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公式" r:id="rId5" imgW="731520" imgH="502762" progId="Equation.3">
                  <p:embed/>
                </p:oleObj>
              </mc:Choice>
              <mc:Fallback>
                <p:oleObj name="公式" r:id="rId5" imgW="731520" imgH="5027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4463962"/>
                        <a:ext cx="1185863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6" name="Rectangle 3082"/>
          <p:cNvSpPr>
            <a:spLocks noChangeArrowheads="1"/>
          </p:cNvSpPr>
          <p:nvPr/>
        </p:nvSpPr>
        <p:spPr bwMode="auto">
          <a:xfrm>
            <a:off x="657225" y="3997936"/>
            <a:ext cx="823595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800" b="1">
                <a:solidFill>
                  <a:srgbClr val="003366"/>
                </a:solidFill>
                <a:cs typeface="Times New Roman" panose="02020603050405020304" pitchFamily="18" charset="0"/>
              </a:rPr>
              <a:t>    </a:t>
            </a:r>
            <a:r>
              <a:rPr lang="zh-CN" altLang="en-US" sz="2800" b="1">
                <a:cs typeface="Times New Roman" panose="02020603050405020304" pitchFamily="18" charset="0"/>
              </a:rPr>
              <a:t>金属导体的电阻与导体的尺寸及导体材料的电性能有关</a:t>
            </a:r>
            <a:r>
              <a:rPr lang="zh-CN" altLang="zh-CN" sz="2800" b="1">
                <a:cs typeface="Times New Roman" panose="02020603050405020304" pitchFamily="18" charset="0"/>
              </a:rPr>
              <a:t>，</a:t>
            </a:r>
            <a:r>
              <a:rPr lang="zh-CN" altLang="en-US" sz="2800" b="1">
                <a:cs typeface="Times New Roman" panose="02020603050405020304" pitchFamily="18" charset="0"/>
              </a:rPr>
              <a:t>表达式为：</a:t>
            </a:r>
          </a:p>
        </p:txBody>
      </p:sp>
      <p:sp>
        <p:nvSpPr>
          <p:cNvPr id="75787" name="Text Box 3083"/>
          <p:cNvSpPr txBox="1">
            <a:spLocks noChangeArrowheads="1"/>
          </p:cNvSpPr>
          <p:nvPr/>
        </p:nvSpPr>
        <p:spPr bwMode="auto">
          <a:xfrm>
            <a:off x="593506" y="5983111"/>
            <a:ext cx="7760138" cy="52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pPr algn="ctr" eaLnBrk="1" hangingPunct="1">
              <a:defRPr/>
            </a:pPr>
            <a:r>
              <a:rPr lang="zh-CN" altLang="en-US" sz="2800" b="1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表明电能全部消耗在电阻上，转换为热能散发。</a:t>
            </a:r>
          </a:p>
        </p:txBody>
      </p:sp>
      <p:grpSp>
        <p:nvGrpSpPr>
          <p:cNvPr id="3" name="Group 3084"/>
          <p:cNvGrpSpPr>
            <a:grpSpLocks/>
          </p:cNvGrpSpPr>
          <p:nvPr/>
        </p:nvGrpSpPr>
        <p:grpSpPr bwMode="auto">
          <a:xfrm>
            <a:off x="633413" y="5223486"/>
            <a:ext cx="6734175" cy="847725"/>
            <a:chOff x="570" y="2910"/>
            <a:chExt cx="4242" cy="534"/>
          </a:xfrm>
        </p:grpSpPr>
        <p:graphicFrame>
          <p:nvGraphicFramePr>
            <p:cNvPr id="6158" name="Object 3085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861" y="2910"/>
            <a:ext cx="2951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" name="Equation" r:id="rId7" imgW="1600200" imgH="330200" progId="Equation.3">
                    <p:embed/>
                  </p:oleObj>
                </mc:Choice>
                <mc:Fallback>
                  <p:oleObj name="Equation" r:id="rId7" imgW="1600200" imgH="33020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1" y="2910"/>
                          <a:ext cx="2951" cy="5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9" name="Rectangle 3086"/>
            <p:cNvSpPr>
              <a:spLocks noChangeArrowheads="1"/>
            </p:cNvSpPr>
            <p:nvPr/>
          </p:nvSpPr>
          <p:spPr bwMode="auto">
            <a:xfrm>
              <a:off x="570" y="2989"/>
              <a:ext cx="1252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solidFill>
                    <a:srgbClr val="CC0000"/>
                  </a:solidFill>
                  <a:cs typeface="Times New Roman" panose="02020603050405020304" pitchFamily="18" charset="0"/>
                </a:rPr>
                <a:t>电阻的能量</a:t>
              </a:r>
            </a:p>
          </p:txBody>
        </p:sp>
      </p:grpSp>
      <p:sp>
        <p:nvSpPr>
          <p:cNvPr id="75805" name="Rectangle 310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762000" y="667615"/>
            <a:ext cx="7772400" cy="685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3.1 </a:t>
            </a:r>
            <a:r>
              <a:rPr lang="zh-CN" alt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电阻元件、电感元件与电容元件</a:t>
            </a:r>
            <a:endParaRPr lang="zh-CN" altLang="en-US" sz="360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807" name="Rectangle 3103"/>
          <p:cNvSpPr>
            <a:spLocks noChangeArrowheads="1"/>
          </p:cNvSpPr>
          <p:nvPr/>
        </p:nvSpPr>
        <p:spPr bwMode="auto">
          <a:xfrm>
            <a:off x="6575425" y="2996643"/>
            <a:ext cx="17478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电阻元件</a:t>
            </a:r>
          </a:p>
        </p:txBody>
      </p:sp>
      <p:pic>
        <p:nvPicPr>
          <p:cNvPr id="75808" name="Picture 3104" descr="图片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656" y="1224827"/>
            <a:ext cx="1465263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4690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5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autoUpdateAnimBg="0"/>
      <p:bldP spid="75779" grpId="0" autoUpdateAnimBg="0"/>
      <p:bldP spid="75783" grpId="0" autoUpdateAnimBg="0"/>
      <p:bldP spid="75784" grpId="0" animBg="1" autoUpdateAnimBg="0"/>
      <p:bldP spid="75786" grpId="0" autoUpdateAnimBg="0"/>
      <p:bldP spid="75787" grpId="0" autoUpdateAnimBg="0"/>
      <p:bldP spid="7580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856" name="Object 0"/>
          <p:cNvGraphicFramePr>
            <a:graphicFrameLocks noChangeAspect="1"/>
          </p:cNvGraphicFramePr>
          <p:nvPr>
            <p:extLst/>
          </p:nvPr>
        </p:nvGraphicFramePr>
        <p:xfrm>
          <a:off x="563563" y="2911439"/>
          <a:ext cx="4872037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6" name="Equation" r:id="rId3" imgW="2011798" imgH="350467" progId="Equation.3">
                  <p:embed/>
                </p:oleObj>
              </mc:Choice>
              <mc:Fallback>
                <p:oleObj name="Equation" r:id="rId3" imgW="2011798" imgH="35046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3" y="2911439"/>
                        <a:ext cx="4872037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51" name="Group 3"/>
          <p:cNvGrpSpPr>
            <a:grpSpLocks/>
          </p:cNvGrpSpPr>
          <p:nvPr/>
        </p:nvGrpSpPr>
        <p:grpSpPr bwMode="auto">
          <a:xfrm>
            <a:off x="304800" y="549239"/>
            <a:ext cx="3124200" cy="560388"/>
            <a:chOff x="240" y="156"/>
            <a:chExt cx="1968" cy="353"/>
          </a:xfrm>
        </p:grpSpPr>
        <p:sp>
          <p:nvSpPr>
            <p:cNvPr id="53261" name="Text Box 4"/>
            <p:cNvSpPr txBox="1">
              <a:spLocks noChangeArrowheads="1"/>
            </p:cNvSpPr>
            <p:nvPr/>
          </p:nvSpPr>
          <p:spPr bwMode="auto">
            <a:xfrm>
              <a:off x="240" y="156"/>
              <a:ext cx="196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99"/>
                  </a:solidFill>
                </a:rPr>
                <a:t>用三要素法求</a:t>
              </a:r>
            </a:p>
          </p:txBody>
        </p:sp>
        <p:graphicFrame>
          <p:nvGraphicFramePr>
            <p:cNvPr id="53262" name="Object 6"/>
            <p:cNvGraphicFramePr>
              <a:graphicFrameLocks noChangeAspect="1"/>
            </p:cNvGraphicFramePr>
            <p:nvPr/>
          </p:nvGraphicFramePr>
          <p:xfrm>
            <a:off x="1680" y="163"/>
            <a:ext cx="230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47" name="Equation" r:id="rId5" imgW="160035" imgH="220875" progId="Equation.3">
                    <p:embed/>
                  </p:oleObj>
                </mc:Choice>
                <mc:Fallback>
                  <p:oleObj name="Equation" r:id="rId5" imgW="160035" imgH="2208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63"/>
                          <a:ext cx="230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1857" name="Object 1"/>
          <p:cNvGraphicFramePr>
            <a:graphicFrameLocks noChangeAspect="1"/>
          </p:cNvGraphicFramePr>
          <p:nvPr>
            <p:extLst/>
          </p:nvPr>
        </p:nvGraphicFramePr>
        <p:xfrm>
          <a:off x="609600" y="4664039"/>
          <a:ext cx="1901825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8" name="公式" r:id="rId7" imgW="617412" imgH="220875" progId="Equation.3">
                  <p:embed/>
                </p:oleObj>
              </mc:Choice>
              <mc:Fallback>
                <p:oleObj name="公式" r:id="rId7" imgW="617412" imgH="2208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664039"/>
                        <a:ext cx="1901825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58" name="Object 2"/>
          <p:cNvGraphicFramePr>
            <a:graphicFrameLocks noChangeAspect="1"/>
          </p:cNvGraphicFramePr>
          <p:nvPr>
            <p:extLst/>
          </p:nvPr>
        </p:nvGraphicFramePr>
        <p:xfrm>
          <a:off x="2727325" y="5730839"/>
          <a:ext cx="298767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9" name="Equation" r:id="rId9" imgW="1249502" imgH="259185" progId="Equation.3">
                  <p:embed/>
                </p:oleObj>
              </mc:Choice>
              <mc:Fallback>
                <p:oleObj name="Equation" r:id="rId9" imgW="1249502" imgH="2591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25" y="5730839"/>
                        <a:ext cx="2987675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59" name="Object 3"/>
          <p:cNvGraphicFramePr>
            <a:graphicFrameLocks noChangeAspect="1"/>
          </p:cNvGraphicFramePr>
          <p:nvPr>
            <p:extLst/>
          </p:nvPr>
        </p:nvGraphicFramePr>
        <p:xfrm>
          <a:off x="685800" y="5597489"/>
          <a:ext cx="20320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0" name="公式" r:id="rId11" imgW="891555" imgH="396345" progId="Equation.3">
                  <p:embed/>
                </p:oleObj>
              </mc:Choice>
              <mc:Fallback>
                <p:oleObj name="公式" r:id="rId11" imgW="891555" imgH="39634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597489"/>
                        <a:ext cx="20320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0" name="Object 4"/>
          <p:cNvGraphicFramePr>
            <a:graphicFrameLocks noChangeAspect="1"/>
          </p:cNvGraphicFramePr>
          <p:nvPr>
            <p:extLst/>
          </p:nvPr>
        </p:nvGraphicFramePr>
        <p:xfrm>
          <a:off x="614363" y="5103777"/>
          <a:ext cx="3787775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1" name="Equation" r:id="rId13" imgW="1386810" imgH="259185" progId="Equation.3">
                  <p:embed/>
                </p:oleObj>
              </mc:Choice>
              <mc:Fallback>
                <p:oleObj name="Equation" r:id="rId13" imgW="1386810" imgH="2591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63" y="5103777"/>
                        <a:ext cx="3787775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1" name="Object 5"/>
          <p:cNvGraphicFramePr>
            <a:graphicFrameLocks noChangeAspect="1"/>
          </p:cNvGraphicFramePr>
          <p:nvPr>
            <p:extLst/>
          </p:nvPr>
        </p:nvGraphicFramePr>
        <p:xfrm>
          <a:off x="609600" y="3749639"/>
          <a:ext cx="3832225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52" name="Equation" r:id="rId15" imgW="1744758" imgH="388778" progId="Equation.3">
                  <p:embed/>
                </p:oleObj>
              </mc:Choice>
              <mc:Fallback>
                <p:oleObj name="Equation" r:id="rId15" imgW="1744758" imgH="3887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749639"/>
                        <a:ext cx="3832225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5" name="AutoShape 27"/>
          <p:cNvSpPr>
            <a:spLocks noChangeArrowheads="1"/>
          </p:cNvSpPr>
          <p:nvPr/>
        </p:nvSpPr>
        <p:spPr bwMode="auto">
          <a:xfrm rot="5400000">
            <a:off x="6958013" y="3678202"/>
            <a:ext cx="533400" cy="381000"/>
          </a:xfrm>
          <a:prstGeom prst="notchedRightArrow">
            <a:avLst>
              <a:gd name="adj1" fmla="val 50000"/>
              <a:gd name="adj2" fmla="val 35000"/>
            </a:avLst>
          </a:prstGeom>
          <a:gradFill rotWithShape="0">
            <a:gsLst>
              <a:gs pos="0">
                <a:srgbClr val="000000"/>
              </a:gs>
              <a:gs pos="100000">
                <a:srgbClr val="FF3300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53258" name="Picture 112" descr="图片23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820702"/>
            <a:ext cx="4813300" cy="213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241" name="Picture 113" descr="图片26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488" y="1152489"/>
            <a:ext cx="4284662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242" name="Picture 114" descr="图片27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1463" y="4321139"/>
            <a:ext cx="3541712" cy="214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81661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5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228600" y="685800"/>
            <a:ext cx="1219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2800" b="1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838200" y="34290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cs typeface="Times New Roman" panose="02020603050405020304" pitchFamily="18" charset="0"/>
              </a:rPr>
              <a:t>由</a:t>
            </a:r>
            <a:r>
              <a:rPr lang="en-US" altLang="zh-CN" sz="2800" b="1" i="1">
                <a:solidFill>
                  <a:schemeClr val="tx2"/>
                </a:solidFill>
                <a:cs typeface="Times New Roman" panose="02020603050405020304" pitchFamily="18" charset="0"/>
              </a:rPr>
              <a:t>t</a:t>
            </a:r>
            <a:r>
              <a:rPr lang="en-US" altLang="zh-CN" sz="2800" b="1">
                <a:solidFill>
                  <a:schemeClr val="tx2"/>
                </a:solidFill>
                <a:cs typeface="Times New Roman" panose="02020603050405020304" pitchFamily="18" charset="0"/>
              </a:rPr>
              <a:t>=0-</a:t>
            </a:r>
            <a:r>
              <a:rPr lang="zh-CN" altLang="en-US" sz="2800" b="1">
                <a:solidFill>
                  <a:schemeClr val="tx2"/>
                </a:solidFill>
                <a:cs typeface="Times New Roman" panose="02020603050405020304" pitchFamily="18" charset="0"/>
              </a:rPr>
              <a:t>时电路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914400" y="685800"/>
            <a:ext cx="8382000" cy="149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电路如图，开关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闭合前电路已处于稳态。</a:t>
            </a:r>
          </a:p>
          <a:p>
            <a:pPr eaLnBrk="1" hangingPunct="1">
              <a:defRPr/>
            </a:pP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=0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闭合</a:t>
            </a:r>
            <a:r>
              <a:rPr lang="zh-CN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试求：</a:t>
            </a:r>
            <a:r>
              <a:rPr lang="en-US" altLang="zh-CN" sz="2800" b="1" i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≧0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时电容电压</a:t>
            </a:r>
            <a:r>
              <a:rPr lang="en-US" altLang="zh-CN" sz="32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和电流</a:t>
            </a:r>
            <a:r>
              <a:rPr lang="en-US" altLang="zh-CN" sz="32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</a:p>
          <a:p>
            <a:pPr eaLnBrk="1" hangingPunct="1">
              <a:defRPr/>
            </a:pPr>
            <a:r>
              <a:rPr lang="en-US" altLang="zh-CN" sz="32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32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04800" y="2286000"/>
            <a:ext cx="3276600" cy="519113"/>
            <a:chOff x="96" y="1728"/>
            <a:chExt cx="2064" cy="327"/>
          </a:xfrm>
        </p:grpSpPr>
        <p:sp>
          <p:nvSpPr>
            <p:cNvPr id="54287" name="Text Box 6"/>
            <p:cNvSpPr txBox="1">
              <a:spLocks noChangeArrowheads="1"/>
            </p:cNvSpPr>
            <p:nvPr/>
          </p:nvSpPr>
          <p:spPr bwMode="auto">
            <a:xfrm>
              <a:off x="96" y="1728"/>
              <a:ext cx="7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000099"/>
                  </a:solidFill>
                  <a:cs typeface="Times New Roman" panose="02020603050405020304" pitchFamily="18" charset="0"/>
                </a:rPr>
                <a:t>解：</a:t>
              </a:r>
            </a:p>
          </p:txBody>
        </p:sp>
        <p:sp>
          <p:nvSpPr>
            <p:cNvPr id="49159" name="Text Box 7"/>
            <p:cNvSpPr txBox="1">
              <a:spLocks noChangeArrowheads="1"/>
            </p:cNvSpPr>
            <p:nvPr/>
          </p:nvSpPr>
          <p:spPr bwMode="auto">
            <a:xfrm>
              <a:off x="469" y="1728"/>
              <a:ext cx="169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2800" b="1">
                  <a:solidFill>
                    <a:srgbClr val="CC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用三要素法求解</a:t>
              </a:r>
            </a:p>
          </p:txBody>
        </p:sp>
      </p:grpSp>
      <p:graphicFrame>
        <p:nvGraphicFramePr>
          <p:cNvPr id="49160" name="Object 8"/>
          <p:cNvGraphicFramePr>
            <a:graphicFrameLocks noChangeAspect="1"/>
          </p:cNvGraphicFramePr>
          <p:nvPr>
            <p:extLst/>
          </p:nvPr>
        </p:nvGraphicFramePr>
        <p:xfrm>
          <a:off x="879475" y="3886200"/>
          <a:ext cx="41497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6" name="Equation" r:id="rId3" imgW="1684153" imgH="388778" progId="Equation.3">
                  <p:embed/>
                </p:oleObj>
              </mc:Choice>
              <mc:Fallback>
                <p:oleObj name="Equation" r:id="rId3" imgW="1684153" imgH="3887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3886200"/>
                        <a:ext cx="414972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99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838200" y="2835275"/>
            <a:ext cx="2819400" cy="593725"/>
            <a:chOff x="480" y="1872"/>
            <a:chExt cx="1776" cy="374"/>
          </a:xfrm>
        </p:grpSpPr>
        <p:sp>
          <p:nvSpPr>
            <p:cNvPr id="54285" name="Rectangle 10"/>
            <p:cNvSpPr>
              <a:spLocks noChangeArrowheads="1"/>
            </p:cNvSpPr>
            <p:nvPr/>
          </p:nvSpPr>
          <p:spPr bwMode="auto">
            <a:xfrm>
              <a:off x="480" y="1872"/>
              <a:ext cx="10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solidFill>
                    <a:srgbClr val="000099"/>
                  </a:solidFill>
                  <a:cs typeface="Times New Roman" panose="02020603050405020304" pitchFamily="18" charset="0"/>
                </a:rPr>
                <a:t>求初始值</a:t>
              </a:r>
            </a:p>
          </p:txBody>
        </p:sp>
        <p:graphicFrame>
          <p:nvGraphicFramePr>
            <p:cNvPr id="54286" name="Object 11"/>
            <p:cNvGraphicFramePr>
              <a:graphicFrameLocks noChangeAspect="1"/>
            </p:cNvGraphicFramePr>
            <p:nvPr/>
          </p:nvGraphicFramePr>
          <p:xfrm>
            <a:off x="1478" y="1872"/>
            <a:ext cx="778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107" name="公式" r:id="rId5" imgW="464953" imgH="220875" progId="Equation.3">
                    <p:embed/>
                  </p:oleObj>
                </mc:Choice>
                <mc:Fallback>
                  <p:oleObj name="公式" r:id="rId5" imgW="464953" imgH="2208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8" y="1872"/>
                          <a:ext cx="778" cy="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rgbClr val="66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164" name="Object 12"/>
          <p:cNvGraphicFramePr>
            <a:graphicFrameLocks noChangeAspect="1"/>
          </p:cNvGraphicFramePr>
          <p:nvPr>
            <p:extLst/>
          </p:nvPr>
        </p:nvGraphicFramePr>
        <p:xfrm>
          <a:off x="962025" y="4876800"/>
          <a:ext cx="315277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08" name="Equation" r:id="rId7" imgW="1401962" imgH="220875" progId="Equation.3">
                  <p:embed/>
                </p:oleObj>
              </mc:Choice>
              <mc:Fallback>
                <p:oleObj name="Equation" r:id="rId7" imgW="1401962" imgH="2208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4876800"/>
                        <a:ext cx="3152775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1" name="Text Box 30"/>
          <p:cNvSpPr txBox="1">
            <a:spLocks noChangeArrowheads="1"/>
          </p:cNvSpPr>
          <p:nvPr/>
        </p:nvSpPr>
        <p:spPr bwMode="auto">
          <a:xfrm>
            <a:off x="5446713" y="1628775"/>
            <a:ext cx="719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cs typeface="Times New Roman" panose="02020603050405020304" pitchFamily="18" charset="0"/>
              </a:rPr>
              <a:t>1</a:t>
            </a:r>
            <a:r>
              <a:rPr lang="en-US" altLang="zh-CN" b="1">
                <a:solidFill>
                  <a:schemeClr val="tx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endParaRPr lang="en-US" altLang="zh-CN" b="1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sp>
        <p:nvSpPr>
          <p:cNvPr id="54282" name="Text Box 31"/>
          <p:cNvSpPr txBox="1">
            <a:spLocks noChangeArrowheads="1"/>
          </p:cNvSpPr>
          <p:nvPr/>
        </p:nvSpPr>
        <p:spPr bwMode="auto">
          <a:xfrm>
            <a:off x="6557963" y="1628775"/>
            <a:ext cx="715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  <a:cs typeface="Times New Roman" panose="02020603050405020304" pitchFamily="18" charset="0"/>
              </a:rPr>
              <a:t>2</a:t>
            </a:r>
            <a:r>
              <a:rPr lang="en-US" altLang="zh-CN" b="1">
                <a:solidFill>
                  <a:schemeClr val="tx2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endParaRPr lang="en-US" altLang="zh-CN" b="1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pic>
        <p:nvPicPr>
          <p:cNvPr id="54283" name="Picture 90" descr="图片2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475" y="2035175"/>
            <a:ext cx="4656138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243" name="Picture 91" descr="图片2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5" y="3705225"/>
            <a:ext cx="3932238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44872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880" name="Object 2048"/>
          <p:cNvGraphicFramePr>
            <a:graphicFrameLocks noChangeAspect="1"/>
          </p:cNvGraphicFramePr>
          <p:nvPr>
            <p:extLst/>
          </p:nvPr>
        </p:nvGraphicFramePr>
        <p:xfrm>
          <a:off x="4264025" y="5847542"/>
          <a:ext cx="2971800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4" name="Equation" r:id="rId3" imgW="1074316" imgH="281887" progId="Equation.3">
                  <p:embed/>
                </p:oleObj>
              </mc:Choice>
              <mc:Fallback>
                <p:oleObj name="Equation" r:id="rId3" imgW="1074316" imgH="2818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4025" y="5847542"/>
                        <a:ext cx="2971800" cy="79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99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1" name="Object 2049"/>
          <p:cNvGraphicFramePr>
            <a:graphicFrameLocks noChangeAspect="1"/>
          </p:cNvGraphicFramePr>
          <p:nvPr>
            <p:extLst/>
          </p:nvPr>
        </p:nvGraphicFramePr>
        <p:xfrm>
          <a:off x="2068513" y="5663392"/>
          <a:ext cx="2297112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5" name="公式" r:id="rId5" imgW="739096" imgH="320198" progId="Equation.3">
                  <p:embed/>
                </p:oleObj>
              </mc:Choice>
              <mc:Fallback>
                <p:oleObj name="公式" r:id="rId5" imgW="739096" imgH="32019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8513" y="5663392"/>
                        <a:ext cx="2297112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99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2" name="Object 2050"/>
          <p:cNvGraphicFramePr>
            <a:graphicFrameLocks noChangeAspect="1"/>
          </p:cNvGraphicFramePr>
          <p:nvPr>
            <p:extLst/>
          </p:nvPr>
        </p:nvGraphicFramePr>
        <p:xfrm>
          <a:off x="609600" y="4810904"/>
          <a:ext cx="6986588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6" name="Equation" r:id="rId7" imgW="2560557" imgH="350467" progId="Equation.3">
                  <p:embed/>
                </p:oleObj>
              </mc:Choice>
              <mc:Fallback>
                <p:oleObj name="Equation" r:id="rId7" imgW="2560557" imgH="35046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810904"/>
                        <a:ext cx="6986588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99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3" name="Object 2051"/>
          <p:cNvGraphicFramePr>
            <a:graphicFrameLocks noChangeAspect="1"/>
          </p:cNvGraphicFramePr>
          <p:nvPr>
            <p:extLst/>
          </p:nvPr>
        </p:nvGraphicFramePr>
        <p:xfrm>
          <a:off x="1062038" y="4188604"/>
          <a:ext cx="6281737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97" name="Equation" r:id="rId9" imgW="2301092" imgH="388778" progId="Equation.3">
                  <p:embed/>
                </p:oleObj>
              </mc:Choice>
              <mc:Fallback>
                <p:oleObj name="Equation" r:id="rId9" imgW="2301092" imgH="3887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038" y="4188604"/>
                        <a:ext cx="6281737" cy="1042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66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66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76250" y="3296429"/>
            <a:ext cx="2187575" cy="527050"/>
            <a:chOff x="384" y="3504"/>
            <a:chExt cx="1420" cy="342"/>
          </a:xfrm>
        </p:grpSpPr>
        <p:sp>
          <p:nvSpPr>
            <p:cNvPr id="55313" name="Text Box 7"/>
            <p:cNvSpPr txBox="1">
              <a:spLocks noChangeArrowheads="1"/>
            </p:cNvSpPr>
            <p:nvPr/>
          </p:nvSpPr>
          <p:spPr bwMode="auto">
            <a:xfrm>
              <a:off x="384" y="3504"/>
              <a:ext cx="127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000099"/>
                  </a:solidFill>
                </a:rPr>
                <a:t>求时间常数</a:t>
              </a:r>
            </a:p>
          </p:txBody>
        </p:sp>
        <p:graphicFrame>
          <p:nvGraphicFramePr>
            <p:cNvPr id="55314" name="Object 2054"/>
            <p:cNvGraphicFramePr>
              <a:graphicFrameLocks noChangeAspect="1"/>
            </p:cNvGraphicFramePr>
            <p:nvPr/>
          </p:nvGraphicFramePr>
          <p:xfrm>
            <a:off x="1549" y="3566"/>
            <a:ext cx="255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98" name="公式" r:id="rId11" imgW="106532" imgH="122025" progId="Equation.3">
                    <p:embed/>
                  </p:oleObj>
                </mc:Choice>
                <mc:Fallback>
                  <p:oleObj name="公式" r:id="rId11" imgW="106532" imgH="1220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9" y="3566"/>
                          <a:ext cx="255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66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rgbClr val="66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461963" y="3753629"/>
            <a:ext cx="35337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由右图电路可求得</a:t>
            </a:r>
          </a:p>
        </p:txBody>
      </p:sp>
      <p:grpSp>
        <p:nvGrpSpPr>
          <p:cNvPr id="55304" name="Group 10"/>
          <p:cNvGrpSpPr>
            <a:grpSpLocks/>
          </p:cNvGrpSpPr>
          <p:nvPr/>
        </p:nvGrpSpPr>
        <p:grpSpPr bwMode="auto">
          <a:xfrm>
            <a:off x="457200" y="2796367"/>
            <a:ext cx="4724400" cy="560387"/>
            <a:chOff x="288" y="1519"/>
            <a:chExt cx="2976" cy="353"/>
          </a:xfrm>
        </p:grpSpPr>
        <p:grpSp>
          <p:nvGrpSpPr>
            <p:cNvPr id="55309" name="Group 11"/>
            <p:cNvGrpSpPr>
              <a:grpSpLocks/>
            </p:cNvGrpSpPr>
            <p:nvPr/>
          </p:nvGrpSpPr>
          <p:grpSpPr bwMode="auto">
            <a:xfrm>
              <a:off x="288" y="1519"/>
              <a:ext cx="1688" cy="352"/>
              <a:chOff x="480" y="2828"/>
              <a:chExt cx="1688" cy="352"/>
            </a:xfrm>
          </p:grpSpPr>
          <p:sp>
            <p:nvSpPr>
              <p:cNvPr id="55311" name="Text Box 12"/>
              <p:cNvSpPr txBox="1">
                <a:spLocks noChangeArrowheads="1"/>
              </p:cNvSpPr>
              <p:nvPr/>
            </p:nvSpPr>
            <p:spPr bwMode="auto">
              <a:xfrm>
                <a:off x="480" y="2828"/>
                <a:ext cx="16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>
                    <a:solidFill>
                      <a:srgbClr val="000099"/>
                    </a:solidFill>
                  </a:rPr>
                  <a:t>求稳态值            </a:t>
                </a:r>
              </a:p>
            </p:txBody>
          </p:sp>
          <p:graphicFrame>
            <p:nvGraphicFramePr>
              <p:cNvPr id="55312" name="Object 2053"/>
              <p:cNvGraphicFramePr>
                <a:graphicFrameLocks noChangeAspect="1"/>
              </p:cNvGraphicFramePr>
              <p:nvPr/>
            </p:nvGraphicFramePr>
            <p:xfrm>
              <a:off x="1440" y="2840"/>
              <a:ext cx="672" cy="3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199" name="公式" r:id="rId13" imgW="411450" imgH="220875" progId="Equation.3">
                      <p:embed/>
                    </p:oleObj>
                  </mc:Choice>
                  <mc:Fallback>
                    <p:oleObj name="公式" r:id="rId13" imgW="411450" imgH="22087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0" y="2840"/>
                            <a:ext cx="672" cy="3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006666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57150">
                                <a:solidFill>
                                  <a:srgbClr val="66FF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5310" name="Object 2052"/>
            <p:cNvGraphicFramePr>
              <a:graphicFrameLocks noChangeAspect="1"/>
            </p:cNvGraphicFramePr>
            <p:nvPr/>
          </p:nvGraphicFramePr>
          <p:xfrm>
            <a:off x="2160" y="1519"/>
            <a:ext cx="1104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00" name="公式" r:id="rId15" imgW="655290" imgH="220875" progId="Equation.3">
                    <p:embed/>
                  </p:oleObj>
                </mc:Choice>
                <mc:Fallback>
                  <p:oleObj name="公式" r:id="rId15" imgW="655290" imgH="2208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1519"/>
                          <a:ext cx="1104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66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rgbClr val="66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305" name="Text Box 129"/>
          <p:cNvSpPr txBox="1">
            <a:spLocks noChangeArrowheads="1"/>
          </p:cNvSpPr>
          <p:nvPr/>
        </p:nvSpPr>
        <p:spPr bwMode="auto">
          <a:xfrm>
            <a:off x="1389063" y="405592"/>
            <a:ext cx="719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1</a:t>
            </a:r>
            <a:r>
              <a:rPr lang="en-US" altLang="zh-CN" b="1">
                <a:solidFill>
                  <a:schemeClr val="tx2"/>
                </a:solidFill>
                <a:sym typeface="Symbol" panose="05050102010706020507" pitchFamily="18" charset="2"/>
              </a:rPr>
              <a:t>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55306" name="Text Box 130"/>
          <p:cNvSpPr txBox="1">
            <a:spLocks noChangeArrowheads="1"/>
          </p:cNvSpPr>
          <p:nvPr/>
        </p:nvSpPr>
        <p:spPr bwMode="auto">
          <a:xfrm>
            <a:off x="2500313" y="405592"/>
            <a:ext cx="715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2</a:t>
            </a:r>
            <a:r>
              <a:rPr lang="en-US" altLang="zh-CN" b="1">
                <a:solidFill>
                  <a:schemeClr val="tx2"/>
                </a:solidFill>
                <a:sym typeface="Symbol" panose="05050102010706020507" pitchFamily="18" charset="2"/>
              </a:rPr>
              <a:t></a:t>
            </a:r>
            <a:endParaRPr lang="en-US" altLang="zh-CN" b="1">
              <a:solidFill>
                <a:schemeClr val="tx2"/>
              </a:solidFill>
            </a:endParaRPr>
          </a:p>
        </p:txBody>
      </p:sp>
      <p:pic>
        <p:nvPicPr>
          <p:cNvPr id="55307" name="Picture 131" descr="图片28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811992"/>
            <a:ext cx="4656138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8" name="Picture 132" descr="图片30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623079"/>
            <a:ext cx="3367088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01151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2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5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04" name="Object 0"/>
          <p:cNvGraphicFramePr>
            <a:graphicFrameLocks noChangeAspect="1"/>
          </p:cNvGraphicFramePr>
          <p:nvPr>
            <p:extLst/>
          </p:nvPr>
        </p:nvGraphicFramePr>
        <p:xfrm>
          <a:off x="357913" y="680140"/>
          <a:ext cx="23780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8" name="Equation" r:id="rId3" imgW="891555" imgH="388778" progId="Equation.3">
                  <p:embed/>
                </p:oleObj>
              </mc:Choice>
              <mc:Fallback>
                <p:oleObj name="Equation" r:id="rId3" imgW="891555" imgH="3887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913" y="680140"/>
                        <a:ext cx="2378075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99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5" name="Object 1"/>
          <p:cNvGraphicFramePr>
            <a:graphicFrameLocks noChangeAspect="1"/>
          </p:cNvGraphicFramePr>
          <p:nvPr>
            <p:extLst/>
          </p:nvPr>
        </p:nvGraphicFramePr>
        <p:xfrm>
          <a:off x="332513" y="2977253"/>
          <a:ext cx="4746625" cy="113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9" name="Equation" r:id="rId5" imgW="1592772" imgH="396345" progId="Equation.3">
                  <p:embed/>
                </p:oleObj>
              </mc:Choice>
              <mc:Fallback>
                <p:oleObj name="Equation" r:id="rId5" imgW="1592772" imgH="39634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13" y="2977253"/>
                        <a:ext cx="4746625" cy="113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99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6" name="Object 2"/>
          <p:cNvGraphicFramePr>
            <a:graphicFrameLocks noChangeAspect="1"/>
          </p:cNvGraphicFramePr>
          <p:nvPr>
            <p:extLst/>
          </p:nvPr>
        </p:nvGraphicFramePr>
        <p:xfrm>
          <a:off x="435700" y="4037703"/>
          <a:ext cx="2209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0" name="Equation" r:id="rId7" imgW="815325" imgH="220875" progId="Equation.3">
                  <p:embed/>
                </p:oleObj>
              </mc:Choice>
              <mc:Fallback>
                <p:oleObj name="Equation" r:id="rId7" imgW="815325" imgH="2208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00" y="4037703"/>
                        <a:ext cx="22098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99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7" name="Object 3"/>
          <p:cNvGraphicFramePr>
            <a:graphicFrameLocks noChangeAspect="1"/>
          </p:cNvGraphicFramePr>
          <p:nvPr>
            <p:extLst/>
          </p:nvPr>
        </p:nvGraphicFramePr>
        <p:xfrm>
          <a:off x="1188175" y="4774303"/>
          <a:ext cx="4891088" cy="70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1" name="Equation" r:id="rId9" imgW="1729607" imgH="259185" progId="Equation.3">
                  <p:embed/>
                </p:oleObj>
              </mc:Choice>
              <mc:Fallback>
                <p:oleObj name="Equation" r:id="rId9" imgW="1729607" imgH="2591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8175" y="4774303"/>
                        <a:ext cx="4891088" cy="703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99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8" name="Object 4"/>
          <p:cNvGraphicFramePr>
            <a:graphicFrameLocks noChangeAspect="1"/>
          </p:cNvGraphicFramePr>
          <p:nvPr>
            <p:extLst/>
          </p:nvPr>
        </p:nvGraphicFramePr>
        <p:xfrm>
          <a:off x="1162775" y="5583928"/>
          <a:ext cx="3559175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2" name="Equation" r:id="rId11" imgW="1196473" imgH="259185" progId="Equation.3">
                  <p:embed/>
                </p:oleObj>
              </mc:Choice>
              <mc:Fallback>
                <p:oleObj name="Equation" r:id="rId11" imgW="1196473" imgH="2591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775" y="5583928"/>
                        <a:ext cx="3559175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99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078638" y="2394640"/>
            <a:ext cx="2316162" cy="595313"/>
            <a:chOff x="576" y="1584"/>
            <a:chExt cx="1459" cy="375"/>
          </a:xfrm>
        </p:grpSpPr>
        <p:sp>
          <p:nvSpPr>
            <p:cNvPr id="56332" name="Text Box 8"/>
            <p:cNvSpPr txBox="1">
              <a:spLocks noChangeArrowheads="1"/>
            </p:cNvSpPr>
            <p:nvPr/>
          </p:nvSpPr>
          <p:spPr bwMode="auto">
            <a:xfrm>
              <a:off x="576" y="1632"/>
              <a:ext cx="145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/>
                <a:t>(      </a:t>
              </a:r>
              <a:r>
                <a:rPr lang="zh-CN" altLang="en-US" sz="2800" b="1"/>
                <a:t>、  关联</a:t>
              </a:r>
              <a:r>
                <a:rPr lang="en-US" altLang="zh-CN" sz="2800" b="1"/>
                <a:t>)</a:t>
              </a:r>
            </a:p>
          </p:txBody>
        </p:sp>
        <p:graphicFrame>
          <p:nvGraphicFramePr>
            <p:cNvPr id="56333" name="Object 6"/>
            <p:cNvGraphicFramePr>
              <a:graphicFrameLocks noChangeAspect="1"/>
            </p:cNvGraphicFramePr>
            <p:nvPr/>
          </p:nvGraphicFramePr>
          <p:xfrm>
            <a:off x="720" y="1584"/>
            <a:ext cx="640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23" name="公式" r:id="rId13" imgW="350372" imgH="220875" progId="Equation.3">
                    <p:embed/>
                  </p:oleObj>
                </mc:Choice>
                <mc:Fallback>
                  <p:oleObj name="公式" r:id="rId13" imgW="350372" imgH="2208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584"/>
                          <a:ext cx="640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rgbClr val="99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3909" name="Object 5"/>
          <p:cNvGraphicFramePr>
            <a:graphicFrameLocks noChangeAspect="1"/>
          </p:cNvGraphicFramePr>
          <p:nvPr>
            <p:extLst/>
          </p:nvPr>
        </p:nvGraphicFramePr>
        <p:xfrm>
          <a:off x="1196113" y="1608828"/>
          <a:ext cx="3360737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24" name="Equation" r:id="rId15" imgW="1226776" imgH="281887" progId="Equation.3">
                  <p:embed/>
                </p:oleObj>
              </mc:Choice>
              <mc:Fallback>
                <p:oleObj name="Equation" r:id="rId15" imgW="1226776" imgH="28188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113" y="1608828"/>
                        <a:ext cx="3360737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9966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9" name="Text Box 97"/>
          <p:cNvSpPr txBox="1">
            <a:spLocks noChangeArrowheads="1"/>
          </p:cNvSpPr>
          <p:nvPr/>
        </p:nvSpPr>
        <p:spPr bwMode="auto">
          <a:xfrm>
            <a:off x="5503000" y="754753"/>
            <a:ext cx="719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1</a:t>
            </a:r>
            <a:r>
              <a:rPr lang="en-US" altLang="zh-CN" b="1">
                <a:solidFill>
                  <a:schemeClr val="tx2"/>
                </a:solidFill>
                <a:sym typeface="Symbol" panose="05050102010706020507" pitchFamily="18" charset="2"/>
              </a:rPr>
              <a:t>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56330" name="Text Box 98"/>
          <p:cNvSpPr txBox="1">
            <a:spLocks noChangeArrowheads="1"/>
          </p:cNvSpPr>
          <p:nvPr/>
        </p:nvSpPr>
        <p:spPr bwMode="auto">
          <a:xfrm>
            <a:off x="6614250" y="754753"/>
            <a:ext cx="715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tx2"/>
                </a:solidFill>
              </a:rPr>
              <a:t>2</a:t>
            </a:r>
            <a:r>
              <a:rPr lang="en-US" altLang="zh-CN" b="1">
                <a:solidFill>
                  <a:schemeClr val="tx2"/>
                </a:solidFill>
                <a:sym typeface="Symbol" panose="05050102010706020507" pitchFamily="18" charset="2"/>
              </a:rPr>
              <a:t></a:t>
            </a:r>
            <a:endParaRPr lang="en-US" altLang="zh-CN" b="1">
              <a:solidFill>
                <a:schemeClr val="tx2"/>
              </a:solidFill>
            </a:endParaRPr>
          </a:p>
        </p:txBody>
      </p:sp>
      <p:pic>
        <p:nvPicPr>
          <p:cNvPr id="56331" name="Picture 99" descr="图片28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763" y="1161153"/>
            <a:ext cx="4656137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02585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464918" y="505191"/>
            <a:ext cx="6486525" cy="671513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zh-CN" sz="3600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3.5 </a:t>
            </a:r>
            <a:r>
              <a:rPr lang="zh-CN" altLang="en-US" sz="3600" b="1" dirty="0" smtClean="0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微分电路和积分电路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02881" y="2766585"/>
            <a:ext cx="3886200" cy="4572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3.5.1 </a:t>
            </a:r>
            <a:r>
              <a:rPr lang="zh-CN" altLang="en-US" sz="2800" b="1" smtClean="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微分电路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326681" y="1153685"/>
            <a:ext cx="8763000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微分电路与积分电路是矩形脉冲激励下的</a:t>
            </a:r>
            <a:r>
              <a:rPr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RC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路。若选取不同的时间常数，可构成输出电压波形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与输入电压波形之间的特定（微分或积分）的关系。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629894" y="3342848"/>
            <a:ext cx="12650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电路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545756" y="4581098"/>
            <a:ext cx="1371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条件</a:t>
            </a:r>
          </a:p>
        </p:txBody>
      </p:sp>
      <p:graphicFrame>
        <p:nvGraphicFramePr>
          <p:cNvPr id="124928" name="Object 0"/>
          <p:cNvGraphicFramePr>
            <a:graphicFrameLocks noChangeAspect="1"/>
          </p:cNvGraphicFramePr>
          <p:nvPr>
            <p:extLst/>
          </p:nvPr>
        </p:nvGraphicFramePr>
        <p:xfrm>
          <a:off x="579094" y="5206573"/>
          <a:ext cx="2887662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2" name="Equation" r:id="rId3" imgW="1036438" imgH="236010" progId="Equation.3">
                  <p:embed/>
                </p:oleObj>
              </mc:Choice>
              <mc:Fallback>
                <p:oleObj name="Equation" r:id="rId3" imgW="1036438" imgH="2360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094" y="5206573"/>
                        <a:ext cx="2887662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550519" y="5757435"/>
            <a:ext cx="5616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输出电压从电阻 </a:t>
            </a:r>
            <a:r>
              <a:rPr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 </a:t>
            </a:r>
            <a:r>
              <a:rPr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端取出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853856" y="3492073"/>
            <a:ext cx="3384550" cy="1765300"/>
            <a:chOff x="1440" y="2064"/>
            <a:chExt cx="2208" cy="1152"/>
          </a:xfrm>
        </p:grpSpPr>
        <p:sp>
          <p:nvSpPr>
            <p:cNvPr id="52234" name="Rectangle 10"/>
            <p:cNvSpPr>
              <a:spLocks noChangeArrowheads="1"/>
            </p:cNvSpPr>
            <p:nvPr/>
          </p:nvSpPr>
          <p:spPr bwMode="auto">
            <a:xfrm>
              <a:off x="1440" y="2848"/>
              <a:ext cx="220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pPr eaLnBrk="1" hangingPunct="1">
                <a:spcBef>
                  <a:spcPct val="20000"/>
                </a:spcBef>
                <a:defRPr/>
              </a:pPr>
              <a:endParaRPr lang="zh-CN" altLang="zh-CN" sz="3600" b="1">
                <a:solidFill>
                  <a:srgbClr val="FFFF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7356" name="Object 1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788" y="2064"/>
            <a:ext cx="327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63" name="公式" r:id="rId5" imgW="160035" imgH="205740" progId="Equation.3">
                    <p:embed/>
                  </p:oleObj>
                </mc:Choice>
                <mc:Fallback>
                  <p:oleObj name="公式" r:id="rId5" imgW="160035" imgH="20574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8" y="2064"/>
                          <a:ext cx="327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7357" name="Group 12"/>
            <p:cNvGrpSpPr>
              <a:grpSpLocks/>
            </p:cNvGrpSpPr>
            <p:nvPr/>
          </p:nvGrpSpPr>
          <p:grpSpPr bwMode="auto">
            <a:xfrm>
              <a:off x="1483" y="2256"/>
              <a:ext cx="2035" cy="871"/>
              <a:chOff x="1483" y="2256"/>
              <a:chExt cx="2035" cy="871"/>
            </a:xfrm>
          </p:grpSpPr>
          <p:sp>
            <p:nvSpPr>
              <p:cNvPr id="57358" name="Line 13"/>
              <p:cNvSpPr>
                <a:spLocks noChangeShapeType="1"/>
              </p:cNvSpPr>
              <p:nvPr/>
            </p:nvSpPr>
            <p:spPr bwMode="auto">
              <a:xfrm flipV="1">
                <a:off x="1732" y="2256"/>
                <a:ext cx="0" cy="58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359" name="Line 14"/>
              <p:cNvSpPr>
                <a:spLocks noChangeShapeType="1"/>
              </p:cNvSpPr>
              <p:nvPr/>
            </p:nvSpPr>
            <p:spPr bwMode="auto">
              <a:xfrm flipV="1">
                <a:off x="2176" y="2529"/>
                <a:ext cx="0" cy="298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360" name="Line 15"/>
              <p:cNvSpPr>
                <a:spLocks noChangeShapeType="1"/>
              </p:cNvSpPr>
              <p:nvPr/>
            </p:nvSpPr>
            <p:spPr bwMode="auto">
              <a:xfrm flipH="1" flipV="1">
                <a:off x="1721" y="2529"/>
                <a:ext cx="455" cy="1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361" name="Rectangle 16"/>
              <p:cNvSpPr>
                <a:spLocks noChangeArrowheads="1"/>
              </p:cNvSpPr>
              <p:nvPr/>
            </p:nvSpPr>
            <p:spPr bwMode="auto">
              <a:xfrm>
                <a:off x="2506" y="2827"/>
                <a:ext cx="190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b="1" i="1">
                    <a:cs typeface="Times New Roman" panose="02020603050405020304" pitchFamily="18" charset="0"/>
                  </a:rPr>
                  <a:t>T</a:t>
                </a:r>
                <a:endParaRPr lang="en-US" altLang="zh-CN" b="1">
                  <a:cs typeface="Times New Roman" panose="02020603050405020304" pitchFamily="18" charset="0"/>
                </a:endParaRPr>
              </a:p>
            </p:txBody>
          </p:sp>
          <p:sp>
            <p:nvSpPr>
              <p:cNvPr id="57362" name="Line 17"/>
              <p:cNvSpPr>
                <a:spLocks noChangeShapeType="1"/>
              </p:cNvSpPr>
              <p:nvPr/>
            </p:nvSpPr>
            <p:spPr bwMode="auto">
              <a:xfrm flipV="1">
                <a:off x="1732" y="2830"/>
                <a:ext cx="1700" cy="2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363" name="Line 18"/>
              <p:cNvSpPr>
                <a:spLocks noChangeShapeType="1"/>
              </p:cNvSpPr>
              <p:nvPr/>
            </p:nvSpPr>
            <p:spPr bwMode="auto">
              <a:xfrm flipV="1">
                <a:off x="3137" y="2529"/>
                <a:ext cx="0" cy="298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364" name="Line 19"/>
              <p:cNvSpPr>
                <a:spLocks noChangeShapeType="1"/>
              </p:cNvSpPr>
              <p:nvPr/>
            </p:nvSpPr>
            <p:spPr bwMode="auto">
              <a:xfrm flipH="1">
                <a:off x="2660" y="2539"/>
                <a:ext cx="477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365" name="Line 20"/>
              <p:cNvSpPr>
                <a:spLocks noChangeShapeType="1"/>
              </p:cNvSpPr>
              <p:nvPr/>
            </p:nvSpPr>
            <p:spPr bwMode="auto">
              <a:xfrm flipV="1">
                <a:off x="2652" y="2529"/>
                <a:ext cx="0" cy="298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366" name="Rectangle 21"/>
              <p:cNvSpPr>
                <a:spLocks noChangeArrowheads="1"/>
              </p:cNvSpPr>
              <p:nvPr/>
            </p:nvSpPr>
            <p:spPr bwMode="auto">
              <a:xfrm>
                <a:off x="3295" y="2784"/>
                <a:ext cx="223" cy="3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800" b="1" i="1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t</a:t>
                </a:r>
                <a:endParaRPr lang="en-US" altLang="zh-CN" sz="2800" b="1">
                  <a:solidFill>
                    <a:schemeClr val="tx2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57367" name="Text Box 22"/>
              <p:cNvSpPr txBox="1">
                <a:spLocks noChangeArrowheads="1"/>
              </p:cNvSpPr>
              <p:nvPr/>
            </p:nvSpPr>
            <p:spPr bwMode="auto">
              <a:xfrm>
                <a:off x="1483" y="2361"/>
                <a:ext cx="266" cy="3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FF3300"/>
                    </a:solidFill>
                    <a:cs typeface="Times New Roman" panose="02020603050405020304" pitchFamily="18" charset="0"/>
                  </a:rPr>
                  <a:t>U</a:t>
                </a:r>
              </a:p>
            </p:txBody>
          </p:sp>
          <p:sp>
            <p:nvSpPr>
              <p:cNvPr id="57368" name="Line 23"/>
              <p:cNvSpPr>
                <a:spLocks noChangeShapeType="1"/>
              </p:cNvSpPr>
              <p:nvPr/>
            </p:nvSpPr>
            <p:spPr bwMode="auto">
              <a:xfrm>
                <a:off x="1743" y="2907"/>
                <a:ext cx="433" cy="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 type="stealth" w="med" len="lg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369" name="Line 24"/>
              <p:cNvSpPr>
                <a:spLocks noChangeShapeType="1"/>
              </p:cNvSpPr>
              <p:nvPr/>
            </p:nvSpPr>
            <p:spPr bwMode="auto">
              <a:xfrm>
                <a:off x="1735" y="2825"/>
                <a:ext cx="0" cy="20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370" name="Line 25"/>
              <p:cNvSpPr>
                <a:spLocks noChangeShapeType="1"/>
              </p:cNvSpPr>
              <p:nvPr/>
            </p:nvSpPr>
            <p:spPr bwMode="auto">
              <a:xfrm>
                <a:off x="2176" y="2825"/>
                <a:ext cx="0" cy="204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371" name="Text Box 26"/>
              <p:cNvSpPr txBox="1">
                <a:spLocks noChangeArrowheads="1"/>
              </p:cNvSpPr>
              <p:nvPr/>
            </p:nvSpPr>
            <p:spPr bwMode="auto">
              <a:xfrm>
                <a:off x="1518" y="2675"/>
                <a:ext cx="253" cy="2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200" b="1" i="1">
                    <a:solidFill>
                      <a:schemeClr val="tx2"/>
                    </a:solidFill>
                    <a:cs typeface="Times New Roman" panose="02020603050405020304" pitchFamily="18" charset="0"/>
                  </a:rPr>
                  <a:t>O</a:t>
                </a:r>
              </a:p>
            </p:txBody>
          </p:sp>
          <p:sp>
            <p:nvSpPr>
              <p:cNvPr id="57372" name="Rectangle 27"/>
              <p:cNvSpPr>
                <a:spLocks noChangeArrowheads="1"/>
              </p:cNvSpPr>
              <p:nvPr/>
            </p:nvSpPr>
            <p:spPr bwMode="auto">
              <a:xfrm>
                <a:off x="1824" y="2457"/>
                <a:ext cx="272" cy="3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b="1" i="1"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b="1" baseline="-25000">
                    <a:cs typeface="Times New Roman" panose="02020603050405020304" pitchFamily="18" charset="0"/>
                  </a:rPr>
                  <a:t>p</a:t>
                </a:r>
              </a:p>
            </p:txBody>
          </p:sp>
        </p:grpSp>
      </p:grpSp>
      <p:pic>
        <p:nvPicPr>
          <p:cNvPr id="52336" name="Picture 112" descr="图片31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69" y="2952323"/>
            <a:ext cx="30099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897158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4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 autoUpdateAnimBg="0"/>
      <p:bldP spid="52228" grpId="0" autoUpdateAnimBg="0"/>
      <p:bldP spid="52229" grpId="0" autoUpdateAnimBg="0"/>
      <p:bldP spid="52230" grpId="0" autoUpdateAnimBg="0"/>
      <p:bldP spid="52232" grpId="0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5"/>
          <p:cNvGrpSpPr>
            <a:grpSpLocks/>
          </p:cNvGrpSpPr>
          <p:nvPr/>
        </p:nvGrpSpPr>
        <p:grpSpPr bwMode="auto">
          <a:xfrm>
            <a:off x="5683250" y="4719604"/>
            <a:ext cx="2792413" cy="1684337"/>
            <a:chOff x="3580" y="2819"/>
            <a:chExt cx="1759" cy="1061"/>
          </a:xfrm>
        </p:grpSpPr>
        <p:sp>
          <p:nvSpPr>
            <p:cNvPr id="58405" name="Line 116"/>
            <p:cNvSpPr>
              <a:spLocks noChangeShapeType="1"/>
            </p:cNvSpPr>
            <p:nvPr/>
          </p:nvSpPr>
          <p:spPr bwMode="auto">
            <a:xfrm flipV="1">
              <a:off x="3812" y="2960"/>
              <a:ext cx="1" cy="92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406" name="Line 117"/>
            <p:cNvSpPr>
              <a:spLocks noChangeShapeType="1"/>
            </p:cNvSpPr>
            <p:nvPr/>
          </p:nvSpPr>
          <p:spPr bwMode="auto">
            <a:xfrm>
              <a:off x="3813" y="3571"/>
              <a:ext cx="1416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407" name="Rectangle 118"/>
            <p:cNvSpPr>
              <a:spLocks noChangeArrowheads="1"/>
            </p:cNvSpPr>
            <p:nvPr/>
          </p:nvSpPr>
          <p:spPr bwMode="auto">
            <a:xfrm>
              <a:off x="5034" y="3507"/>
              <a:ext cx="305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 i="1">
                  <a:cs typeface="Times New Roman" panose="02020603050405020304" pitchFamily="18" charset="0"/>
                </a:rPr>
                <a:t>t</a:t>
              </a:r>
            </a:p>
          </p:txBody>
        </p:sp>
        <p:graphicFrame>
          <p:nvGraphicFramePr>
            <p:cNvPr id="58408" name="Object 7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877" y="2819"/>
            <a:ext cx="266" cy="3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82" name="公式" r:id="rId3" imgW="160035" imgH="205740" progId="Equation.3">
                    <p:embed/>
                  </p:oleObj>
                </mc:Choice>
                <mc:Fallback>
                  <p:oleObj name="公式" r:id="rId3" imgW="160035" imgH="20574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7" y="2819"/>
                          <a:ext cx="266" cy="3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409" name="Text Box 120"/>
            <p:cNvSpPr txBox="1">
              <a:spLocks noChangeArrowheads="1"/>
            </p:cNvSpPr>
            <p:nvPr/>
          </p:nvSpPr>
          <p:spPr bwMode="auto">
            <a:xfrm>
              <a:off x="3580" y="3444"/>
              <a:ext cx="24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200" b="1" i="1">
                  <a:cs typeface="Times New Roman" panose="02020603050405020304" pitchFamily="18" charset="0"/>
                </a:rPr>
                <a:t>O</a:t>
              </a:r>
            </a:p>
          </p:txBody>
        </p:sp>
      </p:grp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57213" y="576229"/>
            <a:ext cx="2133600" cy="6096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800" b="1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分析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457200" y="1052479"/>
            <a:ext cx="20441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KVL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定律</a:t>
            </a:r>
          </a:p>
        </p:txBody>
      </p:sp>
      <p:graphicFrame>
        <p:nvGraphicFramePr>
          <p:cNvPr id="125952" name="Object 0"/>
          <p:cNvGraphicFramePr>
            <a:graphicFrameLocks noChangeAspect="1"/>
          </p:cNvGraphicFramePr>
          <p:nvPr>
            <p:extLst/>
          </p:nvPr>
        </p:nvGraphicFramePr>
        <p:xfrm>
          <a:off x="1752600" y="1357279"/>
          <a:ext cx="212248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3" name="Equation" r:id="rId5" imgW="769398" imgH="220875" progId="Equation.3">
                  <p:embed/>
                </p:oleObj>
              </mc:Choice>
              <mc:Fallback>
                <p:oleObj name="Equation" r:id="rId5" imgW="769398" imgH="2208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357279"/>
                        <a:ext cx="2122488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1"/>
          <p:cNvGraphicFramePr>
            <a:graphicFrameLocks noChangeAspect="1"/>
          </p:cNvGraphicFramePr>
          <p:nvPr>
            <p:extLst/>
          </p:nvPr>
        </p:nvGraphicFramePr>
        <p:xfrm>
          <a:off x="4730750" y="3530566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4" name="公式" r:id="rId7" imgW="114151" imgH="215619" progId="Equation.3">
                  <p:embed/>
                </p:oleObj>
              </mc:Choice>
              <mc:Fallback>
                <p:oleObj name="公式" r:id="rId7" imgW="114151" imgH="21561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530566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93713" y="1890679"/>
            <a:ext cx="4649787" cy="1219200"/>
            <a:chOff x="311" y="1008"/>
            <a:chExt cx="2929" cy="768"/>
          </a:xfrm>
        </p:grpSpPr>
        <p:graphicFrame>
          <p:nvGraphicFramePr>
            <p:cNvPr id="58403" name="Object 5"/>
            <p:cNvGraphicFramePr>
              <a:graphicFrameLocks noChangeAspect="1"/>
            </p:cNvGraphicFramePr>
            <p:nvPr/>
          </p:nvGraphicFramePr>
          <p:xfrm>
            <a:off x="311" y="1008"/>
            <a:ext cx="2929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85" name="Equation" r:id="rId9" imgW="1607924" imgH="205740" progId="Equation.3">
                    <p:embed/>
                  </p:oleObj>
                </mc:Choice>
                <mc:Fallback>
                  <p:oleObj name="Equation" r:id="rId9" imgW="1607924" imgH="2057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" y="1008"/>
                          <a:ext cx="2929" cy="3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404" name="Object 6"/>
            <p:cNvGraphicFramePr>
              <a:graphicFrameLocks noChangeAspect="1"/>
            </p:cNvGraphicFramePr>
            <p:nvPr/>
          </p:nvGraphicFramePr>
          <p:xfrm>
            <a:off x="1814" y="1347"/>
            <a:ext cx="837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86" name="Equation" r:id="rId11" imgW="487680" imgH="220875" progId="Equation.3">
                    <p:embed/>
                  </p:oleObj>
                </mc:Choice>
                <mc:Fallback>
                  <p:oleObj name="Equation" r:id="rId11" imgW="487680" imgH="2208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4" y="1347"/>
                          <a:ext cx="837" cy="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5954" name="Object 2"/>
          <p:cNvGraphicFramePr>
            <a:graphicFrameLocks noChangeAspect="1"/>
          </p:cNvGraphicFramePr>
          <p:nvPr>
            <p:extLst/>
          </p:nvPr>
        </p:nvGraphicFramePr>
        <p:xfrm>
          <a:off x="566738" y="2901916"/>
          <a:ext cx="35909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7" name="Equation" r:id="rId13" imgW="1364084" imgH="388778" progId="Equation.3">
                  <p:embed/>
                </p:oleObj>
              </mc:Choice>
              <mc:Fallback>
                <p:oleObj name="Equation" r:id="rId13" imgW="1364084" imgH="3887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2901916"/>
                        <a:ext cx="359092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5" name="Object 3"/>
          <p:cNvGraphicFramePr>
            <a:graphicFrameLocks noChangeAspect="1"/>
          </p:cNvGraphicFramePr>
          <p:nvPr>
            <p:extLst/>
          </p:nvPr>
        </p:nvGraphicFramePr>
        <p:xfrm>
          <a:off x="1295400" y="3559141"/>
          <a:ext cx="167640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288" name="Equation" r:id="rId15" imgW="655290" imgH="388778" progId="Equation.3">
                  <p:embed/>
                </p:oleObj>
              </mc:Choice>
              <mc:Fallback>
                <p:oleObj name="Equation" r:id="rId15" imgW="655290" imgH="3887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559141"/>
                        <a:ext cx="1676400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44513" y="4424329"/>
            <a:ext cx="4237037" cy="1581150"/>
            <a:chOff x="343" y="2736"/>
            <a:chExt cx="2669" cy="996"/>
          </a:xfrm>
        </p:grpSpPr>
        <p:sp>
          <p:nvSpPr>
            <p:cNvPr id="58401" name="Text Box 13"/>
            <p:cNvSpPr txBox="1">
              <a:spLocks noChangeArrowheads="1"/>
            </p:cNvSpPr>
            <p:nvPr/>
          </p:nvSpPr>
          <p:spPr bwMode="auto">
            <a:xfrm>
              <a:off x="343" y="2736"/>
              <a:ext cx="1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>
                  <a:cs typeface="Times New Roman" panose="02020603050405020304" pitchFamily="18" charset="0"/>
                </a:rPr>
                <a:t>由公式可知</a:t>
              </a:r>
            </a:p>
          </p:txBody>
        </p:sp>
        <p:sp>
          <p:nvSpPr>
            <p:cNvPr id="58402" name="Rectangle 14" descr="40%"/>
            <p:cNvSpPr>
              <a:spLocks noChangeArrowheads="1"/>
            </p:cNvSpPr>
            <p:nvPr/>
          </p:nvSpPr>
          <p:spPr bwMode="auto">
            <a:xfrm>
              <a:off x="420" y="3082"/>
              <a:ext cx="2592" cy="650"/>
            </a:xfrm>
            <a:prstGeom prst="rect">
              <a:avLst/>
            </a:prstGeom>
            <a:pattFill prst="pct40">
              <a:fgClr>
                <a:srgbClr val="00FF00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en-US" altLang="zh-CN" sz="2800" b="1">
                  <a:solidFill>
                    <a:srgbClr val="FF3300"/>
                  </a:solidFill>
                  <a:cs typeface="Times New Roman" panose="02020603050405020304" pitchFamily="18" charset="0"/>
                </a:rPr>
                <a:t>  </a:t>
              </a:r>
              <a:r>
                <a:rPr lang="zh-CN" altLang="en-US" sz="2800" b="1">
                  <a:solidFill>
                    <a:srgbClr val="FF3300"/>
                  </a:solidFill>
                  <a:cs typeface="Times New Roman" panose="02020603050405020304" pitchFamily="18" charset="0"/>
                </a:rPr>
                <a:t>输出电压近似与输入电</a:t>
              </a:r>
            </a:p>
            <a:p>
              <a:pPr eaLnBrk="1" hangingPunct="1">
                <a:lnSpc>
                  <a:spcPct val="110000"/>
                </a:lnSpc>
              </a:pPr>
              <a:r>
                <a:rPr lang="zh-CN" altLang="en-US" sz="2800" b="1">
                  <a:solidFill>
                    <a:srgbClr val="FF3300"/>
                  </a:solidFill>
                  <a:cs typeface="Times New Roman" panose="02020603050405020304" pitchFamily="18" charset="0"/>
                </a:rPr>
                <a:t>压对时间的微分成正比。</a:t>
              </a:r>
            </a:p>
          </p:txBody>
        </p:sp>
      </p:grpSp>
      <p:sp>
        <p:nvSpPr>
          <p:cNvPr id="53263" name="Line 15"/>
          <p:cNvSpPr>
            <a:spLocks noChangeShapeType="1"/>
          </p:cNvSpPr>
          <p:nvPr/>
        </p:nvSpPr>
        <p:spPr bwMode="auto">
          <a:xfrm>
            <a:off x="7073900" y="4324316"/>
            <a:ext cx="0" cy="160020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7073900" y="5899116"/>
            <a:ext cx="425450" cy="588963"/>
            <a:chOff x="4384" y="2704"/>
            <a:chExt cx="267" cy="349"/>
          </a:xfrm>
        </p:grpSpPr>
        <p:sp>
          <p:nvSpPr>
            <p:cNvPr id="58399" name="Line 17"/>
            <p:cNvSpPr>
              <a:spLocks noChangeShapeType="1"/>
            </p:cNvSpPr>
            <p:nvPr/>
          </p:nvSpPr>
          <p:spPr bwMode="auto">
            <a:xfrm>
              <a:off x="4384" y="2724"/>
              <a:ext cx="0" cy="29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400" name="Arc 18"/>
            <p:cNvSpPr>
              <a:spLocks/>
            </p:cNvSpPr>
            <p:nvPr/>
          </p:nvSpPr>
          <p:spPr bwMode="auto">
            <a:xfrm rot="10800000">
              <a:off x="4384" y="2704"/>
              <a:ext cx="267" cy="34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lnTo>
                    <a:pt x="21600" y="0"/>
                  </a:lnTo>
                  <a:close/>
                </a:path>
              </a:pathLst>
            </a:custGeom>
            <a:noFill/>
            <a:ln w="3810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3267" name="Rectangle 19"/>
          <p:cNvSpPr>
            <a:spLocks noChangeArrowheads="1"/>
          </p:cNvSpPr>
          <p:nvPr/>
        </p:nvSpPr>
        <p:spPr bwMode="auto">
          <a:xfrm>
            <a:off x="519113" y="6019766"/>
            <a:ext cx="12666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波形</a:t>
            </a:r>
          </a:p>
        </p:txBody>
      </p: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6051550" y="5365716"/>
            <a:ext cx="336550" cy="609600"/>
            <a:chOff x="3664" y="2346"/>
            <a:chExt cx="212" cy="384"/>
          </a:xfrm>
        </p:grpSpPr>
        <p:sp>
          <p:nvSpPr>
            <p:cNvPr id="58397" name="Arc 21"/>
            <p:cNvSpPr>
              <a:spLocks/>
            </p:cNvSpPr>
            <p:nvPr/>
          </p:nvSpPr>
          <p:spPr bwMode="auto">
            <a:xfrm>
              <a:off x="3664" y="2346"/>
              <a:ext cx="212" cy="34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noFill/>
            <a:ln w="38100" cap="rnd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398" name="Line 22"/>
            <p:cNvSpPr>
              <a:spLocks noChangeShapeType="1"/>
            </p:cNvSpPr>
            <p:nvPr/>
          </p:nvSpPr>
          <p:spPr bwMode="auto">
            <a:xfrm>
              <a:off x="3664" y="2394"/>
              <a:ext cx="0" cy="33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121"/>
          <p:cNvGrpSpPr>
            <a:grpSpLocks/>
          </p:cNvGrpSpPr>
          <p:nvPr/>
        </p:nvGrpSpPr>
        <p:grpSpPr bwMode="auto">
          <a:xfrm>
            <a:off x="5602288" y="3111466"/>
            <a:ext cx="2770187" cy="1701800"/>
            <a:chOff x="3529" y="1806"/>
            <a:chExt cx="1745" cy="1072"/>
          </a:xfrm>
        </p:grpSpPr>
        <p:graphicFrame>
          <p:nvGraphicFramePr>
            <p:cNvPr id="58386" name="Object 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807" y="1806"/>
            <a:ext cx="29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89" name="公式" r:id="rId17" imgW="167610" imgH="205740" progId="Equation.3">
                    <p:embed/>
                  </p:oleObj>
                </mc:Choice>
                <mc:Fallback>
                  <p:oleObj name="公式" r:id="rId17" imgW="167610" imgH="20574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7" y="1806"/>
                          <a:ext cx="29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87" name="Rectangle 77"/>
            <p:cNvSpPr>
              <a:spLocks noChangeArrowheads="1"/>
            </p:cNvSpPr>
            <p:nvPr/>
          </p:nvSpPr>
          <p:spPr bwMode="auto">
            <a:xfrm>
              <a:off x="4969" y="2553"/>
              <a:ext cx="305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 i="1"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58388" name="Rectangle 78"/>
            <p:cNvSpPr>
              <a:spLocks noChangeArrowheads="1"/>
            </p:cNvSpPr>
            <p:nvPr/>
          </p:nvSpPr>
          <p:spPr bwMode="auto">
            <a:xfrm>
              <a:off x="4410" y="2546"/>
              <a:ext cx="646" cy="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 i="1">
                  <a:cs typeface="Times New Roman" panose="02020603050405020304" pitchFamily="18" charset="0"/>
                </a:rPr>
                <a:t>t</a:t>
              </a:r>
              <a:r>
                <a:rPr lang="en-US" altLang="zh-CN" sz="2800" b="1" baseline="-25000">
                  <a:cs typeface="Times New Roman" panose="02020603050405020304" pitchFamily="18" charset="0"/>
                </a:rPr>
                <a:t>1</a:t>
              </a:r>
              <a:endParaRPr lang="en-US" altLang="zh-CN" sz="2800" b="1" i="1">
                <a:cs typeface="Times New Roman" panose="02020603050405020304" pitchFamily="18" charset="0"/>
              </a:endParaRPr>
            </a:p>
          </p:txBody>
        </p:sp>
        <p:sp>
          <p:nvSpPr>
            <p:cNvPr id="58389" name="Line 79"/>
            <p:cNvSpPr>
              <a:spLocks noChangeShapeType="1"/>
            </p:cNvSpPr>
            <p:nvPr/>
          </p:nvSpPr>
          <p:spPr bwMode="auto">
            <a:xfrm flipV="1">
              <a:off x="4446" y="2250"/>
              <a:ext cx="0" cy="38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390" name="Line 80"/>
            <p:cNvSpPr>
              <a:spLocks noChangeShapeType="1"/>
            </p:cNvSpPr>
            <p:nvPr/>
          </p:nvSpPr>
          <p:spPr bwMode="auto">
            <a:xfrm flipV="1">
              <a:off x="3783" y="1932"/>
              <a:ext cx="0" cy="691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391" name="Line 81"/>
            <p:cNvSpPr>
              <a:spLocks noChangeShapeType="1"/>
            </p:cNvSpPr>
            <p:nvPr/>
          </p:nvSpPr>
          <p:spPr bwMode="auto">
            <a:xfrm flipH="1">
              <a:off x="3774" y="2262"/>
              <a:ext cx="68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392" name="Rectangle 82"/>
            <p:cNvSpPr>
              <a:spLocks noChangeArrowheads="1"/>
            </p:cNvSpPr>
            <p:nvPr/>
          </p:nvSpPr>
          <p:spPr bwMode="auto">
            <a:xfrm>
              <a:off x="3532" y="2081"/>
              <a:ext cx="263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58393" name="Line 83"/>
            <p:cNvSpPr>
              <a:spLocks noChangeShapeType="1"/>
            </p:cNvSpPr>
            <p:nvPr/>
          </p:nvSpPr>
          <p:spPr bwMode="auto">
            <a:xfrm>
              <a:off x="3795" y="2613"/>
              <a:ext cx="1344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394" name="Line 84"/>
            <p:cNvSpPr>
              <a:spLocks noChangeShapeType="1"/>
            </p:cNvSpPr>
            <p:nvPr/>
          </p:nvSpPr>
          <p:spPr bwMode="auto">
            <a:xfrm>
              <a:off x="3783" y="2514"/>
              <a:ext cx="637" cy="0"/>
            </a:xfrm>
            <a:prstGeom prst="line">
              <a:avLst/>
            </a:prstGeom>
            <a:noFill/>
            <a:ln w="19050">
              <a:solidFill>
                <a:srgbClr val="000018"/>
              </a:solidFill>
              <a:round/>
              <a:headEnd type="stealth" w="med" len="lg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395" name="Text Box 85"/>
            <p:cNvSpPr txBox="1">
              <a:spLocks noChangeArrowheads="1"/>
            </p:cNvSpPr>
            <p:nvPr/>
          </p:nvSpPr>
          <p:spPr bwMode="auto">
            <a:xfrm>
              <a:off x="3990" y="2178"/>
              <a:ext cx="39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 i="1">
                  <a:cs typeface="Times New Roman" panose="02020603050405020304" pitchFamily="18" charset="0"/>
                </a:rPr>
                <a:t>t</a:t>
              </a:r>
              <a:r>
                <a:rPr lang="en-US" altLang="zh-CN" sz="2800" b="1" baseline="-25000">
                  <a:cs typeface="Times New Roman" panose="02020603050405020304" pitchFamily="18" charset="0"/>
                </a:rPr>
                <a:t>p</a:t>
              </a:r>
              <a:endParaRPr lang="en-US" altLang="zh-CN" sz="2800" b="1">
                <a:cs typeface="Times New Roman" panose="02020603050405020304" pitchFamily="18" charset="0"/>
              </a:endParaRPr>
            </a:p>
          </p:txBody>
        </p:sp>
        <p:sp>
          <p:nvSpPr>
            <p:cNvPr id="58396" name="Text Box 86"/>
            <p:cNvSpPr txBox="1">
              <a:spLocks noChangeArrowheads="1"/>
            </p:cNvSpPr>
            <p:nvPr/>
          </p:nvSpPr>
          <p:spPr bwMode="auto">
            <a:xfrm>
              <a:off x="3529" y="2472"/>
              <a:ext cx="24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200" b="1" i="1">
                  <a:cs typeface="Times New Roman" panose="02020603050405020304" pitchFamily="18" charset="0"/>
                </a:rPr>
                <a:t>O</a:t>
              </a:r>
            </a:p>
          </p:txBody>
        </p:sp>
      </p:grpSp>
      <p:pic>
        <p:nvPicPr>
          <p:cNvPr id="58385" name="Picture 122" descr="图片31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913" y="649254"/>
            <a:ext cx="30099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00475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5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autoUpdateAnimBg="0"/>
      <p:bldP spid="53263" grpId="0" animBg="1"/>
      <p:bldP spid="53267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 descr="40%"/>
          <p:cNvSpPr>
            <a:spLocks noChangeArrowheads="1"/>
          </p:cNvSpPr>
          <p:nvPr/>
        </p:nvSpPr>
        <p:spPr bwMode="auto">
          <a:xfrm>
            <a:off x="685800" y="610634"/>
            <a:ext cx="3165475" cy="533400"/>
          </a:xfrm>
          <a:prstGeom prst="rect">
            <a:avLst/>
          </a:prstGeom>
          <a:pattFill prst="pct40">
            <a:fgClr>
              <a:srgbClr val="FFCCCC"/>
            </a:fgClr>
            <a:bgClr>
              <a:srgbClr val="FFFFFF"/>
            </a:bgClr>
          </a:pattFill>
          <a:ln w="38100">
            <a:solidFill>
              <a:srgbClr val="005800"/>
            </a:solidFill>
            <a:miter lim="800000"/>
            <a:headEnd/>
            <a:tailEnd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3300"/>
                </a:solidFill>
                <a:cs typeface="Times New Roman" panose="02020603050405020304" pitchFamily="18" charset="0"/>
              </a:rPr>
              <a:t>不同</a:t>
            </a:r>
            <a:r>
              <a:rPr lang="en-US" altLang="zh-CN" sz="2800" b="1" i="1">
                <a:solidFill>
                  <a:schemeClr val="accent2"/>
                </a:solidFill>
                <a:cs typeface="Times New Roman" panose="02020603050405020304" pitchFamily="18" charset="0"/>
              </a:rPr>
              <a:t>τ</a:t>
            </a:r>
            <a:r>
              <a:rPr lang="zh-CN" altLang="en-US" sz="2800" b="1">
                <a:solidFill>
                  <a:srgbClr val="FF3300"/>
                </a:solidFill>
                <a:cs typeface="Times New Roman" panose="02020603050405020304" pitchFamily="18" charset="0"/>
              </a:rPr>
              <a:t>时的</a:t>
            </a:r>
            <a:r>
              <a:rPr lang="en-US" altLang="zh-CN" sz="2800" b="1" i="1">
                <a:solidFill>
                  <a:srgbClr val="FF3300"/>
                </a:solidFill>
                <a:cs typeface="Times New Roman" panose="02020603050405020304" pitchFamily="18" charset="0"/>
              </a:rPr>
              <a:t>u</a:t>
            </a:r>
            <a:r>
              <a:rPr lang="en-US" altLang="zh-CN" sz="2800" b="1" baseline="-25000">
                <a:solidFill>
                  <a:srgbClr val="FF3300"/>
                </a:solidFill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solidFill>
                  <a:srgbClr val="FF3300"/>
                </a:solidFill>
                <a:cs typeface="Times New Roman" panose="02020603050405020304" pitchFamily="18" charset="0"/>
              </a:rPr>
              <a:t>波形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2933700" y="3231597"/>
            <a:ext cx="2286000" cy="58221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algn="ctr" defTabSz="762000">
              <a:spcBef>
                <a:spcPct val="50000"/>
              </a:spcBef>
              <a:defRPr/>
            </a:pP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τ=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3305683" y="5526928"/>
            <a:ext cx="1828800" cy="58221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>
              <a:spcBef>
                <a:spcPct val="50000"/>
              </a:spcBef>
              <a:defRPr/>
            </a:pPr>
            <a:r>
              <a:rPr lang="en-US" altLang="zh-CN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τ= </a:t>
            </a:r>
            <a:r>
              <a:rPr lang="en-US" altLang="zh-C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CN" sz="32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2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32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3279775" y="4292640"/>
            <a:ext cx="1981200" cy="582211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 defTabSz="762000">
              <a:spcBef>
                <a:spcPct val="50000"/>
              </a:spcBef>
              <a:defRPr/>
            </a:pP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τ= 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0.2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278" name="Text Box 6" descr="40%"/>
          <p:cNvSpPr txBox="1">
            <a:spLocks noChangeArrowheads="1"/>
          </p:cNvSpPr>
          <p:nvPr/>
        </p:nvSpPr>
        <p:spPr bwMode="auto">
          <a:xfrm>
            <a:off x="219456" y="4292640"/>
            <a:ext cx="2819400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应用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用于波形变换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作为触发信号。</a:t>
            </a:r>
          </a:p>
        </p:txBody>
      </p:sp>
      <p:grpSp>
        <p:nvGrpSpPr>
          <p:cNvPr id="2" name="Group 303"/>
          <p:cNvGrpSpPr>
            <a:grpSpLocks/>
          </p:cNvGrpSpPr>
          <p:nvPr/>
        </p:nvGrpSpPr>
        <p:grpSpPr bwMode="auto">
          <a:xfrm>
            <a:off x="4840288" y="423309"/>
            <a:ext cx="3770312" cy="1538288"/>
            <a:chOff x="2958" y="172"/>
            <a:chExt cx="2375" cy="969"/>
          </a:xfrm>
        </p:grpSpPr>
        <p:sp>
          <p:nvSpPr>
            <p:cNvPr id="59405" name="Line 186"/>
            <p:cNvSpPr>
              <a:spLocks noChangeShapeType="1"/>
            </p:cNvSpPr>
            <p:nvPr/>
          </p:nvSpPr>
          <p:spPr bwMode="auto">
            <a:xfrm>
              <a:off x="3198" y="532"/>
              <a:ext cx="1968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406" name="Rectangle 170"/>
            <p:cNvSpPr>
              <a:spLocks noChangeArrowheads="1"/>
            </p:cNvSpPr>
            <p:nvPr/>
          </p:nvSpPr>
          <p:spPr bwMode="auto">
            <a:xfrm>
              <a:off x="4369" y="843"/>
              <a:ext cx="456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cs typeface="Times New Roman" panose="02020603050405020304" pitchFamily="18" charset="0"/>
                </a:rPr>
                <a:t>2</a:t>
              </a:r>
              <a:r>
                <a:rPr lang="en-US" altLang="zh-CN" b="1" i="1"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59407" name="Rectangle 171"/>
            <p:cNvSpPr>
              <a:spLocks noChangeArrowheads="1"/>
            </p:cNvSpPr>
            <p:nvPr/>
          </p:nvSpPr>
          <p:spPr bwMode="auto">
            <a:xfrm>
              <a:off x="3746" y="852"/>
              <a:ext cx="374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59408" name="Line 172"/>
            <p:cNvSpPr>
              <a:spLocks noChangeShapeType="1"/>
            </p:cNvSpPr>
            <p:nvPr/>
          </p:nvSpPr>
          <p:spPr bwMode="auto">
            <a:xfrm>
              <a:off x="3204" y="530"/>
              <a:ext cx="30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409" name="Line 173"/>
            <p:cNvSpPr>
              <a:spLocks noChangeShapeType="1"/>
            </p:cNvSpPr>
            <p:nvPr/>
          </p:nvSpPr>
          <p:spPr bwMode="auto">
            <a:xfrm>
              <a:off x="3860" y="530"/>
              <a:ext cx="32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410" name="Line 174"/>
            <p:cNvSpPr>
              <a:spLocks noChangeShapeType="1"/>
            </p:cNvSpPr>
            <p:nvPr/>
          </p:nvSpPr>
          <p:spPr bwMode="auto">
            <a:xfrm>
              <a:off x="4538" y="530"/>
              <a:ext cx="305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411" name="Line 175"/>
            <p:cNvSpPr>
              <a:spLocks noChangeShapeType="1"/>
            </p:cNvSpPr>
            <p:nvPr/>
          </p:nvSpPr>
          <p:spPr bwMode="auto">
            <a:xfrm>
              <a:off x="3513" y="527"/>
              <a:ext cx="0" cy="35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412" name="Line 176"/>
            <p:cNvSpPr>
              <a:spLocks noChangeShapeType="1"/>
            </p:cNvSpPr>
            <p:nvPr/>
          </p:nvSpPr>
          <p:spPr bwMode="auto">
            <a:xfrm>
              <a:off x="3857" y="527"/>
              <a:ext cx="0" cy="36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413" name="Line 177"/>
            <p:cNvSpPr>
              <a:spLocks noChangeShapeType="1"/>
            </p:cNvSpPr>
            <p:nvPr/>
          </p:nvSpPr>
          <p:spPr bwMode="auto">
            <a:xfrm>
              <a:off x="4180" y="527"/>
              <a:ext cx="0" cy="37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414" name="Line 178"/>
            <p:cNvSpPr>
              <a:spLocks noChangeShapeType="1"/>
            </p:cNvSpPr>
            <p:nvPr/>
          </p:nvSpPr>
          <p:spPr bwMode="auto">
            <a:xfrm>
              <a:off x="4847" y="527"/>
              <a:ext cx="0" cy="36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415" name="Line 179"/>
            <p:cNvSpPr>
              <a:spLocks noChangeShapeType="1"/>
            </p:cNvSpPr>
            <p:nvPr/>
          </p:nvSpPr>
          <p:spPr bwMode="auto">
            <a:xfrm>
              <a:off x="4524" y="527"/>
              <a:ext cx="0" cy="35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416" name="Rectangle 180"/>
            <p:cNvSpPr>
              <a:spLocks noChangeArrowheads="1"/>
            </p:cNvSpPr>
            <p:nvPr/>
          </p:nvSpPr>
          <p:spPr bwMode="auto">
            <a:xfrm>
              <a:off x="2958" y="391"/>
              <a:ext cx="288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>
                  <a:cs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59417" name="Line 181"/>
            <p:cNvSpPr>
              <a:spLocks noChangeShapeType="1"/>
            </p:cNvSpPr>
            <p:nvPr/>
          </p:nvSpPr>
          <p:spPr bwMode="auto">
            <a:xfrm flipV="1">
              <a:off x="3196" y="265"/>
              <a:ext cx="0" cy="624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418" name="Line 182"/>
            <p:cNvSpPr>
              <a:spLocks noChangeShapeType="1"/>
            </p:cNvSpPr>
            <p:nvPr/>
          </p:nvSpPr>
          <p:spPr bwMode="auto">
            <a:xfrm>
              <a:off x="3193" y="883"/>
              <a:ext cx="21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9419" name="Rectangle 183"/>
            <p:cNvSpPr>
              <a:spLocks noChangeArrowheads="1"/>
            </p:cNvSpPr>
            <p:nvPr/>
          </p:nvSpPr>
          <p:spPr bwMode="auto">
            <a:xfrm>
              <a:off x="5111" y="820"/>
              <a:ext cx="20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59420" name="Rectangle 184"/>
            <p:cNvSpPr>
              <a:spLocks noChangeArrowheads="1"/>
            </p:cNvSpPr>
            <p:nvPr/>
          </p:nvSpPr>
          <p:spPr bwMode="auto">
            <a:xfrm>
              <a:off x="3321" y="847"/>
              <a:ext cx="45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>
                  <a:cs typeface="Times New Roman" panose="02020603050405020304" pitchFamily="18" charset="0"/>
                </a:rPr>
                <a:t>T</a:t>
              </a:r>
              <a:r>
                <a:rPr lang="en-US" altLang="zh-CN" b="1">
                  <a:cs typeface="Times New Roman" panose="02020603050405020304" pitchFamily="18" charset="0"/>
                </a:rPr>
                <a:t>/2</a:t>
              </a:r>
              <a:endParaRPr lang="en-US" altLang="zh-CN" b="1" i="1"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9421" name="Object 185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246" y="172"/>
            <a:ext cx="233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94" name="公式" r:id="rId3" imgW="167610" imgH="205740" progId="Equation.3">
                    <p:embed/>
                  </p:oleObj>
                </mc:Choice>
                <mc:Fallback>
                  <p:oleObj name="公式" r:id="rId3" imgW="167610" imgH="20574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6" y="172"/>
                          <a:ext cx="233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22" name="Rectangle 187"/>
            <p:cNvSpPr>
              <a:spLocks noChangeArrowheads="1"/>
            </p:cNvSpPr>
            <p:nvPr/>
          </p:nvSpPr>
          <p:spPr bwMode="auto">
            <a:xfrm>
              <a:off x="3223" y="469"/>
              <a:ext cx="3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000099"/>
                  </a:solidFill>
                  <a:cs typeface="Times New Roman" panose="02020603050405020304" pitchFamily="18" charset="0"/>
                </a:rPr>
                <a:t>t</a:t>
              </a:r>
              <a:r>
                <a:rPr lang="en-US" altLang="zh-CN" b="1" baseline="-25000">
                  <a:solidFill>
                    <a:srgbClr val="000099"/>
                  </a:solidFill>
                  <a:cs typeface="Times New Roman" panose="02020603050405020304" pitchFamily="18" charset="0"/>
                </a:rPr>
                <a:t>p</a:t>
              </a:r>
            </a:p>
          </p:txBody>
        </p:sp>
      </p:grpSp>
      <p:pic>
        <p:nvPicPr>
          <p:cNvPr id="54582" name="Picture 310" descr="图片3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1172609"/>
            <a:ext cx="2978150" cy="198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583" name="Picture 311" descr="图片3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1647272"/>
            <a:ext cx="3900487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584" name="Picture 312" descr="图片3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338" y="2664859"/>
            <a:ext cx="3943350" cy="150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585" name="Picture 313" descr="图片3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3720547"/>
            <a:ext cx="3957637" cy="167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586" name="Picture 314" descr="图片36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25" y="5001659"/>
            <a:ext cx="4124325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41375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autoUpdateAnimBg="0"/>
      <p:bldP spid="54276" grpId="0" autoUpdateAnimBg="0"/>
      <p:bldP spid="54277" grpId="0" autoUpdateAnimBg="0"/>
      <p:bldP spid="5427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40188"/>
            <a:ext cx="4114800" cy="6096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3200" b="1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3.5.2 </a:t>
            </a:r>
            <a:r>
              <a:rPr lang="zh-CN" altLang="en-US" sz="3200" b="1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积分电路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457200" y="2064188"/>
            <a:ext cx="1371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条件</a:t>
            </a:r>
          </a:p>
        </p:txBody>
      </p:sp>
      <p:graphicFrame>
        <p:nvGraphicFramePr>
          <p:cNvPr id="126976" name="Object 0"/>
          <p:cNvGraphicFramePr>
            <a:graphicFrameLocks noChangeAspect="1"/>
          </p:cNvGraphicFramePr>
          <p:nvPr>
            <p:extLst/>
          </p:nvPr>
        </p:nvGraphicFramePr>
        <p:xfrm>
          <a:off x="531813" y="2673788"/>
          <a:ext cx="316071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2" name="Equation" r:id="rId3" imgW="1158122" imgH="236010" progId="Equation.3">
                  <p:embed/>
                </p:oleObj>
              </mc:Choice>
              <mc:Fallback>
                <p:oleObj name="Equation" r:id="rId3" imgW="1158122" imgH="2360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2673788"/>
                        <a:ext cx="316071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1" name="Text Box 5"/>
          <p:cNvSpPr txBox="1">
            <a:spLocks noChangeArrowheads="1"/>
          </p:cNvSpPr>
          <p:nvPr/>
        </p:nvSpPr>
        <p:spPr bwMode="auto">
          <a:xfrm>
            <a:off x="533400" y="3221476"/>
            <a:ext cx="51593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从电容器两端输出。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57200" y="4294626"/>
            <a:ext cx="5051425" cy="665162"/>
            <a:chOff x="384" y="2688"/>
            <a:chExt cx="3408" cy="436"/>
          </a:xfrm>
        </p:grpSpPr>
        <p:sp>
          <p:nvSpPr>
            <p:cNvPr id="55303" name="Text Box 7"/>
            <p:cNvSpPr txBox="1">
              <a:spLocks noChangeArrowheads="1"/>
            </p:cNvSpPr>
            <p:nvPr/>
          </p:nvSpPr>
          <p:spPr bwMode="auto">
            <a:xfrm>
              <a:off x="384" y="2740"/>
              <a:ext cx="855" cy="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800" b="1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由图：</a:t>
              </a:r>
            </a:p>
          </p:txBody>
        </p:sp>
        <p:graphicFrame>
          <p:nvGraphicFramePr>
            <p:cNvPr id="60432" name="Object 4"/>
            <p:cNvGraphicFramePr>
              <a:graphicFrameLocks noChangeAspect="1"/>
            </p:cNvGraphicFramePr>
            <p:nvPr/>
          </p:nvGraphicFramePr>
          <p:xfrm>
            <a:off x="1119" y="2688"/>
            <a:ext cx="2673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83" name="公式" r:id="rId5" imgW="1425162" imgH="205740" progId="Equation.3">
                    <p:embed/>
                  </p:oleObj>
                </mc:Choice>
                <mc:Fallback>
                  <p:oleObj name="公式" r:id="rId5" imgW="1425162" imgH="2057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9" y="2688"/>
                          <a:ext cx="2673" cy="4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6977" name="Object 1"/>
          <p:cNvGraphicFramePr>
            <a:graphicFrameLocks noChangeAspect="1"/>
          </p:cNvGraphicFramePr>
          <p:nvPr>
            <p:extLst/>
          </p:nvPr>
        </p:nvGraphicFramePr>
        <p:xfrm>
          <a:off x="1714500" y="4915338"/>
          <a:ext cx="1308100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4" name="公式" r:id="rId7" imgW="411450" imgH="396345" progId="Equation.3">
                  <p:embed/>
                </p:oleObj>
              </mc:Choice>
              <mc:Fallback>
                <p:oleObj name="公式" r:id="rId7" imgW="411450" imgH="39634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4915338"/>
                        <a:ext cx="1308100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463550" y="1164076"/>
            <a:ext cx="11849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电路</a:t>
            </a:r>
          </a:p>
        </p:txBody>
      </p:sp>
      <p:graphicFrame>
        <p:nvGraphicFramePr>
          <p:cNvPr id="126978" name="Object 2"/>
          <p:cNvGraphicFramePr>
            <a:graphicFrameLocks noChangeAspect="1"/>
          </p:cNvGraphicFramePr>
          <p:nvPr>
            <p:extLst/>
          </p:nvPr>
        </p:nvGraphicFramePr>
        <p:xfrm>
          <a:off x="5867400" y="4294626"/>
          <a:ext cx="1728788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5" name="Equation" r:id="rId9" imgW="617412" imgH="236010" progId="Equation.3">
                  <p:embed/>
                </p:oleObj>
              </mc:Choice>
              <mc:Fallback>
                <p:oleObj name="Equation" r:id="rId9" imgW="617412" imgH="2360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294626"/>
                        <a:ext cx="1728788" cy="665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8" name="Rectangle 12" descr="40%"/>
          <p:cNvSpPr>
            <a:spLocks noChangeArrowheads="1"/>
          </p:cNvSpPr>
          <p:nvPr/>
        </p:nvSpPr>
        <p:spPr bwMode="auto">
          <a:xfrm>
            <a:off x="5664200" y="4939151"/>
            <a:ext cx="3201517" cy="892552"/>
          </a:xfrm>
          <a:prstGeom prst="rect">
            <a:avLst/>
          </a:prstGeom>
          <a:pattFill prst="pct20">
            <a:fgClr>
              <a:srgbClr val="00FF00"/>
            </a:fgClr>
            <a:bgClr>
              <a:srgbClr val="FFFFFF"/>
            </a:bgClr>
          </a:pattFill>
          <a:ln>
            <a:noFill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600" b="1">
                <a:solidFill>
                  <a:srgbClr val="FF3300"/>
                </a:solidFill>
                <a:cs typeface="Times New Roman" panose="02020603050405020304" pitchFamily="18" charset="0"/>
              </a:rPr>
              <a:t>  </a:t>
            </a:r>
            <a:r>
              <a:rPr lang="zh-CN" altLang="en-US" sz="2600" b="1">
                <a:solidFill>
                  <a:srgbClr val="FF3300"/>
                </a:solidFill>
                <a:cs typeface="Times New Roman" panose="02020603050405020304" pitchFamily="18" charset="0"/>
              </a:rPr>
              <a:t>输出电压与输入电</a:t>
            </a:r>
          </a:p>
          <a:p>
            <a:pPr eaLnBrk="1" hangingPunct="1"/>
            <a:r>
              <a:rPr lang="zh-CN" altLang="en-US" sz="2600" b="1">
                <a:solidFill>
                  <a:srgbClr val="FF3300"/>
                </a:solidFill>
                <a:cs typeface="Times New Roman" panose="02020603050405020304" pitchFamily="18" charset="0"/>
              </a:rPr>
              <a:t>压近似成积分关系。</a:t>
            </a:r>
          </a:p>
        </p:txBody>
      </p:sp>
      <p:sp>
        <p:nvSpPr>
          <p:cNvPr id="55309" name="Rectangle 13"/>
          <p:cNvSpPr>
            <a:spLocks noChangeArrowheads="1"/>
          </p:cNvSpPr>
          <p:nvPr/>
        </p:nvSpPr>
        <p:spPr bwMode="auto">
          <a:xfrm>
            <a:off x="533400" y="3831076"/>
            <a:ext cx="1165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CC0000"/>
                </a:solidFill>
                <a:cs typeface="Times New Roman" panose="02020603050405020304" pitchFamily="18" charset="0"/>
              </a:rPr>
              <a:t>2.</a:t>
            </a:r>
            <a:r>
              <a:rPr lang="zh-CN" altLang="en-US" sz="2800" b="1">
                <a:solidFill>
                  <a:srgbClr val="CC0000"/>
                </a:solidFill>
                <a:cs typeface="Times New Roman" panose="02020603050405020304" pitchFamily="18" charset="0"/>
              </a:rPr>
              <a:t>分析</a:t>
            </a:r>
          </a:p>
        </p:txBody>
      </p:sp>
      <p:graphicFrame>
        <p:nvGraphicFramePr>
          <p:cNvPr id="126979" name="Object 3"/>
          <p:cNvGraphicFramePr>
            <a:graphicFrameLocks noChangeAspect="1"/>
          </p:cNvGraphicFramePr>
          <p:nvPr>
            <p:extLst/>
          </p:nvPr>
        </p:nvGraphicFramePr>
        <p:xfrm>
          <a:off x="1219200" y="5721788"/>
          <a:ext cx="5008563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6" name="Equation" r:id="rId11" imgW="2044700" imgH="393700" progId="Equation.3">
                  <p:embed/>
                </p:oleObj>
              </mc:Choice>
              <mc:Fallback>
                <p:oleObj name="Equation" r:id="rId11" imgW="2044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721788"/>
                        <a:ext cx="5008563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5360" name="Picture 64" descr="图片37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038" y="1000563"/>
            <a:ext cx="2843212" cy="232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61" name="Picture 65" descr="图片38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363" y="927538"/>
            <a:ext cx="3243262" cy="167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29534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5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6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5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5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6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autoUpdateAnimBg="0"/>
      <p:bldP spid="55301" grpId="0" autoUpdateAnimBg="0"/>
      <p:bldP spid="55306" grpId="0" autoUpdateAnimBg="0"/>
      <p:bldP spid="55308" grpId="0" animBg="1" autoUpdateAnimBg="0"/>
      <p:bldP spid="55309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614880"/>
            <a:ext cx="1905000" cy="8382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2800" b="1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波形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622675" y="1962668"/>
            <a:ext cx="2398713" cy="1441450"/>
            <a:chOff x="1585" y="1536"/>
            <a:chExt cx="1879" cy="908"/>
          </a:xfrm>
        </p:grpSpPr>
        <p:sp>
          <p:nvSpPr>
            <p:cNvPr id="61487" name="Line 4"/>
            <p:cNvSpPr>
              <a:spLocks noChangeShapeType="1"/>
            </p:cNvSpPr>
            <p:nvPr/>
          </p:nvSpPr>
          <p:spPr bwMode="auto">
            <a:xfrm>
              <a:off x="1585" y="1536"/>
              <a:ext cx="0" cy="90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488" name="Line 5"/>
            <p:cNvSpPr>
              <a:spLocks noChangeShapeType="1"/>
            </p:cNvSpPr>
            <p:nvPr/>
          </p:nvSpPr>
          <p:spPr bwMode="auto">
            <a:xfrm>
              <a:off x="2213" y="1536"/>
              <a:ext cx="0" cy="90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489" name="Line 6"/>
            <p:cNvSpPr>
              <a:spLocks noChangeShapeType="1"/>
            </p:cNvSpPr>
            <p:nvPr/>
          </p:nvSpPr>
          <p:spPr bwMode="auto">
            <a:xfrm>
              <a:off x="2837" y="1536"/>
              <a:ext cx="0" cy="90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490" name="Line 7"/>
            <p:cNvSpPr>
              <a:spLocks noChangeShapeType="1"/>
            </p:cNvSpPr>
            <p:nvPr/>
          </p:nvSpPr>
          <p:spPr bwMode="auto">
            <a:xfrm>
              <a:off x="3464" y="1536"/>
              <a:ext cx="0" cy="90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6345" name="Arc 25"/>
          <p:cNvSpPr>
            <a:spLocks/>
          </p:cNvSpPr>
          <p:nvPr/>
        </p:nvSpPr>
        <p:spPr bwMode="auto">
          <a:xfrm rot="21467101" flipV="1">
            <a:off x="2824163" y="2950093"/>
            <a:ext cx="800100" cy="458787"/>
          </a:xfrm>
          <a:custGeom>
            <a:avLst/>
            <a:gdLst>
              <a:gd name="T0" fmla="*/ 2147483646 w 21769"/>
              <a:gd name="T1" fmla="*/ 2147483646 h 21600"/>
              <a:gd name="T2" fmla="*/ 0 w 21769"/>
              <a:gd name="T3" fmla="*/ 2147483646 h 21600"/>
              <a:gd name="T4" fmla="*/ 2147483646 w 21769"/>
              <a:gd name="T5" fmla="*/ 0 h 21600"/>
              <a:gd name="T6" fmla="*/ 0 60000 65536"/>
              <a:gd name="T7" fmla="*/ 0 60000 65536"/>
              <a:gd name="T8" fmla="*/ 0 60000 65536"/>
              <a:gd name="T9" fmla="*/ 0 w 21769"/>
              <a:gd name="T10" fmla="*/ 0 h 21600"/>
              <a:gd name="T11" fmla="*/ 21769 w 2176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69" h="21600" fill="none" extrusionOk="0">
                <a:moveTo>
                  <a:pt x="21768" y="21598"/>
                </a:moveTo>
                <a:cubicBezTo>
                  <a:pt x="21692" y="21599"/>
                  <a:pt x="21615" y="21599"/>
                  <a:pt x="21538" y="21600"/>
                </a:cubicBezTo>
                <a:cubicBezTo>
                  <a:pt x="10240" y="21600"/>
                  <a:pt x="852" y="12894"/>
                  <a:pt x="-1" y="1630"/>
                </a:cubicBezTo>
              </a:path>
              <a:path w="21769" h="21600" stroke="0" extrusionOk="0">
                <a:moveTo>
                  <a:pt x="21768" y="21598"/>
                </a:moveTo>
                <a:cubicBezTo>
                  <a:pt x="21692" y="21599"/>
                  <a:pt x="21615" y="21599"/>
                  <a:pt x="21538" y="21600"/>
                </a:cubicBezTo>
                <a:cubicBezTo>
                  <a:pt x="10240" y="21600"/>
                  <a:pt x="852" y="12894"/>
                  <a:pt x="-1" y="1630"/>
                </a:cubicBezTo>
                <a:lnTo>
                  <a:pt x="21538" y="0"/>
                </a:lnTo>
                <a:lnTo>
                  <a:pt x="21768" y="21598"/>
                </a:lnTo>
                <a:close/>
              </a:path>
            </a:pathLst>
          </a:custGeom>
          <a:noFill/>
          <a:ln w="38100" cap="rnd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346" name="Arc 26"/>
          <p:cNvSpPr>
            <a:spLocks/>
          </p:cNvSpPr>
          <p:nvPr/>
        </p:nvSpPr>
        <p:spPr bwMode="auto">
          <a:xfrm rot="132899">
            <a:off x="3625850" y="2951680"/>
            <a:ext cx="796925" cy="381000"/>
          </a:xfrm>
          <a:custGeom>
            <a:avLst/>
            <a:gdLst>
              <a:gd name="T0" fmla="*/ 2147483646 w 21769"/>
              <a:gd name="T1" fmla="*/ 2147483646 h 21600"/>
              <a:gd name="T2" fmla="*/ 0 w 21769"/>
              <a:gd name="T3" fmla="*/ 2147483646 h 21600"/>
              <a:gd name="T4" fmla="*/ 2147483646 w 21769"/>
              <a:gd name="T5" fmla="*/ 0 h 21600"/>
              <a:gd name="T6" fmla="*/ 0 60000 65536"/>
              <a:gd name="T7" fmla="*/ 0 60000 65536"/>
              <a:gd name="T8" fmla="*/ 0 60000 65536"/>
              <a:gd name="T9" fmla="*/ 0 w 21769"/>
              <a:gd name="T10" fmla="*/ 0 h 21600"/>
              <a:gd name="T11" fmla="*/ 21769 w 2176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69" h="21600" fill="none" extrusionOk="0">
                <a:moveTo>
                  <a:pt x="21768" y="21598"/>
                </a:moveTo>
                <a:cubicBezTo>
                  <a:pt x="21692" y="21599"/>
                  <a:pt x="21615" y="21599"/>
                  <a:pt x="21538" y="21600"/>
                </a:cubicBezTo>
                <a:cubicBezTo>
                  <a:pt x="10240" y="21600"/>
                  <a:pt x="852" y="12894"/>
                  <a:pt x="-1" y="1630"/>
                </a:cubicBezTo>
              </a:path>
              <a:path w="21769" h="21600" stroke="0" extrusionOk="0">
                <a:moveTo>
                  <a:pt x="21768" y="21598"/>
                </a:moveTo>
                <a:cubicBezTo>
                  <a:pt x="21692" y="21599"/>
                  <a:pt x="21615" y="21599"/>
                  <a:pt x="21538" y="21600"/>
                </a:cubicBezTo>
                <a:cubicBezTo>
                  <a:pt x="10240" y="21600"/>
                  <a:pt x="852" y="12894"/>
                  <a:pt x="-1" y="1630"/>
                </a:cubicBezTo>
                <a:lnTo>
                  <a:pt x="21538" y="0"/>
                </a:lnTo>
                <a:lnTo>
                  <a:pt x="21768" y="21598"/>
                </a:lnTo>
                <a:close/>
              </a:path>
            </a:pathLst>
          </a:custGeom>
          <a:noFill/>
          <a:ln w="38100" cap="rnd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347" name="Arc 27"/>
          <p:cNvSpPr>
            <a:spLocks/>
          </p:cNvSpPr>
          <p:nvPr/>
        </p:nvSpPr>
        <p:spPr bwMode="auto">
          <a:xfrm rot="21467101" flipV="1">
            <a:off x="4422775" y="2953268"/>
            <a:ext cx="800100" cy="460375"/>
          </a:xfrm>
          <a:custGeom>
            <a:avLst/>
            <a:gdLst>
              <a:gd name="T0" fmla="*/ 2147483646 w 21769"/>
              <a:gd name="T1" fmla="*/ 2147483646 h 21600"/>
              <a:gd name="T2" fmla="*/ 0 w 21769"/>
              <a:gd name="T3" fmla="*/ 2147483646 h 21600"/>
              <a:gd name="T4" fmla="*/ 2147483646 w 21769"/>
              <a:gd name="T5" fmla="*/ 0 h 21600"/>
              <a:gd name="T6" fmla="*/ 0 60000 65536"/>
              <a:gd name="T7" fmla="*/ 0 60000 65536"/>
              <a:gd name="T8" fmla="*/ 0 60000 65536"/>
              <a:gd name="T9" fmla="*/ 0 w 21769"/>
              <a:gd name="T10" fmla="*/ 0 h 21600"/>
              <a:gd name="T11" fmla="*/ 21769 w 2176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69" h="21600" fill="none" extrusionOk="0">
                <a:moveTo>
                  <a:pt x="21768" y="21598"/>
                </a:moveTo>
                <a:cubicBezTo>
                  <a:pt x="21692" y="21599"/>
                  <a:pt x="21615" y="21599"/>
                  <a:pt x="21538" y="21600"/>
                </a:cubicBezTo>
                <a:cubicBezTo>
                  <a:pt x="10240" y="21600"/>
                  <a:pt x="852" y="12894"/>
                  <a:pt x="-1" y="1630"/>
                </a:cubicBezTo>
              </a:path>
              <a:path w="21769" h="21600" stroke="0" extrusionOk="0">
                <a:moveTo>
                  <a:pt x="21768" y="21598"/>
                </a:moveTo>
                <a:cubicBezTo>
                  <a:pt x="21692" y="21599"/>
                  <a:pt x="21615" y="21599"/>
                  <a:pt x="21538" y="21600"/>
                </a:cubicBezTo>
                <a:cubicBezTo>
                  <a:pt x="10240" y="21600"/>
                  <a:pt x="852" y="12894"/>
                  <a:pt x="-1" y="1630"/>
                </a:cubicBezTo>
                <a:lnTo>
                  <a:pt x="21538" y="0"/>
                </a:lnTo>
                <a:lnTo>
                  <a:pt x="21768" y="21598"/>
                </a:lnTo>
                <a:close/>
              </a:path>
            </a:pathLst>
          </a:custGeom>
          <a:noFill/>
          <a:ln w="38100" cap="rnd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348" name="Arc 28"/>
          <p:cNvSpPr>
            <a:spLocks/>
          </p:cNvSpPr>
          <p:nvPr/>
        </p:nvSpPr>
        <p:spPr bwMode="auto">
          <a:xfrm rot="132899">
            <a:off x="5224463" y="2953268"/>
            <a:ext cx="795337" cy="381000"/>
          </a:xfrm>
          <a:custGeom>
            <a:avLst/>
            <a:gdLst>
              <a:gd name="T0" fmla="*/ 2147483646 w 21769"/>
              <a:gd name="T1" fmla="*/ 2147483646 h 21600"/>
              <a:gd name="T2" fmla="*/ 0 w 21769"/>
              <a:gd name="T3" fmla="*/ 2147483646 h 21600"/>
              <a:gd name="T4" fmla="*/ 2147483646 w 21769"/>
              <a:gd name="T5" fmla="*/ 0 h 21600"/>
              <a:gd name="T6" fmla="*/ 0 60000 65536"/>
              <a:gd name="T7" fmla="*/ 0 60000 65536"/>
              <a:gd name="T8" fmla="*/ 0 60000 65536"/>
              <a:gd name="T9" fmla="*/ 0 w 21769"/>
              <a:gd name="T10" fmla="*/ 0 h 21600"/>
              <a:gd name="T11" fmla="*/ 21769 w 2176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69" h="21600" fill="none" extrusionOk="0">
                <a:moveTo>
                  <a:pt x="21768" y="21598"/>
                </a:moveTo>
                <a:cubicBezTo>
                  <a:pt x="21692" y="21599"/>
                  <a:pt x="21615" y="21599"/>
                  <a:pt x="21538" y="21600"/>
                </a:cubicBezTo>
                <a:cubicBezTo>
                  <a:pt x="10240" y="21600"/>
                  <a:pt x="852" y="12894"/>
                  <a:pt x="-1" y="1630"/>
                </a:cubicBezTo>
              </a:path>
              <a:path w="21769" h="21600" stroke="0" extrusionOk="0">
                <a:moveTo>
                  <a:pt x="21768" y="21598"/>
                </a:moveTo>
                <a:cubicBezTo>
                  <a:pt x="21692" y="21599"/>
                  <a:pt x="21615" y="21599"/>
                  <a:pt x="21538" y="21600"/>
                </a:cubicBezTo>
                <a:cubicBezTo>
                  <a:pt x="10240" y="21600"/>
                  <a:pt x="852" y="12894"/>
                  <a:pt x="-1" y="1630"/>
                </a:cubicBezTo>
                <a:lnTo>
                  <a:pt x="21538" y="0"/>
                </a:lnTo>
                <a:lnTo>
                  <a:pt x="21768" y="21598"/>
                </a:lnTo>
                <a:close/>
              </a:path>
            </a:pathLst>
          </a:custGeom>
          <a:noFill/>
          <a:ln w="38100" cap="rnd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349" name="Arc 29"/>
          <p:cNvSpPr>
            <a:spLocks/>
          </p:cNvSpPr>
          <p:nvPr/>
        </p:nvSpPr>
        <p:spPr bwMode="auto">
          <a:xfrm rot="21467101" flipV="1">
            <a:off x="6021388" y="2950093"/>
            <a:ext cx="800100" cy="460375"/>
          </a:xfrm>
          <a:custGeom>
            <a:avLst/>
            <a:gdLst>
              <a:gd name="T0" fmla="*/ 2147483646 w 21769"/>
              <a:gd name="T1" fmla="*/ 2147483646 h 21600"/>
              <a:gd name="T2" fmla="*/ 0 w 21769"/>
              <a:gd name="T3" fmla="*/ 2147483646 h 21600"/>
              <a:gd name="T4" fmla="*/ 2147483646 w 21769"/>
              <a:gd name="T5" fmla="*/ 0 h 21600"/>
              <a:gd name="T6" fmla="*/ 0 60000 65536"/>
              <a:gd name="T7" fmla="*/ 0 60000 65536"/>
              <a:gd name="T8" fmla="*/ 0 60000 65536"/>
              <a:gd name="T9" fmla="*/ 0 w 21769"/>
              <a:gd name="T10" fmla="*/ 0 h 21600"/>
              <a:gd name="T11" fmla="*/ 21769 w 2176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769" h="21600" fill="none" extrusionOk="0">
                <a:moveTo>
                  <a:pt x="21768" y="21598"/>
                </a:moveTo>
                <a:cubicBezTo>
                  <a:pt x="21692" y="21599"/>
                  <a:pt x="21615" y="21599"/>
                  <a:pt x="21538" y="21600"/>
                </a:cubicBezTo>
                <a:cubicBezTo>
                  <a:pt x="10240" y="21600"/>
                  <a:pt x="852" y="12894"/>
                  <a:pt x="-1" y="1630"/>
                </a:cubicBezTo>
              </a:path>
              <a:path w="21769" h="21600" stroke="0" extrusionOk="0">
                <a:moveTo>
                  <a:pt x="21768" y="21598"/>
                </a:moveTo>
                <a:cubicBezTo>
                  <a:pt x="21692" y="21599"/>
                  <a:pt x="21615" y="21599"/>
                  <a:pt x="21538" y="21600"/>
                </a:cubicBezTo>
                <a:cubicBezTo>
                  <a:pt x="10240" y="21600"/>
                  <a:pt x="852" y="12894"/>
                  <a:pt x="-1" y="1630"/>
                </a:cubicBezTo>
                <a:lnTo>
                  <a:pt x="21538" y="0"/>
                </a:lnTo>
                <a:lnTo>
                  <a:pt x="21768" y="21598"/>
                </a:lnTo>
                <a:close/>
              </a:path>
            </a:pathLst>
          </a:custGeom>
          <a:noFill/>
          <a:ln w="38100" cap="rnd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2814638" y="2062681"/>
            <a:ext cx="4729162" cy="1730376"/>
            <a:chOff x="1773" y="1248"/>
            <a:chExt cx="2979" cy="1090"/>
          </a:xfrm>
        </p:grpSpPr>
        <p:graphicFrame>
          <p:nvGraphicFramePr>
            <p:cNvPr id="61481" name="Object 1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841" y="1248"/>
            <a:ext cx="20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58" name="公式" r:id="rId3" imgW="144884" imgH="205740" progId="Equation.3">
                    <p:embed/>
                  </p:oleObj>
                </mc:Choice>
                <mc:Fallback>
                  <p:oleObj name="公式" r:id="rId3" imgW="144884" imgH="20574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1" y="1248"/>
                          <a:ext cx="206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82" name="Rectangle 32"/>
            <p:cNvSpPr>
              <a:spLocks noChangeArrowheads="1"/>
            </p:cNvSpPr>
            <p:nvPr/>
          </p:nvSpPr>
          <p:spPr bwMode="auto">
            <a:xfrm>
              <a:off x="4530" y="2049"/>
              <a:ext cx="222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61483" name="Line 33"/>
            <p:cNvSpPr>
              <a:spLocks noChangeShapeType="1"/>
            </p:cNvSpPr>
            <p:nvPr/>
          </p:nvSpPr>
          <p:spPr bwMode="auto">
            <a:xfrm flipH="1" flipV="1">
              <a:off x="1779" y="1425"/>
              <a:ext cx="1" cy="67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484" name="Line 34"/>
            <p:cNvSpPr>
              <a:spLocks noChangeShapeType="1"/>
            </p:cNvSpPr>
            <p:nvPr/>
          </p:nvSpPr>
          <p:spPr bwMode="auto">
            <a:xfrm flipV="1">
              <a:off x="1773" y="2097"/>
              <a:ext cx="2863" cy="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485" name="Rectangle 35"/>
            <p:cNvSpPr>
              <a:spLocks noChangeArrowheads="1"/>
            </p:cNvSpPr>
            <p:nvPr/>
          </p:nvSpPr>
          <p:spPr bwMode="auto">
            <a:xfrm>
              <a:off x="2783" y="2022"/>
              <a:ext cx="271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600" b="1" i="1">
                  <a:cs typeface="Times New Roman" panose="02020603050405020304" pitchFamily="18" charset="0"/>
                </a:rPr>
                <a:t>t</a:t>
              </a:r>
              <a:r>
                <a:rPr lang="en-US" altLang="zh-CN" sz="2600" b="1" baseline="-25000">
                  <a:cs typeface="Times New Roman" panose="02020603050405020304" pitchFamily="18" charset="0"/>
                </a:rPr>
                <a:t>2</a:t>
              </a:r>
              <a:endParaRPr lang="en-US" altLang="zh-CN" sz="2600" b="1" i="1">
                <a:cs typeface="Times New Roman" panose="02020603050405020304" pitchFamily="18" charset="0"/>
              </a:endParaRPr>
            </a:p>
          </p:txBody>
        </p:sp>
        <p:sp>
          <p:nvSpPr>
            <p:cNvPr id="61486" name="Rectangle 36"/>
            <p:cNvSpPr>
              <a:spLocks noChangeArrowheads="1"/>
            </p:cNvSpPr>
            <p:nvPr/>
          </p:nvSpPr>
          <p:spPr bwMode="auto">
            <a:xfrm>
              <a:off x="2280" y="2022"/>
              <a:ext cx="272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600" b="1" i="1">
                  <a:cs typeface="Times New Roman" panose="02020603050405020304" pitchFamily="18" charset="0"/>
                </a:rPr>
                <a:t>t</a:t>
              </a:r>
              <a:r>
                <a:rPr lang="en-US" altLang="zh-CN" sz="2600" b="1" baseline="-25000">
                  <a:cs typeface="Times New Roman" panose="02020603050405020304" pitchFamily="18" charset="0"/>
                </a:rPr>
                <a:t>1</a:t>
              </a:r>
              <a:endParaRPr lang="en-US" altLang="zh-CN" sz="2600" b="1" i="1"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38"/>
          <p:cNvGrpSpPr>
            <a:grpSpLocks/>
          </p:cNvGrpSpPr>
          <p:nvPr/>
        </p:nvGrpSpPr>
        <p:grpSpPr bwMode="auto">
          <a:xfrm>
            <a:off x="2457450" y="2646880"/>
            <a:ext cx="4718050" cy="457200"/>
            <a:chOff x="769" y="1760"/>
            <a:chExt cx="3695" cy="288"/>
          </a:xfrm>
        </p:grpSpPr>
        <p:sp>
          <p:nvSpPr>
            <p:cNvPr id="61479" name="Line 39"/>
            <p:cNvSpPr>
              <a:spLocks noChangeShapeType="1"/>
            </p:cNvSpPr>
            <p:nvPr/>
          </p:nvSpPr>
          <p:spPr bwMode="auto">
            <a:xfrm>
              <a:off x="1104" y="1920"/>
              <a:ext cx="3360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480" name="Rectangle 40"/>
            <p:cNvSpPr>
              <a:spLocks noChangeArrowheads="1"/>
            </p:cNvSpPr>
            <p:nvPr/>
          </p:nvSpPr>
          <p:spPr bwMode="auto">
            <a:xfrm>
              <a:off x="769" y="1760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  <a:cs typeface="Times New Roman" panose="02020603050405020304" pitchFamily="18" charset="0"/>
                </a:rPr>
                <a:t>U</a:t>
              </a:r>
            </a:p>
          </p:txBody>
        </p:sp>
      </p:grpSp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3621088" y="3434280"/>
            <a:ext cx="2398712" cy="1441450"/>
            <a:chOff x="1585" y="1536"/>
            <a:chExt cx="1879" cy="908"/>
          </a:xfrm>
        </p:grpSpPr>
        <p:sp>
          <p:nvSpPr>
            <p:cNvPr id="61475" name="Line 42"/>
            <p:cNvSpPr>
              <a:spLocks noChangeShapeType="1"/>
            </p:cNvSpPr>
            <p:nvPr/>
          </p:nvSpPr>
          <p:spPr bwMode="auto">
            <a:xfrm>
              <a:off x="1585" y="1536"/>
              <a:ext cx="0" cy="90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476" name="Line 43"/>
            <p:cNvSpPr>
              <a:spLocks noChangeShapeType="1"/>
            </p:cNvSpPr>
            <p:nvPr/>
          </p:nvSpPr>
          <p:spPr bwMode="auto">
            <a:xfrm>
              <a:off x="2213" y="1536"/>
              <a:ext cx="0" cy="90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477" name="Line 44"/>
            <p:cNvSpPr>
              <a:spLocks noChangeShapeType="1"/>
            </p:cNvSpPr>
            <p:nvPr/>
          </p:nvSpPr>
          <p:spPr bwMode="auto">
            <a:xfrm>
              <a:off x="2837" y="1536"/>
              <a:ext cx="0" cy="90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478" name="Line 45"/>
            <p:cNvSpPr>
              <a:spLocks noChangeShapeType="1"/>
            </p:cNvSpPr>
            <p:nvPr/>
          </p:nvSpPr>
          <p:spPr bwMode="auto">
            <a:xfrm>
              <a:off x="3464" y="1536"/>
              <a:ext cx="0" cy="908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2814638" y="3491431"/>
            <a:ext cx="4729162" cy="1730376"/>
            <a:chOff x="1773" y="2148"/>
            <a:chExt cx="2979" cy="1090"/>
          </a:xfrm>
        </p:grpSpPr>
        <p:graphicFrame>
          <p:nvGraphicFramePr>
            <p:cNvPr id="61469" name="Object 0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852" y="2148"/>
            <a:ext cx="181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59" name="公式" r:id="rId5" imgW="144884" imgH="205740" progId="Equation.3">
                    <p:embed/>
                  </p:oleObj>
                </mc:Choice>
                <mc:Fallback>
                  <p:oleObj name="公式" r:id="rId5" imgW="144884" imgH="205740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2" y="2148"/>
                          <a:ext cx="181" cy="4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70" name="Rectangle 48"/>
            <p:cNvSpPr>
              <a:spLocks noChangeArrowheads="1"/>
            </p:cNvSpPr>
            <p:nvPr/>
          </p:nvSpPr>
          <p:spPr bwMode="auto">
            <a:xfrm>
              <a:off x="4530" y="2949"/>
              <a:ext cx="222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>
                  <a:cs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61471" name="Line 49"/>
            <p:cNvSpPr>
              <a:spLocks noChangeShapeType="1"/>
            </p:cNvSpPr>
            <p:nvPr/>
          </p:nvSpPr>
          <p:spPr bwMode="auto">
            <a:xfrm flipH="1" flipV="1">
              <a:off x="1779" y="2325"/>
              <a:ext cx="1" cy="67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472" name="Line 50"/>
            <p:cNvSpPr>
              <a:spLocks noChangeShapeType="1"/>
            </p:cNvSpPr>
            <p:nvPr/>
          </p:nvSpPr>
          <p:spPr bwMode="auto">
            <a:xfrm flipV="1">
              <a:off x="1773" y="2997"/>
              <a:ext cx="2863" cy="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473" name="Rectangle 51"/>
            <p:cNvSpPr>
              <a:spLocks noChangeArrowheads="1"/>
            </p:cNvSpPr>
            <p:nvPr/>
          </p:nvSpPr>
          <p:spPr bwMode="auto">
            <a:xfrm>
              <a:off x="2783" y="2922"/>
              <a:ext cx="271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600" b="1" i="1">
                  <a:cs typeface="Times New Roman" panose="02020603050405020304" pitchFamily="18" charset="0"/>
                </a:rPr>
                <a:t>t</a:t>
              </a:r>
              <a:r>
                <a:rPr lang="en-US" altLang="zh-CN" sz="2600" b="1" baseline="-25000">
                  <a:cs typeface="Times New Roman" panose="02020603050405020304" pitchFamily="18" charset="0"/>
                </a:rPr>
                <a:t>2</a:t>
              </a:r>
              <a:endParaRPr lang="en-US" altLang="zh-CN" sz="2600" b="1" i="1">
                <a:cs typeface="Times New Roman" panose="02020603050405020304" pitchFamily="18" charset="0"/>
              </a:endParaRPr>
            </a:p>
          </p:txBody>
        </p:sp>
        <p:sp>
          <p:nvSpPr>
            <p:cNvPr id="61474" name="Rectangle 52"/>
            <p:cNvSpPr>
              <a:spLocks noChangeArrowheads="1"/>
            </p:cNvSpPr>
            <p:nvPr/>
          </p:nvSpPr>
          <p:spPr bwMode="auto">
            <a:xfrm>
              <a:off x="2280" y="2922"/>
              <a:ext cx="272" cy="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600" b="1" i="1">
                  <a:cs typeface="Times New Roman" panose="02020603050405020304" pitchFamily="18" charset="0"/>
                </a:rPr>
                <a:t>t</a:t>
              </a:r>
              <a:r>
                <a:rPr lang="en-US" altLang="zh-CN" sz="2600" b="1" baseline="-25000">
                  <a:cs typeface="Times New Roman" panose="02020603050405020304" pitchFamily="18" charset="0"/>
                </a:rPr>
                <a:t>1</a:t>
              </a:r>
              <a:endParaRPr lang="en-US" altLang="zh-CN" sz="2600" b="1" i="1"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2457450" y="4018480"/>
            <a:ext cx="4718050" cy="457200"/>
            <a:chOff x="769" y="2624"/>
            <a:chExt cx="3695" cy="288"/>
          </a:xfrm>
        </p:grpSpPr>
        <p:sp>
          <p:nvSpPr>
            <p:cNvPr id="61467" name="Line 54"/>
            <p:cNvSpPr>
              <a:spLocks noChangeShapeType="1"/>
            </p:cNvSpPr>
            <p:nvPr/>
          </p:nvSpPr>
          <p:spPr bwMode="auto">
            <a:xfrm>
              <a:off x="1104" y="2784"/>
              <a:ext cx="3360" cy="0"/>
            </a:xfrm>
            <a:prstGeom prst="line">
              <a:avLst/>
            </a:prstGeom>
            <a:noFill/>
            <a:ln w="19050">
              <a:solidFill>
                <a:srgbClr val="FF00FF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468" name="Rectangle 55"/>
            <p:cNvSpPr>
              <a:spLocks noChangeArrowheads="1"/>
            </p:cNvSpPr>
            <p:nvPr/>
          </p:nvSpPr>
          <p:spPr bwMode="auto">
            <a:xfrm>
              <a:off x="769" y="2624"/>
              <a:ext cx="3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  <a:cs typeface="Times New Roman" panose="02020603050405020304" pitchFamily="18" charset="0"/>
                </a:rPr>
                <a:t>U</a:t>
              </a:r>
            </a:p>
          </p:txBody>
        </p:sp>
      </p:grpSp>
      <p:grpSp>
        <p:nvGrpSpPr>
          <p:cNvPr id="8" name="Group 56"/>
          <p:cNvGrpSpPr>
            <a:grpSpLocks/>
          </p:cNvGrpSpPr>
          <p:nvPr/>
        </p:nvGrpSpPr>
        <p:grpSpPr bwMode="auto">
          <a:xfrm>
            <a:off x="2824163" y="4501080"/>
            <a:ext cx="3984625" cy="304800"/>
            <a:chOff x="1056" y="2832"/>
            <a:chExt cx="3120" cy="192"/>
          </a:xfrm>
        </p:grpSpPr>
        <p:sp>
          <p:nvSpPr>
            <p:cNvPr id="61459" name="Line 57"/>
            <p:cNvSpPr>
              <a:spLocks noChangeShapeType="1"/>
            </p:cNvSpPr>
            <p:nvPr/>
          </p:nvSpPr>
          <p:spPr bwMode="auto">
            <a:xfrm flipV="1">
              <a:off x="1056" y="2832"/>
              <a:ext cx="624" cy="192"/>
            </a:xfrm>
            <a:prstGeom prst="line">
              <a:avLst/>
            </a:prstGeom>
            <a:noFill/>
            <a:ln w="381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460" name="Group 58"/>
            <p:cNvGrpSpPr>
              <a:grpSpLocks/>
            </p:cNvGrpSpPr>
            <p:nvPr/>
          </p:nvGrpSpPr>
          <p:grpSpPr bwMode="auto">
            <a:xfrm>
              <a:off x="1056" y="2832"/>
              <a:ext cx="3120" cy="192"/>
              <a:chOff x="1056" y="2832"/>
              <a:chExt cx="3120" cy="192"/>
            </a:xfrm>
          </p:grpSpPr>
          <p:sp>
            <p:nvSpPr>
              <p:cNvPr id="61461" name="Line 59"/>
              <p:cNvSpPr>
                <a:spLocks noChangeShapeType="1"/>
              </p:cNvSpPr>
              <p:nvPr/>
            </p:nvSpPr>
            <p:spPr bwMode="auto">
              <a:xfrm flipV="1">
                <a:off x="1056" y="2832"/>
                <a:ext cx="624" cy="192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61462" name="Group 60"/>
              <p:cNvGrpSpPr>
                <a:grpSpLocks/>
              </p:cNvGrpSpPr>
              <p:nvPr/>
            </p:nvGrpSpPr>
            <p:grpSpPr bwMode="auto">
              <a:xfrm>
                <a:off x="1632" y="2832"/>
                <a:ext cx="1296" cy="144"/>
                <a:chOff x="1632" y="2832"/>
                <a:chExt cx="1296" cy="144"/>
              </a:xfrm>
            </p:grpSpPr>
            <p:sp>
              <p:nvSpPr>
                <p:cNvPr id="61465" name="Line 61"/>
                <p:cNvSpPr>
                  <a:spLocks noChangeShapeType="1"/>
                </p:cNvSpPr>
                <p:nvPr/>
              </p:nvSpPr>
              <p:spPr bwMode="auto">
                <a:xfrm>
                  <a:off x="1632" y="2832"/>
                  <a:ext cx="672" cy="144"/>
                </a:xfrm>
                <a:prstGeom prst="line">
                  <a:avLst/>
                </a:prstGeom>
                <a:noFill/>
                <a:ln w="3810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466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304" y="2832"/>
                  <a:ext cx="624" cy="144"/>
                </a:xfrm>
                <a:prstGeom prst="line">
                  <a:avLst/>
                </a:prstGeom>
                <a:noFill/>
                <a:ln w="38100">
                  <a:solidFill>
                    <a:srgbClr val="0066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1463" name="Line 63"/>
              <p:cNvSpPr>
                <a:spLocks noChangeShapeType="1"/>
              </p:cNvSpPr>
              <p:nvPr/>
            </p:nvSpPr>
            <p:spPr bwMode="auto">
              <a:xfrm>
                <a:off x="2928" y="2832"/>
                <a:ext cx="624" cy="144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464" name="Line 64"/>
              <p:cNvSpPr>
                <a:spLocks noChangeShapeType="1"/>
              </p:cNvSpPr>
              <p:nvPr/>
            </p:nvSpPr>
            <p:spPr bwMode="auto">
              <a:xfrm flipV="1">
                <a:off x="3552" y="2832"/>
                <a:ext cx="624" cy="144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1" name="Group 65"/>
          <p:cNvGrpSpPr>
            <a:grpSpLocks/>
          </p:cNvGrpSpPr>
          <p:nvPr/>
        </p:nvGrpSpPr>
        <p:grpSpPr bwMode="auto">
          <a:xfrm>
            <a:off x="539750" y="4950345"/>
            <a:ext cx="6934200" cy="1100138"/>
            <a:chOff x="480" y="3216"/>
            <a:chExt cx="4368" cy="693"/>
          </a:xfrm>
        </p:grpSpPr>
        <p:sp>
          <p:nvSpPr>
            <p:cNvPr id="61457" name="Text Box 66" descr="40%"/>
            <p:cNvSpPr txBox="1">
              <a:spLocks noChangeArrowheads="1"/>
            </p:cNvSpPr>
            <p:nvPr/>
          </p:nvSpPr>
          <p:spPr bwMode="auto">
            <a:xfrm>
              <a:off x="864" y="3552"/>
              <a:ext cx="3984" cy="3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50000"/>
                </a:spcBef>
              </a:pPr>
              <a:r>
                <a:rPr lang="en-US" altLang="zh-CN" sz="2800" b="1">
                  <a:solidFill>
                    <a:srgbClr val="CC0000"/>
                  </a:solidFill>
                  <a:cs typeface="Times New Roman" panose="02020603050405020304" pitchFamily="18" charset="0"/>
                </a:rPr>
                <a:t>  </a:t>
              </a:r>
              <a:r>
                <a:rPr lang="zh-CN" altLang="en-US" sz="2800" b="1">
                  <a:solidFill>
                    <a:srgbClr val="000099"/>
                  </a:solidFill>
                  <a:cs typeface="Times New Roman" panose="02020603050405020304" pitchFamily="18" charset="0"/>
                </a:rPr>
                <a:t>用作示波器的扫描锯齿波电压</a:t>
              </a:r>
            </a:p>
          </p:txBody>
        </p:sp>
        <p:sp>
          <p:nvSpPr>
            <p:cNvPr id="56387" name="Rectangle 67"/>
            <p:cNvSpPr>
              <a:spLocks noChangeArrowheads="1"/>
            </p:cNvSpPr>
            <p:nvPr/>
          </p:nvSpPr>
          <p:spPr bwMode="auto">
            <a:xfrm>
              <a:off x="480" y="3216"/>
              <a:ext cx="646" cy="3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Bef>
                  <a:spcPct val="50000"/>
                </a:spcBef>
                <a:defRPr/>
              </a:pPr>
              <a:r>
                <a:rPr lang="zh-CN" altLang="en-US" sz="2800" b="1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应用</a:t>
              </a:r>
              <a:r>
                <a:rPr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</a:t>
              </a:r>
            </a:p>
          </p:txBody>
        </p:sp>
      </p:grpSp>
      <p:pic>
        <p:nvPicPr>
          <p:cNvPr id="61456" name="Picture 70" descr="图片39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630755"/>
            <a:ext cx="4897437" cy="167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67762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6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6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6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6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45" grpId="0" animBg="1"/>
      <p:bldP spid="56346" grpId="0" animBg="1"/>
      <p:bldP spid="56347" grpId="0" animBg="1"/>
      <p:bldP spid="56348" grpId="0" animBg="1"/>
      <p:bldP spid="5634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1254920" y="514638"/>
            <a:ext cx="6305550" cy="7239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r>
              <a:rPr lang="en-US" altLang="zh-CN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3.6 </a:t>
            </a:r>
            <a:r>
              <a:rPr lang="en-US" altLang="zh-CN" sz="3600" b="1" i="1" smtClean="0">
                <a:solidFill>
                  <a:srgbClr val="CC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RL</a:t>
            </a:r>
            <a:r>
              <a:rPr lang="zh-CN" altLang="en-US" sz="3600" b="1" smtClean="0">
                <a:solidFill>
                  <a:srgbClr val="CC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电路的响应</a:t>
            </a:r>
            <a:endParaRPr lang="zh-CN" altLang="zh-CN" sz="3600" b="1" smtClean="0">
              <a:solidFill>
                <a:srgbClr val="CC0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57200" y="1164719"/>
            <a:ext cx="5867400" cy="55245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2800" b="1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3.6.1  </a:t>
            </a:r>
            <a:r>
              <a:rPr lang="en-US" altLang="zh-CN" sz="2800" b="1" i="1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en-US" altLang="zh-CN" sz="2800" b="1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电路的零输入响应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457200" y="1723519"/>
            <a:ext cx="281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zh-CN" sz="2800" b="1" i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短接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95288" y="2818894"/>
            <a:ext cx="3803650" cy="569913"/>
            <a:chOff x="388" y="1680"/>
            <a:chExt cx="2396" cy="359"/>
          </a:xfrm>
        </p:grpSpPr>
        <p:sp>
          <p:nvSpPr>
            <p:cNvPr id="57350" name="Text Box 6"/>
            <p:cNvSpPr txBox="1">
              <a:spLocks noChangeArrowheads="1"/>
            </p:cNvSpPr>
            <p:nvPr/>
          </p:nvSpPr>
          <p:spPr bwMode="auto">
            <a:xfrm>
              <a:off x="388" y="1698"/>
              <a:ext cx="239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(1)    </a:t>
              </a:r>
              <a:r>
                <a:rPr lang="zh-CN" altLang="en-US" sz="2800" b="1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的变化规律</a:t>
              </a:r>
            </a:p>
          </p:txBody>
        </p:sp>
        <p:graphicFrame>
          <p:nvGraphicFramePr>
            <p:cNvPr id="62487" name="Object 7"/>
            <p:cNvGraphicFramePr>
              <a:graphicFrameLocks noChangeAspect="1"/>
            </p:cNvGraphicFramePr>
            <p:nvPr/>
          </p:nvGraphicFramePr>
          <p:xfrm>
            <a:off x="709" y="1680"/>
            <a:ext cx="258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94" name="公式" r:id="rId3" imgW="144884" imgH="205740" progId="Equation.3">
                    <p:embed/>
                  </p:oleObj>
                </mc:Choice>
                <mc:Fallback>
                  <p:oleObj name="公式" r:id="rId3" imgW="144884" imgH="2057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9" y="1680"/>
                          <a:ext cx="258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7352" name="Object 8"/>
          <p:cNvGraphicFramePr>
            <a:graphicFrameLocks noChangeAspect="1"/>
          </p:cNvGraphicFramePr>
          <p:nvPr>
            <p:extLst/>
          </p:nvPr>
        </p:nvGraphicFramePr>
        <p:xfrm>
          <a:off x="708025" y="3276094"/>
          <a:ext cx="566420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5" name="Equation" r:id="rId5" imgW="2011798" imgH="274320" progId="Equation.3">
                  <p:embed/>
                </p:oleObj>
              </mc:Choice>
              <mc:Fallback>
                <p:oleObj name="Equation" r:id="rId5" imgW="2011798" imgH="274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3276094"/>
                        <a:ext cx="5664200" cy="747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6475413" y="3442782"/>
            <a:ext cx="2273300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三要素公式</a:t>
            </a:r>
            <a:r>
              <a:rPr lang="en-US" altLang="zh-CN" sz="26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395288" y="4114294"/>
            <a:ext cx="3429000" cy="519113"/>
            <a:chOff x="384" y="2448"/>
            <a:chExt cx="2160" cy="327"/>
          </a:xfrm>
        </p:grpSpPr>
        <p:sp>
          <p:nvSpPr>
            <p:cNvPr id="57355" name="Text Box 11"/>
            <p:cNvSpPr txBox="1">
              <a:spLocks noChangeArrowheads="1"/>
            </p:cNvSpPr>
            <p:nvPr/>
          </p:nvSpPr>
          <p:spPr bwMode="auto">
            <a:xfrm>
              <a:off x="384" y="2448"/>
              <a:ext cx="19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1) </a:t>
              </a:r>
              <a:r>
                <a:rPr lang="zh-CN" altLang="en-US" sz="2800" b="1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确定初始值</a:t>
              </a:r>
            </a:p>
          </p:txBody>
        </p:sp>
        <p:graphicFrame>
          <p:nvGraphicFramePr>
            <p:cNvPr id="62485" name="Object 12"/>
            <p:cNvGraphicFramePr>
              <a:graphicFrameLocks noChangeAspect="1"/>
            </p:cNvGraphicFramePr>
            <p:nvPr/>
          </p:nvGraphicFramePr>
          <p:xfrm>
            <a:off x="1968" y="2448"/>
            <a:ext cx="576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96" name="公式" r:id="rId7" imgW="426602" imgH="205740" progId="Equation.3">
                    <p:embed/>
                  </p:oleObj>
                </mc:Choice>
                <mc:Fallback>
                  <p:oleObj name="公式" r:id="rId7" imgW="426602" imgH="2057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448"/>
                          <a:ext cx="576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7357" name="Object 13"/>
          <p:cNvGraphicFramePr>
            <a:graphicFrameLocks noChangeAspect="1"/>
          </p:cNvGraphicFramePr>
          <p:nvPr>
            <p:extLst/>
          </p:nvPr>
        </p:nvGraphicFramePr>
        <p:xfrm>
          <a:off x="3900488" y="3868232"/>
          <a:ext cx="2759075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7" name="公式" r:id="rId9" imgW="1265127" imgH="396345" progId="Equation.3">
                  <p:embed/>
                </p:oleObj>
              </mc:Choice>
              <mc:Fallback>
                <p:oleObj name="公式" r:id="rId9" imgW="1265127" imgH="39634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0488" y="3868232"/>
                        <a:ext cx="2759075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8" name="Object 14"/>
          <p:cNvGraphicFramePr>
            <a:graphicFrameLocks noChangeAspect="1"/>
          </p:cNvGraphicFramePr>
          <p:nvPr>
            <p:extLst/>
          </p:nvPr>
        </p:nvGraphicFramePr>
        <p:xfrm>
          <a:off x="3976688" y="4647694"/>
          <a:ext cx="14160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8" name="公式" r:id="rId11" imgW="617412" imgH="205740" progId="Equation.3">
                  <p:embed/>
                </p:oleObj>
              </mc:Choice>
              <mc:Fallback>
                <p:oleObj name="公式" r:id="rId11" imgW="617412" imgH="2057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688" y="4647694"/>
                        <a:ext cx="141605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395288" y="4647694"/>
            <a:ext cx="3733800" cy="542925"/>
            <a:chOff x="480" y="3114"/>
            <a:chExt cx="2352" cy="342"/>
          </a:xfrm>
        </p:grpSpPr>
        <p:sp>
          <p:nvSpPr>
            <p:cNvPr id="62482" name="Text Box 16"/>
            <p:cNvSpPr txBox="1">
              <a:spLocks noChangeArrowheads="1"/>
            </p:cNvSpPr>
            <p:nvPr/>
          </p:nvSpPr>
          <p:spPr bwMode="auto">
            <a:xfrm>
              <a:off x="480" y="3129"/>
              <a:ext cx="23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  <a:cs typeface="Times New Roman" panose="02020603050405020304" pitchFamily="18" charset="0"/>
                </a:rPr>
                <a:t> 2) </a:t>
              </a:r>
              <a:r>
                <a:rPr lang="zh-CN" altLang="en-US" sz="2800" b="1">
                  <a:solidFill>
                    <a:srgbClr val="000099"/>
                  </a:solidFill>
                  <a:cs typeface="Times New Roman" panose="02020603050405020304" pitchFamily="18" charset="0"/>
                </a:rPr>
                <a:t>确定稳态值</a:t>
              </a:r>
            </a:p>
          </p:txBody>
        </p:sp>
        <p:graphicFrame>
          <p:nvGraphicFramePr>
            <p:cNvPr id="62483" name="Object 17"/>
            <p:cNvGraphicFramePr>
              <a:graphicFrameLocks noChangeAspect="1"/>
            </p:cNvGraphicFramePr>
            <p:nvPr/>
          </p:nvGraphicFramePr>
          <p:xfrm>
            <a:off x="1920" y="3114"/>
            <a:ext cx="528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399" name="公式" r:id="rId13" imgW="388724" imgH="205740" progId="Equation.3">
                    <p:embed/>
                  </p:oleObj>
                </mc:Choice>
                <mc:Fallback>
                  <p:oleObj name="公式" r:id="rId13" imgW="388724" imgH="2057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3114"/>
                          <a:ext cx="528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395288" y="5182682"/>
            <a:ext cx="4800600" cy="519112"/>
            <a:chOff x="384" y="3177"/>
            <a:chExt cx="3024" cy="327"/>
          </a:xfrm>
        </p:grpSpPr>
        <p:sp>
          <p:nvSpPr>
            <p:cNvPr id="57363" name="Text Box 19"/>
            <p:cNvSpPr txBox="1">
              <a:spLocks noChangeArrowheads="1"/>
            </p:cNvSpPr>
            <p:nvPr/>
          </p:nvSpPr>
          <p:spPr bwMode="auto">
            <a:xfrm>
              <a:off x="384" y="3177"/>
              <a:ext cx="302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3) </a:t>
              </a:r>
              <a:r>
                <a:rPr lang="zh-CN" altLang="en-US" sz="2800" b="1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确定电路的时间常数</a:t>
              </a:r>
            </a:p>
          </p:txBody>
        </p:sp>
        <p:graphicFrame>
          <p:nvGraphicFramePr>
            <p:cNvPr id="62481" name="Object 20"/>
            <p:cNvGraphicFramePr>
              <a:graphicFrameLocks noChangeAspect="1"/>
            </p:cNvGraphicFramePr>
            <p:nvPr/>
          </p:nvGraphicFramePr>
          <p:xfrm>
            <a:off x="2799" y="3253"/>
            <a:ext cx="225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00" name="Equation" r:id="rId15" imgW="122157" imgH="129593" progId="Equation.3">
                    <p:embed/>
                  </p:oleObj>
                </mc:Choice>
                <mc:Fallback>
                  <p:oleObj name="Equation" r:id="rId15" imgW="122157" imgH="12959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9" y="3253"/>
                          <a:ext cx="225" cy="2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7365" name="Object 21"/>
          <p:cNvGraphicFramePr>
            <a:graphicFrameLocks noChangeAspect="1"/>
          </p:cNvGraphicFramePr>
          <p:nvPr>
            <p:extLst/>
          </p:nvPr>
        </p:nvGraphicFramePr>
        <p:xfrm>
          <a:off x="4814888" y="4906457"/>
          <a:ext cx="9906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1" name="公式" r:id="rId17" imgW="411450" imgH="396345" progId="Equation.3">
                  <p:embed/>
                </p:oleObj>
              </mc:Choice>
              <mc:Fallback>
                <p:oleObj name="公式" r:id="rId17" imgW="411450" imgH="39634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4888" y="4906457"/>
                        <a:ext cx="99060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66" name="Object 22"/>
          <p:cNvGraphicFramePr>
            <a:graphicFrameLocks noChangeAspect="1"/>
          </p:cNvGraphicFramePr>
          <p:nvPr>
            <p:extLst/>
          </p:nvPr>
        </p:nvGraphicFramePr>
        <p:xfrm>
          <a:off x="941388" y="5627182"/>
          <a:ext cx="4359275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2" name="Equation" r:id="rId19" imgW="1973447" imgH="426615" progId="Equation.3">
                  <p:embed/>
                </p:oleObj>
              </mc:Choice>
              <mc:Fallback>
                <p:oleObj name="Equation" r:id="rId19" imgW="1973447" imgH="4266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388" y="5627182"/>
                        <a:ext cx="4359275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7407" name="Picture 63" descr="图片41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38" y="1018669"/>
            <a:ext cx="38766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862972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7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 autoUpdateAnimBg="0"/>
      <p:bldP spid="57348" grpId="0" autoUpdateAnimBg="0"/>
      <p:bldP spid="5735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3074"/>
          <p:cNvSpPr txBox="1">
            <a:spLocks noChangeArrowheads="1"/>
          </p:cNvSpPr>
          <p:nvPr/>
        </p:nvSpPr>
        <p:spPr bwMode="auto">
          <a:xfrm>
            <a:off x="485303" y="1388858"/>
            <a:ext cx="495617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rgbClr val="005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800" b="1">
                <a:solidFill>
                  <a:srgbClr val="005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描述线圈通有电流时产生磁场、储存磁场能量的性质。</a:t>
            </a:r>
          </a:p>
        </p:txBody>
      </p:sp>
      <p:sp>
        <p:nvSpPr>
          <p:cNvPr id="76803" name="Rectangle 3075"/>
          <p:cNvSpPr>
            <a:spLocks noChangeArrowheads="1"/>
          </p:cNvSpPr>
          <p:nvPr/>
        </p:nvSpPr>
        <p:spPr bwMode="auto">
          <a:xfrm>
            <a:off x="542453" y="2439783"/>
            <a:ext cx="198804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物理意义</a:t>
            </a:r>
          </a:p>
        </p:txBody>
      </p:sp>
      <p:grpSp>
        <p:nvGrpSpPr>
          <p:cNvPr id="2" name="Group 3076"/>
          <p:cNvGrpSpPr>
            <a:grpSpLocks/>
          </p:cNvGrpSpPr>
          <p:nvPr/>
        </p:nvGrpSpPr>
        <p:grpSpPr bwMode="auto">
          <a:xfrm>
            <a:off x="461491" y="4082846"/>
            <a:ext cx="5151437" cy="1035050"/>
            <a:chOff x="384" y="2256"/>
            <a:chExt cx="3245" cy="652"/>
          </a:xfrm>
        </p:grpSpPr>
        <p:graphicFrame>
          <p:nvGraphicFramePr>
            <p:cNvPr id="7193" name="Object 3077"/>
            <p:cNvGraphicFramePr>
              <a:graphicFrameLocks noChangeAspect="1"/>
            </p:cNvGraphicFramePr>
            <p:nvPr/>
          </p:nvGraphicFramePr>
          <p:xfrm>
            <a:off x="1178" y="2256"/>
            <a:ext cx="1556" cy="6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4" name="公式" r:id="rId3" imgW="807750" imgH="388778" progId="Equation.3">
                    <p:embed/>
                  </p:oleObj>
                </mc:Choice>
                <mc:Fallback>
                  <p:oleObj name="公式" r:id="rId3" imgW="807750" imgH="38877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8" y="2256"/>
                          <a:ext cx="1556" cy="6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94" name="Text Box 3078"/>
            <p:cNvSpPr txBox="1">
              <a:spLocks noChangeArrowheads="1"/>
            </p:cNvSpPr>
            <p:nvPr/>
          </p:nvSpPr>
          <p:spPr bwMode="auto">
            <a:xfrm>
              <a:off x="384" y="2352"/>
              <a:ext cx="6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cs typeface="Times New Roman" panose="02020603050405020304" pitchFamily="18" charset="0"/>
                </a:rPr>
                <a:t>电感</a:t>
              </a:r>
              <a:r>
                <a:rPr lang="en-US" altLang="zh-CN" sz="2800" b="1">
                  <a:cs typeface="Times New Roman" panose="02020603050405020304" pitchFamily="18" charset="0"/>
                </a:rPr>
                <a:t>:</a:t>
              </a:r>
            </a:p>
          </p:txBody>
        </p:sp>
        <p:sp>
          <p:nvSpPr>
            <p:cNvPr id="7195" name="Text Box 3079"/>
            <p:cNvSpPr txBox="1">
              <a:spLocks noChangeArrowheads="1"/>
            </p:cNvSpPr>
            <p:nvPr/>
          </p:nvSpPr>
          <p:spPr bwMode="auto">
            <a:xfrm>
              <a:off x="3077" y="2400"/>
              <a:ext cx="5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cs typeface="Times New Roman" panose="02020603050405020304" pitchFamily="18" charset="0"/>
                </a:rPr>
                <a:t>(  H)</a:t>
              </a:r>
            </a:p>
          </p:txBody>
        </p:sp>
      </p:grpSp>
      <p:grpSp>
        <p:nvGrpSpPr>
          <p:cNvPr id="3" name="Group 3080"/>
          <p:cNvGrpSpPr>
            <a:grpSpLocks/>
          </p:cNvGrpSpPr>
          <p:nvPr/>
        </p:nvGrpSpPr>
        <p:grpSpPr bwMode="auto">
          <a:xfrm>
            <a:off x="542453" y="5068683"/>
            <a:ext cx="7315200" cy="519113"/>
            <a:chOff x="384" y="2928"/>
            <a:chExt cx="4608" cy="327"/>
          </a:xfrm>
        </p:grpSpPr>
        <p:sp>
          <p:nvSpPr>
            <p:cNvPr id="76809" name="Text Box 3081"/>
            <p:cNvSpPr txBox="1">
              <a:spLocks noChangeArrowheads="1"/>
            </p:cNvSpPr>
            <p:nvPr/>
          </p:nvSpPr>
          <p:spPr bwMode="auto">
            <a:xfrm>
              <a:off x="384" y="2928"/>
              <a:ext cx="203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b="1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线性电感</a:t>
              </a:r>
              <a:r>
                <a:rPr lang="en-US" altLang="zh-CN" sz="2800" b="1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altLang="zh-CN" sz="2800" b="1" i="1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zh-CN" altLang="en-US" sz="2800" b="1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为常数</a:t>
              </a:r>
              <a:r>
                <a:rPr lang="en-US" altLang="zh-CN" sz="2800" b="1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;</a:t>
              </a:r>
            </a:p>
          </p:txBody>
        </p:sp>
        <p:sp>
          <p:nvSpPr>
            <p:cNvPr id="76810" name="Rectangle 3082"/>
            <p:cNvSpPr>
              <a:spLocks noChangeArrowheads="1"/>
            </p:cNvSpPr>
            <p:nvPr/>
          </p:nvSpPr>
          <p:spPr bwMode="auto">
            <a:xfrm>
              <a:off x="2448" y="2928"/>
              <a:ext cx="254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b="1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非线性电感</a:t>
              </a:r>
              <a:r>
                <a:rPr lang="en-US" altLang="zh-CN" sz="2800" b="1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</a:t>
              </a:r>
              <a:r>
                <a:rPr lang="en-US" altLang="zh-CN" sz="2800" b="1" i="1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zh-CN" altLang="en-US" sz="2800" b="1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不为常数</a:t>
              </a:r>
            </a:p>
          </p:txBody>
        </p:sp>
      </p:grpSp>
      <p:sp>
        <p:nvSpPr>
          <p:cNvPr id="76811" name="Rectangle 3083"/>
          <p:cNvSpPr>
            <a:spLocks noChangeArrowheads="1"/>
          </p:cNvSpPr>
          <p:nvPr/>
        </p:nvSpPr>
        <p:spPr bwMode="auto">
          <a:xfrm>
            <a:off x="542453" y="674483"/>
            <a:ext cx="2895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2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3.1.2  </a:t>
            </a:r>
            <a:r>
              <a:rPr lang="zh-CN" altLang="en-US" sz="32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电感元件</a:t>
            </a:r>
          </a:p>
        </p:txBody>
      </p:sp>
      <p:grpSp>
        <p:nvGrpSpPr>
          <p:cNvPr id="4" name="Group 3084"/>
          <p:cNvGrpSpPr>
            <a:grpSpLocks/>
          </p:cNvGrpSpPr>
          <p:nvPr/>
        </p:nvGrpSpPr>
        <p:grpSpPr bwMode="auto">
          <a:xfrm>
            <a:off x="448791" y="3582783"/>
            <a:ext cx="6810376" cy="525463"/>
            <a:chOff x="406" y="1872"/>
            <a:chExt cx="4290" cy="331"/>
          </a:xfrm>
        </p:grpSpPr>
        <p:sp>
          <p:nvSpPr>
            <p:cNvPr id="7187" name="Line 3085"/>
            <p:cNvSpPr>
              <a:spLocks noChangeShapeType="1"/>
            </p:cNvSpPr>
            <p:nvPr/>
          </p:nvSpPr>
          <p:spPr bwMode="auto">
            <a:xfrm>
              <a:off x="2736" y="2064"/>
              <a:ext cx="2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88" name="Rectangle 3086"/>
            <p:cNvSpPr>
              <a:spLocks noChangeArrowheads="1"/>
            </p:cNvSpPr>
            <p:nvPr/>
          </p:nvSpPr>
          <p:spPr bwMode="auto">
            <a:xfrm>
              <a:off x="406" y="1872"/>
              <a:ext cx="232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zh-CN" altLang="en-US" sz="2800" b="1">
                  <a:cs typeface="Times New Roman" panose="02020603050405020304" pitchFamily="18" charset="0"/>
                </a:rPr>
                <a:t>电流通过</a:t>
              </a:r>
              <a:r>
                <a:rPr lang="en-US" altLang="zh-CN" sz="2800" b="1" i="1">
                  <a:solidFill>
                    <a:srgbClr val="FF0000"/>
                  </a:solidFill>
                  <a:cs typeface="Times New Roman" panose="02020603050405020304" pitchFamily="18" charset="0"/>
                </a:rPr>
                <a:t>N</a:t>
              </a:r>
              <a:r>
                <a:rPr lang="zh-CN" altLang="en-US" sz="2800" b="1">
                  <a:solidFill>
                    <a:srgbClr val="FF0000"/>
                  </a:solidFill>
                  <a:cs typeface="Times New Roman" panose="02020603050405020304" pitchFamily="18" charset="0"/>
                </a:rPr>
                <a:t>匝</a:t>
              </a:r>
              <a:r>
                <a:rPr lang="zh-CN" altLang="en-US" sz="2800" b="1">
                  <a:cs typeface="Times New Roman" panose="02020603050405020304" pitchFamily="18" charset="0"/>
                </a:rPr>
                <a:t>线圈产生</a:t>
              </a:r>
            </a:p>
          </p:txBody>
        </p:sp>
        <p:sp>
          <p:nvSpPr>
            <p:cNvPr id="7189" name="Rectangle 3087"/>
            <p:cNvSpPr>
              <a:spLocks noChangeArrowheads="1"/>
            </p:cNvSpPr>
            <p:nvPr/>
          </p:nvSpPr>
          <p:spPr bwMode="auto">
            <a:xfrm>
              <a:off x="3978" y="1876"/>
              <a:ext cx="71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2800" b="1">
                  <a:cs typeface="Times New Roman" panose="02020603050405020304" pitchFamily="18" charset="0"/>
                </a:rPr>
                <a:t>(</a:t>
              </a:r>
              <a:r>
                <a:rPr lang="zh-CN" altLang="en-US" sz="2800" b="1">
                  <a:cs typeface="Times New Roman" panose="02020603050405020304" pitchFamily="18" charset="0"/>
                </a:rPr>
                <a:t>磁链</a:t>
              </a:r>
              <a:r>
                <a:rPr lang="en-US" altLang="zh-CN" sz="2800" b="1">
                  <a:cs typeface="Times New Roman" panose="02020603050405020304" pitchFamily="18" charset="0"/>
                </a:rPr>
                <a:t>)</a:t>
              </a:r>
            </a:p>
          </p:txBody>
        </p:sp>
        <p:graphicFrame>
          <p:nvGraphicFramePr>
            <p:cNvPr id="7190" name="Object 3088"/>
            <p:cNvGraphicFramePr>
              <a:graphicFrameLocks noChangeAspect="1"/>
            </p:cNvGraphicFramePr>
            <p:nvPr/>
          </p:nvGraphicFramePr>
          <p:xfrm>
            <a:off x="3045" y="1904"/>
            <a:ext cx="985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5" name="公式" r:id="rId5" imgW="502831" imgH="159862" progId="Equation.3">
                    <p:embed/>
                  </p:oleObj>
                </mc:Choice>
                <mc:Fallback>
                  <p:oleObj name="公式" r:id="rId5" imgW="502831" imgH="1598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5" y="1904"/>
                          <a:ext cx="985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3089"/>
          <p:cNvGrpSpPr>
            <a:grpSpLocks/>
          </p:cNvGrpSpPr>
          <p:nvPr/>
        </p:nvGrpSpPr>
        <p:grpSpPr bwMode="auto">
          <a:xfrm>
            <a:off x="466253" y="2970008"/>
            <a:ext cx="5753100" cy="522288"/>
            <a:chOff x="336" y="1678"/>
            <a:chExt cx="3624" cy="329"/>
          </a:xfrm>
        </p:grpSpPr>
        <p:sp>
          <p:nvSpPr>
            <p:cNvPr id="7183" name="Text Box 3090"/>
            <p:cNvSpPr txBox="1">
              <a:spLocks noChangeArrowheads="1"/>
            </p:cNvSpPr>
            <p:nvPr/>
          </p:nvSpPr>
          <p:spPr bwMode="auto">
            <a:xfrm>
              <a:off x="336" y="1678"/>
              <a:ext cx="23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cs typeface="Times New Roman" panose="02020603050405020304" pitchFamily="18" charset="0"/>
                </a:rPr>
                <a:t>电流通过</a:t>
              </a:r>
              <a:r>
                <a:rPr lang="zh-CN" altLang="en-US" sz="2800" b="1">
                  <a:solidFill>
                    <a:srgbClr val="FF0000"/>
                  </a:solidFill>
                  <a:cs typeface="Times New Roman" panose="02020603050405020304" pitchFamily="18" charset="0"/>
                </a:rPr>
                <a:t>一匝</a:t>
              </a:r>
              <a:r>
                <a:rPr lang="zh-CN" altLang="en-US" sz="2800" b="1">
                  <a:cs typeface="Times New Roman" panose="02020603050405020304" pitchFamily="18" charset="0"/>
                </a:rPr>
                <a:t>线圈产生</a:t>
              </a:r>
            </a:p>
          </p:txBody>
        </p:sp>
        <p:sp>
          <p:nvSpPr>
            <p:cNvPr id="7184" name="Line 3091"/>
            <p:cNvSpPr>
              <a:spLocks noChangeShapeType="1"/>
            </p:cNvSpPr>
            <p:nvPr/>
          </p:nvSpPr>
          <p:spPr bwMode="auto">
            <a:xfrm>
              <a:off x="2736" y="1872"/>
              <a:ext cx="2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85" name="Text Box 3092"/>
            <p:cNvSpPr txBox="1">
              <a:spLocks noChangeArrowheads="1"/>
            </p:cNvSpPr>
            <p:nvPr/>
          </p:nvSpPr>
          <p:spPr bwMode="auto">
            <a:xfrm>
              <a:off x="3244" y="1680"/>
              <a:ext cx="7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cs typeface="Times New Roman" panose="02020603050405020304" pitchFamily="18" charset="0"/>
                </a:rPr>
                <a:t>(</a:t>
              </a:r>
              <a:r>
                <a:rPr lang="zh-CN" altLang="en-US" sz="2800" b="1">
                  <a:cs typeface="Times New Roman" panose="02020603050405020304" pitchFamily="18" charset="0"/>
                </a:rPr>
                <a:t>磁通</a:t>
              </a:r>
              <a:r>
                <a:rPr lang="en-US" altLang="zh-CN" sz="2800" b="1">
                  <a:cs typeface="Times New Roman" panose="02020603050405020304" pitchFamily="18" charset="0"/>
                </a:rPr>
                <a:t>)</a:t>
              </a:r>
            </a:p>
          </p:txBody>
        </p:sp>
        <p:graphicFrame>
          <p:nvGraphicFramePr>
            <p:cNvPr id="7186" name="Object 3093"/>
            <p:cNvGraphicFramePr>
              <a:graphicFrameLocks noChangeAspect="1"/>
            </p:cNvGraphicFramePr>
            <p:nvPr/>
          </p:nvGraphicFramePr>
          <p:xfrm>
            <a:off x="3072" y="1728"/>
            <a:ext cx="205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6" name="公式" r:id="rId7" imgW="122157" imgH="144727" progId="Equation.3">
                    <p:embed/>
                  </p:oleObj>
                </mc:Choice>
                <mc:Fallback>
                  <p:oleObj name="公式" r:id="rId7" imgW="122157" imgH="14472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728"/>
                          <a:ext cx="205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129"/>
          <p:cNvGrpSpPr>
            <a:grpSpLocks/>
          </p:cNvGrpSpPr>
          <p:nvPr/>
        </p:nvGrpSpPr>
        <p:grpSpPr bwMode="auto">
          <a:xfrm>
            <a:off x="566266" y="5538583"/>
            <a:ext cx="5738812" cy="933450"/>
            <a:chOff x="399" y="3273"/>
            <a:chExt cx="3615" cy="588"/>
          </a:xfrm>
        </p:grpSpPr>
        <p:sp>
          <p:nvSpPr>
            <p:cNvPr id="76854" name="Text Box 3126"/>
            <p:cNvSpPr txBox="1">
              <a:spLocks noChangeArrowheads="1"/>
            </p:cNvSpPr>
            <p:nvPr/>
          </p:nvSpPr>
          <p:spPr bwMode="auto">
            <a:xfrm>
              <a:off x="399" y="3390"/>
              <a:ext cx="1846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 </a:t>
              </a:r>
              <a:r>
                <a:rPr lang="zh-CN" altLang="en-US" sz="2800" b="1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自感电动势：</a:t>
              </a:r>
            </a:p>
          </p:txBody>
        </p:sp>
        <p:graphicFrame>
          <p:nvGraphicFramePr>
            <p:cNvPr id="7182" name="Object 3127"/>
            <p:cNvGraphicFramePr>
              <a:graphicFrameLocks noChangeAspect="1"/>
            </p:cNvGraphicFramePr>
            <p:nvPr/>
          </p:nvGraphicFramePr>
          <p:xfrm>
            <a:off x="2067" y="3273"/>
            <a:ext cx="1947" cy="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17" name="Equation" r:id="rId9" imgW="1193800" imgH="393700" progId="Equation.3">
                    <p:embed/>
                  </p:oleObj>
                </mc:Choice>
                <mc:Fallback>
                  <p:oleObj name="Equation" r:id="rId9" imgW="1193800" imgH="393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7" y="3273"/>
                          <a:ext cx="1947" cy="5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6858" name="Rectangle 3130"/>
          <p:cNvSpPr>
            <a:spLocks noChangeArrowheads="1"/>
          </p:cNvSpPr>
          <p:nvPr/>
        </p:nvSpPr>
        <p:spPr bwMode="auto">
          <a:xfrm>
            <a:off x="6622578" y="2819196"/>
            <a:ext cx="15843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24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电感元件</a:t>
            </a:r>
          </a:p>
        </p:txBody>
      </p:sp>
      <p:pic>
        <p:nvPicPr>
          <p:cNvPr id="76887" name="Picture 3159" descr="图片2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391" y="622096"/>
            <a:ext cx="1670050" cy="223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88" name="Picture 3160" descr="图片3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9341" y="837996"/>
            <a:ext cx="1417637" cy="185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8049250" y="1473859"/>
            <a:ext cx="233009" cy="2920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7987446" y="1505970"/>
            <a:ext cx="356617" cy="1004954"/>
            <a:chOff x="7987446" y="1505970"/>
            <a:chExt cx="356617" cy="1004954"/>
          </a:xfrm>
        </p:grpSpPr>
        <p:sp>
          <p:nvSpPr>
            <p:cNvPr id="7" name="加号 6"/>
            <p:cNvSpPr/>
            <p:nvPr/>
          </p:nvSpPr>
          <p:spPr>
            <a:xfrm>
              <a:off x="7987447" y="2163629"/>
              <a:ext cx="356616" cy="347295"/>
            </a:xfrm>
            <a:prstGeom prst="mathPlus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8" name="减号 7"/>
            <p:cNvSpPr/>
            <p:nvPr/>
          </p:nvSpPr>
          <p:spPr>
            <a:xfrm>
              <a:off x="7987446" y="1505970"/>
              <a:ext cx="356616" cy="204788"/>
            </a:xfrm>
            <a:prstGeom prst="mathMinus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10631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6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6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 autoUpdateAnimBg="0"/>
      <p:bldP spid="76803" grpId="0" autoUpdateAnimBg="0"/>
      <p:bldP spid="7685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024" name="Object 0"/>
          <p:cNvGraphicFramePr>
            <a:graphicFrameLocks noChangeAspect="1"/>
          </p:cNvGraphicFramePr>
          <p:nvPr>
            <p:extLst/>
          </p:nvPr>
        </p:nvGraphicFramePr>
        <p:xfrm>
          <a:off x="971550" y="1441540"/>
          <a:ext cx="3128963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4" name="Equation" r:id="rId3" imgW="1272703" imgH="426615" progId="Equation.3">
                  <p:embed/>
                </p:oleObj>
              </mc:Choice>
              <mc:Fallback>
                <p:oleObj name="Equation" r:id="rId3" imgW="1272703" imgH="4266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41540"/>
                        <a:ext cx="3128963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5" name="Object 1"/>
          <p:cNvGraphicFramePr>
            <a:graphicFrameLocks noChangeAspect="1"/>
          </p:cNvGraphicFramePr>
          <p:nvPr>
            <p:extLst/>
          </p:nvPr>
        </p:nvGraphicFramePr>
        <p:xfrm>
          <a:off x="1004888" y="2238465"/>
          <a:ext cx="29432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5" name="公式" r:id="rId5" imgW="1150546" imgH="335333" progId="Equation.3">
                  <p:embed/>
                </p:oleObj>
              </mc:Choice>
              <mc:Fallback>
                <p:oleObj name="公式" r:id="rId5" imgW="1150546" imgH="33533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2238465"/>
                        <a:ext cx="294322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468313" y="3319553"/>
            <a:ext cx="2971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变化曲线</a:t>
            </a:r>
          </a:p>
        </p:txBody>
      </p:sp>
      <p:graphicFrame>
        <p:nvGraphicFramePr>
          <p:cNvPr id="129026" name="Object 2"/>
          <p:cNvGraphicFramePr>
            <a:graphicFrameLocks noChangeAspect="1"/>
          </p:cNvGraphicFramePr>
          <p:nvPr>
            <p:extLst/>
          </p:nvPr>
        </p:nvGraphicFramePr>
        <p:xfrm>
          <a:off x="6542088" y="4114890"/>
          <a:ext cx="47466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6" name="公式" r:id="rId7" imgW="197913" imgH="205740" progId="Equation.3">
                  <p:embed/>
                </p:oleObj>
              </mc:Choice>
              <mc:Fallback>
                <p:oleObj name="公式" r:id="rId7" imgW="197913" imgH="2057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2088" y="4114890"/>
                        <a:ext cx="474662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7" name="Object 3"/>
          <p:cNvGraphicFramePr>
            <a:graphicFrameLocks noChangeAspect="1"/>
          </p:cNvGraphicFramePr>
          <p:nvPr>
            <p:extLst/>
          </p:nvPr>
        </p:nvGraphicFramePr>
        <p:xfrm>
          <a:off x="6567488" y="4881653"/>
          <a:ext cx="401637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7" name="公式" r:id="rId9" imgW="182762" imgH="205740" progId="Equation.3">
                  <p:embed/>
                </p:oleObj>
              </mc:Choice>
              <mc:Fallback>
                <p:oleObj name="公式" r:id="rId9" imgW="182762" imgH="2057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7488" y="4881653"/>
                        <a:ext cx="401637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5" name="Object 4"/>
          <p:cNvGraphicFramePr>
            <a:graphicFrameLocks noChangeAspect="1"/>
          </p:cNvGraphicFramePr>
          <p:nvPr>
            <p:extLst/>
          </p:nvPr>
        </p:nvGraphicFramePr>
        <p:xfrm>
          <a:off x="1036638" y="476340"/>
          <a:ext cx="2057400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38" name="Equation" r:id="rId11" imgW="739096" imgH="426615" progId="Equation.3">
                  <p:embed/>
                </p:oleObj>
              </mc:Choice>
              <mc:Fallback>
                <p:oleObj name="Equation" r:id="rId11" imgW="739096" imgH="4266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638" y="476340"/>
                        <a:ext cx="2057400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1219200" y="4067265"/>
            <a:ext cx="2611438" cy="1371600"/>
            <a:chOff x="795" y="2610"/>
            <a:chExt cx="1645" cy="741"/>
          </a:xfrm>
        </p:grpSpPr>
        <p:graphicFrame>
          <p:nvGraphicFramePr>
            <p:cNvPr id="63521" name="Object 9"/>
            <p:cNvGraphicFramePr>
              <a:graphicFrameLocks noChangeAspect="1"/>
            </p:cNvGraphicFramePr>
            <p:nvPr/>
          </p:nvGraphicFramePr>
          <p:xfrm>
            <a:off x="795" y="2610"/>
            <a:ext cx="231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39" name="公式" r:id="rId13" imgW="182762" imgH="396345" progId="Equation.3">
                    <p:embed/>
                  </p:oleObj>
                </mc:Choice>
                <mc:Fallback>
                  <p:oleObj name="公式" r:id="rId13" imgW="182762" imgH="39634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5" y="2610"/>
                          <a:ext cx="231" cy="4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18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22" name="Freeform 24"/>
            <p:cNvSpPr>
              <a:spLocks/>
            </p:cNvSpPr>
            <p:nvPr/>
          </p:nvSpPr>
          <p:spPr bwMode="auto">
            <a:xfrm>
              <a:off x="1044" y="2818"/>
              <a:ext cx="1396" cy="533"/>
            </a:xfrm>
            <a:custGeom>
              <a:avLst/>
              <a:gdLst>
                <a:gd name="T0" fmla="*/ 0 w 1536"/>
                <a:gd name="T1" fmla="*/ 0 h 720"/>
                <a:gd name="T2" fmla="*/ 394 w 1536"/>
                <a:gd name="T3" fmla="*/ 172 h 720"/>
                <a:gd name="T4" fmla="*/ 1048 w 1536"/>
                <a:gd name="T5" fmla="*/ 216 h 720"/>
                <a:gd name="T6" fmla="*/ 0 60000 65536"/>
                <a:gd name="T7" fmla="*/ 0 60000 65536"/>
                <a:gd name="T8" fmla="*/ 0 60000 65536"/>
                <a:gd name="T9" fmla="*/ 0 w 1536"/>
                <a:gd name="T10" fmla="*/ 0 h 720"/>
                <a:gd name="T11" fmla="*/ 1536 w 1536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720">
                  <a:moveTo>
                    <a:pt x="0" y="0"/>
                  </a:moveTo>
                  <a:cubicBezTo>
                    <a:pt x="160" y="228"/>
                    <a:pt x="320" y="456"/>
                    <a:pt x="576" y="576"/>
                  </a:cubicBezTo>
                  <a:cubicBezTo>
                    <a:pt x="832" y="696"/>
                    <a:pt x="1184" y="708"/>
                    <a:pt x="1536" y="720"/>
                  </a:cubicBez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056188" y="4829265"/>
            <a:ext cx="2695575" cy="1295400"/>
            <a:chOff x="3185" y="2928"/>
            <a:chExt cx="1698" cy="816"/>
          </a:xfrm>
        </p:grpSpPr>
        <p:sp>
          <p:nvSpPr>
            <p:cNvPr id="63519" name="Freeform 26"/>
            <p:cNvSpPr>
              <a:spLocks/>
            </p:cNvSpPr>
            <p:nvPr/>
          </p:nvSpPr>
          <p:spPr bwMode="auto">
            <a:xfrm flipV="1">
              <a:off x="3487" y="2928"/>
              <a:ext cx="1396" cy="654"/>
            </a:xfrm>
            <a:custGeom>
              <a:avLst/>
              <a:gdLst>
                <a:gd name="T0" fmla="*/ 0 w 1536"/>
                <a:gd name="T1" fmla="*/ 0 h 720"/>
                <a:gd name="T2" fmla="*/ 394 w 1536"/>
                <a:gd name="T3" fmla="*/ 391 h 720"/>
                <a:gd name="T4" fmla="*/ 1048 w 1536"/>
                <a:gd name="T5" fmla="*/ 491 h 720"/>
                <a:gd name="T6" fmla="*/ 0 60000 65536"/>
                <a:gd name="T7" fmla="*/ 0 60000 65536"/>
                <a:gd name="T8" fmla="*/ 0 60000 65536"/>
                <a:gd name="T9" fmla="*/ 0 w 1536"/>
                <a:gd name="T10" fmla="*/ 0 h 720"/>
                <a:gd name="T11" fmla="*/ 1536 w 1536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720">
                  <a:moveTo>
                    <a:pt x="0" y="0"/>
                  </a:moveTo>
                  <a:cubicBezTo>
                    <a:pt x="160" y="228"/>
                    <a:pt x="320" y="456"/>
                    <a:pt x="576" y="576"/>
                  </a:cubicBezTo>
                  <a:cubicBezTo>
                    <a:pt x="832" y="696"/>
                    <a:pt x="1184" y="708"/>
                    <a:pt x="1536" y="720"/>
                  </a:cubicBezTo>
                </a:path>
              </a:pathLst>
            </a:custGeom>
            <a:noFill/>
            <a:ln w="381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520" name="Text Box 27"/>
            <p:cNvSpPr txBox="1">
              <a:spLocks noChangeArrowheads="1"/>
            </p:cNvSpPr>
            <p:nvPr/>
          </p:nvSpPr>
          <p:spPr bwMode="auto">
            <a:xfrm>
              <a:off x="3185" y="3456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6600"/>
                  </a:solidFill>
                  <a:cs typeface="Times New Roman" panose="02020603050405020304" pitchFamily="18" charset="0"/>
                </a:rPr>
                <a:t>-</a:t>
              </a:r>
              <a:r>
                <a:rPr lang="en-US" altLang="zh-CN" b="1" i="1">
                  <a:solidFill>
                    <a:srgbClr val="006600"/>
                  </a:solidFill>
                  <a:cs typeface="Times New Roman" panose="02020603050405020304" pitchFamily="18" charset="0"/>
                </a:rPr>
                <a:t>U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5081588" y="3457665"/>
            <a:ext cx="2663825" cy="1303338"/>
            <a:chOff x="3201" y="2064"/>
            <a:chExt cx="1678" cy="821"/>
          </a:xfrm>
        </p:grpSpPr>
        <p:sp>
          <p:nvSpPr>
            <p:cNvPr id="63517" name="Freeform 29"/>
            <p:cNvSpPr>
              <a:spLocks/>
            </p:cNvSpPr>
            <p:nvPr/>
          </p:nvSpPr>
          <p:spPr bwMode="auto">
            <a:xfrm>
              <a:off x="3483" y="2230"/>
              <a:ext cx="1396" cy="655"/>
            </a:xfrm>
            <a:custGeom>
              <a:avLst/>
              <a:gdLst>
                <a:gd name="T0" fmla="*/ 0 w 1536"/>
                <a:gd name="T1" fmla="*/ 0 h 720"/>
                <a:gd name="T2" fmla="*/ 394 w 1536"/>
                <a:gd name="T3" fmla="*/ 395 h 720"/>
                <a:gd name="T4" fmla="*/ 1048 w 1536"/>
                <a:gd name="T5" fmla="*/ 493 h 720"/>
                <a:gd name="T6" fmla="*/ 0 60000 65536"/>
                <a:gd name="T7" fmla="*/ 0 60000 65536"/>
                <a:gd name="T8" fmla="*/ 0 60000 65536"/>
                <a:gd name="T9" fmla="*/ 0 w 1536"/>
                <a:gd name="T10" fmla="*/ 0 h 720"/>
                <a:gd name="T11" fmla="*/ 1536 w 1536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720">
                  <a:moveTo>
                    <a:pt x="0" y="0"/>
                  </a:moveTo>
                  <a:cubicBezTo>
                    <a:pt x="160" y="228"/>
                    <a:pt x="320" y="456"/>
                    <a:pt x="576" y="576"/>
                  </a:cubicBezTo>
                  <a:cubicBezTo>
                    <a:pt x="832" y="696"/>
                    <a:pt x="1184" y="708"/>
                    <a:pt x="1536" y="720"/>
                  </a:cubicBezTo>
                </a:path>
              </a:pathLst>
            </a:cu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518" name="Text Box 30"/>
            <p:cNvSpPr txBox="1">
              <a:spLocks noChangeArrowheads="1"/>
            </p:cNvSpPr>
            <p:nvPr/>
          </p:nvSpPr>
          <p:spPr bwMode="auto">
            <a:xfrm>
              <a:off x="3201" y="206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99"/>
                  </a:solidFill>
                  <a:cs typeface="Times New Roman" panose="02020603050405020304" pitchFamily="18" charset="0"/>
                </a:rPr>
                <a:t>U</a:t>
              </a:r>
            </a:p>
          </p:txBody>
        </p:sp>
      </p:grpSp>
      <p:sp>
        <p:nvSpPr>
          <p:cNvPr id="58399" name="Line 31"/>
          <p:cNvSpPr>
            <a:spLocks noChangeShapeType="1"/>
          </p:cNvSpPr>
          <p:nvPr/>
        </p:nvSpPr>
        <p:spPr bwMode="auto">
          <a:xfrm>
            <a:off x="1600200" y="4524465"/>
            <a:ext cx="914400" cy="990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400" name="Line 32"/>
          <p:cNvSpPr>
            <a:spLocks noChangeShapeType="1"/>
          </p:cNvSpPr>
          <p:nvPr/>
        </p:nvSpPr>
        <p:spPr bwMode="auto">
          <a:xfrm>
            <a:off x="2514600" y="5286465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304800" y="4902290"/>
            <a:ext cx="2209800" cy="688975"/>
            <a:chOff x="240" y="2976"/>
            <a:chExt cx="1248" cy="434"/>
          </a:xfrm>
        </p:grpSpPr>
        <p:sp>
          <p:nvSpPr>
            <p:cNvPr id="63515" name="Line 34"/>
            <p:cNvSpPr>
              <a:spLocks noChangeShapeType="1"/>
            </p:cNvSpPr>
            <p:nvPr/>
          </p:nvSpPr>
          <p:spPr bwMode="auto">
            <a:xfrm>
              <a:off x="1056" y="3216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3516" name="Object 8"/>
            <p:cNvGraphicFramePr>
              <a:graphicFrameLocks noChangeAspect="1"/>
            </p:cNvGraphicFramePr>
            <p:nvPr/>
          </p:nvGraphicFramePr>
          <p:xfrm>
            <a:off x="240" y="2976"/>
            <a:ext cx="754" cy="4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40" name="Equation" r:id="rId15" imgW="617412" imgH="388778" progId="Equation.3">
                    <p:embed/>
                  </p:oleObj>
                </mc:Choice>
                <mc:Fallback>
                  <p:oleObj name="Equation" r:id="rId15" imgW="617412" imgH="38877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2976"/>
                          <a:ext cx="754" cy="4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18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10"/>
          <p:cNvGrpSpPr>
            <a:grpSpLocks/>
          </p:cNvGrpSpPr>
          <p:nvPr/>
        </p:nvGrpSpPr>
        <p:grpSpPr bwMode="auto">
          <a:xfrm>
            <a:off x="1303338" y="3902165"/>
            <a:ext cx="3130550" cy="2028825"/>
            <a:chOff x="821" y="2344"/>
            <a:chExt cx="1972" cy="1278"/>
          </a:xfrm>
        </p:grpSpPr>
        <p:sp>
          <p:nvSpPr>
            <p:cNvPr id="63510" name="Line 111"/>
            <p:cNvSpPr>
              <a:spLocks noChangeShapeType="1"/>
            </p:cNvSpPr>
            <p:nvPr/>
          </p:nvSpPr>
          <p:spPr bwMode="auto">
            <a:xfrm>
              <a:off x="1029" y="3375"/>
              <a:ext cx="1764" cy="0"/>
            </a:xfrm>
            <a:prstGeom prst="line">
              <a:avLst/>
            </a:prstGeom>
            <a:noFill/>
            <a:ln w="28575">
              <a:solidFill>
                <a:srgbClr val="000018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511" name="Line 112"/>
            <p:cNvSpPr>
              <a:spLocks noChangeShapeType="1"/>
            </p:cNvSpPr>
            <p:nvPr/>
          </p:nvSpPr>
          <p:spPr bwMode="auto">
            <a:xfrm flipV="1">
              <a:off x="1028" y="2430"/>
              <a:ext cx="0" cy="955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3512" name="Object 6"/>
            <p:cNvGraphicFramePr>
              <a:graphicFrameLocks noChangeAspect="1"/>
            </p:cNvGraphicFramePr>
            <p:nvPr/>
          </p:nvGraphicFramePr>
          <p:xfrm>
            <a:off x="1063" y="2344"/>
            <a:ext cx="235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41" name="Equation" r:id="rId17" imgW="144884" imgH="205740" progId="Equation.3">
                    <p:embed/>
                  </p:oleObj>
                </mc:Choice>
                <mc:Fallback>
                  <p:oleObj name="Equation" r:id="rId17" imgW="144884" imgH="2057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3" y="2344"/>
                          <a:ext cx="235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18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13" name="Text Box 114"/>
            <p:cNvSpPr txBox="1">
              <a:spLocks noChangeArrowheads="1"/>
            </p:cNvSpPr>
            <p:nvPr/>
          </p:nvSpPr>
          <p:spPr bwMode="auto">
            <a:xfrm>
              <a:off x="821" y="3303"/>
              <a:ext cx="31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 b="1" i="1">
                  <a:solidFill>
                    <a:srgbClr val="000018"/>
                  </a:solidFill>
                  <a:cs typeface="Times New Roman" panose="02020603050405020304" pitchFamily="18" charset="0"/>
                </a:rPr>
                <a:t>O</a:t>
              </a:r>
            </a:p>
          </p:txBody>
        </p:sp>
        <p:graphicFrame>
          <p:nvGraphicFramePr>
            <p:cNvPr id="63514" name="Object 7"/>
            <p:cNvGraphicFramePr>
              <a:graphicFrameLocks noChangeAspect="1"/>
            </p:cNvGraphicFramePr>
            <p:nvPr/>
          </p:nvGraphicFramePr>
          <p:xfrm>
            <a:off x="2602" y="3373"/>
            <a:ext cx="137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42" name="公式" r:id="rId19" imgW="91381" imgH="159862" progId="Equation.3">
                    <p:embed/>
                  </p:oleObj>
                </mc:Choice>
                <mc:Fallback>
                  <p:oleObj name="公式" r:id="rId19" imgW="91381" imgH="1598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2" y="3373"/>
                          <a:ext cx="137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18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151"/>
          <p:cNvGrpSpPr>
            <a:grpSpLocks/>
          </p:cNvGrpSpPr>
          <p:nvPr/>
        </p:nvGrpSpPr>
        <p:grpSpPr bwMode="auto">
          <a:xfrm>
            <a:off x="5181600" y="3263990"/>
            <a:ext cx="3114675" cy="3048000"/>
            <a:chOff x="3264" y="1942"/>
            <a:chExt cx="1962" cy="1920"/>
          </a:xfrm>
        </p:grpSpPr>
        <p:sp>
          <p:nvSpPr>
            <p:cNvPr id="63505" name="Text Box 152"/>
            <p:cNvSpPr txBox="1">
              <a:spLocks noChangeArrowheads="1"/>
            </p:cNvSpPr>
            <p:nvPr/>
          </p:nvSpPr>
          <p:spPr bwMode="auto">
            <a:xfrm>
              <a:off x="3264" y="2772"/>
              <a:ext cx="30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 b="1" i="1">
                  <a:solidFill>
                    <a:srgbClr val="000018"/>
                  </a:solidFill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63506" name="Line 153"/>
            <p:cNvSpPr>
              <a:spLocks noChangeShapeType="1"/>
            </p:cNvSpPr>
            <p:nvPr/>
          </p:nvSpPr>
          <p:spPr bwMode="auto">
            <a:xfrm>
              <a:off x="3470" y="2902"/>
              <a:ext cx="1683" cy="0"/>
            </a:xfrm>
            <a:prstGeom prst="line">
              <a:avLst/>
            </a:prstGeom>
            <a:noFill/>
            <a:ln w="28575">
              <a:solidFill>
                <a:srgbClr val="000018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507" name="Line 154"/>
            <p:cNvSpPr>
              <a:spLocks noChangeShapeType="1"/>
            </p:cNvSpPr>
            <p:nvPr/>
          </p:nvSpPr>
          <p:spPr bwMode="auto">
            <a:xfrm flipV="1">
              <a:off x="3482" y="1942"/>
              <a:ext cx="0" cy="1920"/>
            </a:xfrm>
            <a:prstGeom prst="line">
              <a:avLst/>
            </a:prstGeom>
            <a:noFill/>
            <a:ln w="28575">
              <a:solidFill>
                <a:srgbClr val="000018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3508" name="Object 5"/>
            <p:cNvGraphicFramePr>
              <a:graphicFrameLocks noChangeAspect="1"/>
            </p:cNvGraphicFramePr>
            <p:nvPr/>
          </p:nvGraphicFramePr>
          <p:xfrm>
            <a:off x="3534" y="1952"/>
            <a:ext cx="166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43" name="Equation" r:id="rId21" imgW="122157" imgH="129593" progId="Equation.3">
                    <p:embed/>
                  </p:oleObj>
                </mc:Choice>
                <mc:Fallback>
                  <p:oleObj name="Equation" r:id="rId21" imgW="122157" imgH="12959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4" y="1952"/>
                          <a:ext cx="166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18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09" name="Text Box 156"/>
            <p:cNvSpPr txBox="1">
              <a:spLocks noChangeArrowheads="1"/>
            </p:cNvSpPr>
            <p:nvPr/>
          </p:nvSpPr>
          <p:spPr bwMode="auto">
            <a:xfrm>
              <a:off x="4921" y="2850"/>
              <a:ext cx="30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000018"/>
                  </a:solidFill>
                  <a:cs typeface="Times New Roman" panose="02020603050405020304" pitchFamily="18" charset="0"/>
                </a:rPr>
                <a:t>t</a:t>
              </a:r>
            </a:p>
          </p:txBody>
        </p:sp>
      </p:grpSp>
      <p:pic>
        <p:nvPicPr>
          <p:cNvPr id="63504" name="Picture 157" descr="图片41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7575" y="730340"/>
            <a:ext cx="38766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259579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8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8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2" grpId="0" autoUpdateAnimBg="0"/>
      <p:bldP spid="58399" grpId="0" animBg="1"/>
      <p:bldP spid="5840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533400" y="647872"/>
            <a:ext cx="5943600" cy="5334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3200" b="1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altLang="zh-CN" sz="3200" b="1" i="1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zh-CN" altLang="en-US" sz="3200" b="1" smtClean="0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直接从直流电源断开</a:t>
            </a:r>
            <a:endParaRPr lang="zh-CN" altLang="zh-CN" sz="3200" b="1" smtClean="0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0048" name="Object 0"/>
          <p:cNvGraphicFramePr>
            <a:graphicFrameLocks noChangeAspect="1"/>
          </p:cNvGraphicFramePr>
          <p:nvPr>
            <p:extLst/>
          </p:nvPr>
        </p:nvGraphicFramePr>
        <p:xfrm>
          <a:off x="3124200" y="3013247"/>
          <a:ext cx="3810000" cy="1052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8" name="Equation" r:id="rId3" imgW="1577148" imgH="388778" progId="Equation.3">
                  <p:embed/>
                </p:oleObj>
              </mc:Choice>
              <mc:Fallback>
                <p:oleObj name="Equation" r:id="rId3" imgW="1577148" imgH="3887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013247"/>
                        <a:ext cx="3810000" cy="1052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457200" y="1246359"/>
            <a:ext cx="3657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可能产生的现象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533400" y="1779759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zh-CN" altLang="en-US" sz="2800" b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刀闸处产生电弧</a:t>
            </a:r>
          </a:p>
        </p:txBody>
      </p:sp>
      <p:graphicFrame>
        <p:nvGraphicFramePr>
          <p:cNvPr id="130049" name="Object 1"/>
          <p:cNvGraphicFramePr>
            <a:graphicFrameLocks noChangeAspect="1"/>
          </p:cNvGraphicFramePr>
          <p:nvPr>
            <p:extLst/>
          </p:nvPr>
        </p:nvGraphicFramePr>
        <p:xfrm>
          <a:off x="838200" y="2262359"/>
          <a:ext cx="20574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79" name="公式" r:id="rId5" imgW="960209" imgH="396345" progId="Equation.3">
                  <p:embed/>
                </p:oleObj>
              </mc:Choice>
              <mc:Fallback>
                <p:oleObj name="公式" r:id="rId5" imgW="960209" imgH="39634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262359"/>
                        <a:ext cx="20574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0" name="Object 2"/>
          <p:cNvGraphicFramePr>
            <a:graphicFrameLocks noChangeAspect="1"/>
          </p:cNvGraphicFramePr>
          <p:nvPr>
            <p:extLst/>
          </p:nvPr>
        </p:nvGraphicFramePr>
        <p:xfrm>
          <a:off x="1295400" y="3254547"/>
          <a:ext cx="1600200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0" name="公式" r:id="rId7" imgW="655290" imgH="205740" progId="Equation.3">
                  <p:embed/>
                </p:oleObj>
              </mc:Choice>
              <mc:Fallback>
                <p:oleObj name="公式" r:id="rId7" imgW="655290" imgH="2057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254547"/>
                        <a:ext cx="1600200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566738" y="3851447"/>
            <a:ext cx="4038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zh-CN" altLang="en-US" sz="2800" b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电压表瞬间过电压</a:t>
            </a:r>
          </a:p>
        </p:txBody>
      </p:sp>
      <p:graphicFrame>
        <p:nvGraphicFramePr>
          <p:cNvPr id="130051" name="Object 3"/>
          <p:cNvGraphicFramePr>
            <a:graphicFrameLocks noChangeAspect="1"/>
          </p:cNvGraphicFramePr>
          <p:nvPr>
            <p:extLst/>
          </p:nvPr>
        </p:nvGraphicFramePr>
        <p:xfrm>
          <a:off x="685800" y="4370559"/>
          <a:ext cx="33782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1" name="公式" r:id="rId9" imgW="1493342" imgH="396345" progId="Equation.3">
                  <p:embed/>
                </p:oleObj>
              </mc:Choice>
              <mc:Fallback>
                <p:oleObj name="公式" r:id="rId9" imgW="1493342" imgH="39634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370559"/>
                        <a:ext cx="3378200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2" name="Object 4"/>
          <p:cNvGraphicFramePr>
            <a:graphicFrameLocks noChangeAspect="1"/>
          </p:cNvGraphicFramePr>
          <p:nvPr>
            <p:extLst/>
          </p:nvPr>
        </p:nvGraphicFramePr>
        <p:xfrm>
          <a:off x="609600" y="5230984"/>
          <a:ext cx="459105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2" name="公式" r:id="rId11" imgW="1988598" imgH="396345" progId="Equation.3">
                  <p:embed/>
                </p:oleObj>
              </mc:Choice>
              <mc:Fallback>
                <p:oleObj name="公式" r:id="rId11" imgW="1988598" imgH="39634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230984"/>
                        <a:ext cx="459105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4523" name="Picture 98" descr="图片4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647872"/>
            <a:ext cx="38766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491" name="Picture 99" descr="图片42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800" y="3887959"/>
            <a:ext cx="3952875" cy="217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30611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0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0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 autoUpdateAnimBg="0"/>
      <p:bldP spid="59397" grpId="0" autoUpdateAnimBg="0"/>
      <p:bldP spid="59400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609600" y="700088"/>
            <a:ext cx="2895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解决措施</a:t>
            </a:r>
          </a:p>
        </p:txBody>
      </p:sp>
      <p:sp>
        <p:nvSpPr>
          <p:cNvPr id="60420" name="Text Box 4"/>
          <p:cNvSpPr txBox="1">
            <a:spLocks noChangeArrowheads="1"/>
          </p:cNvSpPr>
          <p:nvPr/>
        </p:nvSpPr>
        <p:spPr bwMode="auto">
          <a:xfrm>
            <a:off x="695325" y="3611563"/>
            <a:ext cx="3657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2) </a:t>
            </a:r>
            <a:r>
              <a:rPr lang="zh-CN" altLang="en-US" sz="2800" b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接续流二极管</a:t>
            </a:r>
            <a:r>
              <a:rPr lang="en-US" altLang="zh-CN" sz="2800" b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Monotype Sorts" pitchFamily="2" charset="2"/>
              </a:rPr>
              <a:t>D</a:t>
            </a:r>
          </a:p>
        </p:txBody>
      </p:sp>
      <p:grpSp>
        <p:nvGrpSpPr>
          <p:cNvPr id="2" name="Group 92"/>
          <p:cNvGrpSpPr>
            <a:grpSpLocks/>
          </p:cNvGrpSpPr>
          <p:nvPr/>
        </p:nvGrpSpPr>
        <p:grpSpPr bwMode="auto">
          <a:xfrm>
            <a:off x="685800" y="1219200"/>
            <a:ext cx="3505200" cy="519113"/>
            <a:chOff x="432" y="768"/>
            <a:chExt cx="2208" cy="327"/>
          </a:xfrm>
        </p:grpSpPr>
        <p:sp>
          <p:nvSpPr>
            <p:cNvPr id="60422" name="Text Box 6"/>
            <p:cNvSpPr txBox="1">
              <a:spLocks noChangeArrowheads="1"/>
            </p:cNvSpPr>
            <p:nvPr/>
          </p:nvSpPr>
          <p:spPr bwMode="auto">
            <a:xfrm>
              <a:off x="432" y="768"/>
              <a:ext cx="22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Monotype Sorts" pitchFamily="2" charset="2"/>
                </a:rPr>
                <a:t>1) </a:t>
              </a:r>
              <a:r>
                <a:rPr lang="zh-CN" altLang="en-US" sz="2800" b="1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Monotype Sorts" pitchFamily="2" charset="2"/>
                </a:rPr>
                <a:t>接放电电阻</a:t>
              </a:r>
              <a:endParaRPr lang="zh-CN" altLang="zh-CN" sz="2800" b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65545" name="Object 7"/>
            <p:cNvGraphicFramePr>
              <a:graphicFrameLocks noChangeAspect="1"/>
            </p:cNvGraphicFramePr>
            <p:nvPr/>
          </p:nvGraphicFramePr>
          <p:xfrm>
            <a:off x="1856" y="814"/>
            <a:ext cx="288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338" name="公式" r:id="rId3" imgW="197913" imgH="159862" progId="Equation.3">
                    <p:embed/>
                  </p:oleObj>
                </mc:Choice>
                <mc:Fallback>
                  <p:oleObj name="公式" r:id="rId3" imgW="197913" imgH="1598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6" y="814"/>
                          <a:ext cx="288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65541" name="Picture 8" descr="BD05624_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724400"/>
            <a:ext cx="2057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512" name="Picture 96" descr="图片4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0" y="692150"/>
            <a:ext cx="4211638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513" name="Picture 97" descr="图片44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3551238"/>
            <a:ext cx="4229100" cy="239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36046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457200" y="538680"/>
            <a:ext cx="8382000" cy="291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 b="1"/>
              <a:t>        </a:t>
            </a:r>
            <a:r>
              <a:rPr lang="zh-CN" altLang="en-US" sz="2800" b="1"/>
              <a:t>图示电路中</a:t>
            </a:r>
            <a:r>
              <a:rPr lang="en-US" altLang="zh-CN" sz="2800" b="1"/>
              <a:t>,  </a:t>
            </a:r>
            <a:r>
              <a:rPr lang="en-US" altLang="zh-CN" sz="2800" b="1" i="1"/>
              <a:t>RL</a:t>
            </a:r>
            <a:r>
              <a:rPr lang="zh-CN" altLang="en-US" sz="2800" b="1"/>
              <a:t>是发电机的励磁绕组，其电感较大。</a:t>
            </a:r>
            <a:r>
              <a:rPr lang="en-US" altLang="zh-CN" sz="2800" b="1" i="1"/>
              <a:t>R</a:t>
            </a:r>
            <a:r>
              <a:rPr lang="en-US" altLang="zh-CN" sz="2800" b="1" i="1" baseline="-25000"/>
              <a:t>f</a:t>
            </a:r>
            <a:r>
              <a:rPr lang="zh-CN" altLang="en-US" sz="2800" b="1"/>
              <a:t>是调节励磁电流用的。当将电源开关断开时，为了不至由于励磁线圈所储的磁能消失过快而烧坏开关触头，往往用一个泄放电阻</a:t>
            </a:r>
            <a:r>
              <a:rPr lang="en-US" altLang="zh-CN" sz="2800" b="1" i="1"/>
              <a:t>R</a:t>
            </a:r>
            <a:r>
              <a:rPr lang="en-US" altLang="zh-CN" sz="2800" b="1">
                <a:cs typeface="Times New Roman" panose="02020603050405020304" pitchFamily="18" charset="0"/>
              </a:rPr>
              <a:t>´ </a:t>
            </a:r>
            <a:r>
              <a:rPr lang="zh-CN" altLang="en-US" sz="2800" b="1"/>
              <a:t>与线圈联接。开关接通</a:t>
            </a:r>
            <a:r>
              <a:rPr lang="en-US" altLang="zh-CN" sz="2800" b="1" i="1"/>
              <a:t>R</a:t>
            </a:r>
            <a:r>
              <a:rPr lang="en-US" altLang="zh-CN" sz="2800" b="1">
                <a:cs typeface="Times New Roman" panose="02020603050405020304" pitchFamily="18" charset="0"/>
              </a:rPr>
              <a:t>´</a:t>
            </a:r>
            <a:r>
              <a:rPr lang="zh-CN" altLang="en-US" sz="2800" b="1"/>
              <a:t>同时将电源断开。经过一段时间后，再将开关扳到</a:t>
            </a:r>
            <a:r>
              <a:rPr lang="zh-CN" altLang="en-US" sz="2800" b="1">
                <a:cs typeface="Times New Roman" panose="02020603050405020304" pitchFamily="18" charset="0"/>
              </a:rPr>
              <a:t> </a:t>
            </a:r>
            <a:r>
              <a:rPr lang="en-US" altLang="zh-CN" sz="2800" b="1">
                <a:cs typeface="Times New Roman" panose="02020603050405020304" pitchFamily="18" charset="0"/>
              </a:rPr>
              <a:t>3</a:t>
            </a:r>
            <a:r>
              <a:rPr lang="zh-CN" altLang="en-US" sz="2800" b="1"/>
              <a:t>的位置，此时电路完全断开。</a:t>
            </a:r>
          </a:p>
        </p:txBody>
      </p:sp>
      <p:sp>
        <p:nvSpPr>
          <p:cNvPr id="61443" name="Text Box 3"/>
          <p:cNvSpPr txBox="1">
            <a:spLocks noChangeArrowheads="1"/>
          </p:cNvSpPr>
          <p:nvPr/>
        </p:nvSpPr>
        <p:spPr bwMode="auto">
          <a:xfrm>
            <a:off x="533400" y="538680"/>
            <a:ext cx="762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例</a:t>
            </a:r>
            <a:r>
              <a:rPr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</a:rPr>
              <a:t>:</a:t>
            </a:r>
            <a:endParaRPr lang="en-US" altLang="zh-CN" sz="2800" b="1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457200" y="4120080"/>
            <a:ext cx="586740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 b="1"/>
              <a:t>   (1) </a:t>
            </a:r>
            <a:r>
              <a:rPr lang="en-US" altLang="zh-CN" sz="2800" b="1" i="1"/>
              <a:t>R</a:t>
            </a:r>
            <a:r>
              <a:rPr lang="en-US" altLang="zh-CN" sz="2800" b="1">
                <a:cs typeface="Times New Roman" panose="02020603050405020304" pitchFamily="18" charset="0"/>
              </a:rPr>
              <a:t>´=1000</a:t>
            </a:r>
            <a:r>
              <a:rPr lang="en-US" altLang="zh-CN" sz="2800" b="1">
                <a:cs typeface="Times New Roman" panose="02020603050405020304" pitchFamily="18" charset="0"/>
                <a:sym typeface="Symbol" panose="05050102010706020507" pitchFamily="18" charset="2"/>
              </a:rPr>
              <a:t>, </a:t>
            </a:r>
            <a:r>
              <a:rPr lang="zh-CN" altLang="en-US" sz="2800" b="1">
                <a:sym typeface="Symbol" panose="05050102010706020507" pitchFamily="18" charset="2"/>
              </a:rPr>
              <a:t>试求开关</a:t>
            </a:r>
            <a:r>
              <a:rPr lang="en-US" altLang="zh-CN" sz="2800" b="1"/>
              <a:t>S</a:t>
            </a:r>
            <a:r>
              <a:rPr lang="zh-CN" altLang="en-US" sz="2800" b="1"/>
              <a:t>由</a:t>
            </a:r>
            <a:r>
              <a:rPr lang="en-US" altLang="zh-CN" sz="2800" b="1"/>
              <a:t>1</a:t>
            </a:r>
            <a:r>
              <a:rPr lang="zh-CN" altLang="en-US" sz="2800" b="1"/>
              <a:t>合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/>
              <a:t>向</a:t>
            </a:r>
            <a:r>
              <a:rPr lang="en-US" altLang="zh-CN" sz="2800" b="1"/>
              <a:t>2</a:t>
            </a:r>
            <a:r>
              <a:rPr lang="zh-CN" altLang="en-US" sz="2800" b="1"/>
              <a:t>瞬间线圈两端的电压</a:t>
            </a:r>
            <a:r>
              <a:rPr lang="en-US" altLang="zh-CN" sz="3200" b="1" i="1"/>
              <a:t>u</a:t>
            </a:r>
            <a:r>
              <a:rPr lang="en-US" altLang="zh-CN" sz="2800" b="1" i="1" baseline="-25000"/>
              <a:t>RL</a:t>
            </a:r>
            <a:r>
              <a:rPr lang="zh-CN" altLang="en-US" sz="2800" b="1"/>
              <a:t>。</a:t>
            </a:r>
          </a:p>
        </p:txBody>
      </p:sp>
      <p:graphicFrame>
        <p:nvGraphicFramePr>
          <p:cNvPr id="66565" name="Object 1024"/>
          <p:cNvGraphicFramePr>
            <a:graphicFrameLocks noChangeAspect="1"/>
          </p:cNvGraphicFramePr>
          <p:nvPr>
            <p:extLst/>
          </p:nvPr>
        </p:nvGraphicFramePr>
        <p:xfrm>
          <a:off x="900113" y="3335855"/>
          <a:ext cx="7710487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2" name="Equation" r:id="rId3" imgW="3040188" imgH="236010" progId="Equation.3">
                  <p:embed/>
                </p:oleObj>
              </mc:Choice>
              <mc:Fallback>
                <p:oleObj name="Equation" r:id="rId3" imgW="3040188" imgH="2360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335855"/>
                        <a:ext cx="7710487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6" name="Text Box 6"/>
          <p:cNvSpPr txBox="1">
            <a:spLocks noChangeArrowheads="1"/>
          </p:cNvSpPr>
          <p:nvPr/>
        </p:nvSpPr>
        <p:spPr bwMode="auto">
          <a:xfrm>
            <a:off x="457200" y="3815280"/>
            <a:ext cx="5334000" cy="433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</a:pPr>
            <a:r>
              <a:rPr lang="zh-CN" altLang="en-US" sz="2800" b="1"/>
              <a:t>电路稳态时</a:t>
            </a:r>
            <a:r>
              <a:rPr lang="en-US" altLang="zh-CN" sz="2800" b="1"/>
              <a:t>S</a:t>
            </a:r>
            <a:r>
              <a:rPr lang="zh-CN" altLang="en-US" sz="2800" b="1"/>
              <a:t>由</a:t>
            </a:r>
            <a:r>
              <a:rPr lang="en-US" altLang="zh-CN" sz="2800" b="1"/>
              <a:t>1</a:t>
            </a:r>
            <a:r>
              <a:rPr lang="zh-CN" altLang="en-US" sz="2800" b="1"/>
              <a:t>合向</a:t>
            </a:r>
            <a:r>
              <a:rPr lang="en-US" altLang="zh-CN" sz="2800" b="1"/>
              <a:t>2</a:t>
            </a:r>
            <a:r>
              <a:rPr lang="zh-CN" altLang="en-US" sz="2800" b="1"/>
              <a:t>。</a:t>
            </a:r>
          </a:p>
        </p:txBody>
      </p:sp>
      <p:sp>
        <p:nvSpPr>
          <p:cNvPr id="66567" name="Text Box 7"/>
          <p:cNvSpPr txBox="1">
            <a:spLocks noChangeArrowheads="1"/>
          </p:cNvSpPr>
          <p:nvPr/>
        </p:nvSpPr>
        <p:spPr bwMode="auto">
          <a:xfrm>
            <a:off x="457200" y="5155130"/>
            <a:ext cx="58674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 b="1"/>
              <a:t>   (2) </a:t>
            </a:r>
            <a:r>
              <a:rPr lang="zh-CN" altLang="en-US" sz="2800" b="1"/>
              <a:t>在</a:t>
            </a:r>
            <a:r>
              <a:rPr lang="en-US" altLang="zh-CN" sz="2800" b="1"/>
              <a:t>(1)</a:t>
            </a:r>
            <a:r>
              <a:rPr lang="zh-CN" altLang="en-US" sz="2800" b="1"/>
              <a:t>中</a:t>
            </a:r>
            <a:r>
              <a:rPr lang="en-US" altLang="zh-CN" sz="2800" b="1"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800" b="1">
                <a:sym typeface="Symbol" panose="05050102010706020507" pitchFamily="18" charset="2"/>
              </a:rPr>
              <a:t>若使</a:t>
            </a:r>
            <a:r>
              <a:rPr lang="en-US" altLang="zh-CN" sz="2800" b="1" i="1">
                <a:sym typeface="Symbol" panose="05050102010706020507" pitchFamily="18" charset="2"/>
              </a:rPr>
              <a:t>U</a:t>
            </a:r>
            <a:r>
              <a:rPr lang="zh-CN" altLang="en-US" sz="2800" b="1">
                <a:sym typeface="Symbol" panose="05050102010706020507" pitchFamily="18" charset="2"/>
              </a:rPr>
              <a:t>不超过</a:t>
            </a:r>
            <a:r>
              <a:rPr lang="en-US" altLang="zh-CN" sz="2800" b="1">
                <a:sym typeface="Symbol" panose="05050102010706020507" pitchFamily="18" charset="2"/>
              </a:rPr>
              <a:t>220V, 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sym typeface="Symbol" panose="05050102010706020507" pitchFamily="18" charset="2"/>
              </a:rPr>
              <a:t>则泄放电阻</a:t>
            </a:r>
            <a:r>
              <a:rPr lang="en-US" altLang="zh-CN" sz="2800" b="1" i="1"/>
              <a:t>R</a:t>
            </a:r>
            <a:r>
              <a:rPr lang="en-US" altLang="zh-CN" sz="2800" b="1">
                <a:cs typeface="Times New Roman" panose="02020603050405020304" pitchFamily="18" charset="0"/>
              </a:rPr>
              <a:t>´</a:t>
            </a:r>
            <a:r>
              <a:rPr lang="zh-CN" altLang="en-US" sz="2800" b="1"/>
              <a:t>应选多大？</a:t>
            </a:r>
          </a:p>
        </p:txBody>
      </p:sp>
      <p:pic>
        <p:nvPicPr>
          <p:cNvPr id="66568" name="Picture 51" descr="图片4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3797818"/>
            <a:ext cx="3278188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81068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381000" y="2057400"/>
            <a:ext cx="10096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</a:t>
            </a:r>
            <a:r>
              <a:rPr lang="en-US" altLang="zh-CN" sz="3200" b="1">
                <a:solidFill>
                  <a:srgbClr val="CC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32096" name="Object 1024"/>
          <p:cNvGraphicFramePr>
            <a:graphicFrameLocks noChangeAspect="1"/>
          </p:cNvGraphicFramePr>
          <p:nvPr>
            <p:extLst/>
          </p:nvPr>
        </p:nvGraphicFramePr>
        <p:xfrm>
          <a:off x="1860550" y="2547938"/>
          <a:ext cx="4506913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4" name="Equation" r:id="rId3" imgW="1729607" imgH="426615" progId="Equation.3">
                  <p:embed/>
                </p:oleObj>
              </mc:Choice>
              <mc:Fallback>
                <p:oleObj name="Equation" r:id="rId3" imgW="1729607" imgH="4266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2547938"/>
                        <a:ext cx="4506913" cy="115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097" name="Object 1025"/>
          <p:cNvGraphicFramePr>
            <a:graphicFrameLocks noChangeAspect="1"/>
          </p:cNvGraphicFramePr>
          <p:nvPr>
            <p:extLst/>
          </p:nvPr>
        </p:nvGraphicFramePr>
        <p:xfrm>
          <a:off x="1171575" y="4144963"/>
          <a:ext cx="6646863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5" name="Equation" r:id="rId5" imgW="2903353" imgH="205740" progId="Equation.3">
                  <p:embed/>
                </p:oleObj>
              </mc:Choice>
              <mc:Fallback>
                <p:oleObj name="Equation" r:id="rId5" imgW="2903353" imgH="2057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4144963"/>
                        <a:ext cx="6646863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304800" y="533400"/>
            <a:ext cx="8839200" cy="1581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 b="1">
                <a:cs typeface="Times New Roman" panose="02020603050405020304" pitchFamily="18" charset="0"/>
              </a:rPr>
              <a:t>    (3) </a:t>
            </a:r>
            <a:r>
              <a:rPr lang="zh-CN" altLang="en-US" sz="2800" b="1">
                <a:cs typeface="Times New Roman" panose="02020603050405020304" pitchFamily="18" charset="0"/>
              </a:rPr>
              <a:t>根据</a:t>
            </a:r>
            <a:r>
              <a:rPr lang="en-US" altLang="zh-CN" sz="2800" b="1">
                <a:cs typeface="Times New Roman" panose="02020603050405020304" pitchFamily="18" charset="0"/>
              </a:rPr>
              <a:t>(2)</a:t>
            </a:r>
            <a:r>
              <a:rPr lang="zh-CN" altLang="en-US" sz="2800" b="1">
                <a:cs typeface="Times New Roman" panose="02020603050405020304" pitchFamily="18" charset="0"/>
              </a:rPr>
              <a:t>中所选用的电阻</a:t>
            </a:r>
            <a:r>
              <a:rPr lang="en-US" altLang="zh-CN" sz="2800" b="1" i="1">
                <a:cs typeface="Times New Roman" panose="02020603050405020304" pitchFamily="18" charset="0"/>
              </a:rPr>
              <a:t>R</a:t>
            </a:r>
            <a:r>
              <a:rPr lang="en-US" altLang="zh-CN" sz="2800" b="1">
                <a:cs typeface="Times New Roman" panose="02020603050405020304" pitchFamily="18" charset="0"/>
              </a:rPr>
              <a:t>´</a:t>
            </a:r>
            <a:r>
              <a:rPr lang="en-US" altLang="zh-CN" sz="2800" b="1"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sz="2800" b="1">
                <a:cs typeface="Times New Roman" panose="02020603050405020304" pitchFamily="18" charset="0"/>
                <a:sym typeface="Symbol" panose="05050102010706020507" pitchFamily="18" charset="2"/>
              </a:rPr>
              <a:t>试求开关接通</a:t>
            </a:r>
            <a:r>
              <a:rPr lang="en-US" altLang="zh-CN" sz="2800" b="1" i="1">
                <a:cs typeface="Times New Roman" panose="02020603050405020304" pitchFamily="18" charset="0"/>
              </a:rPr>
              <a:t>R</a:t>
            </a:r>
            <a:r>
              <a:rPr lang="en-US" altLang="zh-CN" sz="2800" b="1">
                <a:cs typeface="Times New Roman" panose="02020603050405020304" pitchFamily="18" charset="0"/>
              </a:rPr>
              <a:t>´</a:t>
            </a:r>
            <a:r>
              <a:rPr lang="zh-CN" altLang="en-US" sz="2800" b="1">
                <a:cs typeface="Times New Roman" panose="02020603050405020304" pitchFamily="18" charset="0"/>
              </a:rPr>
              <a:t>后经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cs typeface="Times New Roman" panose="02020603050405020304" pitchFamily="18" charset="0"/>
              </a:rPr>
              <a:t>过多长时间，线圈才能将所储的磁能放出</a:t>
            </a:r>
            <a:r>
              <a:rPr lang="en-US" altLang="zh-CN" sz="2800" b="1">
                <a:cs typeface="Times New Roman" panose="02020603050405020304" pitchFamily="18" charset="0"/>
              </a:rPr>
              <a:t>95%</a:t>
            </a:r>
            <a:r>
              <a:rPr lang="zh-CN" altLang="en-US" sz="2800" b="1">
                <a:cs typeface="Times New Roman" panose="02020603050405020304" pitchFamily="18" charset="0"/>
              </a:rPr>
              <a:t>？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sz="2800" b="1">
                <a:cs typeface="Times New Roman" panose="02020603050405020304" pitchFamily="18" charset="0"/>
              </a:rPr>
              <a:t>    </a:t>
            </a:r>
            <a:r>
              <a:rPr lang="en-US" altLang="zh-CN" sz="2800" b="1">
                <a:cs typeface="Times New Roman" panose="02020603050405020304" pitchFamily="18" charset="0"/>
              </a:rPr>
              <a:t>(4) </a:t>
            </a:r>
            <a:r>
              <a:rPr lang="zh-CN" altLang="en-US" sz="2800" b="1">
                <a:cs typeface="Times New Roman" panose="02020603050405020304" pitchFamily="18" charset="0"/>
              </a:rPr>
              <a:t>写出</a:t>
            </a:r>
            <a:r>
              <a:rPr lang="en-US" altLang="zh-CN" sz="2800" b="1">
                <a:cs typeface="Times New Roman" panose="02020603050405020304" pitchFamily="18" charset="0"/>
              </a:rPr>
              <a:t>(3) </a:t>
            </a:r>
            <a:r>
              <a:rPr lang="zh-CN" altLang="en-US" sz="2800" b="1">
                <a:cs typeface="Times New Roman" panose="02020603050405020304" pitchFamily="18" charset="0"/>
              </a:rPr>
              <a:t>中</a:t>
            </a:r>
            <a:r>
              <a:rPr lang="en-US" altLang="zh-CN" sz="3200" b="1" i="1">
                <a:cs typeface="Times New Roman" panose="02020603050405020304" pitchFamily="18" charset="0"/>
              </a:rPr>
              <a:t>u</a:t>
            </a:r>
            <a:r>
              <a:rPr lang="en-US" altLang="zh-CN" sz="2800" b="1" i="1" baseline="-25000">
                <a:cs typeface="Times New Roman" panose="02020603050405020304" pitchFamily="18" charset="0"/>
              </a:rPr>
              <a:t>RL</a:t>
            </a:r>
            <a:r>
              <a:rPr lang="zh-CN" altLang="en-US" sz="2800" b="1">
                <a:cs typeface="Times New Roman" panose="02020603050405020304" pitchFamily="18" charset="0"/>
              </a:rPr>
              <a:t>随时间变化的表示式。</a:t>
            </a:r>
            <a:endParaRPr lang="zh-CN" altLang="en-US" sz="2800" b="1"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1066800" y="2057400"/>
            <a:ext cx="411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换路前，线圈中的电流为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541338" y="3581400"/>
            <a:ext cx="63209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开关接通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´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瞬间线圈两端的电压为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533400" y="4649788"/>
            <a:ext cx="53071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如果不使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800" b="1" i="1" baseline="-25000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RL 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(0)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超过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220V, 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132098" name="Object 1026"/>
          <p:cNvGraphicFramePr>
            <a:graphicFrameLocks noChangeAspect="1"/>
          </p:cNvGraphicFramePr>
          <p:nvPr>
            <p:extLst/>
          </p:nvPr>
        </p:nvGraphicFramePr>
        <p:xfrm>
          <a:off x="2667000" y="5257800"/>
          <a:ext cx="28194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6" name="Equation" r:id="rId7" imgW="1180588" imgH="203112" progId="Equation.3">
                  <p:embed/>
                </p:oleObj>
              </mc:Choice>
              <mc:Fallback>
                <p:oleObj name="Equation" r:id="rId7" imgW="1180588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257800"/>
                        <a:ext cx="28194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4" name="Text Box 10"/>
          <p:cNvSpPr txBox="1">
            <a:spLocks noChangeArrowheads="1"/>
          </p:cNvSpPr>
          <p:nvPr/>
        </p:nvSpPr>
        <p:spPr bwMode="auto">
          <a:xfrm>
            <a:off x="585732" y="5562600"/>
            <a:ext cx="63511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cs typeface="Times New Roman" panose="02020603050405020304" pitchFamily="18" charset="0"/>
              </a:rPr>
              <a:t>即 </a:t>
            </a:r>
          </a:p>
        </p:txBody>
      </p:sp>
      <p:graphicFrame>
        <p:nvGraphicFramePr>
          <p:cNvPr id="132099" name="Object 1027"/>
          <p:cNvGraphicFramePr>
            <a:graphicFrameLocks noChangeAspect="1"/>
          </p:cNvGraphicFramePr>
          <p:nvPr>
            <p:extLst/>
          </p:nvPr>
        </p:nvGraphicFramePr>
        <p:xfrm>
          <a:off x="3200400" y="5900738"/>
          <a:ext cx="16002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7" name="Equation" r:id="rId9" imgW="660113" imgH="203112" progId="Equation.3">
                  <p:embed/>
                </p:oleObj>
              </mc:Choice>
              <mc:Fallback>
                <p:oleObj name="Equation" r:id="rId9" imgW="660113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900738"/>
                        <a:ext cx="1600200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000874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2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autoUpdateAnimBg="0"/>
      <p:bldP spid="62470" grpId="0" autoUpdateAnimBg="0"/>
      <p:bldP spid="62471" grpId="0" autoUpdateAnimBg="0"/>
      <p:bldP spid="62472" grpId="0" autoUpdateAnimBg="0"/>
      <p:bldP spid="62474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609600" y="498693"/>
            <a:ext cx="53292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求当磁能已放出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95%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时的电流</a:t>
            </a:r>
          </a:p>
        </p:txBody>
      </p:sp>
      <p:graphicFrame>
        <p:nvGraphicFramePr>
          <p:cNvPr id="63491" name="Object 3"/>
          <p:cNvGraphicFramePr>
            <a:graphicFrameLocks noChangeAspect="1"/>
          </p:cNvGraphicFramePr>
          <p:nvPr>
            <p:extLst/>
          </p:nvPr>
        </p:nvGraphicFramePr>
        <p:xfrm>
          <a:off x="1524000" y="879693"/>
          <a:ext cx="335280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38" name="Equation" r:id="rId3" imgW="1478191" imgH="396345" progId="Equation.3">
                  <p:embed/>
                </p:oleObj>
              </mc:Choice>
              <mc:Fallback>
                <p:oleObj name="Equation" r:id="rId3" imgW="1478191" imgH="39634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879693"/>
                        <a:ext cx="3352800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4"/>
          <p:cNvGraphicFramePr>
            <a:graphicFrameLocks noChangeAspect="1"/>
          </p:cNvGraphicFramePr>
          <p:nvPr>
            <p:extLst/>
          </p:nvPr>
        </p:nvGraphicFramePr>
        <p:xfrm>
          <a:off x="1508125" y="1663918"/>
          <a:ext cx="367347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39" name="Equation" r:id="rId5" imgW="1577148" imgH="396345" progId="Equation.3">
                  <p:embed/>
                </p:oleObj>
              </mc:Choice>
              <mc:Fallback>
                <p:oleObj name="Equation" r:id="rId5" imgW="1577148" imgH="39634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5" y="1663918"/>
                        <a:ext cx="3673475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5"/>
          <p:cNvGraphicFramePr>
            <a:graphicFrameLocks noChangeAspect="1"/>
          </p:cNvGraphicFramePr>
          <p:nvPr>
            <p:extLst/>
          </p:nvPr>
        </p:nvGraphicFramePr>
        <p:xfrm>
          <a:off x="2613025" y="2556093"/>
          <a:ext cx="18065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40" name="Equation" r:id="rId7" imgW="739096" imgH="198173" progId="Equation.3">
                  <p:embed/>
                </p:oleObj>
              </mc:Choice>
              <mc:Fallback>
                <p:oleObj name="Equation" r:id="rId7" imgW="739096" imgH="1981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025" y="2556093"/>
                        <a:ext cx="18065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685800" y="2875181"/>
            <a:ext cx="24304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cs typeface="Times New Roman" panose="02020603050405020304" pitchFamily="18" charset="0"/>
              </a:rPr>
              <a:t>求所经过的</a:t>
            </a:r>
            <a:r>
              <a:rPr lang="zh-CN" altLang="en-US" sz="2800" b="1">
                <a:cs typeface="Times New Roman" panose="02020603050405020304" pitchFamily="18" charset="0"/>
              </a:rPr>
              <a:t>时间</a:t>
            </a:r>
          </a:p>
        </p:txBody>
      </p:sp>
      <p:graphicFrame>
        <p:nvGraphicFramePr>
          <p:cNvPr id="63495" name="Object 7"/>
          <p:cNvGraphicFramePr>
            <a:graphicFrameLocks noChangeAspect="1"/>
          </p:cNvGraphicFramePr>
          <p:nvPr>
            <p:extLst/>
          </p:nvPr>
        </p:nvGraphicFramePr>
        <p:xfrm>
          <a:off x="1643063" y="3402231"/>
          <a:ext cx="4217987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41" name="Equation" r:id="rId9" imgW="1615499" imgH="335333" progId="Equation.3">
                  <p:embed/>
                </p:oleObj>
              </mc:Choice>
              <mc:Fallback>
                <p:oleObj name="Equation" r:id="rId9" imgW="1615499" imgH="33533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3402231"/>
                        <a:ext cx="4217987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6" name="Object 8"/>
          <p:cNvGraphicFramePr>
            <a:graphicFrameLocks noChangeAspect="1"/>
          </p:cNvGraphicFramePr>
          <p:nvPr>
            <p:extLst/>
          </p:nvPr>
        </p:nvGraphicFramePr>
        <p:xfrm>
          <a:off x="1600200" y="4308693"/>
          <a:ext cx="23304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42" name="Equation" r:id="rId11" imgW="929433" imgH="220875" progId="Equation.3">
                  <p:embed/>
                </p:oleObj>
              </mc:Choice>
              <mc:Fallback>
                <p:oleObj name="Equation" r:id="rId11" imgW="929433" imgH="2208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308693"/>
                        <a:ext cx="233045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7" name="Object 9"/>
          <p:cNvGraphicFramePr>
            <a:graphicFrameLocks noChangeAspect="1"/>
          </p:cNvGraphicFramePr>
          <p:nvPr>
            <p:extLst/>
          </p:nvPr>
        </p:nvGraphicFramePr>
        <p:xfrm>
          <a:off x="4395788" y="4399181"/>
          <a:ext cx="1700212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43" name="Equation" r:id="rId13" imgW="678017" imgH="198173" progId="Equation.3">
                  <p:embed/>
                </p:oleObj>
              </mc:Choice>
              <mc:Fallback>
                <p:oleObj name="Equation" r:id="rId13" imgW="678017" imgH="1981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5788" y="4399181"/>
                        <a:ext cx="1700212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8" name="Object 10"/>
          <p:cNvGraphicFramePr>
            <a:graphicFrameLocks noChangeAspect="1"/>
          </p:cNvGraphicFramePr>
          <p:nvPr>
            <p:extLst/>
          </p:nvPr>
        </p:nvGraphicFramePr>
        <p:xfrm>
          <a:off x="1554163" y="4907181"/>
          <a:ext cx="30178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44" name="Equation" r:id="rId15" imgW="1120244" imgH="205740" progId="Equation.3">
                  <p:embed/>
                </p:oleObj>
              </mc:Choice>
              <mc:Fallback>
                <p:oleObj name="Equation" r:id="rId15" imgW="1120244" imgH="2057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4163" y="4907181"/>
                        <a:ext cx="301783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9" name="Object 11"/>
          <p:cNvGraphicFramePr>
            <a:graphicFrameLocks noChangeAspect="1"/>
          </p:cNvGraphicFramePr>
          <p:nvPr>
            <p:extLst/>
          </p:nvPr>
        </p:nvGraphicFramePr>
        <p:xfrm>
          <a:off x="685800" y="5542181"/>
          <a:ext cx="346392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45" name="Equation" r:id="rId17" imgW="1386810" imgH="198173" progId="Equation.3">
                  <p:embed/>
                </p:oleObj>
              </mc:Choice>
              <mc:Fallback>
                <p:oleObj name="Equation" r:id="rId17" imgW="1386810" imgH="1981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5542181"/>
                        <a:ext cx="3463925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0" name="Object 12"/>
          <p:cNvGraphicFramePr>
            <a:graphicFrameLocks noChangeAspect="1"/>
          </p:cNvGraphicFramePr>
          <p:nvPr>
            <p:extLst/>
          </p:nvPr>
        </p:nvGraphicFramePr>
        <p:xfrm>
          <a:off x="1539875" y="5869206"/>
          <a:ext cx="4911725" cy="649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46" name="Equation" r:id="rId19" imgW="1973447" imgH="244050" progId="Equation.3">
                  <p:embed/>
                </p:oleObj>
              </mc:Choice>
              <mc:Fallback>
                <p:oleObj name="Equation" r:id="rId19" imgW="1973447" imgH="24405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75" y="5869206"/>
                        <a:ext cx="4911725" cy="649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61232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3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4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407988" y="537736"/>
            <a:ext cx="5840412" cy="62865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3200" b="1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3.6 .2   </a:t>
            </a:r>
            <a:r>
              <a:rPr lang="en-US" altLang="zh-CN" sz="3200" b="1" i="1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zh-CN" altLang="en-US" sz="3200" b="1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电路的零状态响应</a:t>
            </a:r>
            <a:endParaRPr lang="zh-CN" altLang="zh-CN" sz="3200" b="1" smtClean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3120" name="Object 0"/>
          <p:cNvGraphicFramePr>
            <a:graphicFrameLocks noChangeAspect="1"/>
          </p:cNvGraphicFramePr>
          <p:nvPr>
            <p:extLst/>
          </p:nvPr>
        </p:nvGraphicFramePr>
        <p:xfrm>
          <a:off x="755650" y="3325386"/>
          <a:ext cx="453707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4" name="Equation" r:id="rId3" imgW="1996647" imgH="335333" progId="Equation.3">
                  <p:embed/>
                </p:oleObj>
              </mc:Choice>
              <mc:Fallback>
                <p:oleObj name="Equation" r:id="rId3" imgW="1996647" imgH="33533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325386"/>
                        <a:ext cx="4537075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609600" y="2537986"/>
            <a:ext cx="3352800" cy="584200"/>
            <a:chOff x="384" y="1536"/>
            <a:chExt cx="2112" cy="368"/>
          </a:xfrm>
        </p:grpSpPr>
        <p:sp>
          <p:nvSpPr>
            <p:cNvPr id="64517" name="Text Box 5"/>
            <p:cNvSpPr txBox="1">
              <a:spLocks noChangeArrowheads="1"/>
            </p:cNvSpPr>
            <p:nvPr/>
          </p:nvSpPr>
          <p:spPr bwMode="auto">
            <a:xfrm>
              <a:off x="384" y="1542"/>
              <a:ext cx="211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    </a:t>
              </a:r>
              <a:r>
                <a:rPr lang="zh-CN" altLang="en-US" sz="2800" b="1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变化规律  </a:t>
              </a:r>
            </a:p>
          </p:txBody>
        </p:sp>
        <p:graphicFrame>
          <p:nvGraphicFramePr>
            <p:cNvPr id="69650" name="Object 5"/>
            <p:cNvGraphicFramePr>
              <a:graphicFrameLocks noChangeAspect="1"/>
            </p:cNvGraphicFramePr>
            <p:nvPr/>
          </p:nvGraphicFramePr>
          <p:xfrm>
            <a:off x="624" y="1536"/>
            <a:ext cx="233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15" name="Equation" r:id="rId5" imgW="144884" imgH="205740" progId="Equation.3">
                    <p:embed/>
                  </p:oleObj>
                </mc:Choice>
                <mc:Fallback>
                  <p:oleObj name="Equation" r:id="rId5" imgW="144884" imgH="2057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1536"/>
                          <a:ext cx="233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519" name="Text Box 7"/>
          <p:cNvSpPr txBox="1">
            <a:spLocks noChangeArrowheads="1"/>
          </p:cNvSpPr>
          <p:nvPr/>
        </p:nvSpPr>
        <p:spPr bwMode="auto">
          <a:xfrm>
            <a:off x="477838" y="3101549"/>
            <a:ext cx="23415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三要素法</a:t>
            </a:r>
          </a:p>
        </p:txBody>
      </p:sp>
      <p:graphicFrame>
        <p:nvGraphicFramePr>
          <p:cNvPr id="133121" name="Object 1"/>
          <p:cNvGraphicFramePr>
            <a:graphicFrameLocks noChangeAspect="1"/>
          </p:cNvGraphicFramePr>
          <p:nvPr>
            <p:extLst/>
          </p:nvPr>
        </p:nvGraphicFramePr>
        <p:xfrm>
          <a:off x="684213" y="5243086"/>
          <a:ext cx="532765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6" name="Equation" r:id="rId7" imgW="2293516" imgH="426615" progId="Equation.3">
                  <p:embed/>
                </p:oleObj>
              </mc:Choice>
              <mc:Fallback>
                <p:oleObj name="Equation" r:id="rId7" imgW="2293516" imgH="4266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243086"/>
                        <a:ext cx="532765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800100" y="4249311"/>
            <a:ext cx="1539875" cy="941388"/>
            <a:chOff x="424" y="2626"/>
            <a:chExt cx="1043" cy="638"/>
          </a:xfrm>
        </p:grpSpPr>
        <p:graphicFrame>
          <p:nvGraphicFramePr>
            <p:cNvPr id="69647" name="Object 4"/>
            <p:cNvGraphicFramePr>
              <a:graphicFrameLocks noChangeAspect="1"/>
            </p:cNvGraphicFramePr>
            <p:nvPr/>
          </p:nvGraphicFramePr>
          <p:xfrm>
            <a:off x="424" y="2626"/>
            <a:ext cx="1043" cy="6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17" name="公式" r:id="rId9" imgW="678017" imgH="396345" progId="Equation.3">
                    <p:embed/>
                  </p:oleObj>
                </mc:Choice>
                <mc:Fallback>
                  <p:oleObj name="公式" r:id="rId9" imgW="678017" imgH="39634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" y="2626"/>
                          <a:ext cx="1043" cy="6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8" name="Line 11"/>
            <p:cNvSpPr>
              <a:spLocks noChangeShapeType="1"/>
            </p:cNvSpPr>
            <p:nvPr/>
          </p:nvSpPr>
          <p:spPr bwMode="auto">
            <a:xfrm>
              <a:off x="474" y="3217"/>
              <a:ext cx="963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2944813" y="4519186"/>
            <a:ext cx="2562225" cy="585788"/>
            <a:chOff x="1855" y="2784"/>
            <a:chExt cx="1735" cy="397"/>
          </a:xfrm>
        </p:grpSpPr>
        <p:graphicFrame>
          <p:nvGraphicFramePr>
            <p:cNvPr id="69645" name="Object 3"/>
            <p:cNvGraphicFramePr>
              <a:graphicFrameLocks noChangeAspect="1"/>
            </p:cNvGraphicFramePr>
            <p:nvPr/>
          </p:nvGraphicFramePr>
          <p:xfrm>
            <a:off x="1855" y="2784"/>
            <a:ext cx="1735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18" name="公式" r:id="rId11" imgW="1188898" imgH="205740" progId="Equation.3">
                    <p:embed/>
                  </p:oleObj>
                </mc:Choice>
                <mc:Fallback>
                  <p:oleObj name="公式" r:id="rId11" imgW="1188898" imgH="2057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5" y="2784"/>
                          <a:ext cx="1735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6" name="Line 14"/>
            <p:cNvSpPr>
              <a:spLocks noChangeShapeType="1"/>
            </p:cNvSpPr>
            <p:nvPr/>
          </p:nvSpPr>
          <p:spPr bwMode="auto">
            <a:xfrm>
              <a:off x="1883" y="3181"/>
              <a:ext cx="1635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5940425" y="4215974"/>
            <a:ext cx="1193800" cy="968375"/>
            <a:chOff x="4128" y="2544"/>
            <a:chExt cx="752" cy="610"/>
          </a:xfrm>
        </p:grpSpPr>
        <p:graphicFrame>
          <p:nvGraphicFramePr>
            <p:cNvPr id="69643" name="Object 2"/>
            <p:cNvGraphicFramePr>
              <a:graphicFrameLocks noChangeAspect="1"/>
            </p:cNvGraphicFramePr>
            <p:nvPr/>
          </p:nvGraphicFramePr>
          <p:xfrm>
            <a:off x="4173" y="2544"/>
            <a:ext cx="627" cy="6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519" name="公式" r:id="rId13" imgW="411450" imgH="396345" progId="Equation.3">
                    <p:embed/>
                  </p:oleObj>
                </mc:Choice>
                <mc:Fallback>
                  <p:oleObj name="公式" r:id="rId13" imgW="411450" imgH="39634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3" y="2544"/>
                          <a:ext cx="627" cy="6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4" name="Line 17"/>
            <p:cNvSpPr>
              <a:spLocks noChangeShapeType="1"/>
            </p:cNvSpPr>
            <p:nvPr/>
          </p:nvSpPr>
          <p:spPr bwMode="auto">
            <a:xfrm>
              <a:off x="4128" y="3144"/>
              <a:ext cx="752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9642" name="Picture 55" descr="图片46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663" y="936199"/>
            <a:ext cx="3956050" cy="2617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81401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9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144" name="Object 0"/>
          <p:cNvGraphicFramePr>
            <a:graphicFrameLocks noChangeAspect="1"/>
          </p:cNvGraphicFramePr>
          <p:nvPr>
            <p:extLst/>
          </p:nvPr>
        </p:nvGraphicFramePr>
        <p:xfrm>
          <a:off x="1169988" y="1408113"/>
          <a:ext cx="4545012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6" name="Equation" r:id="rId4" imgW="1592772" imgH="426615" progId="Equation.3">
                  <p:embed/>
                </p:oleObj>
              </mc:Choice>
              <mc:Fallback>
                <p:oleObj name="Equation" r:id="rId4" imgW="1592772" imgH="4266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88" y="1408113"/>
                        <a:ext cx="4545012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5" name="Object 1"/>
          <p:cNvGraphicFramePr>
            <a:graphicFrameLocks noChangeAspect="1"/>
          </p:cNvGraphicFramePr>
          <p:nvPr>
            <p:extLst/>
          </p:nvPr>
        </p:nvGraphicFramePr>
        <p:xfrm>
          <a:off x="1122363" y="2187575"/>
          <a:ext cx="41354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7" name="Equation" r:id="rId6" imgW="1425162" imgH="335333" progId="Equation.3">
                  <p:embed/>
                </p:oleObj>
              </mc:Choice>
              <mc:Fallback>
                <p:oleObj name="Equation" r:id="rId6" imgW="1425162" imgH="33533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63" y="2187575"/>
                        <a:ext cx="413543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838200" y="3078163"/>
            <a:ext cx="4267200" cy="579437"/>
            <a:chOff x="528" y="1939"/>
            <a:chExt cx="2688" cy="365"/>
          </a:xfrm>
        </p:grpSpPr>
        <p:sp>
          <p:nvSpPr>
            <p:cNvPr id="65541" name="Text Box 5"/>
            <p:cNvSpPr txBox="1">
              <a:spLocks noChangeArrowheads="1"/>
            </p:cNvSpPr>
            <p:nvPr/>
          </p:nvSpPr>
          <p:spPr bwMode="auto">
            <a:xfrm>
              <a:off x="528" y="1939"/>
              <a:ext cx="26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</a:t>
              </a:r>
              <a:r>
                <a:rPr lang="en-US" altLang="zh-CN" sz="3200" b="1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lang="zh-CN" altLang="en-US" sz="3200" b="1">
                  <a:solidFill>
                    <a:srgbClr val="201A9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、</a:t>
              </a:r>
              <a:r>
                <a:rPr lang="zh-CN" altLang="en-US" sz="3200" b="1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、  </a:t>
              </a:r>
              <a:r>
                <a:rPr lang="zh-CN" altLang="en-US" sz="2800" b="1">
                  <a:solidFill>
                    <a:srgbClr val="CC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变化曲线</a:t>
              </a:r>
            </a:p>
          </p:txBody>
        </p:sp>
        <p:graphicFrame>
          <p:nvGraphicFramePr>
            <p:cNvPr id="70689" name="Object 11"/>
            <p:cNvGraphicFramePr>
              <a:graphicFrameLocks noChangeAspect="1"/>
            </p:cNvGraphicFramePr>
            <p:nvPr/>
          </p:nvGraphicFramePr>
          <p:xfrm>
            <a:off x="1506" y="1965"/>
            <a:ext cx="329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68" name="Equation" r:id="rId8" imgW="197913" imgH="205740" progId="Equation.3">
                    <p:embed/>
                  </p:oleObj>
                </mc:Choice>
                <mc:Fallback>
                  <p:oleObj name="Equation" r:id="rId8" imgW="197913" imgH="2057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6" y="1965"/>
                          <a:ext cx="329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90" name="Object 12"/>
            <p:cNvGraphicFramePr>
              <a:graphicFrameLocks noChangeAspect="1"/>
            </p:cNvGraphicFramePr>
            <p:nvPr/>
          </p:nvGraphicFramePr>
          <p:xfrm>
            <a:off x="786" y="1966"/>
            <a:ext cx="246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69" name="Equation" r:id="rId10" imgW="144884" imgH="205740" progId="Equation.3">
                    <p:embed/>
                  </p:oleObj>
                </mc:Choice>
                <mc:Fallback>
                  <p:oleObj name="Equation" r:id="rId10" imgW="144884" imgH="2057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6" y="1966"/>
                          <a:ext cx="246" cy="3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91" name="Object 13"/>
            <p:cNvGraphicFramePr>
              <a:graphicFrameLocks noChangeAspect="1"/>
            </p:cNvGraphicFramePr>
            <p:nvPr/>
          </p:nvGraphicFramePr>
          <p:xfrm>
            <a:off x="1122" y="1965"/>
            <a:ext cx="308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70" name="Equation" r:id="rId12" imgW="182762" imgH="205740" progId="Equation.3">
                    <p:embed/>
                  </p:oleObj>
                </mc:Choice>
                <mc:Fallback>
                  <p:oleObj name="Equation" r:id="rId12" imgW="182762" imgH="2057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2" y="1965"/>
                          <a:ext cx="308" cy="3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467350" y="3859213"/>
            <a:ext cx="2214563" cy="1884362"/>
            <a:chOff x="3444" y="2348"/>
            <a:chExt cx="1596" cy="1229"/>
          </a:xfrm>
        </p:grpSpPr>
        <p:sp>
          <p:nvSpPr>
            <p:cNvPr id="70686" name="Freeform 10"/>
            <p:cNvSpPr>
              <a:spLocks/>
            </p:cNvSpPr>
            <p:nvPr/>
          </p:nvSpPr>
          <p:spPr bwMode="auto">
            <a:xfrm flipV="1">
              <a:off x="3444" y="2829"/>
              <a:ext cx="1596" cy="748"/>
            </a:xfrm>
            <a:custGeom>
              <a:avLst/>
              <a:gdLst>
                <a:gd name="T0" fmla="*/ 0 w 1536"/>
                <a:gd name="T1" fmla="*/ 0 h 720"/>
                <a:gd name="T2" fmla="*/ 671 w 1536"/>
                <a:gd name="T3" fmla="*/ 670 h 720"/>
                <a:gd name="T4" fmla="*/ 1790 w 1536"/>
                <a:gd name="T5" fmla="*/ 838 h 720"/>
                <a:gd name="T6" fmla="*/ 0 60000 65536"/>
                <a:gd name="T7" fmla="*/ 0 60000 65536"/>
                <a:gd name="T8" fmla="*/ 0 60000 65536"/>
                <a:gd name="T9" fmla="*/ 0 w 1536"/>
                <a:gd name="T10" fmla="*/ 0 h 720"/>
                <a:gd name="T11" fmla="*/ 1536 w 1536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720">
                  <a:moveTo>
                    <a:pt x="0" y="0"/>
                  </a:moveTo>
                  <a:cubicBezTo>
                    <a:pt x="160" y="228"/>
                    <a:pt x="320" y="456"/>
                    <a:pt x="576" y="576"/>
                  </a:cubicBezTo>
                  <a:cubicBezTo>
                    <a:pt x="832" y="696"/>
                    <a:pt x="1184" y="708"/>
                    <a:pt x="1536" y="720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70687" name="Object 10"/>
            <p:cNvGraphicFramePr>
              <a:graphicFrameLocks noChangeAspect="1"/>
            </p:cNvGraphicFramePr>
            <p:nvPr/>
          </p:nvGraphicFramePr>
          <p:xfrm>
            <a:off x="4616" y="2348"/>
            <a:ext cx="343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71" name="公式" r:id="rId14" imgW="182762" imgH="205740" progId="Equation.3">
                    <p:embed/>
                  </p:oleObj>
                </mc:Choice>
                <mc:Fallback>
                  <p:oleObj name="公式" r:id="rId14" imgW="182762" imgH="2057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6" y="2348"/>
                          <a:ext cx="343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029200" y="3906838"/>
            <a:ext cx="3429000" cy="2278062"/>
            <a:chOff x="3168" y="2461"/>
            <a:chExt cx="2160" cy="1435"/>
          </a:xfrm>
        </p:grpSpPr>
        <p:sp>
          <p:nvSpPr>
            <p:cNvPr id="70681" name="Text Box 13"/>
            <p:cNvSpPr txBox="1">
              <a:spLocks noChangeArrowheads="1"/>
            </p:cNvSpPr>
            <p:nvPr/>
          </p:nvSpPr>
          <p:spPr bwMode="auto">
            <a:xfrm>
              <a:off x="3168" y="3456"/>
              <a:ext cx="29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000018"/>
                  </a:solidFill>
                  <a:cs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70682" name="Line 14"/>
            <p:cNvSpPr>
              <a:spLocks noChangeShapeType="1"/>
            </p:cNvSpPr>
            <p:nvPr/>
          </p:nvSpPr>
          <p:spPr bwMode="auto">
            <a:xfrm>
              <a:off x="3433" y="3624"/>
              <a:ext cx="1895" cy="0"/>
            </a:xfrm>
            <a:prstGeom prst="line">
              <a:avLst/>
            </a:prstGeom>
            <a:noFill/>
            <a:ln w="28575">
              <a:solidFill>
                <a:srgbClr val="000018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683" name="Line 15"/>
            <p:cNvSpPr>
              <a:spLocks noChangeShapeType="1"/>
            </p:cNvSpPr>
            <p:nvPr/>
          </p:nvSpPr>
          <p:spPr bwMode="auto">
            <a:xfrm flipV="1">
              <a:off x="3426" y="2488"/>
              <a:ext cx="0" cy="1160"/>
            </a:xfrm>
            <a:prstGeom prst="line">
              <a:avLst/>
            </a:prstGeom>
            <a:noFill/>
            <a:ln w="28575">
              <a:solidFill>
                <a:srgbClr val="000018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70684" name="Object 8"/>
            <p:cNvGraphicFramePr>
              <a:graphicFrameLocks noChangeAspect="1"/>
            </p:cNvGraphicFramePr>
            <p:nvPr/>
          </p:nvGraphicFramePr>
          <p:xfrm>
            <a:off x="3478" y="2461"/>
            <a:ext cx="187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72" name="公式" r:id="rId16" imgW="106532" imgH="122025" progId="Equation.3">
                    <p:embed/>
                  </p:oleObj>
                </mc:Choice>
                <mc:Fallback>
                  <p:oleObj name="公式" r:id="rId16" imgW="106532" imgH="1220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8" y="2461"/>
                          <a:ext cx="187" cy="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18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85" name="Object 9"/>
            <p:cNvGraphicFramePr>
              <a:graphicFrameLocks noChangeAspect="1"/>
            </p:cNvGraphicFramePr>
            <p:nvPr/>
          </p:nvGraphicFramePr>
          <p:xfrm>
            <a:off x="5088" y="3613"/>
            <a:ext cx="146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73" name="公式" r:id="rId18" imgW="83805" imgH="129593" progId="Equation.3">
                    <p:embed/>
                  </p:oleObj>
                </mc:Choice>
                <mc:Fallback>
                  <p:oleObj name="公式" r:id="rId18" imgW="83805" imgH="12959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3613"/>
                          <a:ext cx="146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18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5410200" y="4591050"/>
            <a:ext cx="2438400" cy="1143000"/>
            <a:chOff x="3444" y="2809"/>
            <a:chExt cx="1536" cy="720"/>
          </a:xfrm>
        </p:grpSpPr>
        <p:sp>
          <p:nvSpPr>
            <p:cNvPr id="70679" name="Freeform 19"/>
            <p:cNvSpPr>
              <a:spLocks/>
            </p:cNvSpPr>
            <p:nvPr/>
          </p:nvSpPr>
          <p:spPr bwMode="auto">
            <a:xfrm>
              <a:off x="3444" y="2809"/>
              <a:ext cx="1536" cy="720"/>
            </a:xfrm>
            <a:custGeom>
              <a:avLst/>
              <a:gdLst>
                <a:gd name="T0" fmla="*/ 0 w 1536"/>
                <a:gd name="T1" fmla="*/ 0 h 720"/>
                <a:gd name="T2" fmla="*/ 576 w 1536"/>
                <a:gd name="T3" fmla="*/ 576 h 720"/>
                <a:gd name="T4" fmla="*/ 1536 w 1536"/>
                <a:gd name="T5" fmla="*/ 720 h 720"/>
                <a:gd name="T6" fmla="*/ 0 60000 65536"/>
                <a:gd name="T7" fmla="*/ 0 60000 65536"/>
                <a:gd name="T8" fmla="*/ 0 60000 65536"/>
                <a:gd name="T9" fmla="*/ 0 w 1536"/>
                <a:gd name="T10" fmla="*/ 0 h 720"/>
                <a:gd name="T11" fmla="*/ 1536 w 1536"/>
                <a:gd name="T12" fmla="*/ 720 h 72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36" h="720">
                  <a:moveTo>
                    <a:pt x="0" y="0"/>
                  </a:moveTo>
                  <a:cubicBezTo>
                    <a:pt x="160" y="228"/>
                    <a:pt x="320" y="456"/>
                    <a:pt x="576" y="576"/>
                  </a:cubicBezTo>
                  <a:cubicBezTo>
                    <a:pt x="832" y="696"/>
                    <a:pt x="1184" y="708"/>
                    <a:pt x="1536" y="720"/>
                  </a:cubicBezTo>
                </a:path>
              </a:pathLst>
            </a:custGeom>
            <a:noFill/>
            <a:ln w="3810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70680" name="Object 7"/>
            <p:cNvGraphicFramePr>
              <a:graphicFrameLocks noChangeAspect="1"/>
            </p:cNvGraphicFramePr>
            <p:nvPr/>
          </p:nvGraphicFramePr>
          <p:xfrm>
            <a:off x="4366" y="3116"/>
            <a:ext cx="285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74" name="公式" r:id="rId20" imgW="167610" imgH="205740" progId="Equation.3">
                    <p:embed/>
                  </p:oleObj>
                </mc:Choice>
                <mc:Fallback>
                  <p:oleObj name="公式" r:id="rId20" imgW="167610" imgH="2057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6" y="3116"/>
                          <a:ext cx="285" cy="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>
                              <a:solidFill>
                                <a:srgbClr val="0066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5046663" y="4424363"/>
            <a:ext cx="2954337" cy="392112"/>
            <a:chOff x="3179" y="2612"/>
            <a:chExt cx="1861" cy="247"/>
          </a:xfrm>
        </p:grpSpPr>
        <p:graphicFrame>
          <p:nvGraphicFramePr>
            <p:cNvPr id="70677" name="Object 6"/>
            <p:cNvGraphicFramePr>
              <a:graphicFrameLocks noChangeAspect="1"/>
            </p:cNvGraphicFramePr>
            <p:nvPr/>
          </p:nvGraphicFramePr>
          <p:xfrm>
            <a:off x="3179" y="2612"/>
            <a:ext cx="220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75" name="公式" r:id="rId22" imgW="144884" imgH="144727" progId="Equation.3">
                    <p:embed/>
                  </p:oleObj>
                </mc:Choice>
                <mc:Fallback>
                  <p:oleObj name="公式" r:id="rId22" imgW="144884" imgH="14472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9" y="2612"/>
                          <a:ext cx="220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78" name="Line 23"/>
            <p:cNvSpPr>
              <a:spLocks noChangeShapeType="1"/>
            </p:cNvSpPr>
            <p:nvPr/>
          </p:nvSpPr>
          <p:spPr bwMode="auto">
            <a:xfrm>
              <a:off x="3456" y="2717"/>
              <a:ext cx="1584" cy="0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Group 24"/>
          <p:cNvGrpSpPr>
            <a:grpSpLocks/>
          </p:cNvGrpSpPr>
          <p:nvPr/>
        </p:nvGrpSpPr>
        <p:grpSpPr bwMode="auto">
          <a:xfrm>
            <a:off x="1143000" y="3624263"/>
            <a:ext cx="3124200" cy="2527300"/>
            <a:chOff x="576" y="2160"/>
            <a:chExt cx="1968" cy="1592"/>
          </a:xfrm>
        </p:grpSpPr>
        <p:graphicFrame>
          <p:nvGraphicFramePr>
            <p:cNvPr id="70671" name="Object 4"/>
            <p:cNvGraphicFramePr>
              <a:graphicFrameLocks noChangeAspect="1"/>
            </p:cNvGraphicFramePr>
            <p:nvPr/>
          </p:nvGraphicFramePr>
          <p:xfrm>
            <a:off x="876" y="2160"/>
            <a:ext cx="232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76" name="公式" r:id="rId24" imgW="129732" imgH="205740" progId="Equation.3">
                    <p:embed/>
                  </p:oleObj>
                </mc:Choice>
                <mc:Fallback>
                  <p:oleObj name="公式" r:id="rId24" imgW="129732" imgH="2057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6" y="2160"/>
                          <a:ext cx="232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18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0672" name="Group 26"/>
            <p:cNvGrpSpPr>
              <a:grpSpLocks/>
            </p:cNvGrpSpPr>
            <p:nvPr/>
          </p:nvGrpSpPr>
          <p:grpSpPr bwMode="auto">
            <a:xfrm>
              <a:off x="576" y="2352"/>
              <a:ext cx="1968" cy="1400"/>
              <a:chOff x="576" y="2352"/>
              <a:chExt cx="1968" cy="1400"/>
            </a:xfrm>
          </p:grpSpPr>
          <p:sp>
            <p:nvSpPr>
              <p:cNvPr id="70673" name="Line 27"/>
              <p:cNvSpPr>
                <a:spLocks noChangeShapeType="1"/>
              </p:cNvSpPr>
              <p:nvPr/>
            </p:nvSpPr>
            <p:spPr bwMode="auto">
              <a:xfrm>
                <a:off x="823" y="3504"/>
                <a:ext cx="1721" cy="0"/>
              </a:xfrm>
              <a:prstGeom prst="line">
                <a:avLst/>
              </a:prstGeom>
              <a:noFill/>
              <a:ln w="28575">
                <a:solidFill>
                  <a:srgbClr val="000018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74" name="Line 28"/>
              <p:cNvSpPr>
                <a:spLocks noChangeShapeType="1"/>
              </p:cNvSpPr>
              <p:nvPr/>
            </p:nvSpPr>
            <p:spPr bwMode="auto">
              <a:xfrm flipV="1">
                <a:off x="834" y="2352"/>
                <a:ext cx="0" cy="1161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675" name="Text Box 29"/>
              <p:cNvSpPr txBox="1">
                <a:spLocks noChangeArrowheads="1"/>
              </p:cNvSpPr>
              <p:nvPr/>
            </p:nvSpPr>
            <p:spPr bwMode="auto">
              <a:xfrm>
                <a:off x="576" y="3360"/>
                <a:ext cx="294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200" b="1" i="1">
                    <a:solidFill>
                      <a:srgbClr val="000018"/>
                    </a:solidFill>
                    <a:cs typeface="Times New Roman" panose="02020603050405020304" pitchFamily="18" charset="0"/>
                  </a:rPr>
                  <a:t>O</a:t>
                </a:r>
              </a:p>
            </p:txBody>
          </p:sp>
          <p:graphicFrame>
            <p:nvGraphicFramePr>
              <p:cNvPr id="70676" name="Object 5"/>
              <p:cNvGraphicFramePr>
                <a:graphicFrameLocks noChangeAspect="1"/>
              </p:cNvGraphicFramePr>
              <p:nvPr/>
            </p:nvGraphicFramePr>
            <p:xfrm>
              <a:off x="2303" y="3469"/>
              <a:ext cx="145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677" name="公式" r:id="rId26" imgW="83805" imgH="129593" progId="Equation.3">
                      <p:embed/>
                    </p:oleObj>
                  </mc:Choice>
                  <mc:Fallback>
                    <p:oleObj name="公式" r:id="rId26" imgW="83805" imgH="129593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03" y="3469"/>
                            <a:ext cx="145" cy="2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18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65567" name="Freeform 31"/>
          <p:cNvSpPr>
            <a:spLocks/>
          </p:cNvSpPr>
          <p:nvPr/>
        </p:nvSpPr>
        <p:spPr bwMode="auto">
          <a:xfrm>
            <a:off x="1558925" y="4652963"/>
            <a:ext cx="2514600" cy="1106487"/>
          </a:xfrm>
          <a:custGeom>
            <a:avLst/>
            <a:gdLst>
              <a:gd name="T0" fmla="*/ 0 w 1488"/>
              <a:gd name="T1" fmla="*/ 2147483646 h 816"/>
              <a:gd name="T2" fmla="*/ 2147483646 w 1488"/>
              <a:gd name="T3" fmla="*/ 2147483646 h 816"/>
              <a:gd name="T4" fmla="*/ 2147483646 w 1488"/>
              <a:gd name="T5" fmla="*/ 0 h 816"/>
              <a:gd name="T6" fmla="*/ 0 60000 65536"/>
              <a:gd name="T7" fmla="*/ 0 60000 65536"/>
              <a:gd name="T8" fmla="*/ 0 60000 65536"/>
              <a:gd name="T9" fmla="*/ 0 w 1488"/>
              <a:gd name="T10" fmla="*/ 0 h 816"/>
              <a:gd name="T11" fmla="*/ 1488 w 1488"/>
              <a:gd name="T12" fmla="*/ 816 h 8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88" h="816">
                <a:moveTo>
                  <a:pt x="0" y="816"/>
                </a:moveTo>
                <a:cubicBezTo>
                  <a:pt x="140" y="572"/>
                  <a:pt x="280" y="328"/>
                  <a:pt x="528" y="192"/>
                </a:cubicBezTo>
                <a:cubicBezTo>
                  <a:pt x="776" y="56"/>
                  <a:pt x="1132" y="28"/>
                  <a:pt x="1488" y="0"/>
                </a:cubicBezTo>
              </a:path>
            </a:pathLst>
          </a:cu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1155700" y="4081463"/>
            <a:ext cx="2882900" cy="922337"/>
            <a:chOff x="554" y="2576"/>
            <a:chExt cx="1894" cy="645"/>
          </a:xfrm>
        </p:grpSpPr>
        <p:graphicFrame>
          <p:nvGraphicFramePr>
            <p:cNvPr id="70669" name="Object 3"/>
            <p:cNvGraphicFramePr>
              <a:graphicFrameLocks noChangeAspect="1"/>
            </p:cNvGraphicFramePr>
            <p:nvPr/>
          </p:nvGraphicFramePr>
          <p:xfrm>
            <a:off x="554" y="2576"/>
            <a:ext cx="253" cy="6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78" name="公式" r:id="rId28" imgW="167610" imgH="396345" progId="Equation.3">
                    <p:embed/>
                  </p:oleObj>
                </mc:Choice>
                <mc:Fallback>
                  <p:oleObj name="公式" r:id="rId28" imgW="167610" imgH="39634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4" y="2576"/>
                          <a:ext cx="253" cy="6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70" name="Line 34"/>
            <p:cNvSpPr>
              <a:spLocks noChangeShapeType="1"/>
            </p:cNvSpPr>
            <p:nvPr/>
          </p:nvSpPr>
          <p:spPr bwMode="auto">
            <a:xfrm>
              <a:off x="864" y="2947"/>
              <a:ext cx="158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70668" name="Object 2"/>
          <p:cNvGraphicFramePr>
            <a:graphicFrameLocks noChangeAspect="1"/>
          </p:cNvGraphicFramePr>
          <p:nvPr>
            <p:extLst/>
          </p:nvPr>
        </p:nvGraphicFramePr>
        <p:xfrm>
          <a:off x="1069975" y="554038"/>
          <a:ext cx="3273425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9" name="Equation" r:id="rId30" imgW="1081892" imgH="426615" progId="Equation.3">
                  <p:embed/>
                </p:oleObj>
              </mc:Choice>
              <mc:Fallback>
                <p:oleObj name="Equation" r:id="rId30" imgW="1081892" imgH="4266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554038"/>
                        <a:ext cx="3273425" cy="1122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31474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4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65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6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304800" y="605826"/>
            <a:ext cx="5867400" cy="7620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3200" b="1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3.6.3  </a:t>
            </a:r>
            <a:r>
              <a:rPr lang="en-US" altLang="zh-CN" sz="3200" b="1" i="1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zh-CN" altLang="en-US" sz="3200" b="1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电路的全响应</a:t>
            </a:r>
          </a:p>
        </p:txBody>
      </p:sp>
      <p:graphicFrame>
        <p:nvGraphicFramePr>
          <p:cNvPr id="71683" name="Object 0"/>
          <p:cNvGraphicFramePr>
            <a:graphicFrameLocks noChangeAspect="1"/>
          </p:cNvGraphicFramePr>
          <p:nvPr>
            <p:extLst/>
          </p:nvPr>
        </p:nvGraphicFramePr>
        <p:xfrm>
          <a:off x="4622800" y="669326"/>
          <a:ext cx="24987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4" name="公式" r:id="rId3" imgW="1310581" imgH="205740" progId="Equation.3">
                  <p:embed/>
                </p:oleObj>
              </mc:Choice>
              <mc:Fallback>
                <p:oleObj name="公式" r:id="rId3" imgW="1310581" imgH="2057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800" y="669326"/>
                        <a:ext cx="249872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8"/>
          <p:cNvGrpSpPr>
            <a:grpSpLocks/>
          </p:cNvGrpSpPr>
          <p:nvPr/>
        </p:nvGrpSpPr>
        <p:grpSpPr bwMode="auto">
          <a:xfrm>
            <a:off x="685800" y="3961801"/>
            <a:ext cx="4191000" cy="581025"/>
            <a:chOff x="432" y="2450"/>
            <a:chExt cx="2640" cy="366"/>
          </a:xfrm>
        </p:grpSpPr>
        <p:graphicFrame>
          <p:nvGraphicFramePr>
            <p:cNvPr id="71689" name="Object 3"/>
            <p:cNvGraphicFramePr>
              <a:graphicFrameLocks noChangeAspect="1"/>
            </p:cNvGraphicFramePr>
            <p:nvPr/>
          </p:nvGraphicFramePr>
          <p:xfrm>
            <a:off x="663" y="2450"/>
            <a:ext cx="232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35" name="Equation" r:id="rId5" imgW="144884" imgH="205740" progId="Equation.3">
                    <p:embed/>
                  </p:oleObj>
                </mc:Choice>
                <mc:Fallback>
                  <p:oleObj name="Equation" r:id="rId5" imgW="144884" imgH="2057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3" y="2450"/>
                          <a:ext cx="232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67" name="Text Box 7"/>
            <p:cNvSpPr txBox="1">
              <a:spLocks noChangeArrowheads="1"/>
            </p:cNvSpPr>
            <p:nvPr/>
          </p:nvSpPr>
          <p:spPr bwMode="auto">
            <a:xfrm>
              <a:off x="432" y="2467"/>
              <a:ext cx="220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   </a:t>
              </a:r>
              <a:r>
                <a:rPr lang="zh-CN" altLang="en-US" sz="2800" b="1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变化规律   </a:t>
              </a:r>
            </a:p>
          </p:txBody>
        </p:sp>
        <p:sp>
          <p:nvSpPr>
            <p:cNvPr id="66568" name="Text Box 8"/>
            <p:cNvSpPr txBox="1">
              <a:spLocks noChangeArrowheads="1"/>
            </p:cNvSpPr>
            <p:nvPr/>
          </p:nvSpPr>
          <p:spPr bwMode="auto">
            <a:xfrm>
              <a:off x="1734" y="2466"/>
              <a:ext cx="133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三要素法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  <p:graphicFrame>
        <p:nvGraphicFramePr>
          <p:cNvPr id="135169" name="Object 1"/>
          <p:cNvGraphicFramePr>
            <a:graphicFrameLocks noChangeAspect="1"/>
          </p:cNvGraphicFramePr>
          <p:nvPr>
            <p:extLst/>
          </p:nvPr>
        </p:nvGraphicFramePr>
        <p:xfrm>
          <a:off x="1447800" y="4339626"/>
          <a:ext cx="5237163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6" name="Equation" r:id="rId7" imgW="1958296" imgH="335333" progId="Equation.3">
                  <p:embed/>
                </p:oleObj>
              </mc:Choice>
              <mc:Fallback>
                <p:oleObj name="Equation" r:id="rId7" imgW="1958296" imgH="33533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339626"/>
                        <a:ext cx="5237163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5758589"/>
              </p:ext>
            </p:extLst>
          </p:nvPr>
        </p:nvGraphicFramePr>
        <p:xfrm>
          <a:off x="1299402" y="5456297"/>
          <a:ext cx="5988366" cy="9810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37" name="Equation" r:id="rId9" imgW="2450880" imgH="431640" progId="Equation.DSMT4">
                  <p:embed/>
                </p:oleObj>
              </mc:Choice>
              <mc:Fallback>
                <p:oleObj name="Equation" r:id="rId9" imgW="2450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9402" y="5456297"/>
                        <a:ext cx="5988366" cy="9810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687" name="Picture 86" descr="图片47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48" y="1191614"/>
            <a:ext cx="4600575" cy="255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文本框 18"/>
          <p:cNvSpPr txBox="1"/>
          <p:nvPr/>
        </p:nvSpPr>
        <p:spPr>
          <a:xfrm>
            <a:off x="3229927" y="2022832"/>
            <a:ext cx="40024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H="1" flipV="1">
            <a:off x="3040951" y="1823316"/>
            <a:ext cx="374904" cy="32918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87" descr="图片48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145" y="1061258"/>
            <a:ext cx="2471738" cy="274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32328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5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192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4418181"/>
              </p:ext>
            </p:extLst>
          </p:nvPr>
        </p:nvGraphicFramePr>
        <p:xfrm>
          <a:off x="1715294" y="2050351"/>
          <a:ext cx="9588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09" name="Equation" r:id="rId3" imgW="355320" imgH="164880" progId="Equation.DSMT4">
                  <p:embed/>
                </p:oleObj>
              </mc:Choice>
              <mc:Fallback>
                <p:oleObj name="Equation" r:id="rId3" imgW="355320" imgH="164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5294" y="2050351"/>
                        <a:ext cx="9588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3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313145"/>
              </p:ext>
            </p:extLst>
          </p:nvPr>
        </p:nvGraphicFramePr>
        <p:xfrm>
          <a:off x="847535" y="786701"/>
          <a:ext cx="251142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0" name="Equation" r:id="rId5" imgW="1015920" imgH="419040" progId="Equation.DSMT4">
                  <p:embed/>
                </p:oleObj>
              </mc:Choice>
              <mc:Fallback>
                <p:oleObj name="Equation" r:id="rId5" imgW="10159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535" y="786701"/>
                        <a:ext cx="2511425" cy="103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4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178592"/>
              </p:ext>
            </p:extLst>
          </p:nvPr>
        </p:nvGraphicFramePr>
        <p:xfrm>
          <a:off x="1128713" y="4954016"/>
          <a:ext cx="13874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1" name="Equation" r:id="rId7" imgW="571320" imgH="203040" progId="Equation.DSMT4">
                  <p:embed/>
                </p:oleObj>
              </mc:Choice>
              <mc:Fallback>
                <p:oleObj name="Equation" r:id="rId7" imgW="5713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4954016"/>
                        <a:ext cx="138747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5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6033030"/>
              </p:ext>
            </p:extLst>
          </p:nvPr>
        </p:nvGraphicFramePr>
        <p:xfrm>
          <a:off x="1128713" y="3657600"/>
          <a:ext cx="2312987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2" name="Equation" r:id="rId9" imgW="952200" imgH="431640" progId="Equation.DSMT4">
                  <p:embed/>
                </p:oleObj>
              </mc:Choice>
              <mc:Fallback>
                <p:oleObj name="Equation" r:id="rId9" imgW="952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3657600"/>
                        <a:ext cx="2312987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6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776742"/>
              </p:ext>
            </p:extLst>
          </p:nvPr>
        </p:nvGraphicFramePr>
        <p:xfrm>
          <a:off x="1147096" y="2595975"/>
          <a:ext cx="1138237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3" name="Equation" r:id="rId11" imgW="464953" imgH="434182" progId="Equation.3">
                  <p:embed/>
                </p:oleObj>
              </mc:Choice>
              <mc:Fallback>
                <p:oleObj name="Equation" r:id="rId11" imgW="464953" imgH="4341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096" y="2595975"/>
                        <a:ext cx="1138237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7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299190"/>
              </p:ext>
            </p:extLst>
          </p:nvPr>
        </p:nvGraphicFramePr>
        <p:xfrm>
          <a:off x="768287" y="5929673"/>
          <a:ext cx="607377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4" name="Equation" r:id="rId13" imgW="2463480" imgH="279360" progId="Equation.DSMT4">
                  <p:embed/>
                </p:oleObj>
              </mc:Choice>
              <mc:Fallback>
                <p:oleObj name="Equation" r:id="rId13" imgW="24634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287" y="5929673"/>
                        <a:ext cx="607377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7692" name="Picture 108" descr="图片50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825" y="3353816"/>
            <a:ext cx="3078163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4651374" y="4072298"/>
            <a:ext cx="3459353" cy="1538287"/>
          </a:xfrm>
          <a:prstGeom prst="rect">
            <a:avLst/>
          </a:prstGeom>
          <a:noFill/>
          <a:ln w="38100">
            <a:solidFill>
              <a:srgbClr val="FF33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84812" y="3422606"/>
            <a:ext cx="989139" cy="5500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i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6198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036440"/>
              </p:ext>
            </p:extLst>
          </p:nvPr>
        </p:nvGraphicFramePr>
        <p:xfrm>
          <a:off x="7519383" y="5662973"/>
          <a:ext cx="118268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5" name="Equation" r:id="rId16" imgW="464953" imgH="198173" progId="Equation.3">
                  <p:embed/>
                </p:oleObj>
              </mc:Choice>
              <mc:Fallback>
                <p:oleObj name="Equation" r:id="rId16" imgW="464953" imgH="1981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9383" y="5662973"/>
                        <a:ext cx="1182687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Picture 107" descr="图片49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75" y="653682"/>
            <a:ext cx="4011168" cy="2535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50698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8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026"/>
          <p:cNvSpPr>
            <a:spLocks noChangeArrowheads="1"/>
          </p:cNvSpPr>
          <p:nvPr/>
        </p:nvSpPr>
        <p:spPr bwMode="auto">
          <a:xfrm>
            <a:off x="468313" y="691081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en-US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电感元件储能</a:t>
            </a:r>
            <a:endParaRPr lang="zh-CN" altLang="en-US" sz="2800" b="1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8304" name="Object 2048"/>
          <p:cNvGraphicFramePr>
            <a:graphicFrameLocks noChangeAspect="1"/>
          </p:cNvGraphicFramePr>
          <p:nvPr>
            <p:extLst/>
          </p:nvPr>
        </p:nvGraphicFramePr>
        <p:xfrm>
          <a:off x="3244850" y="3219969"/>
          <a:ext cx="167640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公式" r:id="rId3" imgW="672808" imgH="393529" progId="Equation.3">
                  <p:embed/>
                </p:oleObj>
              </mc:Choice>
              <mc:Fallback>
                <p:oleObj name="公式" r:id="rId3" imgW="672808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4850" y="3219969"/>
                        <a:ext cx="1676400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029"/>
          <p:cNvGrpSpPr>
            <a:grpSpLocks/>
          </p:cNvGrpSpPr>
          <p:nvPr/>
        </p:nvGrpSpPr>
        <p:grpSpPr bwMode="auto">
          <a:xfrm>
            <a:off x="620713" y="919681"/>
            <a:ext cx="6186487" cy="987425"/>
            <a:chOff x="480" y="528"/>
            <a:chExt cx="3897" cy="622"/>
          </a:xfrm>
        </p:grpSpPr>
        <p:graphicFrame>
          <p:nvGraphicFramePr>
            <p:cNvPr id="8202" name="Object 2050"/>
            <p:cNvGraphicFramePr>
              <a:graphicFrameLocks noChangeAspect="1"/>
            </p:cNvGraphicFramePr>
            <p:nvPr/>
          </p:nvGraphicFramePr>
          <p:xfrm>
            <a:off x="2967" y="528"/>
            <a:ext cx="1410" cy="6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Equation" r:id="rId5" imgW="952087" imgH="393529" progId="Equation.3">
                    <p:embed/>
                  </p:oleObj>
                </mc:Choice>
                <mc:Fallback>
                  <p:oleObj name="Equation" r:id="rId5" imgW="952087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7" y="528"/>
                          <a:ext cx="1410" cy="6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3" name="Rectangle 1031"/>
            <p:cNvSpPr>
              <a:spLocks noChangeArrowheads="1"/>
            </p:cNvSpPr>
            <p:nvPr/>
          </p:nvSpPr>
          <p:spPr bwMode="auto">
            <a:xfrm>
              <a:off x="480" y="672"/>
              <a:ext cx="244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010000"/>
                  </a:solidFill>
                  <a:cs typeface="Times New Roman" panose="02020603050405020304" pitchFamily="18" charset="0"/>
                </a:rPr>
                <a:t>根据基尔霍夫定律可得：</a:t>
              </a:r>
            </a:p>
          </p:txBody>
        </p:sp>
      </p:grpSp>
      <p:sp>
        <p:nvSpPr>
          <p:cNvPr id="79880" name="Rectangle 1032"/>
          <p:cNvSpPr>
            <a:spLocks noChangeArrowheads="1"/>
          </p:cNvSpPr>
          <p:nvPr/>
        </p:nvSpPr>
        <p:spPr bwMode="auto">
          <a:xfrm>
            <a:off x="606425" y="1629294"/>
            <a:ext cx="6248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10000"/>
                </a:solidFill>
                <a:cs typeface="Times New Roman" panose="02020603050405020304" pitchFamily="18" charset="0"/>
              </a:rPr>
              <a:t>将上式两边同乘上</a:t>
            </a:r>
            <a:r>
              <a:rPr lang="zh-CN" altLang="en-US" sz="2800" b="1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zh-CN" sz="2800" b="1" i="1">
                <a:solidFill>
                  <a:srgbClr val="FF0000"/>
                </a:solidFill>
                <a:cs typeface="Times New Roman" panose="02020603050405020304" pitchFamily="18" charset="0"/>
              </a:rPr>
              <a:t>i</a:t>
            </a:r>
            <a:r>
              <a:rPr lang="en-US" altLang="zh-CN" sz="2800" b="1" i="1">
                <a:solidFill>
                  <a:srgbClr val="010000"/>
                </a:solidFill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solidFill>
                  <a:srgbClr val="010000"/>
                </a:solidFill>
                <a:cs typeface="Times New Roman" panose="02020603050405020304" pitchFamily="18" charset="0"/>
              </a:rPr>
              <a:t>，并积分，则得：</a:t>
            </a:r>
          </a:p>
        </p:txBody>
      </p:sp>
      <p:graphicFrame>
        <p:nvGraphicFramePr>
          <p:cNvPr id="98305" name="Object 2049"/>
          <p:cNvGraphicFramePr>
            <a:graphicFrameLocks noChangeAspect="1"/>
          </p:cNvGraphicFramePr>
          <p:nvPr>
            <p:extLst/>
          </p:nvPr>
        </p:nvGraphicFramePr>
        <p:xfrm>
          <a:off x="1597025" y="2238894"/>
          <a:ext cx="3640138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Equation" r:id="rId7" imgW="1548728" imgH="393529" progId="Equation.3">
                  <p:embed/>
                </p:oleObj>
              </mc:Choice>
              <mc:Fallback>
                <p:oleObj name="Equation" r:id="rId7" imgW="1548728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025" y="2238894"/>
                        <a:ext cx="3640138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2" name="Rectangle 1034"/>
          <p:cNvSpPr>
            <a:spLocks noChangeArrowheads="1"/>
          </p:cNvSpPr>
          <p:nvPr/>
        </p:nvSpPr>
        <p:spPr bwMode="auto">
          <a:xfrm>
            <a:off x="696913" y="4177231"/>
            <a:ext cx="8123237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800" b="1" dirty="0">
                <a:solidFill>
                  <a:srgbClr val="010000"/>
                </a:solidFill>
                <a:cs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rgbClr val="010000"/>
                </a:solidFill>
                <a:cs typeface="Times New Roman" panose="02020603050405020304" pitchFamily="18" charset="0"/>
              </a:rPr>
              <a:t>即电感将电能转换为磁场能储存在线圈中，当电流增大时</a:t>
            </a:r>
            <a:r>
              <a:rPr lang="en-US" altLang="zh-CN" sz="2800" b="1" dirty="0">
                <a:solidFill>
                  <a:srgbClr val="010000"/>
                </a:solidFill>
                <a:cs typeface="Times New Roman" panose="02020603050405020304" pitchFamily="18" charset="0"/>
              </a:rPr>
              <a:t>,  </a:t>
            </a:r>
            <a:r>
              <a:rPr lang="zh-CN" altLang="en-US" sz="2800" b="1" dirty="0">
                <a:solidFill>
                  <a:srgbClr val="010000"/>
                </a:solidFill>
                <a:cs typeface="Times New Roman" panose="02020603050405020304" pitchFamily="18" charset="0"/>
              </a:rPr>
              <a:t>磁场能增大</a:t>
            </a:r>
            <a:r>
              <a:rPr lang="en-US" altLang="zh-CN" sz="2800" b="1" dirty="0">
                <a:solidFill>
                  <a:srgbClr val="010000"/>
                </a:solidFill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rgbClr val="010000"/>
                </a:solidFill>
                <a:cs typeface="Times New Roman" panose="02020603050405020304" pitchFamily="18" charset="0"/>
              </a:rPr>
              <a:t>电感元件从电源取用电能；当电流减小时，磁场能减小，电感元件向电源放还能量。</a:t>
            </a:r>
          </a:p>
        </p:txBody>
      </p:sp>
      <p:sp>
        <p:nvSpPr>
          <p:cNvPr id="79883" name="AutoShape 1035" descr="75%"/>
          <p:cNvSpPr>
            <a:spLocks noChangeArrowheads="1"/>
          </p:cNvSpPr>
          <p:nvPr/>
        </p:nvSpPr>
        <p:spPr bwMode="auto">
          <a:xfrm>
            <a:off x="1077913" y="3167581"/>
            <a:ext cx="1219200" cy="609600"/>
          </a:xfrm>
          <a:prstGeom prst="wedgeRoundRectCallout">
            <a:avLst>
              <a:gd name="adj1" fmla="val 121222"/>
              <a:gd name="adj2" fmla="val 50523"/>
              <a:gd name="adj3" fmla="val 16667"/>
            </a:avLst>
          </a:prstGeom>
          <a:pattFill prst="pct75">
            <a:fgClr>
              <a:srgbClr val="FFFF00"/>
            </a:fgClr>
            <a:bgClr>
              <a:srgbClr val="FFFFFF"/>
            </a:bgClr>
          </a:pattFill>
          <a:ln w="28575">
            <a:solidFill>
              <a:srgbClr val="0066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磁场能</a:t>
            </a:r>
          </a:p>
        </p:txBody>
      </p:sp>
    </p:spTree>
    <p:extLst>
      <p:ext uri="{BB962C8B-B14F-4D97-AF65-F5344CB8AC3E}">
        <p14:creationId xmlns:p14="http://schemas.microsoft.com/office/powerpoint/2010/main" val="22662863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8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0" grpId="0" autoUpdateAnimBg="0"/>
      <p:bldP spid="79882" grpId="0" autoUpdateAnimBg="0"/>
      <p:bldP spid="79883" grpId="0" animBg="1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431925" y="1701800"/>
            <a:ext cx="6416675" cy="965200"/>
            <a:chOff x="806" y="1061"/>
            <a:chExt cx="3890" cy="585"/>
          </a:xfrm>
        </p:grpSpPr>
        <p:graphicFrame>
          <p:nvGraphicFramePr>
            <p:cNvPr id="73742" name="Object 6"/>
            <p:cNvGraphicFramePr>
              <a:graphicFrameLocks noChangeAspect="1"/>
            </p:cNvGraphicFramePr>
            <p:nvPr/>
          </p:nvGraphicFramePr>
          <p:xfrm>
            <a:off x="806" y="1061"/>
            <a:ext cx="1905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50" name="Equation" r:id="rId3" imgW="1364084" imgH="388778" progId="Equation.3">
                    <p:embed/>
                  </p:oleObj>
                </mc:Choice>
                <mc:Fallback>
                  <p:oleObj name="Equation" r:id="rId3" imgW="1364084" imgH="38877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6" y="1061"/>
                          <a:ext cx="1905" cy="5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743" name="Object 7"/>
            <p:cNvGraphicFramePr>
              <a:graphicFrameLocks noChangeAspect="1"/>
            </p:cNvGraphicFramePr>
            <p:nvPr/>
          </p:nvGraphicFramePr>
          <p:xfrm>
            <a:off x="2744" y="1104"/>
            <a:ext cx="1952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51" name="Equation" r:id="rId5" imgW="1500918" imgH="259185" progId="Equation.3">
                    <p:embed/>
                  </p:oleObj>
                </mc:Choice>
                <mc:Fallback>
                  <p:oleObj name="Equation" r:id="rId5" imgW="1500918" imgH="25918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1104"/>
                          <a:ext cx="1952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685800" y="2681288"/>
            <a:ext cx="3429000" cy="519112"/>
            <a:chOff x="432" y="1589"/>
            <a:chExt cx="2160" cy="327"/>
          </a:xfrm>
        </p:grpSpPr>
        <p:sp>
          <p:nvSpPr>
            <p:cNvPr id="68614" name="Text Box 6"/>
            <p:cNvSpPr txBox="1">
              <a:spLocks noChangeArrowheads="1"/>
            </p:cNvSpPr>
            <p:nvPr/>
          </p:nvSpPr>
          <p:spPr bwMode="auto">
            <a:xfrm>
              <a:off x="432" y="1589"/>
              <a:ext cx="216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用三要素法求</a:t>
              </a:r>
            </a:p>
          </p:txBody>
        </p:sp>
        <p:graphicFrame>
          <p:nvGraphicFramePr>
            <p:cNvPr id="73741" name="Object 5"/>
            <p:cNvGraphicFramePr>
              <a:graphicFrameLocks noChangeAspect="1"/>
            </p:cNvGraphicFramePr>
            <p:nvPr/>
          </p:nvGraphicFramePr>
          <p:xfrm>
            <a:off x="1872" y="1655"/>
            <a:ext cx="209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52" name="Equation" r:id="rId7" imgW="122157" imgH="129593" progId="Equation.3">
                    <p:embed/>
                  </p:oleObj>
                </mc:Choice>
                <mc:Fallback>
                  <p:oleObj name="Equation" r:id="rId7" imgW="122157" imgH="12959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655"/>
                          <a:ext cx="209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7216" name="Object 0"/>
          <p:cNvGraphicFramePr>
            <a:graphicFrameLocks noChangeAspect="1"/>
          </p:cNvGraphicFramePr>
          <p:nvPr/>
        </p:nvGraphicFramePr>
        <p:xfrm>
          <a:off x="1276350" y="2990850"/>
          <a:ext cx="4478338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53" name="Equation" r:id="rId9" imgW="1820988" imgH="335333" progId="Equation.3">
                  <p:embed/>
                </p:oleObj>
              </mc:Choice>
              <mc:Fallback>
                <p:oleObj name="Equation" r:id="rId9" imgW="1820988" imgH="33533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2990850"/>
                        <a:ext cx="4478338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17" name="Object 1"/>
          <p:cNvGraphicFramePr>
            <a:graphicFrameLocks noChangeAspect="1"/>
          </p:cNvGraphicFramePr>
          <p:nvPr/>
        </p:nvGraphicFramePr>
        <p:xfrm>
          <a:off x="758825" y="3794125"/>
          <a:ext cx="320357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54" name="公式" r:id="rId11" imgW="1440313" imgH="396345" progId="Equation.3">
                  <p:embed/>
                </p:oleObj>
              </mc:Choice>
              <mc:Fallback>
                <p:oleObj name="公式" r:id="rId11" imgW="1440313" imgH="39634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3794125"/>
                        <a:ext cx="320357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18" name="Object 2"/>
          <p:cNvGraphicFramePr>
            <a:graphicFrameLocks noChangeAspect="1"/>
          </p:cNvGraphicFramePr>
          <p:nvPr/>
        </p:nvGraphicFramePr>
        <p:xfrm>
          <a:off x="1600200" y="4821238"/>
          <a:ext cx="2809875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55" name="Equation" r:id="rId13" imgW="1265127" imgH="388778" progId="Equation.3">
                  <p:embed/>
                </p:oleObj>
              </mc:Choice>
              <mc:Fallback>
                <p:oleObj name="Equation" r:id="rId13" imgW="1265127" imgH="3887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821238"/>
                        <a:ext cx="2809875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35" name="Group 48"/>
          <p:cNvGrpSpPr>
            <a:grpSpLocks/>
          </p:cNvGrpSpPr>
          <p:nvPr/>
        </p:nvGrpSpPr>
        <p:grpSpPr bwMode="auto">
          <a:xfrm>
            <a:off x="685800" y="484188"/>
            <a:ext cx="3124200" cy="603250"/>
            <a:chOff x="432" y="305"/>
            <a:chExt cx="1968" cy="380"/>
          </a:xfrm>
        </p:grpSpPr>
        <p:sp>
          <p:nvSpPr>
            <p:cNvPr id="68620" name="Text Box 12"/>
            <p:cNvSpPr txBox="1">
              <a:spLocks noChangeArrowheads="1"/>
            </p:cNvSpPr>
            <p:nvPr/>
          </p:nvSpPr>
          <p:spPr bwMode="auto">
            <a:xfrm>
              <a:off x="432" y="324"/>
              <a:ext cx="196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defRPr/>
              </a:pPr>
              <a:r>
                <a:rPr lang="en-US" altLang="zh-CN" sz="2800" b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r>
                <a:rPr lang="en-US" altLang="zh-CN" sz="2800" b="1" dirty="0" smtClean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.          </a:t>
              </a:r>
              <a:r>
                <a:rPr lang="zh-CN" altLang="en-US" sz="2800" b="1" dirty="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变化规律</a:t>
              </a:r>
            </a:p>
          </p:txBody>
        </p:sp>
        <p:graphicFrame>
          <p:nvGraphicFramePr>
            <p:cNvPr id="73739" name="Object 4"/>
            <p:cNvGraphicFramePr>
              <a:graphicFrameLocks noChangeAspect="1"/>
            </p:cNvGraphicFramePr>
            <p:nvPr/>
          </p:nvGraphicFramePr>
          <p:xfrm>
            <a:off x="672" y="305"/>
            <a:ext cx="492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56" name="公式" r:id="rId15" imgW="281718" imgH="198173" progId="Equation.3">
                    <p:embed/>
                  </p:oleObj>
                </mc:Choice>
                <mc:Fallback>
                  <p:oleObj name="公式" r:id="rId15" imgW="281718" imgH="19817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305"/>
                          <a:ext cx="492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7219" name="Object 3"/>
          <p:cNvGraphicFramePr>
            <a:graphicFrameLocks noChangeAspect="1"/>
          </p:cNvGraphicFramePr>
          <p:nvPr/>
        </p:nvGraphicFramePr>
        <p:xfrm>
          <a:off x="1400175" y="858838"/>
          <a:ext cx="3857625" cy="1046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57" name="Equation" r:id="rId17" imgW="1653377" imgH="434182" progId="Equation.3">
                  <p:embed/>
                </p:oleObj>
              </mc:Choice>
              <mc:Fallback>
                <p:oleObj name="Equation" r:id="rId17" imgW="1653377" imgH="4341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858838"/>
                        <a:ext cx="3857625" cy="1046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8659" name="Picture 51" descr="图片51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9338" y="3549650"/>
            <a:ext cx="3994150" cy="283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00033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7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7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4" name="Object 2"/>
          <p:cNvGraphicFramePr>
            <a:graphicFrameLocks noChangeAspect="1"/>
          </p:cNvGraphicFramePr>
          <p:nvPr>
            <p:extLst/>
          </p:nvPr>
        </p:nvGraphicFramePr>
        <p:xfrm>
          <a:off x="1166813" y="4455040"/>
          <a:ext cx="1768475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6" name="Equation" r:id="rId3" imgW="830476" imgH="426615" progId="Equation.3">
                  <p:embed/>
                </p:oleObj>
              </mc:Choice>
              <mc:Fallback>
                <p:oleObj name="Equation" r:id="rId3" imgW="830476" imgH="4266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4455040"/>
                        <a:ext cx="1768475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5" name="Object 3"/>
          <p:cNvGraphicFramePr>
            <a:graphicFrameLocks noChangeAspect="1"/>
          </p:cNvGraphicFramePr>
          <p:nvPr>
            <p:extLst/>
          </p:nvPr>
        </p:nvGraphicFramePr>
        <p:xfrm>
          <a:off x="1371600" y="3659702"/>
          <a:ext cx="2252663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7" name="Equation" r:id="rId5" imgW="1036438" imgH="388778" progId="Equation.3">
                  <p:embed/>
                </p:oleObj>
              </mc:Choice>
              <mc:Fallback>
                <p:oleObj name="Equation" r:id="rId5" imgW="1036438" imgH="3887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659702"/>
                        <a:ext cx="2252663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Object 4"/>
          <p:cNvGraphicFramePr>
            <a:graphicFrameLocks noChangeAspect="1"/>
          </p:cNvGraphicFramePr>
          <p:nvPr>
            <p:extLst/>
          </p:nvPr>
        </p:nvGraphicFramePr>
        <p:xfrm>
          <a:off x="685800" y="2748477"/>
          <a:ext cx="3643313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8" name="Equation" r:id="rId7" imgW="1645802" imgH="434182" progId="Equation.3">
                  <p:embed/>
                </p:oleObj>
              </mc:Choice>
              <mc:Fallback>
                <p:oleObj name="Equation" r:id="rId7" imgW="1645802" imgH="43418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748477"/>
                        <a:ext cx="3643313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7" name="Object 5"/>
          <p:cNvGraphicFramePr>
            <a:graphicFrameLocks noChangeAspect="1"/>
          </p:cNvGraphicFramePr>
          <p:nvPr>
            <p:extLst/>
          </p:nvPr>
        </p:nvGraphicFramePr>
        <p:xfrm>
          <a:off x="3779838" y="5934590"/>
          <a:ext cx="1020762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9" name="公式" r:id="rId9" imgW="487680" imgH="198173" progId="Equation.3">
                  <p:embed/>
                </p:oleObj>
              </mc:Choice>
              <mc:Fallback>
                <p:oleObj name="公式" r:id="rId9" imgW="487680" imgH="19817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5934590"/>
                        <a:ext cx="1020762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6"/>
          <p:cNvGraphicFramePr>
            <a:graphicFrameLocks noChangeAspect="1"/>
          </p:cNvGraphicFramePr>
          <p:nvPr>
            <p:extLst/>
          </p:nvPr>
        </p:nvGraphicFramePr>
        <p:xfrm>
          <a:off x="1141413" y="5161477"/>
          <a:ext cx="303371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50" name="Equation" r:id="rId11" imgW="1287854" imgH="259185" progId="Equation.3">
                  <p:embed/>
                </p:oleObj>
              </mc:Choice>
              <mc:Fallback>
                <p:oleObj name="Equation" r:id="rId11" imgW="1287854" imgH="2591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5161477"/>
                        <a:ext cx="3033712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9" name="Object 7"/>
          <p:cNvGraphicFramePr>
            <a:graphicFrameLocks noChangeAspect="1"/>
          </p:cNvGraphicFramePr>
          <p:nvPr>
            <p:extLst/>
          </p:nvPr>
        </p:nvGraphicFramePr>
        <p:xfrm>
          <a:off x="1385888" y="5769490"/>
          <a:ext cx="2727325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51" name="Equation" r:id="rId13" imgW="1150546" imgH="259185" progId="Equation.3">
                  <p:embed/>
                </p:oleObj>
              </mc:Choice>
              <mc:Fallback>
                <p:oleObj name="Equation" r:id="rId13" imgW="1150546" imgH="25918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5769490"/>
                        <a:ext cx="2727325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0" name="Line 8"/>
          <p:cNvSpPr>
            <a:spLocks noChangeShapeType="1"/>
          </p:cNvSpPr>
          <p:nvPr/>
        </p:nvSpPr>
        <p:spPr bwMode="auto">
          <a:xfrm>
            <a:off x="4953000" y="486290"/>
            <a:ext cx="0" cy="5976937"/>
          </a:xfrm>
          <a:prstGeom prst="line">
            <a:avLst/>
          </a:prstGeom>
          <a:noFill/>
          <a:ln w="28575">
            <a:solidFill>
              <a:srgbClr val="CC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5613400" y="462477"/>
            <a:ext cx="1873250" cy="533400"/>
            <a:chOff x="3536" y="240"/>
            <a:chExt cx="1180" cy="336"/>
          </a:xfrm>
        </p:grpSpPr>
        <p:graphicFrame>
          <p:nvGraphicFramePr>
            <p:cNvPr id="74795" name="Object 23"/>
            <p:cNvGraphicFramePr>
              <a:graphicFrameLocks noChangeAspect="1"/>
            </p:cNvGraphicFramePr>
            <p:nvPr/>
          </p:nvGraphicFramePr>
          <p:xfrm>
            <a:off x="3536" y="263"/>
            <a:ext cx="221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52" name="Equation" r:id="rId15" imgW="144884" imgH="205740" progId="Equation.3">
                    <p:embed/>
                  </p:oleObj>
                </mc:Choice>
                <mc:Fallback>
                  <p:oleObj name="Equation" r:id="rId15" imgW="144884" imgH="2057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6" y="263"/>
                          <a:ext cx="221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96" name="Text Box 24"/>
            <p:cNvSpPr txBox="1">
              <a:spLocks noChangeArrowheads="1"/>
            </p:cNvSpPr>
            <p:nvPr/>
          </p:nvSpPr>
          <p:spPr bwMode="auto">
            <a:xfrm>
              <a:off x="3696" y="240"/>
              <a:ext cx="10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CC0000"/>
                  </a:solidFill>
                </a:rPr>
                <a:t>变化曲线</a:t>
              </a:r>
            </a:p>
          </p:txBody>
        </p:sp>
      </p:grpSp>
      <p:graphicFrame>
        <p:nvGraphicFramePr>
          <p:cNvPr id="69657" name="Object 25"/>
          <p:cNvGraphicFramePr>
            <a:graphicFrameLocks noChangeAspect="1"/>
          </p:cNvGraphicFramePr>
          <p:nvPr>
            <p:extLst/>
          </p:nvPr>
        </p:nvGraphicFramePr>
        <p:xfrm>
          <a:off x="5408613" y="919677"/>
          <a:ext cx="2516187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53" name="Equation" r:id="rId17" imgW="1097517" imgH="220875" progId="Equation.3">
                  <p:embed/>
                </p:oleObj>
              </mc:Choice>
              <mc:Fallback>
                <p:oleObj name="Equation" r:id="rId17" imgW="1097517" imgH="2208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8613" y="919677"/>
                        <a:ext cx="2516187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5715000" y="3521590"/>
            <a:ext cx="1851025" cy="522287"/>
            <a:chOff x="3722" y="2160"/>
            <a:chExt cx="1166" cy="329"/>
          </a:xfrm>
        </p:grpSpPr>
        <p:graphicFrame>
          <p:nvGraphicFramePr>
            <p:cNvPr id="74793" name="Object 27"/>
            <p:cNvGraphicFramePr>
              <a:graphicFrameLocks noChangeAspect="1"/>
            </p:cNvGraphicFramePr>
            <p:nvPr/>
          </p:nvGraphicFramePr>
          <p:xfrm>
            <a:off x="3722" y="2256"/>
            <a:ext cx="214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54" name="Equation" r:id="rId19" imgW="122157" imgH="129593" progId="Equation.3">
                    <p:embed/>
                  </p:oleObj>
                </mc:Choice>
                <mc:Fallback>
                  <p:oleObj name="Equation" r:id="rId19" imgW="122157" imgH="12959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2" y="2256"/>
                          <a:ext cx="214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60" name="Text Box 28"/>
            <p:cNvSpPr txBox="1">
              <a:spLocks noChangeArrowheads="1"/>
            </p:cNvSpPr>
            <p:nvPr/>
          </p:nvSpPr>
          <p:spPr bwMode="auto">
            <a:xfrm>
              <a:off x="3868" y="2160"/>
              <a:ext cx="102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zh-CN" altLang="en-US" sz="28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变化曲线</a:t>
              </a:r>
            </a:p>
          </p:txBody>
        </p:sp>
      </p:grpSp>
      <p:grpSp>
        <p:nvGrpSpPr>
          <p:cNvPr id="4" name="Group 73"/>
          <p:cNvGrpSpPr>
            <a:grpSpLocks/>
          </p:cNvGrpSpPr>
          <p:nvPr/>
        </p:nvGrpSpPr>
        <p:grpSpPr bwMode="auto">
          <a:xfrm>
            <a:off x="5187950" y="1495940"/>
            <a:ext cx="2971800" cy="2090737"/>
            <a:chOff x="3268" y="891"/>
            <a:chExt cx="1872" cy="1317"/>
          </a:xfrm>
        </p:grpSpPr>
        <p:grpSp>
          <p:nvGrpSpPr>
            <p:cNvPr id="74782" name="Group 74"/>
            <p:cNvGrpSpPr>
              <a:grpSpLocks/>
            </p:cNvGrpSpPr>
            <p:nvPr/>
          </p:nvGrpSpPr>
          <p:grpSpPr bwMode="auto">
            <a:xfrm>
              <a:off x="3481" y="1070"/>
              <a:ext cx="1463" cy="288"/>
              <a:chOff x="501" y="1785"/>
              <a:chExt cx="1940" cy="348"/>
            </a:xfrm>
          </p:grpSpPr>
          <p:sp>
            <p:nvSpPr>
              <p:cNvPr id="74791" name="Line 75"/>
              <p:cNvSpPr>
                <a:spLocks noChangeShapeType="1"/>
              </p:cNvSpPr>
              <p:nvPr/>
            </p:nvSpPr>
            <p:spPr bwMode="auto">
              <a:xfrm>
                <a:off x="739" y="1985"/>
                <a:ext cx="1702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92" name="Text Box 76"/>
              <p:cNvSpPr txBox="1">
                <a:spLocks noChangeArrowheads="1"/>
              </p:cNvSpPr>
              <p:nvPr/>
            </p:nvSpPr>
            <p:spPr bwMode="auto">
              <a:xfrm>
                <a:off x="501" y="1785"/>
                <a:ext cx="329" cy="3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</a:rPr>
                  <a:t>2</a:t>
                </a:r>
              </a:p>
            </p:txBody>
          </p:sp>
        </p:grpSp>
        <p:grpSp>
          <p:nvGrpSpPr>
            <p:cNvPr id="74783" name="Group 77"/>
            <p:cNvGrpSpPr>
              <a:grpSpLocks/>
            </p:cNvGrpSpPr>
            <p:nvPr/>
          </p:nvGrpSpPr>
          <p:grpSpPr bwMode="auto">
            <a:xfrm>
              <a:off x="3268" y="1248"/>
              <a:ext cx="1566" cy="436"/>
              <a:chOff x="3216" y="1488"/>
              <a:chExt cx="1566" cy="436"/>
            </a:xfrm>
          </p:grpSpPr>
          <p:sp>
            <p:nvSpPr>
              <p:cNvPr id="74789" name="Freeform 78"/>
              <p:cNvSpPr>
                <a:spLocks/>
              </p:cNvSpPr>
              <p:nvPr/>
            </p:nvSpPr>
            <p:spPr bwMode="auto">
              <a:xfrm>
                <a:off x="3598" y="1488"/>
                <a:ext cx="1184" cy="344"/>
              </a:xfrm>
              <a:custGeom>
                <a:avLst/>
                <a:gdLst>
                  <a:gd name="T0" fmla="*/ 0 w 1248"/>
                  <a:gd name="T1" fmla="*/ 586 h 288"/>
                  <a:gd name="T2" fmla="*/ 272 w 1248"/>
                  <a:gd name="T3" fmla="*/ 196 h 288"/>
                  <a:gd name="T4" fmla="*/ 1010 w 1248"/>
                  <a:gd name="T5" fmla="*/ 0 h 288"/>
                  <a:gd name="T6" fmla="*/ 0 60000 65536"/>
                  <a:gd name="T7" fmla="*/ 0 60000 65536"/>
                  <a:gd name="T8" fmla="*/ 0 60000 65536"/>
                  <a:gd name="T9" fmla="*/ 0 w 1248"/>
                  <a:gd name="T10" fmla="*/ 0 h 288"/>
                  <a:gd name="T11" fmla="*/ 1248 w 1248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248" h="288">
                    <a:moveTo>
                      <a:pt x="0" y="288"/>
                    </a:moveTo>
                    <a:cubicBezTo>
                      <a:pt x="64" y="216"/>
                      <a:pt x="128" y="144"/>
                      <a:pt x="336" y="96"/>
                    </a:cubicBezTo>
                    <a:cubicBezTo>
                      <a:pt x="544" y="48"/>
                      <a:pt x="896" y="24"/>
                      <a:pt x="1248" y="0"/>
                    </a:cubicBezTo>
                  </a:path>
                </a:pathLst>
              </a:cu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90" name="Text Box 79"/>
              <p:cNvSpPr txBox="1">
                <a:spLocks noChangeArrowheads="1"/>
              </p:cNvSpPr>
              <p:nvPr/>
            </p:nvSpPr>
            <p:spPr bwMode="auto">
              <a:xfrm>
                <a:off x="3216" y="1636"/>
                <a:ext cx="57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</a:rPr>
                  <a:t>1.2</a:t>
                </a:r>
              </a:p>
            </p:txBody>
          </p:sp>
        </p:grpSp>
        <p:graphicFrame>
          <p:nvGraphicFramePr>
            <p:cNvPr id="74784" name="Object 80"/>
            <p:cNvGraphicFramePr>
              <a:graphicFrameLocks noChangeAspect="1"/>
            </p:cNvGraphicFramePr>
            <p:nvPr/>
          </p:nvGraphicFramePr>
          <p:xfrm>
            <a:off x="5019" y="1968"/>
            <a:ext cx="12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55" name="Equation" r:id="rId21" imgW="91381" imgH="159862" progId="Equation.3">
                    <p:embed/>
                  </p:oleObj>
                </mc:Choice>
                <mc:Fallback>
                  <p:oleObj name="Equation" r:id="rId21" imgW="91381" imgH="1598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9" y="1968"/>
                          <a:ext cx="12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18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85" name="Line 81"/>
            <p:cNvSpPr>
              <a:spLocks noChangeShapeType="1"/>
            </p:cNvSpPr>
            <p:nvPr/>
          </p:nvSpPr>
          <p:spPr bwMode="auto">
            <a:xfrm>
              <a:off x="3660" y="1979"/>
              <a:ext cx="1470" cy="0"/>
            </a:xfrm>
            <a:prstGeom prst="line">
              <a:avLst/>
            </a:prstGeom>
            <a:noFill/>
            <a:ln w="28575">
              <a:solidFill>
                <a:srgbClr val="000018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786" name="Line 82"/>
            <p:cNvSpPr>
              <a:spLocks noChangeShapeType="1"/>
            </p:cNvSpPr>
            <p:nvPr/>
          </p:nvSpPr>
          <p:spPr bwMode="auto">
            <a:xfrm flipV="1">
              <a:off x="3665" y="947"/>
              <a:ext cx="0" cy="10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4787" name="Object 83"/>
            <p:cNvGraphicFramePr>
              <a:graphicFrameLocks noChangeAspect="1"/>
            </p:cNvGraphicFramePr>
            <p:nvPr/>
          </p:nvGraphicFramePr>
          <p:xfrm>
            <a:off x="3694" y="891"/>
            <a:ext cx="411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56" name="Equation" r:id="rId23" imgW="373572" imgH="205740" progId="Equation.3">
                    <p:embed/>
                  </p:oleObj>
                </mc:Choice>
                <mc:Fallback>
                  <p:oleObj name="Equation" r:id="rId23" imgW="373572" imgH="2057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4" y="891"/>
                          <a:ext cx="411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18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88" name="Text Box 84"/>
            <p:cNvSpPr txBox="1">
              <a:spLocks noChangeArrowheads="1"/>
            </p:cNvSpPr>
            <p:nvPr/>
          </p:nvSpPr>
          <p:spPr bwMode="auto">
            <a:xfrm>
              <a:off x="3450" y="1872"/>
              <a:ext cx="27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200" b="1" i="1">
                  <a:solidFill>
                    <a:srgbClr val="000018"/>
                  </a:solidFill>
                </a:rPr>
                <a:t>O</a:t>
              </a:r>
            </a:p>
          </p:txBody>
        </p:sp>
      </p:grpSp>
      <p:graphicFrame>
        <p:nvGraphicFramePr>
          <p:cNvPr id="69661" name="Object 29"/>
          <p:cNvGraphicFramePr>
            <a:graphicFrameLocks noChangeAspect="1"/>
          </p:cNvGraphicFramePr>
          <p:nvPr>
            <p:extLst/>
          </p:nvPr>
        </p:nvGraphicFramePr>
        <p:xfrm>
          <a:off x="5730875" y="3947040"/>
          <a:ext cx="3167063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57" name="Equation" r:id="rId25" imgW="1196473" imgH="220875" progId="Equation.3">
                  <p:embed/>
                </p:oleObj>
              </mc:Choice>
              <mc:Fallback>
                <p:oleObj name="Equation" r:id="rId25" imgW="1196473" imgH="2208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0875" y="3947040"/>
                        <a:ext cx="3167063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119"/>
          <p:cNvGrpSpPr>
            <a:grpSpLocks/>
          </p:cNvGrpSpPr>
          <p:nvPr/>
        </p:nvGrpSpPr>
        <p:grpSpPr bwMode="auto">
          <a:xfrm>
            <a:off x="5334000" y="4501077"/>
            <a:ext cx="2809875" cy="1981200"/>
            <a:chOff x="3360" y="2784"/>
            <a:chExt cx="1734" cy="1296"/>
          </a:xfrm>
        </p:grpSpPr>
        <p:grpSp>
          <p:nvGrpSpPr>
            <p:cNvPr id="74768" name="Group 30"/>
            <p:cNvGrpSpPr>
              <a:grpSpLocks/>
            </p:cNvGrpSpPr>
            <p:nvPr/>
          </p:nvGrpSpPr>
          <p:grpSpPr bwMode="auto">
            <a:xfrm>
              <a:off x="3432" y="2873"/>
              <a:ext cx="1536" cy="288"/>
              <a:chOff x="3432" y="2873"/>
              <a:chExt cx="1536" cy="288"/>
            </a:xfrm>
          </p:grpSpPr>
          <p:sp>
            <p:nvSpPr>
              <p:cNvPr id="74780" name="Line 31"/>
              <p:cNvSpPr>
                <a:spLocks noChangeShapeType="1"/>
              </p:cNvSpPr>
              <p:nvPr/>
            </p:nvSpPr>
            <p:spPr bwMode="auto">
              <a:xfrm>
                <a:off x="3672" y="3045"/>
                <a:ext cx="1296" cy="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81" name="Text Box 32"/>
              <p:cNvSpPr txBox="1">
                <a:spLocks noChangeArrowheads="1"/>
              </p:cNvSpPr>
              <p:nvPr/>
            </p:nvSpPr>
            <p:spPr bwMode="auto">
              <a:xfrm>
                <a:off x="3432" y="2873"/>
                <a:ext cx="25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</a:rPr>
                  <a:t>4</a:t>
                </a:r>
              </a:p>
            </p:txBody>
          </p:sp>
        </p:grpSp>
        <p:grpSp>
          <p:nvGrpSpPr>
            <p:cNvPr id="74769" name="Group 107"/>
            <p:cNvGrpSpPr>
              <a:grpSpLocks/>
            </p:cNvGrpSpPr>
            <p:nvPr/>
          </p:nvGrpSpPr>
          <p:grpSpPr bwMode="auto">
            <a:xfrm>
              <a:off x="3360" y="2784"/>
              <a:ext cx="1734" cy="1296"/>
              <a:chOff x="3360" y="2784"/>
              <a:chExt cx="1734" cy="1296"/>
            </a:xfrm>
          </p:grpSpPr>
          <p:grpSp>
            <p:nvGrpSpPr>
              <p:cNvPr id="74770" name="Group 108"/>
              <p:cNvGrpSpPr>
                <a:grpSpLocks/>
              </p:cNvGrpSpPr>
              <p:nvPr/>
            </p:nvGrpSpPr>
            <p:grpSpPr bwMode="auto">
              <a:xfrm>
                <a:off x="3360" y="3065"/>
                <a:ext cx="1584" cy="528"/>
                <a:chOff x="3360" y="3065"/>
                <a:chExt cx="1584" cy="528"/>
              </a:xfrm>
            </p:grpSpPr>
            <p:sp>
              <p:nvSpPr>
                <p:cNvPr id="74778" name="Freeform 109"/>
                <p:cNvSpPr>
                  <a:spLocks/>
                </p:cNvSpPr>
                <p:nvPr/>
              </p:nvSpPr>
              <p:spPr bwMode="auto">
                <a:xfrm>
                  <a:off x="3707" y="3065"/>
                  <a:ext cx="1237" cy="418"/>
                </a:xfrm>
                <a:custGeom>
                  <a:avLst/>
                  <a:gdLst>
                    <a:gd name="T0" fmla="*/ 0 w 1248"/>
                    <a:gd name="T1" fmla="*/ 1279 h 288"/>
                    <a:gd name="T2" fmla="*/ 324 w 1248"/>
                    <a:gd name="T3" fmla="*/ 425 h 288"/>
                    <a:gd name="T4" fmla="*/ 1204 w 1248"/>
                    <a:gd name="T5" fmla="*/ 0 h 288"/>
                    <a:gd name="T6" fmla="*/ 0 60000 65536"/>
                    <a:gd name="T7" fmla="*/ 0 60000 65536"/>
                    <a:gd name="T8" fmla="*/ 0 60000 65536"/>
                    <a:gd name="T9" fmla="*/ 0 w 1248"/>
                    <a:gd name="T10" fmla="*/ 0 h 288"/>
                    <a:gd name="T11" fmla="*/ 1248 w 1248"/>
                    <a:gd name="T12" fmla="*/ 288 h 288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1248" h="288">
                      <a:moveTo>
                        <a:pt x="0" y="288"/>
                      </a:moveTo>
                      <a:cubicBezTo>
                        <a:pt x="64" y="216"/>
                        <a:pt x="128" y="144"/>
                        <a:pt x="336" y="96"/>
                      </a:cubicBezTo>
                      <a:cubicBezTo>
                        <a:pt x="544" y="48"/>
                        <a:pt x="896" y="24"/>
                        <a:pt x="1248" y="0"/>
                      </a:cubicBezTo>
                    </a:path>
                  </a:pathLst>
                </a:cu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779" name="Text Box 110"/>
                <p:cNvSpPr txBox="1">
                  <a:spLocks noChangeArrowheads="1"/>
                </p:cNvSpPr>
                <p:nvPr/>
              </p:nvSpPr>
              <p:spPr bwMode="auto">
                <a:xfrm>
                  <a:off x="3360" y="3305"/>
                  <a:ext cx="565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rgbClr val="FF3300"/>
                      </a:solidFill>
                    </a:rPr>
                    <a:t>2.4</a:t>
                  </a:r>
                </a:p>
              </p:txBody>
            </p:sp>
          </p:grpSp>
          <p:sp>
            <p:nvSpPr>
              <p:cNvPr id="74771" name="Line 111"/>
              <p:cNvSpPr>
                <a:spLocks noChangeShapeType="1"/>
              </p:cNvSpPr>
              <p:nvPr/>
            </p:nvSpPr>
            <p:spPr bwMode="auto">
              <a:xfrm>
                <a:off x="3696" y="3853"/>
                <a:ext cx="1377" cy="0"/>
              </a:xfrm>
              <a:prstGeom prst="line">
                <a:avLst/>
              </a:prstGeom>
              <a:noFill/>
              <a:ln w="28575">
                <a:solidFill>
                  <a:srgbClr val="000018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4772" name="Line 112"/>
              <p:cNvSpPr>
                <a:spLocks noChangeShapeType="1"/>
              </p:cNvSpPr>
              <p:nvPr/>
            </p:nvSpPr>
            <p:spPr bwMode="auto">
              <a:xfrm flipV="1">
                <a:off x="3695" y="2843"/>
                <a:ext cx="0" cy="1013"/>
              </a:xfrm>
              <a:prstGeom prst="line">
                <a:avLst/>
              </a:prstGeom>
              <a:noFill/>
              <a:ln w="28575">
                <a:solidFill>
                  <a:srgbClr val="000018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74773" name="Object 113"/>
              <p:cNvGraphicFramePr>
                <a:graphicFrameLocks noChangeAspect="1"/>
              </p:cNvGraphicFramePr>
              <p:nvPr/>
            </p:nvGraphicFramePr>
            <p:xfrm>
              <a:off x="3725" y="2784"/>
              <a:ext cx="357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758" name="Equation" r:id="rId27" imgW="312494" imgH="167430" progId="Equation.3">
                      <p:embed/>
                    </p:oleObj>
                  </mc:Choice>
                  <mc:Fallback>
                    <p:oleObj name="Equation" r:id="rId27" imgW="312494" imgH="16743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25" y="2784"/>
                            <a:ext cx="357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18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4774" name="Text Box 114"/>
              <p:cNvSpPr txBox="1">
                <a:spLocks noChangeArrowheads="1"/>
              </p:cNvSpPr>
              <p:nvPr/>
            </p:nvSpPr>
            <p:spPr bwMode="auto">
              <a:xfrm>
                <a:off x="3480" y="3721"/>
                <a:ext cx="288" cy="2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200" b="1" i="1">
                    <a:solidFill>
                      <a:srgbClr val="000018"/>
                    </a:solidFill>
                  </a:rPr>
                  <a:t>O</a:t>
                </a:r>
              </a:p>
            </p:txBody>
          </p:sp>
          <p:grpSp>
            <p:nvGrpSpPr>
              <p:cNvPr id="74775" name="Group 115"/>
              <p:cNvGrpSpPr>
                <a:grpSpLocks noChangeAspect="1"/>
              </p:cNvGrpSpPr>
              <p:nvPr/>
            </p:nvGrpSpPr>
            <p:grpSpPr bwMode="auto">
              <a:xfrm>
                <a:off x="4992" y="3798"/>
                <a:ext cx="102" cy="282"/>
                <a:chOff x="4992" y="3798"/>
                <a:chExt cx="102" cy="282"/>
              </a:xfrm>
            </p:grpSpPr>
            <p:sp>
              <p:nvSpPr>
                <p:cNvPr id="74776" name="AutoShape 116"/>
                <p:cNvSpPr>
                  <a:spLocks noChangeAspect="1" noChangeArrowheads="1" noTextEdit="1"/>
                </p:cNvSpPr>
                <p:nvPr/>
              </p:nvSpPr>
              <p:spPr bwMode="auto">
                <a:xfrm>
                  <a:off x="4992" y="3833"/>
                  <a:ext cx="102" cy="2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4777" name="Rectangle 117"/>
                <p:cNvSpPr>
                  <a:spLocks noChangeArrowheads="1"/>
                </p:cNvSpPr>
                <p:nvPr/>
              </p:nvSpPr>
              <p:spPr bwMode="auto">
                <a:xfrm>
                  <a:off x="5013" y="3798"/>
                  <a:ext cx="53" cy="2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0" lang="en-US" altLang="zh-CN" b="1" i="1">
                      <a:solidFill>
                        <a:srgbClr val="000000"/>
                      </a:solidFill>
                    </a:rPr>
                    <a:t>t</a:t>
                  </a:r>
                  <a:endParaRPr kumimoji="0" lang="en-US" altLang="zh-CN" b="1">
                    <a:latin typeface="Arial" panose="020B0604020202020204" pitchFamily="34" charset="0"/>
                  </a:endParaRPr>
                </a:p>
              </p:txBody>
            </p:sp>
          </p:grpSp>
        </p:grpSp>
      </p:grpSp>
      <p:pic>
        <p:nvPicPr>
          <p:cNvPr id="74767" name="Picture 120" descr="图片52"/>
          <p:cNvPicPr>
            <a:picLocks noChangeAspect="1" noChangeArrowheads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240" y="475583"/>
            <a:ext cx="3441873" cy="2387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318508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240" name="Object 0"/>
          <p:cNvGraphicFramePr>
            <a:graphicFrameLocks noChangeAspect="1"/>
          </p:cNvGraphicFramePr>
          <p:nvPr>
            <p:extLst/>
          </p:nvPr>
        </p:nvGraphicFramePr>
        <p:xfrm>
          <a:off x="1066800" y="4980803"/>
          <a:ext cx="3449638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0" name="Equation" r:id="rId3" imgW="1463040" imgH="396345" progId="Equation.3">
                  <p:embed/>
                </p:oleObj>
              </mc:Choice>
              <mc:Fallback>
                <p:oleObj name="Equation" r:id="rId3" imgW="1463040" imgH="39634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980803"/>
                        <a:ext cx="3449638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1" name="Object 1"/>
          <p:cNvGraphicFramePr>
            <a:graphicFrameLocks noChangeAspect="1"/>
          </p:cNvGraphicFramePr>
          <p:nvPr>
            <p:extLst/>
          </p:nvPr>
        </p:nvGraphicFramePr>
        <p:xfrm>
          <a:off x="1069975" y="5917428"/>
          <a:ext cx="304482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11" name="Equation" r:id="rId5" imgW="1325732" imgH="205740" progId="Equation.3">
                  <p:embed/>
                </p:oleObj>
              </mc:Choice>
              <mc:Fallback>
                <p:oleObj name="Equation" r:id="rId5" imgW="1325732" imgH="2057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9975" y="5917428"/>
                        <a:ext cx="3044825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0" name="Text Box 4"/>
          <p:cNvSpPr txBox="1">
            <a:spLocks noChangeArrowheads="1"/>
          </p:cNvSpPr>
          <p:nvPr/>
        </p:nvSpPr>
        <p:spPr bwMode="auto">
          <a:xfrm>
            <a:off x="962025" y="3661590"/>
            <a:ext cx="2684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cs typeface="Times New Roman" panose="02020603050405020304" pitchFamily="18" charset="0"/>
              </a:rPr>
              <a:t>用三要素法求解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323850" y="3675878"/>
            <a:ext cx="661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tx2"/>
                </a:solidFill>
                <a:cs typeface="Times New Roman" panose="02020603050405020304" pitchFamily="18" charset="0"/>
              </a:rPr>
              <a:t>解</a:t>
            </a:r>
            <a:r>
              <a:rPr lang="en-US" altLang="zh-CN" sz="2800" b="1">
                <a:solidFill>
                  <a:schemeClr val="tx2"/>
                </a:solidFill>
                <a:cs typeface="Times New Roman" panose="02020603050405020304" pitchFamily="18" charset="0"/>
              </a:rPr>
              <a:t>:</a:t>
            </a:r>
          </a:p>
        </p:txBody>
      </p:sp>
      <p:grpSp>
        <p:nvGrpSpPr>
          <p:cNvPr id="75782" name="Group 6"/>
          <p:cNvGrpSpPr>
            <a:grpSpLocks/>
          </p:cNvGrpSpPr>
          <p:nvPr/>
        </p:nvGrpSpPr>
        <p:grpSpPr bwMode="auto">
          <a:xfrm>
            <a:off x="1143000" y="513578"/>
            <a:ext cx="7620000" cy="992187"/>
            <a:chOff x="720" y="335"/>
            <a:chExt cx="4800" cy="625"/>
          </a:xfrm>
        </p:grpSpPr>
        <p:sp>
          <p:nvSpPr>
            <p:cNvPr id="70663" name="Text Box 7"/>
            <p:cNvSpPr txBox="1">
              <a:spLocks noChangeArrowheads="1"/>
            </p:cNvSpPr>
            <p:nvPr/>
          </p:nvSpPr>
          <p:spPr bwMode="auto">
            <a:xfrm>
              <a:off x="720" y="335"/>
              <a:ext cx="4800" cy="596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已知：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 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在 </a:t>
              </a:r>
              <a:r>
                <a:rPr lang="en-US" altLang="zh-CN" sz="28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 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= 0 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时闭合，换路前电路处于稳态。求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:  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电感电流</a:t>
              </a:r>
            </a:p>
          </p:txBody>
        </p:sp>
        <p:graphicFrame>
          <p:nvGraphicFramePr>
            <p:cNvPr id="75789" name="Object 2"/>
            <p:cNvGraphicFramePr>
              <a:graphicFrameLocks noChangeAspect="1"/>
            </p:cNvGraphicFramePr>
            <p:nvPr/>
          </p:nvGraphicFramePr>
          <p:xfrm>
            <a:off x="2112" y="591"/>
            <a:ext cx="1406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12" name="Equation" r:id="rId7" imgW="807750" imgH="205740" progId="Equation.3">
                    <p:embed/>
                  </p:oleObj>
                </mc:Choice>
                <mc:Fallback>
                  <p:oleObj name="Equation" r:id="rId7" imgW="807750" imgH="2057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591"/>
                          <a:ext cx="1406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5783" name="Rectangle 9"/>
          <p:cNvSpPr>
            <a:spLocks noChangeArrowheads="1"/>
          </p:cNvSpPr>
          <p:nvPr/>
        </p:nvSpPr>
        <p:spPr bwMode="auto">
          <a:xfrm>
            <a:off x="457200" y="561203"/>
            <a:ext cx="661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C0000"/>
                </a:solidFill>
                <a:cs typeface="Times New Roman" panose="02020603050405020304" pitchFamily="18" charset="0"/>
              </a:rPr>
              <a:t>例</a:t>
            </a:r>
            <a:r>
              <a:rPr lang="en-US" altLang="zh-CN" sz="2800" b="1">
                <a:solidFill>
                  <a:srgbClr val="CC0000"/>
                </a:solidFill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70693" name="Rectangle 37"/>
          <p:cNvSpPr>
            <a:spLocks noChangeArrowheads="1"/>
          </p:cNvSpPr>
          <p:nvPr/>
        </p:nvSpPr>
        <p:spPr bwMode="auto">
          <a:xfrm>
            <a:off x="914400" y="4631553"/>
            <a:ext cx="3832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cs typeface="Times New Roman" panose="02020603050405020304" pitchFamily="18" charset="0"/>
              </a:rPr>
              <a:t>由</a:t>
            </a:r>
            <a:r>
              <a:rPr lang="en-US" altLang="zh-CN" sz="2800" b="1" i="1">
                <a:cs typeface="Times New Roman" panose="02020603050405020304" pitchFamily="18" charset="0"/>
              </a:rPr>
              <a:t>t </a:t>
            </a:r>
            <a:r>
              <a:rPr lang="en-US" altLang="zh-CN" sz="2800" b="1">
                <a:cs typeface="Times New Roman" panose="02020603050405020304" pitchFamily="18" charset="0"/>
              </a:rPr>
              <a:t>= 0</a:t>
            </a:r>
            <a:r>
              <a:rPr lang="en-US" altLang="zh-CN" sz="2800" b="1" baseline="-25000">
                <a:cs typeface="Times New Roman" panose="02020603050405020304" pitchFamily="18" charset="0"/>
              </a:rPr>
              <a:t>¯</a:t>
            </a:r>
            <a:r>
              <a:rPr lang="zh-CN" altLang="en-US" sz="2800" b="1">
                <a:cs typeface="Times New Roman" panose="02020603050405020304" pitchFamily="18" charset="0"/>
              </a:rPr>
              <a:t>等效电路可求得</a:t>
            </a:r>
          </a:p>
        </p:txBody>
      </p:sp>
      <p:sp>
        <p:nvSpPr>
          <p:cNvPr id="70694" name="Text Box 38"/>
          <p:cNvSpPr txBox="1">
            <a:spLocks noChangeArrowheads="1"/>
          </p:cNvSpPr>
          <p:nvPr/>
        </p:nvSpPr>
        <p:spPr bwMode="auto">
          <a:xfrm>
            <a:off x="919163" y="4121965"/>
            <a:ext cx="36528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b="1" i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</a:t>
            </a:r>
            <a:r>
              <a:rPr lang="en-US" altLang="zh-CN" sz="32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, </a:t>
            </a:r>
            <a:r>
              <a:rPr lang="en-US" altLang="zh-CN" sz="2800" b="1" i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i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</a:t>
            </a:r>
            <a:r>
              <a:rPr lang="en-US" altLang="zh-CN" sz="3200" b="1" baseline="-2500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75786" name="Picture 90" descr="图片53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386703"/>
            <a:ext cx="4587875" cy="229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747" name="Picture 91" descr="图片5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3834628"/>
            <a:ext cx="3332163" cy="245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05001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8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8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93" grpId="0" autoUpdateAnimBg="0"/>
      <p:bldP spid="70694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7" name="Rectangle 47"/>
          <p:cNvSpPr>
            <a:spLocks noChangeArrowheads="1"/>
          </p:cNvSpPr>
          <p:nvPr/>
        </p:nvSpPr>
        <p:spPr bwMode="auto">
          <a:xfrm>
            <a:off x="838200" y="3424419"/>
            <a:ext cx="3836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由</a:t>
            </a:r>
            <a:r>
              <a:rPr lang="en-US" altLang="zh-CN" sz="2800" b="1" i="1"/>
              <a:t>t </a:t>
            </a:r>
            <a:r>
              <a:rPr lang="en-US" altLang="zh-CN" sz="2800" b="1"/>
              <a:t>= 0</a:t>
            </a:r>
            <a:r>
              <a:rPr lang="en-US" altLang="zh-CN" sz="2800" b="1" baseline="-25000"/>
              <a:t>+</a:t>
            </a:r>
            <a:r>
              <a:rPr lang="zh-CN" altLang="en-US" sz="2800" b="1"/>
              <a:t>等效电路可求得</a:t>
            </a:r>
          </a:p>
        </p:txBody>
      </p:sp>
      <p:graphicFrame>
        <p:nvGraphicFramePr>
          <p:cNvPr id="139264" name="Object 0"/>
          <p:cNvGraphicFramePr>
            <a:graphicFrameLocks noChangeAspect="1"/>
          </p:cNvGraphicFramePr>
          <p:nvPr>
            <p:extLst/>
          </p:nvPr>
        </p:nvGraphicFramePr>
        <p:xfrm>
          <a:off x="984250" y="3791131"/>
          <a:ext cx="3803650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30" name="Equation" r:id="rId3" imgW="1820988" imgH="578910" progId="Equation.3">
                  <p:embed/>
                </p:oleObj>
              </mc:Choice>
              <mc:Fallback>
                <p:oleObj name="Equation" r:id="rId3" imgW="1820988" imgH="57891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3791131"/>
                        <a:ext cx="3803650" cy="140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4" name="Object 1"/>
          <p:cNvGraphicFramePr>
            <a:graphicFrameLocks noChangeAspect="1"/>
          </p:cNvGraphicFramePr>
          <p:nvPr>
            <p:extLst/>
          </p:nvPr>
        </p:nvGraphicFramePr>
        <p:xfrm>
          <a:off x="1066800" y="2884669"/>
          <a:ext cx="30003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31" name="Equation" r:id="rId5" imgW="1325732" imgH="205740" progId="Equation.3">
                  <p:embed/>
                </p:oleObj>
              </mc:Choice>
              <mc:Fallback>
                <p:oleObj name="Equation" r:id="rId5" imgW="1325732" imgH="2057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884669"/>
                        <a:ext cx="300037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1750">
                            <a:solidFill>
                              <a:srgbClr val="0000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762000" y="5108756"/>
            <a:ext cx="4572000" cy="574675"/>
            <a:chOff x="480" y="2998"/>
            <a:chExt cx="2880" cy="362"/>
          </a:xfrm>
        </p:grpSpPr>
        <p:sp>
          <p:nvSpPr>
            <p:cNvPr id="76907" name="Text Box 51"/>
            <p:cNvSpPr txBox="1">
              <a:spLocks noChangeArrowheads="1"/>
            </p:cNvSpPr>
            <p:nvPr/>
          </p:nvSpPr>
          <p:spPr bwMode="auto">
            <a:xfrm>
              <a:off x="480" y="3013"/>
              <a:ext cx="144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</a:rPr>
                <a:t>  (2) </a:t>
              </a:r>
              <a:r>
                <a:rPr lang="zh-CN" altLang="en-US" sz="2800" b="1">
                  <a:solidFill>
                    <a:srgbClr val="000099"/>
                  </a:solidFill>
                </a:rPr>
                <a:t>求稳态值</a:t>
              </a:r>
            </a:p>
          </p:txBody>
        </p:sp>
        <p:graphicFrame>
          <p:nvGraphicFramePr>
            <p:cNvPr id="76908" name="Object 8"/>
            <p:cNvGraphicFramePr>
              <a:graphicFrameLocks noChangeAspect="1"/>
            </p:cNvGraphicFramePr>
            <p:nvPr/>
          </p:nvGraphicFramePr>
          <p:xfrm>
            <a:off x="1884" y="2998"/>
            <a:ext cx="1476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32" name="Equation" r:id="rId7" imgW="891555" imgH="205740" progId="Equation.3">
                    <p:embed/>
                  </p:oleObj>
                </mc:Choice>
                <mc:Fallback>
                  <p:oleObj name="Equation" r:id="rId7" imgW="891555" imgH="2057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4" y="2998"/>
                          <a:ext cx="1476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60"/>
          <p:cNvGrpSpPr>
            <a:grpSpLocks/>
          </p:cNvGrpSpPr>
          <p:nvPr/>
        </p:nvGrpSpPr>
        <p:grpSpPr bwMode="auto">
          <a:xfrm>
            <a:off x="5486400" y="743131"/>
            <a:ext cx="3298825" cy="2446338"/>
            <a:chOff x="3456" y="240"/>
            <a:chExt cx="2078" cy="1541"/>
          </a:xfrm>
        </p:grpSpPr>
        <p:sp>
          <p:nvSpPr>
            <p:cNvPr id="76877" name="Text Box 54"/>
            <p:cNvSpPr txBox="1">
              <a:spLocks noChangeArrowheads="1"/>
            </p:cNvSpPr>
            <p:nvPr/>
          </p:nvSpPr>
          <p:spPr bwMode="auto">
            <a:xfrm>
              <a:off x="3552" y="1493"/>
              <a:ext cx="1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/>
                <a:t>  t </a:t>
              </a:r>
              <a:r>
                <a:rPr lang="en-US" altLang="zh-CN" b="1"/>
                <a:t>= 0</a:t>
              </a:r>
              <a:r>
                <a:rPr lang="en-US" altLang="zh-CN" b="1" baseline="-25000"/>
                <a:t>+</a:t>
              </a:r>
              <a:r>
                <a:rPr lang="zh-CN" altLang="en-US" b="1"/>
                <a:t>等效电路</a:t>
              </a:r>
            </a:p>
          </p:txBody>
        </p:sp>
        <p:grpSp>
          <p:nvGrpSpPr>
            <p:cNvPr id="76878" name="Group 159"/>
            <p:cNvGrpSpPr>
              <a:grpSpLocks/>
            </p:cNvGrpSpPr>
            <p:nvPr/>
          </p:nvGrpSpPr>
          <p:grpSpPr bwMode="auto">
            <a:xfrm>
              <a:off x="3456" y="240"/>
              <a:ext cx="2078" cy="1248"/>
              <a:chOff x="3456" y="240"/>
              <a:chExt cx="2078" cy="1248"/>
            </a:xfrm>
          </p:grpSpPr>
          <p:sp>
            <p:nvSpPr>
              <p:cNvPr id="76879" name="Text Box 55"/>
              <p:cNvSpPr txBox="1">
                <a:spLocks noChangeArrowheads="1"/>
              </p:cNvSpPr>
              <p:nvPr/>
            </p:nvSpPr>
            <p:spPr bwMode="auto">
              <a:xfrm>
                <a:off x="3792" y="240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18"/>
                    </a:solidFill>
                  </a:rPr>
                  <a:t>2</a:t>
                </a:r>
                <a:r>
                  <a:rPr lang="en-US" altLang="zh-CN" b="1">
                    <a:solidFill>
                      <a:srgbClr val="000018"/>
                    </a:solidFill>
                    <a:sym typeface="Symbol" panose="05050102010706020507" pitchFamily="18" charset="2"/>
                  </a:rPr>
                  <a:t></a:t>
                </a:r>
                <a:endParaRPr lang="en-US" altLang="zh-CN" b="1">
                  <a:solidFill>
                    <a:srgbClr val="000018"/>
                  </a:solidFill>
                </a:endParaRPr>
              </a:p>
            </p:txBody>
          </p:sp>
          <p:sp>
            <p:nvSpPr>
              <p:cNvPr id="76880" name="Text Box 56"/>
              <p:cNvSpPr txBox="1">
                <a:spLocks noChangeArrowheads="1"/>
              </p:cNvSpPr>
              <p:nvPr/>
            </p:nvSpPr>
            <p:spPr bwMode="auto">
              <a:xfrm>
                <a:off x="4560" y="240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18"/>
                    </a:solidFill>
                  </a:rPr>
                  <a:t>1</a:t>
                </a:r>
                <a:r>
                  <a:rPr lang="en-US" altLang="zh-CN" b="1">
                    <a:solidFill>
                      <a:srgbClr val="000018"/>
                    </a:solidFill>
                    <a:sym typeface="Symbol" panose="05050102010706020507" pitchFamily="18" charset="2"/>
                  </a:rPr>
                  <a:t></a:t>
                </a:r>
                <a:endParaRPr lang="en-US" altLang="zh-CN" b="1">
                  <a:solidFill>
                    <a:srgbClr val="000018"/>
                  </a:solidFill>
                </a:endParaRPr>
              </a:p>
            </p:txBody>
          </p:sp>
          <p:grpSp>
            <p:nvGrpSpPr>
              <p:cNvPr id="76881" name="Group 57"/>
              <p:cNvGrpSpPr>
                <a:grpSpLocks/>
              </p:cNvGrpSpPr>
              <p:nvPr/>
            </p:nvGrpSpPr>
            <p:grpSpPr bwMode="auto">
              <a:xfrm>
                <a:off x="5015" y="878"/>
                <a:ext cx="265" cy="238"/>
                <a:chOff x="3450" y="3086"/>
                <a:chExt cx="265" cy="238"/>
              </a:xfrm>
            </p:grpSpPr>
            <p:sp>
              <p:nvSpPr>
                <p:cNvPr id="76905" name="Line 58"/>
                <p:cNvSpPr>
                  <a:spLocks noChangeShapeType="1"/>
                </p:cNvSpPr>
                <p:nvPr/>
              </p:nvSpPr>
              <p:spPr bwMode="auto">
                <a:xfrm>
                  <a:off x="3470" y="3208"/>
                  <a:ext cx="245" cy="0"/>
                </a:xfrm>
                <a:prstGeom prst="line">
                  <a:avLst/>
                </a:prstGeom>
                <a:noFill/>
                <a:ln w="38100">
                  <a:solidFill>
                    <a:srgbClr val="000018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906" name="Oval 59"/>
                <p:cNvSpPr>
                  <a:spLocks noChangeArrowheads="1"/>
                </p:cNvSpPr>
                <p:nvPr/>
              </p:nvSpPr>
              <p:spPr bwMode="auto">
                <a:xfrm>
                  <a:off x="3450" y="3086"/>
                  <a:ext cx="260" cy="238"/>
                </a:xfrm>
                <a:prstGeom prst="ellipse">
                  <a:avLst/>
                </a:prstGeom>
                <a:noFill/>
                <a:ln w="38100">
                  <a:solidFill>
                    <a:srgbClr val="000018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76882" name="Rectangle 60"/>
              <p:cNvSpPr>
                <a:spLocks noChangeArrowheads="1"/>
              </p:cNvSpPr>
              <p:nvPr/>
            </p:nvSpPr>
            <p:spPr bwMode="auto">
              <a:xfrm>
                <a:off x="3538" y="969"/>
                <a:ext cx="116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2075" tIns="46038" rIns="92075" bIns="46038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76883" name="Line 61"/>
              <p:cNvSpPr>
                <a:spLocks noChangeShapeType="1"/>
              </p:cNvSpPr>
              <p:nvPr/>
            </p:nvSpPr>
            <p:spPr bwMode="auto">
              <a:xfrm flipV="1">
                <a:off x="3470" y="1476"/>
                <a:ext cx="1680" cy="0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84" name="Text Box 62"/>
              <p:cNvSpPr txBox="1">
                <a:spLocks noChangeArrowheads="1"/>
              </p:cNvSpPr>
              <p:nvPr/>
            </p:nvSpPr>
            <p:spPr bwMode="auto">
              <a:xfrm>
                <a:off x="4627" y="883"/>
                <a:ext cx="351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FF3300"/>
                    </a:solidFill>
                  </a:rPr>
                  <a:t>2A</a:t>
                </a:r>
              </a:p>
            </p:txBody>
          </p:sp>
          <p:sp>
            <p:nvSpPr>
              <p:cNvPr id="76885" name="Line 63"/>
              <p:cNvSpPr>
                <a:spLocks noChangeShapeType="1"/>
              </p:cNvSpPr>
              <p:nvPr/>
            </p:nvSpPr>
            <p:spPr bwMode="auto">
              <a:xfrm>
                <a:off x="5154" y="552"/>
                <a:ext cx="0" cy="312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86" name="Line 65"/>
              <p:cNvSpPr>
                <a:spLocks noChangeShapeType="1"/>
              </p:cNvSpPr>
              <p:nvPr/>
            </p:nvSpPr>
            <p:spPr bwMode="auto">
              <a:xfrm>
                <a:off x="3465" y="560"/>
                <a:ext cx="0" cy="912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87" name="Line 66"/>
              <p:cNvSpPr>
                <a:spLocks noChangeShapeType="1"/>
              </p:cNvSpPr>
              <p:nvPr/>
            </p:nvSpPr>
            <p:spPr bwMode="auto">
              <a:xfrm flipH="1">
                <a:off x="4960" y="872"/>
                <a:ext cx="0" cy="301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88" name="Rectangle 67"/>
              <p:cNvSpPr>
                <a:spLocks noChangeArrowheads="1"/>
              </p:cNvSpPr>
              <p:nvPr/>
            </p:nvSpPr>
            <p:spPr bwMode="auto">
              <a:xfrm>
                <a:off x="4615" y="502"/>
                <a:ext cx="264" cy="100"/>
              </a:xfrm>
              <a:prstGeom prst="rect">
                <a:avLst/>
              </a:prstGeom>
              <a:noFill/>
              <a:ln w="38100">
                <a:solidFill>
                  <a:srgbClr val="000018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76889" name="Line 68"/>
              <p:cNvSpPr>
                <a:spLocks noChangeShapeType="1"/>
              </p:cNvSpPr>
              <p:nvPr/>
            </p:nvSpPr>
            <p:spPr bwMode="auto">
              <a:xfrm>
                <a:off x="4374" y="553"/>
                <a:ext cx="0" cy="364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90" name="Rectangle 69"/>
              <p:cNvSpPr>
                <a:spLocks noChangeArrowheads="1"/>
              </p:cNvSpPr>
              <p:nvPr/>
            </p:nvSpPr>
            <p:spPr bwMode="auto">
              <a:xfrm>
                <a:off x="4327" y="893"/>
                <a:ext cx="106" cy="262"/>
              </a:xfrm>
              <a:prstGeom prst="rect">
                <a:avLst/>
              </a:prstGeom>
              <a:noFill/>
              <a:ln w="38100">
                <a:solidFill>
                  <a:srgbClr val="000018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76891" name="Rectangle 71"/>
              <p:cNvSpPr>
                <a:spLocks noChangeArrowheads="1"/>
              </p:cNvSpPr>
              <p:nvPr/>
            </p:nvSpPr>
            <p:spPr bwMode="auto">
              <a:xfrm>
                <a:off x="3809" y="502"/>
                <a:ext cx="264" cy="100"/>
              </a:xfrm>
              <a:prstGeom prst="rect">
                <a:avLst/>
              </a:prstGeom>
              <a:noFill/>
              <a:ln w="38100">
                <a:solidFill>
                  <a:srgbClr val="000018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zh-CN" sz="3200">
                  <a:solidFill>
                    <a:schemeClr val="bg1"/>
                  </a:solidFill>
                </a:endParaRPr>
              </a:p>
            </p:txBody>
          </p:sp>
          <p:sp>
            <p:nvSpPr>
              <p:cNvPr id="76892" name="Text Box 72"/>
              <p:cNvSpPr txBox="1">
                <a:spLocks noChangeArrowheads="1"/>
              </p:cNvSpPr>
              <p:nvPr/>
            </p:nvSpPr>
            <p:spPr bwMode="auto">
              <a:xfrm>
                <a:off x="3799" y="581"/>
                <a:ext cx="36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000018"/>
                    </a:solidFill>
                  </a:rPr>
                  <a:t>R</a:t>
                </a:r>
                <a:r>
                  <a:rPr lang="en-US" altLang="zh-CN" b="1" baseline="-25000">
                    <a:solidFill>
                      <a:srgbClr val="000018"/>
                    </a:solidFill>
                  </a:rPr>
                  <a:t>1</a:t>
                </a:r>
                <a:endParaRPr lang="en-US" altLang="zh-CN" b="1">
                  <a:solidFill>
                    <a:srgbClr val="000018"/>
                  </a:solidFill>
                </a:endParaRPr>
              </a:p>
            </p:txBody>
          </p:sp>
          <p:sp>
            <p:nvSpPr>
              <p:cNvPr id="76893" name="Text Box 73"/>
              <p:cNvSpPr txBox="1">
                <a:spLocks noChangeArrowheads="1"/>
              </p:cNvSpPr>
              <p:nvPr/>
            </p:nvSpPr>
            <p:spPr bwMode="auto">
              <a:xfrm>
                <a:off x="3968" y="768"/>
                <a:ext cx="544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>
                    <a:solidFill>
                      <a:srgbClr val="000018"/>
                    </a:solidFill>
                  </a:rPr>
                  <a:t>2</a:t>
                </a:r>
                <a:r>
                  <a:rPr lang="en-US" altLang="zh-CN" b="1">
                    <a:solidFill>
                      <a:srgbClr val="000018"/>
                    </a:solidFill>
                    <a:sym typeface="Symbol" panose="05050102010706020507" pitchFamily="18" charset="2"/>
                  </a:rPr>
                  <a:t></a:t>
                </a:r>
                <a:endParaRPr lang="en-US" altLang="zh-CN" b="1">
                  <a:solidFill>
                    <a:srgbClr val="000018"/>
                  </a:solidFill>
                </a:endParaRPr>
              </a:p>
            </p:txBody>
          </p:sp>
          <p:sp>
            <p:nvSpPr>
              <p:cNvPr id="76894" name="Line 74"/>
              <p:cNvSpPr>
                <a:spLocks noChangeShapeType="1"/>
              </p:cNvSpPr>
              <p:nvPr/>
            </p:nvSpPr>
            <p:spPr bwMode="auto">
              <a:xfrm>
                <a:off x="4375" y="1157"/>
                <a:ext cx="0" cy="313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95" name="Line 75"/>
              <p:cNvSpPr>
                <a:spLocks noChangeShapeType="1"/>
              </p:cNvSpPr>
              <p:nvPr/>
            </p:nvSpPr>
            <p:spPr bwMode="auto">
              <a:xfrm flipV="1">
                <a:off x="4087" y="555"/>
                <a:ext cx="528" cy="1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96" name="Line 76"/>
              <p:cNvSpPr>
                <a:spLocks noChangeShapeType="1"/>
              </p:cNvSpPr>
              <p:nvPr/>
            </p:nvSpPr>
            <p:spPr bwMode="auto">
              <a:xfrm flipV="1">
                <a:off x="4873" y="559"/>
                <a:ext cx="279" cy="0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97" name="Line 77"/>
              <p:cNvSpPr>
                <a:spLocks noChangeShapeType="1"/>
              </p:cNvSpPr>
              <p:nvPr/>
            </p:nvSpPr>
            <p:spPr bwMode="auto">
              <a:xfrm flipV="1">
                <a:off x="3456" y="556"/>
                <a:ext cx="367" cy="1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898" name="Line 78"/>
              <p:cNvSpPr>
                <a:spLocks noChangeShapeType="1"/>
              </p:cNvSpPr>
              <p:nvPr/>
            </p:nvSpPr>
            <p:spPr bwMode="auto">
              <a:xfrm>
                <a:off x="5158" y="1104"/>
                <a:ext cx="0" cy="384"/>
              </a:xfrm>
              <a:prstGeom prst="line">
                <a:avLst/>
              </a:prstGeom>
              <a:noFill/>
              <a:ln w="38100">
                <a:solidFill>
                  <a:srgbClr val="000018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6899" name="Group 79"/>
              <p:cNvGrpSpPr>
                <a:grpSpLocks/>
              </p:cNvGrpSpPr>
              <p:nvPr/>
            </p:nvGrpSpPr>
            <p:grpSpPr bwMode="auto">
              <a:xfrm>
                <a:off x="5280" y="625"/>
                <a:ext cx="254" cy="595"/>
                <a:chOff x="5376" y="2764"/>
                <a:chExt cx="307" cy="720"/>
              </a:xfrm>
            </p:grpSpPr>
            <p:graphicFrame>
              <p:nvGraphicFramePr>
                <p:cNvPr id="76902" name="Object 7"/>
                <p:cNvGraphicFramePr>
                  <a:graphicFrameLocks noChangeAspect="1"/>
                </p:cNvGraphicFramePr>
                <p:nvPr/>
              </p:nvGraphicFramePr>
              <p:xfrm>
                <a:off x="5376" y="2976"/>
                <a:ext cx="307" cy="3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7733" name="Equation" r:id="rId9" imgW="182762" imgH="205740" progId="Equation.3">
                        <p:embed/>
                      </p:oleObj>
                    </mc:Choice>
                    <mc:Fallback>
                      <p:oleObj name="Equation" r:id="rId9" imgW="182762" imgH="20574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376" y="2976"/>
                              <a:ext cx="307" cy="384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38100">
                                  <a:solidFill>
                                    <a:srgbClr val="000018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6903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5376" y="2764"/>
                  <a:ext cx="272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30000"/>
                    </a:lnSpc>
                  </a:pPr>
                  <a:r>
                    <a:rPr lang="en-US" altLang="zh-CN" b="1">
                      <a:solidFill>
                        <a:srgbClr val="FF3300"/>
                      </a:solidFill>
                    </a:rPr>
                    <a:t>+</a:t>
                  </a:r>
                </a:p>
              </p:txBody>
            </p:sp>
            <p:sp>
              <p:nvSpPr>
                <p:cNvPr id="76904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5376" y="3052"/>
                  <a:ext cx="256" cy="4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130000"/>
                    </a:lnSpc>
                  </a:pPr>
                  <a:r>
                    <a:rPr lang="en-US" altLang="zh-CN" b="1">
                      <a:solidFill>
                        <a:srgbClr val="FF3300"/>
                      </a:solidFill>
                    </a:rPr>
                    <a:t>_</a:t>
                  </a:r>
                </a:p>
              </p:txBody>
            </p:sp>
          </p:grpSp>
          <p:sp>
            <p:nvSpPr>
              <p:cNvPr id="76900" name="Rectangle 83"/>
              <p:cNvSpPr>
                <a:spLocks noChangeArrowheads="1"/>
              </p:cNvSpPr>
              <p:nvPr/>
            </p:nvSpPr>
            <p:spPr bwMode="auto">
              <a:xfrm>
                <a:off x="4608" y="57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000018"/>
                    </a:solidFill>
                  </a:rPr>
                  <a:t>R</a:t>
                </a:r>
                <a:r>
                  <a:rPr lang="en-US" altLang="zh-CN" b="1" baseline="-25000">
                    <a:solidFill>
                      <a:srgbClr val="000018"/>
                    </a:solidFill>
                  </a:rPr>
                  <a:t>3</a:t>
                </a:r>
              </a:p>
            </p:txBody>
          </p:sp>
          <p:sp>
            <p:nvSpPr>
              <p:cNvPr id="76901" name="Rectangle 84"/>
              <p:cNvSpPr>
                <a:spLocks noChangeArrowheads="1"/>
              </p:cNvSpPr>
              <p:nvPr/>
            </p:nvSpPr>
            <p:spPr bwMode="auto">
              <a:xfrm>
                <a:off x="3984" y="1008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solidFill>
                      <a:srgbClr val="000018"/>
                    </a:solidFill>
                  </a:rPr>
                  <a:t>R</a:t>
                </a:r>
                <a:r>
                  <a:rPr lang="en-US" altLang="zh-CN" b="1" baseline="-25000">
                    <a:solidFill>
                      <a:srgbClr val="000018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7" name="Group 158"/>
          <p:cNvGrpSpPr>
            <a:grpSpLocks/>
          </p:cNvGrpSpPr>
          <p:nvPr/>
        </p:nvGrpSpPr>
        <p:grpSpPr bwMode="auto">
          <a:xfrm>
            <a:off x="5562600" y="3410131"/>
            <a:ext cx="2695575" cy="2438400"/>
            <a:chOff x="3504" y="1920"/>
            <a:chExt cx="1698" cy="1536"/>
          </a:xfrm>
        </p:grpSpPr>
        <p:sp>
          <p:nvSpPr>
            <p:cNvPr id="76854" name="Text Box 86"/>
            <p:cNvSpPr txBox="1">
              <a:spLocks noChangeArrowheads="1"/>
            </p:cNvSpPr>
            <p:nvPr/>
          </p:nvSpPr>
          <p:spPr bwMode="auto">
            <a:xfrm>
              <a:off x="3600" y="3168"/>
              <a:ext cx="15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/>
                <a:t>   t </a:t>
              </a:r>
              <a:r>
                <a:rPr lang="en-US" altLang="zh-CN" b="1"/>
                <a:t>= </a:t>
              </a:r>
              <a:r>
                <a:rPr lang="en-US" altLang="zh-CN" b="1">
                  <a:sym typeface="Symbol" panose="05050102010706020507" pitchFamily="18" charset="2"/>
                </a:rPr>
                <a:t></a:t>
              </a:r>
              <a:r>
                <a:rPr lang="zh-CN" altLang="en-US" b="1"/>
                <a:t>等效电路</a:t>
              </a:r>
            </a:p>
          </p:txBody>
        </p:sp>
        <p:sp>
          <p:nvSpPr>
            <p:cNvPr id="76855" name="Text Box 87"/>
            <p:cNvSpPr txBox="1">
              <a:spLocks noChangeArrowheads="1"/>
            </p:cNvSpPr>
            <p:nvPr/>
          </p:nvSpPr>
          <p:spPr bwMode="auto">
            <a:xfrm>
              <a:off x="3840" y="1920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18"/>
                  </a:solidFill>
                </a:rPr>
                <a:t>2</a:t>
              </a:r>
              <a:r>
                <a:rPr lang="en-US" altLang="zh-CN" b="1">
                  <a:solidFill>
                    <a:srgbClr val="000018"/>
                  </a:solidFill>
                  <a:sym typeface="Symbol" panose="05050102010706020507" pitchFamily="18" charset="2"/>
                </a:rPr>
                <a:t></a:t>
              </a:r>
              <a:endParaRPr lang="en-US" altLang="zh-CN" b="1">
                <a:solidFill>
                  <a:srgbClr val="000018"/>
                </a:solidFill>
              </a:endParaRPr>
            </a:p>
          </p:txBody>
        </p:sp>
        <p:sp>
          <p:nvSpPr>
            <p:cNvPr id="76856" name="Text Box 88"/>
            <p:cNvSpPr txBox="1">
              <a:spLocks noChangeArrowheads="1"/>
            </p:cNvSpPr>
            <p:nvPr/>
          </p:nvSpPr>
          <p:spPr bwMode="auto">
            <a:xfrm>
              <a:off x="4608" y="1920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18"/>
                  </a:solidFill>
                </a:rPr>
                <a:t>1</a:t>
              </a:r>
              <a:r>
                <a:rPr lang="en-US" altLang="zh-CN" b="1">
                  <a:solidFill>
                    <a:srgbClr val="000018"/>
                  </a:solidFill>
                  <a:sym typeface="Symbol" panose="05050102010706020507" pitchFamily="18" charset="2"/>
                </a:rPr>
                <a:t></a:t>
              </a:r>
              <a:endParaRPr lang="en-US" altLang="zh-CN" b="1">
                <a:solidFill>
                  <a:srgbClr val="000018"/>
                </a:solidFill>
              </a:endParaRPr>
            </a:p>
          </p:txBody>
        </p:sp>
        <p:sp>
          <p:nvSpPr>
            <p:cNvPr id="76857" name="Rectangle 89"/>
            <p:cNvSpPr>
              <a:spLocks noChangeArrowheads="1"/>
            </p:cNvSpPr>
            <p:nvPr/>
          </p:nvSpPr>
          <p:spPr bwMode="auto">
            <a:xfrm>
              <a:off x="3586" y="2649"/>
              <a:ext cx="1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zh-CN" b="1">
                <a:solidFill>
                  <a:schemeClr val="bg1"/>
                </a:solidFill>
              </a:endParaRPr>
            </a:p>
          </p:txBody>
        </p:sp>
        <p:sp>
          <p:nvSpPr>
            <p:cNvPr id="76858" name="Line 90"/>
            <p:cNvSpPr>
              <a:spLocks noChangeShapeType="1"/>
            </p:cNvSpPr>
            <p:nvPr/>
          </p:nvSpPr>
          <p:spPr bwMode="auto">
            <a:xfrm flipV="1">
              <a:off x="3518" y="3156"/>
              <a:ext cx="1680" cy="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59" name="Line 91"/>
            <p:cNvSpPr>
              <a:spLocks noChangeShapeType="1"/>
            </p:cNvSpPr>
            <p:nvPr/>
          </p:nvSpPr>
          <p:spPr bwMode="auto">
            <a:xfrm>
              <a:off x="5202" y="2232"/>
              <a:ext cx="0" cy="932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60" name="Line 93"/>
            <p:cNvSpPr>
              <a:spLocks noChangeShapeType="1"/>
            </p:cNvSpPr>
            <p:nvPr/>
          </p:nvSpPr>
          <p:spPr bwMode="auto">
            <a:xfrm>
              <a:off x="3513" y="2232"/>
              <a:ext cx="1" cy="932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61" name="Rectangle 94"/>
            <p:cNvSpPr>
              <a:spLocks noChangeArrowheads="1"/>
            </p:cNvSpPr>
            <p:nvPr/>
          </p:nvSpPr>
          <p:spPr bwMode="auto">
            <a:xfrm>
              <a:off x="4663" y="2182"/>
              <a:ext cx="264" cy="100"/>
            </a:xfrm>
            <a:prstGeom prst="rect">
              <a:avLst/>
            </a:prstGeom>
            <a:noFill/>
            <a:ln w="38100">
              <a:solidFill>
                <a:srgbClr val="00001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bg1"/>
                </a:solidFill>
              </a:endParaRPr>
            </a:p>
          </p:txBody>
        </p:sp>
        <p:sp>
          <p:nvSpPr>
            <p:cNvPr id="76862" name="Line 95"/>
            <p:cNvSpPr>
              <a:spLocks noChangeShapeType="1"/>
            </p:cNvSpPr>
            <p:nvPr/>
          </p:nvSpPr>
          <p:spPr bwMode="auto">
            <a:xfrm>
              <a:off x="4422" y="2233"/>
              <a:ext cx="0" cy="364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63" name="Rectangle 96"/>
            <p:cNvSpPr>
              <a:spLocks noChangeArrowheads="1"/>
            </p:cNvSpPr>
            <p:nvPr/>
          </p:nvSpPr>
          <p:spPr bwMode="auto">
            <a:xfrm>
              <a:off x="4375" y="2573"/>
              <a:ext cx="106" cy="262"/>
            </a:xfrm>
            <a:prstGeom prst="rect">
              <a:avLst/>
            </a:prstGeom>
            <a:noFill/>
            <a:ln w="38100">
              <a:solidFill>
                <a:srgbClr val="00001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bg1"/>
                </a:solidFill>
              </a:endParaRPr>
            </a:p>
          </p:txBody>
        </p:sp>
        <p:sp>
          <p:nvSpPr>
            <p:cNvPr id="76864" name="Rectangle 98"/>
            <p:cNvSpPr>
              <a:spLocks noChangeArrowheads="1"/>
            </p:cNvSpPr>
            <p:nvPr/>
          </p:nvSpPr>
          <p:spPr bwMode="auto">
            <a:xfrm>
              <a:off x="3857" y="2182"/>
              <a:ext cx="264" cy="100"/>
            </a:xfrm>
            <a:prstGeom prst="rect">
              <a:avLst/>
            </a:prstGeom>
            <a:noFill/>
            <a:ln w="38100">
              <a:solidFill>
                <a:srgbClr val="00001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bg1"/>
                </a:solidFill>
              </a:endParaRPr>
            </a:p>
          </p:txBody>
        </p:sp>
        <p:sp>
          <p:nvSpPr>
            <p:cNvPr id="76865" name="Text Box 99"/>
            <p:cNvSpPr txBox="1">
              <a:spLocks noChangeArrowheads="1"/>
            </p:cNvSpPr>
            <p:nvPr/>
          </p:nvSpPr>
          <p:spPr bwMode="auto">
            <a:xfrm>
              <a:off x="3847" y="2261"/>
              <a:ext cx="3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 b="1">
                <a:solidFill>
                  <a:srgbClr val="000018"/>
                </a:solidFill>
              </a:endParaRPr>
            </a:p>
          </p:txBody>
        </p:sp>
        <p:sp>
          <p:nvSpPr>
            <p:cNvPr id="76866" name="Text Box 100"/>
            <p:cNvSpPr txBox="1">
              <a:spLocks noChangeArrowheads="1"/>
            </p:cNvSpPr>
            <p:nvPr/>
          </p:nvSpPr>
          <p:spPr bwMode="auto">
            <a:xfrm>
              <a:off x="4016" y="2448"/>
              <a:ext cx="5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18"/>
                  </a:solidFill>
                </a:rPr>
                <a:t>2</a:t>
              </a:r>
              <a:r>
                <a:rPr lang="en-US" altLang="zh-CN" b="1">
                  <a:solidFill>
                    <a:srgbClr val="000018"/>
                  </a:solidFill>
                  <a:sym typeface="Symbol" panose="05050102010706020507" pitchFamily="18" charset="2"/>
                </a:rPr>
                <a:t></a:t>
              </a:r>
              <a:endParaRPr lang="en-US" altLang="zh-CN" b="1">
                <a:solidFill>
                  <a:srgbClr val="000018"/>
                </a:solidFill>
              </a:endParaRPr>
            </a:p>
          </p:txBody>
        </p:sp>
        <p:sp>
          <p:nvSpPr>
            <p:cNvPr id="76867" name="Line 101"/>
            <p:cNvSpPr>
              <a:spLocks noChangeShapeType="1"/>
            </p:cNvSpPr>
            <p:nvPr/>
          </p:nvSpPr>
          <p:spPr bwMode="auto">
            <a:xfrm>
              <a:off x="4423" y="2837"/>
              <a:ext cx="0" cy="313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68" name="Line 102"/>
            <p:cNvSpPr>
              <a:spLocks noChangeShapeType="1"/>
            </p:cNvSpPr>
            <p:nvPr/>
          </p:nvSpPr>
          <p:spPr bwMode="auto">
            <a:xfrm flipV="1">
              <a:off x="4135" y="2235"/>
              <a:ext cx="528" cy="1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69" name="Line 103"/>
            <p:cNvSpPr>
              <a:spLocks noChangeShapeType="1"/>
            </p:cNvSpPr>
            <p:nvPr/>
          </p:nvSpPr>
          <p:spPr bwMode="auto">
            <a:xfrm flipV="1">
              <a:off x="4921" y="2239"/>
              <a:ext cx="279" cy="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70" name="Line 104"/>
            <p:cNvSpPr>
              <a:spLocks noChangeShapeType="1"/>
            </p:cNvSpPr>
            <p:nvPr/>
          </p:nvSpPr>
          <p:spPr bwMode="auto">
            <a:xfrm flipV="1">
              <a:off x="3504" y="2236"/>
              <a:ext cx="367" cy="1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6871" name="Group 105"/>
            <p:cNvGrpSpPr>
              <a:grpSpLocks/>
            </p:cNvGrpSpPr>
            <p:nvPr/>
          </p:nvGrpSpPr>
          <p:grpSpPr bwMode="auto">
            <a:xfrm>
              <a:off x="4906" y="2492"/>
              <a:ext cx="278" cy="384"/>
              <a:chOff x="4858" y="2688"/>
              <a:chExt cx="278" cy="384"/>
            </a:xfrm>
          </p:grpSpPr>
          <p:graphicFrame>
            <p:nvGraphicFramePr>
              <p:cNvPr id="76875" name="Object 6"/>
              <p:cNvGraphicFramePr>
                <a:graphicFrameLocks noChangeAspect="1"/>
              </p:cNvGraphicFramePr>
              <p:nvPr/>
            </p:nvGraphicFramePr>
            <p:xfrm>
              <a:off x="4858" y="2688"/>
              <a:ext cx="226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7734" name="公式" r:id="rId11" imgW="129732" imgH="205740" progId="Equation.3">
                      <p:embed/>
                    </p:oleObj>
                  </mc:Choice>
                  <mc:Fallback>
                    <p:oleObj name="公式" r:id="rId11" imgW="129732" imgH="2057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58" y="2688"/>
                            <a:ext cx="226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18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6876" name="Line 107"/>
              <p:cNvSpPr>
                <a:spLocks noChangeShapeType="1"/>
              </p:cNvSpPr>
              <p:nvPr/>
            </p:nvSpPr>
            <p:spPr bwMode="auto">
              <a:xfrm>
                <a:off x="5136" y="2688"/>
                <a:ext cx="0" cy="384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6872" name="Rectangle 108"/>
            <p:cNvSpPr>
              <a:spLocks noChangeArrowheads="1"/>
            </p:cNvSpPr>
            <p:nvPr/>
          </p:nvSpPr>
          <p:spPr bwMode="auto">
            <a:xfrm>
              <a:off x="3820" y="2256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18"/>
                  </a:solidFill>
                </a:rPr>
                <a:t>R</a:t>
              </a:r>
              <a:r>
                <a:rPr lang="en-US" altLang="zh-CN" b="1" baseline="-25000">
                  <a:solidFill>
                    <a:srgbClr val="000018"/>
                  </a:solidFill>
                </a:rPr>
                <a:t>1</a:t>
              </a:r>
            </a:p>
          </p:txBody>
        </p:sp>
        <p:sp>
          <p:nvSpPr>
            <p:cNvPr id="76873" name="Rectangle 109"/>
            <p:cNvSpPr>
              <a:spLocks noChangeArrowheads="1"/>
            </p:cNvSpPr>
            <p:nvPr/>
          </p:nvSpPr>
          <p:spPr bwMode="auto">
            <a:xfrm>
              <a:off x="4656" y="2256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18"/>
                  </a:solidFill>
                </a:rPr>
                <a:t>R</a:t>
              </a:r>
              <a:r>
                <a:rPr lang="en-US" altLang="zh-CN" b="1" baseline="-25000">
                  <a:solidFill>
                    <a:srgbClr val="000018"/>
                  </a:solidFill>
                </a:rPr>
                <a:t>3</a:t>
              </a:r>
            </a:p>
          </p:txBody>
        </p:sp>
        <p:sp>
          <p:nvSpPr>
            <p:cNvPr id="76874" name="Rectangle 110"/>
            <p:cNvSpPr>
              <a:spLocks noChangeArrowheads="1"/>
            </p:cNvSpPr>
            <p:nvPr/>
          </p:nvSpPr>
          <p:spPr bwMode="auto">
            <a:xfrm>
              <a:off x="4080" y="268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rgbClr val="000018"/>
                  </a:solidFill>
                </a:rPr>
                <a:t>R</a:t>
              </a:r>
              <a:r>
                <a:rPr lang="en-US" altLang="zh-CN" b="1" baseline="-25000">
                  <a:solidFill>
                    <a:srgbClr val="000018"/>
                  </a:solidFill>
                </a:rPr>
                <a:t>2</a:t>
              </a:r>
            </a:p>
          </p:txBody>
        </p:sp>
      </p:grpSp>
      <p:grpSp>
        <p:nvGrpSpPr>
          <p:cNvPr id="9" name="Group 111"/>
          <p:cNvGrpSpPr>
            <a:grpSpLocks/>
          </p:cNvGrpSpPr>
          <p:nvPr/>
        </p:nvGrpSpPr>
        <p:grpSpPr bwMode="auto">
          <a:xfrm>
            <a:off x="933450" y="5624694"/>
            <a:ext cx="4737100" cy="1062037"/>
            <a:chOff x="576" y="3260"/>
            <a:chExt cx="3120" cy="700"/>
          </a:xfrm>
        </p:grpSpPr>
        <p:graphicFrame>
          <p:nvGraphicFramePr>
            <p:cNvPr id="76851" name="Object 4"/>
            <p:cNvGraphicFramePr>
              <a:graphicFrameLocks noChangeAspect="1"/>
            </p:cNvGraphicFramePr>
            <p:nvPr/>
          </p:nvGraphicFramePr>
          <p:xfrm>
            <a:off x="899" y="3600"/>
            <a:ext cx="1385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35" name="Equation" r:id="rId13" imgW="921857" imgH="205740" progId="Equation.3">
                    <p:embed/>
                  </p:oleObj>
                </mc:Choice>
                <mc:Fallback>
                  <p:oleObj name="Equation" r:id="rId13" imgW="921857" imgH="2057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9" y="3600"/>
                          <a:ext cx="1385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52" name="Rectangle 113"/>
            <p:cNvSpPr>
              <a:spLocks noChangeArrowheads="1"/>
            </p:cNvSpPr>
            <p:nvPr/>
          </p:nvSpPr>
          <p:spPr bwMode="auto">
            <a:xfrm>
              <a:off x="576" y="3260"/>
              <a:ext cx="2378" cy="6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由</a:t>
              </a:r>
              <a:r>
                <a:rPr lang="en-US" altLang="zh-CN" sz="2800" b="1" i="1"/>
                <a:t>t </a:t>
              </a:r>
              <a:r>
                <a:rPr lang="en-US" altLang="zh-CN" sz="2800" b="1"/>
                <a:t>= </a:t>
              </a:r>
              <a:r>
                <a:rPr lang="en-US" altLang="zh-CN" sz="2800" b="1">
                  <a:sym typeface="Symbol" panose="05050102010706020507" pitchFamily="18" charset="2"/>
                </a:rPr>
                <a:t></a:t>
              </a:r>
              <a:r>
                <a:rPr lang="zh-CN" altLang="en-US" sz="2800" b="1"/>
                <a:t>等效电路可求得</a:t>
              </a:r>
            </a:p>
          </p:txBody>
        </p:sp>
        <p:graphicFrame>
          <p:nvGraphicFramePr>
            <p:cNvPr id="76853" name="Object 5"/>
            <p:cNvGraphicFramePr>
              <a:graphicFrameLocks noChangeAspect="1"/>
            </p:cNvGraphicFramePr>
            <p:nvPr/>
          </p:nvGraphicFramePr>
          <p:xfrm>
            <a:off x="2256" y="3576"/>
            <a:ext cx="144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36" name="公式" r:id="rId15" imgW="960209" imgH="205740" progId="Equation.3">
                    <p:embed/>
                  </p:oleObj>
                </mc:Choice>
                <mc:Fallback>
                  <p:oleObj name="公式" r:id="rId15" imgW="960209" imgH="2057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3576"/>
                          <a:ext cx="144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6809" name="Group 115"/>
          <p:cNvGrpSpPr>
            <a:grpSpLocks/>
          </p:cNvGrpSpPr>
          <p:nvPr/>
        </p:nvGrpSpPr>
        <p:grpSpPr bwMode="auto">
          <a:xfrm>
            <a:off x="684213" y="601844"/>
            <a:ext cx="4392612" cy="2176462"/>
            <a:chOff x="1390" y="864"/>
            <a:chExt cx="2882" cy="1428"/>
          </a:xfrm>
        </p:grpSpPr>
        <p:sp>
          <p:nvSpPr>
            <p:cNvPr id="76810" name="Oval 116"/>
            <p:cNvSpPr>
              <a:spLocks noChangeArrowheads="1"/>
            </p:cNvSpPr>
            <p:nvPr/>
          </p:nvSpPr>
          <p:spPr bwMode="auto">
            <a:xfrm>
              <a:off x="1558" y="1516"/>
              <a:ext cx="325" cy="315"/>
            </a:xfrm>
            <a:prstGeom prst="ellips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6811" name="Line 117"/>
            <p:cNvSpPr>
              <a:spLocks noChangeShapeType="1"/>
            </p:cNvSpPr>
            <p:nvPr/>
          </p:nvSpPr>
          <p:spPr bwMode="auto">
            <a:xfrm>
              <a:off x="1718" y="1180"/>
              <a:ext cx="0" cy="336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2" name="Line 118"/>
            <p:cNvSpPr>
              <a:spLocks noChangeShapeType="1"/>
            </p:cNvSpPr>
            <p:nvPr/>
          </p:nvSpPr>
          <p:spPr bwMode="auto">
            <a:xfrm>
              <a:off x="1709" y="2280"/>
              <a:ext cx="2130" cy="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3" name="Line 119"/>
            <p:cNvSpPr>
              <a:spLocks noChangeShapeType="1"/>
            </p:cNvSpPr>
            <p:nvPr/>
          </p:nvSpPr>
          <p:spPr bwMode="auto">
            <a:xfrm>
              <a:off x="2256" y="1180"/>
              <a:ext cx="0" cy="403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4" name="Line 120"/>
            <p:cNvSpPr>
              <a:spLocks noChangeShapeType="1"/>
            </p:cNvSpPr>
            <p:nvPr/>
          </p:nvSpPr>
          <p:spPr bwMode="auto">
            <a:xfrm>
              <a:off x="2256" y="1565"/>
              <a:ext cx="150" cy="259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5" name="Line 121"/>
            <p:cNvSpPr>
              <a:spLocks noChangeShapeType="1"/>
            </p:cNvSpPr>
            <p:nvPr/>
          </p:nvSpPr>
          <p:spPr bwMode="auto">
            <a:xfrm flipH="1">
              <a:off x="2232" y="1604"/>
              <a:ext cx="169" cy="19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6" name="Text Box 122"/>
            <p:cNvSpPr txBox="1">
              <a:spLocks noChangeArrowheads="1"/>
            </p:cNvSpPr>
            <p:nvPr/>
          </p:nvSpPr>
          <p:spPr bwMode="auto">
            <a:xfrm>
              <a:off x="2233" y="1824"/>
              <a:ext cx="38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t</a:t>
              </a:r>
              <a:r>
                <a:rPr lang="en-US" altLang="zh-CN" b="1"/>
                <a:t>=0</a:t>
              </a:r>
            </a:p>
          </p:txBody>
        </p:sp>
        <p:sp>
          <p:nvSpPr>
            <p:cNvPr id="76817" name="Line 123"/>
            <p:cNvSpPr>
              <a:spLocks noChangeShapeType="1"/>
            </p:cNvSpPr>
            <p:nvPr/>
          </p:nvSpPr>
          <p:spPr bwMode="auto">
            <a:xfrm flipH="1" flipV="1">
              <a:off x="2257" y="1829"/>
              <a:ext cx="0" cy="442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8" name="Arc 124"/>
            <p:cNvSpPr>
              <a:spLocks/>
            </p:cNvSpPr>
            <p:nvPr/>
          </p:nvSpPr>
          <p:spPr bwMode="auto">
            <a:xfrm>
              <a:off x="3844" y="1616"/>
              <a:ext cx="78" cy="93"/>
            </a:xfrm>
            <a:custGeom>
              <a:avLst/>
              <a:gdLst>
                <a:gd name="T0" fmla="*/ 0 w 21825"/>
                <a:gd name="T1" fmla="*/ 0 h 43200"/>
                <a:gd name="T2" fmla="*/ 0 w 21825"/>
                <a:gd name="T3" fmla="*/ 0 h 43200"/>
                <a:gd name="T4" fmla="*/ 0 w 21825"/>
                <a:gd name="T5" fmla="*/ 0 h 43200"/>
                <a:gd name="T6" fmla="*/ 0 60000 65536"/>
                <a:gd name="T7" fmla="*/ 0 60000 65536"/>
                <a:gd name="T8" fmla="*/ 0 60000 65536"/>
                <a:gd name="T9" fmla="*/ 0 w 21825"/>
                <a:gd name="T10" fmla="*/ 0 h 43200"/>
                <a:gd name="T11" fmla="*/ 21825 w 21825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25" h="43200" fill="none" extrusionOk="0">
                  <a:moveTo>
                    <a:pt x="0" y="1"/>
                  </a:moveTo>
                  <a:cubicBezTo>
                    <a:pt x="74" y="0"/>
                    <a:pt x="149" y="-1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  <a:cubicBezTo>
                    <a:pt x="21825" y="33529"/>
                    <a:pt x="12154" y="43199"/>
                    <a:pt x="225" y="43200"/>
                  </a:cubicBezTo>
                </a:path>
                <a:path w="21825" h="43200" stroke="0" extrusionOk="0">
                  <a:moveTo>
                    <a:pt x="0" y="1"/>
                  </a:moveTo>
                  <a:cubicBezTo>
                    <a:pt x="74" y="0"/>
                    <a:pt x="149" y="-1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  <a:cubicBezTo>
                    <a:pt x="21825" y="33529"/>
                    <a:pt x="12154" y="43199"/>
                    <a:pt x="225" y="43200"/>
                  </a:cubicBezTo>
                  <a:lnTo>
                    <a:pt x="225" y="21600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38100" cap="rnd">
              <a:solidFill>
                <a:srgbClr val="00001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9" name="Arc 125"/>
            <p:cNvSpPr>
              <a:spLocks/>
            </p:cNvSpPr>
            <p:nvPr/>
          </p:nvSpPr>
          <p:spPr bwMode="auto">
            <a:xfrm>
              <a:off x="3835" y="1718"/>
              <a:ext cx="78" cy="95"/>
            </a:xfrm>
            <a:custGeom>
              <a:avLst/>
              <a:gdLst>
                <a:gd name="T0" fmla="*/ 0 w 21825"/>
                <a:gd name="T1" fmla="*/ 0 h 43200"/>
                <a:gd name="T2" fmla="*/ 0 w 21825"/>
                <a:gd name="T3" fmla="*/ 0 h 43200"/>
                <a:gd name="T4" fmla="*/ 0 w 21825"/>
                <a:gd name="T5" fmla="*/ 0 h 43200"/>
                <a:gd name="T6" fmla="*/ 0 60000 65536"/>
                <a:gd name="T7" fmla="*/ 0 60000 65536"/>
                <a:gd name="T8" fmla="*/ 0 60000 65536"/>
                <a:gd name="T9" fmla="*/ 0 w 21825"/>
                <a:gd name="T10" fmla="*/ 0 h 43200"/>
                <a:gd name="T11" fmla="*/ 21825 w 21825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25" h="43200" fill="none" extrusionOk="0">
                  <a:moveTo>
                    <a:pt x="0" y="1"/>
                  </a:moveTo>
                  <a:cubicBezTo>
                    <a:pt x="74" y="0"/>
                    <a:pt x="149" y="-1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  <a:cubicBezTo>
                    <a:pt x="21825" y="33529"/>
                    <a:pt x="12154" y="43199"/>
                    <a:pt x="225" y="43200"/>
                  </a:cubicBezTo>
                </a:path>
                <a:path w="21825" h="43200" stroke="0" extrusionOk="0">
                  <a:moveTo>
                    <a:pt x="0" y="1"/>
                  </a:moveTo>
                  <a:cubicBezTo>
                    <a:pt x="74" y="0"/>
                    <a:pt x="149" y="-1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  <a:cubicBezTo>
                    <a:pt x="21825" y="33529"/>
                    <a:pt x="12154" y="43199"/>
                    <a:pt x="225" y="43200"/>
                  </a:cubicBezTo>
                  <a:lnTo>
                    <a:pt x="225" y="21600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38100" cap="rnd">
              <a:solidFill>
                <a:srgbClr val="00001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20" name="Arc 126"/>
            <p:cNvSpPr>
              <a:spLocks/>
            </p:cNvSpPr>
            <p:nvPr/>
          </p:nvSpPr>
          <p:spPr bwMode="auto">
            <a:xfrm>
              <a:off x="3835" y="1813"/>
              <a:ext cx="78" cy="93"/>
            </a:xfrm>
            <a:custGeom>
              <a:avLst/>
              <a:gdLst>
                <a:gd name="T0" fmla="*/ 0 w 21825"/>
                <a:gd name="T1" fmla="*/ 0 h 43200"/>
                <a:gd name="T2" fmla="*/ 0 w 21825"/>
                <a:gd name="T3" fmla="*/ 0 h 43200"/>
                <a:gd name="T4" fmla="*/ 0 w 21825"/>
                <a:gd name="T5" fmla="*/ 0 h 43200"/>
                <a:gd name="T6" fmla="*/ 0 60000 65536"/>
                <a:gd name="T7" fmla="*/ 0 60000 65536"/>
                <a:gd name="T8" fmla="*/ 0 60000 65536"/>
                <a:gd name="T9" fmla="*/ 0 w 21825"/>
                <a:gd name="T10" fmla="*/ 0 h 43200"/>
                <a:gd name="T11" fmla="*/ 21825 w 21825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25" h="43200" fill="none" extrusionOk="0">
                  <a:moveTo>
                    <a:pt x="0" y="1"/>
                  </a:moveTo>
                  <a:cubicBezTo>
                    <a:pt x="74" y="0"/>
                    <a:pt x="149" y="-1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  <a:cubicBezTo>
                    <a:pt x="21825" y="33529"/>
                    <a:pt x="12154" y="43199"/>
                    <a:pt x="225" y="43200"/>
                  </a:cubicBezTo>
                </a:path>
                <a:path w="21825" h="43200" stroke="0" extrusionOk="0">
                  <a:moveTo>
                    <a:pt x="0" y="1"/>
                  </a:moveTo>
                  <a:cubicBezTo>
                    <a:pt x="74" y="0"/>
                    <a:pt x="149" y="-1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  <a:cubicBezTo>
                    <a:pt x="21825" y="33529"/>
                    <a:pt x="12154" y="43199"/>
                    <a:pt x="225" y="43200"/>
                  </a:cubicBezTo>
                  <a:lnTo>
                    <a:pt x="225" y="21600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38100" cap="rnd">
              <a:solidFill>
                <a:srgbClr val="00001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21" name="Line 127"/>
            <p:cNvSpPr>
              <a:spLocks noChangeShapeType="1"/>
            </p:cNvSpPr>
            <p:nvPr/>
          </p:nvSpPr>
          <p:spPr bwMode="auto">
            <a:xfrm flipV="1">
              <a:off x="3835" y="1905"/>
              <a:ext cx="0" cy="383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22" name="Line 128"/>
            <p:cNvSpPr>
              <a:spLocks noChangeShapeType="1"/>
            </p:cNvSpPr>
            <p:nvPr/>
          </p:nvSpPr>
          <p:spPr bwMode="auto">
            <a:xfrm flipV="1">
              <a:off x="1718" y="1840"/>
              <a:ext cx="0" cy="44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23" name="Line 129"/>
            <p:cNvSpPr>
              <a:spLocks noChangeShapeType="1"/>
            </p:cNvSpPr>
            <p:nvPr/>
          </p:nvSpPr>
          <p:spPr bwMode="auto">
            <a:xfrm>
              <a:off x="1556" y="1676"/>
              <a:ext cx="326" cy="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24" name="Line 130"/>
            <p:cNvSpPr>
              <a:spLocks noChangeShapeType="1"/>
            </p:cNvSpPr>
            <p:nvPr/>
          </p:nvSpPr>
          <p:spPr bwMode="auto">
            <a:xfrm flipV="1">
              <a:off x="1979" y="1526"/>
              <a:ext cx="0" cy="33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25" name="Text Box 131"/>
            <p:cNvSpPr txBox="1">
              <a:spLocks noChangeArrowheads="1"/>
            </p:cNvSpPr>
            <p:nvPr/>
          </p:nvSpPr>
          <p:spPr bwMode="auto">
            <a:xfrm>
              <a:off x="1824" y="1819"/>
              <a:ext cx="366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3A</a:t>
              </a:r>
            </a:p>
          </p:txBody>
        </p:sp>
        <p:graphicFrame>
          <p:nvGraphicFramePr>
            <p:cNvPr id="76826" name="Object 2"/>
            <p:cNvGraphicFramePr>
              <a:graphicFrameLocks noChangeAspect="1"/>
            </p:cNvGraphicFramePr>
            <p:nvPr/>
          </p:nvGraphicFramePr>
          <p:xfrm>
            <a:off x="3958" y="1542"/>
            <a:ext cx="314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37" name="Equation" r:id="rId17" imgW="182762" imgH="205740" progId="Equation.3">
                    <p:embed/>
                  </p:oleObj>
                </mc:Choice>
                <mc:Fallback>
                  <p:oleObj name="Equation" r:id="rId17" imgW="182762" imgH="2057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8" y="1542"/>
                          <a:ext cx="314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27" name="Line 133"/>
            <p:cNvSpPr>
              <a:spLocks noChangeShapeType="1"/>
            </p:cNvSpPr>
            <p:nvPr/>
          </p:nvSpPr>
          <p:spPr bwMode="auto">
            <a:xfrm flipV="1">
              <a:off x="3846" y="1172"/>
              <a:ext cx="0" cy="444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28" name="Text Box 134"/>
            <p:cNvSpPr txBox="1">
              <a:spLocks noChangeArrowheads="1"/>
            </p:cNvSpPr>
            <p:nvPr/>
          </p:nvSpPr>
          <p:spPr bwMode="auto">
            <a:xfrm>
              <a:off x="3349" y="1204"/>
              <a:ext cx="48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000018"/>
                  </a:solidFill>
                </a:rPr>
                <a:t>R</a:t>
              </a:r>
              <a:r>
                <a:rPr lang="en-US" altLang="zh-CN" b="1" baseline="-25000">
                  <a:solidFill>
                    <a:srgbClr val="000018"/>
                  </a:solidFill>
                </a:rPr>
                <a:t>3</a:t>
              </a:r>
              <a:endParaRPr lang="en-US" altLang="zh-CN" b="1">
                <a:solidFill>
                  <a:srgbClr val="000018"/>
                </a:solidFill>
              </a:endParaRPr>
            </a:p>
          </p:txBody>
        </p:sp>
        <p:sp>
          <p:nvSpPr>
            <p:cNvPr id="76829" name="Text Box 135"/>
            <p:cNvSpPr txBox="1">
              <a:spLocks noChangeArrowheads="1"/>
            </p:cNvSpPr>
            <p:nvPr/>
          </p:nvSpPr>
          <p:spPr bwMode="auto">
            <a:xfrm>
              <a:off x="1390" y="1738"/>
              <a:ext cx="42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I</a:t>
              </a:r>
              <a:r>
                <a:rPr lang="en-US" altLang="zh-CN" b="1" i="1" baseline="-25000">
                  <a:solidFill>
                    <a:srgbClr val="FF3300"/>
                  </a:solidFill>
                </a:rPr>
                <a:t>S</a:t>
              </a:r>
              <a:endParaRPr lang="en-US" altLang="zh-CN" b="1" i="1">
                <a:solidFill>
                  <a:srgbClr val="FF3300"/>
                </a:solidFill>
              </a:endParaRPr>
            </a:p>
          </p:txBody>
        </p:sp>
        <p:sp>
          <p:nvSpPr>
            <p:cNvPr id="76830" name="Text Box 136"/>
            <p:cNvSpPr txBox="1">
              <a:spLocks noChangeArrowheads="1"/>
            </p:cNvSpPr>
            <p:nvPr/>
          </p:nvSpPr>
          <p:spPr bwMode="auto">
            <a:xfrm>
              <a:off x="2521" y="864"/>
              <a:ext cx="423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18"/>
                  </a:solidFill>
                </a:rPr>
                <a:t>2</a:t>
              </a:r>
              <a:r>
                <a:rPr lang="en-US" altLang="zh-CN" b="1">
                  <a:solidFill>
                    <a:srgbClr val="000018"/>
                  </a:solidFill>
                  <a:sym typeface="Symbol" panose="05050102010706020507" pitchFamily="18" charset="2"/>
                </a:rPr>
                <a:t></a:t>
              </a:r>
              <a:endParaRPr lang="en-US" altLang="zh-CN" b="1">
                <a:solidFill>
                  <a:srgbClr val="000018"/>
                </a:solidFill>
              </a:endParaRPr>
            </a:p>
          </p:txBody>
        </p:sp>
        <p:sp>
          <p:nvSpPr>
            <p:cNvPr id="76831" name="Text Box 137"/>
            <p:cNvSpPr txBox="1">
              <a:spLocks noChangeArrowheads="1"/>
            </p:cNvSpPr>
            <p:nvPr/>
          </p:nvSpPr>
          <p:spPr bwMode="auto">
            <a:xfrm>
              <a:off x="3322" y="864"/>
              <a:ext cx="574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18"/>
                  </a:solidFill>
                </a:rPr>
                <a:t>1</a:t>
              </a:r>
              <a:r>
                <a:rPr lang="en-US" altLang="zh-CN" b="1">
                  <a:solidFill>
                    <a:srgbClr val="000018"/>
                  </a:solidFill>
                  <a:sym typeface="Symbol" panose="05050102010706020507" pitchFamily="18" charset="2"/>
                </a:rPr>
                <a:t></a:t>
              </a:r>
              <a:endParaRPr lang="en-US" altLang="zh-CN" b="1">
                <a:solidFill>
                  <a:srgbClr val="000018"/>
                </a:solidFill>
              </a:endParaRPr>
            </a:p>
          </p:txBody>
        </p:sp>
        <p:sp>
          <p:nvSpPr>
            <p:cNvPr id="76832" name="Text Box 138"/>
            <p:cNvSpPr txBox="1">
              <a:spLocks noChangeArrowheads="1"/>
            </p:cNvSpPr>
            <p:nvPr/>
          </p:nvSpPr>
          <p:spPr bwMode="auto">
            <a:xfrm>
              <a:off x="3464" y="1729"/>
              <a:ext cx="432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1H</a:t>
              </a:r>
            </a:p>
          </p:txBody>
        </p:sp>
        <p:grpSp>
          <p:nvGrpSpPr>
            <p:cNvPr id="76833" name="Group 139"/>
            <p:cNvGrpSpPr>
              <a:grpSpLocks/>
            </p:cNvGrpSpPr>
            <p:nvPr/>
          </p:nvGrpSpPr>
          <p:grpSpPr bwMode="auto">
            <a:xfrm>
              <a:off x="3838" y="1376"/>
              <a:ext cx="234" cy="684"/>
              <a:chOff x="1488" y="1280"/>
              <a:chExt cx="234" cy="684"/>
            </a:xfrm>
          </p:grpSpPr>
          <p:sp>
            <p:nvSpPr>
              <p:cNvPr id="76849" name="Rectangle 140"/>
              <p:cNvSpPr>
                <a:spLocks noChangeArrowheads="1"/>
              </p:cNvSpPr>
              <p:nvPr/>
            </p:nvSpPr>
            <p:spPr bwMode="auto">
              <a:xfrm>
                <a:off x="1500" y="1664"/>
                <a:ext cx="221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FF3300"/>
                    </a:solidFill>
                  </a:rPr>
                  <a:t>_</a:t>
                </a:r>
              </a:p>
            </p:txBody>
          </p:sp>
          <p:sp>
            <p:nvSpPr>
              <p:cNvPr id="76850" name="Rectangle 141"/>
              <p:cNvSpPr>
                <a:spLocks noChangeArrowheads="1"/>
              </p:cNvSpPr>
              <p:nvPr/>
            </p:nvSpPr>
            <p:spPr bwMode="auto">
              <a:xfrm>
                <a:off x="1488" y="1280"/>
                <a:ext cx="234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FF3300"/>
                    </a:solidFill>
                  </a:rPr>
                  <a:t>+</a:t>
                </a:r>
              </a:p>
            </p:txBody>
          </p:sp>
        </p:grpSp>
        <p:sp>
          <p:nvSpPr>
            <p:cNvPr id="76834" name="Rectangle 142"/>
            <p:cNvSpPr>
              <a:spLocks noChangeArrowheads="1"/>
            </p:cNvSpPr>
            <p:nvPr/>
          </p:nvSpPr>
          <p:spPr bwMode="auto">
            <a:xfrm>
              <a:off x="3368" y="1121"/>
              <a:ext cx="264" cy="100"/>
            </a:xfrm>
            <a:prstGeom prst="rect">
              <a:avLst/>
            </a:prstGeom>
            <a:noFill/>
            <a:ln w="38100">
              <a:solidFill>
                <a:srgbClr val="00001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bg1"/>
                </a:solidFill>
              </a:endParaRPr>
            </a:p>
          </p:txBody>
        </p:sp>
        <p:sp>
          <p:nvSpPr>
            <p:cNvPr id="76835" name="Line 143"/>
            <p:cNvSpPr>
              <a:spLocks noChangeShapeType="1"/>
            </p:cNvSpPr>
            <p:nvPr/>
          </p:nvSpPr>
          <p:spPr bwMode="auto">
            <a:xfrm>
              <a:off x="3135" y="1172"/>
              <a:ext cx="0" cy="456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36" name="Rectangle 144"/>
            <p:cNvSpPr>
              <a:spLocks noChangeArrowheads="1"/>
            </p:cNvSpPr>
            <p:nvPr/>
          </p:nvSpPr>
          <p:spPr bwMode="auto">
            <a:xfrm>
              <a:off x="3080" y="1609"/>
              <a:ext cx="106" cy="262"/>
            </a:xfrm>
            <a:prstGeom prst="rect">
              <a:avLst/>
            </a:prstGeom>
            <a:noFill/>
            <a:ln w="38100">
              <a:solidFill>
                <a:srgbClr val="00001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bg1"/>
                </a:solidFill>
              </a:endParaRPr>
            </a:p>
          </p:txBody>
        </p:sp>
        <p:sp>
          <p:nvSpPr>
            <p:cNvPr id="76837" name="Text Box 145"/>
            <p:cNvSpPr txBox="1">
              <a:spLocks noChangeArrowheads="1"/>
            </p:cNvSpPr>
            <p:nvPr/>
          </p:nvSpPr>
          <p:spPr bwMode="auto">
            <a:xfrm>
              <a:off x="3556" y="1483"/>
              <a:ext cx="243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/>
                <a:t>L</a:t>
              </a:r>
              <a:endParaRPr lang="en-US" altLang="zh-CN" b="1"/>
            </a:p>
          </p:txBody>
        </p:sp>
        <p:sp>
          <p:nvSpPr>
            <p:cNvPr id="76838" name="Text Box 146"/>
            <p:cNvSpPr txBox="1">
              <a:spLocks noChangeArrowheads="1"/>
            </p:cNvSpPr>
            <p:nvPr/>
          </p:nvSpPr>
          <p:spPr bwMode="auto">
            <a:xfrm>
              <a:off x="2398" y="1571"/>
              <a:ext cx="23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S</a:t>
              </a:r>
            </a:p>
          </p:txBody>
        </p:sp>
        <p:sp>
          <p:nvSpPr>
            <p:cNvPr id="76839" name="Rectangle 147"/>
            <p:cNvSpPr>
              <a:spLocks noChangeArrowheads="1"/>
            </p:cNvSpPr>
            <p:nvPr/>
          </p:nvSpPr>
          <p:spPr bwMode="auto">
            <a:xfrm>
              <a:off x="2562" y="1129"/>
              <a:ext cx="264" cy="100"/>
            </a:xfrm>
            <a:prstGeom prst="rect">
              <a:avLst/>
            </a:prstGeom>
            <a:noFill/>
            <a:ln w="38100">
              <a:solidFill>
                <a:srgbClr val="00001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bg1"/>
                </a:solidFill>
              </a:endParaRPr>
            </a:p>
          </p:txBody>
        </p:sp>
        <p:sp>
          <p:nvSpPr>
            <p:cNvPr id="76840" name="Text Box 148"/>
            <p:cNvSpPr txBox="1">
              <a:spLocks noChangeArrowheads="1"/>
            </p:cNvSpPr>
            <p:nvPr/>
          </p:nvSpPr>
          <p:spPr bwMode="auto">
            <a:xfrm>
              <a:off x="2734" y="1536"/>
              <a:ext cx="363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000018"/>
                  </a:solidFill>
                </a:rPr>
                <a:t>R</a:t>
              </a:r>
              <a:r>
                <a:rPr lang="en-US" altLang="zh-CN" b="1" baseline="-25000">
                  <a:solidFill>
                    <a:srgbClr val="000018"/>
                  </a:solidFill>
                </a:rPr>
                <a:t>2</a:t>
              </a:r>
              <a:endParaRPr lang="en-US" altLang="zh-CN" b="1">
                <a:solidFill>
                  <a:srgbClr val="000018"/>
                </a:solidFill>
              </a:endParaRPr>
            </a:p>
          </p:txBody>
        </p:sp>
        <p:sp>
          <p:nvSpPr>
            <p:cNvPr id="76841" name="Text Box 149"/>
            <p:cNvSpPr txBox="1">
              <a:spLocks noChangeArrowheads="1"/>
            </p:cNvSpPr>
            <p:nvPr/>
          </p:nvSpPr>
          <p:spPr bwMode="auto">
            <a:xfrm>
              <a:off x="2552" y="1200"/>
              <a:ext cx="3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000018"/>
                  </a:solidFill>
                </a:rPr>
                <a:t>R</a:t>
              </a:r>
              <a:r>
                <a:rPr lang="en-US" altLang="zh-CN" b="1" baseline="-25000">
                  <a:solidFill>
                    <a:srgbClr val="000018"/>
                  </a:solidFill>
                </a:rPr>
                <a:t>1</a:t>
              </a:r>
              <a:endParaRPr lang="en-US" altLang="zh-CN" b="1">
                <a:solidFill>
                  <a:srgbClr val="000018"/>
                </a:solidFill>
              </a:endParaRPr>
            </a:p>
          </p:txBody>
        </p:sp>
        <p:sp>
          <p:nvSpPr>
            <p:cNvPr id="76842" name="Text Box 150"/>
            <p:cNvSpPr txBox="1">
              <a:spLocks noChangeArrowheads="1"/>
            </p:cNvSpPr>
            <p:nvPr/>
          </p:nvSpPr>
          <p:spPr bwMode="auto">
            <a:xfrm>
              <a:off x="2696" y="1776"/>
              <a:ext cx="544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18"/>
                  </a:solidFill>
                </a:rPr>
                <a:t>2</a:t>
              </a:r>
              <a:r>
                <a:rPr lang="en-US" altLang="zh-CN" b="1">
                  <a:solidFill>
                    <a:srgbClr val="000018"/>
                  </a:solidFill>
                  <a:sym typeface="Symbol" panose="05050102010706020507" pitchFamily="18" charset="2"/>
                </a:rPr>
                <a:t></a:t>
              </a:r>
              <a:endParaRPr lang="en-US" altLang="zh-CN" b="1">
                <a:solidFill>
                  <a:srgbClr val="000018"/>
                </a:solidFill>
              </a:endParaRPr>
            </a:p>
          </p:txBody>
        </p:sp>
        <p:sp>
          <p:nvSpPr>
            <p:cNvPr id="76843" name="Line 151"/>
            <p:cNvSpPr>
              <a:spLocks noChangeShapeType="1"/>
            </p:cNvSpPr>
            <p:nvPr/>
          </p:nvSpPr>
          <p:spPr bwMode="auto">
            <a:xfrm>
              <a:off x="3136" y="1864"/>
              <a:ext cx="0" cy="428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44" name="Line 152"/>
            <p:cNvSpPr>
              <a:spLocks noChangeShapeType="1"/>
            </p:cNvSpPr>
            <p:nvPr/>
          </p:nvSpPr>
          <p:spPr bwMode="auto">
            <a:xfrm flipV="1">
              <a:off x="2840" y="1174"/>
              <a:ext cx="528" cy="1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45" name="Line 153"/>
            <p:cNvSpPr>
              <a:spLocks noChangeShapeType="1"/>
            </p:cNvSpPr>
            <p:nvPr/>
          </p:nvSpPr>
          <p:spPr bwMode="auto">
            <a:xfrm flipV="1">
              <a:off x="3632" y="1176"/>
              <a:ext cx="216" cy="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6846" name="Object 3"/>
            <p:cNvGraphicFramePr>
              <a:graphicFrameLocks noChangeAspect="1"/>
            </p:cNvGraphicFramePr>
            <p:nvPr/>
          </p:nvGraphicFramePr>
          <p:xfrm>
            <a:off x="3919" y="1056"/>
            <a:ext cx="252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738" name="Equation" r:id="rId19" imgW="144884" imgH="205740" progId="Equation.3">
                    <p:embed/>
                  </p:oleObj>
                </mc:Choice>
                <mc:Fallback>
                  <p:oleObj name="Equation" r:id="rId19" imgW="144884" imgH="2057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9" y="1056"/>
                          <a:ext cx="252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47" name="Line 155"/>
            <p:cNvSpPr>
              <a:spLocks noChangeShapeType="1"/>
            </p:cNvSpPr>
            <p:nvPr/>
          </p:nvSpPr>
          <p:spPr bwMode="auto">
            <a:xfrm>
              <a:off x="3888" y="1104"/>
              <a:ext cx="0" cy="33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48" name="Line 156"/>
            <p:cNvSpPr>
              <a:spLocks noChangeShapeType="1"/>
            </p:cNvSpPr>
            <p:nvPr/>
          </p:nvSpPr>
          <p:spPr bwMode="auto">
            <a:xfrm>
              <a:off x="1720" y="1176"/>
              <a:ext cx="8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282773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7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5334000" y="718238"/>
            <a:ext cx="2514600" cy="2209800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99"/>
          <p:cNvGrpSpPr>
            <a:grpSpLocks/>
          </p:cNvGrpSpPr>
          <p:nvPr/>
        </p:nvGrpSpPr>
        <p:grpSpPr bwMode="auto">
          <a:xfrm>
            <a:off x="628650" y="2836401"/>
            <a:ext cx="2808288" cy="519113"/>
            <a:chOff x="396" y="1699"/>
            <a:chExt cx="1769" cy="327"/>
          </a:xfrm>
        </p:grpSpPr>
        <p:sp>
          <p:nvSpPr>
            <p:cNvPr id="77892" name="Text Box 4"/>
            <p:cNvSpPr txBox="1">
              <a:spLocks noChangeArrowheads="1"/>
            </p:cNvSpPr>
            <p:nvPr/>
          </p:nvSpPr>
          <p:spPr bwMode="auto">
            <a:xfrm>
              <a:off x="396" y="1699"/>
              <a:ext cx="155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99"/>
                  </a:solidFill>
                </a:rPr>
                <a:t>(3) </a:t>
              </a:r>
              <a:r>
                <a:rPr lang="zh-CN" altLang="en-US" sz="2800" b="1">
                  <a:solidFill>
                    <a:srgbClr val="000099"/>
                  </a:solidFill>
                </a:rPr>
                <a:t>求时间常数</a:t>
              </a:r>
            </a:p>
          </p:txBody>
        </p:sp>
        <p:graphicFrame>
          <p:nvGraphicFramePr>
            <p:cNvPr id="77893" name="Object 5"/>
            <p:cNvGraphicFramePr>
              <a:graphicFrameLocks noChangeAspect="1"/>
            </p:cNvGraphicFramePr>
            <p:nvPr/>
          </p:nvGraphicFramePr>
          <p:xfrm>
            <a:off x="1909" y="1734"/>
            <a:ext cx="256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54" name="公式" r:id="rId4" imgW="122157" imgH="129593" progId="Equation.3">
                    <p:embed/>
                  </p:oleObj>
                </mc:Choice>
                <mc:Fallback>
                  <p:oleObj name="公式" r:id="rId4" imgW="122157" imgH="12959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9" y="1734"/>
                          <a:ext cx="256" cy="2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2710" name="Object 6"/>
          <p:cNvGraphicFramePr>
            <a:graphicFrameLocks noChangeAspect="1"/>
          </p:cNvGraphicFramePr>
          <p:nvPr>
            <p:extLst/>
          </p:nvPr>
        </p:nvGraphicFramePr>
        <p:xfrm>
          <a:off x="1171575" y="3677776"/>
          <a:ext cx="2684463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55" name="Equation" r:id="rId6" imgW="1158122" imgH="426615" progId="Equation.3">
                  <p:embed/>
                </p:oleObj>
              </mc:Choice>
              <mc:Fallback>
                <p:oleObj name="Equation" r:id="rId6" imgW="1158122" imgH="4266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1575" y="3677776"/>
                        <a:ext cx="2684463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rgbClr val="00808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1" name="Object 7"/>
          <p:cNvGraphicFramePr>
            <a:graphicFrameLocks noChangeAspect="1"/>
          </p:cNvGraphicFramePr>
          <p:nvPr>
            <p:extLst/>
          </p:nvPr>
        </p:nvGraphicFramePr>
        <p:xfrm>
          <a:off x="1066800" y="3339639"/>
          <a:ext cx="25146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56" name="公式" r:id="rId8" imgW="1120244" imgH="220875" progId="Equation.3">
                  <p:embed/>
                </p:oleObj>
              </mc:Choice>
              <mc:Fallback>
                <p:oleObj name="公式" r:id="rId8" imgW="1120244" imgH="22087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339639"/>
                        <a:ext cx="2514600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83" name="Object 79"/>
          <p:cNvGraphicFramePr>
            <a:graphicFrameLocks noChangeAspect="1"/>
          </p:cNvGraphicFramePr>
          <p:nvPr>
            <p:extLst/>
          </p:nvPr>
        </p:nvGraphicFramePr>
        <p:xfrm>
          <a:off x="1004888" y="5549439"/>
          <a:ext cx="3170237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57" name="Equation" r:id="rId10" imgW="1325732" imgH="472493" progId="Equation.3">
                  <p:embed/>
                </p:oleObj>
              </mc:Choice>
              <mc:Fallback>
                <p:oleObj name="Equation" r:id="rId10" imgW="1325732" imgH="47249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5549439"/>
                        <a:ext cx="3170237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84" name="Object 80"/>
          <p:cNvGraphicFramePr>
            <a:graphicFrameLocks noChangeAspect="1"/>
          </p:cNvGraphicFramePr>
          <p:nvPr>
            <p:extLst/>
          </p:nvPr>
        </p:nvGraphicFramePr>
        <p:xfrm>
          <a:off x="1084263" y="4574714"/>
          <a:ext cx="3165475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58" name="Equation" r:id="rId12" imgW="1158122" imgH="426615" progId="Equation.3">
                  <p:embed/>
                </p:oleObj>
              </mc:Choice>
              <mc:Fallback>
                <p:oleObj name="Equation" r:id="rId12" imgW="1158122" imgH="42661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4574714"/>
                        <a:ext cx="3165475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85" name="Freeform 81"/>
          <p:cNvSpPr>
            <a:spLocks/>
          </p:cNvSpPr>
          <p:nvPr/>
        </p:nvSpPr>
        <p:spPr bwMode="auto">
          <a:xfrm>
            <a:off x="5295900" y="4718738"/>
            <a:ext cx="2727325" cy="1179513"/>
          </a:xfrm>
          <a:custGeom>
            <a:avLst/>
            <a:gdLst>
              <a:gd name="T0" fmla="*/ 0 w 1200"/>
              <a:gd name="T1" fmla="*/ 2147483646 h 576"/>
              <a:gd name="T2" fmla="*/ 2147483646 w 1200"/>
              <a:gd name="T3" fmla="*/ 2147483646 h 576"/>
              <a:gd name="T4" fmla="*/ 2147483646 w 1200"/>
              <a:gd name="T5" fmla="*/ 0 h 576"/>
              <a:gd name="T6" fmla="*/ 0 60000 65536"/>
              <a:gd name="T7" fmla="*/ 0 60000 65536"/>
              <a:gd name="T8" fmla="*/ 0 60000 65536"/>
              <a:gd name="T9" fmla="*/ 0 w 1200"/>
              <a:gd name="T10" fmla="*/ 0 h 576"/>
              <a:gd name="T11" fmla="*/ 1200 w 1200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00" h="576">
                <a:moveTo>
                  <a:pt x="0" y="576"/>
                </a:moveTo>
                <a:cubicBezTo>
                  <a:pt x="44" y="432"/>
                  <a:pt x="88" y="288"/>
                  <a:pt x="288" y="192"/>
                </a:cubicBezTo>
                <a:cubicBezTo>
                  <a:pt x="488" y="96"/>
                  <a:pt x="844" y="48"/>
                  <a:pt x="1200" y="0"/>
                </a:cubicBezTo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" name="Group 82"/>
          <p:cNvGrpSpPr>
            <a:grpSpLocks/>
          </p:cNvGrpSpPr>
          <p:nvPr/>
        </p:nvGrpSpPr>
        <p:grpSpPr bwMode="auto">
          <a:xfrm>
            <a:off x="4579938" y="5522013"/>
            <a:ext cx="1897062" cy="579438"/>
            <a:chOff x="2885" y="3410"/>
            <a:chExt cx="1195" cy="365"/>
          </a:xfrm>
        </p:grpSpPr>
        <p:sp>
          <p:nvSpPr>
            <p:cNvPr id="77890" name="Text Box 83"/>
            <p:cNvSpPr txBox="1">
              <a:spLocks noChangeArrowheads="1"/>
            </p:cNvSpPr>
            <p:nvPr/>
          </p:nvSpPr>
          <p:spPr bwMode="auto">
            <a:xfrm>
              <a:off x="3385" y="3456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b="1">
                  <a:solidFill>
                    <a:srgbClr val="FF3300"/>
                  </a:solidFill>
                </a:rPr>
                <a:t>起始值</a:t>
              </a:r>
            </a:p>
          </p:txBody>
        </p:sp>
        <p:sp>
          <p:nvSpPr>
            <p:cNvPr id="77891" name="Text Box 84"/>
            <p:cNvSpPr txBox="1">
              <a:spLocks noChangeArrowheads="1"/>
            </p:cNvSpPr>
            <p:nvPr/>
          </p:nvSpPr>
          <p:spPr bwMode="auto">
            <a:xfrm>
              <a:off x="2885" y="3410"/>
              <a:ext cx="43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b="1">
                  <a:solidFill>
                    <a:srgbClr val="FF3300"/>
                  </a:solidFill>
                </a:rPr>
                <a:t>-</a:t>
              </a:r>
              <a:r>
                <a:rPr lang="en-US" altLang="zh-CN" b="1">
                  <a:solidFill>
                    <a:srgbClr val="FF3300"/>
                  </a:solidFill>
                </a:rPr>
                <a:t>4V</a:t>
              </a:r>
            </a:p>
          </p:txBody>
        </p:sp>
      </p:grpSp>
      <p:sp>
        <p:nvSpPr>
          <p:cNvPr id="72789" name="Text Box 85"/>
          <p:cNvSpPr txBox="1">
            <a:spLocks noChangeArrowheads="1"/>
          </p:cNvSpPr>
          <p:nvPr/>
        </p:nvSpPr>
        <p:spPr bwMode="auto">
          <a:xfrm>
            <a:off x="7240588" y="4801288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b="1">
                <a:solidFill>
                  <a:srgbClr val="FF3300"/>
                </a:solidFill>
              </a:rPr>
              <a:t>稳态值</a:t>
            </a:r>
          </a:p>
        </p:txBody>
      </p:sp>
      <p:grpSp>
        <p:nvGrpSpPr>
          <p:cNvPr id="4" name="Group 86"/>
          <p:cNvGrpSpPr>
            <a:grpSpLocks/>
          </p:cNvGrpSpPr>
          <p:nvPr/>
        </p:nvGrpSpPr>
        <p:grpSpPr bwMode="auto">
          <a:xfrm>
            <a:off x="4648200" y="3636063"/>
            <a:ext cx="3352800" cy="1008063"/>
            <a:chOff x="2928" y="2416"/>
            <a:chExt cx="2182" cy="656"/>
          </a:xfrm>
        </p:grpSpPr>
        <p:sp>
          <p:nvSpPr>
            <p:cNvPr id="77888" name="Freeform 87"/>
            <p:cNvSpPr>
              <a:spLocks/>
            </p:cNvSpPr>
            <p:nvPr/>
          </p:nvSpPr>
          <p:spPr bwMode="auto">
            <a:xfrm flipV="1">
              <a:off x="3334" y="2496"/>
              <a:ext cx="1776" cy="576"/>
            </a:xfrm>
            <a:custGeom>
              <a:avLst/>
              <a:gdLst>
                <a:gd name="T0" fmla="*/ 0 w 1200"/>
                <a:gd name="T1" fmla="*/ 576 h 576"/>
                <a:gd name="T2" fmla="*/ 1379 w 1200"/>
                <a:gd name="T3" fmla="*/ 192 h 576"/>
                <a:gd name="T4" fmla="*/ 5756 w 1200"/>
                <a:gd name="T5" fmla="*/ 0 h 576"/>
                <a:gd name="T6" fmla="*/ 0 60000 65536"/>
                <a:gd name="T7" fmla="*/ 0 60000 65536"/>
                <a:gd name="T8" fmla="*/ 0 60000 65536"/>
                <a:gd name="T9" fmla="*/ 0 w 1200"/>
                <a:gd name="T10" fmla="*/ 0 h 576"/>
                <a:gd name="T11" fmla="*/ 1200 w 1200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576">
                  <a:moveTo>
                    <a:pt x="0" y="576"/>
                  </a:moveTo>
                  <a:cubicBezTo>
                    <a:pt x="44" y="432"/>
                    <a:pt x="88" y="288"/>
                    <a:pt x="288" y="192"/>
                  </a:cubicBezTo>
                  <a:cubicBezTo>
                    <a:pt x="488" y="96"/>
                    <a:pt x="844" y="48"/>
                    <a:pt x="1200" y="0"/>
                  </a:cubicBezTo>
                </a:path>
              </a:pathLst>
            </a:custGeom>
            <a:noFill/>
            <a:ln w="38100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89" name="Rectangle 88"/>
            <p:cNvSpPr>
              <a:spLocks noChangeArrowheads="1"/>
            </p:cNvSpPr>
            <p:nvPr/>
          </p:nvSpPr>
          <p:spPr bwMode="auto">
            <a:xfrm>
              <a:off x="2928" y="2416"/>
              <a:ext cx="363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solidFill>
                    <a:srgbClr val="000099"/>
                  </a:solidFill>
                </a:rPr>
                <a:t>2A</a:t>
              </a:r>
            </a:p>
          </p:txBody>
        </p:sp>
      </p:grpSp>
      <p:sp>
        <p:nvSpPr>
          <p:cNvPr id="72802" name="Rectangle 98"/>
          <p:cNvSpPr>
            <a:spLocks noChangeArrowheads="1"/>
          </p:cNvSpPr>
          <p:nvPr/>
        </p:nvSpPr>
        <p:spPr bwMode="auto">
          <a:xfrm>
            <a:off x="5943600" y="5964926"/>
            <a:ext cx="21510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i</a:t>
            </a:r>
            <a:r>
              <a:rPr lang="en-US" altLang="zh-CN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L</a:t>
            </a:r>
            <a:r>
              <a:rPr lang="en-US" altLang="zh-CN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 , u</a:t>
            </a:r>
            <a:r>
              <a:rPr lang="en-US" altLang="zh-CN" b="1" i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L</a:t>
            </a:r>
            <a:r>
              <a:rPr lang="zh-CN" altLang="en-US" b="1">
                <a:effectLst>
                  <a:outerShdw blurRad="38100" dist="38100" dir="2700000" algn="tl">
                    <a:srgbClr val="C0C0C0"/>
                  </a:outerShdw>
                </a:effectLst>
              </a:rPr>
              <a:t>变化曲线</a:t>
            </a:r>
          </a:p>
        </p:txBody>
      </p:sp>
      <p:grpSp>
        <p:nvGrpSpPr>
          <p:cNvPr id="5" name="Group 166"/>
          <p:cNvGrpSpPr>
            <a:grpSpLocks/>
          </p:cNvGrpSpPr>
          <p:nvPr/>
        </p:nvGrpSpPr>
        <p:grpSpPr bwMode="auto">
          <a:xfrm>
            <a:off x="4929188" y="2851838"/>
            <a:ext cx="3802062" cy="3581400"/>
            <a:chOff x="3105" y="1728"/>
            <a:chExt cx="2395" cy="2256"/>
          </a:xfrm>
        </p:grpSpPr>
        <p:sp>
          <p:nvSpPr>
            <p:cNvPr id="77881" name="Line 167"/>
            <p:cNvSpPr>
              <a:spLocks noChangeShapeType="1"/>
            </p:cNvSpPr>
            <p:nvPr/>
          </p:nvSpPr>
          <p:spPr bwMode="auto">
            <a:xfrm flipV="1">
              <a:off x="3325" y="2886"/>
              <a:ext cx="2175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82" name="Line 168"/>
            <p:cNvSpPr>
              <a:spLocks noChangeShapeType="1"/>
            </p:cNvSpPr>
            <p:nvPr/>
          </p:nvSpPr>
          <p:spPr bwMode="auto">
            <a:xfrm flipV="1">
              <a:off x="3332" y="1872"/>
              <a:ext cx="0" cy="211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83" name="Text Box 169"/>
            <p:cNvSpPr txBox="1">
              <a:spLocks noChangeArrowheads="1"/>
            </p:cNvSpPr>
            <p:nvPr/>
          </p:nvSpPr>
          <p:spPr bwMode="auto">
            <a:xfrm>
              <a:off x="5227" y="2530"/>
              <a:ext cx="24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tx2"/>
                </a:solidFill>
              </a:endParaRPr>
            </a:p>
          </p:txBody>
        </p:sp>
        <p:graphicFrame>
          <p:nvGraphicFramePr>
            <p:cNvPr id="77884" name="Object 170"/>
            <p:cNvGraphicFramePr>
              <a:graphicFrameLocks noChangeAspect="1"/>
            </p:cNvGraphicFramePr>
            <p:nvPr/>
          </p:nvGraphicFramePr>
          <p:xfrm>
            <a:off x="3368" y="1728"/>
            <a:ext cx="28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59" name="公式" r:id="rId14" imgW="167610" imgH="205740" progId="Equation.3">
                    <p:embed/>
                  </p:oleObj>
                </mc:Choice>
                <mc:Fallback>
                  <p:oleObj name="公式" r:id="rId14" imgW="167610" imgH="2057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8" y="1728"/>
                          <a:ext cx="289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85" name="Text Box 171"/>
            <p:cNvSpPr txBox="1">
              <a:spLocks noChangeArrowheads="1"/>
            </p:cNvSpPr>
            <p:nvPr/>
          </p:nvSpPr>
          <p:spPr bwMode="auto">
            <a:xfrm>
              <a:off x="3105" y="2747"/>
              <a:ext cx="24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200" b="1" i="1">
                  <a:solidFill>
                    <a:schemeClr val="tx2"/>
                  </a:solidFill>
                </a:rPr>
                <a:t>O</a:t>
              </a:r>
            </a:p>
          </p:txBody>
        </p:sp>
        <p:graphicFrame>
          <p:nvGraphicFramePr>
            <p:cNvPr id="77886" name="Object 172"/>
            <p:cNvGraphicFramePr>
              <a:graphicFrameLocks noChangeAspect="1"/>
            </p:cNvGraphicFramePr>
            <p:nvPr/>
          </p:nvGraphicFramePr>
          <p:xfrm>
            <a:off x="3601" y="1758"/>
            <a:ext cx="310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60" name="公式" r:id="rId16" imgW="182762" imgH="205740" progId="Equation.3">
                    <p:embed/>
                  </p:oleObj>
                </mc:Choice>
                <mc:Fallback>
                  <p:oleObj name="公式" r:id="rId16" imgW="182762" imgH="2057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1" y="1758"/>
                          <a:ext cx="310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87" name="Rectangle 173"/>
            <p:cNvSpPr>
              <a:spLocks noChangeArrowheads="1"/>
            </p:cNvSpPr>
            <p:nvPr/>
          </p:nvSpPr>
          <p:spPr bwMode="auto">
            <a:xfrm>
              <a:off x="5319" y="2861"/>
              <a:ext cx="1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solidFill>
                    <a:schemeClr val="tx2"/>
                  </a:solidFill>
                </a:rPr>
                <a:t>t</a:t>
              </a:r>
            </a:p>
          </p:txBody>
        </p:sp>
      </p:grpSp>
      <p:grpSp>
        <p:nvGrpSpPr>
          <p:cNvPr id="77838" name="Group 174"/>
          <p:cNvGrpSpPr>
            <a:grpSpLocks/>
          </p:cNvGrpSpPr>
          <p:nvPr/>
        </p:nvGrpSpPr>
        <p:grpSpPr bwMode="auto">
          <a:xfrm>
            <a:off x="425513" y="470780"/>
            <a:ext cx="4503675" cy="2356096"/>
            <a:chOff x="1390" y="864"/>
            <a:chExt cx="2882" cy="1428"/>
          </a:xfrm>
        </p:grpSpPr>
        <p:sp>
          <p:nvSpPr>
            <p:cNvPr id="77840" name="Oval 175"/>
            <p:cNvSpPr>
              <a:spLocks noChangeArrowheads="1"/>
            </p:cNvSpPr>
            <p:nvPr/>
          </p:nvSpPr>
          <p:spPr bwMode="auto">
            <a:xfrm>
              <a:off x="1558" y="1516"/>
              <a:ext cx="325" cy="315"/>
            </a:xfrm>
            <a:prstGeom prst="ellips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7841" name="Line 176"/>
            <p:cNvSpPr>
              <a:spLocks noChangeShapeType="1"/>
            </p:cNvSpPr>
            <p:nvPr/>
          </p:nvSpPr>
          <p:spPr bwMode="auto">
            <a:xfrm>
              <a:off x="1718" y="1180"/>
              <a:ext cx="0" cy="336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42" name="Line 177"/>
            <p:cNvSpPr>
              <a:spLocks noChangeShapeType="1"/>
            </p:cNvSpPr>
            <p:nvPr/>
          </p:nvSpPr>
          <p:spPr bwMode="auto">
            <a:xfrm>
              <a:off x="1709" y="2280"/>
              <a:ext cx="2130" cy="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43" name="Line 178"/>
            <p:cNvSpPr>
              <a:spLocks noChangeShapeType="1"/>
            </p:cNvSpPr>
            <p:nvPr/>
          </p:nvSpPr>
          <p:spPr bwMode="auto">
            <a:xfrm>
              <a:off x="2256" y="1180"/>
              <a:ext cx="0" cy="403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44" name="Line 179"/>
            <p:cNvSpPr>
              <a:spLocks noChangeShapeType="1"/>
            </p:cNvSpPr>
            <p:nvPr/>
          </p:nvSpPr>
          <p:spPr bwMode="auto">
            <a:xfrm>
              <a:off x="2256" y="1565"/>
              <a:ext cx="150" cy="259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45" name="Line 180"/>
            <p:cNvSpPr>
              <a:spLocks noChangeShapeType="1"/>
            </p:cNvSpPr>
            <p:nvPr/>
          </p:nvSpPr>
          <p:spPr bwMode="auto">
            <a:xfrm flipH="1">
              <a:off x="2232" y="1604"/>
              <a:ext cx="169" cy="19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46" name="Text Box 181"/>
            <p:cNvSpPr txBox="1">
              <a:spLocks noChangeArrowheads="1"/>
            </p:cNvSpPr>
            <p:nvPr/>
          </p:nvSpPr>
          <p:spPr bwMode="auto">
            <a:xfrm>
              <a:off x="2233" y="1824"/>
              <a:ext cx="38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/>
                <a:t>t</a:t>
              </a:r>
              <a:r>
                <a:rPr lang="en-US" altLang="zh-CN" b="1"/>
                <a:t>=0</a:t>
              </a:r>
            </a:p>
          </p:txBody>
        </p:sp>
        <p:sp>
          <p:nvSpPr>
            <p:cNvPr id="77847" name="Line 182"/>
            <p:cNvSpPr>
              <a:spLocks noChangeShapeType="1"/>
            </p:cNvSpPr>
            <p:nvPr/>
          </p:nvSpPr>
          <p:spPr bwMode="auto">
            <a:xfrm flipH="1" flipV="1">
              <a:off x="2257" y="1829"/>
              <a:ext cx="0" cy="442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48" name="Arc 183"/>
            <p:cNvSpPr>
              <a:spLocks/>
            </p:cNvSpPr>
            <p:nvPr/>
          </p:nvSpPr>
          <p:spPr bwMode="auto">
            <a:xfrm>
              <a:off x="3844" y="1616"/>
              <a:ext cx="78" cy="93"/>
            </a:xfrm>
            <a:custGeom>
              <a:avLst/>
              <a:gdLst>
                <a:gd name="T0" fmla="*/ 0 w 21825"/>
                <a:gd name="T1" fmla="*/ 0 h 43200"/>
                <a:gd name="T2" fmla="*/ 0 w 21825"/>
                <a:gd name="T3" fmla="*/ 0 h 43200"/>
                <a:gd name="T4" fmla="*/ 0 w 21825"/>
                <a:gd name="T5" fmla="*/ 0 h 43200"/>
                <a:gd name="T6" fmla="*/ 0 60000 65536"/>
                <a:gd name="T7" fmla="*/ 0 60000 65536"/>
                <a:gd name="T8" fmla="*/ 0 60000 65536"/>
                <a:gd name="T9" fmla="*/ 0 w 21825"/>
                <a:gd name="T10" fmla="*/ 0 h 43200"/>
                <a:gd name="T11" fmla="*/ 21825 w 21825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25" h="43200" fill="none" extrusionOk="0">
                  <a:moveTo>
                    <a:pt x="0" y="1"/>
                  </a:moveTo>
                  <a:cubicBezTo>
                    <a:pt x="74" y="0"/>
                    <a:pt x="149" y="-1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  <a:cubicBezTo>
                    <a:pt x="21825" y="33529"/>
                    <a:pt x="12154" y="43199"/>
                    <a:pt x="225" y="43200"/>
                  </a:cubicBezTo>
                </a:path>
                <a:path w="21825" h="43200" stroke="0" extrusionOk="0">
                  <a:moveTo>
                    <a:pt x="0" y="1"/>
                  </a:moveTo>
                  <a:cubicBezTo>
                    <a:pt x="74" y="0"/>
                    <a:pt x="149" y="-1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  <a:cubicBezTo>
                    <a:pt x="21825" y="33529"/>
                    <a:pt x="12154" y="43199"/>
                    <a:pt x="225" y="43200"/>
                  </a:cubicBezTo>
                  <a:lnTo>
                    <a:pt x="225" y="21600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38100" cap="rnd">
              <a:solidFill>
                <a:srgbClr val="00001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49" name="Arc 184"/>
            <p:cNvSpPr>
              <a:spLocks/>
            </p:cNvSpPr>
            <p:nvPr/>
          </p:nvSpPr>
          <p:spPr bwMode="auto">
            <a:xfrm>
              <a:off x="3835" y="1718"/>
              <a:ext cx="78" cy="95"/>
            </a:xfrm>
            <a:custGeom>
              <a:avLst/>
              <a:gdLst>
                <a:gd name="T0" fmla="*/ 0 w 21825"/>
                <a:gd name="T1" fmla="*/ 0 h 43200"/>
                <a:gd name="T2" fmla="*/ 0 w 21825"/>
                <a:gd name="T3" fmla="*/ 0 h 43200"/>
                <a:gd name="T4" fmla="*/ 0 w 21825"/>
                <a:gd name="T5" fmla="*/ 0 h 43200"/>
                <a:gd name="T6" fmla="*/ 0 60000 65536"/>
                <a:gd name="T7" fmla="*/ 0 60000 65536"/>
                <a:gd name="T8" fmla="*/ 0 60000 65536"/>
                <a:gd name="T9" fmla="*/ 0 w 21825"/>
                <a:gd name="T10" fmla="*/ 0 h 43200"/>
                <a:gd name="T11" fmla="*/ 21825 w 21825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25" h="43200" fill="none" extrusionOk="0">
                  <a:moveTo>
                    <a:pt x="0" y="1"/>
                  </a:moveTo>
                  <a:cubicBezTo>
                    <a:pt x="74" y="0"/>
                    <a:pt x="149" y="-1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  <a:cubicBezTo>
                    <a:pt x="21825" y="33529"/>
                    <a:pt x="12154" y="43199"/>
                    <a:pt x="225" y="43200"/>
                  </a:cubicBezTo>
                </a:path>
                <a:path w="21825" h="43200" stroke="0" extrusionOk="0">
                  <a:moveTo>
                    <a:pt x="0" y="1"/>
                  </a:moveTo>
                  <a:cubicBezTo>
                    <a:pt x="74" y="0"/>
                    <a:pt x="149" y="-1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  <a:cubicBezTo>
                    <a:pt x="21825" y="33529"/>
                    <a:pt x="12154" y="43199"/>
                    <a:pt x="225" y="43200"/>
                  </a:cubicBezTo>
                  <a:lnTo>
                    <a:pt x="225" y="21600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38100" cap="rnd">
              <a:solidFill>
                <a:srgbClr val="00001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50" name="Arc 185"/>
            <p:cNvSpPr>
              <a:spLocks/>
            </p:cNvSpPr>
            <p:nvPr/>
          </p:nvSpPr>
          <p:spPr bwMode="auto">
            <a:xfrm>
              <a:off x="3835" y="1813"/>
              <a:ext cx="78" cy="93"/>
            </a:xfrm>
            <a:custGeom>
              <a:avLst/>
              <a:gdLst>
                <a:gd name="T0" fmla="*/ 0 w 21825"/>
                <a:gd name="T1" fmla="*/ 0 h 43200"/>
                <a:gd name="T2" fmla="*/ 0 w 21825"/>
                <a:gd name="T3" fmla="*/ 0 h 43200"/>
                <a:gd name="T4" fmla="*/ 0 w 21825"/>
                <a:gd name="T5" fmla="*/ 0 h 43200"/>
                <a:gd name="T6" fmla="*/ 0 60000 65536"/>
                <a:gd name="T7" fmla="*/ 0 60000 65536"/>
                <a:gd name="T8" fmla="*/ 0 60000 65536"/>
                <a:gd name="T9" fmla="*/ 0 w 21825"/>
                <a:gd name="T10" fmla="*/ 0 h 43200"/>
                <a:gd name="T11" fmla="*/ 21825 w 21825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25" h="43200" fill="none" extrusionOk="0">
                  <a:moveTo>
                    <a:pt x="0" y="1"/>
                  </a:moveTo>
                  <a:cubicBezTo>
                    <a:pt x="74" y="0"/>
                    <a:pt x="149" y="-1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  <a:cubicBezTo>
                    <a:pt x="21825" y="33529"/>
                    <a:pt x="12154" y="43199"/>
                    <a:pt x="225" y="43200"/>
                  </a:cubicBezTo>
                </a:path>
                <a:path w="21825" h="43200" stroke="0" extrusionOk="0">
                  <a:moveTo>
                    <a:pt x="0" y="1"/>
                  </a:moveTo>
                  <a:cubicBezTo>
                    <a:pt x="74" y="0"/>
                    <a:pt x="149" y="-1"/>
                    <a:pt x="225" y="0"/>
                  </a:cubicBezTo>
                  <a:cubicBezTo>
                    <a:pt x="12154" y="0"/>
                    <a:pt x="21825" y="9670"/>
                    <a:pt x="21825" y="21600"/>
                  </a:cubicBezTo>
                  <a:cubicBezTo>
                    <a:pt x="21825" y="33529"/>
                    <a:pt x="12154" y="43199"/>
                    <a:pt x="225" y="43200"/>
                  </a:cubicBezTo>
                  <a:lnTo>
                    <a:pt x="225" y="21600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38100" cap="rnd">
              <a:solidFill>
                <a:srgbClr val="00001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51" name="Line 186"/>
            <p:cNvSpPr>
              <a:spLocks noChangeShapeType="1"/>
            </p:cNvSpPr>
            <p:nvPr/>
          </p:nvSpPr>
          <p:spPr bwMode="auto">
            <a:xfrm flipV="1">
              <a:off x="3835" y="1905"/>
              <a:ext cx="0" cy="383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52" name="Line 187"/>
            <p:cNvSpPr>
              <a:spLocks noChangeShapeType="1"/>
            </p:cNvSpPr>
            <p:nvPr/>
          </p:nvSpPr>
          <p:spPr bwMode="auto">
            <a:xfrm flipV="1">
              <a:off x="1718" y="1840"/>
              <a:ext cx="0" cy="44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53" name="Line 188"/>
            <p:cNvSpPr>
              <a:spLocks noChangeShapeType="1"/>
            </p:cNvSpPr>
            <p:nvPr/>
          </p:nvSpPr>
          <p:spPr bwMode="auto">
            <a:xfrm>
              <a:off x="1556" y="1676"/>
              <a:ext cx="326" cy="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54" name="Line 189"/>
            <p:cNvSpPr>
              <a:spLocks noChangeShapeType="1"/>
            </p:cNvSpPr>
            <p:nvPr/>
          </p:nvSpPr>
          <p:spPr bwMode="auto">
            <a:xfrm flipV="1">
              <a:off x="1979" y="1526"/>
              <a:ext cx="0" cy="33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55" name="Text Box 190"/>
            <p:cNvSpPr txBox="1">
              <a:spLocks noChangeArrowheads="1"/>
            </p:cNvSpPr>
            <p:nvPr/>
          </p:nvSpPr>
          <p:spPr bwMode="auto">
            <a:xfrm>
              <a:off x="1824" y="1819"/>
              <a:ext cx="366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FF3300"/>
                  </a:solidFill>
                </a:rPr>
                <a:t>3A</a:t>
              </a:r>
            </a:p>
          </p:txBody>
        </p:sp>
        <p:graphicFrame>
          <p:nvGraphicFramePr>
            <p:cNvPr id="77856" name="Object 191"/>
            <p:cNvGraphicFramePr>
              <a:graphicFrameLocks noChangeAspect="1"/>
            </p:cNvGraphicFramePr>
            <p:nvPr/>
          </p:nvGraphicFramePr>
          <p:xfrm>
            <a:off x="3958" y="1542"/>
            <a:ext cx="314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61" name="Equation" r:id="rId18" imgW="182762" imgH="205740" progId="Equation.3">
                    <p:embed/>
                  </p:oleObj>
                </mc:Choice>
                <mc:Fallback>
                  <p:oleObj name="Equation" r:id="rId18" imgW="182762" imgH="2057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8" y="1542"/>
                          <a:ext cx="314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57" name="Line 192"/>
            <p:cNvSpPr>
              <a:spLocks noChangeShapeType="1"/>
            </p:cNvSpPr>
            <p:nvPr/>
          </p:nvSpPr>
          <p:spPr bwMode="auto">
            <a:xfrm flipV="1">
              <a:off x="3846" y="1172"/>
              <a:ext cx="0" cy="444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58" name="Text Box 193"/>
            <p:cNvSpPr txBox="1">
              <a:spLocks noChangeArrowheads="1"/>
            </p:cNvSpPr>
            <p:nvPr/>
          </p:nvSpPr>
          <p:spPr bwMode="auto">
            <a:xfrm>
              <a:off x="3349" y="1204"/>
              <a:ext cx="489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000018"/>
                  </a:solidFill>
                </a:rPr>
                <a:t>R</a:t>
              </a:r>
              <a:r>
                <a:rPr lang="en-US" altLang="zh-CN" b="1" baseline="-25000">
                  <a:solidFill>
                    <a:srgbClr val="000018"/>
                  </a:solidFill>
                </a:rPr>
                <a:t>3</a:t>
              </a:r>
              <a:endParaRPr lang="en-US" altLang="zh-CN" b="1">
                <a:solidFill>
                  <a:srgbClr val="000018"/>
                </a:solidFill>
              </a:endParaRPr>
            </a:p>
          </p:txBody>
        </p:sp>
        <p:sp>
          <p:nvSpPr>
            <p:cNvPr id="77859" name="Text Box 194"/>
            <p:cNvSpPr txBox="1">
              <a:spLocks noChangeArrowheads="1"/>
            </p:cNvSpPr>
            <p:nvPr/>
          </p:nvSpPr>
          <p:spPr bwMode="auto">
            <a:xfrm>
              <a:off x="1390" y="1738"/>
              <a:ext cx="42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FF3300"/>
                  </a:solidFill>
                </a:rPr>
                <a:t>I</a:t>
              </a:r>
              <a:r>
                <a:rPr lang="en-US" altLang="zh-CN" b="1" i="1" baseline="-25000">
                  <a:solidFill>
                    <a:srgbClr val="FF3300"/>
                  </a:solidFill>
                </a:rPr>
                <a:t>S</a:t>
              </a:r>
              <a:endParaRPr lang="en-US" altLang="zh-CN" b="1" i="1">
                <a:solidFill>
                  <a:srgbClr val="FF3300"/>
                </a:solidFill>
              </a:endParaRPr>
            </a:p>
          </p:txBody>
        </p:sp>
        <p:sp>
          <p:nvSpPr>
            <p:cNvPr id="77860" name="Text Box 195"/>
            <p:cNvSpPr txBox="1">
              <a:spLocks noChangeArrowheads="1"/>
            </p:cNvSpPr>
            <p:nvPr/>
          </p:nvSpPr>
          <p:spPr bwMode="auto">
            <a:xfrm>
              <a:off x="2521" y="864"/>
              <a:ext cx="423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18"/>
                  </a:solidFill>
                </a:rPr>
                <a:t>2</a:t>
              </a:r>
              <a:r>
                <a:rPr lang="en-US" altLang="zh-CN" b="1">
                  <a:solidFill>
                    <a:srgbClr val="000018"/>
                  </a:solidFill>
                  <a:sym typeface="Symbol" panose="05050102010706020507" pitchFamily="18" charset="2"/>
                </a:rPr>
                <a:t></a:t>
              </a:r>
              <a:endParaRPr lang="en-US" altLang="zh-CN" b="1">
                <a:solidFill>
                  <a:srgbClr val="000018"/>
                </a:solidFill>
              </a:endParaRPr>
            </a:p>
          </p:txBody>
        </p:sp>
        <p:sp>
          <p:nvSpPr>
            <p:cNvPr id="77861" name="Text Box 196"/>
            <p:cNvSpPr txBox="1">
              <a:spLocks noChangeArrowheads="1"/>
            </p:cNvSpPr>
            <p:nvPr/>
          </p:nvSpPr>
          <p:spPr bwMode="auto">
            <a:xfrm>
              <a:off x="3322" y="864"/>
              <a:ext cx="574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18"/>
                  </a:solidFill>
                </a:rPr>
                <a:t>1</a:t>
              </a:r>
              <a:r>
                <a:rPr lang="en-US" altLang="zh-CN" b="1">
                  <a:solidFill>
                    <a:srgbClr val="000018"/>
                  </a:solidFill>
                  <a:sym typeface="Symbol" panose="05050102010706020507" pitchFamily="18" charset="2"/>
                </a:rPr>
                <a:t></a:t>
              </a:r>
              <a:endParaRPr lang="en-US" altLang="zh-CN" b="1">
                <a:solidFill>
                  <a:srgbClr val="000018"/>
                </a:solidFill>
              </a:endParaRPr>
            </a:p>
          </p:txBody>
        </p:sp>
        <p:sp>
          <p:nvSpPr>
            <p:cNvPr id="77862" name="Text Box 197"/>
            <p:cNvSpPr txBox="1">
              <a:spLocks noChangeArrowheads="1"/>
            </p:cNvSpPr>
            <p:nvPr/>
          </p:nvSpPr>
          <p:spPr bwMode="auto">
            <a:xfrm>
              <a:off x="3464" y="1729"/>
              <a:ext cx="432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/>
                <a:t>1H</a:t>
              </a:r>
            </a:p>
          </p:txBody>
        </p:sp>
        <p:grpSp>
          <p:nvGrpSpPr>
            <p:cNvPr id="77863" name="Group 198"/>
            <p:cNvGrpSpPr>
              <a:grpSpLocks/>
            </p:cNvGrpSpPr>
            <p:nvPr/>
          </p:nvGrpSpPr>
          <p:grpSpPr bwMode="auto">
            <a:xfrm>
              <a:off x="3838" y="1376"/>
              <a:ext cx="234" cy="684"/>
              <a:chOff x="1488" y="1280"/>
              <a:chExt cx="234" cy="684"/>
            </a:xfrm>
          </p:grpSpPr>
          <p:sp>
            <p:nvSpPr>
              <p:cNvPr id="77879" name="Rectangle 199"/>
              <p:cNvSpPr>
                <a:spLocks noChangeArrowheads="1"/>
              </p:cNvSpPr>
              <p:nvPr/>
            </p:nvSpPr>
            <p:spPr bwMode="auto">
              <a:xfrm>
                <a:off x="1500" y="1664"/>
                <a:ext cx="221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FF3300"/>
                    </a:solidFill>
                  </a:rPr>
                  <a:t>_</a:t>
                </a:r>
              </a:p>
            </p:txBody>
          </p:sp>
          <p:sp>
            <p:nvSpPr>
              <p:cNvPr id="77880" name="Rectangle 200"/>
              <p:cNvSpPr>
                <a:spLocks noChangeArrowheads="1"/>
              </p:cNvSpPr>
              <p:nvPr/>
            </p:nvSpPr>
            <p:spPr bwMode="auto">
              <a:xfrm>
                <a:off x="1488" y="1280"/>
                <a:ext cx="234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i="1">
                    <a:solidFill>
                      <a:srgbClr val="FF3300"/>
                    </a:solidFill>
                  </a:rPr>
                  <a:t>+</a:t>
                </a:r>
              </a:p>
            </p:txBody>
          </p:sp>
        </p:grpSp>
        <p:sp>
          <p:nvSpPr>
            <p:cNvPr id="77864" name="Rectangle 201"/>
            <p:cNvSpPr>
              <a:spLocks noChangeArrowheads="1"/>
            </p:cNvSpPr>
            <p:nvPr/>
          </p:nvSpPr>
          <p:spPr bwMode="auto">
            <a:xfrm>
              <a:off x="3368" y="1121"/>
              <a:ext cx="264" cy="100"/>
            </a:xfrm>
            <a:prstGeom prst="rect">
              <a:avLst/>
            </a:prstGeom>
            <a:noFill/>
            <a:ln w="38100">
              <a:solidFill>
                <a:srgbClr val="00001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bg1"/>
                </a:solidFill>
              </a:endParaRPr>
            </a:p>
          </p:txBody>
        </p:sp>
        <p:sp>
          <p:nvSpPr>
            <p:cNvPr id="77865" name="Line 202"/>
            <p:cNvSpPr>
              <a:spLocks noChangeShapeType="1"/>
            </p:cNvSpPr>
            <p:nvPr/>
          </p:nvSpPr>
          <p:spPr bwMode="auto">
            <a:xfrm>
              <a:off x="3135" y="1172"/>
              <a:ext cx="0" cy="456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66" name="Rectangle 203"/>
            <p:cNvSpPr>
              <a:spLocks noChangeArrowheads="1"/>
            </p:cNvSpPr>
            <p:nvPr/>
          </p:nvSpPr>
          <p:spPr bwMode="auto">
            <a:xfrm>
              <a:off x="3080" y="1609"/>
              <a:ext cx="106" cy="262"/>
            </a:xfrm>
            <a:prstGeom prst="rect">
              <a:avLst/>
            </a:prstGeom>
            <a:noFill/>
            <a:ln w="38100">
              <a:solidFill>
                <a:srgbClr val="00001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bg1"/>
                </a:solidFill>
              </a:endParaRPr>
            </a:p>
          </p:txBody>
        </p:sp>
        <p:sp>
          <p:nvSpPr>
            <p:cNvPr id="77867" name="Text Box 204"/>
            <p:cNvSpPr txBox="1">
              <a:spLocks noChangeArrowheads="1"/>
            </p:cNvSpPr>
            <p:nvPr/>
          </p:nvSpPr>
          <p:spPr bwMode="auto">
            <a:xfrm>
              <a:off x="3556" y="1483"/>
              <a:ext cx="243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b="1" i="1"/>
                <a:t>L</a:t>
              </a:r>
              <a:endParaRPr lang="en-US" altLang="zh-CN" b="1"/>
            </a:p>
          </p:txBody>
        </p:sp>
        <p:sp>
          <p:nvSpPr>
            <p:cNvPr id="77868" name="Text Box 205"/>
            <p:cNvSpPr txBox="1">
              <a:spLocks noChangeArrowheads="1"/>
            </p:cNvSpPr>
            <p:nvPr/>
          </p:nvSpPr>
          <p:spPr bwMode="auto">
            <a:xfrm>
              <a:off x="2398" y="1571"/>
              <a:ext cx="23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/>
                <a:t>S</a:t>
              </a:r>
            </a:p>
          </p:txBody>
        </p:sp>
        <p:sp>
          <p:nvSpPr>
            <p:cNvPr id="77869" name="Rectangle 206"/>
            <p:cNvSpPr>
              <a:spLocks noChangeArrowheads="1"/>
            </p:cNvSpPr>
            <p:nvPr/>
          </p:nvSpPr>
          <p:spPr bwMode="auto">
            <a:xfrm>
              <a:off x="2562" y="1129"/>
              <a:ext cx="264" cy="100"/>
            </a:xfrm>
            <a:prstGeom prst="rect">
              <a:avLst/>
            </a:prstGeom>
            <a:noFill/>
            <a:ln w="38100">
              <a:solidFill>
                <a:srgbClr val="00001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>
                <a:solidFill>
                  <a:schemeClr val="bg1"/>
                </a:solidFill>
              </a:endParaRPr>
            </a:p>
          </p:txBody>
        </p:sp>
        <p:sp>
          <p:nvSpPr>
            <p:cNvPr id="77870" name="Text Box 207"/>
            <p:cNvSpPr txBox="1">
              <a:spLocks noChangeArrowheads="1"/>
            </p:cNvSpPr>
            <p:nvPr/>
          </p:nvSpPr>
          <p:spPr bwMode="auto">
            <a:xfrm>
              <a:off x="2734" y="1536"/>
              <a:ext cx="363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000018"/>
                  </a:solidFill>
                </a:rPr>
                <a:t>R</a:t>
              </a:r>
              <a:r>
                <a:rPr lang="en-US" altLang="zh-CN" b="1" baseline="-25000">
                  <a:solidFill>
                    <a:srgbClr val="000018"/>
                  </a:solidFill>
                </a:rPr>
                <a:t>2</a:t>
              </a:r>
              <a:endParaRPr lang="en-US" altLang="zh-CN" b="1">
                <a:solidFill>
                  <a:srgbClr val="000018"/>
                </a:solidFill>
              </a:endParaRPr>
            </a:p>
          </p:txBody>
        </p:sp>
        <p:sp>
          <p:nvSpPr>
            <p:cNvPr id="77871" name="Text Box 208"/>
            <p:cNvSpPr txBox="1">
              <a:spLocks noChangeArrowheads="1"/>
            </p:cNvSpPr>
            <p:nvPr/>
          </p:nvSpPr>
          <p:spPr bwMode="auto">
            <a:xfrm>
              <a:off x="2552" y="1200"/>
              <a:ext cx="362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 i="1">
                  <a:solidFill>
                    <a:srgbClr val="000018"/>
                  </a:solidFill>
                </a:rPr>
                <a:t>R</a:t>
              </a:r>
              <a:r>
                <a:rPr lang="en-US" altLang="zh-CN" b="1" baseline="-25000">
                  <a:solidFill>
                    <a:srgbClr val="000018"/>
                  </a:solidFill>
                </a:rPr>
                <a:t>1</a:t>
              </a:r>
              <a:endParaRPr lang="en-US" altLang="zh-CN" b="1">
                <a:solidFill>
                  <a:srgbClr val="000018"/>
                </a:solidFill>
              </a:endParaRPr>
            </a:p>
          </p:txBody>
        </p:sp>
        <p:sp>
          <p:nvSpPr>
            <p:cNvPr id="77872" name="Text Box 209"/>
            <p:cNvSpPr txBox="1">
              <a:spLocks noChangeArrowheads="1"/>
            </p:cNvSpPr>
            <p:nvPr/>
          </p:nvSpPr>
          <p:spPr bwMode="auto">
            <a:xfrm>
              <a:off x="2696" y="1776"/>
              <a:ext cx="544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b="1">
                  <a:solidFill>
                    <a:srgbClr val="000018"/>
                  </a:solidFill>
                </a:rPr>
                <a:t>2</a:t>
              </a:r>
              <a:r>
                <a:rPr lang="en-US" altLang="zh-CN" b="1">
                  <a:solidFill>
                    <a:srgbClr val="000018"/>
                  </a:solidFill>
                  <a:sym typeface="Symbol" panose="05050102010706020507" pitchFamily="18" charset="2"/>
                </a:rPr>
                <a:t></a:t>
              </a:r>
              <a:endParaRPr lang="en-US" altLang="zh-CN" b="1">
                <a:solidFill>
                  <a:srgbClr val="000018"/>
                </a:solidFill>
              </a:endParaRPr>
            </a:p>
          </p:txBody>
        </p:sp>
        <p:sp>
          <p:nvSpPr>
            <p:cNvPr id="77873" name="Line 210"/>
            <p:cNvSpPr>
              <a:spLocks noChangeShapeType="1"/>
            </p:cNvSpPr>
            <p:nvPr/>
          </p:nvSpPr>
          <p:spPr bwMode="auto">
            <a:xfrm>
              <a:off x="3136" y="1864"/>
              <a:ext cx="0" cy="428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74" name="Line 211"/>
            <p:cNvSpPr>
              <a:spLocks noChangeShapeType="1"/>
            </p:cNvSpPr>
            <p:nvPr/>
          </p:nvSpPr>
          <p:spPr bwMode="auto">
            <a:xfrm flipV="1">
              <a:off x="2840" y="1174"/>
              <a:ext cx="528" cy="1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75" name="Line 212"/>
            <p:cNvSpPr>
              <a:spLocks noChangeShapeType="1"/>
            </p:cNvSpPr>
            <p:nvPr/>
          </p:nvSpPr>
          <p:spPr bwMode="auto">
            <a:xfrm flipV="1">
              <a:off x="3632" y="1176"/>
              <a:ext cx="216" cy="0"/>
            </a:xfrm>
            <a:prstGeom prst="line">
              <a:avLst/>
            </a:prstGeom>
            <a:noFill/>
            <a:ln w="38100">
              <a:solidFill>
                <a:srgbClr val="000018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7876" name="Object 213"/>
            <p:cNvGraphicFramePr>
              <a:graphicFrameLocks noChangeAspect="1"/>
            </p:cNvGraphicFramePr>
            <p:nvPr/>
          </p:nvGraphicFramePr>
          <p:xfrm>
            <a:off x="3919" y="1056"/>
            <a:ext cx="252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62" name="Equation" r:id="rId20" imgW="144884" imgH="205740" progId="Equation.3">
                    <p:embed/>
                  </p:oleObj>
                </mc:Choice>
                <mc:Fallback>
                  <p:oleObj name="Equation" r:id="rId20" imgW="144884" imgH="2057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9" y="1056"/>
                          <a:ext cx="252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77" name="Line 214"/>
            <p:cNvSpPr>
              <a:spLocks noChangeShapeType="1"/>
            </p:cNvSpPr>
            <p:nvPr/>
          </p:nvSpPr>
          <p:spPr bwMode="auto">
            <a:xfrm>
              <a:off x="3888" y="1104"/>
              <a:ext cx="0" cy="33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7878" name="Line 215"/>
            <p:cNvSpPr>
              <a:spLocks noChangeShapeType="1"/>
            </p:cNvSpPr>
            <p:nvPr/>
          </p:nvSpPr>
          <p:spPr bwMode="auto">
            <a:xfrm>
              <a:off x="1720" y="1176"/>
              <a:ext cx="8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72920" name="Picture 216" descr="图片55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00" y="729351"/>
            <a:ext cx="2851150" cy="201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75706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2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2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2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2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 animBg="1"/>
      <p:bldP spid="72785" grpId="0" animBg="1"/>
      <p:bldP spid="72789" grpId="0" autoUpdateAnimBg="0"/>
      <p:bldP spid="72802" grpId="0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593409" y="1620570"/>
            <a:ext cx="59571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b="1" dirty="0" smtClean="0">
                <a:solidFill>
                  <a:srgbClr val="FFFF00"/>
                </a:solidFill>
                <a:latin typeface="Malgun Gothic Semilight" panose="020B0502040204020203" pitchFamily="34" charset="-122"/>
                <a:ea typeface="Malgun Gothic Semilight" panose="020B0502040204020203" pitchFamily="34" charset="-122"/>
                <a:cs typeface="Malgun Gothic Semilight" panose="020B0502040204020203" pitchFamily="34" charset="-122"/>
              </a:rPr>
              <a:t>本 章 结 束</a:t>
            </a:r>
            <a:endParaRPr lang="zh-CN" altLang="en-US" sz="8800" b="1" dirty="0">
              <a:solidFill>
                <a:srgbClr val="FFFF00"/>
              </a:solidFill>
              <a:latin typeface="Malgun Gothic Semilight" panose="020B0502040204020203" pitchFamily="34" charset="-122"/>
              <a:ea typeface="Malgun Gothic Semilight" panose="020B0502040204020203" pitchFamily="34" charset="-122"/>
              <a:cs typeface="Malgun Gothic Semi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065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050"/>
          <p:cNvSpPr>
            <a:spLocks noGrp="1" noChangeArrowheads="1"/>
          </p:cNvSpPr>
          <p:nvPr>
            <p:ph type="title"/>
          </p:nvPr>
        </p:nvSpPr>
        <p:spPr bwMode="auto">
          <a:xfrm>
            <a:off x="542454" y="711640"/>
            <a:ext cx="2895600" cy="381000"/>
          </a:xfr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>
              <a:defRPr/>
            </a:pPr>
            <a:r>
              <a:rPr lang="en-US" altLang="zh-CN" sz="3200" b="1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3.1.3  </a:t>
            </a:r>
            <a:r>
              <a:rPr lang="zh-CN" altLang="en-US" sz="3200" b="1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电容元件</a:t>
            </a:r>
          </a:p>
        </p:txBody>
      </p:sp>
      <p:sp>
        <p:nvSpPr>
          <p:cNvPr id="83971" name="Text Box 2051"/>
          <p:cNvSpPr txBox="1">
            <a:spLocks noChangeArrowheads="1"/>
          </p:cNvSpPr>
          <p:nvPr/>
        </p:nvSpPr>
        <p:spPr bwMode="auto">
          <a:xfrm>
            <a:off x="542454" y="1191065"/>
            <a:ext cx="6324600" cy="150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altLang="zh-CN" sz="2800" b="1">
                <a:solidFill>
                  <a:srgbClr val="005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b="1">
                <a:solidFill>
                  <a:srgbClr val="0052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描述电容两端加电源后，其两个极板上分别聚集起等量异号的电荷，在介质中建立起电场，并储存电场能量的性质。</a:t>
            </a:r>
          </a:p>
        </p:txBody>
      </p:sp>
      <p:grpSp>
        <p:nvGrpSpPr>
          <p:cNvPr id="2" name="Group 2087"/>
          <p:cNvGrpSpPr>
            <a:grpSpLocks/>
          </p:cNvGrpSpPr>
          <p:nvPr/>
        </p:nvGrpSpPr>
        <p:grpSpPr bwMode="auto">
          <a:xfrm>
            <a:off x="536104" y="2597590"/>
            <a:ext cx="4002088" cy="990600"/>
            <a:chOff x="332" y="1488"/>
            <a:chExt cx="2521" cy="624"/>
          </a:xfrm>
        </p:grpSpPr>
        <p:sp>
          <p:nvSpPr>
            <p:cNvPr id="9227" name="Text Box 2053"/>
            <p:cNvSpPr txBox="1">
              <a:spLocks noChangeArrowheads="1"/>
            </p:cNvSpPr>
            <p:nvPr/>
          </p:nvSpPr>
          <p:spPr bwMode="auto">
            <a:xfrm>
              <a:off x="332" y="1608"/>
              <a:ext cx="79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sz="2800" b="1">
                  <a:cs typeface="Times New Roman" panose="02020603050405020304" pitchFamily="18" charset="0"/>
                </a:rPr>
                <a:t>电容：</a:t>
              </a:r>
            </a:p>
          </p:txBody>
        </p:sp>
        <p:graphicFrame>
          <p:nvGraphicFramePr>
            <p:cNvPr id="9228" name="Object 2054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298" y="1488"/>
            <a:ext cx="768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2" name="公式" r:id="rId3" imgW="411450" imgH="388778" progId="Equation.3">
                    <p:embed/>
                  </p:oleObj>
                </mc:Choice>
                <mc:Fallback>
                  <p:oleObj name="公式" r:id="rId3" imgW="411450" imgH="388778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8" y="1488"/>
                          <a:ext cx="768" cy="6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9" name="Object 2055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388" y="1614"/>
            <a:ext cx="465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3" name="Equation" r:id="rId5" imgW="243840" imgH="198173" progId="Equation.3">
                    <p:embed/>
                  </p:oleObj>
                </mc:Choice>
                <mc:Fallback>
                  <p:oleObj name="Equation" r:id="rId5" imgW="243840" imgH="198173" progId="Equation.3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8" y="1614"/>
                          <a:ext cx="465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4000" name="Object 2080">
            <a:hlinkClick r:id="" action="ppaction://ole?verb=0"/>
          </p:cNvPr>
          <p:cNvGraphicFramePr>
            <a:graphicFrameLocks/>
          </p:cNvGraphicFramePr>
          <p:nvPr>
            <p:extLst/>
          </p:nvPr>
        </p:nvGraphicFramePr>
        <p:xfrm>
          <a:off x="3314229" y="4002528"/>
          <a:ext cx="16319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Equation" r:id="rId7" imgW="579061" imgH="396345" progId="Equation.3">
                  <p:embed/>
                </p:oleObj>
              </mc:Choice>
              <mc:Fallback>
                <p:oleObj name="Equation" r:id="rId7" imgW="579061" imgH="396345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229" y="4002528"/>
                        <a:ext cx="163195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01" name="Text Box 2081"/>
          <p:cNvSpPr txBox="1">
            <a:spLocks noChangeArrowheads="1"/>
          </p:cNvSpPr>
          <p:nvPr/>
        </p:nvSpPr>
        <p:spPr bwMode="auto">
          <a:xfrm>
            <a:off x="199554" y="3569140"/>
            <a:ext cx="624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cs typeface="Times New Roman" panose="02020603050405020304" pitchFamily="18" charset="0"/>
              </a:rPr>
              <a:t>    </a:t>
            </a:r>
            <a:r>
              <a:rPr lang="zh-CN" altLang="en-US" sz="2800" b="1">
                <a:cs typeface="Times New Roman" panose="02020603050405020304" pitchFamily="18" charset="0"/>
              </a:rPr>
              <a:t>当电压</a:t>
            </a:r>
            <a:r>
              <a:rPr lang="en-US" altLang="zh-CN" sz="2800" b="1" i="1">
                <a:cs typeface="Times New Roman" panose="02020603050405020304" pitchFamily="18" charset="0"/>
              </a:rPr>
              <a:t>u</a:t>
            </a:r>
            <a:r>
              <a:rPr lang="zh-CN" altLang="en-US" sz="2800" b="1">
                <a:cs typeface="Times New Roman" panose="02020603050405020304" pitchFamily="18" charset="0"/>
              </a:rPr>
              <a:t>变化时，在电路中产生电流</a:t>
            </a:r>
            <a:r>
              <a:rPr lang="en-US" altLang="zh-CN" sz="2800" b="1"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84004" name="Rectangle 2084"/>
          <p:cNvSpPr>
            <a:spLocks noChangeArrowheads="1"/>
          </p:cNvSpPr>
          <p:nvPr/>
        </p:nvSpPr>
        <p:spPr bwMode="auto">
          <a:xfrm>
            <a:off x="551979" y="4702615"/>
            <a:ext cx="3581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CC0000"/>
                </a:solidFill>
                <a:cs typeface="Times New Roman" panose="02020603050405020304" pitchFamily="18" charset="0"/>
              </a:rPr>
              <a:t>电容元件储能</a:t>
            </a:r>
            <a:endParaRPr lang="zh-CN" altLang="en-US" sz="2800" b="1">
              <a:solidFill>
                <a:srgbClr val="CC0000"/>
              </a:solidFill>
              <a:cs typeface="Times New Roman" panose="02020603050405020304" pitchFamily="18" charset="0"/>
            </a:endParaRPr>
          </a:p>
        </p:txBody>
      </p:sp>
      <p:sp>
        <p:nvSpPr>
          <p:cNvPr id="84005" name="Rectangle 2085"/>
          <p:cNvSpPr>
            <a:spLocks noChangeArrowheads="1"/>
          </p:cNvSpPr>
          <p:nvPr/>
        </p:nvSpPr>
        <p:spPr bwMode="auto">
          <a:xfrm>
            <a:off x="556742" y="5032815"/>
            <a:ext cx="6858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10000"/>
                </a:solidFill>
                <a:cs typeface="Times New Roman" panose="02020603050405020304" pitchFamily="18" charset="0"/>
              </a:rPr>
              <a:t>将上式两边同乘上 </a:t>
            </a:r>
            <a:r>
              <a:rPr lang="en-US" altLang="zh-CN" sz="2800" b="1" i="1">
                <a:solidFill>
                  <a:srgbClr val="FF0000"/>
                </a:solidFill>
                <a:cs typeface="Times New Roman" panose="02020603050405020304" pitchFamily="18" charset="0"/>
              </a:rPr>
              <a:t>u</a:t>
            </a:r>
            <a:r>
              <a:rPr lang="zh-CN" altLang="en-US" sz="2800" b="1">
                <a:solidFill>
                  <a:srgbClr val="010000"/>
                </a:solidFill>
                <a:cs typeface="Times New Roman" panose="02020603050405020304" pitchFamily="18" charset="0"/>
              </a:rPr>
              <a:t>，并积分，则得：</a:t>
            </a:r>
          </a:p>
        </p:txBody>
      </p:sp>
      <p:graphicFrame>
        <p:nvGraphicFramePr>
          <p:cNvPr id="84006" name="Object 2086"/>
          <p:cNvGraphicFramePr>
            <a:graphicFrameLocks noChangeAspect="1"/>
          </p:cNvGraphicFramePr>
          <p:nvPr>
            <p:extLst/>
          </p:nvPr>
        </p:nvGraphicFramePr>
        <p:xfrm>
          <a:off x="1899767" y="5675753"/>
          <a:ext cx="3878262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5" name="Equation" r:id="rId9" imgW="1651000" imgH="393700" progId="Equation.3">
                  <p:embed/>
                </p:oleObj>
              </mc:Choice>
              <mc:Fallback>
                <p:oleObj name="Equation" r:id="rId9" imgW="16510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9767" y="5675753"/>
                        <a:ext cx="3878262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6" name="Picture 2088" descr="图片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554" y="906903"/>
            <a:ext cx="1844675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92587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4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4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4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autoUpdateAnimBg="0"/>
      <p:bldP spid="84001" grpId="0" autoUpdateAnimBg="0"/>
      <p:bldP spid="84004" grpId="0" autoUpdateAnimBg="0"/>
      <p:bldP spid="8400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2052"/>
          <p:cNvSpPr txBox="1">
            <a:spLocks noChangeArrowheads="1"/>
          </p:cNvSpPr>
          <p:nvPr/>
        </p:nvSpPr>
        <p:spPr bwMode="auto">
          <a:xfrm>
            <a:off x="1279525" y="4325938"/>
            <a:ext cx="1841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endParaRPr lang="en-US"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999" name="Rectangle 2055"/>
          <p:cNvSpPr>
            <a:spLocks noChangeArrowheads="1"/>
          </p:cNvSpPr>
          <p:nvPr/>
        </p:nvSpPr>
        <p:spPr bwMode="auto">
          <a:xfrm>
            <a:off x="609600" y="2808288"/>
            <a:ext cx="8153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sz="2800" b="1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即电容将电能转换为电场能储存在电容中，当电压增大时</a:t>
            </a:r>
            <a:r>
              <a:rPr lang="en-US" altLang="zh-CN" sz="2800" b="1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b="1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电场能增大</a:t>
            </a:r>
            <a:r>
              <a:rPr lang="en-US" altLang="zh-CN" sz="2800" b="1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zh-CN" altLang="en-US" sz="2800" b="1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电容元件从电源取用电能；当电压减小时，电场能减小，电容元件向电源放还能量。</a:t>
            </a:r>
          </a:p>
        </p:txBody>
      </p:sp>
      <p:graphicFrame>
        <p:nvGraphicFramePr>
          <p:cNvPr id="99328" name="Object 2048"/>
          <p:cNvGraphicFramePr>
            <a:graphicFrameLocks noChangeAspect="1"/>
          </p:cNvGraphicFramePr>
          <p:nvPr>
            <p:extLst/>
          </p:nvPr>
        </p:nvGraphicFramePr>
        <p:xfrm>
          <a:off x="3036888" y="1622425"/>
          <a:ext cx="189230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公式" r:id="rId3" imgW="710891" imgH="393529" progId="Equation.3">
                  <p:embed/>
                </p:oleObj>
              </mc:Choice>
              <mc:Fallback>
                <p:oleObj name="公式" r:id="rId3" imgW="710891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888" y="1622425"/>
                        <a:ext cx="1892300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4" name="AutoShape 2060" descr="75%"/>
          <p:cNvSpPr>
            <a:spLocks noChangeArrowheads="1"/>
          </p:cNvSpPr>
          <p:nvPr/>
        </p:nvSpPr>
        <p:spPr bwMode="auto">
          <a:xfrm>
            <a:off x="1204913" y="1446213"/>
            <a:ext cx="1081087" cy="592137"/>
          </a:xfrm>
          <a:prstGeom prst="wedgeRoundRectCallout">
            <a:avLst>
              <a:gd name="adj1" fmla="val 114131"/>
              <a:gd name="adj2" fmla="val 57181"/>
              <a:gd name="adj3" fmla="val 16667"/>
            </a:avLst>
          </a:prstGeom>
          <a:pattFill prst="pct10">
            <a:fgClr>
              <a:srgbClr val="FFFF00"/>
            </a:fgClr>
            <a:bgClr>
              <a:srgbClr val="FFFFFF"/>
            </a:bgClr>
          </a:pattFill>
          <a:ln w="2857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zh-CN" altLang="en-US" sz="2400" b="1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电场能</a:t>
            </a:r>
          </a:p>
        </p:txBody>
      </p:sp>
      <p:sp>
        <p:nvSpPr>
          <p:cNvPr id="85005" name="Rectangle 2061"/>
          <p:cNvSpPr>
            <a:spLocks noChangeArrowheads="1"/>
          </p:cNvSpPr>
          <p:nvPr/>
        </p:nvSpPr>
        <p:spPr bwMode="auto">
          <a:xfrm>
            <a:off x="628650" y="71437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eaLnBrk="1" hangingPunct="1">
              <a:defRPr/>
            </a:pPr>
            <a:r>
              <a:rPr lang="zh-CN" altLang="zh-CN" sz="2800" b="1">
                <a:solidFill>
                  <a:srgbClr val="CC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电容元件储能</a:t>
            </a:r>
            <a:endParaRPr lang="zh-CN" altLang="en-US" sz="2800" b="1">
              <a:solidFill>
                <a:srgbClr val="CC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006" name="Text Box 2062"/>
          <p:cNvSpPr txBox="1">
            <a:spLocks noChangeArrowheads="1"/>
          </p:cNvSpPr>
          <p:nvPr/>
        </p:nvSpPr>
        <p:spPr bwMode="auto">
          <a:xfrm>
            <a:off x="942975" y="4981575"/>
            <a:ext cx="809548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本节所讲的均为线性元件，即</a:t>
            </a: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sz="2800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都是常数。</a:t>
            </a:r>
          </a:p>
        </p:txBody>
      </p:sp>
    </p:spTree>
    <p:extLst>
      <p:ext uri="{BB962C8B-B14F-4D97-AF65-F5344CB8AC3E}">
        <p14:creationId xmlns:p14="http://schemas.microsoft.com/office/powerpoint/2010/main" val="32407461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9" grpId="0" autoUpdateAnimBg="0"/>
      <p:bldP spid="85004" grpId="0" animBg="1" autoUpdateAnimBg="0"/>
      <p:bldP spid="85006" grpId="0" autoUpdateAnimBg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3525</Words>
  <Application>Microsoft Office PowerPoint</Application>
  <PresentationFormat>全屏显示(4:3)</PresentationFormat>
  <Paragraphs>599</Paragraphs>
  <Slides>75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75</vt:i4>
      </vt:variant>
    </vt:vector>
  </HeadingPairs>
  <TitlesOfParts>
    <vt:vector size="91" baseType="lpstr">
      <vt:lpstr>Malgun Gothic Semilight</vt:lpstr>
      <vt:lpstr>Monotype Sorts</vt:lpstr>
      <vt:lpstr>华文中宋</vt:lpstr>
      <vt:lpstr>楷体_GB2312</vt:lpstr>
      <vt:lpstr>隶书</vt:lpstr>
      <vt:lpstr>宋体</vt:lpstr>
      <vt:lpstr>Arial</vt:lpstr>
      <vt:lpstr>Calibri</vt:lpstr>
      <vt:lpstr>Calibri Light</vt:lpstr>
      <vt:lpstr>Symbol</vt:lpstr>
      <vt:lpstr>Times New Roman</vt:lpstr>
      <vt:lpstr>Wingdings</vt:lpstr>
      <vt:lpstr>Office 主题</vt:lpstr>
      <vt:lpstr>公式</vt:lpstr>
      <vt:lpstr>Equation</vt:lpstr>
      <vt:lpstr>MathType 6.0 Equation</vt:lpstr>
      <vt:lpstr>PowerPoint 演示文稿</vt:lpstr>
      <vt:lpstr>第3章  电路的暂态分析</vt:lpstr>
      <vt:lpstr>本章要求</vt:lpstr>
      <vt:lpstr>PowerPoint 演示文稿</vt:lpstr>
      <vt:lpstr>3.1 电阻元件、电感元件与电容元件</vt:lpstr>
      <vt:lpstr>PowerPoint 演示文稿</vt:lpstr>
      <vt:lpstr>PowerPoint 演示文稿</vt:lpstr>
      <vt:lpstr>3.1.3  电容元件</vt:lpstr>
      <vt:lpstr>PowerPoint 演示文稿</vt:lpstr>
      <vt:lpstr>3.2 储能元件和换路定则</vt:lpstr>
      <vt:lpstr>3.2  储能元件和换路定则</vt:lpstr>
      <vt:lpstr>PowerPoint 演示文稿</vt:lpstr>
      <vt:lpstr>PowerPoint 演示文稿</vt:lpstr>
      <vt:lpstr>PowerPoint 演示文稿</vt:lpstr>
      <vt:lpstr>暂态过程初始值的确定</vt:lpstr>
      <vt:lpstr>暂态过程初始值的确定</vt:lpstr>
      <vt:lpstr>例2：</vt:lpstr>
      <vt:lpstr>例2：</vt:lpstr>
      <vt:lpstr>例2：</vt:lpstr>
      <vt:lpstr>例2：</vt:lpstr>
      <vt:lpstr>PowerPoint 演示文稿</vt:lpstr>
      <vt:lpstr>PowerPoint 演示文稿</vt:lpstr>
      <vt:lpstr>3.3 RC电路的响应</vt:lpstr>
      <vt:lpstr>3.3.1   RC电路的零输入响应</vt:lpstr>
      <vt:lpstr>(2)  解方程：</vt:lpstr>
      <vt:lpstr>PowerPoint 演示文稿</vt:lpstr>
      <vt:lpstr>4. 时间常数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3.3.3  RC电路的全响应</vt:lpstr>
      <vt:lpstr>PowerPoint 演示文稿</vt:lpstr>
      <vt:lpstr>PowerPoint 演示文稿</vt:lpstr>
      <vt:lpstr>3.4 一阶线性电路暂态分析的三要素法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例1：</vt:lpstr>
      <vt:lpstr>PowerPoint 演示文稿</vt:lpstr>
      <vt:lpstr>PowerPoint 演示文稿</vt:lpstr>
      <vt:lpstr>PowerPoint 演示文稿</vt:lpstr>
      <vt:lpstr>例2：</vt:lpstr>
      <vt:lpstr>PowerPoint 演示文稿</vt:lpstr>
      <vt:lpstr>PowerPoint 演示文稿</vt:lpstr>
      <vt:lpstr>3.5 微分电路和积分电路</vt:lpstr>
      <vt:lpstr>2. 分析</vt:lpstr>
      <vt:lpstr>PowerPoint 演示文稿</vt:lpstr>
      <vt:lpstr>3.5.2 积分电路</vt:lpstr>
      <vt:lpstr>3. 波形</vt:lpstr>
      <vt:lpstr>3.6 RL电路的响应</vt:lpstr>
      <vt:lpstr>PowerPoint 演示文稿</vt:lpstr>
      <vt:lpstr>2. RL直接从直流电源断开</vt:lpstr>
      <vt:lpstr>PowerPoint 演示文稿</vt:lpstr>
      <vt:lpstr>PowerPoint 演示文稿</vt:lpstr>
      <vt:lpstr>PowerPoint 演示文稿</vt:lpstr>
      <vt:lpstr>PowerPoint 演示文稿</vt:lpstr>
      <vt:lpstr>3.6 .2   RL电路的零状态响应</vt:lpstr>
      <vt:lpstr>PowerPoint 演示文稿</vt:lpstr>
      <vt:lpstr>  3.6.3  RL电路的全响应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31</cp:revision>
  <dcterms:created xsi:type="dcterms:W3CDTF">2023-06-12T00:47:34Z</dcterms:created>
  <dcterms:modified xsi:type="dcterms:W3CDTF">2023-09-22T14:45:17Z</dcterms:modified>
</cp:coreProperties>
</file>