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7" r:id="rId5"/>
    <p:sldId id="268" r:id="rId6"/>
    <p:sldId id="269" r:id="rId7"/>
    <p:sldId id="265" r:id="rId8"/>
    <p:sldId id="266" r:id="rId9"/>
    <p:sldId id="262" r:id="rId10"/>
    <p:sldId id="257" r:id="rId11"/>
    <p:sldId id="264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15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34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9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36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12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539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23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87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96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8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5057-7750-4AEE-A501-870B9CD81288}" type="datetimeFigureOut">
              <a:rPr lang="zh-CN" altLang="en-US" smtClean="0"/>
              <a:t>2014/12/21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E392-57DB-415D-8393-45203461E2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608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 lnSpcReduction="10000"/>
          </a:bodyPr>
          <a:lstStyle/>
          <a:p>
            <a:pPr marL="514350" indent="-514350" algn="just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解题得有过程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对一步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得一步分数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某些同学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只给答案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没有过程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答案还是错误的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en-US" altLang="zh-CN" b="1" dirty="0" smtClean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6578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016824" cy="4154016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</a:rPr>
              <a:t>不要向我索要分数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</a:rPr>
              <a:t>要加集体加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</a:rPr>
              <a:t>要减集体减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</a:rPr>
              <a:t>不要搞特权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</a:rPr>
              <a:t>惩罚</a:t>
            </a:r>
            <a:r>
              <a:rPr lang="en-US" altLang="zh-CN" b="1" dirty="0" smtClean="0">
                <a:solidFill>
                  <a:schemeClr val="tx1"/>
                </a:solidFill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</a:rPr>
              <a:t>第一次索取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</a:rPr>
              <a:t> 总评减掉 </a:t>
            </a:r>
            <a:r>
              <a:rPr lang="en-US" altLang="zh-CN" b="1" dirty="0" smtClean="0">
                <a:solidFill>
                  <a:schemeClr val="tx1"/>
                </a:solidFill>
              </a:rPr>
              <a:t>10</a:t>
            </a:r>
            <a:r>
              <a:rPr lang="zh-CN" altLang="en-US" b="1" dirty="0" smtClean="0">
                <a:solidFill>
                  <a:schemeClr val="tx1"/>
                </a:solidFill>
              </a:rPr>
              <a:t>分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          </a:t>
            </a:r>
            <a:r>
              <a:rPr lang="zh-CN" altLang="en-US" b="1" dirty="0" smtClean="0">
                <a:solidFill>
                  <a:schemeClr val="tx1"/>
                </a:solidFill>
              </a:rPr>
              <a:t>第二次索取</a:t>
            </a:r>
            <a:r>
              <a:rPr lang="en-US" altLang="zh-CN" b="1" dirty="0" smtClean="0">
                <a:solidFill>
                  <a:schemeClr val="tx1"/>
                </a:solidFill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</a:rPr>
              <a:t>不及格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</a:rPr>
              <a:t>并报告</a:t>
            </a:r>
            <a:r>
              <a:rPr lang="zh-CN" altLang="en-US" b="1" dirty="0" smtClean="0">
                <a:solidFill>
                  <a:schemeClr val="tx1"/>
                </a:solidFill>
              </a:rPr>
              <a:t>教务处</a:t>
            </a:r>
            <a:r>
              <a:rPr lang="en-US" altLang="zh-CN" b="1" dirty="0" smtClean="0">
                <a:solidFill>
                  <a:schemeClr val="tx1"/>
                </a:solidFill>
              </a:rPr>
              <a:t>.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</a:rPr>
              <a:t>如果不及格</a:t>
            </a:r>
            <a:r>
              <a:rPr lang="en-US" altLang="zh-CN" b="1" dirty="0" smtClean="0">
                <a:solidFill>
                  <a:schemeClr val="tx1"/>
                </a:solidFill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</a:rPr>
              <a:t>不要向我</a:t>
            </a:r>
            <a:r>
              <a:rPr lang="zh-CN" altLang="en-US" b="1" dirty="0" smtClean="0">
                <a:solidFill>
                  <a:schemeClr val="tx1"/>
                </a:solidFill>
              </a:rPr>
              <a:t>求情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>
                <a:solidFill>
                  <a:schemeClr val="tx1"/>
                </a:solidFill>
              </a:rPr>
              <a:t>每一</a:t>
            </a:r>
            <a:r>
              <a:rPr lang="zh-CN" altLang="en-US" b="1" dirty="0" smtClean="0">
                <a:solidFill>
                  <a:schemeClr val="tx1"/>
                </a:solidFill>
              </a:rPr>
              <a:t>个不及格的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</a:rPr>
              <a:t>我都会反复核查和考虑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如果你想复查试卷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</a:rPr>
              <a:t>请按照学校规定流程走</a:t>
            </a:r>
            <a:r>
              <a:rPr lang="en-US" altLang="zh-CN" b="1" dirty="0" smtClean="0">
                <a:solidFill>
                  <a:schemeClr val="tx1"/>
                </a:solidFill>
              </a:rPr>
              <a:t>, </a:t>
            </a:r>
            <a:r>
              <a:rPr lang="zh-CN" altLang="en-US" b="1" smtClean="0">
                <a:solidFill>
                  <a:schemeClr val="tx1"/>
                </a:solidFill>
              </a:rPr>
              <a:t>不要私下向我申请</a:t>
            </a:r>
            <a:r>
              <a:rPr lang="en-US" altLang="zh-CN" b="1" smtClean="0">
                <a:solidFill>
                  <a:schemeClr val="tx1"/>
                </a:solidFill>
              </a:rPr>
              <a:t>.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538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576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 smtClean="0">
                <a:solidFill>
                  <a:schemeClr val="tx1"/>
                </a:solidFill>
              </a:rPr>
              <a:t>3. </a:t>
            </a:r>
            <a:r>
              <a:rPr lang="zh-CN" altLang="en-US" b="1" dirty="0" smtClean="0">
                <a:solidFill>
                  <a:schemeClr val="tx1"/>
                </a:solidFill>
              </a:rPr>
              <a:t>如果实际分数与你的期望值相差不小于</a:t>
            </a:r>
            <a:r>
              <a:rPr lang="en-US" altLang="zh-CN" b="1" dirty="0" smtClean="0">
                <a:solidFill>
                  <a:schemeClr val="tx1"/>
                </a:solidFill>
              </a:rPr>
              <a:t>25, </a:t>
            </a:r>
            <a:r>
              <a:rPr lang="zh-CN" altLang="en-US" b="1" dirty="0" smtClean="0">
                <a:solidFill>
                  <a:schemeClr val="tx1"/>
                </a:solidFill>
              </a:rPr>
              <a:t>不要联系我</a:t>
            </a:r>
            <a:r>
              <a:rPr lang="en-US" altLang="zh-CN" b="1" dirty="0" smtClean="0">
                <a:solidFill>
                  <a:schemeClr val="tx1"/>
                </a:solidFill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</a:rPr>
              <a:t>超过</a:t>
            </a:r>
            <a:r>
              <a:rPr lang="en-US" altLang="zh-CN" b="1" dirty="0" smtClean="0">
                <a:solidFill>
                  <a:schemeClr val="tx1"/>
                </a:solidFill>
              </a:rPr>
              <a:t>25, </a:t>
            </a:r>
            <a:r>
              <a:rPr lang="zh-CN" altLang="en-US" b="1" dirty="0" smtClean="0">
                <a:solidFill>
                  <a:schemeClr val="tx1"/>
                </a:solidFill>
              </a:rPr>
              <a:t>可以联系</a:t>
            </a:r>
            <a:r>
              <a:rPr lang="en-US" altLang="zh-CN" b="1" dirty="0">
                <a:solidFill>
                  <a:schemeClr val="tx1"/>
                </a:solidFill>
              </a:rPr>
              <a:t>.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 参阅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为什么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感觉良好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却分数低下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78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不要担心你在数学上遇到的困难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我向你保证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我遇到的比你大得多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    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---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爱因斯坦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1910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针对问题答题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</a:p>
          <a:p>
            <a:pPr algn="just"/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反例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: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某些做过以前的试卷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一看问题眼熟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立马按照以前的题目给出了答案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 smtClean="0">
                <a:latin typeface="+mn-ea"/>
              </a:rPr>
              <a:t> </a:t>
            </a: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83820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   反例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: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连接矩阵的表示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五花八门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  <a:r>
              <a:rPr lang="en-US" altLang="zh-CN" b="1" dirty="0" smtClean="0">
                <a:latin typeface="+mn-ea"/>
              </a:rPr>
              <a:t> </a:t>
            </a:r>
          </a:p>
          <a:p>
            <a:pPr algn="just"/>
            <a:r>
              <a:rPr lang="en-US" altLang="zh-CN" b="1" dirty="0" smtClean="0">
                <a:latin typeface="+mn-ea"/>
              </a:rPr>
              <a:t>             </a:t>
            </a:r>
            <a:r>
              <a:rPr lang="zh-CN" altLang="en-US" b="1" dirty="0" smtClean="0">
                <a:latin typeface="+mn-ea"/>
              </a:rPr>
              <a:t>写成 </a:t>
            </a:r>
            <a:endParaRPr lang="en-US" altLang="zh-CN" b="1" dirty="0" smtClean="0">
              <a:latin typeface="+mn-ea"/>
            </a:endParaRPr>
          </a:p>
          <a:p>
            <a:pPr algn="just"/>
            <a:endParaRPr lang="en-US" altLang="zh-CN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29996"/>
              </p:ext>
            </p:extLst>
          </p:nvPr>
        </p:nvGraphicFramePr>
        <p:xfrm>
          <a:off x="1691680" y="3933056"/>
          <a:ext cx="1524875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3" imgW="761760" imgH="215640" progId="Equation.DSMT4">
                  <p:embed/>
                </p:oleObj>
              </mc:Choice>
              <mc:Fallback>
                <p:oleObj name="Equation" r:id="rId3" imgW="7617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3933056"/>
                        <a:ext cx="1524875" cy="4320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210349"/>
              </p:ext>
            </p:extLst>
          </p:nvPr>
        </p:nvGraphicFramePr>
        <p:xfrm>
          <a:off x="4644008" y="3861048"/>
          <a:ext cx="1982620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5" imgW="749160" imgH="190440" progId="Equation.DSMT4">
                  <p:embed/>
                </p:oleObj>
              </mc:Choice>
              <mc:Fallback>
                <p:oleObj name="Equation" r:id="rId5" imgW="74916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44008" y="3861048"/>
                        <a:ext cx="1982620" cy="504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0750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1: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上的关系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是一个格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你打算分几步来做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你会全部包含如下几个步骤么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 1.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是一个偏序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 1.1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具有自反性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 1.2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具有反对称性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 1.3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具有传递性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  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52861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1: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上的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关系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R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是一个格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你打算分几步来做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?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你会全部包含如下几个步骤么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2.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中任意一对元素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具有最小上界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3.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中任意一对元素</a:t>
            </a:r>
            <a:r>
              <a:rPr lang="en-US" altLang="zh-CN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具有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最大下界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80723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3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答题要规范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严格遵循定义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2 : f:A-&gt;B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的函数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求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f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的逆映射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  你会先证明它是一个双射么</a:t>
            </a:r>
            <a:r>
              <a:rPr lang="en-US" altLang="zh-CN" b="1" smtClean="0">
                <a:solidFill>
                  <a:schemeClr val="tx1"/>
                </a:solidFill>
                <a:latin typeface="+mn-ea"/>
              </a:rPr>
              <a:t>?</a:t>
            </a:r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 </a:t>
            </a:r>
          </a:p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20464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证明过程中依赖某些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显然成立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而实际上并不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明显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甚至是错误的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1.  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        看起来对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实际上是错误的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endParaRPr lang="en-US" altLang="zh-CN" b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969450"/>
              </p:ext>
            </p:extLst>
          </p:nvPr>
        </p:nvGraphicFramePr>
        <p:xfrm>
          <a:off x="2411760" y="3717032"/>
          <a:ext cx="5693132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3" imgW="3213000" imgH="203040" progId="Equation.DSMT4">
                  <p:embed/>
                </p:oleObj>
              </mc:Choice>
              <mc:Fallback>
                <p:oleObj name="Equation" r:id="rId3" imgW="321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11760" y="3717032"/>
                        <a:ext cx="5693132" cy="36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315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考试中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/>
          </a:bodyPr>
          <a:lstStyle/>
          <a:p>
            <a:pPr algn="just"/>
            <a:r>
              <a:rPr lang="en-US" altLang="zh-CN" b="1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证明过程中依赖某些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“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显然成立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而实际上并不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明显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甚至是错误的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algn="just"/>
            <a:endParaRPr lang="en-US" altLang="zh-CN" b="1" dirty="0" smtClean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例子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2.  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        这个公式教材没有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使用前必须证明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  <a:endParaRPr lang="en-US" altLang="zh-CN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965569"/>
              </p:ext>
            </p:extLst>
          </p:nvPr>
        </p:nvGraphicFramePr>
        <p:xfrm>
          <a:off x="2555776" y="3501008"/>
          <a:ext cx="4788532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3" imgW="1688760" imgH="203040" progId="Equation.DSMT4">
                  <p:embed/>
                </p:oleObj>
              </mc:Choice>
              <mc:Fallback>
                <p:oleObj name="Equation" r:id="rId3" imgW="1688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776" y="3501008"/>
                        <a:ext cx="4788532" cy="576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2528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为什么你的分数低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27584" y="1484784"/>
            <a:ext cx="7016824" cy="415401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为什么感觉良好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却分数低下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?</a:t>
            </a:r>
          </a:p>
          <a:p>
            <a:pPr algn="just"/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原因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: </a:t>
            </a:r>
          </a:p>
          <a:p>
            <a:pPr marL="514350" indent="-514350" algn="just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没有解题过程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只有答案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并且还是错误的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英文差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看不懂题目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答非所问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答题不规范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514350" indent="-514350" algn="just">
              <a:buAutoNum type="arabicPeriod"/>
            </a:pP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证明过程中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依赖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显然成立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”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的东西</a:t>
            </a:r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, </a:t>
            </a:r>
            <a:r>
              <a:rPr lang="zh-CN" altLang="en-US" b="1" dirty="0" smtClean="0">
                <a:solidFill>
                  <a:schemeClr val="tx1"/>
                </a:solidFill>
                <a:latin typeface="+mn-ea"/>
              </a:rPr>
              <a:t>而实际上并非如此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algn="just"/>
            <a:r>
              <a:rPr lang="en-US" altLang="zh-CN" b="1" dirty="0" smtClean="0">
                <a:solidFill>
                  <a:schemeClr val="tx1"/>
                </a:solidFill>
                <a:latin typeface="+mn-ea"/>
              </a:rPr>
              <a:t> </a:t>
            </a:r>
            <a:endParaRPr lang="en-US" altLang="zh-CN" b="1" dirty="0" smtClean="0">
              <a:latin typeface="+mn-ea"/>
            </a:endParaRPr>
          </a:p>
          <a:p>
            <a:pPr algn="just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273897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575</Words>
  <Application>Microsoft Office PowerPoint</Application>
  <PresentationFormat>全屏显示(4:3)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4" baseType="lpstr">
      <vt:lpstr>Office 主题​​</vt:lpstr>
      <vt:lpstr>Equation</vt:lpstr>
      <vt:lpstr>考试中</vt:lpstr>
      <vt:lpstr>考试中</vt:lpstr>
      <vt:lpstr>考试中</vt:lpstr>
      <vt:lpstr>考试中</vt:lpstr>
      <vt:lpstr>考试中</vt:lpstr>
      <vt:lpstr>考试中</vt:lpstr>
      <vt:lpstr>考试中</vt:lpstr>
      <vt:lpstr>考试中</vt:lpstr>
      <vt:lpstr>为什么你的分数低</vt:lpstr>
      <vt:lpstr>考试后</vt:lpstr>
      <vt:lpstr>考试后</vt:lpstr>
      <vt:lpstr>考试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考试</dc:title>
  <dc:creator>zb</dc:creator>
  <cp:lastModifiedBy>worker</cp:lastModifiedBy>
  <cp:revision>94</cp:revision>
  <dcterms:created xsi:type="dcterms:W3CDTF">2013-12-23T04:40:18Z</dcterms:created>
  <dcterms:modified xsi:type="dcterms:W3CDTF">2014-12-21T07:58:16Z</dcterms:modified>
</cp:coreProperties>
</file>