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113"/>
  </p:notesMasterIdLst>
  <p:sldIdLst>
    <p:sldId id="257" r:id="rId5"/>
    <p:sldId id="258" r:id="rId6"/>
    <p:sldId id="259" r:id="rId7"/>
    <p:sldId id="271" r:id="rId8"/>
    <p:sldId id="260" r:id="rId9"/>
    <p:sldId id="261" r:id="rId10"/>
    <p:sldId id="262" r:id="rId11"/>
    <p:sldId id="338" r:id="rId12"/>
    <p:sldId id="264" r:id="rId13"/>
    <p:sldId id="266" r:id="rId14"/>
    <p:sldId id="267" r:id="rId15"/>
    <p:sldId id="268" r:id="rId16"/>
    <p:sldId id="269" r:id="rId17"/>
    <p:sldId id="270" r:id="rId18"/>
    <p:sldId id="273" r:id="rId19"/>
    <p:sldId id="274" r:id="rId20"/>
    <p:sldId id="275" r:id="rId21"/>
    <p:sldId id="272" r:id="rId22"/>
    <p:sldId id="276" r:id="rId23"/>
    <p:sldId id="277" r:id="rId24"/>
    <p:sldId id="279" r:id="rId25"/>
    <p:sldId id="280" r:id="rId26"/>
    <p:sldId id="281" r:id="rId27"/>
    <p:sldId id="282" r:id="rId28"/>
    <p:sldId id="287" r:id="rId29"/>
    <p:sldId id="288" r:id="rId30"/>
    <p:sldId id="283" r:id="rId31"/>
    <p:sldId id="284" r:id="rId32"/>
    <p:sldId id="286" r:id="rId33"/>
    <p:sldId id="263" r:id="rId34"/>
    <p:sldId id="291" r:id="rId35"/>
    <p:sldId id="289" r:id="rId36"/>
    <p:sldId id="292" r:id="rId37"/>
    <p:sldId id="290" r:id="rId38"/>
    <p:sldId id="318" r:id="rId39"/>
    <p:sldId id="462" r:id="rId40"/>
    <p:sldId id="302" r:id="rId41"/>
    <p:sldId id="293" r:id="rId42"/>
    <p:sldId id="294" r:id="rId43"/>
    <p:sldId id="295" r:id="rId44"/>
    <p:sldId id="265" r:id="rId45"/>
    <p:sldId id="336" r:id="rId46"/>
    <p:sldId id="337" r:id="rId47"/>
    <p:sldId id="298" r:id="rId48"/>
    <p:sldId id="299" r:id="rId49"/>
    <p:sldId id="301" r:id="rId50"/>
    <p:sldId id="304" r:id="rId51"/>
    <p:sldId id="305" r:id="rId52"/>
    <p:sldId id="348" r:id="rId53"/>
    <p:sldId id="376" r:id="rId54"/>
    <p:sldId id="377" r:id="rId55"/>
    <p:sldId id="349" r:id="rId56"/>
    <p:sldId id="378" r:id="rId57"/>
    <p:sldId id="350" r:id="rId58"/>
    <p:sldId id="379" r:id="rId59"/>
    <p:sldId id="351" r:id="rId60"/>
    <p:sldId id="409" r:id="rId61"/>
    <p:sldId id="410" r:id="rId62"/>
    <p:sldId id="352" r:id="rId63"/>
    <p:sldId id="380" r:id="rId64"/>
    <p:sldId id="411" r:id="rId65"/>
    <p:sldId id="412" r:id="rId66"/>
    <p:sldId id="413" r:id="rId67"/>
    <p:sldId id="414" r:id="rId68"/>
    <p:sldId id="383" r:id="rId69"/>
    <p:sldId id="355" r:id="rId70"/>
    <p:sldId id="356" r:id="rId71"/>
    <p:sldId id="384" r:id="rId72"/>
    <p:sldId id="385" r:id="rId73"/>
    <p:sldId id="357" r:id="rId74"/>
    <p:sldId id="387" r:id="rId75"/>
    <p:sldId id="359" r:id="rId76"/>
    <p:sldId id="388" r:id="rId77"/>
    <p:sldId id="360" r:id="rId78"/>
    <p:sldId id="389" r:id="rId79"/>
    <p:sldId id="361" r:id="rId80"/>
    <p:sldId id="390" r:id="rId81"/>
    <p:sldId id="362" r:id="rId82"/>
    <p:sldId id="391" r:id="rId83"/>
    <p:sldId id="363" r:id="rId84"/>
    <p:sldId id="419" r:id="rId85"/>
    <p:sldId id="420" r:id="rId86"/>
    <p:sldId id="415" r:id="rId87"/>
    <p:sldId id="416" r:id="rId88"/>
    <p:sldId id="417" r:id="rId89"/>
    <p:sldId id="418" r:id="rId90"/>
    <p:sldId id="421" r:id="rId91"/>
    <p:sldId id="422" r:id="rId92"/>
    <p:sldId id="423" r:id="rId93"/>
    <p:sldId id="424" r:id="rId94"/>
    <p:sldId id="366" r:id="rId95"/>
    <p:sldId id="425" r:id="rId96"/>
    <p:sldId id="395" r:id="rId97"/>
    <p:sldId id="367" r:id="rId98"/>
    <p:sldId id="396" r:id="rId99"/>
    <p:sldId id="403" r:id="rId100"/>
    <p:sldId id="397" r:id="rId101"/>
    <p:sldId id="369" r:id="rId102"/>
    <p:sldId id="371" r:id="rId103"/>
    <p:sldId id="406" r:id="rId104"/>
    <p:sldId id="408" r:id="rId105"/>
    <p:sldId id="401" r:id="rId106"/>
    <p:sldId id="373" r:id="rId107"/>
    <p:sldId id="402" r:id="rId108"/>
    <p:sldId id="374" r:id="rId109"/>
    <p:sldId id="404" r:id="rId110"/>
    <p:sldId id="405" r:id="rId111"/>
    <p:sldId id="303" r:id="rId11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F6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8" d="100"/>
          <a:sy n="108" d="100"/>
        </p:scale>
        <p:origin x="1704" y="102"/>
      </p:cViewPr>
      <p:guideLst>
        <p:guide orient="horz" pos="2159"/>
        <p:guide pos="2918"/>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endParaRPr lang="en-US" altLang="zh-CN"/>
          </a:p>
        </p:txBody>
      </p:sp>
      <p:sp>
        <p:nvSpPr>
          <p:cNvPr id="5124"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fld id="{5DD680EE-0FDD-41E8-8C8A-D604DF279FA6}"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B6A01C75-DA19-4DB5-A82C-4F12B210E88C}" type="slidenum">
              <a:rPr lang="en-US" altLang="zh-CN"/>
              <a:t>5</a:t>
            </a:fld>
            <a:endParaRPr lang="en-US" altLang="zh-CN" dirty="0"/>
          </a:p>
        </p:txBody>
      </p:sp>
      <p:sp>
        <p:nvSpPr>
          <p:cNvPr id="11267" name="Rectangle 2"/>
          <p:cNvSpPr>
            <a:spLocks noGrp="1" noRot="1" noChangeAspect="1" noChangeArrowheads="1" noTextEdit="1"/>
          </p:cNvSpPr>
          <p:nvPr>
            <p:ph type="sldImg" idx="4294967295"/>
          </p:nvPr>
        </p:nvSpPr>
        <p:spPr>
          <a:xfrm>
            <a:off x="1141413" y="701675"/>
            <a:ext cx="4578350" cy="3435350"/>
          </a:xfrm>
        </p:spPr>
      </p:sp>
      <p:sp>
        <p:nvSpPr>
          <p:cNvPr id="11268"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dirty="0"/>
              <a:t>We normally attribute propositional logic to George Boole, who first formalized it.  Actually the particular formal notation we will present is not precisely Boole</a:t>
            </a:r>
            <a:r>
              <a:rPr lang="en-US" altLang="zh-CN" dirty="0">
                <a:latin typeface="Times New Roman" panose="02020603050405020304" pitchFamily="18" charset="0"/>
              </a:rPr>
              <a:t>’</a:t>
            </a:r>
            <a:r>
              <a:rPr lang="en-US" altLang="zh-CN" dirty="0"/>
              <a:t>s; he originally spoke of logic in terms of sets, not propositions, and he also used Boolean algebra notation such as AB, A+B, rather than the A /\ B, A \/ B notation we will use.  But, he was the first to mathematically formalize these kinds of concepts in preserved writings.  Boole</a:t>
            </a:r>
            <a:r>
              <a:rPr lang="en-US" altLang="zh-CN" dirty="0">
                <a:latin typeface="Times New Roman" panose="02020603050405020304" pitchFamily="18" charset="0"/>
              </a:rPr>
              <a:t>’</a:t>
            </a:r>
            <a:r>
              <a:rPr lang="en-US" altLang="zh-CN" dirty="0"/>
              <a:t>s formalization of logic was developed further by the philosopher Frege.  </a:t>
            </a:r>
          </a:p>
          <a:p>
            <a:pPr eaLnBrk="1" hangingPunct="1"/>
            <a:r>
              <a:rPr lang="en-US" altLang="zh-CN" dirty="0"/>
              <a:t>	However, even though logic was not formalized as such until the 1800</a:t>
            </a:r>
            <a:r>
              <a:rPr lang="en-US" altLang="zh-CN" dirty="0">
                <a:latin typeface="Times New Roman" panose="02020603050405020304" pitchFamily="18" charset="0"/>
              </a:rPr>
              <a:t>’</a:t>
            </a:r>
            <a:r>
              <a:rPr lang="en-US" altLang="zh-CN" dirty="0"/>
              <a:t>s, the basic ideas of it go all the way back to the ancient Greeks.  Aristotle (ca. 384-322 B.C.) developed a detailed system of logic (though one that was not quite as convenient and powerful as the modern one), and </a:t>
            </a:r>
            <a:r>
              <a:rPr lang="en-US" altLang="zh-CN" dirty="0" err="1"/>
              <a:t>Chrysippus</a:t>
            </a:r>
            <a:r>
              <a:rPr lang="en-US" altLang="zh-CN"/>
              <a:t> of Soli (ca. 281-205 B.C.) introduced a logic centered around logic AND, inclusive and exclusive OR, NOT, and implication, similarly to Boole</a:t>
            </a:r>
            <a:r>
              <a:rPr lang="en-US" altLang="zh-CN">
                <a:latin typeface="Times New Roman" panose="02020603050405020304" pitchFamily="18" charset="0"/>
              </a:rPr>
              <a:t>’</a:t>
            </a:r>
            <a:r>
              <a:rPr lang="en-US" altLang="zh-CN"/>
              <a:t>s.  Chrysippus</a:t>
            </a:r>
            <a:r>
              <a:rPr lang="en-US" altLang="zh-CN">
                <a:latin typeface="Times New Roman" panose="02020603050405020304" pitchFamily="18" charset="0"/>
              </a:rPr>
              <a:t>’</a:t>
            </a:r>
            <a:r>
              <a:rPr lang="en-US" altLang="zh-CN"/>
              <a:t> logic apparently included all of the key rules that Boole</a:t>
            </a:r>
            <a:r>
              <a:rPr lang="en-US" altLang="zh-CN">
                <a:latin typeface="Times New Roman" panose="02020603050405020304" pitchFamily="18" charset="0"/>
              </a:rPr>
              <a:t>’</a:t>
            </a:r>
            <a:r>
              <a:rPr lang="en-US" altLang="zh-CN"/>
              <a:t>s logic had.  However, his original works were unfortunately lost; we only have fragments quoted by other authors.  </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78079D17-EAD2-40B5-BD21-4BE82BB7FFA4}" type="slidenum">
              <a:rPr lang="en-US" altLang="zh-CN"/>
              <a:t>23</a:t>
            </a:fld>
            <a:endParaRPr lang="en-US" altLang="zh-CN"/>
          </a:p>
        </p:txBody>
      </p:sp>
      <p:sp>
        <p:nvSpPr>
          <p:cNvPr id="41987" name="Rectangle 2"/>
          <p:cNvSpPr>
            <a:spLocks noGrp="1" noRot="1" noChangeAspect="1" noChangeArrowheads="1" noTextEdit="1"/>
          </p:cNvSpPr>
          <p:nvPr>
            <p:ph type="sldImg" idx="4294967295"/>
          </p:nvPr>
        </p:nvSpPr>
        <p:spPr>
          <a:xfrm>
            <a:off x="1141413" y="701675"/>
            <a:ext cx="4578350" cy="3435350"/>
          </a:xfrm>
        </p:spPr>
      </p:sp>
      <p:sp>
        <p:nvSpPr>
          <p:cNvPr id="41988"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The first one is true because T-&gt;T is True.  It doesn</a:t>
            </a:r>
            <a:r>
              <a:rPr lang="en-US" altLang="zh-CN">
                <a:latin typeface="Times New Roman" panose="02020603050405020304" pitchFamily="18" charset="0"/>
              </a:rPr>
              <a:t>’</a:t>
            </a:r>
            <a:r>
              <a:rPr lang="en-US" altLang="zh-CN"/>
              <a:t>t matter that my lecture ending is not the cause of the sun rising tomorrow.</a:t>
            </a:r>
          </a:p>
          <a:p>
            <a:pPr eaLnBrk="1" hangingPunct="1"/>
            <a:r>
              <a:rPr lang="en-US" altLang="zh-CN"/>
              <a:t>          The second one is false for me, because although Tuesday is a day of the week, I am most certainly NOT a penguin.  (But, if a penguin were to say this statement, then it would be true for him.)</a:t>
            </a:r>
          </a:p>
          <a:p>
            <a:pPr eaLnBrk="1" hangingPunct="1"/>
            <a:r>
              <a:rPr lang="en-US" altLang="zh-CN"/>
              <a:t>          The third one is true, because 1+1 is not equal to 6.  F-&gt;T is True.</a:t>
            </a:r>
          </a:p>
          <a:p>
            <a:pPr eaLnBrk="1" hangingPunct="1"/>
            <a:r>
              <a:rPr lang="en-US" altLang="zh-CN"/>
              <a:t>          The last one is true, because the moon is not made of green cheese.  F-&gt;F is True.</a:t>
            </a:r>
          </a:p>
          <a:p>
            <a:pPr eaLnBrk="1" hangingPunct="1"/>
            <a:r>
              <a:rPr lang="en-US" altLang="zh-CN"/>
              <a:t>          In other words, anything that</a:t>
            </a:r>
            <a:r>
              <a:rPr lang="en-US" altLang="zh-CN">
                <a:latin typeface="Times New Roman" panose="02020603050405020304" pitchFamily="18" charset="0"/>
              </a:rPr>
              <a:t>’</a:t>
            </a:r>
            <a:r>
              <a:rPr lang="en-US" altLang="zh-CN"/>
              <a:t>s false implies anything at all.  p-&gt;q if p is false.  Why?  If p is false, then if p is true, then p is both false and true at the same time, and so truth and falsity are the same thing.  So if q is false then q is true.</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84534EBA-707F-4118-8715-E8AFF61911DA}" type="slidenum">
              <a:rPr lang="en-US" altLang="zh-CN"/>
              <a:t>25</a:t>
            </a:fld>
            <a:endParaRPr lang="en-US" altLang="zh-CN"/>
          </a:p>
        </p:txBody>
      </p:sp>
      <p:sp>
        <p:nvSpPr>
          <p:cNvPr id="45059" name="Rectangle 2"/>
          <p:cNvSpPr>
            <a:spLocks noGrp="1" noRot="1" noChangeAspect="1" noChangeArrowheads="1" noTextEdit="1"/>
          </p:cNvSpPr>
          <p:nvPr>
            <p:ph type="sldImg" idx="4294967295"/>
          </p:nvPr>
        </p:nvSpPr>
        <p:spPr>
          <a:xfrm>
            <a:off x="1141413" y="701675"/>
            <a:ext cx="4578350" cy="3435350"/>
          </a:xfrm>
        </p:spPr>
      </p:sp>
      <p:sp>
        <p:nvSpPr>
          <p:cNvPr id="45060"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Also, note that the converse and inverse of p-&gt;q also have the same meaning as each other.</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6C717BB0-914B-46FA-B17E-3C97A1ADFEEB}" type="slidenum">
              <a:rPr lang="en-US" altLang="zh-CN"/>
              <a:t>28</a:t>
            </a:fld>
            <a:endParaRPr lang="en-US" altLang="zh-CN"/>
          </a:p>
        </p:txBody>
      </p:sp>
      <p:sp>
        <p:nvSpPr>
          <p:cNvPr id="49155" name="Rectangle 2"/>
          <p:cNvSpPr>
            <a:spLocks noGrp="1" noRot="1" noChangeAspect="1" noChangeArrowheads="1" noTextEdit="1"/>
          </p:cNvSpPr>
          <p:nvPr>
            <p:ph type="sldImg" idx="4294967295"/>
          </p:nvPr>
        </p:nvSpPr>
        <p:spPr>
          <a:xfrm>
            <a:off x="1141413" y="701675"/>
            <a:ext cx="4578350" cy="3435350"/>
          </a:xfrm>
        </p:spPr>
      </p:sp>
      <p:sp>
        <p:nvSpPr>
          <p:cNvPr id="49156"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dirty="0"/>
              <a:t>Also, </a:t>
            </a:r>
            <a:r>
              <a:rPr lang="en-US" altLang="zh-CN" i="1" dirty="0"/>
              <a:t>p</a:t>
            </a:r>
            <a:r>
              <a:rPr lang="en-US" altLang="zh-CN" dirty="0"/>
              <a:t> IFF </a:t>
            </a:r>
            <a:r>
              <a:rPr lang="en-US" altLang="zh-CN" i="1" dirty="0"/>
              <a:t>q</a:t>
            </a:r>
            <a:r>
              <a:rPr lang="en-US" altLang="zh-CN" dirty="0"/>
              <a:t> is equivalent to (</a:t>
            </a:r>
            <a:r>
              <a:rPr lang="en-US" altLang="zh-CN" i="1" dirty="0"/>
              <a:t>p</a:t>
            </a:r>
            <a:r>
              <a:rPr lang="en-US" altLang="zh-CN" dirty="0"/>
              <a:t> -&gt; </a:t>
            </a:r>
            <a:r>
              <a:rPr lang="en-US" altLang="zh-CN" i="1" dirty="0"/>
              <a:t>q</a:t>
            </a:r>
            <a:r>
              <a:rPr lang="en-US" altLang="zh-CN" dirty="0"/>
              <a:t>) /\ (</a:t>
            </a:r>
            <a:r>
              <a:rPr lang="en-US" altLang="zh-CN" i="1" dirty="0"/>
              <a:t>q</a:t>
            </a:r>
            <a:r>
              <a:rPr lang="en-US" altLang="zh-CN" dirty="0"/>
              <a:t> -&gt; </a:t>
            </a:r>
            <a:r>
              <a:rPr lang="en-US" altLang="zh-CN" i="1" dirty="0"/>
              <a:t>p</a:t>
            </a:r>
            <a:r>
              <a:rPr lang="en-US" altLang="zh-CN" dirty="0"/>
              <a:t>).  (</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 being the AND wedge)</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96AEDC95-362C-4D3B-A2A1-B95C16FEB824}" type="slidenum">
              <a:rPr lang="en-US" altLang="zh-CN"/>
              <a:t>32</a:t>
            </a:fld>
            <a:endParaRPr lang="en-US" altLang="zh-CN"/>
          </a:p>
        </p:txBody>
      </p:sp>
      <p:sp>
        <p:nvSpPr>
          <p:cNvPr id="54275" name="Rectangle 2"/>
          <p:cNvSpPr>
            <a:spLocks noGrp="1" noRot="1" noChangeAspect="1" noChangeArrowheads="1" noTextEdit="1"/>
          </p:cNvSpPr>
          <p:nvPr>
            <p:ph type="sldImg" idx="4294967295"/>
          </p:nvPr>
        </p:nvSpPr>
        <p:spPr>
          <a:xfrm>
            <a:off x="1141413" y="701675"/>
            <a:ext cx="4578350" cy="3435350"/>
          </a:xfrm>
        </p:spPr>
      </p:sp>
      <p:sp>
        <p:nvSpPr>
          <p:cNvPr id="54276"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CAC8AB75-75E3-4A6E-BC76-0FB17B67B8CE}" type="slidenum">
              <a:rPr lang="en-US" altLang="zh-CN"/>
              <a:t>35</a:t>
            </a:fld>
            <a:endParaRPr lang="en-US" altLang="zh-CN"/>
          </a:p>
        </p:txBody>
      </p:sp>
      <p:sp>
        <p:nvSpPr>
          <p:cNvPr id="57347" name="Rectangle 2"/>
          <p:cNvSpPr>
            <a:spLocks noGrp="1" noRot="1" noChangeAspect="1" noChangeArrowheads="1" noTextEdit="1"/>
          </p:cNvSpPr>
          <p:nvPr>
            <p:ph type="sldImg" idx="4294967295"/>
          </p:nvPr>
        </p:nvSpPr>
        <p:spPr>
          <a:xfrm>
            <a:off x="1141413" y="701675"/>
            <a:ext cx="4578350" cy="3435350"/>
          </a:xfrm>
        </p:spPr>
      </p:sp>
      <p:sp>
        <p:nvSpPr>
          <p:cNvPr id="57348" name="Rectangle 3"/>
          <p:cNvSpPr>
            <a:spLocks noGrp="1" noChangeArrowheads="1"/>
          </p:cNvSpPr>
          <p:nvPr>
            <p:ph type="body" idx="4294967295"/>
          </p:nvPr>
        </p:nvSpPr>
        <p:spPr>
          <a:xfrm>
            <a:off x="912813" y="4371975"/>
            <a:ext cx="5032375" cy="4060825"/>
          </a:xfrm>
        </p:spPr>
        <p:txBody>
          <a:bodyPr anchor="t"/>
          <a:lstStyle/>
          <a:p>
            <a:pPr eaLnBrk="1" hangingPunct="1"/>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2B5C7756-51CB-447F-A124-D75E5B31F2AA}" type="slidenum">
              <a:rPr lang="en-US" altLang="zh-CN"/>
              <a:t>39</a:t>
            </a:fld>
            <a:endParaRPr lang="en-US" altLang="zh-CN"/>
          </a:p>
        </p:txBody>
      </p:sp>
      <p:sp>
        <p:nvSpPr>
          <p:cNvPr id="63491" name="Rectangle 2"/>
          <p:cNvSpPr>
            <a:spLocks noGrp="1" noRot="1" noChangeAspect="1" noChangeArrowheads="1" noTextEdit="1"/>
          </p:cNvSpPr>
          <p:nvPr>
            <p:ph type="sldImg" idx="4294967295"/>
          </p:nvPr>
        </p:nvSpPr>
        <p:spPr>
          <a:xfrm>
            <a:off x="1141413" y="701675"/>
            <a:ext cx="4578350" cy="3435350"/>
          </a:xfrm>
        </p:spPr>
      </p:sp>
      <p:sp>
        <p:nvSpPr>
          <p:cNvPr id="63492"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As an exercise, drop the truth tables for </a:t>
            </a:r>
            <a:r>
              <a:rPr lang="en-US" altLang="zh-CN" i="1"/>
              <a:t>f</a:t>
            </a:r>
            <a:r>
              <a:rPr lang="en-US" altLang="zh-CN"/>
              <a:t> /\ (</a:t>
            </a:r>
            <a:r>
              <a:rPr lang="en-US" altLang="zh-CN" i="1"/>
              <a:t>g</a:t>
            </a:r>
            <a:r>
              <a:rPr lang="en-US" altLang="zh-CN"/>
              <a:t> \/ </a:t>
            </a:r>
            <a:r>
              <a:rPr lang="en-US" altLang="zh-CN" i="1"/>
              <a:t>s</a:t>
            </a:r>
            <a:r>
              <a:rPr lang="en-US" altLang="zh-CN"/>
              <a:t>) and (</a:t>
            </a:r>
            <a:r>
              <a:rPr lang="en-US" altLang="zh-CN" i="1"/>
              <a:t>f</a:t>
            </a:r>
            <a:r>
              <a:rPr lang="en-US" altLang="zh-CN"/>
              <a:t> /\ </a:t>
            </a:r>
            <a:r>
              <a:rPr lang="en-US" altLang="zh-CN" i="1"/>
              <a:t>g</a:t>
            </a:r>
            <a:r>
              <a:rPr lang="en-US" altLang="zh-CN"/>
              <a:t>) \/ </a:t>
            </a:r>
            <a:r>
              <a:rPr lang="en-US" altLang="zh-CN" i="1"/>
              <a:t>s</a:t>
            </a:r>
            <a:r>
              <a:rPr lang="en-US" altLang="zh-CN"/>
              <a:t> to see that they</a:t>
            </a:r>
            <a:r>
              <a:rPr lang="en-US" altLang="zh-CN">
                <a:latin typeface="Times New Roman" panose="02020603050405020304" pitchFamily="18" charset="0"/>
              </a:rPr>
              <a:t>’</a:t>
            </a:r>
            <a:r>
              <a:rPr lang="en-US" altLang="zh-CN"/>
              <a:t>re different, and thus the parentheses are necessary.</a:t>
            </a:r>
          </a:p>
          <a:p>
            <a:pPr eaLnBrk="1" hangingPunct="1"/>
            <a:r>
              <a:rPr lang="en-US" altLang="zh-CN"/>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pPr eaLnBrk="1" hangingPunct="1"/>
            <a:r>
              <a:rPr lang="en-US" altLang="zh-CN"/>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09664D73-0295-491D-A2B5-6244B50A2BDD}" type="slidenum">
              <a:rPr lang="en-US" altLang="zh-CN"/>
              <a:t>40</a:t>
            </a:fld>
            <a:endParaRPr lang="en-US" altLang="zh-CN"/>
          </a:p>
        </p:txBody>
      </p:sp>
      <p:sp>
        <p:nvSpPr>
          <p:cNvPr id="65539" name="Rectangle 2"/>
          <p:cNvSpPr>
            <a:spLocks noGrp="1" noRot="1" noChangeAspect="1" noChangeArrowheads="1" noTextEdit="1"/>
          </p:cNvSpPr>
          <p:nvPr>
            <p:ph type="sldImg" idx="4294967295"/>
          </p:nvPr>
        </p:nvSpPr>
        <p:spPr>
          <a:xfrm>
            <a:off x="1141413" y="701675"/>
            <a:ext cx="4578350" cy="3435350"/>
          </a:xfrm>
        </p:spPr>
      </p:sp>
      <p:sp>
        <p:nvSpPr>
          <p:cNvPr id="65540"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For slides that have interactive exercises, it may be a good idea to stop the class for a minute to allow the students to discuss the problem with their neighbors, then call on someone to answer.  This will help keep the students engaged in the lecture activity.</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9B46DF07-D43E-4A4B-BF32-9B832AD6B893}" type="slidenum">
              <a:rPr lang="en-US" altLang="zh-CN"/>
              <a:t>8</a:t>
            </a:fld>
            <a:endParaRPr lang="en-US" altLang="zh-CN"/>
          </a:p>
        </p:txBody>
      </p:sp>
      <p:sp>
        <p:nvSpPr>
          <p:cNvPr id="16387" name="Rectangle 2"/>
          <p:cNvSpPr>
            <a:spLocks noGrp="1" noRot="1" noChangeAspect="1" noChangeArrowheads="1" noTextEdit="1"/>
          </p:cNvSpPr>
          <p:nvPr>
            <p:ph type="sldImg" idx="4294967295"/>
          </p:nvPr>
        </p:nvSpPr>
        <p:spPr>
          <a:xfrm>
            <a:off x="1141413" y="701675"/>
            <a:ext cx="4578350" cy="3435350"/>
          </a:xfrm>
        </p:spPr>
      </p:sp>
      <p:sp>
        <p:nvSpPr>
          <p:cNvPr id="16388" name="Rectangle 3"/>
          <p:cNvSpPr>
            <a:spLocks noGrp="1" noChangeArrowheads="1"/>
          </p:cNvSpPr>
          <p:nvPr>
            <p:ph type="body" idx="4294967295"/>
          </p:nvPr>
        </p:nvSpPr>
        <p:spPr>
          <a:xfrm>
            <a:off x="912813" y="4371975"/>
            <a:ext cx="5032375" cy="4060825"/>
          </a:xfrm>
        </p:spPr>
        <p:txBody>
          <a:bodyPr anchor="t"/>
          <a:lstStyle/>
          <a:p>
            <a:pPr eaLnBrk="1" hangingPunct="1"/>
            <a:endParaRPr lang="en-US" altLang="zh-CN"/>
          </a:p>
        </p:txBody>
      </p:sp>
    </p:spTree>
    <p:extLst>
      <p:ext uri="{BB962C8B-B14F-4D97-AF65-F5344CB8AC3E}">
        <p14:creationId xmlns:p14="http://schemas.microsoft.com/office/powerpoint/2010/main" val="3620576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64C92FAD-ADDB-4B55-AC1B-D28D7483B59D}" type="slidenum">
              <a:rPr lang="en-US" altLang="zh-CN"/>
              <a:t>11</a:t>
            </a:fld>
            <a:endParaRPr lang="en-US" altLang="zh-CN"/>
          </a:p>
        </p:txBody>
      </p:sp>
      <p:sp>
        <p:nvSpPr>
          <p:cNvPr id="20483" name="Rectangle 2"/>
          <p:cNvSpPr>
            <a:spLocks noGrp="1" noRot="1" noChangeAspect="1" noChangeArrowheads="1" noTextEdit="1"/>
          </p:cNvSpPr>
          <p:nvPr>
            <p:ph type="sldImg" idx="4294967295"/>
          </p:nvPr>
        </p:nvSpPr>
        <p:spPr>
          <a:xfrm>
            <a:off x="1141413" y="701675"/>
            <a:ext cx="4578350" cy="3435350"/>
          </a:xfrm>
        </p:spPr>
      </p:sp>
      <p:sp>
        <p:nvSpPr>
          <p:cNvPr id="20484" name="Rectangle 3"/>
          <p:cNvSpPr>
            <a:spLocks noGrp="1" noChangeArrowheads="1"/>
          </p:cNvSpPr>
          <p:nvPr>
            <p:ph type="body" idx="4294967295"/>
          </p:nvPr>
        </p:nvSpPr>
        <p:spPr>
          <a:xfrm>
            <a:off x="912813" y="4371975"/>
            <a:ext cx="5032375" cy="4060825"/>
          </a:xfrm>
        </p:spPr>
        <p:txBody>
          <a:bodyPr anchor="t"/>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34685B82-4D03-4290-90AB-286E5747DA98}" type="slidenum">
              <a:rPr lang="en-US" altLang="zh-CN"/>
              <a:t>12</a:t>
            </a:fld>
            <a:endParaRPr lang="en-US" altLang="zh-CN"/>
          </a:p>
        </p:txBody>
      </p:sp>
      <p:sp>
        <p:nvSpPr>
          <p:cNvPr id="22531" name="Rectangle 2"/>
          <p:cNvSpPr>
            <a:spLocks noGrp="1" noRot="1" noChangeAspect="1" noChangeArrowheads="1" noTextEdit="1"/>
          </p:cNvSpPr>
          <p:nvPr>
            <p:ph type="sldImg" idx="4294967295"/>
          </p:nvPr>
        </p:nvSpPr>
        <p:spPr>
          <a:xfrm>
            <a:off x="1141413" y="701675"/>
            <a:ext cx="4578350" cy="3435350"/>
          </a:xfrm>
        </p:spPr>
      </p:sp>
      <p:sp>
        <p:nvSpPr>
          <p:cNvPr id="22532"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OR is also commutative and associative.</a:t>
            </a:r>
          </a:p>
          <a:p>
            <a:pPr eaLnBrk="1" hangingPunct="1"/>
            <a:r>
              <a:rPr lang="en-US" altLang="zh-CN"/>
              <a:t>	The animated picture on the right is just a memory device to help you remember that the disjunction operator is symbolized with a downward-pointing wedge, like the blade of an axe, because it </a:t>
            </a:r>
            <a:r>
              <a:rPr lang="en-US" altLang="zh-CN">
                <a:latin typeface="Times New Roman" panose="02020603050405020304" pitchFamily="18" charset="0"/>
              </a:rPr>
              <a:t>“</a:t>
            </a:r>
            <a:r>
              <a:rPr lang="en-US" altLang="zh-CN"/>
              <a:t>splits</a:t>
            </a:r>
            <a:r>
              <a:rPr lang="en-US" altLang="zh-CN">
                <a:latin typeface="Times New Roman" panose="02020603050405020304" pitchFamily="18" charset="0"/>
              </a:rPr>
              <a:t>”</a:t>
            </a:r>
            <a:r>
              <a:rPr lang="en-US" altLang="zh-CN"/>
              <a:t> a proposition into two parts, such that you can take either part (or both), if you are trying to decide how to make the whole proposition true.</a:t>
            </a:r>
          </a:p>
          <a:p>
            <a:pPr eaLnBrk="1" hangingPunct="1"/>
            <a:r>
              <a:rPr lang="en-US" altLang="zh-CN"/>
              <a:t>	Note that the meaning of disjunction is like the phrase </a:t>
            </a:r>
            <a:r>
              <a:rPr lang="en-US" altLang="zh-CN">
                <a:latin typeface="Times New Roman" panose="02020603050405020304" pitchFamily="18" charset="0"/>
              </a:rPr>
              <a:t>“</a:t>
            </a:r>
            <a:r>
              <a:rPr lang="en-US" altLang="zh-CN"/>
              <a:t>and/or</a:t>
            </a:r>
            <a:r>
              <a:rPr lang="en-US" altLang="zh-CN">
                <a:latin typeface="Times New Roman" panose="02020603050405020304" pitchFamily="18" charset="0"/>
              </a:rPr>
              <a:t>”</a:t>
            </a:r>
            <a:r>
              <a:rPr lang="en-US" altLang="zh-CN"/>
              <a:t> which is sometimes used in informal English.  </a:t>
            </a:r>
            <a:r>
              <a:rPr lang="en-US" altLang="zh-CN">
                <a:latin typeface="Times New Roman" panose="02020603050405020304" pitchFamily="18" charset="0"/>
              </a:rPr>
              <a:t>“</a:t>
            </a:r>
            <a:r>
              <a:rPr lang="en-US" altLang="zh-CN"/>
              <a:t>The car has a bad engine and/or a bad carburetor.</a:t>
            </a:r>
            <a:r>
              <a:rPr lang="en-US" altLang="zh-CN">
                <a:latin typeface="Times New Roman" panose="02020603050405020304" pitchFamily="18" charset="0"/>
              </a:rPr>
              <a:t>”</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BA4F8854-FF20-4340-8D8E-D31AFD57626C}" type="slidenum">
              <a:rPr lang="en-US" altLang="zh-CN"/>
              <a:t>15</a:t>
            </a:fld>
            <a:endParaRPr lang="en-US" altLang="zh-CN"/>
          </a:p>
        </p:txBody>
      </p:sp>
      <p:sp>
        <p:nvSpPr>
          <p:cNvPr id="26627" name="Rectangle 2"/>
          <p:cNvSpPr>
            <a:spLocks noGrp="1" noRot="1" noChangeAspect="1" noChangeArrowheads="1" noTextEdit="1"/>
          </p:cNvSpPr>
          <p:nvPr>
            <p:ph type="sldImg" idx="4294967295"/>
          </p:nvPr>
        </p:nvSpPr>
        <p:spPr>
          <a:xfrm>
            <a:off x="1141413" y="701675"/>
            <a:ext cx="4578350" cy="3435350"/>
          </a:xfrm>
        </p:spPr>
      </p:sp>
      <p:sp>
        <p:nvSpPr>
          <p:cNvPr id="26628"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A good way to remember the symbol for XOR, a plus sign inside an O, is to think of XOR as adding the bit-values of its inputs (mod 2).  E.g., 0+0=0, 1+0=0, 1+1=0 (mod 2).  Thus XOR is basically an addition, and we put it inside an </a:t>
            </a:r>
            <a:r>
              <a:rPr lang="en-US" altLang="zh-CN">
                <a:latin typeface="Times New Roman" panose="02020603050405020304" pitchFamily="18" charset="0"/>
              </a:rPr>
              <a:t>“</a:t>
            </a:r>
            <a:r>
              <a:rPr lang="en-US" altLang="zh-CN"/>
              <a:t>O</a:t>
            </a:r>
            <a:r>
              <a:rPr lang="en-US" altLang="zh-CN">
                <a:latin typeface="Times New Roman" panose="02020603050405020304" pitchFamily="18" charset="0"/>
              </a:rPr>
              <a:t>”</a:t>
            </a:r>
            <a:r>
              <a:rPr lang="en-US" altLang="zh-CN"/>
              <a:t> to remind ourselves that it is a type of </a:t>
            </a:r>
            <a:r>
              <a:rPr lang="en-US" altLang="zh-CN">
                <a:latin typeface="Times New Roman" panose="02020603050405020304" pitchFamily="18" charset="0"/>
              </a:rPr>
              <a:t>“</a:t>
            </a:r>
            <a:r>
              <a:rPr lang="en-US" altLang="zh-CN"/>
              <a:t>Or</a:t>
            </a:r>
            <a:r>
              <a:rPr lang="en-US" altLang="zh-CN">
                <a:latin typeface="Times New Roman" panose="02020603050405020304" pitchFamily="18" charset="0"/>
              </a:rPr>
              <a:t>”</a:t>
            </a:r>
            <a:r>
              <a:rPr lang="en-US" altLang="zh-CN"/>
              <a:t>.</a:t>
            </a:r>
          </a:p>
          <a:p>
            <a:pPr eaLnBrk="1" hangingPunct="1"/>
            <a:r>
              <a:rPr lang="en-US" altLang="zh-CN"/>
              <a:t>	XOR together with unary operators do not form a universal set of operators over the Booleans.  However, it turns out that they </a:t>
            </a:r>
            <a:r>
              <a:rPr lang="en-US" altLang="zh-CN" i="1"/>
              <a:t>are</a:t>
            </a:r>
            <a:r>
              <a:rPr lang="en-US" altLang="zh-CN"/>
              <a:t> a universal set for quantum logic!  However we do not have time to cover quantum computing in this class, interesting though it is.</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6BC3646F-47B9-4ACA-A6BA-DC11E7FB3636}" type="slidenum">
              <a:rPr lang="en-US" altLang="zh-CN"/>
              <a:t>19</a:t>
            </a:fld>
            <a:endParaRPr lang="en-US" altLang="zh-CN"/>
          </a:p>
        </p:txBody>
      </p:sp>
      <p:sp>
        <p:nvSpPr>
          <p:cNvPr id="31747" name="Rectangle 2"/>
          <p:cNvSpPr>
            <a:spLocks noGrp="1" noRot="1" noChangeAspect="1" noChangeArrowheads="1" noTextEdit="1"/>
          </p:cNvSpPr>
          <p:nvPr>
            <p:ph type="sldImg" idx="4294967295"/>
          </p:nvPr>
        </p:nvSpPr>
        <p:spPr>
          <a:xfrm>
            <a:off x="1141413" y="701675"/>
            <a:ext cx="4578350" cy="3435350"/>
          </a:xfrm>
        </p:spPr>
      </p:sp>
      <p:sp>
        <p:nvSpPr>
          <p:cNvPr id="31748"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Note that the definition of </a:t>
            </a:r>
            <a:r>
              <a:rPr lang="en-US" altLang="zh-CN">
                <a:latin typeface="Times New Roman" panose="02020603050405020304" pitchFamily="18" charset="0"/>
              </a:rPr>
              <a:t>“</a:t>
            </a:r>
            <a:r>
              <a:rPr lang="en-US" altLang="zh-CN"/>
              <a:t>p implies q</a:t>
            </a:r>
            <a:r>
              <a:rPr lang="en-US" altLang="zh-CN">
                <a:latin typeface="Times New Roman" panose="02020603050405020304" pitchFamily="18" charset="0"/>
              </a:rPr>
              <a:t>”</a:t>
            </a:r>
            <a:r>
              <a:rPr lang="en-US" altLang="zh-CN"/>
              <a:t> says:  </a:t>
            </a:r>
            <a:r>
              <a:rPr lang="en-US" altLang="zh-CN">
                <a:latin typeface="Times New Roman" panose="02020603050405020304" pitchFamily="18" charset="0"/>
              </a:rPr>
              <a:t>“</a:t>
            </a:r>
            <a:r>
              <a:rPr lang="en-US" altLang="zh-CN"/>
              <a:t>If p is true, then </a:t>
            </a:r>
            <a:r>
              <a:rPr lang="en-US" altLang="zh-CN" i="1"/>
              <a:t>q</a:t>
            </a:r>
            <a:r>
              <a:rPr lang="en-US" altLang="zh-CN"/>
              <a:t> is true, and if </a:t>
            </a:r>
            <a:r>
              <a:rPr lang="en-US" altLang="zh-CN" i="1"/>
              <a:t>p</a:t>
            </a:r>
            <a:r>
              <a:rPr lang="en-US" altLang="zh-CN"/>
              <a:t> is not true, then </a:t>
            </a:r>
            <a:r>
              <a:rPr lang="en-US" altLang="zh-CN" i="1"/>
              <a:t>q</a:t>
            </a:r>
            <a:r>
              <a:rPr lang="en-US" altLang="zh-CN"/>
              <a:t> is either true or false.</a:t>
            </a:r>
            <a:r>
              <a:rPr lang="en-US" altLang="zh-CN">
                <a:latin typeface="Times New Roman" panose="02020603050405020304" pitchFamily="18" charset="0"/>
              </a:rPr>
              <a:t>”</a:t>
            </a:r>
            <a:r>
              <a:rPr lang="en-US" altLang="zh-CN"/>
              <a:t>  Well, saying that </a:t>
            </a:r>
            <a:r>
              <a:rPr lang="en-US" altLang="zh-CN" i="1"/>
              <a:t>q</a:t>
            </a:r>
            <a:r>
              <a:rPr lang="en-US" altLang="zh-CN"/>
              <a:t> is either true or false is not saying anything, since </a:t>
            </a:r>
            <a:r>
              <a:rPr lang="en-US" altLang="zh-CN" i="1"/>
              <a:t>any</a:t>
            </a:r>
            <a:r>
              <a:rPr lang="en-US" altLang="zh-CN"/>
              <a:t> proposition is, by the very definition of a proposition, either true or false.  So, the last part of that sentence (covering the case where </a:t>
            </a:r>
            <a:r>
              <a:rPr lang="en-US" altLang="zh-CN" i="1"/>
              <a:t>p</a:t>
            </a:r>
            <a:r>
              <a:rPr lang="en-US" altLang="zh-CN"/>
              <a:t> is not true) is not really saying anything.  So we may as well say the definition is, </a:t>
            </a:r>
            <a:r>
              <a:rPr lang="en-US" altLang="zh-CN">
                <a:latin typeface="Times New Roman" panose="02020603050405020304" pitchFamily="18" charset="0"/>
              </a:rPr>
              <a:t>“</a:t>
            </a:r>
            <a:r>
              <a:rPr lang="en-US" altLang="zh-CN"/>
              <a:t>If </a:t>
            </a:r>
            <a:r>
              <a:rPr lang="en-US" altLang="zh-CN" i="1"/>
              <a:t>p</a:t>
            </a:r>
            <a:r>
              <a:rPr lang="en-US" altLang="zh-CN"/>
              <a:t> is true, then </a:t>
            </a:r>
            <a:r>
              <a:rPr lang="en-US" altLang="zh-CN" i="1"/>
              <a:t>q</a:t>
            </a:r>
            <a:r>
              <a:rPr lang="en-US" altLang="zh-CN"/>
              <a:t> is true.</a:t>
            </a:r>
            <a:r>
              <a:rPr lang="en-US" altLang="zh-CN">
                <a:latin typeface="Times New Roman" panose="02020603050405020304" pitchFamily="18" charset="0"/>
              </a:rPr>
              <a:t>”</a:t>
            </a:r>
            <a:endParaRPr lang="en-US" altLang="zh-CN"/>
          </a:p>
          <a:p>
            <a:pPr eaLnBrk="1" hangingPunct="1"/>
            <a:r>
              <a:rPr lang="en-US" altLang="zh-CN"/>
              <a:t>	Sometimes the antecedent is called the </a:t>
            </a:r>
            <a:r>
              <a:rPr lang="en-US" altLang="zh-CN" i="1"/>
              <a:t>hypothesis</a:t>
            </a:r>
            <a:r>
              <a:rPr lang="en-US" altLang="zh-CN"/>
              <a:t> and the consequent is called the </a:t>
            </a:r>
            <a:r>
              <a:rPr lang="en-US" altLang="zh-CN" i="1"/>
              <a:t>conclusion</a:t>
            </a:r>
            <a:r>
              <a:rPr lang="en-US"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FBDA8E07-D6A1-457E-8B7E-63604DF1CED4}" type="slidenum">
              <a:rPr lang="en-US" altLang="zh-CN"/>
              <a:t>20</a:t>
            </a:fld>
            <a:endParaRPr lang="en-US" altLang="zh-CN"/>
          </a:p>
        </p:txBody>
      </p:sp>
      <p:sp>
        <p:nvSpPr>
          <p:cNvPr id="33795" name="Rectangle 2"/>
          <p:cNvSpPr>
            <a:spLocks noGrp="1" noRot="1" noChangeAspect="1" noChangeArrowheads="1" noTextEdit="1"/>
          </p:cNvSpPr>
          <p:nvPr>
            <p:ph type="sldImg" idx="4294967295"/>
          </p:nvPr>
        </p:nvSpPr>
        <p:spPr>
          <a:xfrm>
            <a:off x="1141413" y="701675"/>
            <a:ext cx="4578350" cy="3435350"/>
          </a:xfrm>
        </p:spPr>
      </p:sp>
      <p:sp>
        <p:nvSpPr>
          <p:cNvPr id="33796"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sz="1000"/>
              <a:t>Let</a:t>
            </a:r>
            <a:r>
              <a:rPr lang="en-US" altLang="zh-CN" sz="1000">
                <a:latin typeface="Times New Roman" panose="02020603050405020304" pitchFamily="18" charset="0"/>
              </a:rPr>
              <a:t>’</a:t>
            </a:r>
            <a:r>
              <a:rPr lang="en-US" altLang="zh-CN" sz="1000"/>
              <a:t>s consider the rows of the truth table, one at a time.  In the first row, </a:t>
            </a:r>
            <a:r>
              <a:rPr lang="en-US" altLang="zh-CN" sz="1000" i="1"/>
              <a:t>p</a:t>
            </a:r>
            <a:r>
              <a:rPr lang="en-US" altLang="zh-CN" sz="1000"/>
              <a:t> is false and </a:t>
            </a:r>
            <a:r>
              <a:rPr lang="en-US" altLang="zh-CN" sz="1000" i="1"/>
              <a:t>q</a:t>
            </a:r>
            <a:r>
              <a:rPr lang="en-US" altLang="zh-CN" sz="1000"/>
              <a:t> is false.  Now, let</a:t>
            </a:r>
            <a:r>
              <a:rPr lang="en-US" altLang="zh-CN" sz="1000">
                <a:latin typeface="Times New Roman" panose="02020603050405020304" pitchFamily="18" charset="0"/>
              </a:rPr>
              <a:t>’</a:t>
            </a:r>
            <a:r>
              <a:rPr lang="en-US" altLang="zh-CN" sz="1000"/>
              <a:t>s consider the definition of </a:t>
            </a:r>
            <a:r>
              <a:rPr lang="en-US" altLang="zh-CN" sz="1000" i="1"/>
              <a:t>p</a:t>
            </a:r>
            <a:r>
              <a:rPr lang="en-US" altLang="zh-CN" sz="1000"/>
              <a:t>-&gt;</a:t>
            </a:r>
            <a:r>
              <a:rPr lang="en-US" altLang="zh-CN" sz="1000" i="1"/>
              <a:t>q</a:t>
            </a:r>
            <a:r>
              <a:rPr lang="en-US" altLang="zh-CN" sz="1000"/>
              <a:t>.  It says </a:t>
            </a:r>
            <a:r>
              <a:rPr lang="en-US" altLang="zh-CN" sz="1000">
                <a:latin typeface="Times New Roman" panose="02020603050405020304" pitchFamily="18" charset="0"/>
              </a:rPr>
              <a:t>“</a:t>
            </a:r>
            <a:r>
              <a:rPr lang="en-US" altLang="zh-CN" sz="1000"/>
              <a:t>If </a:t>
            </a:r>
            <a:r>
              <a:rPr lang="en-US" altLang="zh-CN" sz="1000" i="1"/>
              <a:t>p</a:t>
            </a:r>
            <a:r>
              <a:rPr lang="en-US" altLang="zh-CN" sz="1000"/>
              <a:t> is true, then </a:t>
            </a:r>
            <a:r>
              <a:rPr lang="en-US" altLang="zh-CN" sz="1000" i="1"/>
              <a:t>q</a:t>
            </a:r>
            <a:r>
              <a:rPr lang="en-US" altLang="zh-CN" sz="1000"/>
              <a:t> is true, but if </a:t>
            </a:r>
            <a:r>
              <a:rPr lang="en-US" altLang="zh-CN" sz="1000" i="1"/>
              <a:t>p</a:t>
            </a:r>
            <a:r>
              <a:rPr lang="en-US" altLang="zh-CN" sz="1000"/>
              <a:t> is false, then </a:t>
            </a:r>
            <a:r>
              <a:rPr lang="en-US" altLang="zh-CN" sz="1000" i="1"/>
              <a:t>q</a:t>
            </a:r>
            <a:r>
              <a:rPr lang="en-US" altLang="zh-CN" sz="1000"/>
              <a:t> is either true or false.</a:t>
            </a:r>
            <a:r>
              <a:rPr lang="en-US" altLang="zh-CN" sz="1000">
                <a:latin typeface="Times New Roman" panose="02020603050405020304" pitchFamily="18" charset="0"/>
              </a:rPr>
              <a:t>”</a:t>
            </a:r>
            <a:r>
              <a:rPr lang="en-US" altLang="zh-CN" sz="1000"/>
              <a:t>  Well, in this case, </a:t>
            </a:r>
            <a:r>
              <a:rPr lang="en-US" altLang="zh-CN" sz="1000" i="1"/>
              <a:t>p</a:t>
            </a:r>
            <a:r>
              <a:rPr lang="en-US" altLang="zh-CN" sz="1000"/>
              <a:t> is false, and </a:t>
            </a:r>
            <a:r>
              <a:rPr lang="en-US" altLang="zh-CN" sz="1000" i="1"/>
              <a:t>q</a:t>
            </a:r>
            <a:r>
              <a:rPr lang="en-US" altLang="zh-CN" sz="1000"/>
              <a:t> is either true or false (namely false), so the second part of the statement is true.  But, of course that part is true, since it is just a tautology that </a:t>
            </a:r>
            <a:r>
              <a:rPr lang="en-US" altLang="zh-CN" sz="1000" i="1"/>
              <a:t>q</a:t>
            </a:r>
            <a:r>
              <a:rPr lang="en-US" altLang="zh-CN" sz="1000"/>
              <a:t> is either true or false.  In other words, and </a:t>
            </a:r>
            <a:r>
              <a:rPr lang="en-US" altLang="zh-CN" sz="1000" i="1"/>
              <a:t>if</a:t>
            </a:r>
            <a:r>
              <a:rPr lang="en-US" altLang="zh-CN" sz="1000"/>
              <a:t> is always true when its antecedent is false.</a:t>
            </a:r>
          </a:p>
          <a:p>
            <a:pPr eaLnBrk="1" hangingPunct="1"/>
            <a:r>
              <a:rPr lang="en-US" altLang="zh-CN" sz="1000"/>
              <a:t>         Similarly, the second row is True.</a:t>
            </a:r>
          </a:p>
          <a:p>
            <a:pPr eaLnBrk="1" hangingPunct="1"/>
            <a:r>
              <a:rPr lang="en-US" altLang="zh-CN" sz="1000"/>
              <a:t>         The third row is false, since </a:t>
            </a:r>
            <a:r>
              <a:rPr lang="en-US" altLang="zh-CN" sz="1000" i="1"/>
              <a:t>p</a:t>
            </a:r>
            <a:r>
              <a:rPr lang="en-US" altLang="zh-CN" sz="1000"/>
              <a:t> is true but </a:t>
            </a:r>
            <a:r>
              <a:rPr lang="en-US" altLang="zh-CN" sz="1000" i="1"/>
              <a:t>q</a:t>
            </a:r>
            <a:r>
              <a:rPr lang="en-US" altLang="zh-CN" sz="1000"/>
              <a:t> is false, so it is not the case that if </a:t>
            </a:r>
            <a:r>
              <a:rPr lang="en-US" altLang="zh-CN" sz="1000" i="1"/>
              <a:t>p</a:t>
            </a:r>
            <a:r>
              <a:rPr lang="en-US" altLang="zh-CN" sz="1000"/>
              <a:t> is true then </a:t>
            </a:r>
            <a:r>
              <a:rPr lang="en-US" altLang="zh-CN" sz="1000" i="1"/>
              <a:t>q</a:t>
            </a:r>
            <a:r>
              <a:rPr lang="en-US" altLang="zh-CN" sz="1000"/>
              <a:t> is true. </a:t>
            </a:r>
          </a:p>
          <a:p>
            <a:pPr eaLnBrk="1" hangingPunct="1"/>
            <a:r>
              <a:rPr lang="en-US" altLang="zh-CN" sz="1000"/>
              <a:t>         Finally, in the fourth row, since </a:t>
            </a:r>
            <a:r>
              <a:rPr lang="en-US" altLang="zh-CN" sz="1000" i="1"/>
              <a:t>p</a:t>
            </a:r>
            <a:r>
              <a:rPr lang="en-US" altLang="zh-CN" sz="1000"/>
              <a:t> is true and </a:t>
            </a:r>
            <a:r>
              <a:rPr lang="en-US" altLang="zh-CN" sz="1000" i="1"/>
              <a:t>q</a:t>
            </a:r>
            <a:r>
              <a:rPr lang="en-US" altLang="zh-CN" sz="1000"/>
              <a:t> is true, it is the case that if </a:t>
            </a:r>
            <a:r>
              <a:rPr lang="en-US" altLang="zh-CN" sz="1000" i="1"/>
              <a:t>q</a:t>
            </a:r>
            <a:r>
              <a:rPr lang="en-US" altLang="zh-CN" sz="1000"/>
              <a:t> is true then </a:t>
            </a:r>
            <a:r>
              <a:rPr lang="en-US" altLang="zh-CN" sz="1000" i="1"/>
              <a:t>q</a:t>
            </a:r>
            <a:r>
              <a:rPr lang="en-US" altLang="zh-CN" sz="1000"/>
              <a:t> is true.</a:t>
            </a:r>
          </a:p>
          <a:p>
            <a:pPr eaLnBrk="1" hangingPunct="1"/>
            <a:r>
              <a:rPr lang="en-US" altLang="zh-CN" sz="1000"/>
              <a:t>         Many students have trouble with the implication operator.  When we say, </a:t>
            </a:r>
            <a:r>
              <a:rPr lang="en-US" altLang="zh-CN" sz="1000">
                <a:latin typeface="Times New Roman" panose="02020603050405020304" pitchFamily="18" charset="0"/>
              </a:rPr>
              <a:t>“</a:t>
            </a:r>
            <a:r>
              <a:rPr lang="en-US" altLang="zh-CN" sz="1000"/>
              <a:t>A </a:t>
            </a:r>
            <a:r>
              <a:rPr lang="en-US" altLang="zh-CN" sz="1000" i="1"/>
              <a:t>implies</a:t>
            </a:r>
            <a:r>
              <a:rPr lang="en-US" altLang="zh-CN" sz="1000"/>
              <a:t> B</a:t>
            </a:r>
            <a:r>
              <a:rPr lang="en-US" altLang="zh-CN" sz="1000">
                <a:latin typeface="Times New Roman" panose="02020603050405020304" pitchFamily="18" charset="0"/>
              </a:rPr>
              <a:t>”</a:t>
            </a:r>
            <a:r>
              <a:rPr lang="en-US" altLang="zh-CN" sz="1000"/>
              <a:t>, it is just a shorthand for </a:t>
            </a:r>
            <a:r>
              <a:rPr lang="en-US" altLang="zh-CN" sz="1000">
                <a:latin typeface="Times New Roman" panose="02020603050405020304" pitchFamily="18" charset="0"/>
              </a:rPr>
              <a:t>“</a:t>
            </a:r>
            <a:r>
              <a:rPr lang="en-US" altLang="zh-CN" sz="1000"/>
              <a:t>either not A, or B</a:t>
            </a:r>
            <a:r>
              <a:rPr lang="en-US" altLang="zh-CN" sz="1000">
                <a:latin typeface="Times New Roman" panose="02020603050405020304" pitchFamily="18" charset="0"/>
              </a:rPr>
              <a:t>”</a:t>
            </a:r>
            <a:r>
              <a:rPr lang="en-US" altLang="zh-CN" sz="1000"/>
              <a:t>.  In other words, it is just the statement that it is NOT the case that A is true and B is false.  </a:t>
            </a:r>
          </a:p>
          <a:p>
            <a:pPr eaLnBrk="1" hangingPunct="1"/>
            <a:r>
              <a:rPr lang="en-US" altLang="zh-CN" sz="1000"/>
              <a:t>         This often seems wrong to students, because when we say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t>          In any case, perhaps a more accurate and satisfying English rendering of the true meaning of the </a:t>
            </a:r>
            <a:r>
              <a:rPr lang="en-US" altLang="zh-CN" sz="1000" i="1"/>
              <a:t>logical</a:t>
            </a:r>
            <a:r>
              <a:rPr lang="en-US" altLang="zh-CN" sz="1000"/>
              <a:t> claim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might be just, </a:t>
            </a:r>
            <a:r>
              <a:rPr lang="en-US" altLang="zh-CN" sz="1000">
                <a:latin typeface="Times New Roman" panose="02020603050405020304" pitchFamily="18" charset="0"/>
              </a:rPr>
              <a:t>“</a:t>
            </a:r>
            <a:r>
              <a:rPr lang="en-US" altLang="zh-CN" sz="1000"/>
              <a:t>the possibility that A implies B is not contradicted directly by the truth values of A and B</a:t>
            </a:r>
            <a:r>
              <a:rPr lang="en-US" altLang="zh-CN" sz="1000">
                <a:latin typeface="Times New Roman" panose="02020603050405020304" pitchFamily="18" charset="0"/>
              </a:rPr>
              <a:t>”</a:t>
            </a:r>
            <a:r>
              <a:rPr lang="en-US" altLang="zh-CN" sz="1000"/>
              <a:t>.  In other words, </a:t>
            </a:r>
            <a:r>
              <a:rPr lang="en-US" altLang="zh-CN" sz="1000">
                <a:latin typeface="Times New Roman" panose="02020603050405020304" pitchFamily="18" charset="0"/>
              </a:rPr>
              <a:t>“</a:t>
            </a:r>
            <a:r>
              <a:rPr lang="en-US" altLang="zh-CN" sz="1000"/>
              <a:t>it is not the case that A is true and B is false.</a:t>
            </a:r>
            <a:r>
              <a:rPr lang="en-US" altLang="zh-CN" sz="1000">
                <a:latin typeface="Times New Roman" panose="02020603050405020304" pitchFamily="18" charset="0"/>
              </a:rPr>
              <a:t>”</a:t>
            </a:r>
            <a:r>
              <a:rPr lang="en-US" altLang="zh-CN" sz="1000"/>
              <a:t>  (Since that combination of truth values would directly contradict the hypothesis that A implies B.)</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A38597EB-6DB4-4BC3-899C-7DCDCDA87E29}" type="slidenum">
              <a:rPr lang="en-US" altLang="zh-CN"/>
              <a:t>21</a:t>
            </a:fld>
            <a:endParaRPr lang="en-US" altLang="zh-CN"/>
          </a:p>
        </p:txBody>
      </p:sp>
      <p:sp>
        <p:nvSpPr>
          <p:cNvPr id="37891" name="Rectangle 2"/>
          <p:cNvSpPr>
            <a:spLocks noGrp="1" noRot="1" noChangeAspect="1" noChangeArrowheads="1" noTextEdit="1"/>
          </p:cNvSpPr>
          <p:nvPr>
            <p:ph type="sldImg" idx="4294967295"/>
          </p:nvPr>
        </p:nvSpPr>
        <p:spPr>
          <a:xfrm>
            <a:off x="1141413" y="701675"/>
            <a:ext cx="4578350" cy="3435350"/>
          </a:xfrm>
        </p:spPr>
      </p:sp>
      <p:sp>
        <p:nvSpPr>
          <p:cNvPr id="37892"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sz="1000"/>
              <a:t>Let</a:t>
            </a:r>
            <a:r>
              <a:rPr lang="en-US" altLang="zh-CN" sz="1000">
                <a:latin typeface="Times New Roman" panose="02020603050405020304" pitchFamily="18" charset="0"/>
              </a:rPr>
              <a:t>’</a:t>
            </a:r>
            <a:r>
              <a:rPr lang="en-US" altLang="zh-CN" sz="1000"/>
              <a:t>s consider the rows of the truth table, one at a time.  In the first row, </a:t>
            </a:r>
            <a:r>
              <a:rPr lang="en-US" altLang="zh-CN" sz="1000" i="1"/>
              <a:t>p</a:t>
            </a:r>
            <a:r>
              <a:rPr lang="en-US" altLang="zh-CN" sz="1000"/>
              <a:t> is false and </a:t>
            </a:r>
            <a:r>
              <a:rPr lang="en-US" altLang="zh-CN" sz="1000" i="1"/>
              <a:t>q</a:t>
            </a:r>
            <a:r>
              <a:rPr lang="en-US" altLang="zh-CN" sz="1000"/>
              <a:t> is false.  Now, let</a:t>
            </a:r>
            <a:r>
              <a:rPr lang="en-US" altLang="zh-CN" sz="1000">
                <a:latin typeface="Times New Roman" panose="02020603050405020304" pitchFamily="18" charset="0"/>
              </a:rPr>
              <a:t>’</a:t>
            </a:r>
            <a:r>
              <a:rPr lang="en-US" altLang="zh-CN" sz="1000"/>
              <a:t>s consider the definition of </a:t>
            </a:r>
            <a:r>
              <a:rPr lang="en-US" altLang="zh-CN" sz="1000" i="1"/>
              <a:t>p</a:t>
            </a:r>
            <a:r>
              <a:rPr lang="en-US" altLang="zh-CN" sz="1000"/>
              <a:t>-&gt;</a:t>
            </a:r>
            <a:r>
              <a:rPr lang="en-US" altLang="zh-CN" sz="1000" i="1"/>
              <a:t>q</a:t>
            </a:r>
            <a:r>
              <a:rPr lang="en-US" altLang="zh-CN" sz="1000"/>
              <a:t>.  It says </a:t>
            </a:r>
            <a:r>
              <a:rPr lang="en-US" altLang="zh-CN" sz="1000">
                <a:latin typeface="Times New Roman" panose="02020603050405020304" pitchFamily="18" charset="0"/>
              </a:rPr>
              <a:t>“</a:t>
            </a:r>
            <a:r>
              <a:rPr lang="en-US" altLang="zh-CN" sz="1000"/>
              <a:t>If </a:t>
            </a:r>
            <a:r>
              <a:rPr lang="en-US" altLang="zh-CN" sz="1000" i="1"/>
              <a:t>p</a:t>
            </a:r>
            <a:r>
              <a:rPr lang="en-US" altLang="zh-CN" sz="1000"/>
              <a:t> is true, then </a:t>
            </a:r>
            <a:r>
              <a:rPr lang="en-US" altLang="zh-CN" sz="1000" i="1"/>
              <a:t>q</a:t>
            </a:r>
            <a:r>
              <a:rPr lang="en-US" altLang="zh-CN" sz="1000"/>
              <a:t> is true, but if </a:t>
            </a:r>
            <a:r>
              <a:rPr lang="en-US" altLang="zh-CN" sz="1000" i="1"/>
              <a:t>p</a:t>
            </a:r>
            <a:r>
              <a:rPr lang="en-US" altLang="zh-CN" sz="1000"/>
              <a:t> is false, then </a:t>
            </a:r>
            <a:r>
              <a:rPr lang="en-US" altLang="zh-CN" sz="1000" i="1"/>
              <a:t>q</a:t>
            </a:r>
            <a:r>
              <a:rPr lang="en-US" altLang="zh-CN" sz="1000"/>
              <a:t> is either true or false.</a:t>
            </a:r>
            <a:r>
              <a:rPr lang="en-US" altLang="zh-CN" sz="1000">
                <a:latin typeface="Times New Roman" panose="02020603050405020304" pitchFamily="18" charset="0"/>
              </a:rPr>
              <a:t>”</a:t>
            </a:r>
            <a:r>
              <a:rPr lang="en-US" altLang="zh-CN" sz="1000"/>
              <a:t>  Well, in this case, </a:t>
            </a:r>
            <a:r>
              <a:rPr lang="en-US" altLang="zh-CN" sz="1000" i="1"/>
              <a:t>p</a:t>
            </a:r>
            <a:r>
              <a:rPr lang="en-US" altLang="zh-CN" sz="1000"/>
              <a:t> is false, and </a:t>
            </a:r>
            <a:r>
              <a:rPr lang="en-US" altLang="zh-CN" sz="1000" i="1"/>
              <a:t>q</a:t>
            </a:r>
            <a:r>
              <a:rPr lang="en-US" altLang="zh-CN" sz="1000"/>
              <a:t> is either true or false (namely false), so the second part of the statement is true.  But, of course that part is true, since it is just a tautology that </a:t>
            </a:r>
            <a:r>
              <a:rPr lang="en-US" altLang="zh-CN" sz="1000" i="1"/>
              <a:t>q</a:t>
            </a:r>
            <a:r>
              <a:rPr lang="en-US" altLang="zh-CN" sz="1000"/>
              <a:t> is either true or false.  In other words, and </a:t>
            </a:r>
            <a:r>
              <a:rPr lang="en-US" altLang="zh-CN" sz="1000" i="1"/>
              <a:t>if</a:t>
            </a:r>
            <a:r>
              <a:rPr lang="en-US" altLang="zh-CN" sz="1000"/>
              <a:t> is always true when its antecedent is false.</a:t>
            </a:r>
          </a:p>
          <a:p>
            <a:pPr eaLnBrk="1" hangingPunct="1"/>
            <a:r>
              <a:rPr lang="en-US" altLang="zh-CN" sz="1000"/>
              <a:t>         Similarly, the second row is True.</a:t>
            </a:r>
          </a:p>
          <a:p>
            <a:pPr eaLnBrk="1" hangingPunct="1"/>
            <a:r>
              <a:rPr lang="en-US" altLang="zh-CN" sz="1000"/>
              <a:t>         The third row is false, since </a:t>
            </a:r>
            <a:r>
              <a:rPr lang="en-US" altLang="zh-CN" sz="1000" i="1"/>
              <a:t>p</a:t>
            </a:r>
            <a:r>
              <a:rPr lang="en-US" altLang="zh-CN" sz="1000"/>
              <a:t> is true but </a:t>
            </a:r>
            <a:r>
              <a:rPr lang="en-US" altLang="zh-CN" sz="1000" i="1"/>
              <a:t>q</a:t>
            </a:r>
            <a:r>
              <a:rPr lang="en-US" altLang="zh-CN" sz="1000"/>
              <a:t> is false, so it is not the case that if </a:t>
            </a:r>
            <a:r>
              <a:rPr lang="en-US" altLang="zh-CN" sz="1000" i="1"/>
              <a:t>p</a:t>
            </a:r>
            <a:r>
              <a:rPr lang="en-US" altLang="zh-CN" sz="1000"/>
              <a:t> is true then </a:t>
            </a:r>
            <a:r>
              <a:rPr lang="en-US" altLang="zh-CN" sz="1000" i="1"/>
              <a:t>q</a:t>
            </a:r>
            <a:r>
              <a:rPr lang="en-US" altLang="zh-CN" sz="1000"/>
              <a:t> is true. </a:t>
            </a:r>
          </a:p>
          <a:p>
            <a:pPr eaLnBrk="1" hangingPunct="1"/>
            <a:r>
              <a:rPr lang="en-US" altLang="zh-CN" sz="1000"/>
              <a:t>         Finally, in the fourth row, since </a:t>
            </a:r>
            <a:r>
              <a:rPr lang="en-US" altLang="zh-CN" sz="1000" i="1"/>
              <a:t>p</a:t>
            </a:r>
            <a:r>
              <a:rPr lang="en-US" altLang="zh-CN" sz="1000"/>
              <a:t> is true and </a:t>
            </a:r>
            <a:r>
              <a:rPr lang="en-US" altLang="zh-CN" sz="1000" i="1"/>
              <a:t>q</a:t>
            </a:r>
            <a:r>
              <a:rPr lang="en-US" altLang="zh-CN" sz="1000"/>
              <a:t> is true, it is the case that if </a:t>
            </a:r>
            <a:r>
              <a:rPr lang="en-US" altLang="zh-CN" sz="1000" i="1"/>
              <a:t>q</a:t>
            </a:r>
            <a:r>
              <a:rPr lang="en-US" altLang="zh-CN" sz="1000"/>
              <a:t> is true then </a:t>
            </a:r>
            <a:r>
              <a:rPr lang="en-US" altLang="zh-CN" sz="1000" i="1"/>
              <a:t>q</a:t>
            </a:r>
            <a:r>
              <a:rPr lang="en-US" altLang="zh-CN" sz="1000"/>
              <a:t> is true.</a:t>
            </a:r>
          </a:p>
          <a:p>
            <a:pPr eaLnBrk="1" hangingPunct="1"/>
            <a:r>
              <a:rPr lang="en-US" altLang="zh-CN" sz="1000"/>
              <a:t>         Many students have trouble with the implication operator.  When we say, </a:t>
            </a:r>
            <a:r>
              <a:rPr lang="en-US" altLang="zh-CN" sz="1000">
                <a:latin typeface="Times New Roman" panose="02020603050405020304" pitchFamily="18" charset="0"/>
              </a:rPr>
              <a:t>“</a:t>
            </a:r>
            <a:r>
              <a:rPr lang="en-US" altLang="zh-CN" sz="1000"/>
              <a:t>A </a:t>
            </a:r>
            <a:r>
              <a:rPr lang="en-US" altLang="zh-CN" sz="1000" i="1"/>
              <a:t>implies</a:t>
            </a:r>
            <a:r>
              <a:rPr lang="en-US" altLang="zh-CN" sz="1000"/>
              <a:t> B</a:t>
            </a:r>
            <a:r>
              <a:rPr lang="en-US" altLang="zh-CN" sz="1000">
                <a:latin typeface="Times New Roman" panose="02020603050405020304" pitchFamily="18" charset="0"/>
              </a:rPr>
              <a:t>”</a:t>
            </a:r>
            <a:r>
              <a:rPr lang="en-US" altLang="zh-CN" sz="1000"/>
              <a:t>, it is just a shorthand for </a:t>
            </a:r>
            <a:r>
              <a:rPr lang="en-US" altLang="zh-CN" sz="1000">
                <a:latin typeface="Times New Roman" panose="02020603050405020304" pitchFamily="18" charset="0"/>
              </a:rPr>
              <a:t>“</a:t>
            </a:r>
            <a:r>
              <a:rPr lang="en-US" altLang="zh-CN" sz="1000"/>
              <a:t>either not A, or B</a:t>
            </a:r>
            <a:r>
              <a:rPr lang="en-US" altLang="zh-CN" sz="1000">
                <a:latin typeface="Times New Roman" panose="02020603050405020304" pitchFamily="18" charset="0"/>
              </a:rPr>
              <a:t>”</a:t>
            </a:r>
            <a:r>
              <a:rPr lang="en-US" altLang="zh-CN" sz="1000"/>
              <a:t>.  In other words, it is just the statement that it is NOT the case that A is true and B is false.  </a:t>
            </a:r>
          </a:p>
          <a:p>
            <a:pPr eaLnBrk="1" hangingPunct="1"/>
            <a:r>
              <a:rPr lang="en-US" altLang="zh-CN" sz="1000"/>
              <a:t>         This often seems wrong to students, because when we say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t>          In any case, perhaps a more accurate and satisfying English rendering of the true meaning of the </a:t>
            </a:r>
            <a:r>
              <a:rPr lang="en-US" altLang="zh-CN" sz="1000" i="1"/>
              <a:t>logical</a:t>
            </a:r>
            <a:r>
              <a:rPr lang="en-US" altLang="zh-CN" sz="1000"/>
              <a:t> claim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might be just, </a:t>
            </a:r>
            <a:r>
              <a:rPr lang="en-US" altLang="zh-CN" sz="1000">
                <a:latin typeface="Times New Roman" panose="02020603050405020304" pitchFamily="18" charset="0"/>
              </a:rPr>
              <a:t>“</a:t>
            </a:r>
            <a:r>
              <a:rPr lang="en-US" altLang="zh-CN" sz="1000"/>
              <a:t>the possibility that A implies B is not contradicted directly by the truth values of A and B</a:t>
            </a:r>
            <a:r>
              <a:rPr lang="en-US" altLang="zh-CN" sz="1000">
                <a:latin typeface="Times New Roman" panose="02020603050405020304" pitchFamily="18" charset="0"/>
              </a:rPr>
              <a:t>”</a:t>
            </a:r>
            <a:r>
              <a:rPr lang="en-US" altLang="zh-CN" sz="1000"/>
              <a:t>.  In other words, </a:t>
            </a:r>
            <a:r>
              <a:rPr lang="en-US" altLang="zh-CN" sz="1000">
                <a:latin typeface="Times New Roman" panose="02020603050405020304" pitchFamily="18" charset="0"/>
              </a:rPr>
              <a:t>“</a:t>
            </a:r>
            <a:r>
              <a:rPr lang="en-US" altLang="zh-CN" sz="1000"/>
              <a:t>it is not the case that A is true and B is false.</a:t>
            </a:r>
            <a:r>
              <a:rPr lang="en-US" altLang="zh-CN" sz="1000">
                <a:latin typeface="Times New Roman" panose="02020603050405020304" pitchFamily="18" charset="0"/>
              </a:rPr>
              <a:t>”</a:t>
            </a:r>
            <a:r>
              <a:rPr lang="en-US" altLang="zh-CN" sz="1000"/>
              <a:t>  (Since that combination of truth values would directly contradict the hypothesis that A implies B.)</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r" eaLnBrk="1" hangingPunct="1"/>
            <a:fld id="{35EC12C2-1B13-4D32-8CCA-B1058227275C}" type="slidenum">
              <a:rPr lang="en-US" altLang="zh-CN"/>
              <a:t>22</a:t>
            </a:fld>
            <a:endParaRPr lang="en-US" altLang="zh-CN"/>
          </a:p>
        </p:txBody>
      </p:sp>
      <p:sp>
        <p:nvSpPr>
          <p:cNvPr id="39939" name="Rectangle 2"/>
          <p:cNvSpPr>
            <a:spLocks noGrp="1" noRot="1" noChangeAspect="1" noChangeArrowheads="1" noTextEdit="1"/>
          </p:cNvSpPr>
          <p:nvPr>
            <p:ph type="sldImg" idx="4294967295"/>
          </p:nvPr>
        </p:nvSpPr>
        <p:spPr>
          <a:xfrm>
            <a:off x="1141413" y="701675"/>
            <a:ext cx="4578350" cy="3435350"/>
          </a:xfrm>
        </p:spPr>
      </p:sp>
      <p:sp>
        <p:nvSpPr>
          <p:cNvPr id="39940"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sz="1000"/>
              <a:t>Let</a:t>
            </a:r>
            <a:r>
              <a:rPr lang="en-US" altLang="zh-CN" sz="1000">
                <a:latin typeface="Times New Roman" panose="02020603050405020304" pitchFamily="18" charset="0"/>
              </a:rPr>
              <a:t>’</a:t>
            </a:r>
            <a:r>
              <a:rPr lang="en-US" altLang="zh-CN" sz="1000"/>
              <a:t>s consider the rows of the truth table, one at a time.  In the first row, </a:t>
            </a:r>
            <a:r>
              <a:rPr lang="en-US" altLang="zh-CN" sz="1000" i="1"/>
              <a:t>p</a:t>
            </a:r>
            <a:r>
              <a:rPr lang="en-US" altLang="zh-CN" sz="1000"/>
              <a:t> is false and </a:t>
            </a:r>
            <a:r>
              <a:rPr lang="en-US" altLang="zh-CN" sz="1000" i="1"/>
              <a:t>q</a:t>
            </a:r>
            <a:r>
              <a:rPr lang="en-US" altLang="zh-CN" sz="1000"/>
              <a:t> is false.  Now, let</a:t>
            </a:r>
            <a:r>
              <a:rPr lang="en-US" altLang="zh-CN" sz="1000">
                <a:latin typeface="Times New Roman" panose="02020603050405020304" pitchFamily="18" charset="0"/>
              </a:rPr>
              <a:t>’</a:t>
            </a:r>
            <a:r>
              <a:rPr lang="en-US" altLang="zh-CN" sz="1000"/>
              <a:t>s consider the definition of </a:t>
            </a:r>
            <a:r>
              <a:rPr lang="en-US" altLang="zh-CN" sz="1000" i="1"/>
              <a:t>p</a:t>
            </a:r>
            <a:r>
              <a:rPr lang="en-US" altLang="zh-CN" sz="1000"/>
              <a:t>-&gt;</a:t>
            </a:r>
            <a:r>
              <a:rPr lang="en-US" altLang="zh-CN" sz="1000" i="1"/>
              <a:t>q</a:t>
            </a:r>
            <a:r>
              <a:rPr lang="en-US" altLang="zh-CN" sz="1000"/>
              <a:t>.  It says </a:t>
            </a:r>
            <a:r>
              <a:rPr lang="en-US" altLang="zh-CN" sz="1000">
                <a:latin typeface="Times New Roman" panose="02020603050405020304" pitchFamily="18" charset="0"/>
              </a:rPr>
              <a:t>“</a:t>
            </a:r>
            <a:r>
              <a:rPr lang="en-US" altLang="zh-CN" sz="1000"/>
              <a:t>If </a:t>
            </a:r>
            <a:r>
              <a:rPr lang="en-US" altLang="zh-CN" sz="1000" i="1"/>
              <a:t>p</a:t>
            </a:r>
            <a:r>
              <a:rPr lang="en-US" altLang="zh-CN" sz="1000"/>
              <a:t> is true, then </a:t>
            </a:r>
            <a:r>
              <a:rPr lang="en-US" altLang="zh-CN" sz="1000" i="1"/>
              <a:t>q</a:t>
            </a:r>
            <a:r>
              <a:rPr lang="en-US" altLang="zh-CN" sz="1000"/>
              <a:t> is true, but if </a:t>
            </a:r>
            <a:r>
              <a:rPr lang="en-US" altLang="zh-CN" sz="1000" i="1"/>
              <a:t>p</a:t>
            </a:r>
            <a:r>
              <a:rPr lang="en-US" altLang="zh-CN" sz="1000"/>
              <a:t> is false, then </a:t>
            </a:r>
            <a:r>
              <a:rPr lang="en-US" altLang="zh-CN" sz="1000" i="1"/>
              <a:t>q</a:t>
            </a:r>
            <a:r>
              <a:rPr lang="en-US" altLang="zh-CN" sz="1000"/>
              <a:t> is either true or false.</a:t>
            </a:r>
            <a:r>
              <a:rPr lang="en-US" altLang="zh-CN" sz="1000">
                <a:latin typeface="Times New Roman" panose="02020603050405020304" pitchFamily="18" charset="0"/>
              </a:rPr>
              <a:t>”</a:t>
            </a:r>
            <a:r>
              <a:rPr lang="en-US" altLang="zh-CN" sz="1000"/>
              <a:t>  Well, in this case, </a:t>
            </a:r>
            <a:r>
              <a:rPr lang="en-US" altLang="zh-CN" sz="1000" i="1"/>
              <a:t>p</a:t>
            </a:r>
            <a:r>
              <a:rPr lang="en-US" altLang="zh-CN" sz="1000"/>
              <a:t> is false, and </a:t>
            </a:r>
            <a:r>
              <a:rPr lang="en-US" altLang="zh-CN" sz="1000" i="1"/>
              <a:t>q</a:t>
            </a:r>
            <a:r>
              <a:rPr lang="en-US" altLang="zh-CN" sz="1000"/>
              <a:t> is either true or false (namely false), so the second part of the statement is true.  But, of course that part is true, since it is just a tautology that </a:t>
            </a:r>
            <a:r>
              <a:rPr lang="en-US" altLang="zh-CN" sz="1000" i="1"/>
              <a:t>q</a:t>
            </a:r>
            <a:r>
              <a:rPr lang="en-US" altLang="zh-CN" sz="1000"/>
              <a:t> is either true or false.  In other words, and </a:t>
            </a:r>
            <a:r>
              <a:rPr lang="en-US" altLang="zh-CN" sz="1000" i="1"/>
              <a:t>if</a:t>
            </a:r>
            <a:r>
              <a:rPr lang="en-US" altLang="zh-CN" sz="1000"/>
              <a:t> is always true when its antecedent is false.</a:t>
            </a:r>
          </a:p>
          <a:p>
            <a:pPr eaLnBrk="1" hangingPunct="1"/>
            <a:r>
              <a:rPr lang="en-US" altLang="zh-CN" sz="1000"/>
              <a:t>         Similarly, the second row is True.</a:t>
            </a:r>
          </a:p>
          <a:p>
            <a:pPr eaLnBrk="1" hangingPunct="1"/>
            <a:r>
              <a:rPr lang="en-US" altLang="zh-CN" sz="1000"/>
              <a:t>         The third row is false, since </a:t>
            </a:r>
            <a:r>
              <a:rPr lang="en-US" altLang="zh-CN" sz="1000" i="1"/>
              <a:t>p</a:t>
            </a:r>
            <a:r>
              <a:rPr lang="en-US" altLang="zh-CN" sz="1000"/>
              <a:t> is true but </a:t>
            </a:r>
            <a:r>
              <a:rPr lang="en-US" altLang="zh-CN" sz="1000" i="1"/>
              <a:t>q</a:t>
            </a:r>
            <a:r>
              <a:rPr lang="en-US" altLang="zh-CN" sz="1000"/>
              <a:t> is false, so it is not the case that if </a:t>
            </a:r>
            <a:r>
              <a:rPr lang="en-US" altLang="zh-CN" sz="1000" i="1"/>
              <a:t>p</a:t>
            </a:r>
            <a:r>
              <a:rPr lang="en-US" altLang="zh-CN" sz="1000"/>
              <a:t> is true then </a:t>
            </a:r>
            <a:r>
              <a:rPr lang="en-US" altLang="zh-CN" sz="1000" i="1"/>
              <a:t>q</a:t>
            </a:r>
            <a:r>
              <a:rPr lang="en-US" altLang="zh-CN" sz="1000"/>
              <a:t> is true. </a:t>
            </a:r>
          </a:p>
          <a:p>
            <a:pPr eaLnBrk="1" hangingPunct="1"/>
            <a:r>
              <a:rPr lang="en-US" altLang="zh-CN" sz="1000"/>
              <a:t>         Finally, in the fourth row, since </a:t>
            </a:r>
            <a:r>
              <a:rPr lang="en-US" altLang="zh-CN" sz="1000" i="1"/>
              <a:t>p</a:t>
            </a:r>
            <a:r>
              <a:rPr lang="en-US" altLang="zh-CN" sz="1000"/>
              <a:t> is true and </a:t>
            </a:r>
            <a:r>
              <a:rPr lang="en-US" altLang="zh-CN" sz="1000" i="1"/>
              <a:t>q</a:t>
            </a:r>
            <a:r>
              <a:rPr lang="en-US" altLang="zh-CN" sz="1000"/>
              <a:t> is true, it is the case that if </a:t>
            </a:r>
            <a:r>
              <a:rPr lang="en-US" altLang="zh-CN" sz="1000" i="1"/>
              <a:t>q</a:t>
            </a:r>
            <a:r>
              <a:rPr lang="en-US" altLang="zh-CN" sz="1000"/>
              <a:t> is true then </a:t>
            </a:r>
            <a:r>
              <a:rPr lang="en-US" altLang="zh-CN" sz="1000" i="1"/>
              <a:t>q</a:t>
            </a:r>
            <a:r>
              <a:rPr lang="en-US" altLang="zh-CN" sz="1000"/>
              <a:t> is true.</a:t>
            </a:r>
          </a:p>
          <a:p>
            <a:pPr eaLnBrk="1" hangingPunct="1"/>
            <a:r>
              <a:rPr lang="en-US" altLang="zh-CN" sz="1000"/>
              <a:t>         Many students have trouble with the implication operator.  When we say, </a:t>
            </a:r>
            <a:r>
              <a:rPr lang="en-US" altLang="zh-CN" sz="1000">
                <a:latin typeface="Times New Roman" panose="02020603050405020304" pitchFamily="18" charset="0"/>
              </a:rPr>
              <a:t>“</a:t>
            </a:r>
            <a:r>
              <a:rPr lang="en-US" altLang="zh-CN" sz="1000"/>
              <a:t>A </a:t>
            </a:r>
            <a:r>
              <a:rPr lang="en-US" altLang="zh-CN" sz="1000" i="1"/>
              <a:t>implies</a:t>
            </a:r>
            <a:r>
              <a:rPr lang="en-US" altLang="zh-CN" sz="1000"/>
              <a:t> B</a:t>
            </a:r>
            <a:r>
              <a:rPr lang="en-US" altLang="zh-CN" sz="1000">
                <a:latin typeface="Times New Roman" panose="02020603050405020304" pitchFamily="18" charset="0"/>
              </a:rPr>
              <a:t>”</a:t>
            </a:r>
            <a:r>
              <a:rPr lang="en-US" altLang="zh-CN" sz="1000"/>
              <a:t>, it is just a shorthand for </a:t>
            </a:r>
            <a:r>
              <a:rPr lang="en-US" altLang="zh-CN" sz="1000">
                <a:latin typeface="Times New Roman" panose="02020603050405020304" pitchFamily="18" charset="0"/>
              </a:rPr>
              <a:t>“</a:t>
            </a:r>
            <a:r>
              <a:rPr lang="en-US" altLang="zh-CN" sz="1000"/>
              <a:t>either not A, or B</a:t>
            </a:r>
            <a:r>
              <a:rPr lang="en-US" altLang="zh-CN" sz="1000">
                <a:latin typeface="Times New Roman" panose="02020603050405020304" pitchFamily="18" charset="0"/>
              </a:rPr>
              <a:t>”</a:t>
            </a:r>
            <a:r>
              <a:rPr lang="en-US" altLang="zh-CN" sz="1000"/>
              <a:t>.  In other words, it is just the statement that it is NOT the case that A is true and B is false.  </a:t>
            </a:r>
          </a:p>
          <a:p>
            <a:pPr eaLnBrk="1" hangingPunct="1"/>
            <a:r>
              <a:rPr lang="en-US" altLang="zh-CN" sz="1000"/>
              <a:t>         This often seems wrong to students, because when we say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t>          In any case, perhaps a more accurate and satisfying English rendering of the true meaning of the </a:t>
            </a:r>
            <a:r>
              <a:rPr lang="en-US" altLang="zh-CN" sz="1000" i="1"/>
              <a:t>logical</a:t>
            </a:r>
            <a:r>
              <a:rPr lang="en-US" altLang="zh-CN" sz="1000"/>
              <a:t> claim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might be just, </a:t>
            </a:r>
            <a:r>
              <a:rPr lang="en-US" altLang="zh-CN" sz="1000">
                <a:latin typeface="Times New Roman" panose="02020603050405020304" pitchFamily="18" charset="0"/>
              </a:rPr>
              <a:t>“</a:t>
            </a:r>
            <a:r>
              <a:rPr lang="en-US" altLang="zh-CN" sz="1000"/>
              <a:t>the possibility that A implies B is not contradicted directly by the truth values of A and B</a:t>
            </a:r>
            <a:r>
              <a:rPr lang="en-US" altLang="zh-CN" sz="1000">
                <a:latin typeface="Times New Roman" panose="02020603050405020304" pitchFamily="18" charset="0"/>
              </a:rPr>
              <a:t>”</a:t>
            </a:r>
            <a:r>
              <a:rPr lang="en-US" altLang="zh-CN" sz="1000"/>
              <a:t>.  In other words, </a:t>
            </a:r>
            <a:r>
              <a:rPr lang="en-US" altLang="zh-CN" sz="1000">
                <a:latin typeface="Times New Roman" panose="02020603050405020304" pitchFamily="18" charset="0"/>
              </a:rPr>
              <a:t>“</a:t>
            </a:r>
            <a:r>
              <a:rPr lang="en-US" altLang="zh-CN" sz="1000"/>
              <a:t>it is not the case that A is true and B is false.</a:t>
            </a:r>
            <a:r>
              <a:rPr lang="en-US" altLang="zh-CN" sz="1000">
                <a:latin typeface="Times New Roman" panose="02020603050405020304" pitchFamily="18" charset="0"/>
              </a:rPr>
              <a:t>”</a:t>
            </a:r>
            <a:r>
              <a:rPr lang="en-US" altLang="zh-CN" sz="1000"/>
              <a:t>  (Since that combination of truth values would directly contradict the hypothesis that A implies B.)</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29BEE6B8-0481-4C2F-BF89-90ECCFE33F4D}"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726FB37C-DCF1-447C-8677-60B191D920EA}"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57200" y="731838"/>
            <a:ext cx="6019800" cy="5567362"/>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B3FE7C65-ECE4-434E-AD54-8EB1CF92062C}"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10"/>
          <p:cNvSpPr>
            <a:spLocks noGrp="1" noChangeArrowheads="1"/>
          </p:cNvSpPr>
          <p:nvPr>
            <p:ph type="dt" sz="half" idx="10"/>
          </p:nvPr>
        </p:nvSpPr>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p:txBody>
          <a:bodyPr/>
          <a:lstStyle>
            <a:lvl1pPr>
              <a:defRPr/>
            </a:lvl1pPr>
          </a:lstStyle>
          <a:p>
            <a:fld id="{C175794C-B75F-4F55-AF30-FE2D5552EC14}"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0"/>
          <p:cNvSpPr>
            <a:spLocks noGrp="1" noChangeArrowheads="1"/>
          </p:cNvSpPr>
          <p:nvPr>
            <p:ph type="dt" sz="half" idx="10"/>
          </p:nvPr>
        </p:nvSpPr>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p:txBody>
          <a:bodyPr/>
          <a:lstStyle>
            <a:lvl1pPr>
              <a:defRPr/>
            </a:lvl1pPr>
          </a:lstStyle>
          <a:p>
            <a:fld id="{380B82BE-DC28-4889-9980-26E526C72586}"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p>
        </p:txBody>
      </p:sp>
      <p:sp>
        <p:nvSpPr>
          <p:cNvPr id="4" name="Rectangle 10"/>
          <p:cNvSpPr>
            <a:spLocks noGrp="1" noChangeArrowheads="1"/>
          </p:cNvSpPr>
          <p:nvPr>
            <p:ph type="dt" sz="half" idx="10"/>
          </p:nvPr>
        </p:nvSpPr>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p:txBody>
          <a:bodyPr/>
          <a:lstStyle>
            <a:lvl1pPr>
              <a:defRPr/>
            </a:lvl1pPr>
          </a:lstStyle>
          <a:p>
            <a:fld id="{F7458BB6-F80A-44E8-970B-A3ADFAD9CD94}"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57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8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0"/>
          <p:cNvSpPr>
            <a:spLocks noGrp="1" noChangeArrowheads="1"/>
          </p:cNvSpPr>
          <p:nvPr>
            <p:ph type="dt" sz="half" idx="10"/>
          </p:nvPr>
        </p:nvSpPr>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p:txBody>
          <a:bodyPr/>
          <a:lstStyle>
            <a:lvl1pPr>
              <a:defRPr/>
            </a:lvl1pPr>
          </a:lstStyle>
          <a:p>
            <a:fld id="{8D531F19-BC8D-476C-B924-81434C35B6C2}"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0"/>
          <p:cNvSpPr>
            <a:spLocks noGrp="1" noChangeArrowheads="1"/>
          </p:cNvSpPr>
          <p:nvPr>
            <p:ph type="dt" sz="half" idx="10"/>
          </p:nvPr>
        </p:nvSpPr>
        <p:spPr/>
        <p:txBody>
          <a:bodyPr/>
          <a:lstStyle>
            <a:lvl1pPr>
              <a:defRPr/>
            </a:lvl1pPr>
          </a:lstStyle>
          <a:p>
            <a:pPr>
              <a:defRPr/>
            </a:pPr>
            <a:endParaRPr lang="en-US" altLang="zh-CN"/>
          </a:p>
        </p:txBody>
      </p:sp>
      <p:sp>
        <p:nvSpPr>
          <p:cNvPr id="8" name="Rectangle 11"/>
          <p:cNvSpPr>
            <a:spLocks noGrp="1" noChangeArrowheads="1"/>
          </p:cNvSpPr>
          <p:nvPr>
            <p:ph type="ftr" sz="quarter" idx="11"/>
          </p:nvPr>
        </p:nvSpPr>
        <p:spPr/>
        <p:txBody>
          <a:bodyPr/>
          <a:lstStyle>
            <a:lvl1pPr>
              <a:defRPr/>
            </a:lvl1pPr>
          </a:lstStyle>
          <a:p>
            <a:pPr>
              <a:defRPr/>
            </a:pPr>
            <a:endParaRPr lang="en-US" altLang="zh-CN"/>
          </a:p>
        </p:txBody>
      </p:sp>
      <p:sp>
        <p:nvSpPr>
          <p:cNvPr id="9" name="Rectangle 12"/>
          <p:cNvSpPr>
            <a:spLocks noGrp="1" noChangeArrowheads="1"/>
          </p:cNvSpPr>
          <p:nvPr>
            <p:ph type="sldNum" sz="quarter" idx="12"/>
          </p:nvPr>
        </p:nvSpPr>
        <p:spPr/>
        <p:txBody>
          <a:bodyPr/>
          <a:lstStyle>
            <a:lvl1pPr>
              <a:defRPr/>
            </a:lvl1pPr>
          </a:lstStyle>
          <a:p>
            <a:fld id="{DE3838A2-E4CD-4499-B193-515F13CCE873}"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0"/>
          <p:cNvSpPr>
            <a:spLocks noGrp="1" noChangeArrowheads="1"/>
          </p:cNvSpPr>
          <p:nvPr>
            <p:ph type="dt" sz="half" idx="10"/>
          </p:nvPr>
        </p:nvSpPr>
        <p:spPr/>
        <p:txBody>
          <a:bodyPr/>
          <a:lstStyle>
            <a:lvl1pPr>
              <a:defRPr/>
            </a:lvl1pPr>
          </a:lstStyle>
          <a:p>
            <a:pPr>
              <a:defRPr/>
            </a:pPr>
            <a:endParaRPr lang="en-US" altLang="zh-CN"/>
          </a:p>
        </p:txBody>
      </p:sp>
      <p:sp>
        <p:nvSpPr>
          <p:cNvPr id="4" name="Rectangle 11"/>
          <p:cNvSpPr>
            <a:spLocks noGrp="1" noChangeArrowheads="1"/>
          </p:cNvSpPr>
          <p:nvPr>
            <p:ph type="ftr" sz="quarter" idx="11"/>
          </p:nvPr>
        </p:nvSpPr>
        <p:spPr/>
        <p:txBody>
          <a:bodyPr/>
          <a:lstStyle>
            <a:lvl1pPr>
              <a:defRPr/>
            </a:lvl1pPr>
          </a:lstStyle>
          <a:p>
            <a:pPr>
              <a:defRPr/>
            </a:pPr>
            <a:endParaRPr lang="en-US" altLang="zh-CN"/>
          </a:p>
        </p:txBody>
      </p:sp>
      <p:sp>
        <p:nvSpPr>
          <p:cNvPr id="5" name="Rectangle 12"/>
          <p:cNvSpPr>
            <a:spLocks noGrp="1" noChangeArrowheads="1"/>
          </p:cNvSpPr>
          <p:nvPr>
            <p:ph type="sldNum" sz="quarter" idx="12"/>
          </p:nvPr>
        </p:nvSpPr>
        <p:spPr/>
        <p:txBody>
          <a:bodyPr/>
          <a:lstStyle>
            <a:lvl1pPr>
              <a:defRPr/>
            </a:lvl1pPr>
          </a:lstStyle>
          <a:p>
            <a:fld id="{2B883473-D020-4291-ACAE-9EB99C5822D0}"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pPr>
              <a:defRPr/>
            </a:pPr>
            <a:endParaRPr lang="en-US" altLang="zh-CN"/>
          </a:p>
        </p:txBody>
      </p:sp>
      <p:sp>
        <p:nvSpPr>
          <p:cNvPr id="3" name="Rectangle 11"/>
          <p:cNvSpPr>
            <a:spLocks noGrp="1" noChangeArrowheads="1"/>
          </p:cNvSpPr>
          <p:nvPr>
            <p:ph type="ftr" sz="quarter" idx="11"/>
          </p:nvPr>
        </p:nvSpPr>
        <p:spPr/>
        <p:txBody>
          <a:bodyPr/>
          <a:lstStyle>
            <a:lvl1pPr>
              <a:defRPr/>
            </a:lvl1pPr>
          </a:lstStyle>
          <a:p>
            <a:pPr>
              <a:defRPr/>
            </a:pPr>
            <a:endParaRPr lang="en-US" altLang="zh-CN"/>
          </a:p>
        </p:txBody>
      </p:sp>
      <p:sp>
        <p:nvSpPr>
          <p:cNvPr id="4" name="Rectangle 12"/>
          <p:cNvSpPr>
            <a:spLocks noGrp="1" noChangeArrowheads="1"/>
          </p:cNvSpPr>
          <p:nvPr>
            <p:ph type="sldNum" sz="quarter" idx="12"/>
          </p:nvPr>
        </p:nvSpPr>
        <p:spPr/>
        <p:txBody>
          <a:bodyPr/>
          <a:lstStyle>
            <a:lvl1pPr>
              <a:defRPr/>
            </a:lvl1pPr>
          </a:lstStyle>
          <a:p>
            <a:fld id="{5752D70D-A963-4B99-A1AC-0B11B29CD234}"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0"/>
          <p:cNvSpPr>
            <a:spLocks noGrp="1" noChangeArrowheads="1"/>
          </p:cNvSpPr>
          <p:nvPr>
            <p:ph type="dt" sz="half" idx="10"/>
          </p:nvPr>
        </p:nvSpPr>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p:txBody>
          <a:bodyPr/>
          <a:lstStyle>
            <a:lvl1pPr>
              <a:defRPr/>
            </a:lvl1pPr>
          </a:lstStyle>
          <a:p>
            <a:fld id="{6DBA1405-03F7-42F5-967D-19F3D7E8F7F3}"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82EC5D47-5F3C-4A9F-97C1-D25AA54BC904}"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0"/>
          <p:cNvSpPr>
            <a:spLocks noGrp="1" noChangeArrowheads="1"/>
          </p:cNvSpPr>
          <p:nvPr>
            <p:ph type="dt" sz="half" idx="10"/>
          </p:nvPr>
        </p:nvSpPr>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p:txBody>
          <a:bodyPr/>
          <a:lstStyle>
            <a:lvl1pPr>
              <a:defRPr/>
            </a:lvl1pPr>
          </a:lstStyle>
          <a:p>
            <a:pPr>
              <a:defRPr/>
            </a:pPr>
            <a:endParaRPr lang="en-US" altLang="zh-CN"/>
          </a:p>
        </p:txBody>
      </p:sp>
      <p:sp>
        <p:nvSpPr>
          <p:cNvPr id="7" name="Rectangle 12"/>
          <p:cNvSpPr>
            <a:spLocks noGrp="1" noChangeArrowheads="1"/>
          </p:cNvSpPr>
          <p:nvPr>
            <p:ph type="sldNum" sz="quarter" idx="12"/>
          </p:nvPr>
        </p:nvSpPr>
        <p:spPr/>
        <p:txBody>
          <a:bodyPr/>
          <a:lstStyle>
            <a:lvl1pPr>
              <a:defRPr/>
            </a:lvl1pPr>
          </a:lstStyle>
          <a:p>
            <a:fld id="{E872D6E0-955F-4FD0-9B1A-2211C8393A08}"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0"/>
          <p:cNvSpPr>
            <a:spLocks noGrp="1" noChangeArrowheads="1"/>
          </p:cNvSpPr>
          <p:nvPr>
            <p:ph type="dt" sz="half" idx="10"/>
          </p:nvPr>
        </p:nvSpPr>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p:txBody>
          <a:bodyPr/>
          <a:lstStyle>
            <a:lvl1pPr>
              <a:defRPr/>
            </a:lvl1pPr>
          </a:lstStyle>
          <a:p>
            <a:fld id="{DA684FF3-75FC-410B-8FF9-DB9B01EE8B17}"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57200" y="731838"/>
            <a:ext cx="6019800" cy="5567362"/>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0"/>
          <p:cNvSpPr>
            <a:spLocks noGrp="1" noChangeArrowheads="1"/>
          </p:cNvSpPr>
          <p:nvPr>
            <p:ph type="dt" sz="half" idx="10"/>
          </p:nvPr>
        </p:nvSpPr>
        <p:spPr/>
        <p:txBody>
          <a:bodyPr/>
          <a:lstStyle>
            <a:lvl1pPr>
              <a:defRPr/>
            </a:lvl1pPr>
          </a:lstStyle>
          <a:p>
            <a:pPr>
              <a:defRPr/>
            </a:pPr>
            <a:endParaRPr lang="en-US" altLang="zh-CN"/>
          </a:p>
        </p:txBody>
      </p:sp>
      <p:sp>
        <p:nvSpPr>
          <p:cNvPr id="5" name="Rectangle 11"/>
          <p:cNvSpPr>
            <a:spLocks noGrp="1" noChangeArrowheads="1"/>
          </p:cNvSpPr>
          <p:nvPr>
            <p:ph type="ftr" sz="quarter" idx="11"/>
          </p:nvPr>
        </p:nvSpPr>
        <p:spPr/>
        <p:txBody>
          <a:bodyPr/>
          <a:lstStyle>
            <a:lvl1pPr>
              <a:defRPr/>
            </a:lvl1pPr>
          </a:lstStyle>
          <a:p>
            <a:pPr>
              <a:defRPr/>
            </a:pPr>
            <a:endParaRPr lang="en-US" altLang="zh-CN"/>
          </a:p>
        </p:txBody>
      </p:sp>
      <p:sp>
        <p:nvSpPr>
          <p:cNvPr id="6" name="Rectangle 12"/>
          <p:cNvSpPr>
            <a:spLocks noGrp="1" noChangeArrowheads="1"/>
          </p:cNvSpPr>
          <p:nvPr>
            <p:ph type="sldNum" sz="quarter" idx="12"/>
          </p:nvPr>
        </p:nvSpPr>
        <p:spPr/>
        <p:txBody>
          <a:bodyPr/>
          <a:lstStyle>
            <a:lvl1pPr>
              <a:defRPr/>
            </a:lvl1pPr>
          </a:lstStyle>
          <a:p>
            <a:fld id="{A3AF260F-38A9-4F89-BE30-342DE654CB92}"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69DC6336-A0E2-4344-8AC0-57E57977746E}"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1FF6E97F-4DE3-49F9-BD86-1E5B62062BAB}"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DC6F6683-1F47-4D0A-BF97-B0F9C5625A6D}"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57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8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F92CB748-92AE-404B-BF2F-FC78F1CC0BB2}"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p:txBody>
          <a:bodyPr/>
          <a:lstStyle>
            <a:lvl1pPr>
              <a:defRPr/>
            </a:lvl1pPr>
          </a:lstStyle>
          <a:p>
            <a:fld id="{A6610318-5A92-4F0B-AF0A-6B93FD303513}"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p:txBody>
          <a:bodyPr/>
          <a:lstStyle>
            <a:lvl1pPr>
              <a:defRPr/>
            </a:lvl1pPr>
          </a:lstStyle>
          <a:p>
            <a:fld id="{7C71ABDC-69CA-4102-9A5E-1B3BE62F96A2}"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p:txBody>
          <a:bodyPr/>
          <a:lstStyle>
            <a:lvl1pPr>
              <a:defRPr/>
            </a:lvl1pPr>
          </a:lstStyle>
          <a:p>
            <a:fld id="{A36F219A-A777-425F-BF28-D962A81528D0}"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0A71485E-66E2-4A1D-82C6-36041DAAC999}"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427E7072-A46F-48C0-BAEC-DB92F1A5C709}"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9FD08DF5-0A23-4526-AC80-3398ECF381C2}"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26448DD0-01F6-4CFD-B9F8-50D38F4F1555}"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57200" y="731838"/>
            <a:ext cx="6019800" cy="5567362"/>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1F6432AC-450A-4A6E-8BC0-DFFC6F26CE1F}" type="slidenum">
              <a:rPr lang="en-US" altLang="zh-CN"/>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C9D550FE-B38C-474E-8C25-79B13390E69F}" type="slidenum">
              <a:rPr lang="en-US" altLang="zh-CN"/>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hasCustomPrompt="1"/>
          </p:nvPr>
        </p:nvSpPr>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ECF88670-05E4-47EF-989A-EEEEE6A6E018}" type="slidenum">
              <a:rPr lang="en-US" altLang="zh-CN"/>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96A0DEFB-6B0B-450D-BE37-9F3D289B97B0}" type="slidenum">
              <a:rPr lang="en-US" altLang="zh-CN"/>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57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8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3DAF5A1D-CA89-44B7-89B6-6750E8DC2C11}" type="slidenum">
              <a:rPr lang="en-US" altLang="zh-CN"/>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p:txBody>
          <a:bodyPr/>
          <a:lstStyle>
            <a:lvl1pPr>
              <a:defRPr/>
            </a:lvl1pPr>
          </a:lstStyle>
          <a:p>
            <a:fld id="{3F45757C-4011-430B-9506-209D3BA24F26}" type="slidenum">
              <a:rPr lang="en-US" altLang="zh-CN"/>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p:txBody>
          <a:bodyPr/>
          <a:lstStyle>
            <a:lvl1pPr>
              <a:defRPr/>
            </a:lvl1pPr>
          </a:lstStyle>
          <a:p>
            <a:fld id="{3C4EE79D-C663-4DA3-810C-CC6EA6A3D8B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hasCustomPrompt="1"/>
          </p:nvPr>
        </p:nvSpPr>
        <p:spPr>
          <a:xfrm>
            <a:off x="457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hasCustomPrompt="1"/>
          </p:nvPr>
        </p:nvSpPr>
        <p:spPr>
          <a:xfrm>
            <a:off x="4648200" y="1419225"/>
            <a:ext cx="4038600" cy="4879975"/>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6027D406-FE38-420E-892A-C759925E5718}" type="slidenum">
              <a:rPr lang="en-US" altLang="zh-CN"/>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p:txBody>
          <a:bodyPr/>
          <a:lstStyle>
            <a:lvl1pPr>
              <a:defRPr/>
            </a:lvl1pPr>
          </a:lstStyle>
          <a:p>
            <a:fld id="{63F61EC3-4000-45CB-89C5-3846E39B2463}" type="slidenum">
              <a:rPr lang="en-US" altLang="zh-CN"/>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9DCED210-A4DA-49D8-BDCB-4574AB1AB847}" type="slidenum">
              <a:rPr lang="en-US" altLang="zh-CN"/>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78ECEABB-4D59-43A1-BD14-ACCBA8908D3A}" type="slidenum">
              <a:rPr lang="en-US" altLang="zh-CN"/>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8A7C5FF2-1D8A-4C2D-800A-717560B90067}" type="slidenum">
              <a:rPr lang="en-US" altLang="zh-CN"/>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hasCustomPrompt="1"/>
          </p:nvPr>
        </p:nvSpPr>
        <p:spPr>
          <a:xfrm>
            <a:off x="457200" y="731838"/>
            <a:ext cx="6019800" cy="5567362"/>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p:txBody>
          <a:bodyPr/>
          <a:lstStyle>
            <a:lvl1pPr>
              <a:defRPr/>
            </a:lvl1pPr>
          </a:lstStyle>
          <a:p>
            <a:fld id="{22AEFECF-B859-465C-8C56-3EA939BFC83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p:txBody>
          <a:bodyPr/>
          <a:lstStyle>
            <a:lvl1pPr>
              <a:defRPr/>
            </a:lvl1pPr>
          </a:lstStyle>
          <a:p>
            <a:fld id="{2B9A332F-53F8-4D73-880B-DADB5A1460D5}"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p:txBody>
          <a:bodyPr/>
          <a:lstStyle>
            <a:lvl1pPr>
              <a:defRPr/>
            </a:lvl1pPr>
          </a:lstStyle>
          <a:p>
            <a:fld id="{AC777FE7-32C1-453B-880F-C9C0AB564C60}"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p:txBody>
          <a:bodyPr/>
          <a:lstStyle>
            <a:lvl1pPr>
              <a:defRPr/>
            </a:lvl1pPr>
          </a:lstStyle>
          <a:p>
            <a:fld id="{9D6154F1-9F00-4330-9669-3E40735C51F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E762D1AA-CF82-4675-987C-825DD64A9F08}"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p:txBody>
          <a:bodyPr/>
          <a:lstStyle>
            <a:lvl1pPr>
              <a:defRPr/>
            </a:lvl1pPr>
          </a:lstStyle>
          <a:p>
            <a:fld id="{9F2025AA-EB0D-4765-80D0-6C08FCF71C4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auto">
          <a:xfrm>
            <a:off x="592138" y="0"/>
            <a:ext cx="2066925" cy="838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7" name="Rectangle 3"/>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8" name="Rectangle 4" descr="a2"/>
          <p:cNvSpPr>
            <a:spLocks noChangeArrowheads="1"/>
          </p:cNvSpPr>
          <p:nvPr/>
        </p:nvSpPr>
        <p:spPr bwMode="auto">
          <a:xfrm>
            <a:off x="4938713" y="0"/>
            <a:ext cx="2066925" cy="838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9" name="Rectangle 5"/>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30" name="Rectangle 6"/>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grpSp>
        <p:nvGrpSpPr>
          <p:cNvPr id="1031" name="Group 7"/>
          <p:cNvGrpSpPr/>
          <p:nvPr/>
        </p:nvGrpSpPr>
        <p:grpSpPr bwMode="auto">
          <a:xfrm>
            <a:off x="0" y="685800"/>
            <a:ext cx="9144000" cy="609600"/>
            <a:chOff x="0" y="0"/>
            <a:chExt cx="5760" cy="384"/>
          </a:xfrm>
        </p:grpSpPr>
        <p:sp>
          <p:nvSpPr>
            <p:cNvPr id="2" name="Rectangle 8"/>
            <p:cNvSpPr>
              <a:spLocks noChangeArrowheads="1"/>
            </p:cNvSpPr>
            <p:nvPr/>
          </p:nvSpPr>
          <p:spPr bwMode="auto">
            <a:xfrm>
              <a:off x="0" y="0"/>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33" name="Rectangle 9"/>
            <p:cNvSpPr>
              <a:spLocks noChangeArrowheads="1"/>
            </p:cNvSpPr>
            <p:nvPr/>
          </p:nvSpPr>
          <p:spPr bwMode="auto">
            <a:xfrm>
              <a:off x="362" y="0"/>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grpSp>
      <p:sp>
        <p:nvSpPr>
          <p:cNvPr id="1032"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p:cNvSpPr>
            <a:spLocks noGrp="1" noChangeArrowheads="1"/>
          </p:cNvSpPr>
          <p:nvPr>
            <p:ph type="dt" sz="half" idx="2"/>
          </p:nvPr>
        </p:nvSpPr>
        <p:spPr bwMode="auto">
          <a:xfrm>
            <a:off x="457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ltLang="zh-CN"/>
              <a:t>www.themegallery.com</a:t>
            </a:r>
          </a:p>
        </p:txBody>
      </p:sp>
      <p:sp>
        <p:nvSpPr>
          <p:cNvPr id="1036" name="Rectangle 12"/>
          <p:cNvSpPr>
            <a:spLocks noGrp="1" noChangeArrowheads="1"/>
          </p:cNvSpPr>
          <p:nvPr>
            <p:ph type="ftr" sz="quarter" idx="3"/>
          </p:nvPr>
        </p:nvSpPr>
        <p:spPr bwMode="auto">
          <a:xfrm>
            <a:off x="5867400" y="6477000"/>
            <a:ext cx="289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ltLang="zh-CN"/>
              <a:t>Company Logo</a:t>
            </a:r>
          </a:p>
        </p:txBody>
      </p:sp>
      <p:sp>
        <p:nvSpPr>
          <p:cNvPr id="1037" name="Rectangle 13"/>
          <p:cNvSpPr>
            <a:spLocks noGrp="1" noChangeArrowheads="1"/>
          </p:cNvSpPr>
          <p:nvPr>
            <p:ph type="sldNum" sz="quarter" idx="4"/>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effectLst>
                  <a:outerShdw blurRad="38100" dist="38100" dir="2700000" algn="tl">
                    <a:srgbClr val="C0C0C0"/>
                  </a:outerShdw>
                </a:effectLst>
                <a:latin typeface="Verdana" panose="020B0604030504040204" pitchFamily="34" charset="0"/>
              </a:defRPr>
            </a:lvl1pPr>
          </a:lstStyle>
          <a:p>
            <a:fld id="{CE25A0F8-3650-4267-BC46-9C5C2D7BE408}" type="slidenum">
              <a:rPr lang="en-US" altLang="zh-CN"/>
              <a:t>‹#›</a:t>
            </a:fld>
            <a:endParaRPr lang="en-US" altLang="zh-CN"/>
          </a:p>
        </p:txBody>
      </p:sp>
      <p:sp>
        <p:nvSpPr>
          <p:cNvPr id="3"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39" name="Text Box 15"/>
          <p:cNvSpPr txBox="1">
            <a:spLocks noChangeArrowheads="1"/>
          </p:cNvSpPr>
          <p:nvPr/>
        </p:nvSpPr>
        <p:spPr bwMode="auto">
          <a:xfrm>
            <a:off x="7391400" y="762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descr="a1"/>
          <p:cNvSpPr>
            <a:spLocks noChangeArrowheads="1"/>
          </p:cNvSpPr>
          <p:nvPr/>
        </p:nvSpPr>
        <p:spPr bwMode="auto">
          <a:xfrm>
            <a:off x="2286000" y="0"/>
            <a:ext cx="2286000" cy="3124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2051" name="Rectangle 3"/>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2052" name="Rectangle 4"/>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2053" name="Rectangle 5" descr="a2"/>
          <p:cNvSpPr>
            <a:spLocks noChangeArrowheads="1"/>
          </p:cNvSpPr>
          <p:nvPr/>
        </p:nvSpPr>
        <p:spPr bwMode="auto">
          <a:xfrm>
            <a:off x="6934200" y="0"/>
            <a:ext cx="2209800" cy="3124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2054" name="Rectangle 6"/>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2055" name="Rectangle 7"/>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2056" name="Text Box 13"/>
          <p:cNvSpPr txBox="1">
            <a:spLocks noChangeArrowheads="1"/>
          </p:cNvSpPr>
          <p:nvPr/>
        </p:nvSpPr>
        <p:spPr bwMode="auto">
          <a:xfrm>
            <a:off x="444500" y="25146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r>
              <a:rPr lang="en-US" altLang="zh-CN" sz="2800" b="1">
                <a:solidFill>
                  <a:schemeClr val="bg1"/>
                </a:solidFill>
                <a:latin typeface="Arial Black" panose="020B0A04020102020204" pitchFamily="34" charset="0"/>
              </a:rPr>
              <a:t>L o g o</a:t>
            </a:r>
          </a:p>
        </p:txBody>
      </p:sp>
      <p:sp>
        <p:nvSpPr>
          <p:cNvPr id="2057"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8"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9" name="Rectangle 10"/>
          <p:cNvSpPr>
            <a:spLocks noGrp="1" noChangeArrowheads="1"/>
          </p:cNvSpPr>
          <p:nvPr>
            <p:ph type="dt" sz="half" idx="2"/>
          </p:nvPr>
        </p:nvSpPr>
        <p:spPr bwMode="auto">
          <a:xfrm>
            <a:off x="457200" y="6551613"/>
            <a:ext cx="21336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en-US" altLang="zh-CN"/>
          </a:p>
        </p:txBody>
      </p:sp>
      <p:sp>
        <p:nvSpPr>
          <p:cNvPr id="2060" name="Rectangle 11"/>
          <p:cNvSpPr>
            <a:spLocks noGrp="1" noChangeArrowheads="1"/>
          </p:cNvSpPr>
          <p:nvPr>
            <p:ph type="ftr" sz="quarter" idx="3"/>
          </p:nvPr>
        </p:nvSpPr>
        <p:spPr bwMode="auto">
          <a:xfrm>
            <a:off x="3124200" y="6553200"/>
            <a:ext cx="2895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lvl1pPr>
          </a:lstStyle>
          <a:p>
            <a:pPr>
              <a:defRPr/>
            </a:pPr>
            <a:endParaRPr lang="en-US" altLang="zh-CN"/>
          </a:p>
        </p:txBody>
      </p:sp>
      <p:sp>
        <p:nvSpPr>
          <p:cNvPr id="2061" name="Rectangle 12"/>
          <p:cNvSpPr>
            <a:spLocks noGrp="1" noChangeArrowheads="1"/>
          </p:cNvSpPr>
          <p:nvPr>
            <p:ph type="sldNum" sz="quarter" idx="4"/>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fld id="{7122244F-3EF7-46EB-9922-9270F5CC0A54}"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auto">
          <a:xfrm>
            <a:off x="592138" y="0"/>
            <a:ext cx="2066925" cy="838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7" name="Rectangle 3"/>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8" name="Rectangle 4" descr="a2"/>
          <p:cNvSpPr>
            <a:spLocks noChangeArrowheads="1"/>
          </p:cNvSpPr>
          <p:nvPr/>
        </p:nvSpPr>
        <p:spPr bwMode="auto">
          <a:xfrm>
            <a:off x="4938713" y="0"/>
            <a:ext cx="2066925" cy="838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9" name="Rectangle 5"/>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30" name="Rectangle 6"/>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grpSp>
        <p:nvGrpSpPr>
          <p:cNvPr id="3079" name="Group 7"/>
          <p:cNvGrpSpPr/>
          <p:nvPr/>
        </p:nvGrpSpPr>
        <p:grpSpPr bwMode="auto">
          <a:xfrm>
            <a:off x="0" y="685800"/>
            <a:ext cx="9144000" cy="609600"/>
            <a:chOff x="0" y="0"/>
            <a:chExt cx="5760" cy="384"/>
          </a:xfrm>
        </p:grpSpPr>
        <p:sp>
          <p:nvSpPr>
            <p:cNvPr id="2" name="Rectangle 8"/>
            <p:cNvSpPr>
              <a:spLocks noChangeArrowheads="1"/>
            </p:cNvSpPr>
            <p:nvPr/>
          </p:nvSpPr>
          <p:spPr bwMode="auto">
            <a:xfrm>
              <a:off x="0" y="0"/>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33" name="Rectangle 9"/>
            <p:cNvSpPr>
              <a:spLocks noChangeArrowheads="1"/>
            </p:cNvSpPr>
            <p:nvPr/>
          </p:nvSpPr>
          <p:spPr bwMode="auto">
            <a:xfrm>
              <a:off x="362" y="0"/>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grpSp>
      <p:sp>
        <p:nvSpPr>
          <p:cNvPr id="3080"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p:cNvSpPr>
            <a:spLocks noGrp="1" noChangeArrowheads="1"/>
          </p:cNvSpPr>
          <p:nvPr>
            <p:ph type="dt" sz="half" idx="2"/>
          </p:nvPr>
        </p:nvSpPr>
        <p:spPr bwMode="auto">
          <a:xfrm>
            <a:off x="457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ltLang="zh-CN"/>
              <a:t>www.themegallery.com</a:t>
            </a:r>
          </a:p>
        </p:txBody>
      </p:sp>
      <p:sp>
        <p:nvSpPr>
          <p:cNvPr id="1036" name="Rectangle 12"/>
          <p:cNvSpPr>
            <a:spLocks noGrp="1" noChangeArrowheads="1"/>
          </p:cNvSpPr>
          <p:nvPr>
            <p:ph type="ftr" sz="quarter" idx="3"/>
          </p:nvPr>
        </p:nvSpPr>
        <p:spPr bwMode="auto">
          <a:xfrm>
            <a:off x="5867400" y="6477000"/>
            <a:ext cx="289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ltLang="zh-CN"/>
              <a:t>Company Logo</a:t>
            </a:r>
          </a:p>
        </p:txBody>
      </p:sp>
      <p:sp>
        <p:nvSpPr>
          <p:cNvPr id="1037" name="Rectangle 13"/>
          <p:cNvSpPr>
            <a:spLocks noGrp="1" noChangeArrowheads="1"/>
          </p:cNvSpPr>
          <p:nvPr>
            <p:ph type="sldNum" sz="quarter" idx="4"/>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effectLst>
                  <a:outerShdw blurRad="38100" dist="38100" dir="2700000" algn="tl">
                    <a:srgbClr val="C0C0C0"/>
                  </a:outerShdw>
                </a:effectLst>
                <a:latin typeface="Verdana" panose="020B0604030504040204" pitchFamily="34" charset="0"/>
              </a:defRPr>
            </a:lvl1pPr>
          </a:lstStyle>
          <a:p>
            <a:fld id="{E16E3797-6D5A-47D7-9834-BC9253CFCB9D}" type="slidenum">
              <a:rPr lang="en-US" altLang="zh-CN"/>
              <a:t>‹#›</a:t>
            </a:fld>
            <a:endParaRPr lang="en-US" altLang="zh-CN"/>
          </a:p>
        </p:txBody>
      </p:sp>
      <p:sp>
        <p:nvSpPr>
          <p:cNvPr id="3084"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39" name="Text Box 15"/>
          <p:cNvSpPr txBox="1">
            <a:spLocks noChangeArrowheads="1"/>
          </p:cNvSpPr>
          <p:nvPr/>
        </p:nvSpPr>
        <p:spPr bwMode="auto">
          <a:xfrm>
            <a:off x="7391400" y="762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auto">
          <a:xfrm>
            <a:off x="592138" y="0"/>
            <a:ext cx="2066925" cy="838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7" name="Rectangle 3"/>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8" name="Rectangle 4" descr="a2"/>
          <p:cNvSpPr>
            <a:spLocks noChangeArrowheads="1"/>
          </p:cNvSpPr>
          <p:nvPr/>
        </p:nvSpPr>
        <p:spPr bwMode="auto">
          <a:xfrm>
            <a:off x="4938713" y="0"/>
            <a:ext cx="2066925" cy="838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29" name="Rectangle 5"/>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30" name="Rectangle 6"/>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grpSp>
        <p:nvGrpSpPr>
          <p:cNvPr id="4103" name="Group 7"/>
          <p:cNvGrpSpPr/>
          <p:nvPr/>
        </p:nvGrpSpPr>
        <p:grpSpPr bwMode="auto">
          <a:xfrm>
            <a:off x="0" y="685800"/>
            <a:ext cx="9144000" cy="609600"/>
            <a:chOff x="0" y="0"/>
            <a:chExt cx="5760" cy="384"/>
          </a:xfrm>
        </p:grpSpPr>
        <p:sp>
          <p:nvSpPr>
            <p:cNvPr id="2" name="Rectangle 8"/>
            <p:cNvSpPr>
              <a:spLocks noChangeArrowheads="1"/>
            </p:cNvSpPr>
            <p:nvPr/>
          </p:nvSpPr>
          <p:spPr bwMode="auto">
            <a:xfrm>
              <a:off x="0" y="0"/>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1033" name="Rectangle 9"/>
            <p:cNvSpPr>
              <a:spLocks noChangeArrowheads="1"/>
            </p:cNvSpPr>
            <p:nvPr/>
          </p:nvSpPr>
          <p:spPr bwMode="auto">
            <a:xfrm>
              <a:off x="362" y="0"/>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grpSp>
      <p:sp>
        <p:nvSpPr>
          <p:cNvPr id="4104"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p:cNvSpPr>
            <a:spLocks noGrp="1" noChangeArrowheads="1"/>
          </p:cNvSpPr>
          <p:nvPr>
            <p:ph type="dt" sz="half" idx="2"/>
          </p:nvPr>
        </p:nvSpPr>
        <p:spPr bwMode="auto">
          <a:xfrm>
            <a:off x="457200" y="6461125"/>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ltLang="zh-CN"/>
              <a:t>www.themegallery.com</a:t>
            </a:r>
          </a:p>
        </p:txBody>
      </p:sp>
      <p:sp>
        <p:nvSpPr>
          <p:cNvPr id="1036" name="Rectangle 12"/>
          <p:cNvSpPr>
            <a:spLocks noGrp="1" noChangeArrowheads="1"/>
          </p:cNvSpPr>
          <p:nvPr>
            <p:ph type="ftr" sz="quarter" idx="3"/>
          </p:nvPr>
        </p:nvSpPr>
        <p:spPr bwMode="auto">
          <a:xfrm>
            <a:off x="5867400" y="6477000"/>
            <a:ext cx="289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ltLang="zh-CN"/>
              <a:t>Company Logo</a:t>
            </a:r>
          </a:p>
        </p:txBody>
      </p:sp>
      <p:sp>
        <p:nvSpPr>
          <p:cNvPr id="1037" name="Rectangle 13"/>
          <p:cNvSpPr>
            <a:spLocks noGrp="1" noChangeArrowheads="1"/>
          </p:cNvSpPr>
          <p:nvPr>
            <p:ph type="sldNum" sz="quarter" idx="4"/>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effectLst>
                  <a:outerShdw blurRad="38100" dist="38100" dir="2700000" algn="tl">
                    <a:srgbClr val="C0C0C0"/>
                  </a:outerShdw>
                </a:effectLst>
                <a:latin typeface="Verdana" panose="020B0604030504040204" pitchFamily="34" charset="0"/>
              </a:defRPr>
            </a:lvl1pPr>
          </a:lstStyle>
          <a:p>
            <a:fld id="{EDE6B170-2BBD-4C2C-A51E-341EF39E7EAF}" type="slidenum">
              <a:rPr lang="en-US" altLang="zh-CN"/>
              <a:t>‹#›</a:t>
            </a:fld>
            <a:endParaRPr lang="en-US" altLang="zh-CN"/>
          </a:p>
        </p:txBody>
      </p:sp>
      <p:sp>
        <p:nvSpPr>
          <p:cNvPr id="4108"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39" name="Text Box 15"/>
          <p:cNvSpPr txBox="1">
            <a:spLocks noChangeArrowheads="1"/>
          </p:cNvSpPr>
          <p:nvPr/>
        </p:nvSpPr>
        <p:spPr bwMode="auto">
          <a:xfrm>
            <a:off x="7391400" y="762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3200" b="1" kern="1200">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idx="4294967295"/>
          </p:nvPr>
        </p:nvSpPr>
        <p:spPr>
          <a:xfrm>
            <a:off x="2286000" y="2743200"/>
            <a:ext cx="6705600" cy="990600"/>
          </a:xfrm>
        </p:spPr>
        <p:txBody>
          <a:bodyPr anchor="b"/>
          <a:lstStyle/>
          <a:p>
            <a:pPr algn="ctr" eaLnBrk="1" hangingPunct="1"/>
            <a:r>
              <a:rPr lang="en-US" altLang="zh-CN" sz="3600" dirty="0">
                <a:ea typeface="宋体" pitchFamily="2" charset="-122"/>
              </a:rPr>
              <a:t>Discrete Mathematics</a:t>
            </a:r>
          </a:p>
        </p:txBody>
      </p:sp>
      <p:sp>
        <p:nvSpPr>
          <p:cNvPr id="6148" name="Rectangle 3"/>
          <p:cNvSpPr>
            <a:spLocks noGrp="1" noChangeArrowheads="1"/>
          </p:cNvSpPr>
          <p:nvPr>
            <p:ph type="subTitle" idx="4294967295"/>
          </p:nvPr>
        </p:nvSpPr>
        <p:spPr>
          <a:xfrm>
            <a:off x="1295400" y="5715000"/>
            <a:ext cx="6719888" cy="381000"/>
          </a:xfrm>
        </p:spPr>
        <p:txBody>
          <a:bodyPr/>
          <a:lstStyle/>
          <a:p>
            <a:pPr marL="0" indent="0" algn="ctr" eaLnBrk="1" hangingPunct="1">
              <a:lnSpc>
                <a:spcPct val="90000"/>
              </a:lnSpc>
              <a:buFont typeface="Wingdings" panose="05000000000000000000" pitchFamily="2" charset="2"/>
              <a:buNone/>
            </a:pPr>
            <a:r>
              <a:rPr lang="en-US" altLang="zh-CN" sz="2000" b="1" dirty="0">
                <a:latin typeface="Verdana" panose="020B0604030504040204" pitchFamily="34" charset="0"/>
                <a:ea typeface="宋体" pitchFamily="2" charset="-122"/>
              </a:rPr>
              <a:t>South China University of Technology</a:t>
            </a:r>
          </a:p>
        </p:txBody>
      </p:sp>
      <p:sp>
        <p:nvSpPr>
          <p:cNvPr id="6149" name="Text Box 4"/>
          <p:cNvSpPr txBox="1">
            <a:spLocks noChangeArrowheads="1"/>
          </p:cNvSpPr>
          <p:nvPr/>
        </p:nvSpPr>
        <p:spPr bwMode="auto">
          <a:xfrm>
            <a:off x="3200400" y="449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800" b="1" dirty="0">
                <a:latin typeface="Times New Roman" panose="02020603050405020304" pitchFamily="18" charset="0"/>
              </a:rPr>
              <a:t>Dr. Han Huang</a:t>
            </a:r>
          </a:p>
        </p:txBody>
      </p:sp>
      <p:sp>
        <p:nvSpPr>
          <p:cNvPr id="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7462835-6616-4A1E-AF1C-FE14049CA252}" type="slidenum">
              <a:rPr lang="en-US" altLang="zh-CN" sz="1200">
                <a:effectLst>
                  <a:outerShdw blurRad="38100" dist="38100" dir="2700000" algn="tl">
                    <a:srgbClr val="C0C0C0"/>
                  </a:outerShdw>
                </a:effectLst>
                <a:latin typeface="Verdana" panose="020B0604030504040204" pitchFamily="34" charset="0"/>
              </a:rPr>
              <a:t>1</a:t>
            </a:fld>
            <a:endParaRPr lang="en-US" altLang="zh-CN" sz="1200" dirty="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50C6CF2-63D1-4D42-ABEC-534B519F5262}" type="slidenum">
              <a:rPr lang="en-US" altLang="zh-CN" sz="1200">
                <a:effectLst>
                  <a:outerShdw blurRad="38100" dist="38100" dir="2700000" algn="tl">
                    <a:srgbClr val="C0C0C0"/>
                  </a:outerShdw>
                </a:effectLst>
                <a:latin typeface="Verdana" panose="020B0604030504040204" pitchFamily="34" charset="0"/>
              </a:rPr>
              <a:t>10</a:t>
            </a:fld>
            <a:endParaRPr lang="en-US" altLang="zh-CN" sz="1200">
              <a:effectLst>
                <a:outerShdw blurRad="38100" dist="38100" dir="2700000" algn="tl">
                  <a:srgbClr val="C0C0C0"/>
                </a:outerShdw>
              </a:effectLst>
              <a:latin typeface="Verdana" panose="020B0604030504040204" pitchFamily="34" charset="0"/>
            </a:endParaRPr>
          </a:p>
        </p:txBody>
      </p:sp>
      <p:sp>
        <p:nvSpPr>
          <p:cNvPr id="18435" name="Rectangle 2"/>
          <p:cNvSpPr>
            <a:spLocks noGrp="1" noChangeArrowheads="1"/>
          </p:cNvSpPr>
          <p:nvPr>
            <p:ph type="title" idx="4294967295"/>
          </p:nvPr>
        </p:nvSpPr>
        <p:spPr/>
        <p:txBody>
          <a:bodyPr/>
          <a:lstStyle/>
          <a:p>
            <a:pPr eaLnBrk="1" hangingPunct="1"/>
            <a:r>
              <a:rPr lang="en-US" altLang="zh-CN">
                <a:ea typeface="宋体" pitchFamily="2" charset="-122"/>
              </a:rPr>
              <a:t>The Conjunction Operator</a:t>
            </a:r>
          </a:p>
        </p:txBody>
      </p:sp>
      <p:sp>
        <p:nvSpPr>
          <p:cNvPr id="18436"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dirty="0">
                <a:ea typeface="宋体" pitchFamily="2" charset="-122"/>
              </a:rPr>
              <a:t>The binary </a:t>
            </a:r>
            <a:r>
              <a:rPr lang="en-US" altLang="zh-CN" i="1" dirty="0">
                <a:ea typeface="宋体" pitchFamily="2" charset="-122"/>
              </a:rPr>
              <a:t>conjunction operator</a:t>
            </a:r>
            <a:r>
              <a:rPr lang="en-US" altLang="zh-CN" dirty="0">
                <a:ea typeface="宋体" pitchFamily="2" charset="-122"/>
              </a:rPr>
              <a:t> </a:t>
            </a:r>
            <a:r>
              <a:rPr lang="en-US" altLang="zh-CN" dirty="0">
                <a:latin typeface="Times New Roman" panose="02020603050405020304" pitchFamily="18" charset="0"/>
                <a:ea typeface="宋体" pitchFamily="2" charset="-122"/>
              </a:rPr>
              <a:t>“</a:t>
            </a:r>
            <a:r>
              <a:rPr lang="en-US" altLang="zh-CN" dirty="0">
                <a:ea typeface="宋体" pitchFamily="2" charset="-122"/>
                <a:sym typeface="Symbol" panose="05050102010706020507" pitchFamily="18" charset="2"/>
              </a:rPr>
              <a:t></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 (</a:t>
            </a:r>
            <a:r>
              <a:rPr lang="en-US" altLang="zh-CN" i="1" dirty="0">
                <a:ea typeface="宋体" pitchFamily="2" charset="-122"/>
                <a:sym typeface="Symbol" panose="05050102010706020507" pitchFamily="18" charset="2"/>
              </a:rPr>
              <a:t>AND</a:t>
            </a:r>
            <a:r>
              <a:rPr lang="en-US" altLang="zh-CN" dirty="0">
                <a:ea typeface="宋体" pitchFamily="2" charset="-122"/>
                <a:sym typeface="Symbol" panose="05050102010706020507" pitchFamily="18" charset="2"/>
              </a:rPr>
              <a:t>) combines two propositions to form their logical </a:t>
            </a:r>
            <a:r>
              <a:rPr lang="en-US" altLang="zh-CN" i="1" dirty="0">
                <a:ea typeface="宋体" pitchFamily="2" charset="-122"/>
                <a:sym typeface="Symbol" panose="05050102010706020507" pitchFamily="18" charset="2"/>
              </a:rPr>
              <a:t>conjunction</a:t>
            </a:r>
            <a:r>
              <a:rPr lang="en-US" altLang="zh-CN" dirty="0">
                <a:ea typeface="宋体" pitchFamily="2" charset="-122"/>
                <a:sym typeface="Symbol" panose="05050102010706020507" pitchFamily="18" charset="2"/>
              </a:rPr>
              <a:t>.</a:t>
            </a:r>
          </a:p>
          <a:p>
            <a:pPr eaLnBrk="1" hangingPunct="1">
              <a:buFont typeface="Wingdings" panose="05000000000000000000" pitchFamily="2" charset="2"/>
              <a:buNone/>
            </a:pPr>
            <a:endParaRPr lang="en-US" altLang="zh-CN" dirty="0">
              <a:ea typeface="宋体" pitchFamily="2" charset="-122"/>
              <a:sym typeface="Symbol" panose="05050102010706020507" pitchFamily="18" charset="2"/>
            </a:endParaRPr>
          </a:p>
          <a:p>
            <a:pPr eaLnBrk="1" hangingPunct="1">
              <a:buNone/>
            </a:pPr>
            <a:r>
              <a:rPr lang="en-US" altLang="zh-CN" i="1" dirty="0">
                <a:solidFill>
                  <a:srgbClr val="000000"/>
                </a:solidFill>
                <a:ea typeface="宋体" pitchFamily="2" charset="-122"/>
                <a:sym typeface="Symbol" panose="05050102010706020507" pitchFamily="18" charset="2"/>
              </a:rPr>
              <a:t>E.g.</a:t>
            </a:r>
            <a:r>
              <a:rPr lang="en-US" altLang="zh-CN" dirty="0">
                <a:solidFill>
                  <a:srgbClr val="000000"/>
                </a:solidFill>
                <a:ea typeface="宋体" pitchFamily="2" charset="-122"/>
                <a:sym typeface="Symbol" panose="05050102010706020507" pitchFamily="18" charset="2"/>
              </a:rPr>
              <a:t> If </a:t>
            </a:r>
            <a:r>
              <a:rPr lang="en-US" altLang="zh-CN" i="1" dirty="0">
                <a:solidFill>
                  <a:srgbClr val="000000"/>
                </a:solidFill>
                <a:ea typeface="宋体" pitchFamily="2" charset="-122"/>
                <a:sym typeface="Symbol" panose="05050102010706020507" pitchFamily="18" charset="2"/>
              </a:rPr>
              <a:t>p</a:t>
            </a:r>
            <a:r>
              <a:rPr lang="en-US" altLang="zh-CN" dirty="0">
                <a:solidFill>
                  <a:srgbClr val="000000"/>
                </a:solidFill>
                <a:ea typeface="宋体" pitchFamily="2" charset="-122"/>
                <a:sym typeface="Symbol" panose="05050102010706020507" pitchFamily="18" charset="2"/>
              </a:rPr>
              <a:t>=</a:t>
            </a:r>
            <a:r>
              <a:rPr lang="en-US" altLang="zh-CN" dirty="0">
                <a:solidFill>
                  <a:srgbClr val="000000"/>
                </a:solidFill>
                <a:latin typeface="Times New Roman" panose="02020603050405020304" pitchFamily="18" charset="0"/>
                <a:ea typeface="宋体" pitchFamily="2" charset="-122"/>
                <a:sym typeface="Symbol" panose="05050102010706020507" pitchFamily="18" charset="2"/>
              </a:rPr>
              <a:t>“</a:t>
            </a:r>
            <a:r>
              <a:rPr lang="en-US" altLang="zh-CN" dirty="0">
                <a:solidFill>
                  <a:srgbClr val="000000"/>
                </a:solidFill>
                <a:ea typeface="宋体" pitchFamily="2" charset="-122"/>
                <a:sym typeface="Symbol" panose="05050102010706020507" pitchFamily="18" charset="2"/>
              </a:rPr>
              <a:t>I will have noodle for lunch.</a:t>
            </a:r>
            <a:r>
              <a:rPr lang="en-US" altLang="zh-CN" dirty="0">
                <a:solidFill>
                  <a:srgbClr val="000000"/>
                </a:solidFill>
                <a:latin typeface="Times New Roman" panose="02020603050405020304" pitchFamily="18" charset="0"/>
                <a:ea typeface="宋体" pitchFamily="2" charset="-122"/>
                <a:sym typeface="Symbol" panose="05050102010706020507" pitchFamily="18" charset="2"/>
              </a:rPr>
              <a:t>”</a:t>
            </a:r>
            <a:r>
              <a:rPr lang="en-US" altLang="zh-CN" dirty="0">
                <a:solidFill>
                  <a:srgbClr val="000000"/>
                </a:solidFill>
                <a:ea typeface="宋体" pitchFamily="2" charset="-122"/>
                <a:sym typeface="Symbol" panose="05050102010706020507" pitchFamily="18" charset="2"/>
              </a:rPr>
              <a:t> and </a:t>
            </a:r>
            <a:r>
              <a:rPr lang="en-US" altLang="zh-CN" i="1" dirty="0">
                <a:solidFill>
                  <a:srgbClr val="000000"/>
                </a:solidFill>
                <a:ea typeface="宋体" pitchFamily="2" charset="-122"/>
                <a:sym typeface="Symbol" panose="05050102010706020507" pitchFamily="18" charset="2"/>
              </a:rPr>
              <a:t>q=</a:t>
            </a:r>
            <a:r>
              <a:rPr lang="en-US" altLang="zh-CN" dirty="0">
                <a:solidFill>
                  <a:srgbClr val="000000"/>
                </a:solidFill>
                <a:latin typeface="Times New Roman" panose="02020603050405020304" pitchFamily="18" charset="0"/>
                <a:ea typeface="宋体" pitchFamily="2" charset="-122"/>
                <a:sym typeface="Symbol" panose="05050102010706020507" pitchFamily="18" charset="2"/>
              </a:rPr>
              <a:t>“</a:t>
            </a:r>
            <a:r>
              <a:rPr lang="en-US" altLang="zh-CN" dirty="0">
                <a:solidFill>
                  <a:srgbClr val="000000"/>
                </a:solidFill>
                <a:ea typeface="宋体" pitchFamily="2" charset="-122"/>
                <a:sym typeface="Symbol" panose="05050102010706020507" pitchFamily="18" charset="2"/>
              </a:rPr>
              <a:t>I will have fruit for dinner.</a:t>
            </a:r>
            <a:r>
              <a:rPr lang="en-US" altLang="zh-CN" dirty="0">
                <a:solidFill>
                  <a:srgbClr val="000000"/>
                </a:solidFill>
                <a:latin typeface="Times New Roman" panose="02020603050405020304" pitchFamily="18" charset="0"/>
                <a:ea typeface="宋体" pitchFamily="2" charset="-122"/>
                <a:sym typeface="Symbol" panose="05050102010706020507" pitchFamily="18" charset="2"/>
              </a:rPr>
              <a:t>”</a:t>
            </a:r>
            <a:r>
              <a:rPr lang="en-US" altLang="zh-CN" dirty="0">
                <a:solidFill>
                  <a:srgbClr val="000000"/>
                </a:solidFill>
                <a:ea typeface="宋体" pitchFamily="2" charset="-122"/>
                <a:sym typeface="Symbol" panose="05050102010706020507" pitchFamily="18" charset="2"/>
              </a:rPr>
              <a:t>, then </a:t>
            </a:r>
            <a:r>
              <a:rPr lang="en-US" altLang="zh-CN" i="1" dirty="0" err="1">
                <a:solidFill>
                  <a:srgbClr val="000000"/>
                </a:solidFill>
                <a:ea typeface="宋体" pitchFamily="2" charset="-122"/>
                <a:sym typeface="Symbol" panose="05050102010706020507" pitchFamily="18" charset="2"/>
              </a:rPr>
              <a:t>p</a:t>
            </a:r>
            <a:r>
              <a:rPr lang="en-US" altLang="zh-CN" dirty="0" err="1">
                <a:solidFill>
                  <a:srgbClr val="000000"/>
                </a:solidFill>
                <a:ea typeface="宋体" pitchFamily="2" charset="-122"/>
                <a:sym typeface="Symbol" panose="05050102010706020507" pitchFamily="18" charset="2"/>
              </a:rPr>
              <a:t></a:t>
            </a:r>
            <a:r>
              <a:rPr lang="en-US" altLang="zh-CN" i="1" dirty="0" err="1">
                <a:solidFill>
                  <a:srgbClr val="000000"/>
                </a:solidFill>
                <a:ea typeface="宋体" pitchFamily="2" charset="-122"/>
                <a:sym typeface="Symbol" panose="05050102010706020507" pitchFamily="18" charset="2"/>
              </a:rPr>
              <a:t>q</a:t>
            </a:r>
            <a:r>
              <a:rPr lang="en-US" altLang="zh-CN" dirty="0">
                <a:solidFill>
                  <a:srgbClr val="000000"/>
                </a:solidFill>
                <a:ea typeface="宋体" pitchFamily="2" charset="-122"/>
                <a:sym typeface="Symbol" panose="05050102010706020507" pitchFamily="18" charset="2"/>
              </a:rPr>
              <a:t>=</a:t>
            </a:r>
            <a:r>
              <a:rPr lang="en-US" altLang="zh-CN" dirty="0">
                <a:solidFill>
                  <a:srgbClr val="000000"/>
                </a:solidFill>
                <a:latin typeface="Times New Roman" panose="02020603050405020304" pitchFamily="18" charset="0"/>
                <a:ea typeface="宋体" pitchFamily="2" charset="-122"/>
                <a:sym typeface="Symbol" panose="05050102010706020507" pitchFamily="18" charset="2"/>
              </a:rPr>
              <a:t>“</a:t>
            </a:r>
            <a:r>
              <a:rPr lang="en-US" altLang="zh-CN" dirty="0">
                <a:solidFill>
                  <a:srgbClr val="000000"/>
                </a:solidFill>
                <a:ea typeface="宋体" pitchFamily="2" charset="-122"/>
                <a:sym typeface="Symbol" panose="05050102010706020507" pitchFamily="18" charset="2"/>
              </a:rPr>
              <a:t>I will have noodle for lunch </a:t>
            </a:r>
            <a:r>
              <a:rPr lang="en-US" altLang="zh-CN" b="1" dirty="0">
                <a:solidFill>
                  <a:srgbClr val="000000"/>
                </a:solidFill>
                <a:ea typeface="宋体" pitchFamily="2" charset="-122"/>
                <a:sym typeface="Symbol" panose="05050102010706020507" pitchFamily="18" charset="2"/>
              </a:rPr>
              <a:t>and</a:t>
            </a:r>
            <a:r>
              <a:rPr lang="en-US" altLang="zh-CN" b="1" i="1" dirty="0">
                <a:solidFill>
                  <a:srgbClr val="000000"/>
                </a:solidFill>
                <a:ea typeface="宋体" pitchFamily="2" charset="-122"/>
                <a:sym typeface="Symbol" panose="05050102010706020507" pitchFamily="18" charset="2"/>
              </a:rPr>
              <a:t> </a:t>
            </a:r>
            <a:br>
              <a:rPr lang="en-US" altLang="zh-CN" b="1" i="1" dirty="0">
                <a:solidFill>
                  <a:srgbClr val="000000"/>
                </a:solidFill>
                <a:ea typeface="宋体" pitchFamily="2" charset="-122"/>
                <a:sym typeface="Symbol" panose="05050102010706020507" pitchFamily="18" charset="2"/>
              </a:rPr>
            </a:br>
            <a:r>
              <a:rPr lang="en-US" altLang="zh-CN" b="1" i="1" dirty="0">
                <a:solidFill>
                  <a:srgbClr val="000000"/>
                </a:solidFill>
                <a:ea typeface="宋体" pitchFamily="2" charset="-122"/>
                <a:sym typeface="Symbol" panose="05050102010706020507" pitchFamily="18" charset="2"/>
              </a:rPr>
              <a:t>           </a:t>
            </a:r>
            <a:r>
              <a:rPr lang="en-US" altLang="zh-CN" dirty="0">
                <a:solidFill>
                  <a:srgbClr val="000000"/>
                </a:solidFill>
                <a:ea typeface="宋体" pitchFamily="2" charset="-122"/>
                <a:sym typeface="Symbol" panose="05050102010706020507" pitchFamily="18" charset="2"/>
              </a:rPr>
              <a:t>I will have fruit for dinner.</a:t>
            </a:r>
            <a:r>
              <a:rPr lang="en-US" altLang="zh-CN" dirty="0">
                <a:solidFill>
                  <a:srgbClr val="000000"/>
                </a:solidFill>
                <a:latin typeface="Times New Roman" panose="02020603050405020304" pitchFamily="18" charset="0"/>
                <a:ea typeface="宋体" pitchFamily="2" charset="-122"/>
                <a:sym typeface="Symbol" panose="05050102010706020507" pitchFamily="18" charset="2"/>
              </a:rPr>
              <a:t>”</a:t>
            </a:r>
            <a:endParaRPr lang="en-US" altLang="zh-CN" dirty="0">
              <a:solidFill>
                <a:srgbClr val="000000"/>
              </a:solidFill>
              <a:ea typeface="宋体" pitchFamily="2" charset="-122"/>
            </a:endParaRPr>
          </a:p>
        </p:txBody>
      </p:sp>
      <p:sp>
        <p:nvSpPr>
          <p:cNvPr id="18437" name="Line 4"/>
          <p:cNvSpPr>
            <a:spLocks noChangeShapeType="1"/>
          </p:cNvSpPr>
          <p:nvPr/>
        </p:nvSpPr>
        <p:spPr bwMode="auto">
          <a:xfrm>
            <a:off x="8229600" y="6135688"/>
            <a:ext cx="152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8" name="Line 5"/>
          <p:cNvSpPr>
            <a:spLocks noChangeShapeType="1"/>
          </p:cNvSpPr>
          <p:nvPr/>
        </p:nvSpPr>
        <p:spPr bwMode="auto">
          <a:xfrm>
            <a:off x="8121650" y="3284538"/>
            <a:ext cx="152400" cy="0"/>
          </a:xfrm>
          <a:prstGeom prst="line">
            <a:avLst/>
          </a:prstGeom>
          <a:noFill/>
          <a:ln w="12700" cap="rnd">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140251E-0CA8-4FA4-A2D5-2BCDD9CA1935}" type="slidenum">
              <a:rPr lang="en-US" altLang="zh-CN" sz="1200">
                <a:effectLst>
                  <a:outerShdw blurRad="38100" dist="38100" dir="2700000" algn="tl">
                    <a:srgbClr val="C0C0C0"/>
                  </a:outerShdw>
                </a:effectLst>
                <a:latin typeface="Verdana" panose="020B0604030504040204" pitchFamily="34" charset="0"/>
              </a:rPr>
              <a:t>100</a:t>
            </a:fld>
            <a:endParaRPr lang="en-US" altLang="zh-CN" sz="1200">
              <a:effectLst>
                <a:outerShdw blurRad="38100" dist="38100" dir="2700000" algn="tl">
                  <a:srgbClr val="C0C0C0"/>
                </a:outerShdw>
              </a:effectLst>
              <a:latin typeface="Verdana" panose="020B0604030504040204" pitchFamily="34" charset="0"/>
            </a:endParaRPr>
          </a:p>
        </p:txBody>
      </p:sp>
      <p:sp>
        <p:nvSpPr>
          <p:cNvPr id="120835"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0836" name="Rectangle 3"/>
          <p:cNvSpPr>
            <a:spLocks noGrp="1" noChangeArrowheads="1"/>
          </p:cNvSpPr>
          <p:nvPr>
            <p:ph type="body" idx="4294967295"/>
          </p:nvPr>
        </p:nvSpPr>
        <p:spPr>
          <a:xfrm>
            <a:off x="0" y="1295400"/>
            <a:ext cx="9145588" cy="5410200"/>
          </a:xfrm>
        </p:spPr>
        <p:txBody>
          <a:bodyPr/>
          <a:lstStyle/>
          <a:p>
            <a:pPr algn="just"/>
            <a:r>
              <a:rPr lang="en-US" altLang="zh-CN" dirty="0">
                <a:ea typeface="宋体" pitchFamily="2" charset="-122"/>
              </a:rPr>
              <a:t>26. Let </a:t>
            </a:r>
            <a:r>
              <a:rPr lang="en-US" altLang="zh-CN" i="1" dirty="0">
                <a:ea typeface="宋体" pitchFamily="2" charset="-122"/>
              </a:rPr>
              <a:t>l</a:t>
            </a:r>
            <a:r>
              <a:rPr lang="en-US" altLang="zh-CN" dirty="0">
                <a:ea typeface="宋体" pitchFamily="2" charset="-122"/>
              </a:rPr>
              <a:t> be </a:t>
            </a:r>
            <a:r>
              <a:rPr lang="en-US" altLang="zh-CN" i="1" dirty="0">
                <a:ea typeface="宋体" pitchFamily="2" charset="-122"/>
              </a:rPr>
              <a:t>Lois works late</a:t>
            </a:r>
            <a:r>
              <a:rPr lang="en-US" altLang="zh-CN" dirty="0">
                <a:ea typeface="宋体" pitchFamily="2" charset="-122"/>
              </a:rPr>
              <a:t>, let </a:t>
            </a:r>
            <a:r>
              <a:rPr lang="en-US" altLang="zh-CN" i="1" dirty="0">
                <a:ea typeface="宋体" pitchFamily="2" charset="-122"/>
              </a:rPr>
              <a:t>j</a:t>
            </a:r>
            <a:r>
              <a:rPr lang="en-US" altLang="zh-CN" dirty="0">
                <a:ea typeface="宋体" pitchFamily="2" charset="-122"/>
              </a:rPr>
              <a:t> be </a:t>
            </a:r>
            <a:r>
              <a:rPr lang="en-US" altLang="zh-CN" i="1" dirty="0">
                <a:ea typeface="宋体" pitchFamily="2" charset="-122"/>
              </a:rPr>
              <a:t>John works late</a:t>
            </a:r>
            <a:r>
              <a:rPr lang="en-US" altLang="zh-CN" dirty="0">
                <a:ea typeface="宋体" pitchFamily="2" charset="-122"/>
              </a:rPr>
              <a:t>, and let </a:t>
            </a:r>
            <a:r>
              <a:rPr lang="en-US" altLang="zh-CN" i="1" dirty="0">
                <a:ea typeface="宋体" pitchFamily="2" charset="-122"/>
              </a:rPr>
              <a:t>e</a:t>
            </a:r>
            <a:r>
              <a:rPr lang="en-US" altLang="zh-CN" dirty="0">
                <a:ea typeface="宋体" pitchFamily="2" charset="-122"/>
              </a:rPr>
              <a:t> be </a:t>
            </a:r>
            <a:r>
              <a:rPr lang="en-US" altLang="zh-CN" i="1" dirty="0">
                <a:ea typeface="宋体" pitchFamily="2" charset="-122"/>
              </a:rPr>
              <a:t>they will eat at home</a:t>
            </a:r>
            <a:r>
              <a:rPr lang="en-US" altLang="zh-CN" dirty="0">
                <a:ea typeface="宋体" pitchFamily="2" charset="-122"/>
              </a:rPr>
              <a:t>. Consider the proposition </a:t>
            </a:r>
            <a:r>
              <a:rPr lang="en-US" altLang="zh-CN" i="1" dirty="0">
                <a:ea typeface="宋体" pitchFamily="2" charset="-122"/>
              </a:rPr>
              <a:t>If Lois or John do not work late, then they will eat at home.</a:t>
            </a:r>
            <a:r>
              <a:rPr lang="en-US" altLang="zh-CN" dirty="0">
                <a:ea typeface="宋体" pitchFamily="2" charset="-122"/>
              </a:rPr>
              <a:t> Which of these represents the proposition in symbols? </a:t>
            </a:r>
          </a:p>
          <a:p>
            <a:pPr algn="just"/>
            <a:r>
              <a:rPr lang="zh-CN" altLang="en-US" dirty="0">
                <a:ea typeface="宋体" pitchFamily="2" charset="-122"/>
              </a:rPr>
              <a:t>（</a:t>
            </a:r>
            <a:r>
              <a:rPr lang="en-US" altLang="zh-CN" dirty="0">
                <a:ea typeface="宋体" pitchFamily="2" charset="-122"/>
              </a:rPr>
              <a:t>C</a:t>
            </a:r>
            <a:r>
              <a:rPr lang="zh-CN" altLang="en-US" dirty="0">
                <a:ea typeface="宋体" pitchFamily="2" charset="-122"/>
              </a:rPr>
              <a:t>）</a:t>
            </a:r>
            <a:endParaRPr lang="zh-CN" altLang="zh-CN" dirty="0">
              <a:ea typeface="宋体" pitchFamily="2" charset="-122"/>
            </a:endParaRPr>
          </a:p>
          <a:p>
            <a:r>
              <a:rPr lang="en-US" altLang="zh-CN" dirty="0">
                <a:ea typeface="宋体" pitchFamily="2" charset="-122"/>
              </a:rPr>
              <a:t>A. </a:t>
            </a:r>
            <a:r>
              <a:rPr lang="en-US" altLang="zh-CN" dirty="0">
                <a:ea typeface="宋体" pitchFamily="2" charset="-122"/>
                <a:sym typeface="Symbol" panose="05050102010706020507" pitchFamily="18" charset="2"/>
              </a:rPr>
              <a:t></a:t>
            </a:r>
            <a:r>
              <a:rPr lang="en-US" altLang="zh-CN" dirty="0">
                <a:ea typeface="宋体" pitchFamily="2" charset="-122"/>
              </a:rPr>
              <a:t>(</a:t>
            </a:r>
            <a:r>
              <a:rPr lang="en-US" altLang="zh-CN" i="1" dirty="0" err="1">
                <a:ea typeface="宋体" pitchFamily="2" charset="-122"/>
              </a:rPr>
              <a:t>l</a:t>
            </a:r>
            <a:r>
              <a:rPr lang="en-US" altLang="zh-CN" dirty="0" err="1">
                <a:ea typeface="宋体" pitchFamily="2" charset="-122"/>
                <a:sym typeface="Symbol" panose="05050102010706020507" pitchFamily="18" charset="2"/>
              </a:rPr>
              <a:t></a:t>
            </a:r>
            <a:r>
              <a:rPr lang="en-US" altLang="zh-CN" i="1" dirty="0" err="1">
                <a:ea typeface="宋体" pitchFamily="2" charset="-122"/>
              </a:rPr>
              <a:t>j</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e       </a:t>
            </a:r>
          </a:p>
          <a:p>
            <a:r>
              <a:rPr lang="en-US" altLang="zh-CN" dirty="0">
                <a:ea typeface="宋体" pitchFamily="2" charset="-122"/>
              </a:rPr>
              <a:t>B. (</a:t>
            </a:r>
            <a:r>
              <a:rPr lang="en-US" altLang="zh-CN" dirty="0">
                <a:ea typeface="宋体" pitchFamily="2" charset="-122"/>
                <a:sym typeface="Symbol" panose="05050102010706020507" pitchFamily="18" charset="2"/>
              </a:rPr>
              <a:t></a:t>
            </a:r>
            <a:r>
              <a:rPr lang="en-US" altLang="zh-CN" i="1" dirty="0">
                <a:ea typeface="宋体" pitchFamily="2" charset="-122"/>
              </a:rPr>
              <a:t>l</a:t>
            </a:r>
            <a:r>
              <a:rPr lang="en-US" altLang="zh-CN" dirty="0">
                <a:ea typeface="宋体" pitchFamily="2" charset="-122"/>
                <a:sym typeface="Symbol" panose="05050102010706020507" pitchFamily="18" charset="2"/>
              </a:rPr>
              <a:t></a:t>
            </a:r>
            <a:r>
              <a:rPr lang="en-US" altLang="zh-CN" i="1" dirty="0">
                <a:ea typeface="宋体" pitchFamily="2" charset="-122"/>
              </a:rPr>
              <a:t>j</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e   </a:t>
            </a:r>
          </a:p>
          <a:p>
            <a:r>
              <a:rPr lang="en-US" altLang="zh-CN" dirty="0">
                <a:ea typeface="宋体" pitchFamily="2" charset="-122"/>
              </a:rPr>
              <a:t>C. </a:t>
            </a:r>
            <a:r>
              <a:rPr lang="en-US" altLang="zh-CN" dirty="0">
                <a:ea typeface="宋体" pitchFamily="2" charset="-122"/>
                <a:sym typeface="Symbol" panose="05050102010706020507" pitchFamily="18" charset="2"/>
              </a:rPr>
              <a:t></a:t>
            </a:r>
            <a:r>
              <a:rPr lang="en-US" altLang="zh-CN" dirty="0">
                <a:ea typeface="宋体" pitchFamily="2" charset="-122"/>
              </a:rPr>
              <a:t>(</a:t>
            </a:r>
            <a:r>
              <a:rPr lang="en-US" altLang="zh-CN" i="1" dirty="0" err="1">
                <a:ea typeface="宋体" pitchFamily="2" charset="-122"/>
              </a:rPr>
              <a:t>l</a:t>
            </a:r>
            <a:r>
              <a:rPr lang="en-US" altLang="zh-CN" dirty="0" err="1">
                <a:ea typeface="宋体" pitchFamily="2" charset="-122"/>
                <a:sym typeface="Symbol" panose="05050102010706020507" pitchFamily="18" charset="2"/>
              </a:rPr>
              <a:t></a:t>
            </a:r>
            <a:r>
              <a:rPr lang="en-US" altLang="zh-CN" i="1" dirty="0" err="1">
                <a:ea typeface="宋体" pitchFamily="2" charset="-122"/>
              </a:rPr>
              <a:t>j</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e       </a:t>
            </a:r>
          </a:p>
          <a:p>
            <a:r>
              <a:rPr lang="en-US" altLang="zh-CN" dirty="0">
                <a:ea typeface="宋体" pitchFamily="2" charset="-122"/>
              </a:rPr>
              <a:t>D. e </a:t>
            </a:r>
            <a:r>
              <a:rPr lang="en-US" altLang="zh-CN" dirty="0">
                <a:ea typeface="宋体" pitchFamily="2" charset="-122"/>
                <a:sym typeface="Symbol" panose="05050102010706020507" pitchFamily="18" charset="2"/>
              </a:rPr>
              <a:t></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i="1" dirty="0">
                <a:ea typeface="宋体" pitchFamily="2" charset="-122"/>
              </a:rPr>
              <a:t>l</a:t>
            </a:r>
            <a:r>
              <a:rPr lang="en-US" altLang="zh-CN" dirty="0">
                <a:ea typeface="宋体" pitchFamily="2" charset="-122"/>
                <a:sym typeface="Symbol" panose="05050102010706020507" pitchFamily="18" charset="2"/>
              </a:rPr>
              <a:t></a:t>
            </a:r>
            <a:r>
              <a:rPr lang="en-US" altLang="zh-CN" i="1" dirty="0">
                <a:ea typeface="宋体" pitchFamily="2" charset="-122"/>
              </a:rPr>
              <a:t>j</a:t>
            </a:r>
            <a:r>
              <a:rPr lang="en-US" altLang="zh-CN" dirty="0">
                <a:ea typeface="宋体" pitchFamily="2" charset="-122"/>
              </a:rPr>
              <a:t>)</a:t>
            </a:r>
            <a:endParaRPr lang="en-US" altLang="zh-CN" sz="2400" dirty="0">
              <a:ea typeface="宋体"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963" y="2362200"/>
            <a:ext cx="4237037"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58719B8-1407-41AF-95FC-A2D54B748460}" type="slidenum">
              <a:rPr lang="en-US" altLang="zh-CN" sz="1200">
                <a:effectLst>
                  <a:outerShdw blurRad="38100" dist="38100" dir="2700000" algn="tl">
                    <a:srgbClr val="C0C0C0"/>
                  </a:outerShdw>
                </a:effectLst>
                <a:latin typeface="Verdana" panose="020B0604030504040204" pitchFamily="34" charset="0"/>
              </a:rPr>
              <a:t>101</a:t>
            </a:fld>
            <a:endParaRPr lang="en-US" altLang="zh-CN" sz="1200">
              <a:effectLst>
                <a:outerShdw blurRad="38100" dist="38100" dir="2700000" algn="tl">
                  <a:srgbClr val="C0C0C0"/>
                </a:outerShdw>
              </a:effectLst>
              <a:latin typeface="Verdana" panose="020B0604030504040204" pitchFamily="34" charset="0"/>
            </a:endParaRPr>
          </a:p>
        </p:txBody>
      </p:sp>
      <p:sp>
        <p:nvSpPr>
          <p:cNvPr id="121860"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5" name="矩形 4"/>
          <p:cNvSpPr>
            <a:spLocks noRot="1" noChangeAspect="1" noMove="1" noResize="1" noEditPoints="1" noAdjustHandles="1" noChangeArrowheads="1" noChangeShapeType="1" noTextEdit="1"/>
          </p:cNvSpPr>
          <p:nvPr/>
        </p:nvSpPr>
        <p:spPr>
          <a:xfrm>
            <a:off x="346118" y="1373326"/>
            <a:ext cx="8569168" cy="2377959"/>
          </a:xfrm>
          <a:prstGeom prst="rect">
            <a:avLst/>
          </a:prstGeom>
          <a:blipFill>
            <a:blip r:embed="rId3"/>
            <a:stretch>
              <a:fillRect l="-1281"/>
            </a:stretch>
          </a:blipFill>
        </p:spPr>
        <p:txBody>
          <a:bodyPr/>
          <a:lstStyle/>
          <a:p>
            <a:pPr>
              <a:defRPr/>
            </a:pPr>
            <a:r>
              <a:rPr lang="zh-CN" altLang="en-US">
                <a:noFill/>
              </a:rPr>
              <a:t> </a:t>
            </a:r>
          </a:p>
        </p:txBody>
      </p:sp>
      <p:sp>
        <p:nvSpPr>
          <p:cNvPr id="6" name="矩形 5"/>
          <p:cNvSpPr/>
          <p:nvPr/>
        </p:nvSpPr>
        <p:spPr>
          <a:xfrm>
            <a:off x="8001000" y="1498600"/>
            <a:ext cx="338138" cy="369888"/>
          </a:xfrm>
          <a:prstGeom prst="rect">
            <a:avLst/>
          </a:prstGeom>
        </p:spPr>
        <p:txBody>
          <a:bodyPr wrap="none">
            <a:spAutoFit/>
          </a:bodyPr>
          <a:lstStyle/>
          <a:p>
            <a:pPr>
              <a:defRPr/>
            </a:pPr>
            <a:r>
              <a:rPr lang="en-US" altLang="zh-CN" kern="100" dirty="0">
                <a:latin typeface="Times New Roman" panose="02020603050405020304" pitchFamily="18" charset="0"/>
              </a:rPr>
              <a:t>B</a:t>
            </a:r>
            <a:endParaRPr lang="zh-CN" altLang="en-US" dirty="0"/>
          </a:p>
        </p:txBody>
      </p:sp>
      <p:sp>
        <p:nvSpPr>
          <p:cNvPr id="2" name="文本框 1"/>
          <p:cNvSpPr txBox="1"/>
          <p:nvPr/>
        </p:nvSpPr>
        <p:spPr>
          <a:xfrm>
            <a:off x="228714" y="1421934"/>
            <a:ext cx="684803" cy="523220"/>
          </a:xfrm>
          <a:prstGeom prst="rect">
            <a:avLst/>
          </a:prstGeom>
          <a:solidFill>
            <a:schemeClr val="bg1"/>
          </a:solidFill>
        </p:spPr>
        <p:txBody>
          <a:bodyPr wrap="none" rtlCol="0">
            <a:spAutoFit/>
          </a:bodyPr>
          <a:lstStyle/>
          <a:p>
            <a:r>
              <a:rPr lang="en-US" altLang="zh-CN" sz="2800" dirty="0"/>
              <a:t>27.</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BF62737-5C42-44CA-810A-D46EB21D8AB0}" type="slidenum">
              <a:rPr lang="en-US" altLang="zh-CN" sz="1200">
                <a:effectLst>
                  <a:outerShdw blurRad="38100" dist="38100" dir="2700000" algn="tl">
                    <a:srgbClr val="C0C0C0"/>
                  </a:outerShdw>
                </a:effectLst>
                <a:latin typeface="Verdana" panose="020B0604030504040204" pitchFamily="34" charset="0"/>
              </a:rPr>
              <a:t>102</a:t>
            </a:fld>
            <a:endParaRPr lang="en-US" altLang="zh-CN" sz="1200">
              <a:effectLst>
                <a:outerShdw blurRad="38100" dist="38100" dir="2700000" algn="tl">
                  <a:srgbClr val="C0C0C0"/>
                </a:outerShdw>
              </a:effectLst>
              <a:latin typeface="Verdana" panose="020B0604030504040204" pitchFamily="34" charset="0"/>
            </a:endParaRPr>
          </a:p>
        </p:txBody>
      </p:sp>
      <p:sp>
        <p:nvSpPr>
          <p:cNvPr id="122883"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2884"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28. What is the propositional logic notation corresponding to the condition operation “&amp;&amp;” in the programming language of C/C++/Java ? </a:t>
            </a:r>
            <a:r>
              <a:rPr lang="en-US" altLang="zh-CN" u="sng" dirty="0">
                <a:ea typeface="宋体" pitchFamily="2" charset="-122"/>
              </a:rPr>
              <a:t>       </a:t>
            </a:r>
            <a:endParaRPr lang="en-US" altLang="zh-CN" sz="2400" dirty="0">
              <a:ea typeface="宋体"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275A815-FE06-49A1-85E3-8576D0AF37E4}" type="slidenum">
              <a:rPr lang="en-US" altLang="zh-CN" sz="1200">
                <a:effectLst>
                  <a:outerShdw blurRad="38100" dist="38100" dir="2700000" algn="tl">
                    <a:srgbClr val="C0C0C0"/>
                  </a:outerShdw>
                </a:effectLst>
                <a:latin typeface="Verdana" panose="020B0604030504040204" pitchFamily="34" charset="0"/>
              </a:rPr>
              <a:t>103</a:t>
            </a:fld>
            <a:endParaRPr lang="en-US" altLang="zh-CN" sz="1200">
              <a:effectLst>
                <a:outerShdw blurRad="38100" dist="38100" dir="2700000" algn="tl">
                  <a:srgbClr val="C0C0C0"/>
                </a:outerShdw>
              </a:effectLst>
              <a:latin typeface="Verdana" panose="020B0604030504040204" pitchFamily="34" charset="0"/>
            </a:endParaRPr>
          </a:p>
        </p:txBody>
      </p:sp>
      <p:sp>
        <p:nvSpPr>
          <p:cNvPr id="12390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3908"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28. What is the propositional logic notation corresponding to the condition operation “&amp;&amp;” in the programming language of C/C++/Java ? </a:t>
            </a:r>
          </a:p>
          <a:p>
            <a:endParaRPr lang="en-US" altLang="zh-CN" u="sng" dirty="0">
              <a:ea typeface="宋体" pitchFamily="2" charset="-122"/>
            </a:endParaRPr>
          </a:p>
          <a:p>
            <a:r>
              <a:rPr lang="zh-CN" altLang="zh-CN" u="sng" dirty="0">
                <a:ea typeface="宋体" pitchFamily="2" charset="-122"/>
              </a:rPr>
              <a:t>∧</a:t>
            </a:r>
            <a:r>
              <a:rPr lang="en-US" altLang="zh-CN" u="sng" dirty="0">
                <a:ea typeface="宋体" pitchFamily="2" charset="-122"/>
              </a:rPr>
              <a:t> </a:t>
            </a:r>
            <a:endParaRPr lang="en-US" altLang="zh-CN" sz="2400" u="sng" dirty="0">
              <a:ea typeface="宋体"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DEF3BFE-B6CB-47BC-AAB7-286780D85D99}" type="slidenum">
              <a:rPr lang="en-US" altLang="zh-CN" sz="1200">
                <a:effectLst>
                  <a:outerShdw blurRad="38100" dist="38100" dir="2700000" algn="tl">
                    <a:srgbClr val="C0C0C0"/>
                  </a:outerShdw>
                </a:effectLst>
                <a:latin typeface="Verdana" panose="020B0604030504040204" pitchFamily="34" charset="0"/>
              </a:rPr>
              <a:t>104</a:t>
            </a:fld>
            <a:endParaRPr lang="en-US" altLang="zh-CN" sz="1200">
              <a:effectLst>
                <a:outerShdw blurRad="38100" dist="38100" dir="2700000" algn="tl">
                  <a:srgbClr val="C0C0C0"/>
                </a:outerShdw>
              </a:effectLst>
              <a:latin typeface="Verdana" panose="020B0604030504040204" pitchFamily="34" charset="0"/>
            </a:endParaRPr>
          </a:p>
        </p:txBody>
      </p:sp>
      <p:sp>
        <p:nvSpPr>
          <p:cNvPr id="124931"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4932"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29. What is the propositional logic notation corresponding to the condition operation “||” in the programming language of C/C++/Java ? </a:t>
            </a:r>
            <a:r>
              <a:rPr lang="en-US" altLang="zh-CN" u="sng" dirty="0">
                <a:ea typeface="宋体" pitchFamily="2" charset="-122"/>
              </a:rPr>
              <a:t>       </a:t>
            </a:r>
            <a:endParaRPr lang="zh-CN" altLang="zh-CN" dirty="0">
              <a:ea typeface="宋体"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85FEB08-2914-4B97-93E4-C351E4C69D8C}" type="slidenum">
              <a:rPr lang="en-US" altLang="zh-CN" sz="1200">
                <a:effectLst>
                  <a:outerShdw blurRad="38100" dist="38100" dir="2700000" algn="tl">
                    <a:srgbClr val="C0C0C0"/>
                  </a:outerShdw>
                </a:effectLst>
                <a:latin typeface="Verdana" panose="020B0604030504040204" pitchFamily="34" charset="0"/>
              </a:rPr>
              <a:t>105</a:t>
            </a:fld>
            <a:endParaRPr lang="en-US" altLang="zh-CN" sz="1200">
              <a:effectLst>
                <a:outerShdw blurRad="38100" dist="38100" dir="2700000" algn="tl">
                  <a:srgbClr val="C0C0C0"/>
                </a:outerShdw>
              </a:effectLst>
              <a:latin typeface="Verdana" panose="020B0604030504040204" pitchFamily="34" charset="0"/>
            </a:endParaRPr>
          </a:p>
        </p:txBody>
      </p:sp>
      <p:sp>
        <p:nvSpPr>
          <p:cNvPr id="125955"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595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29. What is the propositional logic notation corresponding to the condition operation “||” in the programming language of C/C++/Java ? </a:t>
            </a:r>
          </a:p>
          <a:p>
            <a:endParaRPr lang="en-US" altLang="zh-CN" u="sng" dirty="0">
              <a:ea typeface="宋体" pitchFamily="2" charset="-122"/>
            </a:endParaRPr>
          </a:p>
          <a:p>
            <a:r>
              <a:rPr lang="en-US" altLang="zh-CN" dirty="0">
                <a:ea typeface="宋体" pitchFamily="2" charset="-122"/>
              </a:rPr>
              <a:t>disjunction OR (</a:t>
            </a:r>
            <a:r>
              <a:rPr lang="zh-CN" altLang="zh-CN" dirty="0">
                <a:ea typeface="宋体" pitchFamily="2" charset="-122"/>
              </a:rPr>
              <a:t>∨</a:t>
            </a:r>
            <a:r>
              <a:rPr lang="en-US" altLang="zh-CN" dirty="0">
                <a:ea typeface="宋体" pitchFamily="2" charset="-122"/>
              </a:rPr>
              <a:t>)</a:t>
            </a:r>
            <a:r>
              <a:rPr lang="en-US" altLang="zh-CN" u="sng" dirty="0">
                <a:ea typeface="宋体" pitchFamily="2" charset="-122"/>
              </a:rPr>
              <a:t> </a:t>
            </a:r>
            <a:endParaRPr lang="en-US" altLang="zh-CN" sz="2400" dirty="0">
              <a:ea typeface="宋体"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CB2569D-A829-499A-8F43-9F9A2BFF6ACD}" type="slidenum">
              <a:rPr lang="en-US" altLang="zh-CN" sz="1200">
                <a:effectLst>
                  <a:outerShdw blurRad="38100" dist="38100" dir="2700000" algn="tl">
                    <a:srgbClr val="C0C0C0"/>
                  </a:outerShdw>
                </a:effectLst>
                <a:latin typeface="Verdana" panose="020B0604030504040204" pitchFamily="34" charset="0"/>
              </a:rPr>
              <a:t>106</a:t>
            </a:fld>
            <a:endParaRPr lang="en-US" altLang="zh-CN" sz="1200">
              <a:effectLst>
                <a:outerShdw blurRad="38100" dist="38100" dir="2700000" algn="tl">
                  <a:srgbClr val="C0C0C0"/>
                </a:outerShdw>
              </a:effectLst>
              <a:latin typeface="Verdana" panose="020B0604030504040204" pitchFamily="34" charset="0"/>
            </a:endParaRPr>
          </a:p>
        </p:txBody>
      </p:sp>
      <p:sp>
        <p:nvSpPr>
          <p:cNvPr id="12697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698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30. The precedence of logical operators </a:t>
            </a:r>
            <a:r>
              <a:rPr lang="zh-CN" altLang="zh-CN" dirty="0">
                <a:ea typeface="宋体" pitchFamily="2" charset="-122"/>
              </a:rPr>
              <a:t> </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 ”</a:t>
            </a:r>
            <a:endParaRPr lang="zh-CN" altLang="zh-CN" dirty="0">
              <a:ea typeface="宋体"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7AA8C1C-F268-4D30-8EE7-9EE18740143E}" type="slidenum">
              <a:rPr lang="en-US" altLang="zh-CN" sz="1200">
                <a:effectLst>
                  <a:outerShdw blurRad="38100" dist="38100" dir="2700000" algn="tl">
                    <a:srgbClr val="C0C0C0"/>
                  </a:outerShdw>
                </a:effectLst>
                <a:latin typeface="Verdana" panose="020B0604030504040204" pitchFamily="34" charset="0"/>
              </a:rPr>
              <a:t>107</a:t>
            </a:fld>
            <a:endParaRPr lang="en-US" altLang="zh-CN" sz="1200">
              <a:effectLst>
                <a:outerShdw blurRad="38100" dist="38100" dir="2700000" algn="tl">
                  <a:srgbClr val="C0C0C0"/>
                </a:outerShdw>
              </a:effectLst>
              <a:latin typeface="Verdana" panose="020B0604030504040204" pitchFamily="34" charset="0"/>
            </a:endParaRPr>
          </a:p>
        </p:txBody>
      </p:sp>
      <p:sp>
        <p:nvSpPr>
          <p:cNvPr id="128003"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28004"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30. The precedence of logical operators </a:t>
            </a:r>
            <a:r>
              <a:rPr lang="zh-CN" altLang="zh-CN" dirty="0">
                <a:ea typeface="宋体" pitchFamily="2" charset="-122"/>
              </a:rPr>
              <a:t> </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 ”</a:t>
            </a:r>
          </a:p>
          <a:p>
            <a:endParaRPr lang="en-US" altLang="zh-CN" dirty="0">
              <a:ea typeface="宋体" pitchFamily="2" charset="-122"/>
            </a:endParaRPr>
          </a:p>
          <a:p>
            <a:r>
              <a:rPr lang="en-US" altLang="zh-CN" dirty="0">
                <a:ea typeface="宋体" pitchFamily="2" charset="-122"/>
              </a:rPr>
              <a:t> </a:t>
            </a:r>
            <a:r>
              <a:rPr lang="en-US" altLang="zh-CN" u="sng" dirty="0">
                <a:ea typeface="宋体" pitchFamily="2" charset="-122"/>
                <a:sym typeface="Symbol" panose="05050102010706020507" pitchFamily="18" charset="2"/>
              </a:rPr>
              <a:t>    </a:t>
            </a:r>
            <a:endParaRPr lang="zh-CN" altLang="zh-CN" u="sng" dirty="0">
              <a:ea typeface="宋体" pitchFamily="2"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subTitle" idx="4294967295"/>
          </p:nvPr>
        </p:nvSpPr>
        <p:spPr>
          <a:xfrm>
            <a:off x="2819400" y="4953000"/>
            <a:ext cx="5167313" cy="414338"/>
          </a:xfrm>
        </p:spPr>
        <p:txBody>
          <a:bodyPr/>
          <a:lstStyle/>
          <a:p>
            <a:pPr marL="0" indent="0" algn="dist" eaLnBrk="1" hangingPunct="1">
              <a:lnSpc>
                <a:spcPct val="80000"/>
              </a:lnSpc>
              <a:buFont typeface="Wingdings" panose="05000000000000000000" pitchFamily="2" charset="2"/>
              <a:buNone/>
            </a:pPr>
            <a:r>
              <a:rPr lang="en-US" altLang="zh-CN" sz="1800" b="1">
                <a:solidFill>
                  <a:schemeClr val="bg1"/>
                </a:solidFill>
                <a:ea typeface="宋体" pitchFamily="2" charset="-122"/>
              </a:rPr>
              <a:t>Click to edit company slogan .</a:t>
            </a:r>
          </a:p>
        </p:txBody>
      </p:sp>
      <p:sp>
        <p:nvSpPr>
          <p:cNvPr id="68612" name="WordArt 3"/>
          <p:cNvSpPr>
            <a:spLocks noChangeArrowheads="1" noChangeShapeType="1" noTextEdit="1"/>
          </p:cNvSpPr>
          <p:nvPr/>
        </p:nvSpPr>
        <p:spPr bwMode="auto">
          <a:xfrm>
            <a:off x="2133600" y="4267200"/>
            <a:ext cx="5029200" cy="7620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End of the 1.1 Logic</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7AA8C1C-F268-4D30-8EE7-9EE18740143E}" type="slidenum">
              <a:rPr lang="en-US" altLang="zh-CN" sz="1200">
                <a:effectLst>
                  <a:outerShdw blurRad="38100" dist="38100" dir="2700000" algn="tl">
                    <a:srgbClr val="C0C0C0"/>
                  </a:outerShdw>
                </a:effectLst>
                <a:latin typeface="Verdana" panose="020B0604030504040204" pitchFamily="34" charset="0"/>
              </a:rPr>
              <a:t>108</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p:cTn id="7" dur="500" fill="hold"/>
                                        <p:tgtEl>
                                          <p:spTgt spid="68612"/>
                                        </p:tgtEl>
                                        <p:attrNameLst>
                                          <p:attrName>ppt_w</p:attrName>
                                        </p:attrNameLst>
                                      </p:cBhvr>
                                      <p:tavLst>
                                        <p:tav tm="0">
                                          <p:val>
                                            <p:fltVal val="0"/>
                                          </p:val>
                                        </p:tav>
                                        <p:tav tm="100000">
                                          <p:val>
                                            <p:strVal val="#ppt_w"/>
                                          </p:val>
                                        </p:tav>
                                      </p:tavLst>
                                    </p:anim>
                                    <p:anim calcmode="lin" valueType="num">
                                      <p:cBhvr>
                                        <p:cTn id="8" dur="500" fill="hold"/>
                                        <p:tgtEl>
                                          <p:spTgt spid="68612"/>
                                        </p:tgtEl>
                                        <p:attrNameLst>
                                          <p:attrName>ppt_h</p:attrName>
                                        </p:attrNameLst>
                                      </p:cBhvr>
                                      <p:tavLst>
                                        <p:tav tm="0">
                                          <p:val>
                                            <p:fltVal val="0"/>
                                          </p:val>
                                        </p:tav>
                                        <p:tav tm="100000">
                                          <p:val>
                                            <p:strVal val="#ppt_h"/>
                                          </p:val>
                                        </p:tav>
                                      </p:tavLst>
                                    </p:anim>
                                    <p:animEffect transition="in" filter="fade">
                                      <p:cBhvr>
                                        <p:cTn id="9"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BD0703B-6075-4C78-ACDA-2EC0D1E804E5}" type="slidenum">
              <a:rPr lang="en-US" altLang="zh-CN" sz="1200">
                <a:effectLst>
                  <a:outerShdw blurRad="38100" dist="38100" dir="2700000" algn="tl">
                    <a:srgbClr val="C0C0C0"/>
                  </a:outerShdw>
                </a:effectLst>
                <a:latin typeface="Verdana" panose="020B0604030504040204" pitchFamily="34" charset="0"/>
              </a:rPr>
              <a:t>11</a:t>
            </a:fld>
            <a:endParaRPr lang="en-US" altLang="zh-CN" sz="1200">
              <a:effectLst>
                <a:outerShdw blurRad="38100" dist="38100" dir="2700000" algn="tl">
                  <a:srgbClr val="C0C0C0"/>
                </a:outerShdw>
              </a:effectLst>
              <a:latin typeface="Verdana" panose="020B0604030504040204" pitchFamily="34" charset="0"/>
            </a:endParaRPr>
          </a:p>
        </p:txBody>
      </p:sp>
      <p:sp>
        <p:nvSpPr>
          <p:cNvPr id="19459" name="Rectangle 2"/>
          <p:cNvSpPr>
            <a:spLocks noGrp="1" noChangeArrowheads="1"/>
          </p:cNvSpPr>
          <p:nvPr>
            <p:ph type="body" idx="4294967295"/>
          </p:nvPr>
        </p:nvSpPr>
        <p:spPr/>
        <p:txBody>
          <a:bodyPr/>
          <a:lstStyle/>
          <a:p>
            <a:pPr eaLnBrk="1" hangingPunct="1"/>
            <a:r>
              <a:rPr lang="en-US" altLang="zh-CN" sz="2800" dirty="0">
                <a:ea typeface="宋体" pitchFamily="2" charset="-122"/>
              </a:rPr>
              <a:t>Note that a</a:t>
            </a:r>
            <a:br>
              <a:rPr lang="en-US" altLang="zh-CN" sz="2800" dirty="0">
                <a:ea typeface="宋体" pitchFamily="2" charset="-122"/>
              </a:rPr>
            </a:br>
            <a:r>
              <a:rPr lang="en-US" altLang="zh-CN" sz="2800" dirty="0">
                <a:ea typeface="宋体" pitchFamily="2" charset="-122"/>
              </a:rPr>
              <a:t>conjunction</a:t>
            </a:r>
            <a:br>
              <a:rPr lang="en-US" altLang="zh-CN" sz="2800" dirty="0">
                <a:ea typeface="宋体" pitchFamily="2" charset="-122"/>
              </a:rPr>
            </a:br>
            <a:r>
              <a:rPr lang="en-US" altLang="zh-CN" sz="2800" i="1" dirty="0">
                <a:ea typeface="宋体" pitchFamily="2" charset="-122"/>
              </a:rPr>
              <a:t>p</a:t>
            </a:r>
            <a:r>
              <a:rPr lang="en-US" altLang="zh-CN" sz="2800" baseline="-25000" dirty="0">
                <a:ea typeface="宋体" pitchFamily="2" charset="-122"/>
              </a:rPr>
              <a:t>1</a:t>
            </a:r>
            <a:r>
              <a:rPr lang="en-US" altLang="zh-CN" sz="2800" dirty="0">
                <a:ea typeface="宋体" pitchFamily="2" charset="-122"/>
              </a:rPr>
              <a:t> </a:t>
            </a:r>
            <a:r>
              <a:rPr lang="en-US" altLang="zh-CN" sz="2800" dirty="0">
                <a:ea typeface="宋体" pitchFamily="2" charset="-122"/>
                <a:sym typeface="Symbol" panose="05050102010706020507" pitchFamily="18" charset="2"/>
              </a:rPr>
              <a:t></a:t>
            </a:r>
            <a:r>
              <a:rPr lang="en-US" altLang="zh-CN" sz="2800" dirty="0">
                <a:ea typeface="宋体" pitchFamily="2" charset="-122"/>
              </a:rPr>
              <a:t> </a:t>
            </a:r>
            <a:r>
              <a:rPr lang="en-US" altLang="zh-CN" sz="2800" i="1" dirty="0">
                <a:ea typeface="宋体" pitchFamily="2" charset="-122"/>
              </a:rPr>
              <a:t>p</a:t>
            </a:r>
            <a:r>
              <a:rPr lang="en-US" altLang="zh-CN" sz="2800" baseline="-25000" dirty="0">
                <a:ea typeface="宋体" pitchFamily="2" charset="-122"/>
              </a:rPr>
              <a:t>2 </a:t>
            </a:r>
            <a:r>
              <a:rPr lang="en-US" altLang="zh-CN" sz="2800" dirty="0">
                <a:ea typeface="宋体" pitchFamily="2" charset="-122"/>
                <a:sym typeface="Symbol" panose="05050102010706020507" pitchFamily="18" charset="2"/>
              </a:rPr>
              <a:t></a:t>
            </a:r>
            <a:r>
              <a:rPr lang="en-US" altLang="zh-CN" sz="2800" dirty="0">
                <a:ea typeface="宋体" pitchFamily="2" charset="-122"/>
              </a:rPr>
              <a:t> </a:t>
            </a:r>
            <a:r>
              <a:rPr lang="en-US" altLang="zh-CN" sz="2800" dirty="0">
                <a:latin typeface="Times New Roman" panose="02020603050405020304" pitchFamily="18" charset="0"/>
                <a:ea typeface="宋体" pitchFamily="2" charset="-122"/>
              </a:rPr>
              <a:t>…</a:t>
            </a:r>
            <a:r>
              <a:rPr lang="en-US" altLang="zh-CN" sz="2800" dirty="0">
                <a:ea typeface="宋体" pitchFamily="2" charset="-122"/>
              </a:rPr>
              <a:t> </a:t>
            </a:r>
            <a:r>
              <a:rPr lang="en-US" altLang="zh-CN" sz="2800" dirty="0">
                <a:ea typeface="宋体" pitchFamily="2" charset="-122"/>
                <a:sym typeface="Symbol" panose="05050102010706020507" pitchFamily="18" charset="2"/>
              </a:rPr>
              <a:t></a:t>
            </a:r>
            <a:r>
              <a:rPr lang="en-US" altLang="zh-CN" sz="2800" dirty="0">
                <a:ea typeface="宋体" pitchFamily="2" charset="-122"/>
              </a:rPr>
              <a:t> </a:t>
            </a:r>
            <a:r>
              <a:rPr lang="en-US" altLang="zh-CN" sz="2800" i="1" dirty="0" err="1">
                <a:ea typeface="宋体" pitchFamily="2" charset="-122"/>
              </a:rPr>
              <a:t>p</a:t>
            </a:r>
            <a:r>
              <a:rPr lang="en-US" altLang="zh-CN" sz="2800" i="1" baseline="-25000" dirty="0" err="1">
                <a:ea typeface="宋体" pitchFamily="2" charset="-122"/>
              </a:rPr>
              <a:t>n</a:t>
            </a:r>
            <a:br>
              <a:rPr lang="en-US" altLang="zh-CN" sz="2800" dirty="0">
                <a:ea typeface="宋体" pitchFamily="2" charset="-122"/>
              </a:rPr>
            </a:br>
            <a:r>
              <a:rPr lang="en-US" altLang="zh-CN" sz="2800" dirty="0">
                <a:ea typeface="宋体" pitchFamily="2" charset="-122"/>
              </a:rPr>
              <a:t>of </a:t>
            </a:r>
            <a:r>
              <a:rPr lang="en-US" altLang="zh-CN" sz="2800" i="1" dirty="0">
                <a:ea typeface="宋体" pitchFamily="2" charset="-122"/>
              </a:rPr>
              <a:t>n</a:t>
            </a:r>
            <a:r>
              <a:rPr lang="en-US" altLang="zh-CN" sz="2800" dirty="0">
                <a:ea typeface="宋体" pitchFamily="2" charset="-122"/>
              </a:rPr>
              <a:t> propositions</a:t>
            </a:r>
            <a:br>
              <a:rPr lang="en-US" altLang="zh-CN" sz="2800" dirty="0">
                <a:ea typeface="宋体" pitchFamily="2" charset="-122"/>
              </a:rPr>
            </a:br>
            <a:r>
              <a:rPr lang="en-US" altLang="zh-CN" sz="2800" dirty="0">
                <a:ea typeface="宋体" pitchFamily="2" charset="-122"/>
              </a:rPr>
              <a:t>will have 2</a:t>
            </a:r>
            <a:r>
              <a:rPr lang="en-US" altLang="zh-CN" sz="2800" i="1" baseline="30000" dirty="0">
                <a:ea typeface="宋体" pitchFamily="2" charset="-122"/>
              </a:rPr>
              <a:t>n</a:t>
            </a:r>
            <a:r>
              <a:rPr lang="en-US" altLang="zh-CN" sz="2800" dirty="0">
                <a:ea typeface="宋体" pitchFamily="2" charset="-122"/>
              </a:rPr>
              <a:t> rows</a:t>
            </a:r>
            <a:br>
              <a:rPr lang="en-US" altLang="zh-CN" sz="2800" dirty="0">
                <a:ea typeface="宋体" pitchFamily="2" charset="-122"/>
              </a:rPr>
            </a:br>
            <a:r>
              <a:rPr lang="en-US" altLang="zh-CN" sz="2800" dirty="0">
                <a:ea typeface="宋体" pitchFamily="2" charset="-122"/>
              </a:rPr>
              <a:t>in its truth table.</a:t>
            </a:r>
          </a:p>
          <a:p>
            <a:pPr eaLnBrk="1" hangingPunct="1">
              <a:buFont typeface="Wingdings" panose="05000000000000000000" pitchFamily="2" charset="2"/>
              <a:buNone/>
            </a:pPr>
            <a:endParaRPr lang="en-US" altLang="zh-CN" sz="2800" dirty="0">
              <a:ea typeface="宋体" pitchFamily="2" charset="-122"/>
            </a:endParaRPr>
          </a:p>
          <a:p>
            <a:pPr eaLnBrk="1" hangingPunct="1">
              <a:buFont typeface="Wingdings" panose="05000000000000000000" pitchFamily="2" charset="2"/>
              <a:buNone/>
            </a:pPr>
            <a:endParaRPr lang="en-US" altLang="zh-CN" sz="2800" dirty="0">
              <a:ea typeface="宋体" pitchFamily="2" charset="-122"/>
            </a:endParaRPr>
          </a:p>
          <a:p>
            <a:pPr eaLnBrk="1" hangingPunct="1"/>
            <a:r>
              <a:rPr lang="en-US" altLang="zh-CN" sz="2800" dirty="0">
                <a:solidFill>
                  <a:srgbClr val="000000"/>
                </a:solidFill>
                <a:ea typeface="宋体" pitchFamily="2" charset="-122"/>
              </a:rPr>
              <a:t>Also: </a:t>
            </a:r>
            <a:r>
              <a:rPr lang="en-US" altLang="zh-CN" sz="2800" dirty="0">
                <a:solidFill>
                  <a:srgbClr val="000000"/>
                </a:solidFill>
                <a:latin typeface="Times New Roman" panose="02020603050405020304" pitchFamily="18" charset="0"/>
                <a:ea typeface="宋体" pitchFamily="2" charset="-122"/>
              </a:rPr>
              <a:t>¬</a:t>
            </a:r>
            <a:r>
              <a:rPr lang="en-US" altLang="zh-CN" sz="2800" dirty="0">
                <a:solidFill>
                  <a:srgbClr val="000000"/>
                </a:solidFill>
                <a:ea typeface="宋体" pitchFamily="2" charset="-122"/>
              </a:rPr>
              <a:t> and </a:t>
            </a:r>
            <a:r>
              <a:rPr lang="en-US" altLang="zh-CN" sz="2800" dirty="0">
                <a:solidFill>
                  <a:srgbClr val="000000"/>
                </a:solidFill>
                <a:ea typeface="宋体" pitchFamily="2" charset="-122"/>
                <a:sym typeface="Symbol" panose="05050102010706020507" pitchFamily="18" charset="2"/>
              </a:rPr>
              <a:t> operations together are sufficient to express </a:t>
            </a:r>
            <a:r>
              <a:rPr lang="en-US" altLang="zh-CN" sz="2800" i="1" dirty="0">
                <a:solidFill>
                  <a:srgbClr val="000000"/>
                </a:solidFill>
                <a:ea typeface="宋体" pitchFamily="2" charset="-122"/>
                <a:sym typeface="Symbol" panose="05050102010706020507" pitchFamily="18" charset="2"/>
              </a:rPr>
              <a:t>any</a:t>
            </a:r>
            <a:r>
              <a:rPr lang="en-US" altLang="zh-CN" sz="2800" dirty="0">
                <a:solidFill>
                  <a:srgbClr val="000000"/>
                </a:solidFill>
                <a:ea typeface="宋体" pitchFamily="2" charset="-122"/>
                <a:sym typeface="Symbol" panose="05050102010706020507" pitchFamily="18" charset="2"/>
              </a:rPr>
              <a:t> Boolean truth table!</a:t>
            </a:r>
            <a:endParaRPr lang="en-US" altLang="zh-CN" sz="2800" dirty="0">
              <a:solidFill>
                <a:srgbClr val="000000"/>
              </a:solidFill>
              <a:ea typeface="宋体" pitchFamily="2" charset="-122"/>
            </a:endParaRPr>
          </a:p>
        </p:txBody>
      </p:sp>
      <p:sp>
        <p:nvSpPr>
          <p:cNvPr id="19460" name="Rectangle 3"/>
          <p:cNvSpPr>
            <a:spLocks noGrp="1" noChangeArrowheads="1"/>
          </p:cNvSpPr>
          <p:nvPr>
            <p:ph type="title" idx="4294967295"/>
          </p:nvPr>
        </p:nvSpPr>
        <p:spPr/>
        <p:txBody>
          <a:bodyPr/>
          <a:lstStyle/>
          <a:p>
            <a:pPr eaLnBrk="1" hangingPunct="1"/>
            <a:r>
              <a:rPr lang="en-US" altLang="zh-CN">
                <a:ea typeface="宋体" pitchFamily="2" charset="-122"/>
              </a:rPr>
              <a:t>Conjunction Truth Table</a:t>
            </a:r>
          </a:p>
        </p:txBody>
      </p:sp>
      <p:graphicFrame>
        <p:nvGraphicFramePr>
          <p:cNvPr id="19461" name="Object 4"/>
          <p:cNvGraphicFramePr>
            <a:graphicFrameLocks noChangeAspect="1"/>
          </p:cNvGraphicFramePr>
          <p:nvPr/>
        </p:nvGraphicFramePr>
        <p:xfrm>
          <a:off x="4876800" y="2209800"/>
          <a:ext cx="3581400" cy="3146425"/>
        </p:xfrm>
        <a:graphic>
          <a:graphicData uri="http://schemas.openxmlformats.org/presentationml/2006/ole">
            <mc:AlternateContent xmlns:mc="http://schemas.openxmlformats.org/markup-compatibility/2006">
              <mc:Choice xmlns:v="urn:schemas-microsoft-com:vml" Requires="v">
                <p:oleObj spid="_x0000_s2055" r:id="rId4" imgW="2444750" imgH="2148840" progId="Word.Document.8">
                  <p:embed/>
                </p:oleObj>
              </mc:Choice>
              <mc:Fallback>
                <p:oleObj r:id="rId4" imgW="2444750" imgH="214884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209800"/>
                        <a:ext cx="35814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2" name="Text Box 5"/>
          <p:cNvSpPr txBox="1">
            <a:spLocks noChangeArrowheads="1"/>
          </p:cNvSpPr>
          <p:nvPr/>
        </p:nvSpPr>
        <p:spPr bwMode="auto">
          <a:xfrm>
            <a:off x="4495800" y="1676400"/>
            <a:ext cx="2341563"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Operand columns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677673B-31FB-4AB8-8429-35A87D2C24DF}" type="slidenum">
              <a:rPr lang="en-US" altLang="zh-CN" sz="1200">
                <a:effectLst>
                  <a:outerShdw blurRad="38100" dist="38100" dir="2700000" algn="tl">
                    <a:srgbClr val="C0C0C0"/>
                  </a:outerShdw>
                </a:effectLst>
                <a:latin typeface="Verdana" panose="020B0604030504040204" pitchFamily="34" charset="0"/>
              </a:rPr>
              <a:t>12</a:t>
            </a:fld>
            <a:endParaRPr lang="en-US" altLang="zh-CN" sz="1200">
              <a:effectLst>
                <a:outerShdw blurRad="38100" dist="38100" dir="2700000" algn="tl">
                  <a:srgbClr val="C0C0C0"/>
                </a:outerShdw>
              </a:effectLst>
              <a:latin typeface="Verdana" panose="020B0604030504040204" pitchFamily="34" charset="0"/>
            </a:endParaRPr>
          </a:p>
        </p:txBody>
      </p:sp>
      <p:sp>
        <p:nvSpPr>
          <p:cNvPr id="21507" name="Rectangle 2"/>
          <p:cNvSpPr>
            <a:spLocks noGrp="1" noChangeArrowheads="1"/>
          </p:cNvSpPr>
          <p:nvPr>
            <p:ph type="title" idx="4294967295"/>
          </p:nvPr>
        </p:nvSpPr>
        <p:spPr/>
        <p:txBody>
          <a:bodyPr/>
          <a:lstStyle/>
          <a:p>
            <a:pPr eaLnBrk="1" hangingPunct="1"/>
            <a:r>
              <a:rPr lang="en-US" altLang="zh-CN">
                <a:ea typeface="宋体" pitchFamily="2" charset="-122"/>
              </a:rPr>
              <a:t>The Disjunction Operator</a:t>
            </a:r>
          </a:p>
        </p:txBody>
      </p:sp>
      <p:sp>
        <p:nvSpPr>
          <p:cNvPr id="21508"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a:ea typeface="宋体" pitchFamily="2" charset="-122"/>
              </a:rPr>
              <a:t>The binary </a:t>
            </a:r>
            <a:r>
              <a:rPr lang="en-US" altLang="zh-CN" i="1">
                <a:ea typeface="宋体" pitchFamily="2" charset="-122"/>
              </a:rPr>
              <a:t>disjunction operator</a:t>
            </a:r>
            <a:r>
              <a:rPr lang="en-US" altLang="zh-CN">
                <a:ea typeface="宋体" pitchFamily="2" charset="-122"/>
              </a:rPr>
              <a:t> </a:t>
            </a:r>
            <a:r>
              <a:rPr lang="en-US" altLang="zh-CN">
                <a:latin typeface="Times New Roman" panose="02020603050405020304" pitchFamily="18" charset="0"/>
                <a:ea typeface="宋体" pitchFamily="2" charset="-122"/>
              </a:rPr>
              <a:t>“</a:t>
            </a:r>
            <a:r>
              <a:rPr lang="en-US" altLang="zh-CN">
                <a:ea typeface="宋体" pitchFamily="2" charset="-122"/>
                <a:sym typeface="Symbol" panose="05050102010706020507" pitchFamily="18" charset="2"/>
              </a:rPr>
              <a:t></a:t>
            </a:r>
            <a:r>
              <a:rPr lang="en-US" altLang="zh-CN">
                <a:latin typeface="Times New Roman" panose="02020603050405020304" pitchFamily="18" charset="0"/>
                <a:ea typeface="宋体" pitchFamily="2" charset="-122"/>
                <a:sym typeface="Symbol" panose="05050102010706020507" pitchFamily="18" charset="2"/>
              </a:rPr>
              <a:t>”</a:t>
            </a:r>
            <a:r>
              <a:rPr lang="en-US" altLang="zh-CN">
                <a:ea typeface="宋体" pitchFamily="2" charset="-122"/>
                <a:sym typeface="Symbol" panose="05050102010706020507" pitchFamily="18" charset="2"/>
              </a:rPr>
              <a:t> (</a:t>
            </a:r>
            <a:r>
              <a:rPr lang="en-US" altLang="zh-CN" i="1">
                <a:ea typeface="宋体" pitchFamily="2" charset="-122"/>
                <a:sym typeface="Symbol" panose="05050102010706020507" pitchFamily="18" charset="2"/>
              </a:rPr>
              <a:t>OR</a:t>
            </a:r>
            <a:r>
              <a:rPr lang="en-US" altLang="zh-CN">
                <a:ea typeface="宋体" pitchFamily="2" charset="-122"/>
                <a:sym typeface="Symbol" panose="05050102010706020507" pitchFamily="18" charset="2"/>
              </a:rPr>
              <a:t>) combines two propositions to form their logical </a:t>
            </a:r>
            <a:r>
              <a:rPr lang="en-US" altLang="zh-CN" i="1">
                <a:ea typeface="宋体" pitchFamily="2" charset="-122"/>
                <a:sym typeface="Symbol" panose="05050102010706020507" pitchFamily="18" charset="2"/>
              </a:rPr>
              <a:t>disjunction</a:t>
            </a:r>
            <a:r>
              <a:rPr lang="en-US" altLang="zh-CN">
                <a:ea typeface="宋体" pitchFamily="2" charset="-122"/>
                <a:sym typeface="Symbol" panose="05050102010706020507" pitchFamily="18" charset="2"/>
              </a:rPr>
              <a:t>.</a:t>
            </a:r>
          </a:p>
          <a:p>
            <a:pPr eaLnBrk="1" hangingPunct="1">
              <a:buFont typeface="Wingdings" panose="05000000000000000000" pitchFamily="2" charset="2"/>
              <a:buNone/>
            </a:pPr>
            <a:r>
              <a:rPr lang="en-US" altLang="zh-CN" i="1">
                <a:solidFill>
                  <a:srgbClr val="000000"/>
                </a:solidFill>
                <a:ea typeface="宋体" pitchFamily="2" charset="-122"/>
                <a:sym typeface="Symbol" panose="05050102010706020507" pitchFamily="18" charset="2"/>
              </a:rPr>
              <a:t>p</a:t>
            </a:r>
            <a:r>
              <a:rPr lang="en-US" altLang="zh-CN">
                <a:solidFill>
                  <a:srgbClr val="000000"/>
                </a:solidFill>
                <a:ea typeface="宋体" pitchFamily="2" charset="-122"/>
                <a:sym typeface="Symbol" panose="05050102010706020507" pitchFamily="18" charset="2"/>
              </a:rPr>
              <a:t>=</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r>
              <a:rPr lang="en-US" altLang="zh-CN">
                <a:solidFill>
                  <a:srgbClr val="000000"/>
                </a:solidFill>
                <a:ea typeface="宋体" pitchFamily="2" charset="-122"/>
                <a:sym typeface="Symbol" panose="05050102010706020507" pitchFamily="18" charset="2"/>
              </a:rPr>
              <a:t>My car has a bad engine.</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endParaRPr lang="en-US" altLang="zh-CN">
              <a:solidFill>
                <a:srgbClr val="000000"/>
              </a:solidFill>
              <a:ea typeface="宋体" pitchFamily="2" charset="-122"/>
              <a:sym typeface="Symbol" panose="05050102010706020507" pitchFamily="18" charset="2"/>
            </a:endParaRPr>
          </a:p>
          <a:p>
            <a:pPr eaLnBrk="1" hangingPunct="1">
              <a:buFont typeface="Wingdings" panose="05000000000000000000" pitchFamily="2" charset="2"/>
              <a:buNone/>
            </a:pPr>
            <a:r>
              <a:rPr lang="en-US" altLang="zh-CN" i="1">
                <a:solidFill>
                  <a:srgbClr val="000000"/>
                </a:solidFill>
                <a:ea typeface="宋体" pitchFamily="2" charset="-122"/>
                <a:sym typeface="Symbol" panose="05050102010706020507" pitchFamily="18" charset="2"/>
              </a:rPr>
              <a:t>q=</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r>
              <a:rPr lang="en-US" altLang="zh-CN">
                <a:solidFill>
                  <a:srgbClr val="000000"/>
                </a:solidFill>
                <a:ea typeface="宋体" pitchFamily="2" charset="-122"/>
                <a:sym typeface="Symbol" panose="05050102010706020507" pitchFamily="18" charset="2"/>
              </a:rPr>
              <a:t>My car has a bad carburetor.</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endParaRPr lang="en-US" altLang="zh-CN">
              <a:solidFill>
                <a:srgbClr val="000000"/>
              </a:solidFill>
              <a:ea typeface="宋体" pitchFamily="2" charset="-122"/>
              <a:sym typeface="Symbol" panose="05050102010706020507" pitchFamily="18" charset="2"/>
            </a:endParaRPr>
          </a:p>
          <a:p>
            <a:pPr eaLnBrk="1" hangingPunct="1">
              <a:buFont typeface="Wingdings" panose="05000000000000000000" pitchFamily="2" charset="2"/>
              <a:buNone/>
            </a:pPr>
            <a:r>
              <a:rPr lang="en-US" altLang="zh-CN" i="1">
                <a:solidFill>
                  <a:srgbClr val="000000"/>
                </a:solidFill>
                <a:ea typeface="宋体" pitchFamily="2" charset="-122"/>
                <a:sym typeface="Symbol" panose="05050102010706020507" pitchFamily="18" charset="2"/>
              </a:rPr>
              <a:t>p</a:t>
            </a:r>
            <a:r>
              <a:rPr lang="en-US" altLang="zh-CN">
                <a:solidFill>
                  <a:srgbClr val="000000"/>
                </a:solidFill>
                <a:ea typeface="宋体" pitchFamily="2" charset="-122"/>
                <a:sym typeface="Symbol" panose="05050102010706020507" pitchFamily="18" charset="2"/>
              </a:rPr>
              <a:t></a:t>
            </a:r>
            <a:r>
              <a:rPr lang="en-US" altLang="zh-CN" i="1">
                <a:solidFill>
                  <a:srgbClr val="000000"/>
                </a:solidFill>
                <a:ea typeface="宋体" pitchFamily="2" charset="-122"/>
                <a:sym typeface="Symbol" panose="05050102010706020507" pitchFamily="18" charset="2"/>
              </a:rPr>
              <a:t>q</a:t>
            </a:r>
            <a:r>
              <a:rPr lang="en-US" altLang="zh-CN">
                <a:solidFill>
                  <a:srgbClr val="000000"/>
                </a:solidFill>
                <a:ea typeface="宋体" pitchFamily="2" charset="-122"/>
                <a:sym typeface="Symbol" panose="05050102010706020507" pitchFamily="18" charset="2"/>
              </a:rPr>
              <a:t>=</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r>
              <a:rPr lang="en-US" altLang="zh-CN">
                <a:solidFill>
                  <a:srgbClr val="000000"/>
                </a:solidFill>
                <a:ea typeface="宋体" pitchFamily="2" charset="-122"/>
                <a:sym typeface="Symbol" panose="05050102010706020507" pitchFamily="18" charset="2"/>
              </a:rPr>
              <a:t>Either my car has a bad engine, </a:t>
            </a:r>
            <a:r>
              <a:rPr lang="en-US" altLang="zh-CN" b="1">
                <a:solidFill>
                  <a:srgbClr val="000000"/>
                </a:solidFill>
                <a:ea typeface="宋体" pitchFamily="2" charset="-122"/>
                <a:sym typeface="Symbol" panose="05050102010706020507" pitchFamily="18" charset="2"/>
              </a:rPr>
              <a:t>or</a:t>
            </a:r>
            <a:r>
              <a:rPr lang="en-US" altLang="zh-CN" b="1" i="1">
                <a:solidFill>
                  <a:srgbClr val="000000"/>
                </a:solidFill>
                <a:ea typeface="宋体" pitchFamily="2" charset="-122"/>
                <a:sym typeface="Symbol" panose="05050102010706020507" pitchFamily="18" charset="2"/>
              </a:rPr>
              <a:t> </a:t>
            </a:r>
            <a:br>
              <a:rPr lang="en-US" altLang="zh-CN" b="1" i="1">
                <a:solidFill>
                  <a:srgbClr val="000000"/>
                </a:solidFill>
                <a:ea typeface="宋体" pitchFamily="2" charset="-122"/>
                <a:sym typeface="Symbol" panose="05050102010706020507" pitchFamily="18" charset="2"/>
              </a:rPr>
            </a:br>
            <a:r>
              <a:rPr lang="en-US" altLang="zh-CN" b="1" i="1">
                <a:solidFill>
                  <a:srgbClr val="000000"/>
                </a:solidFill>
                <a:ea typeface="宋体" pitchFamily="2" charset="-122"/>
                <a:sym typeface="Symbol" panose="05050102010706020507" pitchFamily="18" charset="2"/>
              </a:rPr>
              <a:t>       </a:t>
            </a:r>
            <a:r>
              <a:rPr lang="en-US" altLang="zh-CN">
                <a:solidFill>
                  <a:srgbClr val="000000"/>
                </a:solidFill>
                <a:ea typeface="宋体" pitchFamily="2" charset="-122"/>
                <a:sym typeface="Symbol" panose="05050102010706020507" pitchFamily="18" charset="2"/>
              </a:rPr>
              <a:t>my car has a bad carburetor.</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endParaRPr lang="en-US" altLang="zh-CN">
              <a:solidFill>
                <a:srgbClr val="000000"/>
              </a:solidFill>
              <a:ea typeface="宋体" pitchFamily="2" charset="-122"/>
              <a:sym typeface="Symbol" panose="05050102010706020507" pitchFamily="18" charset="2"/>
            </a:endParaRPr>
          </a:p>
        </p:txBody>
      </p:sp>
      <p:sp>
        <p:nvSpPr>
          <p:cNvPr id="21509" name="Text Box 5"/>
          <p:cNvSpPr txBox="1">
            <a:spLocks noChangeArrowheads="1"/>
          </p:cNvSpPr>
          <p:nvPr/>
        </p:nvSpPr>
        <p:spPr bwMode="auto">
          <a:xfrm>
            <a:off x="1279525" y="5867400"/>
            <a:ext cx="5160963" cy="461963"/>
          </a:xfrm>
          <a:prstGeom prst="rect">
            <a:avLst/>
          </a:prstGeom>
          <a:solidFill>
            <a:srgbClr val="FFFF00"/>
          </a:solidFill>
          <a:ln w="38100">
            <a:solidFill>
              <a:srgbClr val="FF0000"/>
            </a:solidFill>
            <a:miter lim="800000"/>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The meaning is like “and/or” in English.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4E834D0-1F7D-41CE-AFD3-E66F66E1C381}" type="slidenum">
              <a:rPr lang="en-US" altLang="zh-CN" sz="1200">
                <a:effectLst>
                  <a:outerShdw blurRad="38100" dist="38100" dir="2700000" algn="tl">
                    <a:srgbClr val="C0C0C0"/>
                  </a:outerShdw>
                </a:effectLst>
                <a:latin typeface="Verdana" panose="020B0604030504040204" pitchFamily="34" charset="0"/>
              </a:rPr>
              <a:t>13</a:t>
            </a:fld>
            <a:endParaRPr lang="en-US" altLang="zh-CN" sz="1200">
              <a:effectLst>
                <a:outerShdw blurRad="38100" dist="38100" dir="2700000" algn="tl">
                  <a:srgbClr val="C0C0C0"/>
                </a:outerShdw>
              </a:effectLst>
              <a:latin typeface="Verdana" panose="020B0604030504040204" pitchFamily="34" charset="0"/>
            </a:endParaRPr>
          </a:p>
        </p:txBody>
      </p:sp>
      <p:sp>
        <p:nvSpPr>
          <p:cNvPr id="23555" name="Rectangle 2"/>
          <p:cNvSpPr>
            <a:spLocks noGrp="1" noChangeArrowheads="1"/>
          </p:cNvSpPr>
          <p:nvPr>
            <p:ph type="body" idx="4294967295"/>
          </p:nvPr>
        </p:nvSpPr>
        <p:spPr>
          <a:xfrm>
            <a:off x="685800" y="1981200"/>
            <a:ext cx="7772400" cy="4267200"/>
          </a:xfrm>
        </p:spPr>
        <p:txBody>
          <a:bodyPr/>
          <a:lstStyle/>
          <a:p>
            <a:pPr eaLnBrk="1" hangingPunct="1"/>
            <a:r>
              <a:rPr lang="en-US" altLang="zh-CN" dirty="0">
                <a:ea typeface="宋体" pitchFamily="2" charset="-122"/>
              </a:rPr>
              <a:t>Note that </a:t>
            </a:r>
            <a:r>
              <a:rPr lang="en-US" altLang="zh-CN" i="1" dirty="0" err="1">
                <a:ea typeface="宋体" pitchFamily="2" charset="-122"/>
              </a:rPr>
              <a:t>p</a:t>
            </a:r>
            <a:r>
              <a:rPr lang="en-US" altLang="zh-CN" dirty="0" err="1">
                <a:ea typeface="宋体" pitchFamily="2" charset="-122"/>
                <a:sym typeface="Symbol" panose="05050102010706020507" pitchFamily="18" charset="2"/>
              </a:rPr>
              <a:t></a:t>
            </a:r>
            <a:r>
              <a:rPr lang="en-US" altLang="zh-CN" i="1" dirty="0" err="1">
                <a:ea typeface="宋体" pitchFamily="2" charset="-122"/>
                <a:sym typeface="Symbol" panose="05050102010706020507" pitchFamily="18" charset="2"/>
              </a:rPr>
              <a:t>q</a:t>
            </a:r>
            <a:r>
              <a:rPr lang="en-US" altLang="zh-CN" i="1" dirty="0">
                <a:ea typeface="宋体" pitchFamily="2" charset="-122"/>
                <a:sym typeface="Symbol" panose="05050102010706020507" pitchFamily="18" charset="2"/>
              </a:rPr>
              <a:t> </a:t>
            </a:r>
            <a:r>
              <a:rPr lang="en-US" altLang="zh-CN" dirty="0">
                <a:ea typeface="宋体" pitchFamily="2" charset="-122"/>
                <a:sym typeface="Symbol" panose="05050102010706020507" pitchFamily="18" charset="2"/>
              </a:rPr>
              <a:t>means</a:t>
            </a:r>
            <a:br>
              <a:rPr lang="en-US" altLang="zh-CN" dirty="0">
                <a:ea typeface="宋体" pitchFamily="2" charset="-122"/>
                <a:sym typeface="Symbol" panose="05050102010706020507" pitchFamily="18" charset="2"/>
              </a:rPr>
            </a:br>
            <a:r>
              <a:rPr lang="en-US" altLang="zh-CN" dirty="0">
                <a:ea typeface="宋体" pitchFamily="2" charset="-122"/>
                <a:sym typeface="Symbol" panose="05050102010706020507" pitchFamily="18" charset="2"/>
              </a:rPr>
              <a:t>that </a:t>
            </a:r>
            <a:r>
              <a:rPr lang="en-US" altLang="zh-CN" i="1" dirty="0">
                <a:ea typeface="宋体" pitchFamily="2" charset="-122"/>
                <a:sym typeface="Symbol" panose="05050102010706020507" pitchFamily="18" charset="2"/>
              </a:rPr>
              <a:t>p</a:t>
            </a:r>
            <a:r>
              <a:rPr lang="en-US" altLang="zh-CN" dirty="0">
                <a:ea typeface="宋体" pitchFamily="2" charset="-122"/>
                <a:sym typeface="Symbol" panose="05050102010706020507" pitchFamily="18" charset="2"/>
              </a:rPr>
              <a:t> is true, or </a:t>
            </a:r>
            <a:r>
              <a:rPr lang="en-US" altLang="zh-CN" i="1" dirty="0">
                <a:ea typeface="宋体" pitchFamily="2" charset="-122"/>
                <a:sym typeface="Symbol" panose="05050102010706020507" pitchFamily="18" charset="2"/>
              </a:rPr>
              <a:t>q</a:t>
            </a:r>
            <a:r>
              <a:rPr lang="en-US" altLang="zh-CN" dirty="0">
                <a:ea typeface="宋体" pitchFamily="2" charset="-122"/>
                <a:sym typeface="Symbol" panose="05050102010706020507" pitchFamily="18" charset="2"/>
              </a:rPr>
              <a:t> is</a:t>
            </a:r>
            <a:br>
              <a:rPr lang="en-US" altLang="zh-CN" dirty="0">
                <a:ea typeface="宋体" pitchFamily="2" charset="-122"/>
                <a:sym typeface="Symbol" panose="05050102010706020507" pitchFamily="18" charset="2"/>
              </a:rPr>
            </a:br>
            <a:r>
              <a:rPr lang="en-US" altLang="zh-CN" dirty="0">
                <a:ea typeface="宋体" pitchFamily="2" charset="-122"/>
                <a:sym typeface="Symbol" panose="05050102010706020507" pitchFamily="18" charset="2"/>
              </a:rPr>
              <a:t>true, </a:t>
            </a:r>
            <a:r>
              <a:rPr lang="en-US" altLang="zh-CN" b="1" dirty="0">
                <a:ea typeface="宋体" pitchFamily="2" charset="-122"/>
                <a:sym typeface="Symbol" panose="05050102010706020507" pitchFamily="18" charset="2"/>
              </a:rPr>
              <a:t>or both</a:t>
            </a:r>
            <a:r>
              <a:rPr lang="en-US" altLang="zh-CN" dirty="0">
                <a:ea typeface="宋体" pitchFamily="2" charset="-122"/>
                <a:sym typeface="Symbol" panose="05050102010706020507" pitchFamily="18" charset="2"/>
              </a:rPr>
              <a:t> are true!</a:t>
            </a:r>
          </a:p>
          <a:p>
            <a:pPr eaLnBrk="1" hangingPunct="1"/>
            <a:r>
              <a:rPr lang="en-US" altLang="zh-CN" dirty="0">
                <a:solidFill>
                  <a:srgbClr val="000000"/>
                </a:solidFill>
                <a:ea typeface="宋体" pitchFamily="2" charset="-122"/>
                <a:sym typeface="Symbol" panose="05050102010706020507" pitchFamily="18" charset="2"/>
              </a:rPr>
              <a:t>So, this operation is</a:t>
            </a:r>
            <a:br>
              <a:rPr lang="en-US" altLang="zh-CN" dirty="0">
                <a:solidFill>
                  <a:srgbClr val="000000"/>
                </a:solidFill>
                <a:ea typeface="宋体" pitchFamily="2" charset="-122"/>
                <a:sym typeface="Symbol" panose="05050102010706020507" pitchFamily="18" charset="2"/>
              </a:rPr>
            </a:br>
            <a:r>
              <a:rPr lang="en-US" altLang="zh-CN" dirty="0">
                <a:solidFill>
                  <a:srgbClr val="000000"/>
                </a:solidFill>
                <a:ea typeface="宋体" pitchFamily="2" charset="-122"/>
                <a:sym typeface="Symbol" panose="05050102010706020507" pitchFamily="18" charset="2"/>
              </a:rPr>
              <a:t>also called </a:t>
            </a:r>
            <a:r>
              <a:rPr lang="en-US" altLang="zh-CN" i="1" dirty="0">
                <a:solidFill>
                  <a:srgbClr val="000000"/>
                </a:solidFill>
                <a:ea typeface="宋体" pitchFamily="2" charset="-122"/>
                <a:sym typeface="Symbol" panose="05050102010706020507" pitchFamily="18" charset="2"/>
              </a:rPr>
              <a:t>inclusive or,</a:t>
            </a:r>
            <a:br>
              <a:rPr lang="en-US" altLang="zh-CN" dirty="0">
                <a:solidFill>
                  <a:srgbClr val="000000"/>
                </a:solidFill>
                <a:ea typeface="宋体" pitchFamily="2" charset="-122"/>
                <a:sym typeface="Symbol" panose="05050102010706020507" pitchFamily="18" charset="2"/>
              </a:rPr>
            </a:br>
            <a:r>
              <a:rPr lang="en-US" altLang="zh-CN" dirty="0">
                <a:solidFill>
                  <a:srgbClr val="000000"/>
                </a:solidFill>
                <a:ea typeface="宋体" pitchFamily="2" charset="-122"/>
                <a:sym typeface="Symbol" panose="05050102010706020507" pitchFamily="18" charset="2"/>
              </a:rPr>
              <a:t>because it </a:t>
            </a:r>
            <a:r>
              <a:rPr lang="en-US" altLang="zh-CN" b="1" dirty="0">
                <a:solidFill>
                  <a:srgbClr val="000000"/>
                </a:solidFill>
                <a:ea typeface="宋体" pitchFamily="2" charset="-122"/>
                <a:sym typeface="Symbol" panose="05050102010706020507" pitchFamily="18" charset="2"/>
              </a:rPr>
              <a:t>includes</a:t>
            </a:r>
            <a:r>
              <a:rPr lang="en-US" altLang="zh-CN" dirty="0">
                <a:solidFill>
                  <a:srgbClr val="000000"/>
                </a:solidFill>
                <a:ea typeface="宋体" pitchFamily="2" charset="-122"/>
                <a:sym typeface="Symbol" panose="05050102010706020507" pitchFamily="18" charset="2"/>
              </a:rPr>
              <a:t> the</a:t>
            </a:r>
            <a:br>
              <a:rPr lang="en-US" altLang="zh-CN" dirty="0">
                <a:solidFill>
                  <a:srgbClr val="000000"/>
                </a:solidFill>
                <a:ea typeface="宋体" pitchFamily="2" charset="-122"/>
                <a:sym typeface="Symbol" panose="05050102010706020507" pitchFamily="18" charset="2"/>
              </a:rPr>
            </a:br>
            <a:r>
              <a:rPr lang="en-US" altLang="zh-CN" dirty="0">
                <a:solidFill>
                  <a:srgbClr val="000000"/>
                </a:solidFill>
                <a:ea typeface="宋体" pitchFamily="2" charset="-122"/>
                <a:sym typeface="Symbol" panose="05050102010706020507" pitchFamily="18" charset="2"/>
              </a:rPr>
              <a:t>possibility that both </a:t>
            </a:r>
            <a:r>
              <a:rPr lang="en-US" altLang="zh-CN" i="1" dirty="0">
                <a:solidFill>
                  <a:srgbClr val="000000"/>
                </a:solidFill>
                <a:ea typeface="宋体" pitchFamily="2" charset="-122"/>
                <a:sym typeface="Symbol" panose="05050102010706020507" pitchFamily="18" charset="2"/>
              </a:rPr>
              <a:t>p</a:t>
            </a:r>
            <a:r>
              <a:rPr lang="en-US" altLang="zh-CN" dirty="0">
                <a:solidFill>
                  <a:srgbClr val="000000"/>
                </a:solidFill>
                <a:ea typeface="宋体" pitchFamily="2" charset="-122"/>
                <a:sym typeface="Symbol" panose="05050102010706020507" pitchFamily="18" charset="2"/>
              </a:rPr>
              <a:t> and </a:t>
            </a:r>
            <a:r>
              <a:rPr lang="en-US" altLang="zh-CN" i="1" dirty="0">
                <a:solidFill>
                  <a:srgbClr val="000000"/>
                </a:solidFill>
                <a:ea typeface="宋体" pitchFamily="2" charset="-122"/>
                <a:sym typeface="Symbol" panose="05050102010706020507" pitchFamily="18" charset="2"/>
              </a:rPr>
              <a:t>q</a:t>
            </a:r>
            <a:r>
              <a:rPr lang="en-US" altLang="zh-CN" dirty="0">
                <a:solidFill>
                  <a:srgbClr val="000000"/>
                </a:solidFill>
                <a:ea typeface="宋体" pitchFamily="2" charset="-122"/>
                <a:sym typeface="Symbol" panose="05050102010706020507" pitchFamily="18" charset="2"/>
              </a:rPr>
              <a:t> are true.</a:t>
            </a:r>
          </a:p>
          <a:p>
            <a:pPr eaLnBrk="1" hangingPunct="1"/>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latin typeface="Times New Roman" panose="02020603050405020304" pitchFamily="18" charset="0"/>
                <a:ea typeface="宋体" pitchFamily="2" charset="-122"/>
              </a:rPr>
              <a:t>¬</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 and </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 together are also universal.</a:t>
            </a:r>
          </a:p>
        </p:txBody>
      </p:sp>
      <p:sp>
        <p:nvSpPr>
          <p:cNvPr id="23556" name="Rectangle 3"/>
          <p:cNvSpPr>
            <a:spLocks noGrp="1" noChangeArrowheads="1"/>
          </p:cNvSpPr>
          <p:nvPr>
            <p:ph type="title" idx="4294967295"/>
          </p:nvPr>
        </p:nvSpPr>
        <p:spPr/>
        <p:txBody>
          <a:bodyPr/>
          <a:lstStyle/>
          <a:p>
            <a:pPr eaLnBrk="1" hangingPunct="1"/>
            <a:r>
              <a:rPr lang="en-US" altLang="zh-CN">
                <a:ea typeface="宋体" pitchFamily="2" charset="-122"/>
              </a:rPr>
              <a:t>Disjunction Truth Table</a:t>
            </a:r>
          </a:p>
        </p:txBody>
      </p:sp>
      <p:graphicFrame>
        <p:nvGraphicFramePr>
          <p:cNvPr id="23557" name="Object 4"/>
          <p:cNvGraphicFramePr>
            <a:graphicFrameLocks noChangeAspect="1"/>
          </p:cNvGraphicFramePr>
          <p:nvPr/>
        </p:nvGraphicFramePr>
        <p:xfrm>
          <a:off x="5483225" y="2214563"/>
          <a:ext cx="2908300" cy="2830512"/>
        </p:xfrm>
        <a:graphic>
          <a:graphicData uri="http://schemas.openxmlformats.org/presentationml/2006/ole">
            <mc:AlternateContent xmlns:mc="http://schemas.openxmlformats.org/markup-compatibility/2006">
              <mc:Choice xmlns:v="urn:schemas-microsoft-com:vml" Requires="v">
                <p:oleObj spid="_x0000_s3079" r:id="rId3" imgW="2910840" imgH="2843530" progId="Word.Document.8">
                  <p:embed/>
                </p:oleObj>
              </mc:Choice>
              <mc:Fallback>
                <p:oleObj r:id="rId3" imgW="2910840" imgH="284353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225" y="2214563"/>
                        <a:ext cx="29083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8" name="AutoShape 5"/>
          <p:cNvSpPr/>
          <p:nvPr/>
        </p:nvSpPr>
        <p:spPr bwMode="auto">
          <a:xfrm>
            <a:off x="7239000" y="3352800"/>
            <a:ext cx="304800" cy="990600"/>
          </a:xfrm>
          <a:prstGeom prst="rightBrace">
            <a:avLst>
              <a:gd name="adj1" fmla="val 27038"/>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23559" name="Text Box 6"/>
          <p:cNvSpPr txBox="1">
            <a:spLocks noChangeArrowheads="1"/>
          </p:cNvSpPr>
          <p:nvPr/>
        </p:nvSpPr>
        <p:spPr bwMode="auto">
          <a:xfrm>
            <a:off x="7543800" y="3200400"/>
            <a:ext cx="1514475" cy="11874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Note</a:t>
            </a:r>
            <a:br>
              <a:rPr lang="en-US" altLang="zh-CN" sz="2400">
                <a:latin typeface="Times New Roman" panose="02020603050405020304" pitchFamily="18" charset="0"/>
              </a:rPr>
            </a:br>
            <a:r>
              <a:rPr lang="en-US" altLang="zh-CN" sz="2400">
                <a:latin typeface="Times New Roman" panose="02020603050405020304" pitchFamily="18" charset="0"/>
              </a:rPr>
              <a:t>difference</a:t>
            </a:r>
            <a:br>
              <a:rPr lang="en-US" altLang="zh-CN" sz="2400">
                <a:latin typeface="Times New Roman" panose="02020603050405020304" pitchFamily="18" charset="0"/>
              </a:rPr>
            </a:br>
            <a:r>
              <a:rPr lang="en-US" altLang="zh-CN" sz="2400">
                <a:latin typeface="Times New Roman" panose="02020603050405020304" pitchFamily="18" charset="0"/>
              </a:rPr>
              <a:t>from AND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72999D6-A21B-46E9-A01E-D20513242FD1}" type="slidenum">
              <a:rPr lang="en-US" altLang="zh-CN" sz="1200">
                <a:effectLst>
                  <a:outerShdw blurRad="38100" dist="38100" dir="2700000" algn="tl">
                    <a:srgbClr val="C0C0C0"/>
                  </a:outerShdw>
                </a:effectLst>
                <a:latin typeface="Verdana" panose="020B0604030504040204" pitchFamily="34" charset="0"/>
              </a:rPr>
              <a:t>14</a:t>
            </a:fld>
            <a:endParaRPr lang="en-US" altLang="zh-CN" sz="1200">
              <a:effectLst>
                <a:outerShdw blurRad="38100" dist="38100" dir="2700000" algn="tl">
                  <a:srgbClr val="C0C0C0"/>
                </a:outerShdw>
              </a:effectLst>
              <a:latin typeface="Verdana" panose="020B0604030504040204" pitchFamily="34" charset="0"/>
            </a:endParaRPr>
          </a:p>
        </p:txBody>
      </p:sp>
      <p:sp>
        <p:nvSpPr>
          <p:cNvPr id="24579" name="Rectangle 2"/>
          <p:cNvSpPr>
            <a:spLocks noGrp="1" noChangeArrowheads="1"/>
          </p:cNvSpPr>
          <p:nvPr>
            <p:ph type="title" idx="4294967295"/>
          </p:nvPr>
        </p:nvSpPr>
        <p:spPr/>
        <p:txBody>
          <a:bodyPr/>
          <a:lstStyle/>
          <a:p>
            <a:pPr eaLnBrk="1" hangingPunct="1"/>
            <a:r>
              <a:rPr lang="en-US" altLang="zh-CN">
                <a:ea typeface="宋体" pitchFamily="2" charset="-122"/>
              </a:rPr>
              <a:t>The </a:t>
            </a:r>
            <a:r>
              <a:rPr lang="en-US" altLang="zh-CN" i="1">
                <a:ea typeface="宋体" pitchFamily="2" charset="-122"/>
              </a:rPr>
              <a:t>Exclusive Or</a:t>
            </a:r>
            <a:r>
              <a:rPr lang="en-US" altLang="zh-CN">
                <a:ea typeface="宋体" pitchFamily="2" charset="-122"/>
              </a:rPr>
              <a:t> Operator</a:t>
            </a:r>
          </a:p>
        </p:txBody>
      </p:sp>
      <p:sp>
        <p:nvSpPr>
          <p:cNvPr id="24580" name="Rectangle 3"/>
          <p:cNvSpPr>
            <a:spLocks noGrp="1" noChangeArrowheads="1"/>
          </p:cNvSpPr>
          <p:nvPr>
            <p:ph type="body" idx="4294967295"/>
          </p:nvPr>
        </p:nvSpPr>
        <p:spPr/>
        <p:txBody>
          <a:bodyPr/>
          <a:lstStyle/>
          <a:p>
            <a:pPr eaLnBrk="1" hangingPunct="1">
              <a:buFont typeface="Wingdings" panose="05000000000000000000" pitchFamily="2" charset="2"/>
              <a:buNone/>
              <a:defRPr/>
            </a:pPr>
            <a:r>
              <a:rPr lang="en-US" altLang="zh-CN" dirty="0">
                <a:ea typeface="宋体" pitchFamily="2" charset="-122"/>
              </a:rPr>
              <a:t>The binary </a:t>
            </a:r>
            <a:r>
              <a:rPr lang="en-US" altLang="zh-CN" i="1" dirty="0">
                <a:ea typeface="宋体" pitchFamily="2" charset="-122"/>
              </a:rPr>
              <a:t>exclusive-or operator</a:t>
            </a:r>
            <a:r>
              <a:rPr lang="en-US" altLang="zh-CN" dirty="0">
                <a:ea typeface="宋体" pitchFamily="2" charset="-122"/>
              </a:rPr>
              <a:t> </a:t>
            </a:r>
            <a:r>
              <a:rPr lang="en-US" altLang="zh-CN" dirty="0">
                <a:latin typeface="Times New Roman" panose="02020603050405020304" pitchFamily="18" charset="0"/>
                <a:ea typeface="宋体" pitchFamily="2" charset="-122"/>
              </a:rPr>
              <a:t>“</a:t>
            </a:r>
            <a:r>
              <a:rPr lang="en-US" altLang="zh-CN" dirty="0">
                <a:ea typeface="宋体" pitchFamily="2" charset="-122"/>
                <a:sym typeface="Symbol" panose="05050102010706020507" pitchFamily="18" charset="2"/>
              </a:rPr>
              <a:t></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 (</a:t>
            </a:r>
            <a:r>
              <a:rPr lang="en-US" altLang="zh-CN" i="1" dirty="0">
                <a:ea typeface="宋体" pitchFamily="2" charset="-122"/>
                <a:sym typeface="Symbol" panose="05050102010706020507" pitchFamily="18" charset="2"/>
              </a:rPr>
              <a:t>XOR</a:t>
            </a:r>
            <a:r>
              <a:rPr lang="en-US" altLang="zh-CN" dirty="0">
                <a:ea typeface="宋体" pitchFamily="2" charset="-122"/>
                <a:sym typeface="Symbol" panose="05050102010706020507" pitchFamily="18" charset="2"/>
              </a:rPr>
              <a:t>) combines two propositions to form their logical </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exclusive or</a:t>
            </a:r>
            <a:r>
              <a:rPr lang="en-US" altLang="zh-CN" dirty="0">
                <a:latin typeface="Times New Roman" panose="02020603050405020304" pitchFamily="18" charset="0"/>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a:t>
            </a:r>
            <a:endParaRPr lang="en-US" altLang="zh-CN" i="1" dirty="0">
              <a:ea typeface="宋体" pitchFamily="2" charset="-122"/>
            </a:endParaRPr>
          </a:p>
          <a:p>
            <a:pPr eaLnBrk="1" hangingPunct="1">
              <a:buFont typeface="Wingdings" panose="05000000000000000000" pitchFamily="2" charset="2"/>
              <a:buNone/>
              <a:defRPr/>
            </a:pPr>
            <a:r>
              <a:rPr lang="en-US" altLang="zh-CN" i="1" dirty="0">
                <a:solidFill>
                  <a:srgbClr val="000000"/>
                </a:solidFill>
                <a:ea typeface="宋体" pitchFamily="2" charset="-122"/>
              </a:rPr>
              <a:t>p</a:t>
            </a:r>
            <a:r>
              <a:rPr lang="en-US" altLang="zh-CN" dirty="0">
                <a:solidFill>
                  <a:srgbClr val="000000"/>
                </a:solidFill>
                <a:ea typeface="宋体" pitchFamily="2" charset="-122"/>
              </a:rPr>
              <a:t> = </a:t>
            </a:r>
            <a:r>
              <a:rPr lang="en-US" altLang="zh-CN" dirty="0">
                <a:solidFill>
                  <a:srgbClr val="000000"/>
                </a:solidFill>
                <a:latin typeface="Times New Roman" panose="02020603050405020304" pitchFamily="18" charset="0"/>
                <a:ea typeface="宋体" pitchFamily="2" charset="-122"/>
              </a:rPr>
              <a:t>“</a:t>
            </a:r>
            <a:r>
              <a:rPr lang="en-US" altLang="zh-CN" dirty="0">
                <a:solidFill>
                  <a:srgbClr val="000000"/>
                </a:solidFill>
                <a:ea typeface="宋体" pitchFamily="2" charset="-122"/>
              </a:rPr>
              <a:t>I will earn an A in this course,</a:t>
            </a:r>
            <a:r>
              <a:rPr lang="en-US" altLang="zh-CN" dirty="0">
                <a:solidFill>
                  <a:srgbClr val="000000"/>
                </a:solidFill>
                <a:latin typeface="Times New Roman" panose="02020603050405020304" pitchFamily="18" charset="0"/>
                <a:ea typeface="宋体" pitchFamily="2" charset="-122"/>
              </a:rPr>
              <a:t>”</a:t>
            </a:r>
            <a:endParaRPr lang="en-US" altLang="zh-CN" dirty="0">
              <a:solidFill>
                <a:srgbClr val="000000"/>
              </a:solidFill>
              <a:ea typeface="宋体" pitchFamily="2" charset="-122"/>
            </a:endParaRPr>
          </a:p>
          <a:p>
            <a:pPr eaLnBrk="1" hangingPunct="1">
              <a:buFont typeface="Wingdings" panose="05000000000000000000" pitchFamily="2" charset="2"/>
              <a:buNone/>
              <a:defRPr/>
            </a:pPr>
            <a:r>
              <a:rPr lang="en-US" altLang="zh-CN" i="1" dirty="0">
                <a:solidFill>
                  <a:srgbClr val="000000"/>
                </a:solidFill>
                <a:ea typeface="宋体" pitchFamily="2" charset="-122"/>
              </a:rPr>
              <a:t>q</a:t>
            </a:r>
            <a:r>
              <a:rPr lang="en-US" altLang="zh-CN" dirty="0">
                <a:solidFill>
                  <a:srgbClr val="000000"/>
                </a:solidFill>
                <a:ea typeface="宋体" pitchFamily="2" charset="-122"/>
              </a:rPr>
              <a:t> =</a:t>
            </a:r>
            <a:r>
              <a:rPr lang="en-US" altLang="zh-CN" i="1" dirty="0">
                <a:solidFill>
                  <a:srgbClr val="000000"/>
                </a:solidFill>
                <a:ea typeface="宋体" pitchFamily="2" charset="-122"/>
              </a:rPr>
              <a:t> </a:t>
            </a:r>
            <a:r>
              <a:rPr lang="en-US" altLang="zh-CN" dirty="0">
                <a:solidFill>
                  <a:srgbClr val="000000"/>
                </a:solidFill>
                <a:latin typeface="Times New Roman" panose="02020603050405020304" pitchFamily="18" charset="0"/>
                <a:ea typeface="宋体" pitchFamily="2" charset="-122"/>
              </a:rPr>
              <a:t>“</a:t>
            </a:r>
            <a:r>
              <a:rPr lang="en-US" altLang="zh-CN" dirty="0">
                <a:solidFill>
                  <a:srgbClr val="000000"/>
                </a:solidFill>
                <a:ea typeface="宋体" pitchFamily="2" charset="-122"/>
              </a:rPr>
              <a:t>I will drop this course,</a:t>
            </a:r>
            <a:r>
              <a:rPr lang="en-US" altLang="zh-CN" dirty="0">
                <a:solidFill>
                  <a:srgbClr val="000000"/>
                </a:solidFill>
                <a:latin typeface="Times New Roman" panose="02020603050405020304" pitchFamily="18" charset="0"/>
                <a:ea typeface="宋体" pitchFamily="2" charset="-122"/>
              </a:rPr>
              <a:t>”</a:t>
            </a:r>
            <a:endParaRPr lang="en-US" altLang="zh-CN" i="1" dirty="0">
              <a:solidFill>
                <a:srgbClr val="000000"/>
              </a:solidFill>
              <a:ea typeface="宋体" pitchFamily="2" charset="-122"/>
            </a:endParaRPr>
          </a:p>
          <a:p>
            <a:pPr eaLnBrk="1" hangingPunct="1">
              <a:buFont typeface="Wingdings" panose="05000000000000000000" pitchFamily="2" charset="2"/>
              <a:buNone/>
              <a:defRPr/>
            </a:pPr>
            <a:r>
              <a:rPr lang="en-US" altLang="zh-CN" i="1" dirty="0">
                <a:solidFill>
                  <a:srgbClr val="000000"/>
                </a:solidFill>
                <a:ea typeface="宋体" pitchFamily="2" charset="-122"/>
              </a:rPr>
              <a:t>p</a:t>
            </a:r>
            <a:r>
              <a:rPr lang="en-US" altLang="zh-CN" dirty="0">
                <a:solidFill>
                  <a:srgbClr val="000000"/>
                </a:solidFill>
                <a:ea typeface="宋体" pitchFamily="2" charset="-122"/>
              </a:rPr>
              <a:t> </a:t>
            </a:r>
            <a:r>
              <a:rPr lang="en-US" altLang="zh-CN" dirty="0">
                <a:solidFill>
                  <a:srgbClr val="000000"/>
                </a:solidFill>
                <a:ea typeface="宋体" pitchFamily="2" charset="-122"/>
                <a:sym typeface="Symbol" panose="05050102010706020507" pitchFamily="18" charset="2"/>
              </a:rPr>
              <a:t> </a:t>
            </a:r>
            <a:r>
              <a:rPr lang="en-US" altLang="zh-CN" i="1" dirty="0">
                <a:solidFill>
                  <a:srgbClr val="000000"/>
                </a:solidFill>
                <a:ea typeface="宋体" pitchFamily="2" charset="-122"/>
                <a:sym typeface="Symbol" panose="05050102010706020507" pitchFamily="18" charset="2"/>
              </a:rPr>
              <a:t>q </a:t>
            </a:r>
            <a:r>
              <a:rPr lang="en-US" altLang="zh-CN" dirty="0">
                <a:solidFill>
                  <a:srgbClr val="000000"/>
                </a:solidFill>
                <a:ea typeface="宋体" pitchFamily="2" charset="-122"/>
              </a:rPr>
              <a:t>= </a:t>
            </a:r>
            <a:r>
              <a:rPr lang="en-US" altLang="zh-CN" dirty="0">
                <a:solidFill>
                  <a:srgbClr val="000000"/>
                </a:solidFill>
                <a:latin typeface="Times New Roman" panose="02020603050405020304" pitchFamily="18" charset="0"/>
                <a:ea typeface="宋体" pitchFamily="2" charset="-122"/>
              </a:rPr>
              <a:t>“</a:t>
            </a:r>
            <a:r>
              <a:rPr lang="en-US" altLang="zh-CN" dirty="0">
                <a:solidFill>
                  <a:srgbClr val="000000"/>
                </a:solidFill>
                <a:ea typeface="宋体" pitchFamily="2" charset="-122"/>
              </a:rPr>
              <a:t>I will either earn an A in this course, or I will drop it (</a:t>
            </a:r>
            <a:r>
              <a:rPr lang="en-US" altLang="zh-CN" dirty="0">
                <a:solidFill>
                  <a:srgbClr val="000000"/>
                </a:solidFill>
                <a:highlight>
                  <a:srgbClr val="FFFF00"/>
                </a:highlight>
                <a:ea typeface="宋体" pitchFamily="2" charset="-122"/>
              </a:rPr>
              <a:t>but not both</a:t>
            </a:r>
            <a:r>
              <a:rPr lang="en-US" altLang="zh-CN" dirty="0">
                <a:solidFill>
                  <a:srgbClr val="000000"/>
                </a:solidFill>
                <a:ea typeface="宋体" pitchFamily="2" charset="-122"/>
              </a:rPr>
              <a:t>!)</a:t>
            </a:r>
            <a:r>
              <a:rPr lang="en-US" altLang="zh-CN" dirty="0">
                <a:solidFill>
                  <a:srgbClr val="000000"/>
                </a:solidFill>
                <a:latin typeface="Times New Roman" panose="02020603050405020304" pitchFamily="18" charset="0"/>
                <a:ea typeface="宋体" pitchFamily="2" charset="-122"/>
              </a:rPr>
              <a:t>”</a:t>
            </a:r>
            <a:endParaRPr lang="en-US" altLang="zh-CN" dirty="0">
              <a:solidFill>
                <a:srgbClr val="000000"/>
              </a:solidFill>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DEF5D9C-5530-4737-A813-289B3F3C7F3F}" type="slidenum">
              <a:rPr lang="en-US" altLang="zh-CN" sz="1200">
                <a:effectLst>
                  <a:outerShdw blurRad="38100" dist="38100" dir="2700000" algn="tl">
                    <a:srgbClr val="C0C0C0"/>
                  </a:outerShdw>
                </a:effectLst>
                <a:latin typeface="Verdana" panose="020B0604030504040204" pitchFamily="34" charset="0"/>
              </a:rPr>
              <a:t>15</a:t>
            </a:fld>
            <a:endParaRPr lang="en-US" altLang="zh-CN" sz="1200">
              <a:effectLst>
                <a:outerShdw blurRad="38100" dist="38100" dir="2700000" algn="tl">
                  <a:srgbClr val="C0C0C0"/>
                </a:outerShdw>
              </a:effectLst>
              <a:latin typeface="Verdana" panose="020B0604030504040204" pitchFamily="34" charset="0"/>
            </a:endParaRPr>
          </a:p>
        </p:txBody>
      </p:sp>
      <p:sp>
        <p:nvSpPr>
          <p:cNvPr id="25603" name="Rectangle 2"/>
          <p:cNvSpPr>
            <a:spLocks noGrp="1" noChangeArrowheads="1"/>
          </p:cNvSpPr>
          <p:nvPr>
            <p:ph type="body" idx="4294967295"/>
          </p:nvPr>
        </p:nvSpPr>
        <p:spPr>
          <a:xfrm>
            <a:off x="685800" y="1981200"/>
            <a:ext cx="7772400" cy="4267200"/>
          </a:xfrm>
        </p:spPr>
        <p:txBody>
          <a:bodyPr/>
          <a:lstStyle/>
          <a:p>
            <a:pPr eaLnBrk="1" hangingPunct="1"/>
            <a:r>
              <a:rPr lang="en-US" altLang="zh-CN">
                <a:ea typeface="宋体" pitchFamily="2" charset="-122"/>
              </a:rPr>
              <a:t>Note that </a:t>
            </a:r>
            <a:r>
              <a:rPr lang="en-US" altLang="zh-CN" i="1">
                <a:ea typeface="宋体" pitchFamily="2" charset="-122"/>
              </a:rPr>
              <a:t>p</a:t>
            </a:r>
            <a:r>
              <a:rPr lang="en-US" altLang="zh-CN">
                <a:ea typeface="宋体" pitchFamily="2" charset="-122"/>
                <a:sym typeface="Symbol" panose="05050102010706020507" pitchFamily="18" charset="2"/>
              </a:rPr>
              <a:t></a:t>
            </a:r>
            <a:r>
              <a:rPr lang="en-US" altLang="zh-CN" i="1">
                <a:ea typeface="宋体" pitchFamily="2" charset="-122"/>
                <a:sym typeface="Symbol" panose="05050102010706020507" pitchFamily="18" charset="2"/>
              </a:rPr>
              <a:t>q </a:t>
            </a:r>
            <a:r>
              <a:rPr lang="en-US" altLang="zh-CN">
                <a:ea typeface="宋体" pitchFamily="2" charset="-122"/>
                <a:sym typeface="Symbol" panose="05050102010706020507" pitchFamily="18" charset="2"/>
              </a:rPr>
              <a:t>means</a:t>
            </a:r>
            <a:br>
              <a:rPr lang="en-US" altLang="zh-CN">
                <a:ea typeface="宋体" pitchFamily="2" charset="-122"/>
                <a:sym typeface="Symbol" panose="05050102010706020507" pitchFamily="18" charset="2"/>
              </a:rPr>
            </a:br>
            <a:r>
              <a:rPr lang="en-US" altLang="zh-CN">
                <a:ea typeface="宋体" pitchFamily="2" charset="-122"/>
                <a:sym typeface="Symbol" panose="05050102010706020507" pitchFamily="18" charset="2"/>
              </a:rPr>
              <a:t>that </a:t>
            </a:r>
            <a:r>
              <a:rPr lang="en-US" altLang="zh-CN" i="1">
                <a:ea typeface="宋体" pitchFamily="2" charset="-122"/>
                <a:sym typeface="Symbol" panose="05050102010706020507" pitchFamily="18" charset="2"/>
              </a:rPr>
              <a:t>p</a:t>
            </a:r>
            <a:r>
              <a:rPr lang="en-US" altLang="zh-CN">
                <a:ea typeface="宋体" pitchFamily="2" charset="-122"/>
                <a:sym typeface="Symbol" panose="05050102010706020507" pitchFamily="18" charset="2"/>
              </a:rPr>
              <a:t> is true, or </a:t>
            </a:r>
            <a:r>
              <a:rPr lang="en-US" altLang="zh-CN" i="1">
                <a:ea typeface="宋体" pitchFamily="2" charset="-122"/>
                <a:sym typeface="Symbol" panose="05050102010706020507" pitchFamily="18" charset="2"/>
              </a:rPr>
              <a:t>q</a:t>
            </a:r>
            <a:r>
              <a:rPr lang="en-US" altLang="zh-CN">
                <a:ea typeface="宋体" pitchFamily="2" charset="-122"/>
                <a:sym typeface="Symbol" panose="05050102010706020507" pitchFamily="18" charset="2"/>
              </a:rPr>
              <a:t> is</a:t>
            </a:r>
            <a:br>
              <a:rPr lang="en-US" altLang="zh-CN">
                <a:ea typeface="宋体" pitchFamily="2" charset="-122"/>
                <a:sym typeface="Symbol" panose="05050102010706020507" pitchFamily="18" charset="2"/>
              </a:rPr>
            </a:br>
            <a:r>
              <a:rPr lang="en-US" altLang="zh-CN">
                <a:ea typeface="宋体" pitchFamily="2" charset="-122"/>
                <a:sym typeface="Symbol" panose="05050102010706020507" pitchFamily="18" charset="2"/>
              </a:rPr>
              <a:t>true, but </a:t>
            </a:r>
            <a:r>
              <a:rPr lang="en-US" altLang="zh-CN" b="1">
                <a:ea typeface="宋体" pitchFamily="2" charset="-122"/>
                <a:sym typeface="Symbol" panose="05050102010706020507" pitchFamily="18" charset="2"/>
              </a:rPr>
              <a:t>not both</a:t>
            </a:r>
            <a:r>
              <a:rPr lang="en-US" altLang="zh-CN">
                <a:ea typeface="宋体" pitchFamily="2" charset="-122"/>
                <a:sym typeface="Symbol" panose="05050102010706020507" pitchFamily="18" charset="2"/>
              </a:rPr>
              <a:t>!</a:t>
            </a:r>
          </a:p>
          <a:p>
            <a:pPr eaLnBrk="1" hangingPunct="1"/>
            <a:r>
              <a:rPr lang="en-US" altLang="zh-CN">
                <a:solidFill>
                  <a:srgbClr val="000000"/>
                </a:solidFill>
                <a:ea typeface="宋体" pitchFamily="2" charset="-122"/>
                <a:sym typeface="Symbol" panose="05050102010706020507" pitchFamily="18" charset="2"/>
              </a:rPr>
              <a:t>This operation is</a:t>
            </a:r>
            <a:br>
              <a:rPr lang="en-US" altLang="zh-CN">
                <a:solidFill>
                  <a:srgbClr val="000000"/>
                </a:solidFill>
                <a:ea typeface="宋体" pitchFamily="2" charset="-122"/>
                <a:sym typeface="Symbol" panose="05050102010706020507" pitchFamily="18" charset="2"/>
              </a:rPr>
            </a:br>
            <a:r>
              <a:rPr lang="en-US" altLang="zh-CN">
                <a:solidFill>
                  <a:srgbClr val="000000"/>
                </a:solidFill>
                <a:ea typeface="宋体" pitchFamily="2" charset="-122"/>
                <a:sym typeface="Symbol" panose="05050102010706020507" pitchFamily="18" charset="2"/>
              </a:rPr>
              <a:t>called </a:t>
            </a:r>
            <a:r>
              <a:rPr lang="en-US" altLang="zh-CN" i="1">
                <a:solidFill>
                  <a:srgbClr val="000000"/>
                </a:solidFill>
                <a:ea typeface="宋体" pitchFamily="2" charset="-122"/>
                <a:sym typeface="Symbol" panose="05050102010706020507" pitchFamily="18" charset="2"/>
              </a:rPr>
              <a:t>exclusive or,</a:t>
            </a:r>
            <a:br>
              <a:rPr lang="en-US" altLang="zh-CN">
                <a:solidFill>
                  <a:srgbClr val="000000"/>
                </a:solidFill>
                <a:ea typeface="宋体" pitchFamily="2" charset="-122"/>
                <a:sym typeface="Symbol" panose="05050102010706020507" pitchFamily="18" charset="2"/>
              </a:rPr>
            </a:br>
            <a:r>
              <a:rPr lang="en-US" altLang="zh-CN">
                <a:solidFill>
                  <a:srgbClr val="000000"/>
                </a:solidFill>
                <a:ea typeface="宋体" pitchFamily="2" charset="-122"/>
                <a:sym typeface="Symbol" panose="05050102010706020507" pitchFamily="18" charset="2"/>
              </a:rPr>
              <a:t>because it </a:t>
            </a:r>
            <a:r>
              <a:rPr lang="en-US" altLang="zh-CN" b="1">
                <a:solidFill>
                  <a:srgbClr val="000000"/>
                </a:solidFill>
                <a:ea typeface="宋体" pitchFamily="2" charset="-122"/>
                <a:sym typeface="Symbol" panose="05050102010706020507" pitchFamily="18" charset="2"/>
              </a:rPr>
              <a:t>excludes</a:t>
            </a:r>
            <a:r>
              <a:rPr lang="en-US" altLang="zh-CN">
                <a:solidFill>
                  <a:srgbClr val="000000"/>
                </a:solidFill>
                <a:ea typeface="宋体" pitchFamily="2" charset="-122"/>
                <a:sym typeface="Symbol" panose="05050102010706020507" pitchFamily="18" charset="2"/>
              </a:rPr>
              <a:t> the</a:t>
            </a:r>
            <a:br>
              <a:rPr lang="en-US" altLang="zh-CN">
                <a:solidFill>
                  <a:srgbClr val="000000"/>
                </a:solidFill>
                <a:ea typeface="宋体" pitchFamily="2" charset="-122"/>
                <a:sym typeface="Symbol" panose="05050102010706020507" pitchFamily="18" charset="2"/>
              </a:rPr>
            </a:br>
            <a:r>
              <a:rPr lang="en-US" altLang="zh-CN">
                <a:solidFill>
                  <a:srgbClr val="000000"/>
                </a:solidFill>
                <a:ea typeface="宋体" pitchFamily="2" charset="-122"/>
                <a:sym typeface="Symbol" panose="05050102010706020507" pitchFamily="18" charset="2"/>
              </a:rPr>
              <a:t>possibility that both </a:t>
            </a:r>
            <a:r>
              <a:rPr lang="en-US" altLang="zh-CN" i="1">
                <a:solidFill>
                  <a:srgbClr val="000000"/>
                </a:solidFill>
                <a:ea typeface="宋体" pitchFamily="2" charset="-122"/>
                <a:sym typeface="Symbol" panose="05050102010706020507" pitchFamily="18" charset="2"/>
              </a:rPr>
              <a:t>p</a:t>
            </a:r>
            <a:r>
              <a:rPr lang="en-US" altLang="zh-CN">
                <a:solidFill>
                  <a:srgbClr val="000000"/>
                </a:solidFill>
                <a:ea typeface="宋体" pitchFamily="2" charset="-122"/>
                <a:sym typeface="Symbol" panose="05050102010706020507" pitchFamily="18" charset="2"/>
              </a:rPr>
              <a:t> and </a:t>
            </a:r>
            <a:r>
              <a:rPr lang="en-US" altLang="zh-CN" i="1">
                <a:solidFill>
                  <a:srgbClr val="000000"/>
                </a:solidFill>
                <a:ea typeface="宋体" pitchFamily="2" charset="-122"/>
                <a:sym typeface="Symbol" panose="05050102010706020507" pitchFamily="18" charset="2"/>
              </a:rPr>
              <a:t>q</a:t>
            </a:r>
            <a:r>
              <a:rPr lang="en-US" altLang="zh-CN">
                <a:solidFill>
                  <a:srgbClr val="000000"/>
                </a:solidFill>
                <a:ea typeface="宋体" pitchFamily="2" charset="-122"/>
                <a:sym typeface="Symbol" panose="05050102010706020507" pitchFamily="18" charset="2"/>
              </a:rPr>
              <a:t> are true.</a:t>
            </a:r>
          </a:p>
          <a:p>
            <a:pPr eaLnBrk="1" hangingPunct="1"/>
            <a:r>
              <a:rPr lang="en-US" altLang="zh-CN">
                <a:latin typeface="Times New Roman" panose="02020603050405020304" pitchFamily="18" charset="0"/>
                <a:ea typeface="宋体" pitchFamily="2" charset="-122"/>
                <a:sym typeface="Symbol" panose="05050102010706020507" pitchFamily="18" charset="2"/>
              </a:rPr>
              <a:t>“</a:t>
            </a:r>
            <a:r>
              <a:rPr lang="en-US" altLang="zh-CN">
                <a:latin typeface="Times New Roman" panose="02020603050405020304" pitchFamily="18" charset="0"/>
                <a:ea typeface="宋体" pitchFamily="2" charset="-122"/>
              </a:rPr>
              <a:t>¬</a:t>
            </a:r>
            <a:r>
              <a:rPr lang="en-US" altLang="zh-CN">
                <a:latin typeface="Times New Roman" panose="02020603050405020304" pitchFamily="18" charset="0"/>
                <a:ea typeface="宋体" pitchFamily="2" charset="-122"/>
                <a:sym typeface="Symbol" panose="05050102010706020507" pitchFamily="18" charset="2"/>
              </a:rPr>
              <a:t>”</a:t>
            </a:r>
            <a:r>
              <a:rPr lang="en-US" altLang="zh-CN">
                <a:ea typeface="宋体" pitchFamily="2" charset="-122"/>
                <a:sym typeface="Symbol" panose="05050102010706020507" pitchFamily="18" charset="2"/>
              </a:rPr>
              <a:t> and </a:t>
            </a:r>
            <a:r>
              <a:rPr lang="en-US" altLang="zh-CN">
                <a:latin typeface="Times New Roman" panose="02020603050405020304" pitchFamily="18" charset="0"/>
                <a:ea typeface="宋体" pitchFamily="2" charset="-122"/>
                <a:sym typeface="Symbol" panose="05050102010706020507" pitchFamily="18" charset="2"/>
              </a:rPr>
              <a:t>“</a:t>
            </a:r>
            <a:r>
              <a:rPr lang="en-US" altLang="zh-CN">
                <a:ea typeface="宋体" pitchFamily="2" charset="-122"/>
                <a:sym typeface="Symbol" panose="05050102010706020507" pitchFamily="18" charset="2"/>
              </a:rPr>
              <a:t></a:t>
            </a:r>
            <a:r>
              <a:rPr lang="en-US" altLang="zh-CN">
                <a:latin typeface="Times New Roman" panose="02020603050405020304" pitchFamily="18" charset="0"/>
                <a:ea typeface="宋体" pitchFamily="2" charset="-122"/>
                <a:sym typeface="Symbol" panose="05050102010706020507" pitchFamily="18" charset="2"/>
              </a:rPr>
              <a:t>”</a:t>
            </a:r>
            <a:r>
              <a:rPr lang="en-US" altLang="zh-CN">
                <a:ea typeface="宋体" pitchFamily="2" charset="-122"/>
                <a:sym typeface="Symbol" panose="05050102010706020507" pitchFamily="18" charset="2"/>
              </a:rPr>
              <a:t> together are </a:t>
            </a:r>
            <a:r>
              <a:rPr lang="en-US" altLang="zh-CN" b="1">
                <a:ea typeface="宋体" pitchFamily="2" charset="-122"/>
                <a:sym typeface="Symbol" panose="05050102010706020507" pitchFamily="18" charset="2"/>
              </a:rPr>
              <a:t>not</a:t>
            </a:r>
            <a:r>
              <a:rPr lang="en-US" altLang="zh-CN">
                <a:ea typeface="宋体" pitchFamily="2" charset="-122"/>
                <a:sym typeface="Symbol" panose="05050102010706020507" pitchFamily="18" charset="2"/>
              </a:rPr>
              <a:t> universal.</a:t>
            </a:r>
          </a:p>
        </p:txBody>
      </p:sp>
      <p:sp>
        <p:nvSpPr>
          <p:cNvPr id="25604" name="Rectangle 3"/>
          <p:cNvSpPr>
            <a:spLocks noGrp="1" noChangeArrowheads="1"/>
          </p:cNvSpPr>
          <p:nvPr>
            <p:ph type="title" idx="4294967295"/>
          </p:nvPr>
        </p:nvSpPr>
        <p:spPr/>
        <p:txBody>
          <a:bodyPr/>
          <a:lstStyle/>
          <a:p>
            <a:pPr eaLnBrk="1" hangingPunct="1"/>
            <a:r>
              <a:rPr lang="en-US" altLang="zh-CN">
                <a:ea typeface="宋体" pitchFamily="2" charset="-122"/>
              </a:rPr>
              <a:t>Exclusive-Or Truth Table</a:t>
            </a:r>
          </a:p>
        </p:txBody>
      </p:sp>
      <p:graphicFrame>
        <p:nvGraphicFramePr>
          <p:cNvPr id="25605" name="Object 4"/>
          <p:cNvGraphicFramePr>
            <a:graphicFrameLocks noChangeAspect="1"/>
          </p:cNvGraphicFramePr>
          <p:nvPr/>
        </p:nvGraphicFramePr>
        <p:xfrm>
          <a:off x="5637213" y="2214563"/>
          <a:ext cx="2317750" cy="2830512"/>
        </p:xfrm>
        <a:graphic>
          <a:graphicData uri="http://schemas.openxmlformats.org/presentationml/2006/ole">
            <mc:AlternateContent xmlns:mc="http://schemas.openxmlformats.org/markup-compatibility/2006">
              <mc:Choice xmlns:v="urn:schemas-microsoft-com:vml" Requires="v">
                <p:oleObj spid="_x0000_s4103" r:id="rId4" imgW="2325370" imgH="2843530" progId="Word.Document.8">
                  <p:embed/>
                </p:oleObj>
              </mc:Choice>
              <mc:Fallback>
                <p:oleObj r:id="rId4" imgW="2325370" imgH="2843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7213" y="2214563"/>
                        <a:ext cx="231775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6" name="AutoShape 5"/>
          <p:cNvSpPr/>
          <p:nvPr/>
        </p:nvSpPr>
        <p:spPr bwMode="auto">
          <a:xfrm>
            <a:off x="7696200" y="4343400"/>
            <a:ext cx="228600" cy="609600"/>
          </a:xfrm>
          <a:prstGeom prst="rightBrace">
            <a:avLst>
              <a:gd name="adj1" fmla="val 22185"/>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25607" name="Text Box 6"/>
          <p:cNvSpPr txBox="1">
            <a:spLocks noChangeArrowheads="1"/>
          </p:cNvSpPr>
          <p:nvPr/>
        </p:nvSpPr>
        <p:spPr bwMode="auto">
          <a:xfrm>
            <a:off x="7985125" y="4457700"/>
            <a:ext cx="1120775" cy="925513"/>
          </a:xfrm>
          <a:prstGeom prst="rect">
            <a:avLst/>
          </a:prstGeom>
          <a:solidFill>
            <a:srgbClr val="FFFFCC"/>
          </a:solidFill>
          <a:ln w="9525">
            <a:solidFill>
              <a:schemeClr val="accent2"/>
            </a:solidFill>
            <a:miter lim="800000"/>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1800">
                <a:latin typeface="Times New Roman" panose="02020603050405020304" pitchFamily="18" charset="0"/>
              </a:rPr>
              <a:t>Note</a:t>
            </a:r>
            <a:br>
              <a:rPr lang="en-US" altLang="zh-CN" sz="1800">
                <a:latin typeface="Times New Roman" panose="02020603050405020304" pitchFamily="18" charset="0"/>
              </a:rPr>
            </a:br>
            <a:r>
              <a:rPr lang="en-US" altLang="zh-CN" sz="1800">
                <a:latin typeface="Times New Roman" panose="02020603050405020304" pitchFamily="18" charset="0"/>
              </a:rPr>
              <a:t>difference</a:t>
            </a:r>
            <a:br>
              <a:rPr lang="en-US" altLang="zh-CN" sz="1800">
                <a:latin typeface="Times New Roman" panose="02020603050405020304" pitchFamily="18" charset="0"/>
              </a:rPr>
            </a:br>
            <a:r>
              <a:rPr lang="en-US" altLang="zh-CN" sz="1800">
                <a:latin typeface="Times New Roman" panose="02020603050405020304" pitchFamily="18" charset="0"/>
              </a:rPr>
              <a:t>from 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9E20211-8AE8-46C9-B9D4-5F323EA04D78}" type="slidenum">
              <a:rPr lang="en-US" altLang="zh-CN" sz="1200">
                <a:effectLst>
                  <a:outerShdw blurRad="38100" dist="38100" dir="2700000" algn="tl">
                    <a:srgbClr val="C0C0C0"/>
                  </a:outerShdw>
                </a:effectLst>
                <a:latin typeface="Verdana" panose="020B0604030504040204" pitchFamily="34" charset="0"/>
              </a:rPr>
              <a:t>16</a:t>
            </a:fld>
            <a:endParaRPr lang="en-US" altLang="zh-CN" sz="1200">
              <a:effectLst>
                <a:outerShdw blurRad="38100" dist="38100" dir="2700000" algn="tl">
                  <a:srgbClr val="C0C0C0"/>
                </a:outerShdw>
              </a:effectLst>
              <a:latin typeface="Verdana" panose="020B0604030504040204" pitchFamily="34" charset="0"/>
            </a:endParaRPr>
          </a:p>
        </p:txBody>
      </p:sp>
      <p:sp>
        <p:nvSpPr>
          <p:cNvPr id="27651" name="Rectangle 2"/>
          <p:cNvSpPr>
            <a:spLocks noGrp="1" noChangeArrowheads="1"/>
          </p:cNvSpPr>
          <p:nvPr>
            <p:ph type="title" idx="4294967295"/>
          </p:nvPr>
        </p:nvSpPr>
        <p:spPr>
          <a:xfrm>
            <a:off x="733425" y="731838"/>
            <a:ext cx="8181975" cy="563562"/>
          </a:xfrm>
        </p:spPr>
        <p:txBody>
          <a:bodyPr/>
          <a:lstStyle/>
          <a:p>
            <a:pPr eaLnBrk="1" hangingPunct="1"/>
            <a:r>
              <a:rPr lang="en-GB" altLang="en-US" sz="2000" dirty="0">
                <a:ea typeface="宋体" pitchFamily="2" charset="-122"/>
              </a:rPr>
              <a:t>Test your understanding of the two types of disjunction</a:t>
            </a:r>
            <a:endParaRPr lang="en-US" altLang="zh-CN" sz="2000" dirty="0">
              <a:ea typeface="宋体" pitchFamily="2" charset="-122"/>
            </a:endParaRPr>
          </a:p>
        </p:txBody>
      </p:sp>
      <p:sp>
        <p:nvSpPr>
          <p:cNvPr id="27652" name="Rectangle 3"/>
          <p:cNvSpPr>
            <a:spLocks noGrp="1" noChangeArrowheads="1"/>
          </p:cNvSpPr>
          <p:nvPr>
            <p:ph type="body" idx="4294967295"/>
          </p:nvPr>
        </p:nvSpPr>
        <p:spPr/>
        <p:txBody>
          <a:bodyPr/>
          <a:lstStyle/>
          <a:p>
            <a:pPr marL="609600" indent="-609600" eaLnBrk="1" hangingPunct="1">
              <a:buFont typeface="Wingdings" panose="05000000000000000000" pitchFamily="2" charset="2"/>
              <a:buAutoNum type="arabicPeriod"/>
            </a:pPr>
            <a:r>
              <a:rPr lang="en-GB" altLang="en-US" dirty="0">
                <a:ea typeface="宋体" pitchFamily="2" charset="-122"/>
              </a:rPr>
              <a:t>Suppose p </a:t>
            </a:r>
            <a:r>
              <a:rPr lang="en-US" altLang="zh-CN" dirty="0">
                <a:solidFill>
                  <a:schemeClr val="accent2"/>
                </a:solidFill>
                <a:ea typeface="宋体" pitchFamily="2" charset="-122"/>
                <a:sym typeface="Symbol" panose="05050102010706020507" pitchFamily="18" charset="2"/>
              </a:rPr>
              <a:t></a:t>
            </a:r>
            <a:r>
              <a:rPr lang="en-US" altLang="zh-CN" dirty="0">
                <a:ea typeface="宋体" pitchFamily="2" charset="-122"/>
                <a:sym typeface="Symbol" panose="05050102010706020507" pitchFamily="18" charset="2"/>
              </a:rPr>
              <a:t> q is true.</a:t>
            </a:r>
            <a:br>
              <a:rPr lang="en-US" altLang="zh-CN" dirty="0">
                <a:ea typeface="宋体" pitchFamily="2" charset="-122"/>
                <a:sym typeface="Symbol" panose="05050102010706020507" pitchFamily="18" charset="2"/>
              </a:rPr>
            </a:br>
            <a:r>
              <a:rPr lang="en-US" altLang="zh-CN" dirty="0">
                <a:ea typeface="宋体" pitchFamily="2" charset="-122"/>
                <a:sym typeface="Symbol" panose="05050102010706020507" pitchFamily="18" charset="2"/>
              </a:rPr>
              <a:t>Does it follow that </a:t>
            </a:r>
            <a:r>
              <a:rPr lang="en-US" altLang="zh-CN" dirty="0" err="1">
                <a:ea typeface="宋体" pitchFamily="2" charset="-122"/>
              </a:rPr>
              <a:t>p</a:t>
            </a:r>
            <a:r>
              <a:rPr lang="en-US" altLang="zh-CN" dirty="0" err="1">
                <a:ea typeface="宋体" pitchFamily="2" charset="-122"/>
                <a:sym typeface="Symbol" panose="05050102010706020507" pitchFamily="18" charset="2"/>
              </a:rPr>
              <a:t>q</a:t>
            </a:r>
            <a:r>
              <a:rPr lang="en-US" altLang="zh-CN" i="1" dirty="0">
                <a:ea typeface="宋体" pitchFamily="2" charset="-122"/>
                <a:sym typeface="Symbol" panose="05050102010706020507" pitchFamily="18" charset="2"/>
              </a:rPr>
              <a:t> </a:t>
            </a:r>
            <a:r>
              <a:rPr lang="en-US" altLang="zh-CN" dirty="0">
                <a:ea typeface="宋体" pitchFamily="2" charset="-122"/>
                <a:sym typeface="Symbol" panose="05050102010706020507" pitchFamily="18" charset="2"/>
              </a:rPr>
              <a:t>is true?</a:t>
            </a:r>
            <a:br>
              <a:rPr lang="en-US" altLang="zh-CN" dirty="0">
                <a:ea typeface="宋体" pitchFamily="2" charset="-122"/>
                <a:sym typeface="Symbol" panose="05050102010706020507" pitchFamily="18" charset="2"/>
              </a:rPr>
            </a:br>
            <a:endParaRPr lang="en-US" altLang="zh-CN" dirty="0">
              <a:ea typeface="宋体" pitchFamily="2" charset="-122"/>
              <a:sym typeface="Symbol" panose="05050102010706020507" pitchFamily="18" charset="2"/>
            </a:endParaRPr>
          </a:p>
          <a:p>
            <a:pPr marL="609600" indent="-609600" eaLnBrk="1" hangingPunct="1">
              <a:buFont typeface="Wingdings" panose="05000000000000000000" pitchFamily="2" charset="2"/>
              <a:buAutoNum type="arabicPeriod"/>
            </a:pPr>
            <a:r>
              <a:rPr lang="en-GB" altLang="en-US" dirty="0">
                <a:ea typeface="宋体" pitchFamily="2" charset="-122"/>
              </a:rPr>
              <a:t>Suppose </a:t>
            </a:r>
            <a:r>
              <a:rPr lang="en-US" altLang="zh-CN" dirty="0" err="1">
                <a:ea typeface="宋体" pitchFamily="2" charset="-122"/>
              </a:rPr>
              <a:t>p</a:t>
            </a:r>
            <a:r>
              <a:rPr lang="en-US" altLang="zh-CN" dirty="0" err="1">
                <a:ea typeface="宋体" pitchFamily="2" charset="-122"/>
                <a:sym typeface="Symbol" panose="05050102010706020507" pitchFamily="18" charset="2"/>
              </a:rPr>
              <a:t>q</a:t>
            </a:r>
            <a:r>
              <a:rPr lang="en-US" altLang="zh-CN" i="1" dirty="0">
                <a:ea typeface="宋体" pitchFamily="2" charset="-122"/>
                <a:sym typeface="Symbol" panose="05050102010706020507" pitchFamily="18" charset="2"/>
              </a:rPr>
              <a:t> </a:t>
            </a:r>
            <a:r>
              <a:rPr lang="en-US" altLang="zh-CN" dirty="0">
                <a:ea typeface="宋体" pitchFamily="2" charset="-122"/>
                <a:sym typeface="Symbol" panose="05050102010706020507" pitchFamily="18" charset="2"/>
              </a:rPr>
              <a:t>is true.</a:t>
            </a:r>
            <a:br>
              <a:rPr lang="en-US" altLang="zh-CN" dirty="0">
                <a:ea typeface="宋体" pitchFamily="2" charset="-122"/>
                <a:sym typeface="Symbol" panose="05050102010706020507" pitchFamily="18" charset="2"/>
              </a:rPr>
            </a:br>
            <a:r>
              <a:rPr lang="en-US" altLang="zh-CN" dirty="0">
                <a:ea typeface="宋体" pitchFamily="2" charset="-122"/>
                <a:sym typeface="Symbol" panose="05050102010706020507" pitchFamily="18" charset="2"/>
              </a:rPr>
              <a:t>Does it follow that </a:t>
            </a:r>
            <a:r>
              <a:rPr lang="en-GB" altLang="en-US" dirty="0">
                <a:ea typeface="宋体" pitchFamily="2" charset="-122"/>
              </a:rPr>
              <a:t>p </a:t>
            </a:r>
            <a:r>
              <a:rPr lang="en-US" altLang="zh-CN" b="1" dirty="0">
                <a:solidFill>
                  <a:srgbClr val="000000"/>
                </a:solidFill>
                <a:ea typeface="宋体" pitchFamily="2" charset="-122"/>
                <a:sym typeface="Symbol" panose="05050102010706020507" pitchFamily="18" charset="2"/>
              </a:rPr>
              <a:t></a:t>
            </a:r>
            <a:r>
              <a:rPr lang="en-US" altLang="zh-CN" b="1" i="1" dirty="0">
                <a:ea typeface="宋体" pitchFamily="2" charset="-122"/>
                <a:sym typeface="Symbol" panose="05050102010706020507" pitchFamily="18" charset="2"/>
              </a:rPr>
              <a:t> </a:t>
            </a:r>
            <a:r>
              <a:rPr lang="en-US" altLang="zh-CN" dirty="0">
                <a:ea typeface="宋体" pitchFamily="2" charset="-122"/>
                <a:sym typeface="Symbol" panose="05050102010706020507" pitchFamily="18" charset="2"/>
              </a:rPr>
              <a:t>q is true?</a:t>
            </a:r>
          </a:p>
          <a:p>
            <a:pPr marL="609600" indent="-609600" eaLnBrk="1" hangingPunct="1">
              <a:buFont typeface="Wingdings" panose="05000000000000000000" pitchFamily="2" charset="2"/>
              <a:buAutoNum type="arabicPeriod"/>
            </a:pPr>
            <a:endParaRPr lang="en-US" altLang="zh-CN" dirty="0">
              <a:ea typeface="宋体" pitchFamily="2" charset="-122"/>
              <a:sym typeface="Symbol" panose="05050102010706020507" pitchFamily="18" charset="2"/>
            </a:endParaRPr>
          </a:p>
          <a:p>
            <a:pPr marL="609600" indent="-609600" eaLnBrk="1" hangingPunct="1"/>
            <a:endParaRPr lang="en-US" altLang="zh-CN" dirty="0">
              <a:ea typeface="宋体" pitchFamily="2" charset="-122"/>
              <a:sym typeface="Symbol" panose="05050102010706020507" pitchFamily="18" charset="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8218EBB-C835-41B9-A100-0BD26892C386}" type="slidenum">
              <a:rPr lang="en-US" altLang="zh-CN" sz="1200">
                <a:effectLst>
                  <a:outerShdw blurRad="38100" dist="38100" dir="2700000" algn="tl">
                    <a:srgbClr val="C0C0C0"/>
                  </a:outerShdw>
                </a:effectLst>
                <a:latin typeface="Verdana" panose="020B0604030504040204" pitchFamily="34" charset="0"/>
              </a:rPr>
              <a:t>17</a:t>
            </a:fld>
            <a:endParaRPr lang="en-US" altLang="zh-CN" sz="1200">
              <a:effectLst>
                <a:outerShdw blurRad="38100" dist="38100" dir="2700000" algn="tl">
                  <a:srgbClr val="C0C0C0"/>
                </a:outerShdw>
              </a:effectLst>
              <a:latin typeface="Verdana" panose="020B0604030504040204" pitchFamily="34" charset="0"/>
            </a:endParaRPr>
          </a:p>
        </p:txBody>
      </p:sp>
      <p:sp>
        <p:nvSpPr>
          <p:cNvPr id="28675" name="Rectangle 2"/>
          <p:cNvSpPr>
            <a:spLocks noGrp="1" noChangeArrowheads="1"/>
          </p:cNvSpPr>
          <p:nvPr>
            <p:ph type="title" idx="4294967295"/>
          </p:nvPr>
        </p:nvSpPr>
        <p:spPr>
          <a:xfrm>
            <a:off x="609600" y="731838"/>
            <a:ext cx="8305800" cy="563562"/>
          </a:xfrm>
        </p:spPr>
        <p:txBody>
          <a:bodyPr/>
          <a:lstStyle/>
          <a:p>
            <a:pPr eaLnBrk="1" hangingPunct="1"/>
            <a:r>
              <a:rPr lang="en-GB" altLang="en-US" sz="2000">
                <a:ea typeface="宋体" pitchFamily="2" charset="-122"/>
              </a:rPr>
              <a:t>Test your understanding of the two types of disjunction</a:t>
            </a:r>
            <a:endParaRPr lang="en-US" altLang="zh-CN" sz="2000">
              <a:ea typeface="宋体" pitchFamily="2" charset="-122"/>
            </a:endParaRPr>
          </a:p>
        </p:txBody>
      </p:sp>
      <p:sp>
        <p:nvSpPr>
          <p:cNvPr id="28676" name="Rectangle 3"/>
          <p:cNvSpPr>
            <a:spLocks noGrp="1" noChangeArrowheads="1"/>
          </p:cNvSpPr>
          <p:nvPr>
            <p:ph type="body" idx="4294967295"/>
          </p:nvPr>
        </p:nvSpPr>
        <p:spPr/>
        <p:txBody>
          <a:bodyPr/>
          <a:lstStyle/>
          <a:p>
            <a:pPr marL="609600" indent="-609600" eaLnBrk="1" hangingPunct="1">
              <a:buFont typeface="Wingdings" panose="05000000000000000000" pitchFamily="2" charset="2"/>
              <a:buAutoNum type="arabicPeriod"/>
            </a:pPr>
            <a:r>
              <a:rPr lang="en-GB" altLang="en-US" sz="2800" dirty="0">
                <a:ea typeface="宋体" pitchFamily="2" charset="-122"/>
              </a:rPr>
              <a:t>Suppose p </a:t>
            </a:r>
            <a:r>
              <a:rPr lang="en-US" altLang="zh-CN" sz="2800" dirty="0">
                <a:solidFill>
                  <a:schemeClr val="accent2"/>
                </a:solidFill>
                <a:ea typeface="宋体" pitchFamily="2" charset="-122"/>
                <a:sym typeface="Symbol" panose="05050102010706020507" pitchFamily="18" charset="2"/>
              </a:rPr>
              <a:t></a:t>
            </a:r>
            <a:r>
              <a:rPr lang="en-US" altLang="zh-CN" sz="2800" dirty="0">
                <a:ea typeface="宋体" pitchFamily="2" charset="-122"/>
                <a:sym typeface="Symbol" panose="05050102010706020507" pitchFamily="18" charset="2"/>
              </a:rPr>
              <a:t> q is true.</a:t>
            </a:r>
            <a:br>
              <a:rPr lang="en-US" altLang="zh-CN" sz="2800" dirty="0">
                <a:ea typeface="宋体" pitchFamily="2" charset="-122"/>
                <a:sym typeface="Symbol" panose="05050102010706020507" pitchFamily="18" charset="2"/>
              </a:rPr>
            </a:br>
            <a:r>
              <a:rPr lang="en-US" altLang="zh-CN" sz="2800" dirty="0">
                <a:ea typeface="宋体" pitchFamily="2" charset="-122"/>
                <a:sym typeface="Symbol" panose="05050102010706020507" pitchFamily="18" charset="2"/>
              </a:rPr>
              <a:t>Does it follow that </a:t>
            </a:r>
            <a:r>
              <a:rPr lang="en-US" altLang="zh-CN" sz="2800" dirty="0" err="1">
                <a:ea typeface="宋体" pitchFamily="2" charset="-122"/>
              </a:rPr>
              <a:t>p</a:t>
            </a:r>
            <a:r>
              <a:rPr lang="en-US" altLang="zh-CN" sz="2800" dirty="0" err="1">
                <a:ea typeface="宋体" pitchFamily="2" charset="-122"/>
                <a:sym typeface="Symbol" panose="05050102010706020507" pitchFamily="18" charset="2"/>
              </a:rPr>
              <a:t>q</a:t>
            </a:r>
            <a:r>
              <a:rPr lang="en-US" altLang="zh-CN" sz="2800" i="1" dirty="0">
                <a:ea typeface="宋体" pitchFamily="2" charset="-122"/>
                <a:sym typeface="Symbol" panose="05050102010706020507" pitchFamily="18" charset="2"/>
              </a:rPr>
              <a:t> </a:t>
            </a:r>
            <a:r>
              <a:rPr lang="en-US" altLang="zh-CN" sz="2800" dirty="0">
                <a:ea typeface="宋体" pitchFamily="2" charset="-122"/>
                <a:sym typeface="Symbol" panose="05050102010706020507" pitchFamily="18" charset="2"/>
              </a:rPr>
              <a:t>is true?</a:t>
            </a:r>
            <a:br>
              <a:rPr lang="en-US" altLang="zh-CN" sz="2800" dirty="0">
                <a:ea typeface="宋体" pitchFamily="2" charset="-122"/>
                <a:sym typeface="Symbol" panose="05050102010706020507" pitchFamily="18" charset="2"/>
              </a:rPr>
            </a:br>
            <a:r>
              <a:rPr lang="en-US" altLang="zh-CN" sz="2800" dirty="0">
                <a:solidFill>
                  <a:srgbClr val="000000"/>
                </a:solidFill>
                <a:ea typeface="宋体" pitchFamily="2" charset="-122"/>
                <a:sym typeface="Symbol" panose="05050102010706020507" pitchFamily="18" charset="2"/>
              </a:rPr>
              <a:t>No</a:t>
            </a:r>
            <a:r>
              <a:rPr lang="en-US" altLang="zh-CN" sz="2800" dirty="0">
                <a:ea typeface="宋体" pitchFamily="2" charset="-122"/>
                <a:sym typeface="Symbol" panose="05050102010706020507" pitchFamily="18" charset="2"/>
              </a:rPr>
              <a:t>: consider p TRUE, q TRUE</a:t>
            </a:r>
          </a:p>
          <a:p>
            <a:pPr marL="609600" indent="-609600" eaLnBrk="1" hangingPunct="1">
              <a:buFont typeface="Wingdings" panose="05000000000000000000" pitchFamily="2" charset="2"/>
              <a:buAutoNum type="arabicPeriod"/>
            </a:pPr>
            <a:r>
              <a:rPr lang="en-GB" altLang="en-US" sz="2800" dirty="0">
                <a:ea typeface="宋体" pitchFamily="2" charset="-122"/>
              </a:rPr>
              <a:t>Suppose </a:t>
            </a:r>
            <a:r>
              <a:rPr lang="en-US" altLang="zh-CN" sz="2800" dirty="0" err="1">
                <a:ea typeface="宋体" pitchFamily="2" charset="-122"/>
              </a:rPr>
              <a:t>p</a:t>
            </a:r>
            <a:r>
              <a:rPr lang="en-US" altLang="zh-CN" sz="2800" dirty="0" err="1">
                <a:ea typeface="宋体" pitchFamily="2" charset="-122"/>
                <a:sym typeface="Symbol" panose="05050102010706020507" pitchFamily="18" charset="2"/>
              </a:rPr>
              <a:t>q</a:t>
            </a:r>
            <a:r>
              <a:rPr lang="en-US" altLang="zh-CN" sz="2800" i="1" dirty="0">
                <a:ea typeface="宋体" pitchFamily="2" charset="-122"/>
                <a:sym typeface="Symbol" panose="05050102010706020507" pitchFamily="18" charset="2"/>
              </a:rPr>
              <a:t> </a:t>
            </a:r>
            <a:r>
              <a:rPr lang="en-US" altLang="zh-CN" sz="2800" dirty="0">
                <a:ea typeface="宋体" pitchFamily="2" charset="-122"/>
                <a:sym typeface="Symbol" panose="05050102010706020507" pitchFamily="18" charset="2"/>
              </a:rPr>
              <a:t>is true. Does it follow </a:t>
            </a:r>
            <a:br>
              <a:rPr lang="en-US" altLang="zh-CN" sz="2800" dirty="0">
                <a:ea typeface="宋体" pitchFamily="2" charset="-122"/>
                <a:sym typeface="Symbol" panose="05050102010706020507" pitchFamily="18" charset="2"/>
              </a:rPr>
            </a:br>
            <a:r>
              <a:rPr lang="en-US" altLang="zh-CN" sz="2800" dirty="0">
                <a:ea typeface="宋体" pitchFamily="2" charset="-122"/>
                <a:sym typeface="Symbol" panose="05050102010706020507" pitchFamily="18" charset="2"/>
              </a:rPr>
              <a:t>that </a:t>
            </a:r>
            <a:r>
              <a:rPr lang="en-GB" altLang="en-US" sz="2800" dirty="0">
                <a:ea typeface="宋体" pitchFamily="2" charset="-122"/>
              </a:rPr>
              <a:t>p </a:t>
            </a:r>
            <a:r>
              <a:rPr lang="en-US" altLang="zh-CN" sz="2800" dirty="0">
                <a:solidFill>
                  <a:schemeClr val="accent2"/>
                </a:solidFill>
                <a:ea typeface="宋体" pitchFamily="2" charset="-122"/>
                <a:sym typeface="Symbol" panose="05050102010706020507" pitchFamily="18" charset="2"/>
              </a:rPr>
              <a:t></a:t>
            </a:r>
            <a:r>
              <a:rPr lang="en-US" altLang="zh-CN" sz="2800" dirty="0">
                <a:ea typeface="宋体" pitchFamily="2" charset="-122"/>
                <a:sym typeface="Symbol" panose="05050102010706020507" pitchFamily="18" charset="2"/>
              </a:rPr>
              <a:t> q is true? </a:t>
            </a:r>
            <a:r>
              <a:rPr lang="en-US" altLang="zh-CN" sz="2800" dirty="0">
                <a:solidFill>
                  <a:srgbClr val="000000"/>
                </a:solidFill>
                <a:ea typeface="宋体" pitchFamily="2" charset="-122"/>
                <a:sym typeface="Symbol" panose="05050102010706020507" pitchFamily="18" charset="2"/>
              </a:rPr>
              <a:t>Yes</a:t>
            </a:r>
            <a:r>
              <a:rPr lang="en-US" altLang="zh-CN" sz="2800" dirty="0">
                <a:ea typeface="宋体" pitchFamily="2" charset="-122"/>
                <a:sym typeface="Symbol" panose="05050102010706020507" pitchFamily="18" charset="2"/>
              </a:rPr>
              <a:t>. Check each </a:t>
            </a:r>
            <a:br>
              <a:rPr lang="en-US" altLang="zh-CN" sz="2800" dirty="0">
                <a:ea typeface="宋体" pitchFamily="2" charset="-122"/>
                <a:sym typeface="Symbol" panose="05050102010706020507" pitchFamily="18" charset="2"/>
              </a:rPr>
            </a:br>
            <a:r>
              <a:rPr lang="en-US" altLang="zh-CN" sz="2800" dirty="0">
                <a:ea typeface="宋体" pitchFamily="2" charset="-122"/>
                <a:sym typeface="Symbol" panose="05050102010706020507" pitchFamily="18" charset="2"/>
              </a:rPr>
              <a:t>of the two assignments that make </a:t>
            </a:r>
            <a:r>
              <a:rPr lang="en-US" altLang="zh-CN" sz="2800" dirty="0" err="1">
                <a:ea typeface="宋体" pitchFamily="2" charset="-122"/>
              </a:rPr>
              <a:t>p</a:t>
            </a:r>
            <a:r>
              <a:rPr lang="en-US" altLang="zh-CN" sz="2800" dirty="0" err="1">
                <a:ea typeface="宋体" pitchFamily="2" charset="-122"/>
                <a:sym typeface="Symbol" panose="05050102010706020507" pitchFamily="18" charset="2"/>
              </a:rPr>
              <a:t>q</a:t>
            </a:r>
            <a:r>
              <a:rPr lang="en-US" altLang="zh-CN" sz="2800" i="1" dirty="0">
                <a:ea typeface="宋体" pitchFamily="2" charset="-122"/>
                <a:sym typeface="Symbol" panose="05050102010706020507" pitchFamily="18" charset="2"/>
              </a:rPr>
              <a:t> true:</a:t>
            </a:r>
            <a:br>
              <a:rPr lang="en-US" altLang="zh-CN" sz="2800" i="1" dirty="0">
                <a:ea typeface="宋体" pitchFamily="2" charset="-122"/>
                <a:sym typeface="Symbol" panose="05050102010706020507" pitchFamily="18" charset="2"/>
              </a:rPr>
            </a:br>
            <a:r>
              <a:rPr lang="en-US" altLang="zh-CN" sz="2800" i="1" dirty="0">
                <a:ea typeface="宋体" pitchFamily="2" charset="-122"/>
                <a:sym typeface="Symbol" panose="05050102010706020507" pitchFamily="18" charset="2"/>
              </a:rPr>
              <a:t>  </a:t>
            </a:r>
            <a:r>
              <a:rPr lang="en-US" altLang="zh-CN" sz="2800" dirty="0">
                <a:ea typeface="宋体" pitchFamily="2" charset="-122"/>
                <a:sym typeface="Symbol" panose="05050102010706020507" pitchFamily="18" charset="2"/>
              </a:rPr>
              <a:t>a) p TRUE, q FALSE  </a:t>
            </a:r>
            <a:r>
              <a:rPr lang="en-US" altLang="zh-CN" sz="2800" i="1" dirty="0">
                <a:solidFill>
                  <a:srgbClr val="FF0000"/>
                </a:solidFill>
                <a:ea typeface="宋体" pitchFamily="2" charset="-122"/>
                <a:sym typeface="Symbol" panose="05050102010706020507" pitchFamily="18" charset="2"/>
              </a:rPr>
              <a:t>(makes </a:t>
            </a:r>
            <a:r>
              <a:rPr lang="en-GB" altLang="en-US" sz="2800" i="1" dirty="0">
                <a:solidFill>
                  <a:srgbClr val="FF0000"/>
                </a:solidFill>
                <a:ea typeface="宋体" pitchFamily="2" charset="-122"/>
              </a:rPr>
              <a:t>p </a:t>
            </a:r>
            <a:r>
              <a:rPr lang="en-US" altLang="zh-CN" sz="2800" i="1" dirty="0">
                <a:solidFill>
                  <a:srgbClr val="FF0000"/>
                </a:solidFill>
                <a:ea typeface="宋体" pitchFamily="2" charset="-122"/>
                <a:sym typeface="Symbol" panose="05050102010706020507" pitchFamily="18" charset="2"/>
              </a:rPr>
              <a:t> q true)</a:t>
            </a:r>
            <a:r>
              <a:rPr lang="en-US" altLang="zh-CN" sz="2800" i="1" dirty="0">
                <a:ea typeface="宋体" pitchFamily="2" charset="-122"/>
                <a:sym typeface="Symbol" panose="05050102010706020507" pitchFamily="18" charset="2"/>
              </a:rPr>
              <a:t> </a:t>
            </a:r>
            <a:br>
              <a:rPr lang="en-US" altLang="zh-CN" sz="2800" i="1" dirty="0">
                <a:ea typeface="宋体" pitchFamily="2" charset="-122"/>
                <a:sym typeface="Symbol" panose="05050102010706020507" pitchFamily="18" charset="2"/>
              </a:rPr>
            </a:br>
            <a:r>
              <a:rPr lang="en-US" altLang="zh-CN" sz="2800" dirty="0">
                <a:ea typeface="宋体" pitchFamily="2" charset="-122"/>
                <a:sym typeface="Symbol" panose="05050102010706020507" pitchFamily="18" charset="2"/>
              </a:rPr>
              <a:t>  b) p FALSE, q TRUE  </a:t>
            </a:r>
            <a:r>
              <a:rPr lang="en-US" altLang="zh-CN" sz="2800" i="1" dirty="0">
                <a:solidFill>
                  <a:srgbClr val="FF0000"/>
                </a:solidFill>
                <a:ea typeface="宋体" pitchFamily="2" charset="-122"/>
                <a:sym typeface="Symbol" panose="05050102010706020507" pitchFamily="18" charset="2"/>
              </a:rPr>
              <a:t>(makes </a:t>
            </a:r>
            <a:r>
              <a:rPr lang="en-GB" altLang="en-US" sz="2800" i="1" dirty="0">
                <a:solidFill>
                  <a:srgbClr val="FF0000"/>
                </a:solidFill>
                <a:ea typeface="宋体" pitchFamily="2" charset="-122"/>
              </a:rPr>
              <a:t>p </a:t>
            </a:r>
            <a:r>
              <a:rPr lang="en-US" altLang="zh-CN" sz="2800" i="1" dirty="0">
                <a:solidFill>
                  <a:srgbClr val="FF0000"/>
                </a:solidFill>
                <a:ea typeface="宋体" pitchFamily="2" charset="-122"/>
                <a:sym typeface="Symbol" panose="05050102010706020507" pitchFamily="18" charset="2"/>
              </a:rPr>
              <a:t> q true) </a:t>
            </a:r>
            <a:br>
              <a:rPr lang="en-US" altLang="zh-CN" sz="2800" i="1" dirty="0">
                <a:solidFill>
                  <a:srgbClr val="FF0000"/>
                </a:solidFill>
                <a:ea typeface="宋体" pitchFamily="2" charset="-122"/>
                <a:sym typeface="Symbol" panose="05050102010706020507" pitchFamily="18" charset="2"/>
              </a:rPr>
            </a:br>
            <a:endParaRPr lang="en-US" altLang="zh-CN" sz="2800" i="1" dirty="0">
              <a:solidFill>
                <a:srgbClr val="FF0000"/>
              </a:solidFill>
              <a:ea typeface="宋体" pitchFamily="2" charset="-122"/>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A43B20E-9739-4564-9A2F-0C9265B8D101}" type="slidenum">
              <a:rPr lang="en-US" altLang="zh-CN" sz="1200">
                <a:effectLst>
                  <a:outerShdw blurRad="38100" dist="38100" dir="2700000" algn="tl">
                    <a:srgbClr val="C0C0C0"/>
                  </a:outerShdw>
                </a:effectLst>
                <a:latin typeface="Verdana" panose="020B0604030504040204" pitchFamily="34" charset="0"/>
              </a:rPr>
              <a:t>18</a:t>
            </a:fld>
            <a:endParaRPr lang="en-US" altLang="zh-CN" sz="1200">
              <a:effectLst>
                <a:outerShdw blurRad="38100" dist="38100" dir="2700000" algn="tl">
                  <a:srgbClr val="C0C0C0"/>
                </a:outerShdw>
              </a:effectLst>
              <a:latin typeface="Verdana" panose="020B0604030504040204" pitchFamily="34" charset="0"/>
            </a:endParaRPr>
          </a:p>
        </p:txBody>
      </p:sp>
      <p:sp>
        <p:nvSpPr>
          <p:cNvPr id="29699" name="Rectangle 2"/>
          <p:cNvSpPr>
            <a:spLocks noGrp="1" noChangeArrowheads="1"/>
          </p:cNvSpPr>
          <p:nvPr>
            <p:ph type="title" idx="4294967295"/>
          </p:nvPr>
        </p:nvSpPr>
        <p:spPr/>
        <p:txBody>
          <a:bodyPr/>
          <a:lstStyle/>
          <a:p>
            <a:pPr eaLnBrk="1" hangingPunct="1"/>
            <a:endParaRPr lang="zh-CN" altLang="zh-CN">
              <a:ea typeface="宋体" pitchFamily="2" charset="-122"/>
            </a:endParaRPr>
          </a:p>
        </p:txBody>
      </p:sp>
      <p:grpSp>
        <p:nvGrpSpPr>
          <p:cNvPr id="29700" name="Group 3"/>
          <p:cNvGrpSpPr/>
          <p:nvPr/>
        </p:nvGrpSpPr>
        <p:grpSpPr bwMode="auto">
          <a:xfrm>
            <a:off x="1981200" y="2819400"/>
            <a:ext cx="5029200" cy="2438400"/>
            <a:chOff x="0" y="0"/>
            <a:chExt cx="1889" cy="1009"/>
          </a:xfrm>
        </p:grpSpPr>
        <p:grpSp>
          <p:nvGrpSpPr>
            <p:cNvPr id="29702" name="Group 4"/>
            <p:cNvGrpSpPr/>
            <p:nvPr/>
          </p:nvGrpSpPr>
          <p:grpSpPr bwMode="auto">
            <a:xfrm>
              <a:off x="0" y="90"/>
              <a:ext cx="1889" cy="919"/>
              <a:chOff x="0" y="0"/>
              <a:chExt cx="1926" cy="937"/>
            </a:xfrm>
          </p:grpSpPr>
          <p:sp>
            <p:nvSpPr>
              <p:cNvPr id="29707"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29708"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29703"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29704"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29705"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29706"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29701" name="Rectangle 11"/>
          <p:cNvSpPr>
            <a:spLocks noGrp="1" noChangeArrowheads="1"/>
          </p:cNvSpPr>
          <p:nvPr>
            <p:ph type="body" idx="4294967295"/>
          </p:nvPr>
        </p:nvSpPr>
        <p:spPr>
          <a:xfrm>
            <a:off x="2743200" y="3505200"/>
            <a:ext cx="3429000" cy="228600"/>
          </a:xfrm>
        </p:spPr>
        <p:txBody>
          <a:bodyPr/>
          <a:lstStyle/>
          <a:p>
            <a:pPr eaLnBrk="1" hangingPunct="1">
              <a:lnSpc>
                <a:spcPct val="80000"/>
              </a:lnSpc>
            </a:pPr>
            <a:r>
              <a:rPr lang="en-US" altLang="zh-CN" sz="3600" b="1">
                <a:ea typeface="宋体" pitchFamily="2" charset="-122"/>
              </a:rPr>
              <a:t>Implications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E5C5251-7699-4CCD-B9CC-D401BBD06041}" type="slidenum">
              <a:rPr lang="en-US" altLang="zh-CN" sz="1200">
                <a:effectLst>
                  <a:outerShdw blurRad="38100" dist="38100" dir="2700000" algn="tl">
                    <a:srgbClr val="C0C0C0"/>
                  </a:outerShdw>
                </a:effectLst>
                <a:latin typeface="Verdana" panose="020B0604030504040204" pitchFamily="34" charset="0"/>
              </a:rPr>
              <a:t>19</a:t>
            </a:fld>
            <a:endParaRPr lang="en-US" altLang="zh-CN" sz="1200">
              <a:effectLst>
                <a:outerShdw blurRad="38100" dist="38100" dir="2700000" algn="tl">
                  <a:srgbClr val="C0C0C0"/>
                </a:outerShdw>
              </a:effectLst>
              <a:latin typeface="Verdana" panose="020B0604030504040204" pitchFamily="34" charset="0"/>
            </a:endParaRPr>
          </a:p>
        </p:txBody>
      </p:sp>
      <p:sp>
        <p:nvSpPr>
          <p:cNvPr id="30723" name="Rectangle 2"/>
          <p:cNvSpPr>
            <a:spLocks noGrp="1" noChangeArrowheads="1"/>
          </p:cNvSpPr>
          <p:nvPr>
            <p:ph type="title" idx="4294967295"/>
          </p:nvPr>
        </p:nvSpPr>
        <p:spPr/>
        <p:txBody>
          <a:bodyPr/>
          <a:lstStyle/>
          <a:p>
            <a:pPr eaLnBrk="1" hangingPunct="1"/>
            <a:r>
              <a:rPr lang="en-US" altLang="zh-CN" dirty="0">
                <a:ea typeface="宋体" pitchFamily="2" charset="-122"/>
              </a:rPr>
              <a:t>The </a:t>
            </a:r>
            <a:r>
              <a:rPr lang="en-US" altLang="zh-CN" i="1" dirty="0">
                <a:ea typeface="宋体" pitchFamily="2" charset="-122"/>
              </a:rPr>
              <a:t>Implication</a:t>
            </a:r>
            <a:r>
              <a:rPr lang="en-US" altLang="zh-CN" dirty="0">
                <a:ea typeface="宋体" pitchFamily="2" charset="-122"/>
              </a:rPr>
              <a:t> Operator</a:t>
            </a:r>
          </a:p>
        </p:txBody>
      </p:sp>
      <p:sp>
        <p:nvSpPr>
          <p:cNvPr id="30724" name="Rectangle 3"/>
          <p:cNvSpPr>
            <a:spLocks noGrp="1" noChangeArrowheads="1"/>
          </p:cNvSpPr>
          <p:nvPr>
            <p:ph type="body" idx="4294967295"/>
          </p:nvPr>
        </p:nvSpPr>
        <p:spPr>
          <a:xfrm>
            <a:off x="485775" y="2009775"/>
            <a:ext cx="8229600" cy="4143375"/>
          </a:xfrm>
        </p:spPr>
        <p:txBody>
          <a:bodyPr/>
          <a:lstStyle/>
          <a:p>
            <a:pPr eaLnBrk="1" hangingPunct="1">
              <a:buFont typeface="Wingdings" panose="05000000000000000000" pitchFamily="2" charset="2"/>
              <a:buNone/>
            </a:pPr>
            <a:r>
              <a:rPr lang="en-US" altLang="zh-CN">
                <a:ea typeface="宋体" pitchFamily="2" charset="-122"/>
              </a:rPr>
              <a:t>The </a:t>
            </a:r>
            <a:r>
              <a:rPr lang="en-US" altLang="zh-CN" i="1">
                <a:ea typeface="宋体" pitchFamily="2" charset="-122"/>
              </a:rPr>
              <a:t>implication</a:t>
            </a:r>
            <a:r>
              <a:rPr lang="en-US" altLang="zh-CN">
                <a:ea typeface="宋体" pitchFamily="2" charset="-122"/>
              </a:rPr>
              <a:t> </a:t>
            </a:r>
            <a:r>
              <a:rPr lang="en-US" altLang="zh-CN" i="1">
                <a:ea typeface="宋体" pitchFamily="2" charset="-122"/>
              </a:rPr>
              <a:t>p </a:t>
            </a:r>
            <a:r>
              <a:rPr lang="en-US" altLang="zh-CN">
                <a:ea typeface="宋体" pitchFamily="2" charset="-122"/>
                <a:sym typeface="Symbol" panose="05050102010706020507" pitchFamily="18" charset="2"/>
              </a:rPr>
              <a:t> </a:t>
            </a:r>
            <a:r>
              <a:rPr lang="en-US" altLang="zh-CN" i="1">
                <a:ea typeface="宋体" pitchFamily="2" charset="-122"/>
                <a:sym typeface="Symbol" panose="05050102010706020507" pitchFamily="18" charset="2"/>
              </a:rPr>
              <a:t>q</a:t>
            </a:r>
            <a:r>
              <a:rPr lang="en-US" altLang="zh-CN">
                <a:ea typeface="宋体" pitchFamily="2" charset="-122"/>
                <a:sym typeface="Symbol" panose="05050102010706020507" pitchFamily="18" charset="2"/>
              </a:rPr>
              <a:t> states that </a:t>
            </a:r>
            <a:r>
              <a:rPr lang="en-US" altLang="zh-CN" i="1">
                <a:ea typeface="宋体" pitchFamily="2" charset="-122"/>
                <a:sym typeface="Symbol" panose="05050102010706020507" pitchFamily="18" charset="2"/>
              </a:rPr>
              <a:t>p</a:t>
            </a:r>
            <a:r>
              <a:rPr lang="en-US" altLang="zh-CN">
                <a:ea typeface="宋体" pitchFamily="2" charset="-122"/>
                <a:sym typeface="Symbol" panose="05050102010706020507" pitchFamily="18" charset="2"/>
              </a:rPr>
              <a:t> implies </a:t>
            </a:r>
            <a:r>
              <a:rPr lang="en-US" altLang="zh-CN" i="1">
                <a:ea typeface="宋体" pitchFamily="2" charset="-122"/>
                <a:sym typeface="Symbol" panose="05050102010706020507" pitchFamily="18" charset="2"/>
              </a:rPr>
              <a:t>q.</a:t>
            </a:r>
          </a:p>
          <a:p>
            <a:pPr eaLnBrk="1" hangingPunct="1">
              <a:buFont typeface="Wingdings" panose="05000000000000000000" pitchFamily="2" charset="2"/>
              <a:buNone/>
            </a:pPr>
            <a:r>
              <a:rPr lang="en-US" altLang="zh-CN" i="1">
                <a:solidFill>
                  <a:srgbClr val="000000"/>
                </a:solidFill>
                <a:ea typeface="宋体" pitchFamily="2" charset="-122"/>
                <a:sym typeface="Symbol" panose="05050102010706020507" pitchFamily="18" charset="2"/>
              </a:rPr>
              <a:t>I.e.</a:t>
            </a:r>
            <a:r>
              <a:rPr lang="en-US" altLang="zh-CN">
                <a:solidFill>
                  <a:srgbClr val="000000"/>
                </a:solidFill>
                <a:ea typeface="宋体" pitchFamily="2" charset="-122"/>
                <a:sym typeface="Symbol" panose="05050102010706020507" pitchFamily="18" charset="2"/>
              </a:rPr>
              <a:t>, If </a:t>
            </a:r>
            <a:r>
              <a:rPr lang="en-US" altLang="zh-CN" i="1">
                <a:solidFill>
                  <a:srgbClr val="000000"/>
                </a:solidFill>
                <a:ea typeface="宋体" pitchFamily="2" charset="-122"/>
                <a:sym typeface="Symbol" panose="05050102010706020507" pitchFamily="18" charset="2"/>
              </a:rPr>
              <a:t>p</a:t>
            </a:r>
            <a:r>
              <a:rPr lang="en-US" altLang="zh-CN">
                <a:solidFill>
                  <a:srgbClr val="000000"/>
                </a:solidFill>
                <a:ea typeface="宋体" pitchFamily="2" charset="-122"/>
                <a:sym typeface="Symbol" panose="05050102010706020507" pitchFamily="18" charset="2"/>
              </a:rPr>
              <a:t> is true, then </a:t>
            </a:r>
            <a:r>
              <a:rPr lang="en-US" altLang="zh-CN" i="1">
                <a:solidFill>
                  <a:srgbClr val="000000"/>
                </a:solidFill>
                <a:ea typeface="宋体" pitchFamily="2" charset="-122"/>
                <a:sym typeface="Symbol" panose="05050102010706020507" pitchFamily="18" charset="2"/>
              </a:rPr>
              <a:t>q</a:t>
            </a:r>
            <a:r>
              <a:rPr lang="en-US" altLang="zh-CN">
                <a:solidFill>
                  <a:srgbClr val="000000"/>
                </a:solidFill>
                <a:ea typeface="宋体" pitchFamily="2" charset="-122"/>
                <a:sym typeface="Symbol" panose="05050102010706020507" pitchFamily="18" charset="2"/>
              </a:rPr>
              <a:t> is true; but if </a:t>
            </a:r>
            <a:r>
              <a:rPr lang="en-US" altLang="zh-CN" i="1">
                <a:solidFill>
                  <a:srgbClr val="000000"/>
                </a:solidFill>
                <a:ea typeface="宋体" pitchFamily="2" charset="-122"/>
                <a:sym typeface="Symbol" panose="05050102010706020507" pitchFamily="18" charset="2"/>
              </a:rPr>
              <a:t>p</a:t>
            </a:r>
            <a:r>
              <a:rPr lang="en-US" altLang="zh-CN">
                <a:solidFill>
                  <a:srgbClr val="000000"/>
                </a:solidFill>
                <a:ea typeface="宋体" pitchFamily="2" charset="-122"/>
                <a:sym typeface="Symbol" panose="05050102010706020507" pitchFamily="18" charset="2"/>
              </a:rPr>
              <a:t> is not true, then </a:t>
            </a:r>
            <a:r>
              <a:rPr lang="en-US" altLang="zh-CN" i="1">
                <a:solidFill>
                  <a:srgbClr val="000000"/>
                </a:solidFill>
                <a:ea typeface="宋体" pitchFamily="2" charset="-122"/>
                <a:sym typeface="Symbol" panose="05050102010706020507" pitchFamily="18" charset="2"/>
              </a:rPr>
              <a:t>q</a:t>
            </a:r>
            <a:r>
              <a:rPr lang="en-US" altLang="zh-CN">
                <a:solidFill>
                  <a:srgbClr val="000000"/>
                </a:solidFill>
                <a:ea typeface="宋体" pitchFamily="2" charset="-122"/>
                <a:sym typeface="Symbol" panose="05050102010706020507" pitchFamily="18" charset="2"/>
              </a:rPr>
              <a:t> could be either true or false.</a:t>
            </a:r>
          </a:p>
          <a:p>
            <a:pPr eaLnBrk="1" hangingPunct="1">
              <a:buFont typeface="Wingdings" panose="05000000000000000000" pitchFamily="2" charset="2"/>
              <a:buNone/>
            </a:pPr>
            <a:r>
              <a:rPr lang="en-US" altLang="zh-CN" i="1">
                <a:solidFill>
                  <a:srgbClr val="006600"/>
                </a:solidFill>
                <a:ea typeface="宋体" pitchFamily="2" charset="-122"/>
                <a:sym typeface="Symbol" panose="05050102010706020507" pitchFamily="18" charset="2"/>
              </a:rPr>
              <a:t>E.g.</a:t>
            </a:r>
            <a:r>
              <a:rPr lang="en-US" altLang="zh-CN">
                <a:solidFill>
                  <a:srgbClr val="006600"/>
                </a:solidFill>
                <a:ea typeface="宋体" pitchFamily="2" charset="-122"/>
                <a:sym typeface="Symbol" panose="05050102010706020507" pitchFamily="18" charset="2"/>
              </a:rPr>
              <a:t>, let </a:t>
            </a:r>
            <a:r>
              <a:rPr lang="en-US" altLang="zh-CN" i="1">
                <a:solidFill>
                  <a:srgbClr val="006600"/>
                </a:solidFill>
                <a:ea typeface="宋体" pitchFamily="2" charset="-122"/>
                <a:sym typeface="Symbol" panose="05050102010706020507" pitchFamily="18" charset="2"/>
              </a:rPr>
              <a:t>p </a:t>
            </a:r>
            <a:r>
              <a:rPr lang="en-US" altLang="zh-CN">
                <a:solidFill>
                  <a:srgbClr val="006600"/>
                </a:solidFill>
                <a:ea typeface="宋体" pitchFamily="2" charset="-122"/>
                <a:sym typeface="Symbol" panose="05050102010706020507" pitchFamily="18" charset="2"/>
              </a:rPr>
              <a:t>= </a:t>
            </a:r>
            <a:r>
              <a:rPr lang="en-US" altLang="zh-CN">
                <a:solidFill>
                  <a:srgbClr val="006600"/>
                </a:solidFill>
                <a:latin typeface="Times New Roman" panose="02020603050405020304" pitchFamily="18" charset="0"/>
                <a:ea typeface="宋体" pitchFamily="2" charset="-122"/>
                <a:sym typeface="Symbol" panose="05050102010706020507" pitchFamily="18" charset="2"/>
              </a:rPr>
              <a:t>“</a:t>
            </a:r>
            <a:r>
              <a:rPr lang="en-US" altLang="zh-CN">
                <a:solidFill>
                  <a:srgbClr val="006600"/>
                </a:solidFill>
                <a:ea typeface="宋体" pitchFamily="2" charset="-122"/>
                <a:sym typeface="Symbol" panose="05050102010706020507" pitchFamily="18" charset="2"/>
              </a:rPr>
              <a:t>You study hard.</a:t>
            </a:r>
            <a:r>
              <a:rPr lang="en-US" altLang="zh-CN">
                <a:solidFill>
                  <a:srgbClr val="006600"/>
                </a:solidFill>
                <a:latin typeface="Times New Roman" panose="02020603050405020304" pitchFamily="18" charset="0"/>
                <a:ea typeface="宋体" pitchFamily="2" charset="-122"/>
                <a:sym typeface="Symbol" panose="05050102010706020507" pitchFamily="18" charset="2"/>
              </a:rPr>
              <a:t>”</a:t>
            </a:r>
            <a:br>
              <a:rPr lang="en-US" altLang="zh-CN">
                <a:solidFill>
                  <a:srgbClr val="006600"/>
                </a:solidFill>
                <a:ea typeface="宋体" pitchFamily="2" charset="-122"/>
                <a:sym typeface="Symbol" panose="05050102010706020507" pitchFamily="18" charset="2"/>
              </a:rPr>
            </a:br>
            <a:r>
              <a:rPr lang="en-US" altLang="zh-CN">
                <a:solidFill>
                  <a:srgbClr val="006600"/>
                </a:solidFill>
                <a:ea typeface="宋体" pitchFamily="2" charset="-122"/>
                <a:sym typeface="Symbol" panose="05050102010706020507" pitchFamily="18" charset="2"/>
              </a:rPr>
              <a:t>          </a:t>
            </a:r>
            <a:r>
              <a:rPr lang="en-US" altLang="zh-CN" i="1">
                <a:solidFill>
                  <a:srgbClr val="006600"/>
                </a:solidFill>
                <a:ea typeface="宋体" pitchFamily="2" charset="-122"/>
                <a:sym typeface="Symbol" panose="05050102010706020507" pitchFamily="18" charset="2"/>
              </a:rPr>
              <a:t>q </a:t>
            </a:r>
            <a:r>
              <a:rPr lang="en-US" altLang="zh-CN">
                <a:solidFill>
                  <a:srgbClr val="006600"/>
                </a:solidFill>
                <a:ea typeface="宋体" pitchFamily="2" charset="-122"/>
                <a:sym typeface="Symbol" panose="05050102010706020507" pitchFamily="18" charset="2"/>
              </a:rPr>
              <a:t>= </a:t>
            </a:r>
            <a:r>
              <a:rPr lang="en-US" altLang="zh-CN">
                <a:solidFill>
                  <a:srgbClr val="006600"/>
                </a:solidFill>
                <a:latin typeface="Times New Roman" panose="02020603050405020304" pitchFamily="18" charset="0"/>
                <a:ea typeface="宋体" pitchFamily="2" charset="-122"/>
                <a:sym typeface="Symbol" panose="05050102010706020507" pitchFamily="18" charset="2"/>
              </a:rPr>
              <a:t>“</a:t>
            </a:r>
            <a:r>
              <a:rPr lang="en-US" altLang="zh-CN">
                <a:solidFill>
                  <a:srgbClr val="006600"/>
                </a:solidFill>
                <a:ea typeface="宋体" pitchFamily="2" charset="-122"/>
                <a:sym typeface="Symbol" panose="05050102010706020507" pitchFamily="18" charset="2"/>
              </a:rPr>
              <a:t>You will get a good grade.</a:t>
            </a:r>
            <a:r>
              <a:rPr lang="en-US" altLang="zh-CN">
                <a:solidFill>
                  <a:srgbClr val="006600"/>
                </a:solidFill>
                <a:latin typeface="Times New Roman" panose="02020603050405020304" pitchFamily="18" charset="0"/>
                <a:ea typeface="宋体" pitchFamily="2" charset="-122"/>
                <a:sym typeface="Symbol" panose="05050102010706020507" pitchFamily="18" charset="2"/>
              </a:rPr>
              <a:t>”</a:t>
            </a:r>
            <a:endParaRPr lang="en-US" altLang="zh-CN">
              <a:solidFill>
                <a:srgbClr val="006600"/>
              </a:solidFill>
              <a:ea typeface="宋体" pitchFamily="2" charset="-122"/>
              <a:sym typeface="Symbol" panose="05050102010706020507" pitchFamily="18" charset="2"/>
            </a:endParaRPr>
          </a:p>
          <a:p>
            <a:pPr eaLnBrk="1" hangingPunct="1">
              <a:buFont typeface="Wingdings" panose="05000000000000000000" pitchFamily="2" charset="2"/>
              <a:buNone/>
            </a:pPr>
            <a:r>
              <a:rPr lang="en-US" altLang="zh-CN" i="1">
                <a:solidFill>
                  <a:srgbClr val="FF0000"/>
                </a:solidFill>
                <a:ea typeface="宋体" pitchFamily="2" charset="-122"/>
              </a:rPr>
              <a:t>p </a:t>
            </a:r>
            <a:r>
              <a:rPr lang="en-US" altLang="zh-CN">
                <a:solidFill>
                  <a:srgbClr val="FF0000"/>
                </a:solidFill>
                <a:ea typeface="宋体" pitchFamily="2" charset="-122"/>
                <a:sym typeface="Symbol" panose="05050102010706020507" pitchFamily="18" charset="2"/>
              </a:rPr>
              <a:t> </a:t>
            </a:r>
            <a:r>
              <a:rPr lang="en-US" altLang="zh-CN" i="1">
                <a:solidFill>
                  <a:srgbClr val="FF0000"/>
                </a:solidFill>
                <a:ea typeface="宋体" pitchFamily="2" charset="-122"/>
                <a:sym typeface="Symbol" panose="05050102010706020507" pitchFamily="18" charset="2"/>
              </a:rPr>
              <a:t>q = </a:t>
            </a:r>
            <a:r>
              <a:rPr lang="en-US" altLang="zh-CN">
                <a:solidFill>
                  <a:srgbClr val="FF0000"/>
                </a:solidFill>
                <a:latin typeface="Times New Roman" panose="02020603050405020304" pitchFamily="18" charset="0"/>
                <a:ea typeface="宋体" pitchFamily="2" charset="-122"/>
                <a:sym typeface="Symbol" panose="05050102010706020507" pitchFamily="18" charset="2"/>
              </a:rPr>
              <a:t>“</a:t>
            </a:r>
            <a:r>
              <a:rPr lang="en-US" altLang="zh-CN">
                <a:solidFill>
                  <a:srgbClr val="FF0000"/>
                </a:solidFill>
                <a:ea typeface="宋体" pitchFamily="2" charset="-122"/>
                <a:sym typeface="Symbol" panose="05050102010706020507" pitchFamily="18" charset="2"/>
              </a:rPr>
              <a:t>If you study hard, then you will get a good grade.</a:t>
            </a:r>
            <a:r>
              <a:rPr lang="en-US" altLang="zh-CN">
                <a:solidFill>
                  <a:srgbClr val="FF0000"/>
                </a:solidFill>
                <a:latin typeface="Times New Roman" panose="02020603050405020304" pitchFamily="18" charset="0"/>
                <a:ea typeface="宋体" pitchFamily="2" charset="-122"/>
                <a:sym typeface="Symbol" panose="05050102010706020507" pitchFamily="18" charset="2"/>
              </a:rPr>
              <a:t>”</a:t>
            </a:r>
            <a:endParaRPr lang="en-US" altLang="zh-CN" i="1">
              <a:solidFill>
                <a:srgbClr val="FF0000"/>
              </a:solidFill>
              <a:ea typeface="宋体" pitchFamily="2" charset="-122"/>
              <a:sym typeface="Symbol" panose="05050102010706020507" pitchFamily="18" charset="2"/>
            </a:endParaRPr>
          </a:p>
        </p:txBody>
      </p:sp>
      <p:sp>
        <p:nvSpPr>
          <p:cNvPr id="30725" name="Text Box 5"/>
          <p:cNvSpPr txBox="1">
            <a:spLocks noChangeArrowheads="1"/>
          </p:cNvSpPr>
          <p:nvPr/>
        </p:nvSpPr>
        <p:spPr bwMode="auto">
          <a:xfrm>
            <a:off x="2401888" y="1600200"/>
            <a:ext cx="1484312"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antecedent</a:t>
            </a:r>
          </a:p>
        </p:txBody>
      </p:sp>
      <p:sp>
        <p:nvSpPr>
          <p:cNvPr id="30726" name="AutoShape 6"/>
          <p:cNvSpPr/>
          <p:nvPr/>
        </p:nvSpPr>
        <p:spPr bwMode="auto">
          <a:xfrm rot="5400000">
            <a:off x="3476625" y="1943100"/>
            <a:ext cx="228600" cy="304800"/>
          </a:xfrm>
          <a:prstGeom prst="leftBrace">
            <a:avLst>
              <a:gd name="adj1" fmla="val 1109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30727" name="Text Box 7"/>
          <p:cNvSpPr txBox="1">
            <a:spLocks noChangeArrowheads="1"/>
          </p:cNvSpPr>
          <p:nvPr/>
        </p:nvSpPr>
        <p:spPr bwMode="auto">
          <a:xfrm>
            <a:off x="4114800" y="1600200"/>
            <a:ext cx="1554163"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consequent</a:t>
            </a:r>
          </a:p>
        </p:txBody>
      </p:sp>
      <p:sp>
        <p:nvSpPr>
          <p:cNvPr id="30728" name="AutoShape 8"/>
          <p:cNvSpPr/>
          <p:nvPr/>
        </p:nvSpPr>
        <p:spPr bwMode="auto">
          <a:xfrm rot="5400000">
            <a:off x="4276725" y="1981200"/>
            <a:ext cx="228600" cy="304800"/>
          </a:xfrm>
          <a:prstGeom prst="leftBrace">
            <a:avLst>
              <a:gd name="adj1" fmla="val 1109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subTitle" idx="4294967295"/>
          </p:nvPr>
        </p:nvSpPr>
        <p:spPr>
          <a:xfrm>
            <a:off x="4038600" y="6096000"/>
            <a:ext cx="1447800" cy="304800"/>
          </a:xfrm>
        </p:spPr>
        <p:txBody>
          <a:bodyPr/>
          <a:lstStyle/>
          <a:p>
            <a:pPr marL="0" indent="0" eaLnBrk="1" hangingPunct="1">
              <a:lnSpc>
                <a:spcPct val="80000"/>
              </a:lnSpc>
              <a:buFont typeface="Wingdings" panose="05000000000000000000" pitchFamily="2" charset="2"/>
              <a:buNone/>
            </a:pPr>
            <a:r>
              <a:rPr lang="en-US" altLang="zh-CN" sz="1800" b="1" dirty="0">
                <a:ea typeface="宋体" pitchFamily="2" charset="-122"/>
              </a:rPr>
              <a:t>Section 1.1</a:t>
            </a:r>
          </a:p>
        </p:txBody>
      </p:sp>
      <p:sp>
        <p:nvSpPr>
          <p:cNvPr id="7172" name="Text Box 3"/>
          <p:cNvSpPr txBox="1">
            <a:spLocks noChangeArrowheads="1"/>
          </p:cNvSpPr>
          <p:nvPr/>
        </p:nvSpPr>
        <p:spPr bwMode="auto">
          <a:xfrm>
            <a:off x="2362200" y="3276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2400" b="1" dirty="0">
                <a:solidFill>
                  <a:schemeClr val="bg1"/>
                </a:solidFill>
                <a:latin typeface="Euclid" pitchFamily="18" charset="0"/>
                <a:ea typeface="Dotum" panose="020B0600000101010101" pitchFamily="34" charset="-127"/>
              </a:rPr>
              <a:t>Chapter 1. Logic and Proof, Sets, and Function</a:t>
            </a:r>
          </a:p>
        </p:txBody>
      </p:sp>
      <p:sp>
        <p:nvSpPr>
          <p:cNvPr id="5125" name="WordArt 4"/>
          <p:cNvSpPr>
            <a:spLocks noChangeArrowheads="1" noChangeShapeType="1" noTextEdit="1"/>
          </p:cNvSpPr>
          <p:nvPr/>
        </p:nvSpPr>
        <p:spPr bwMode="auto">
          <a:xfrm>
            <a:off x="2590800" y="4419600"/>
            <a:ext cx="4419600" cy="10668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Logic</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
        <p:nvSpPr>
          <p:cNvPr id="614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7462835-6616-4A1E-AF1C-FE14049CA252}" type="slidenum">
              <a:rPr lang="en-US" altLang="zh-CN" sz="1200">
                <a:effectLst>
                  <a:outerShdw blurRad="38100" dist="38100" dir="2700000" algn="tl">
                    <a:srgbClr val="C0C0C0"/>
                  </a:outerShdw>
                </a:effectLst>
                <a:latin typeface="Verdana" panose="020B0604030504040204" pitchFamily="34" charset="0"/>
              </a:rPr>
              <a:t>2</a:t>
            </a:fld>
            <a:endParaRPr lang="en-US" altLang="zh-CN" sz="1200" dirty="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p:cTn id="7" dur="500" fill="hold"/>
                                        <p:tgtEl>
                                          <p:spTgt spid="5125"/>
                                        </p:tgtEl>
                                        <p:attrNameLst>
                                          <p:attrName>ppt_w</p:attrName>
                                        </p:attrNameLst>
                                      </p:cBhvr>
                                      <p:tavLst>
                                        <p:tav tm="0">
                                          <p:val>
                                            <p:fltVal val="0"/>
                                          </p:val>
                                        </p:tav>
                                        <p:tav tm="100000">
                                          <p:val>
                                            <p:strVal val="#ppt_w"/>
                                          </p:val>
                                        </p:tav>
                                      </p:tavLst>
                                    </p:anim>
                                    <p:anim calcmode="lin" valueType="num">
                                      <p:cBhvr>
                                        <p:cTn id="8" dur="500" fill="hold"/>
                                        <p:tgtEl>
                                          <p:spTgt spid="5125"/>
                                        </p:tgtEl>
                                        <p:attrNameLst>
                                          <p:attrName>ppt_h</p:attrName>
                                        </p:attrNameLst>
                                      </p:cBhvr>
                                      <p:tavLst>
                                        <p:tav tm="0">
                                          <p:val>
                                            <p:fltVal val="0"/>
                                          </p:val>
                                        </p:tav>
                                        <p:tav tm="100000">
                                          <p:val>
                                            <p:strVal val="#ppt_h"/>
                                          </p:val>
                                        </p:tav>
                                      </p:tavLst>
                                    </p:anim>
                                    <p:animEffect transition="in" filter="fade">
                                      <p:cBhvr>
                                        <p:cTn id="9"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4ABCE3B-F670-4521-AB93-559AA436CDF9}" type="slidenum">
              <a:rPr lang="en-US" altLang="zh-CN" sz="1200">
                <a:effectLst>
                  <a:outerShdw blurRad="38100" dist="38100" dir="2700000" algn="tl">
                    <a:srgbClr val="C0C0C0"/>
                  </a:outerShdw>
                </a:effectLst>
                <a:latin typeface="Verdana" panose="020B0604030504040204" pitchFamily="34" charset="0"/>
              </a:rPr>
              <a:t>20</a:t>
            </a:fld>
            <a:endParaRPr lang="en-US" altLang="zh-CN" sz="1200">
              <a:effectLst>
                <a:outerShdw blurRad="38100" dist="38100" dir="2700000" algn="tl">
                  <a:srgbClr val="C0C0C0"/>
                </a:outerShdw>
              </a:effectLst>
              <a:latin typeface="Verdana" panose="020B0604030504040204" pitchFamily="34" charset="0"/>
            </a:endParaRPr>
          </a:p>
        </p:txBody>
      </p:sp>
      <p:sp>
        <p:nvSpPr>
          <p:cNvPr id="32771" name="Rectangle 2"/>
          <p:cNvSpPr>
            <a:spLocks noGrp="1" noChangeArrowheads="1"/>
          </p:cNvSpPr>
          <p:nvPr>
            <p:ph type="title" idx="4294967295"/>
          </p:nvPr>
        </p:nvSpPr>
        <p:spPr/>
        <p:txBody>
          <a:bodyPr/>
          <a:lstStyle/>
          <a:p>
            <a:pPr eaLnBrk="1" hangingPunct="1"/>
            <a:r>
              <a:rPr lang="en-US" altLang="zh-CN">
                <a:ea typeface="宋体" pitchFamily="2" charset="-122"/>
              </a:rPr>
              <a:t>Implication Truth Table</a:t>
            </a:r>
          </a:p>
        </p:txBody>
      </p:sp>
      <p:sp>
        <p:nvSpPr>
          <p:cNvPr id="32772" name="Rectangle 3"/>
          <p:cNvSpPr>
            <a:spLocks noGrp="1" noChangeArrowheads="1"/>
          </p:cNvSpPr>
          <p:nvPr>
            <p:ph type="body" idx="4294967295"/>
          </p:nvPr>
        </p:nvSpPr>
        <p:spPr/>
        <p:txBody>
          <a:bodyPr/>
          <a:lstStyle/>
          <a:p>
            <a:pPr eaLnBrk="1" hangingPunct="1"/>
            <a:r>
              <a:rPr lang="en-US" altLang="zh-CN" i="1">
                <a:ea typeface="宋体" pitchFamily="2" charset="-122"/>
              </a:rPr>
              <a:t>p </a:t>
            </a:r>
            <a:r>
              <a:rPr lang="en-US" altLang="zh-CN">
                <a:ea typeface="宋体" pitchFamily="2" charset="-122"/>
                <a:sym typeface="Symbol" panose="05050102010706020507" pitchFamily="18" charset="2"/>
              </a:rPr>
              <a:t></a:t>
            </a:r>
            <a:r>
              <a:rPr lang="en-US" altLang="zh-CN" i="1">
                <a:ea typeface="宋体" pitchFamily="2" charset="-122"/>
              </a:rPr>
              <a:t> q </a:t>
            </a:r>
            <a:r>
              <a:rPr lang="en-US" altLang="zh-CN">
                <a:ea typeface="宋体" pitchFamily="2" charset="-122"/>
              </a:rPr>
              <a:t>is </a:t>
            </a:r>
            <a:r>
              <a:rPr lang="en-US" altLang="zh-CN" b="1">
                <a:ea typeface="宋体" pitchFamily="2" charset="-122"/>
              </a:rPr>
              <a:t>false</a:t>
            </a:r>
            <a:r>
              <a:rPr lang="en-US" altLang="zh-CN">
                <a:ea typeface="宋体" pitchFamily="2" charset="-122"/>
              </a:rPr>
              <a:t> </a:t>
            </a:r>
            <a:r>
              <a:rPr lang="en-US" altLang="zh-CN" u="sng">
                <a:ea typeface="宋体" pitchFamily="2" charset="-122"/>
              </a:rPr>
              <a:t>only</a:t>
            </a:r>
            <a:r>
              <a:rPr lang="en-US" altLang="zh-CN">
                <a:ea typeface="宋体" pitchFamily="2" charset="-122"/>
              </a:rPr>
              <a:t> when</a:t>
            </a:r>
            <a:br>
              <a:rPr lang="en-US" altLang="zh-CN">
                <a:ea typeface="宋体" pitchFamily="2" charset="-122"/>
              </a:rPr>
            </a:br>
            <a:r>
              <a:rPr lang="en-US" altLang="zh-CN">
                <a:ea typeface="宋体" pitchFamily="2" charset="-122"/>
              </a:rPr>
              <a:t>(</a:t>
            </a:r>
            <a:r>
              <a:rPr lang="en-US" altLang="zh-CN" i="1">
                <a:ea typeface="宋体" pitchFamily="2" charset="-122"/>
              </a:rPr>
              <a:t>p</a:t>
            </a:r>
            <a:r>
              <a:rPr lang="en-US" altLang="zh-CN">
                <a:ea typeface="宋体" pitchFamily="2" charset="-122"/>
              </a:rPr>
              <a:t> is true but </a:t>
            </a:r>
            <a:r>
              <a:rPr lang="en-US" altLang="zh-CN" i="1">
                <a:ea typeface="宋体" pitchFamily="2" charset="-122"/>
              </a:rPr>
              <a:t>q</a:t>
            </a:r>
            <a:r>
              <a:rPr lang="en-US" altLang="zh-CN">
                <a:ea typeface="宋体" pitchFamily="2" charset="-122"/>
              </a:rPr>
              <a:t> is </a:t>
            </a:r>
            <a:r>
              <a:rPr lang="en-US" altLang="zh-CN" b="1">
                <a:ea typeface="宋体" pitchFamily="2" charset="-122"/>
              </a:rPr>
              <a:t>not</a:t>
            </a:r>
            <a:r>
              <a:rPr lang="en-US" altLang="zh-CN">
                <a:ea typeface="宋体" pitchFamily="2" charset="-122"/>
              </a:rPr>
              <a:t> true)</a:t>
            </a:r>
          </a:p>
          <a:p>
            <a:pPr eaLnBrk="1" hangingPunct="1"/>
            <a:r>
              <a:rPr lang="en-US" altLang="zh-CN" i="1">
                <a:solidFill>
                  <a:srgbClr val="000000"/>
                </a:solidFill>
                <a:ea typeface="宋体" pitchFamily="2" charset="-122"/>
              </a:rPr>
              <a:t>p </a:t>
            </a:r>
            <a:r>
              <a:rPr lang="en-US" altLang="zh-CN">
                <a:solidFill>
                  <a:srgbClr val="000000"/>
                </a:solidFill>
                <a:ea typeface="宋体" pitchFamily="2" charset="-122"/>
                <a:sym typeface="Symbol" panose="05050102010706020507" pitchFamily="18" charset="2"/>
              </a:rPr>
              <a:t></a:t>
            </a:r>
            <a:r>
              <a:rPr lang="en-US" altLang="zh-CN" i="1">
                <a:solidFill>
                  <a:srgbClr val="000000"/>
                </a:solidFill>
                <a:ea typeface="宋体" pitchFamily="2" charset="-122"/>
              </a:rPr>
              <a:t> q   </a:t>
            </a:r>
            <a:r>
              <a:rPr lang="en-US" altLang="zh-CN">
                <a:solidFill>
                  <a:srgbClr val="000000"/>
                </a:solidFill>
                <a:ea typeface="宋体" pitchFamily="2" charset="-122"/>
              </a:rPr>
              <a:t>does </a:t>
            </a:r>
            <a:r>
              <a:rPr lang="en-US" altLang="zh-CN" b="1">
                <a:solidFill>
                  <a:srgbClr val="000000"/>
                </a:solidFill>
                <a:ea typeface="宋体" pitchFamily="2" charset="-122"/>
              </a:rPr>
              <a:t>not </a:t>
            </a:r>
            <a:r>
              <a:rPr lang="en-US" altLang="zh-CN">
                <a:solidFill>
                  <a:srgbClr val="000000"/>
                </a:solidFill>
                <a:ea typeface="宋体" pitchFamily="2" charset="-122"/>
              </a:rPr>
              <a:t>mean</a:t>
            </a:r>
            <a:br>
              <a:rPr lang="en-US" altLang="zh-CN">
                <a:solidFill>
                  <a:srgbClr val="000000"/>
                </a:solidFill>
                <a:ea typeface="宋体" pitchFamily="2" charset="-122"/>
              </a:rPr>
            </a:br>
            <a:r>
              <a:rPr lang="en-US" altLang="zh-CN">
                <a:solidFill>
                  <a:srgbClr val="000000"/>
                </a:solidFill>
                <a:ea typeface="宋体" pitchFamily="2" charset="-122"/>
              </a:rPr>
              <a:t>that </a:t>
            </a:r>
            <a:r>
              <a:rPr lang="en-US" altLang="zh-CN" i="1">
                <a:solidFill>
                  <a:srgbClr val="000000"/>
                </a:solidFill>
                <a:ea typeface="宋体" pitchFamily="2" charset="-122"/>
              </a:rPr>
              <a:t>p</a:t>
            </a:r>
            <a:r>
              <a:rPr lang="en-US" altLang="zh-CN">
                <a:solidFill>
                  <a:srgbClr val="000000"/>
                </a:solidFill>
                <a:ea typeface="宋体" pitchFamily="2" charset="-122"/>
              </a:rPr>
              <a:t> </a:t>
            </a:r>
            <a:r>
              <a:rPr lang="en-US" altLang="zh-CN" u="sng">
                <a:solidFill>
                  <a:srgbClr val="000000"/>
                </a:solidFill>
                <a:ea typeface="宋体" pitchFamily="2" charset="-122"/>
              </a:rPr>
              <a:t>causes</a:t>
            </a:r>
            <a:r>
              <a:rPr lang="en-US" altLang="zh-CN">
                <a:solidFill>
                  <a:srgbClr val="000000"/>
                </a:solidFill>
                <a:ea typeface="宋体" pitchFamily="2" charset="-122"/>
              </a:rPr>
              <a:t> </a:t>
            </a:r>
            <a:r>
              <a:rPr lang="en-US" altLang="zh-CN" i="1">
                <a:solidFill>
                  <a:srgbClr val="000000"/>
                </a:solidFill>
                <a:ea typeface="宋体" pitchFamily="2" charset="-122"/>
              </a:rPr>
              <a:t>q</a:t>
            </a:r>
            <a:r>
              <a:rPr lang="en-US" altLang="zh-CN">
                <a:solidFill>
                  <a:srgbClr val="000000"/>
                </a:solidFill>
                <a:ea typeface="宋体" pitchFamily="2" charset="-122"/>
              </a:rPr>
              <a:t>!</a:t>
            </a:r>
          </a:p>
          <a:p>
            <a:pPr eaLnBrk="1" hangingPunct="1"/>
            <a:r>
              <a:rPr lang="en-US" altLang="zh-CN" i="1">
                <a:solidFill>
                  <a:srgbClr val="006600"/>
                </a:solidFill>
                <a:ea typeface="宋体" pitchFamily="2" charset="-122"/>
              </a:rPr>
              <a:t>p </a:t>
            </a:r>
            <a:r>
              <a:rPr lang="en-US" altLang="zh-CN">
                <a:solidFill>
                  <a:srgbClr val="006600"/>
                </a:solidFill>
                <a:ea typeface="宋体" pitchFamily="2" charset="-122"/>
                <a:sym typeface="Symbol" panose="05050102010706020507" pitchFamily="18" charset="2"/>
              </a:rPr>
              <a:t></a:t>
            </a:r>
            <a:r>
              <a:rPr lang="en-US" altLang="zh-CN" i="1">
                <a:solidFill>
                  <a:srgbClr val="006600"/>
                </a:solidFill>
                <a:ea typeface="宋体" pitchFamily="2" charset="-122"/>
              </a:rPr>
              <a:t> q   </a:t>
            </a:r>
            <a:r>
              <a:rPr lang="en-US" altLang="zh-CN">
                <a:solidFill>
                  <a:srgbClr val="006600"/>
                </a:solidFill>
                <a:ea typeface="宋体" pitchFamily="2" charset="-122"/>
              </a:rPr>
              <a:t>does </a:t>
            </a:r>
            <a:r>
              <a:rPr lang="en-US" altLang="zh-CN" b="1">
                <a:solidFill>
                  <a:srgbClr val="006600"/>
                </a:solidFill>
                <a:ea typeface="宋体" pitchFamily="2" charset="-122"/>
              </a:rPr>
              <a:t>not </a:t>
            </a:r>
            <a:r>
              <a:rPr lang="en-US" altLang="zh-CN">
                <a:solidFill>
                  <a:srgbClr val="006600"/>
                </a:solidFill>
                <a:ea typeface="宋体" pitchFamily="2" charset="-122"/>
              </a:rPr>
              <a:t>require</a:t>
            </a:r>
            <a:br>
              <a:rPr lang="en-US" altLang="zh-CN">
                <a:solidFill>
                  <a:srgbClr val="006600"/>
                </a:solidFill>
                <a:ea typeface="宋体" pitchFamily="2" charset="-122"/>
              </a:rPr>
            </a:br>
            <a:r>
              <a:rPr lang="en-US" altLang="zh-CN">
                <a:solidFill>
                  <a:srgbClr val="006600"/>
                </a:solidFill>
                <a:ea typeface="宋体" pitchFamily="2" charset="-122"/>
              </a:rPr>
              <a:t>that </a:t>
            </a:r>
            <a:r>
              <a:rPr lang="en-US" altLang="zh-CN" i="1">
                <a:solidFill>
                  <a:srgbClr val="006600"/>
                </a:solidFill>
                <a:ea typeface="宋体" pitchFamily="2" charset="-122"/>
              </a:rPr>
              <a:t>p</a:t>
            </a:r>
            <a:r>
              <a:rPr lang="en-US" altLang="zh-CN">
                <a:solidFill>
                  <a:srgbClr val="006600"/>
                </a:solidFill>
                <a:ea typeface="宋体" pitchFamily="2" charset="-122"/>
              </a:rPr>
              <a:t> or </a:t>
            </a:r>
            <a:r>
              <a:rPr lang="en-US" altLang="zh-CN" i="1">
                <a:solidFill>
                  <a:srgbClr val="006600"/>
                </a:solidFill>
                <a:ea typeface="宋体" pitchFamily="2" charset="-122"/>
              </a:rPr>
              <a:t>q</a:t>
            </a:r>
            <a:r>
              <a:rPr lang="en-US" altLang="zh-CN">
                <a:solidFill>
                  <a:srgbClr val="006600"/>
                </a:solidFill>
                <a:ea typeface="宋体" pitchFamily="2" charset="-122"/>
              </a:rPr>
              <a:t> </a:t>
            </a:r>
            <a:r>
              <a:rPr lang="en-US" altLang="zh-CN" b="1" u="sng">
                <a:solidFill>
                  <a:srgbClr val="006600"/>
                </a:solidFill>
                <a:ea typeface="宋体" pitchFamily="2" charset="-122"/>
              </a:rPr>
              <a:t>are true</a:t>
            </a:r>
            <a:r>
              <a:rPr lang="en-US" altLang="zh-CN">
                <a:solidFill>
                  <a:srgbClr val="006600"/>
                </a:solidFill>
                <a:ea typeface="宋体" pitchFamily="2" charset="-122"/>
              </a:rPr>
              <a:t>!</a:t>
            </a:r>
          </a:p>
          <a:p>
            <a:pPr eaLnBrk="1" hangingPunct="1"/>
            <a:r>
              <a:rPr lang="en-US" altLang="zh-CN" i="1">
                <a:solidFill>
                  <a:srgbClr val="FF0000"/>
                </a:solidFill>
                <a:ea typeface="宋体" pitchFamily="2" charset="-122"/>
              </a:rPr>
              <a:t>E.g.</a:t>
            </a:r>
            <a:r>
              <a:rPr lang="en-US" altLang="zh-CN">
                <a:solidFill>
                  <a:srgbClr val="FF0000"/>
                </a:solidFill>
                <a:ea typeface="宋体" pitchFamily="2" charset="-122"/>
              </a:rPr>
              <a:t> </a:t>
            </a:r>
            <a:r>
              <a:rPr lang="en-US" altLang="zh-CN">
                <a:solidFill>
                  <a:srgbClr val="FF0000"/>
                </a:solidFill>
                <a:latin typeface="Times New Roman" panose="02020603050405020304" pitchFamily="18" charset="0"/>
                <a:ea typeface="宋体" pitchFamily="2" charset="-122"/>
              </a:rPr>
              <a:t>“</a:t>
            </a:r>
            <a:r>
              <a:rPr lang="en-US" altLang="zh-CN">
                <a:solidFill>
                  <a:srgbClr val="FF0000"/>
                </a:solidFill>
                <a:ea typeface="宋体" pitchFamily="2" charset="-122"/>
              </a:rPr>
              <a:t>(1=0) </a:t>
            </a:r>
            <a:r>
              <a:rPr lang="en-US" altLang="zh-CN">
                <a:solidFill>
                  <a:srgbClr val="FF0000"/>
                </a:solidFill>
                <a:ea typeface="宋体" pitchFamily="2" charset="-122"/>
                <a:sym typeface="Symbol" panose="05050102010706020507" pitchFamily="18" charset="2"/>
              </a:rPr>
              <a:t> pigs can fly</a:t>
            </a:r>
            <a:r>
              <a:rPr lang="en-US" altLang="zh-CN">
                <a:solidFill>
                  <a:srgbClr val="FF0000"/>
                </a:solidFill>
                <a:latin typeface="Times New Roman" panose="02020603050405020304" pitchFamily="18" charset="0"/>
                <a:ea typeface="宋体" pitchFamily="2" charset="-122"/>
                <a:sym typeface="Symbol" panose="05050102010706020507" pitchFamily="18" charset="2"/>
              </a:rPr>
              <a:t>”</a:t>
            </a:r>
            <a:r>
              <a:rPr lang="en-US" altLang="zh-CN">
                <a:solidFill>
                  <a:srgbClr val="FF0000"/>
                </a:solidFill>
                <a:ea typeface="宋体" pitchFamily="2" charset="-122"/>
                <a:sym typeface="Symbol" panose="05050102010706020507" pitchFamily="18" charset="2"/>
              </a:rPr>
              <a:t> is TRUE!</a:t>
            </a:r>
          </a:p>
        </p:txBody>
      </p:sp>
      <p:graphicFrame>
        <p:nvGraphicFramePr>
          <p:cNvPr id="32773" name="Object 4"/>
          <p:cNvGraphicFramePr>
            <a:graphicFrameLocks noChangeAspect="1"/>
          </p:cNvGraphicFramePr>
          <p:nvPr/>
        </p:nvGraphicFramePr>
        <p:xfrm>
          <a:off x="5561013" y="2136775"/>
          <a:ext cx="2651125" cy="2832100"/>
        </p:xfrm>
        <a:graphic>
          <a:graphicData uri="http://schemas.openxmlformats.org/presentationml/2006/ole">
            <mc:AlternateContent xmlns:mc="http://schemas.openxmlformats.org/markup-compatibility/2006">
              <mc:Choice xmlns:v="urn:schemas-microsoft-com:vml" Requires="v">
                <p:oleObj spid="_x0000_s5127" r:id="rId4" imgW="2016125" imgH="2145665" progId="Word.Document.8">
                  <p:embed/>
                </p:oleObj>
              </mc:Choice>
              <mc:Fallback>
                <p:oleObj r:id="rId4" imgW="2016125" imgH="21456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013" y="2136775"/>
                        <a:ext cx="2651125"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4" name="AutoShape 5"/>
          <p:cNvSpPr/>
          <p:nvPr/>
        </p:nvSpPr>
        <p:spPr bwMode="auto">
          <a:xfrm>
            <a:off x="7772400" y="3810000"/>
            <a:ext cx="228600" cy="457200"/>
          </a:xfrm>
          <a:prstGeom prst="rightBrace">
            <a:avLst>
              <a:gd name="adj1" fmla="val 16639"/>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32775" name="Text Box 6"/>
          <p:cNvSpPr txBox="1">
            <a:spLocks noChangeArrowheads="1"/>
          </p:cNvSpPr>
          <p:nvPr/>
        </p:nvSpPr>
        <p:spPr bwMode="auto">
          <a:xfrm>
            <a:off x="8061325" y="3352800"/>
            <a:ext cx="827088" cy="1552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The </a:t>
            </a:r>
            <a:br>
              <a:rPr lang="en-US" altLang="zh-CN" sz="2400">
                <a:latin typeface="Times New Roman" panose="02020603050405020304" pitchFamily="18" charset="0"/>
              </a:rPr>
            </a:br>
            <a:r>
              <a:rPr lang="en-US" altLang="zh-CN" sz="2400" u="sng">
                <a:latin typeface="Times New Roman" panose="02020603050405020304" pitchFamily="18" charset="0"/>
              </a:rPr>
              <a:t>only</a:t>
            </a:r>
            <a:br>
              <a:rPr lang="en-US" altLang="zh-CN" sz="2400">
                <a:latin typeface="Times New Roman" panose="02020603050405020304" pitchFamily="18" charset="0"/>
              </a:rPr>
            </a:br>
            <a:r>
              <a:rPr lang="en-US" altLang="zh-CN" sz="2400">
                <a:latin typeface="Times New Roman" panose="02020603050405020304" pitchFamily="18" charset="0"/>
              </a:rPr>
              <a:t>False</a:t>
            </a:r>
            <a:br>
              <a:rPr lang="en-US" altLang="zh-CN" sz="2400">
                <a:latin typeface="Times New Roman" panose="02020603050405020304" pitchFamily="18" charset="0"/>
              </a:rPr>
            </a:br>
            <a:r>
              <a:rPr lang="en-US" altLang="zh-CN" sz="2400">
                <a:latin typeface="Times New Roman" panose="02020603050405020304" pitchFamily="18" charset="0"/>
              </a:rPr>
              <a:t>case!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1958385-F90C-4C28-8F7B-5441186A9179}" type="slidenum">
              <a:rPr lang="en-US" altLang="zh-CN" sz="1200">
                <a:effectLst>
                  <a:outerShdw blurRad="38100" dist="38100" dir="2700000" algn="tl">
                    <a:srgbClr val="C0C0C0"/>
                  </a:outerShdw>
                </a:effectLst>
                <a:latin typeface="Verdana" panose="020B0604030504040204" pitchFamily="34" charset="0"/>
              </a:rPr>
              <a:t>21</a:t>
            </a:fld>
            <a:endParaRPr lang="en-US" altLang="zh-CN" sz="1200">
              <a:effectLst>
                <a:outerShdw blurRad="38100" dist="38100" dir="2700000" algn="tl">
                  <a:srgbClr val="C0C0C0"/>
                </a:outerShdw>
              </a:effectLst>
              <a:latin typeface="Verdana" panose="020B0604030504040204" pitchFamily="34" charset="0"/>
            </a:endParaRPr>
          </a:p>
        </p:txBody>
      </p:sp>
      <p:sp>
        <p:nvSpPr>
          <p:cNvPr id="36867" name="Rectangle 2"/>
          <p:cNvSpPr>
            <a:spLocks noGrp="1" noChangeArrowheads="1"/>
          </p:cNvSpPr>
          <p:nvPr>
            <p:ph type="title" idx="4294967295"/>
          </p:nvPr>
        </p:nvSpPr>
        <p:spPr/>
        <p:txBody>
          <a:bodyPr/>
          <a:lstStyle/>
          <a:p>
            <a:pPr eaLnBrk="1" hangingPunct="1"/>
            <a:r>
              <a:rPr lang="en-US" altLang="zh-CN">
                <a:ea typeface="宋体" pitchFamily="2" charset="-122"/>
              </a:rPr>
              <a:t>Implication Truth Table</a:t>
            </a:r>
          </a:p>
        </p:txBody>
      </p:sp>
      <p:sp>
        <p:nvSpPr>
          <p:cNvPr id="36868" name="Rectangle 3"/>
          <p:cNvSpPr>
            <a:spLocks noGrp="1" noChangeArrowheads="1"/>
          </p:cNvSpPr>
          <p:nvPr>
            <p:ph type="body" idx="4294967295"/>
          </p:nvPr>
        </p:nvSpPr>
        <p:spPr/>
        <p:txBody>
          <a:bodyPr/>
          <a:lstStyle/>
          <a:p>
            <a:pPr eaLnBrk="1" hangingPunct="1"/>
            <a:r>
              <a:rPr lang="en-GB" altLang="en-US" dirty="0">
                <a:solidFill>
                  <a:srgbClr val="FF0000"/>
                </a:solidFill>
                <a:ea typeface="宋体" pitchFamily="2" charset="-122"/>
                <a:sym typeface="Symbol" panose="05050102010706020507" pitchFamily="18" charset="2"/>
              </a:rPr>
              <a:t>Suppose you know </a:t>
            </a:r>
            <a:br>
              <a:rPr lang="en-GB" altLang="en-US" dirty="0">
                <a:solidFill>
                  <a:srgbClr val="FF0000"/>
                </a:solidFill>
                <a:ea typeface="宋体" pitchFamily="2" charset="-122"/>
                <a:sym typeface="Symbol" panose="05050102010706020507" pitchFamily="18" charset="2"/>
              </a:rPr>
            </a:br>
            <a:r>
              <a:rPr lang="en-GB" altLang="en-US" dirty="0">
                <a:solidFill>
                  <a:srgbClr val="FF0000"/>
                </a:solidFill>
                <a:ea typeface="宋体" pitchFamily="2" charset="-122"/>
                <a:sym typeface="Symbol" panose="05050102010706020507" pitchFamily="18" charset="2"/>
              </a:rPr>
              <a:t>that </a:t>
            </a:r>
            <a:r>
              <a:rPr lang="en-GB" altLang="en-US" dirty="0">
                <a:ea typeface="宋体" pitchFamily="2" charset="-122"/>
                <a:sym typeface="Symbol" panose="05050102010706020507" pitchFamily="18" charset="2"/>
              </a:rPr>
              <a:t>q</a:t>
            </a:r>
            <a:r>
              <a:rPr lang="en-GB" altLang="en-US" dirty="0">
                <a:solidFill>
                  <a:srgbClr val="FF0000"/>
                </a:solidFill>
                <a:ea typeface="宋体" pitchFamily="2" charset="-122"/>
                <a:sym typeface="Symbol" panose="05050102010706020507" pitchFamily="18" charset="2"/>
              </a:rPr>
              <a:t> is </a:t>
            </a:r>
            <a:r>
              <a:rPr lang="en-GB" altLang="en-US" dirty="0">
                <a:ea typeface="宋体" pitchFamily="2" charset="-122"/>
                <a:sym typeface="Symbol" panose="05050102010706020507" pitchFamily="18" charset="2"/>
              </a:rPr>
              <a:t>T</a:t>
            </a:r>
            <a:r>
              <a:rPr lang="en-GB" altLang="en-US" dirty="0">
                <a:solidFill>
                  <a:srgbClr val="FF0000"/>
                </a:solidFill>
                <a:ea typeface="宋体" pitchFamily="2" charset="-122"/>
                <a:sym typeface="Symbol" panose="05050102010706020507" pitchFamily="18" charset="2"/>
              </a:rPr>
              <a:t>. What </a:t>
            </a:r>
            <a:br>
              <a:rPr lang="en-GB" altLang="en-US" dirty="0">
                <a:solidFill>
                  <a:srgbClr val="FF0000"/>
                </a:solidFill>
                <a:ea typeface="宋体" pitchFamily="2" charset="-122"/>
                <a:sym typeface="Symbol" panose="05050102010706020507" pitchFamily="18" charset="2"/>
              </a:rPr>
            </a:br>
            <a:r>
              <a:rPr lang="en-GB" altLang="en-US" dirty="0">
                <a:solidFill>
                  <a:srgbClr val="FF0000"/>
                </a:solidFill>
                <a:ea typeface="宋体" pitchFamily="2" charset="-122"/>
                <a:sym typeface="Symbol" panose="05050102010706020507" pitchFamily="18" charset="2"/>
              </a:rPr>
              <a:t>do you know about</a:t>
            </a:r>
            <a:br>
              <a:rPr lang="en-GB" altLang="en-US" dirty="0">
                <a:solidFill>
                  <a:srgbClr val="FF0000"/>
                </a:solidFill>
                <a:ea typeface="宋体" pitchFamily="2" charset="-122"/>
                <a:sym typeface="Symbol" panose="05050102010706020507" pitchFamily="18" charset="2"/>
              </a:rPr>
            </a:br>
            <a:r>
              <a:rPr lang="en-US" altLang="zh-CN" i="1" dirty="0" err="1">
                <a:ea typeface="宋体" pitchFamily="2" charset="-122"/>
                <a:sym typeface="Symbol" panose="05050102010706020507" pitchFamily="18" charset="2"/>
              </a:rPr>
              <a:t>p</a:t>
            </a:r>
            <a:r>
              <a:rPr lang="en-US" altLang="zh-CN" dirty="0" err="1">
                <a:ea typeface="宋体" pitchFamily="2" charset="-122"/>
                <a:sym typeface="Symbol" panose="05050102010706020507" pitchFamily="18" charset="2"/>
              </a:rPr>
              <a:t></a:t>
            </a:r>
            <a:r>
              <a:rPr lang="en-US" altLang="zh-CN" i="1" dirty="0" err="1">
                <a:ea typeface="宋体" pitchFamily="2" charset="-122"/>
                <a:sym typeface="Symbol" panose="05050102010706020507" pitchFamily="18" charset="2"/>
              </a:rPr>
              <a:t>q</a:t>
            </a:r>
            <a:r>
              <a:rPr lang="en-US" altLang="zh-CN" dirty="0">
                <a:ea typeface="宋体" pitchFamily="2" charset="-122"/>
                <a:sym typeface="Symbol" panose="05050102010706020507" pitchFamily="18" charset="2"/>
              </a:rPr>
              <a:t> </a:t>
            </a:r>
            <a:r>
              <a:rPr lang="en-US" altLang="zh-CN" dirty="0">
                <a:solidFill>
                  <a:srgbClr val="FF0000"/>
                </a:solidFill>
                <a:ea typeface="宋体" pitchFamily="2" charset="-122"/>
                <a:sym typeface="Symbol" panose="05050102010706020507" pitchFamily="18" charset="2"/>
              </a:rPr>
              <a:t>?</a:t>
            </a:r>
          </a:p>
          <a:p>
            <a:pPr eaLnBrk="1" hangingPunct="1"/>
            <a:r>
              <a:rPr lang="en-GB" altLang="en-US" dirty="0">
                <a:solidFill>
                  <a:srgbClr val="FF0000"/>
                </a:solidFill>
                <a:ea typeface="宋体" pitchFamily="2" charset="-122"/>
                <a:sym typeface="Symbol" panose="05050102010706020507" pitchFamily="18" charset="2"/>
              </a:rPr>
              <a:t>The conditional </a:t>
            </a:r>
            <a:br>
              <a:rPr lang="en-GB" altLang="en-US" dirty="0">
                <a:solidFill>
                  <a:srgbClr val="FF0000"/>
                </a:solidFill>
                <a:ea typeface="宋体" pitchFamily="2" charset="-122"/>
                <a:sym typeface="Symbol" panose="05050102010706020507" pitchFamily="18" charset="2"/>
              </a:rPr>
            </a:br>
            <a:r>
              <a:rPr lang="en-GB" altLang="en-US" dirty="0">
                <a:solidFill>
                  <a:srgbClr val="FF0000"/>
                </a:solidFill>
                <a:ea typeface="宋体" pitchFamily="2" charset="-122"/>
                <a:sym typeface="Symbol" panose="05050102010706020507" pitchFamily="18" charset="2"/>
              </a:rPr>
              <a:t>must be </a:t>
            </a:r>
            <a:r>
              <a:rPr lang="en-GB" altLang="en-US" dirty="0">
                <a:ea typeface="宋体" pitchFamily="2" charset="-122"/>
                <a:sym typeface="Symbol" panose="05050102010706020507" pitchFamily="18" charset="2"/>
              </a:rPr>
              <a:t>T</a:t>
            </a:r>
            <a:endParaRPr lang="en-US" altLang="zh-CN" dirty="0">
              <a:ea typeface="宋体" pitchFamily="2" charset="-122"/>
              <a:sym typeface="Symbol" panose="05050102010706020507" pitchFamily="18" charset="2"/>
            </a:endParaRPr>
          </a:p>
        </p:txBody>
      </p:sp>
      <p:graphicFrame>
        <p:nvGraphicFramePr>
          <p:cNvPr id="36869"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7176" r:id="rId4" imgW="2667000" imgH="2848610" progId="Word.Document.8">
                  <p:embed/>
                </p:oleObj>
              </mc:Choice>
              <mc:Fallback>
                <p:oleObj r:id="rId4" imgW="2667000" imgH="284861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0925E42-E56F-49FD-8E41-6C593283A4C4}" type="slidenum">
              <a:rPr lang="en-US" altLang="zh-CN" sz="1200">
                <a:effectLst>
                  <a:outerShdw blurRad="38100" dist="38100" dir="2700000" algn="tl">
                    <a:srgbClr val="C0C0C0"/>
                  </a:outerShdw>
                </a:effectLst>
                <a:latin typeface="Verdana" panose="020B0604030504040204" pitchFamily="34" charset="0"/>
              </a:rPr>
              <a:t>22</a:t>
            </a:fld>
            <a:endParaRPr lang="en-US" altLang="zh-CN" sz="1200">
              <a:effectLst>
                <a:outerShdw blurRad="38100" dist="38100" dir="2700000" algn="tl">
                  <a:srgbClr val="C0C0C0"/>
                </a:outerShdw>
              </a:effectLst>
              <a:latin typeface="Verdana" panose="020B0604030504040204" pitchFamily="34" charset="0"/>
            </a:endParaRPr>
          </a:p>
        </p:txBody>
      </p:sp>
      <p:sp>
        <p:nvSpPr>
          <p:cNvPr id="38915" name="Rectangle 2"/>
          <p:cNvSpPr>
            <a:spLocks noGrp="1" noChangeArrowheads="1"/>
          </p:cNvSpPr>
          <p:nvPr>
            <p:ph type="title" idx="4294967295"/>
          </p:nvPr>
        </p:nvSpPr>
        <p:spPr/>
        <p:txBody>
          <a:bodyPr/>
          <a:lstStyle/>
          <a:p>
            <a:pPr eaLnBrk="1" hangingPunct="1"/>
            <a:r>
              <a:rPr lang="en-US" altLang="zh-CN">
                <a:ea typeface="宋体" pitchFamily="2" charset="-122"/>
              </a:rPr>
              <a:t>Implication Truth Table</a:t>
            </a:r>
          </a:p>
        </p:txBody>
      </p:sp>
      <p:sp>
        <p:nvSpPr>
          <p:cNvPr id="38916" name="Rectangle 3"/>
          <p:cNvSpPr>
            <a:spLocks noGrp="1" noChangeArrowheads="1"/>
          </p:cNvSpPr>
          <p:nvPr>
            <p:ph type="body" idx="4294967295"/>
          </p:nvPr>
        </p:nvSpPr>
        <p:spPr/>
        <p:txBody>
          <a:bodyPr/>
          <a:lstStyle/>
          <a:p>
            <a:pPr eaLnBrk="1" hangingPunct="1"/>
            <a:r>
              <a:rPr lang="en-GB" altLang="en-US" dirty="0">
                <a:solidFill>
                  <a:srgbClr val="FF0000"/>
                </a:solidFill>
                <a:ea typeface="宋体" pitchFamily="2" charset="-122"/>
                <a:sym typeface="Symbol" panose="05050102010706020507" pitchFamily="18" charset="2"/>
              </a:rPr>
              <a:t>Suppose you know</a:t>
            </a:r>
            <a:br>
              <a:rPr lang="en-GB" altLang="en-US" dirty="0">
                <a:solidFill>
                  <a:srgbClr val="FF0000"/>
                </a:solidFill>
                <a:ea typeface="宋体" pitchFamily="2" charset="-122"/>
                <a:sym typeface="Symbol" panose="05050102010706020507" pitchFamily="18" charset="2"/>
              </a:rPr>
            </a:br>
            <a:r>
              <a:rPr lang="en-GB" altLang="en-US" dirty="0">
                <a:solidFill>
                  <a:srgbClr val="FF0000"/>
                </a:solidFill>
                <a:ea typeface="宋体" pitchFamily="2" charset="-122"/>
                <a:sym typeface="Symbol" panose="05050102010706020507" pitchFamily="18" charset="2"/>
              </a:rPr>
              <a:t>that </a:t>
            </a:r>
            <a:r>
              <a:rPr lang="en-GB" altLang="en-US" dirty="0">
                <a:ea typeface="宋体" pitchFamily="2" charset="-122"/>
                <a:sym typeface="Symbol" panose="05050102010706020507" pitchFamily="18" charset="2"/>
              </a:rPr>
              <a:t>p</a:t>
            </a:r>
            <a:r>
              <a:rPr lang="en-GB" altLang="en-US" dirty="0">
                <a:solidFill>
                  <a:srgbClr val="FF0000"/>
                </a:solidFill>
                <a:ea typeface="宋体" pitchFamily="2" charset="-122"/>
                <a:sym typeface="Symbol" panose="05050102010706020507" pitchFamily="18" charset="2"/>
              </a:rPr>
              <a:t> is </a:t>
            </a:r>
            <a:r>
              <a:rPr lang="en-GB" altLang="en-US" dirty="0">
                <a:ea typeface="宋体" pitchFamily="2" charset="-122"/>
                <a:sym typeface="Symbol" panose="05050102010706020507" pitchFamily="18" charset="2"/>
              </a:rPr>
              <a:t>F</a:t>
            </a:r>
            <a:r>
              <a:rPr lang="en-GB" altLang="en-US" dirty="0">
                <a:solidFill>
                  <a:srgbClr val="FF0000"/>
                </a:solidFill>
                <a:ea typeface="宋体" pitchFamily="2" charset="-122"/>
                <a:sym typeface="Symbol" panose="05050102010706020507" pitchFamily="18" charset="2"/>
              </a:rPr>
              <a:t>.  What</a:t>
            </a:r>
            <a:br>
              <a:rPr lang="en-GB" altLang="en-US" dirty="0">
                <a:solidFill>
                  <a:srgbClr val="FF0000"/>
                </a:solidFill>
                <a:ea typeface="宋体" pitchFamily="2" charset="-122"/>
                <a:sym typeface="Symbol" panose="05050102010706020507" pitchFamily="18" charset="2"/>
              </a:rPr>
            </a:br>
            <a:r>
              <a:rPr lang="en-GB" altLang="en-US" dirty="0">
                <a:solidFill>
                  <a:srgbClr val="FF0000"/>
                </a:solidFill>
                <a:ea typeface="宋体" pitchFamily="2" charset="-122"/>
                <a:sym typeface="Symbol" panose="05050102010706020507" pitchFamily="18" charset="2"/>
              </a:rPr>
              <a:t>do you know about</a:t>
            </a:r>
            <a:br>
              <a:rPr lang="en-GB" altLang="en-US" dirty="0">
                <a:solidFill>
                  <a:srgbClr val="FF0000"/>
                </a:solidFill>
                <a:ea typeface="宋体" pitchFamily="2" charset="-122"/>
                <a:sym typeface="Symbol" panose="05050102010706020507" pitchFamily="18" charset="2"/>
              </a:rPr>
            </a:br>
            <a:r>
              <a:rPr lang="en-US" altLang="zh-CN" i="1" dirty="0" err="1">
                <a:ea typeface="宋体" pitchFamily="2" charset="-122"/>
                <a:sym typeface="Symbol" panose="05050102010706020507" pitchFamily="18" charset="2"/>
              </a:rPr>
              <a:t>p</a:t>
            </a:r>
            <a:r>
              <a:rPr lang="en-US" altLang="zh-CN" dirty="0" err="1">
                <a:ea typeface="宋体" pitchFamily="2" charset="-122"/>
                <a:sym typeface="Symbol" panose="05050102010706020507" pitchFamily="18" charset="2"/>
              </a:rPr>
              <a:t></a:t>
            </a:r>
            <a:r>
              <a:rPr lang="en-US" altLang="zh-CN" i="1" dirty="0" err="1">
                <a:ea typeface="宋体" pitchFamily="2" charset="-122"/>
                <a:sym typeface="Symbol" panose="05050102010706020507" pitchFamily="18" charset="2"/>
              </a:rPr>
              <a:t>q</a:t>
            </a:r>
            <a:r>
              <a:rPr lang="en-US" altLang="zh-CN" dirty="0">
                <a:ea typeface="宋体" pitchFamily="2" charset="-122"/>
                <a:sym typeface="Symbol" panose="05050102010706020507" pitchFamily="18" charset="2"/>
              </a:rPr>
              <a:t> </a:t>
            </a:r>
            <a:r>
              <a:rPr lang="en-US" altLang="zh-CN" dirty="0">
                <a:solidFill>
                  <a:srgbClr val="FF0000"/>
                </a:solidFill>
                <a:ea typeface="宋体" pitchFamily="2" charset="-122"/>
                <a:sym typeface="Symbol" panose="05050102010706020507" pitchFamily="18" charset="2"/>
              </a:rPr>
              <a:t>?</a:t>
            </a:r>
          </a:p>
          <a:p>
            <a:pPr eaLnBrk="1" hangingPunct="1"/>
            <a:r>
              <a:rPr lang="en-GB" altLang="en-US" dirty="0">
                <a:solidFill>
                  <a:srgbClr val="FF0000"/>
                </a:solidFill>
                <a:ea typeface="宋体" pitchFamily="2" charset="-122"/>
                <a:sym typeface="Symbol" panose="05050102010706020507" pitchFamily="18" charset="2"/>
              </a:rPr>
              <a:t>The conditional</a:t>
            </a:r>
            <a:br>
              <a:rPr lang="en-GB" altLang="en-US" dirty="0">
                <a:solidFill>
                  <a:srgbClr val="FF0000"/>
                </a:solidFill>
                <a:ea typeface="宋体" pitchFamily="2" charset="-122"/>
                <a:sym typeface="Symbol" panose="05050102010706020507" pitchFamily="18" charset="2"/>
              </a:rPr>
            </a:br>
            <a:r>
              <a:rPr lang="en-GB" altLang="en-US" dirty="0">
                <a:solidFill>
                  <a:srgbClr val="FF0000"/>
                </a:solidFill>
                <a:ea typeface="宋体" pitchFamily="2" charset="-122"/>
                <a:sym typeface="Symbol" panose="05050102010706020507" pitchFamily="18" charset="2"/>
              </a:rPr>
              <a:t>must be </a:t>
            </a:r>
            <a:r>
              <a:rPr lang="en-GB" altLang="en-US" dirty="0">
                <a:ea typeface="宋体" pitchFamily="2" charset="-122"/>
                <a:sym typeface="Symbol" panose="05050102010706020507" pitchFamily="18" charset="2"/>
              </a:rPr>
              <a:t>T</a:t>
            </a:r>
            <a:endParaRPr lang="en-US" altLang="zh-CN" dirty="0">
              <a:ea typeface="宋体" pitchFamily="2" charset="-122"/>
              <a:sym typeface="Symbol" panose="05050102010706020507" pitchFamily="18" charset="2"/>
            </a:endParaRPr>
          </a:p>
        </p:txBody>
      </p:sp>
      <p:graphicFrame>
        <p:nvGraphicFramePr>
          <p:cNvPr id="38917" name="Object 4"/>
          <p:cNvGraphicFramePr>
            <a:graphicFrameLocks noChangeAspect="1"/>
          </p:cNvGraphicFramePr>
          <p:nvPr/>
        </p:nvGraphicFramePr>
        <p:xfrm>
          <a:off x="5556250" y="2133600"/>
          <a:ext cx="2632075" cy="2813050"/>
        </p:xfrm>
        <a:graphic>
          <a:graphicData uri="http://schemas.openxmlformats.org/presentationml/2006/ole">
            <mc:AlternateContent xmlns:mc="http://schemas.openxmlformats.org/markup-compatibility/2006">
              <mc:Choice xmlns:v="urn:schemas-microsoft-com:vml" Requires="v">
                <p:oleObj spid="_x0000_s8199" r:id="rId4" imgW="2667000" imgH="2846705" progId="Word.Document.8">
                  <p:embed/>
                </p:oleObj>
              </mc:Choice>
              <mc:Fallback>
                <p:oleObj r:id="rId4" imgW="2667000" imgH="284670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6250" y="2133600"/>
                        <a:ext cx="2632075"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sz="2800">
                <a:ea typeface="宋体" pitchFamily="2" charset="-122"/>
              </a:rPr>
              <a:t>Implications between real sentencs</a:t>
            </a:r>
          </a:p>
        </p:txBody>
      </p:sp>
      <p:sp>
        <p:nvSpPr>
          <p:cNvPr id="40964" name="Rectangle 3"/>
          <p:cNvSpPr>
            <a:spLocks noGrp="1" noChangeArrowheads="1"/>
          </p:cNvSpPr>
          <p:nvPr>
            <p:ph type="body" idx="4294967295"/>
          </p:nvPr>
        </p:nvSpPr>
        <p:spPr>
          <a:xfrm>
            <a:off x="595367" y="1524050"/>
            <a:ext cx="8077090" cy="4267200"/>
          </a:xfrm>
        </p:spPr>
        <p:txBody>
          <a:bodyPr/>
          <a:lstStyle/>
          <a:p>
            <a:pPr eaLnBrk="1" hangingPunct="1"/>
            <a:r>
              <a:rPr lang="en-US" altLang="zh-CN" dirty="0">
                <a:latin typeface="Times New Roman" panose="02020603050405020304" pitchFamily="18" charset="0"/>
                <a:ea typeface="宋体" pitchFamily="2" charset="-122"/>
              </a:rPr>
              <a:t>“</a:t>
            </a:r>
            <a:r>
              <a:rPr lang="en-US" altLang="zh-CN" dirty="0">
                <a:ea typeface="宋体" pitchFamily="2" charset="-122"/>
              </a:rPr>
              <a:t>If this lecture ever ends, then the sun has risen this morning.</a:t>
            </a:r>
            <a:r>
              <a:rPr lang="en-US" altLang="zh-CN" dirty="0">
                <a:latin typeface="Times New Roman" panose="02020603050405020304" pitchFamily="18" charset="0"/>
                <a:ea typeface="宋体" pitchFamily="2" charset="-122"/>
              </a:rPr>
              <a:t>”</a:t>
            </a:r>
            <a:r>
              <a:rPr lang="en-US" altLang="zh-CN" dirty="0">
                <a:ea typeface="宋体" pitchFamily="2" charset="-122"/>
              </a:rPr>
              <a:t> </a:t>
            </a:r>
            <a:r>
              <a:rPr lang="en-US" altLang="zh-CN" i="1" dirty="0">
                <a:solidFill>
                  <a:srgbClr val="000000"/>
                </a:solidFill>
                <a:ea typeface="宋体" pitchFamily="2" charset="-122"/>
              </a:rPr>
              <a:t>True</a:t>
            </a:r>
            <a:r>
              <a:rPr lang="en-US" altLang="zh-CN" dirty="0">
                <a:solidFill>
                  <a:srgbClr val="000000"/>
                </a:solidFill>
                <a:ea typeface="宋体" pitchFamily="2" charset="-122"/>
              </a:rPr>
              <a:t> or </a:t>
            </a:r>
            <a:r>
              <a:rPr lang="en-US" altLang="zh-CN" i="1" dirty="0">
                <a:solidFill>
                  <a:srgbClr val="000000"/>
                </a:solidFill>
                <a:ea typeface="宋体" pitchFamily="2" charset="-122"/>
              </a:rPr>
              <a:t>False</a:t>
            </a:r>
            <a:r>
              <a:rPr lang="en-US" altLang="zh-CN" dirty="0">
                <a:solidFill>
                  <a:srgbClr val="000000"/>
                </a:solidFill>
                <a:ea typeface="宋体" pitchFamily="2" charset="-122"/>
              </a:rPr>
              <a:t>?</a:t>
            </a:r>
          </a:p>
          <a:p>
            <a:pPr eaLnBrk="1" hangingPunct="1"/>
            <a:r>
              <a:rPr lang="en-US" altLang="zh-CN" dirty="0">
                <a:latin typeface="Times New Roman" panose="02020603050405020304" pitchFamily="18" charset="0"/>
                <a:ea typeface="宋体" pitchFamily="2" charset="-122"/>
              </a:rPr>
              <a:t>“</a:t>
            </a:r>
            <a:r>
              <a:rPr lang="en-US" altLang="zh-CN" dirty="0">
                <a:ea typeface="宋体" pitchFamily="2" charset="-122"/>
              </a:rPr>
              <a:t>If Tuesday is a day of the week, then I am Dehua Liu.</a:t>
            </a:r>
            <a:r>
              <a:rPr lang="en-US" altLang="zh-CN" dirty="0">
                <a:latin typeface="Times New Roman" panose="02020603050405020304" pitchFamily="18" charset="0"/>
                <a:ea typeface="宋体" pitchFamily="2" charset="-122"/>
              </a:rPr>
              <a:t>”</a:t>
            </a:r>
            <a:r>
              <a:rPr lang="en-US" altLang="zh-CN" dirty="0">
                <a:ea typeface="宋体" pitchFamily="2" charset="-122"/>
              </a:rPr>
              <a:t> </a:t>
            </a:r>
            <a:r>
              <a:rPr lang="en-US" altLang="zh-CN" i="1" dirty="0">
                <a:solidFill>
                  <a:srgbClr val="000000"/>
                </a:solidFill>
                <a:ea typeface="宋体" pitchFamily="2" charset="-122"/>
              </a:rPr>
              <a:t>True</a:t>
            </a:r>
            <a:r>
              <a:rPr lang="en-US" altLang="zh-CN" dirty="0">
                <a:solidFill>
                  <a:srgbClr val="000000"/>
                </a:solidFill>
                <a:ea typeface="宋体" pitchFamily="2" charset="-122"/>
              </a:rPr>
              <a:t> or </a:t>
            </a:r>
            <a:r>
              <a:rPr lang="en-US" altLang="zh-CN" i="1" dirty="0">
                <a:solidFill>
                  <a:srgbClr val="000000"/>
                </a:solidFill>
                <a:ea typeface="宋体" pitchFamily="2" charset="-122"/>
              </a:rPr>
              <a:t>False</a:t>
            </a:r>
            <a:r>
              <a:rPr lang="en-US" altLang="zh-CN" dirty="0">
                <a:solidFill>
                  <a:srgbClr val="000000"/>
                </a:solidFill>
                <a:ea typeface="宋体" pitchFamily="2" charset="-122"/>
              </a:rPr>
              <a:t>?</a:t>
            </a:r>
          </a:p>
          <a:p>
            <a:pPr eaLnBrk="1" hangingPunct="1"/>
            <a:r>
              <a:rPr lang="en-US" altLang="zh-CN" dirty="0">
                <a:latin typeface="Times New Roman" panose="02020603050405020304" pitchFamily="18" charset="0"/>
                <a:ea typeface="宋体" pitchFamily="2" charset="-122"/>
              </a:rPr>
              <a:t>“</a:t>
            </a:r>
            <a:r>
              <a:rPr lang="en-US" altLang="zh-CN" dirty="0">
                <a:ea typeface="宋体" pitchFamily="2" charset="-122"/>
              </a:rPr>
              <a:t>If 1+1=6, then a triangle has six sides.</a:t>
            </a:r>
            <a:r>
              <a:rPr lang="en-US" altLang="zh-CN" dirty="0">
                <a:latin typeface="Times New Roman" panose="02020603050405020304" pitchFamily="18" charset="0"/>
                <a:ea typeface="宋体" pitchFamily="2" charset="-122"/>
              </a:rPr>
              <a:t>”</a:t>
            </a:r>
            <a:r>
              <a:rPr lang="en-US" altLang="zh-CN" dirty="0">
                <a:ea typeface="宋体" pitchFamily="2" charset="-122"/>
              </a:rPr>
              <a:t> </a:t>
            </a:r>
            <a:br>
              <a:rPr lang="en-US" altLang="zh-CN" dirty="0">
                <a:ea typeface="宋体" pitchFamily="2" charset="-122"/>
              </a:rPr>
            </a:br>
            <a:r>
              <a:rPr lang="en-US" altLang="zh-CN" i="1" dirty="0">
                <a:solidFill>
                  <a:srgbClr val="000000"/>
                </a:solidFill>
                <a:ea typeface="宋体" pitchFamily="2" charset="-122"/>
              </a:rPr>
              <a:t>True</a:t>
            </a:r>
            <a:r>
              <a:rPr lang="en-US" altLang="zh-CN" dirty="0">
                <a:solidFill>
                  <a:srgbClr val="000000"/>
                </a:solidFill>
                <a:ea typeface="宋体" pitchFamily="2" charset="-122"/>
              </a:rPr>
              <a:t> or </a:t>
            </a:r>
            <a:r>
              <a:rPr lang="en-US" altLang="zh-CN" i="1" dirty="0">
                <a:solidFill>
                  <a:srgbClr val="000000"/>
                </a:solidFill>
                <a:ea typeface="宋体" pitchFamily="2" charset="-122"/>
              </a:rPr>
              <a:t>False</a:t>
            </a:r>
            <a:r>
              <a:rPr lang="en-US" altLang="zh-CN" dirty="0">
                <a:solidFill>
                  <a:srgbClr val="000000"/>
                </a:solidFill>
                <a:ea typeface="宋体" pitchFamily="2" charset="-122"/>
              </a:rPr>
              <a:t>?</a:t>
            </a:r>
          </a:p>
          <a:p>
            <a:pPr eaLnBrk="1" hangingPunct="1"/>
            <a:r>
              <a:rPr lang="en-US" altLang="zh-CN" dirty="0">
                <a:latin typeface="Times New Roman" panose="02020603050405020304" pitchFamily="18" charset="0"/>
                <a:ea typeface="宋体" pitchFamily="2" charset="-122"/>
              </a:rPr>
              <a:t>“</a:t>
            </a:r>
            <a:r>
              <a:rPr lang="en-US" altLang="zh-CN" dirty="0">
                <a:ea typeface="宋体" pitchFamily="2" charset="-122"/>
              </a:rPr>
              <a:t>If the moon is made of </a:t>
            </a:r>
            <a:r>
              <a:rPr lang="en-US" altLang="zh-CN" dirty="0"/>
              <a:t>banana</a:t>
            </a:r>
            <a:r>
              <a:rPr lang="en-US" altLang="zh-CN" dirty="0">
                <a:ea typeface="宋体" pitchFamily="2" charset="-122"/>
              </a:rPr>
              <a:t>, then I am richer than </a:t>
            </a:r>
            <a:r>
              <a:rPr lang="en-US" altLang="zh-CN" dirty="0" err="1">
                <a:ea typeface="宋体" pitchFamily="2" charset="-122"/>
              </a:rPr>
              <a:t>Jiacheng</a:t>
            </a:r>
            <a:r>
              <a:rPr lang="en-US" altLang="zh-CN" dirty="0">
                <a:ea typeface="宋体" pitchFamily="2" charset="-122"/>
              </a:rPr>
              <a:t> Li.</a:t>
            </a:r>
            <a:r>
              <a:rPr lang="en-US" altLang="zh-CN" dirty="0">
                <a:latin typeface="Times New Roman" panose="02020603050405020304" pitchFamily="18" charset="0"/>
                <a:ea typeface="宋体" pitchFamily="2" charset="-122"/>
              </a:rPr>
              <a:t>”</a:t>
            </a:r>
            <a:r>
              <a:rPr lang="en-US" altLang="zh-CN" dirty="0">
                <a:ea typeface="宋体" pitchFamily="2" charset="-122"/>
              </a:rPr>
              <a:t> </a:t>
            </a:r>
            <a:r>
              <a:rPr lang="en-US" altLang="zh-CN" i="1" dirty="0">
                <a:solidFill>
                  <a:srgbClr val="000000"/>
                </a:solidFill>
                <a:ea typeface="宋体" pitchFamily="2" charset="-122"/>
              </a:rPr>
              <a:t>True </a:t>
            </a:r>
            <a:r>
              <a:rPr lang="en-US" altLang="zh-CN" dirty="0">
                <a:solidFill>
                  <a:srgbClr val="000000"/>
                </a:solidFill>
                <a:ea typeface="宋体" pitchFamily="2" charset="-122"/>
              </a:rPr>
              <a:t>or</a:t>
            </a:r>
            <a:r>
              <a:rPr lang="en-US" altLang="zh-CN" i="1" dirty="0">
                <a:solidFill>
                  <a:srgbClr val="000000"/>
                </a:solidFill>
                <a:ea typeface="宋体" pitchFamily="2" charset="-122"/>
              </a:rPr>
              <a:t> False</a:t>
            </a:r>
            <a:r>
              <a:rPr lang="en-US" altLang="zh-CN" dirty="0">
                <a:solidFill>
                  <a:srgbClr val="000000"/>
                </a:solidFill>
                <a:ea typeface="宋体" pitchFamily="2" charset="-122"/>
              </a:rPr>
              <a:t>?</a:t>
            </a:r>
          </a:p>
        </p:txBody>
      </p:sp>
      <p:sp>
        <p:nvSpPr>
          <p:cNvPr id="36869" name="Oval 4"/>
          <p:cNvSpPr>
            <a:spLocks noChangeArrowheads="1"/>
          </p:cNvSpPr>
          <p:nvPr/>
        </p:nvSpPr>
        <p:spPr bwMode="auto">
          <a:xfrm>
            <a:off x="6095960" y="5333950"/>
            <a:ext cx="914400" cy="457200"/>
          </a:xfrm>
          <a:prstGeom prst="ellipse">
            <a:avLst/>
          </a:pr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36870" name="Oval 5"/>
          <p:cNvSpPr>
            <a:spLocks noChangeArrowheads="1"/>
          </p:cNvSpPr>
          <p:nvPr/>
        </p:nvSpPr>
        <p:spPr bwMode="auto">
          <a:xfrm>
            <a:off x="976367" y="4267250"/>
            <a:ext cx="914400" cy="457200"/>
          </a:xfrm>
          <a:prstGeom prst="ellipse">
            <a:avLst/>
          </a:pr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36871" name="Oval 6"/>
          <p:cNvSpPr>
            <a:spLocks noChangeArrowheads="1"/>
          </p:cNvSpPr>
          <p:nvPr/>
        </p:nvSpPr>
        <p:spPr bwMode="auto">
          <a:xfrm>
            <a:off x="5395967" y="2133650"/>
            <a:ext cx="914400" cy="457200"/>
          </a:xfrm>
          <a:prstGeom prst="ellipse">
            <a:avLst/>
          </a:pr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36872" name="Oval 7"/>
          <p:cNvSpPr>
            <a:spLocks noChangeArrowheads="1"/>
          </p:cNvSpPr>
          <p:nvPr/>
        </p:nvSpPr>
        <p:spPr bwMode="auto">
          <a:xfrm>
            <a:off x="5243567" y="3200450"/>
            <a:ext cx="1066800" cy="457200"/>
          </a:xfrm>
          <a:prstGeom prst="ellipse">
            <a:avLst/>
          </a:pr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3481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0925E42-E56F-49FD-8E41-6C593283A4C4}" type="slidenum">
              <a:rPr lang="en-US" altLang="zh-CN" sz="1200">
                <a:effectLst>
                  <a:outerShdw blurRad="38100" dist="38100" dir="2700000" algn="tl">
                    <a:srgbClr val="C0C0C0"/>
                  </a:outerShdw>
                </a:effectLst>
                <a:latin typeface="Verdana" panose="020B0604030504040204" pitchFamily="34" charset="0"/>
              </a:rPr>
              <a:t>23</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anim calcmode="lin" valueType="num">
                                      <p:cBhvr>
                                        <p:cTn id="7" dur="500" fill="hold"/>
                                        <p:tgtEl>
                                          <p:spTgt spid="36871"/>
                                        </p:tgtEl>
                                        <p:attrNameLst>
                                          <p:attrName>ppt_w</p:attrName>
                                        </p:attrNameLst>
                                      </p:cBhvr>
                                      <p:tavLst>
                                        <p:tav tm="0">
                                          <p:val>
                                            <p:strVal val="(6*min(max(#ppt_w*#ppt_h,.3),1)-7.4)/-.7*#ppt_w"/>
                                          </p:val>
                                        </p:tav>
                                        <p:tav tm="100000">
                                          <p:val>
                                            <p:strVal val="#ppt_w"/>
                                          </p:val>
                                        </p:tav>
                                      </p:tavLst>
                                    </p:anim>
                                    <p:anim calcmode="lin" valueType="num">
                                      <p:cBhvr>
                                        <p:cTn id="8" dur="500" fill="hold"/>
                                        <p:tgtEl>
                                          <p:spTgt spid="36871"/>
                                        </p:tgtEl>
                                        <p:attrNameLst>
                                          <p:attrName>ppt_h</p:attrName>
                                        </p:attrNameLst>
                                      </p:cBhvr>
                                      <p:tavLst>
                                        <p:tav tm="0">
                                          <p:val>
                                            <p:strVal val="(6*min(max(#ppt_w*#ppt_h,.3),1)-7.4)/-.7*#ppt_h"/>
                                          </p:val>
                                        </p:tav>
                                        <p:tav tm="100000">
                                          <p:val>
                                            <p:strVal val="#ppt_h"/>
                                          </p:val>
                                        </p:tav>
                                      </p:tavLst>
                                    </p:anim>
                                    <p:anim calcmode="lin" valueType="num">
                                      <p:cBhvr>
                                        <p:cTn id="9" dur="500" fill="hold"/>
                                        <p:tgtEl>
                                          <p:spTgt spid="36871"/>
                                        </p:tgtEl>
                                        <p:attrNameLst>
                                          <p:attrName>ppt_x</p:attrName>
                                        </p:attrNameLst>
                                      </p:cBhvr>
                                      <p:tavLst>
                                        <p:tav tm="0">
                                          <p:val>
                                            <p:fltVal val="0.5"/>
                                          </p:val>
                                        </p:tav>
                                        <p:tav tm="100000">
                                          <p:val>
                                            <p:strVal val="#ppt_x"/>
                                          </p:val>
                                        </p:tav>
                                      </p:tavLst>
                                    </p:anim>
                                    <p:anim calcmode="lin" valueType="num">
                                      <p:cBhvr>
                                        <p:cTn id="10" dur="500" fill="hold"/>
                                        <p:tgtEl>
                                          <p:spTgt spid="36871"/>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1" fill="hold">
                      <p:stCondLst>
                        <p:cond delay="indefinite"/>
                      </p:stCondLst>
                      <p:childTnLst>
                        <p:par>
                          <p:cTn id="12" fill="hold">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36872"/>
                                        </p:tgtEl>
                                        <p:attrNameLst>
                                          <p:attrName>style.visibility</p:attrName>
                                        </p:attrNameLst>
                                      </p:cBhvr>
                                      <p:to>
                                        <p:strVal val="visible"/>
                                      </p:to>
                                    </p:set>
                                    <p:anim calcmode="lin" valueType="num">
                                      <p:cBhvr>
                                        <p:cTn id="15" dur="500" fill="hold"/>
                                        <p:tgtEl>
                                          <p:spTgt spid="36872"/>
                                        </p:tgtEl>
                                        <p:attrNameLst>
                                          <p:attrName>ppt_w</p:attrName>
                                        </p:attrNameLst>
                                      </p:cBhvr>
                                      <p:tavLst>
                                        <p:tav tm="0">
                                          <p:val>
                                            <p:strVal val="(6*min(max(#ppt_w*#ppt_h,.3),1)-7.4)/-.7*#ppt_w"/>
                                          </p:val>
                                        </p:tav>
                                        <p:tav tm="100000">
                                          <p:val>
                                            <p:strVal val="#ppt_w"/>
                                          </p:val>
                                        </p:tav>
                                      </p:tavLst>
                                    </p:anim>
                                    <p:anim calcmode="lin" valueType="num">
                                      <p:cBhvr>
                                        <p:cTn id="16" dur="500" fill="hold"/>
                                        <p:tgtEl>
                                          <p:spTgt spid="36872"/>
                                        </p:tgtEl>
                                        <p:attrNameLst>
                                          <p:attrName>ppt_h</p:attrName>
                                        </p:attrNameLst>
                                      </p:cBhvr>
                                      <p:tavLst>
                                        <p:tav tm="0">
                                          <p:val>
                                            <p:strVal val="(6*min(max(#ppt_w*#ppt_h,.3),1)-7.4)/-.7*#ppt_h"/>
                                          </p:val>
                                        </p:tav>
                                        <p:tav tm="100000">
                                          <p:val>
                                            <p:strVal val="#ppt_h"/>
                                          </p:val>
                                        </p:tav>
                                      </p:tavLst>
                                    </p:anim>
                                    <p:anim calcmode="lin" valueType="num">
                                      <p:cBhvr>
                                        <p:cTn id="17" dur="500" fill="hold"/>
                                        <p:tgtEl>
                                          <p:spTgt spid="36872"/>
                                        </p:tgtEl>
                                        <p:attrNameLst>
                                          <p:attrName>ppt_x</p:attrName>
                                        </p:attrNameLst>
                                      </p:cBhvr>
                                      <p:tavLst>
                                        <p:tav tm="0">
                                          <p:val>
                                            <p:fltVal val="0.5"/>
                                          </p:val>
                                        </p:tav>
                                        <p:tav tm="100000">
                                          <p:val>
                                            <p:strVal val="#ppt_x"/>
                                          </p:val>
                                        </p:tav>
                                      </p:tavLst>
                                    </p:anim>
                                    <p:anim calcmode="lin" valueType="num">
                                      <p:cBhvr>
                                        <p:cTn id="18" dur="500" fill="hold"/>
                                        <p:tgtEl>
                                          <p:spTgt spid="36872"/>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ASHREG.WAV"/>
                                        </p:tgtEl>
                                      </p:cMediaNode>
                                    </p:audio>
                                  </p:subTnLst>
                                </p:cTn>
                              </p:par>
                            </p:childTnLst>
                          </p:cTn>
                        </p:par>
                      </p:childTnLst>
                    </p:cTn>
                  </p:par>
                  <p:par>
                    <p:cTn id="19" fill="hold">
                      <p:stCondLst>
                        <p:cond delay="indefinite"/>
                      </p:stCondLst>
                      <p:childTnLst>
                        <p:par>
                          <p:cTn id="20" fill="hold">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36870"/>
                                        </p:tgtEl>
                                        <p:attrNameLst>
                                          <p:attrName>style.visibility</p:attrName>
                                        </p:attrNameLst>
                                      </p:cBhvr>
                                      <p:to>
                                        <p:strVal val="visible"/>
                                      </p:to>
                                    </p:set>
                                    <p:anim calcmode="lin" valueType="num">
                                      <p:cBhvr>
                                        <p:cTn id="23" dur="500" fill="hold"/>
                                        <p:tgtEl>
                                          <p:spTgt spid="36870"/>
                                        </p:tgtEl>
                                        <p:attrNameLst>
                                          <p:attrName>ppt_w</p:attrName>
                                        </p:attrNameLst>
                                      </p:cBhvr>
                                      <p:tavLst>
                                        <p:tav tm="0">
                                          <p:val>
                                            <p:strVal val="(6*min(max(#ppt_w*#ppt_h,.3),1)-7.4)/-.7*#ppt_w"/>
                                          </p:val>
                                        </p:tav>
                                        <p:tav tm="100000">
                                          <p:val>
                                            <p:strVal val="#ppt_w"/>
                                          </p:val>
                                        </p:tav>
                                      </p:tavLst>
                                    </p:anim>
                                    <p:anim calcmode="lin" valueType="num">
                                      <p:cBhvr>
                                        <p:cTn id="24" dur="500" fill="hold"/>
                                        <p:tgtEl>
                                          <p:spTgt spid="36870"/>
                                        </p:tgtEl>
                                        <p:attrNameLst>
                                          <p:attrName>ppt_h</p:attrName>
                                        </p:attrNameLst>
                                      </p:cBhvr>
                                      <p:tavLst>
                                        <p:tav tm="0">
                                          <p:val>
                                            <p:strVal val="(6*min(max(#ppt_w*#ppt_h,.3),1)-7.4)/-.7*#ppt_h"/>
                                          </p:val>
                                        </p:tav>
                                        <p:tav tm="100000">
                                          <p:val>
                                            <p:strVal val="#ppt_h"/>
                                          </p:val>
                                        </p:tav>
                                      </p:tavLst>
                                    </p:anim>
                                    <p:anim calcmode="lin" valueType="num">
                                      <p:cBhvr>
                                        <p:cTn id="25" dur="500" fill="hold"/>
                                        <p:tgtEl>
                                          <p:spTgt spid="36870"/>
                                        </p:tgtEl>
                                        <p:attrNameLst>
                                          <p:attrName>ppt_x</p:attrName>
                                        </p:attrNameLst>
                                      </p:cBhvr>
                                      <p:tavLst>
                                        <p:tav tm="0">
                                          <p:val>
                                            <p:fltVal val="0.5"/>
                                          </p:val>
                                        </p:tav>
                                        <p:tav tm="100000">
                                          <p:val>
                                            <p:strVal val="#ppt_x"/>
                                          </p:val>
                                        </p:tav>
                                      </p:tavLst>
                                    </p:anim>
                                    <p:anim calcmode="lin" valueType="num">
                                      <p:cBhvr>
                                        <p:cTn id="26" dur="500" fill="hold"/>
                                        <p:tgtEl>
                                          <p:spTgt spid="36870"/>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voltage.wav"/>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36" fill="hold" grpId="0" nodeType="clickEffect">
                                  <p:stCondLst>
                                    <p:cond delay="0"/>
                                  </p:stCondLst>
                                  <p:childTnLst>
                                    <p:set>
                                      <p:cBhvr>
                                        <p:cTn id="30" dur="1" fill="hold">
                                          <p:stCondLst>
                                            <p:cond delay="0"/>
                                          </p:stCondLst>
                                        </p:cTn>
                                        <p:tgtEl>
                                          <p:spTgt spid="36869"/>
                                        </p:tgtEl>
                                        <p:attrNameLst>
                                          <p:attrName>style.visibility</p:attrName>
                                        </p:attrNameLst>
                                      </p:cBhvr>
                                      <p:to>
                                        <p:strVal val="visible"/>
                                      </p:to>
                                    </p:set>
                                    <p:anim calcmode="lin" valueType="num">
                                      <p:cBhvr>
                                        <p:cTn id="31" dur="500" fill="hold"/>
                                        <p:tgtEl>
                                          <p:spTgt spid="36869"/>
                                        </p:tgtEl>
                                        <p:attrNameLst>
                                          <p:attrName>ppt_w</p:attrName>
                                        </p:attrNameLst>
                                      </p:cBhvr>
                                      <p:tavLst>
                                        <p:tav tm="0">
                                          <p:val>
                                            <p:strVal val="(6*min(max(#ppt_w*#ppt_h,.3),1)-7.4)/-.7*#ppt_w"/>
                                          </p:val>
                                        </p:tav>
                                        <p:tav tm="100000">
                                          <p:val>
                                            <p:strVal val="#ppt_w"/>
                                          </p:val>
                                        </p:tav>
                                      </p:tavLst>
                                    </p:anim>
                                    <p:anim calcmode="lin" valueType="num">
                                      <p:cBhvr>
                                        <p:cTn id="32" dur="500" fill="hold"/>
                                        <p:tgtEl>
                                          <p:spTgt spid="36869"/>
                                        </p:tgtEl>
                                        <p:attrNameLst>
                                          <p:attrName>ppt_h</p:attrName>
                                        </p:attrNameLst>
                                      </p:cBhvr>
                                      <p:tavLst>
                                        <p:tav tm="0">
                                          <p:val>
                                            <p:strVal val="(6*min(max(#ppt_w*#ppt_h,.3),1)-7.4)/-.7*#ppt_h"/>
                                          </p:val>
                                        </p:tav>
                                        <p:tav tm="100000">
                                          <p:val>
                                            <p:strVal val="#ppt_h"/>
                                          </p:val>
                                        </p:tav>
                                      </p:tavLst>
                                    </p:anim>
                                    <p:anim calcmode="lin" valueType="num">
                                      <p:cBhvr>
                                        <p:cTn id="33" dur="500" fill="hold"/>
                                        <p:tgtEl>
                                          <p:spTgt spid="36869"/>
                                        </p:tgtEl>
                                        <p:attrNameLst>
                                          <p:attrName>ppt_x</p:attrName>
                                        </p:attrNameLst>
                                      </p:cBhvr>
                                      <p:tavLst>
                                        <p:tav tm="0">
                                          <p:val>
                                            <p:fltVal val="0.5"/>
                                          </p:val>
                                        </p:tav>
                                        <p:tav tm="100000">
                                          <p:val>
                                            <p:strVal val="#ppt_x"/>
                                          </p:val>
                                        </p:tav>
                                      </p:tavLst>
                                    </p:anim>
                                    <p:anim calcmode="lin" valueType="num">
                                      <p:cBhvr>
                                        <p:cTn id="34" dur="500" fill="hold"/>
                                        <p:tgtEl>
                                          <p:spTgt spid="36869"/>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p:bldP spid="36871" grpId="0" animBg="1"/>
      <p:bldP spid="3687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6"/>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ECBC458-79A2-44E7-94CA-FFB56694B67B}" type="slidenum">
              <a:rPr lang="en-US" altLang="zh-CN" sz="1200">
                <a:effectLst>
                  <a:outerShdw blurRad="38100" dist="38100" dir="2700000" algn="tl">
                    <a:srgbClr val="C0C0C0"/>
                  </a:outerShdw>
                </a:effectLst>
                <a:latin typeface="Verdana" panose="020B0604030504040204" pitchFamily="34" charset="0"/>
              </a:rPr>
              <a:t>24</a:t>
            </a:fld>
            <a:endParaRPr lang="en-US" altLang="zh-CN" sz="1200">
              <a:effectLst>
                <a:outerShdw blurRad="38100" dist="38100" dir="2700000" algn="tl">
                  <a:srgbClr val="C0C0C0"/>
                </a:outerShdw>
              </a:effectLst>
              <a:latin typeface="Verdana" panose="020B0604030504040204" pitchFamily="34" charset="0"/>
            </a:endParaRPr>
          </a:p>
        </p:txBody>
      </p:sp>
      <p:sp>
        <p:nvSpPr>
          <p:cNvPr id="43011" name="Rectangle 2"/>
          <p:cNvSpPr>
            <a:spLocks noGrp="1" noChangeArrowheads="1"/>
          </p:cNvSpPr>
          <p:nvPr>
            <p:ph type="title" idx="4294967295"/>
          </p:nvPr>
        </p:nvSpPr>
        <p:spPr/>
        <p:txBody>
          <a:bodyPr/>
          <a:lstStyle/>
          <a:p>
            <a:pPr eaLnBrk="1" hangingPunct="1"/>
            <a:r>
              <a:rPr lang="en-US" altLang="zh-CN">
                <a:ea typeface="宋体" pitchFamily="2" charset="-122"/>
              </a:rPr>
              <a:t>English Phrases Meaning </a:t>
            </a:r>
            <a:r>
              <a:rPr lang="en-US" altLang="zh-CN" i="1">
                <a:ea typeface="宋体" pitchFamily="2" charset="-122"/>
              </a:rPr>
              <a:t>p </a:t>
            </a:r>
            <a:r>
              <a:rPr lang="en-US" altLang="zh-CN">
                <a:ea typeface="宋体" pitchFamily="2" charset="-122"/>
                <a:sym typeface="Symbol" panose="05050102010706020507" pitchFamily="18" charset="2"/>
              </a:rPr>
              <a:t> </a:t>
            </a:r>
            <a:r>
              <a:rPr lang="en-US" altLang="zh-CN" i="1">
                <a:ea typeface="宋体" pitchFamily="2" charset="-122"/>
                <a:sym typeface="Symbol" panose="05050102010706020507" pitchFamily="18" charset="2"/>
              </a:rPr>
              <a:t>q</a:t>
            </a:r>
            <a:endParaRPr lang="en-US" altLang="zh-CN">
              <a:ea typeface="宋体" pitchFamily="2" charset="-122"/>
              <a:sym typeface="Symbol" panose="05050102010706020507" pitchFamily="18" charset="2"/>
            </a:endParaRPr>
          </a:p>
        </p:txBody>
      </p:sp>
      <p:sp>
        <p:nvSpPr>
          <p:cNvPr id="43012" name="Rectangle 3"/>
          <p:cNvSpPr>
            <a:spLocks noGrp="1" noChangeArrowheads="1"/>
          </p:cNvSpPr>
          <p:nvPr>
            <p:ph type="body" sz="half" idx="4294967295"/>
          </p:nvPr>
        </p:nvSpPr>
        <p:spPr>
          <a:xfrm>
            <a:off x="457200" y="1419225"/>
            <a:ext cx="4033838" cy="4879975"/>
          </a:xfrm>
        </p:spPr>
        <p:txBody>
          <a:bodyPr/>
          <a:lstStyle/>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p</a:t>
            </a:r>
            <a:r>
              <a:rPr lang="en-US" altLang="zh-CN" sz="2800">
                <a:ea typeface="宋体" pitchFamily="2" charset="-122"/>
              </a:rPr>
              <a:t> implies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a:ea typeface="宋体" pitchFamily="2" charset="-122"/>
              </a:rPr>
              <a:t>if </a:t>
            </a:r>
            <a:r>
              <a:rPr lang="en-US" altLang="zh-CN" sz="2800" i="1">
                <a:ea typeface="宋体" pitchFamily="2" charset="-122"/>
              </a:rPr>
              <a:t>p</a:t>
            </a:r>
            <a:r>
              <a:rPr lang="en-US" altLang="zh-CN" sz="2800">
                <a:ea typeface="宋体" pitchFamily="2" charset="-122"/>
              </a:rPr>
              <a:t>, then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a:ea typeface="宋体" pitchFamily="2" charset="-122"/>
              </a:rPr>
              <a:t>if </a:t>
            </a:r>
            <a:r>
              <a:rPr lang="en-US" altLang="zh-CN" sz="2800" i="1">
                <a:ea typeface="宋体" pitchFamily="2" charset="-122"/>
              </a:rPr>
              <a:t>p</a:t>
            </a:r>
            <a:r>
              <a:rPr lang="en-US" altLang="zh-CN" sz="2800">
                <a:ea typeface="宋体" pitchFamily="2" charset="-122"/>
              </a:rPr>
              <a:t>,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a:ea typeface="宋体" pitchFamily="2" charset="-122"/>
              </a:rPr>
              <a:t>when </a:t>
            </a:r>
            <a:r>
              <a:rPr lang="en-US" altLang="zh-CN" sz="2800" i="1">
                <a:ea typeface="宋体" pitchFamily="2" charset="-122"/>
              </a:rPr>
              <a:t>p</a:t>
            </a:r>
            <a:r>
              <a:rPr lang="en-US" altLang="zh-CN" sz="2800">
                <a:ea typeface="宋体" pitchFamily="2" charset="-122"/>
              </a:rPr>
              <a:t>,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a:ea typeface="宋体" pitchFamily="2" charset="-122"/>
              </a:rPr>
              <a:t>whenever </a:t>
            </a:r>
            <a:r>
              <a:rPr lang="en-US" altLang="zh-CN" sz="2800" i="1">
                <a:ea typeface="宋体" pitchFamily="2" charset="-122"/>
              </a:rPr>
              <a:t>p</a:t>
            </a:r>
            <a:r>
              <a:rPr lang="en-US" altLang="zh-CN" sz="2800">
                <a:ea typeface="宋体" pitchFamily="2" charset="-122"/>
              </a:rPr>
              <a:t>,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q </a:t>
            </a:r>
            <a:r>
              <a:rPr lang="en-US" altLang="zh-CN" sz="2800">
                <a:ea typeface="宋体" pitchFamily="2" charset="-122"/>
              </a:rPr>
              <a:t>if </a:t>
            </a:r>
            <a:r>
              <a:rPr lang="en-US" altLang="zh-CN" sz="2800" i="1">
                <a:ea typeface="宋体" pitchFamily="2" charset="-122"/>
              </a:rPr>
              <a:t>p</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q</a:t>
            </a:r>
            <a:r>
              <a:rPr lang="en-US" altLang="zh-CN" sz="2800">
                <a:ea typeface="宋体" pitchFamily="2" charset="-122"/>
              </a:rPr>
              <a:t> when </a:t>
            </a:r>
            <a:r>
              <a:rPr lang="en-US" altLang="zh-CN" sz="2800" i="1">
                <a:ea typeface="宋体" pitchFamily="2" charset="-122"/>
              </a:rPr>
              <a:t>p</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q</a:t>
            </a:r>
            <a:r>
              <a:rPr lang="en-US" altLang="zh-CN" sz="2800">
                <a:ea typeface="宋体" pitchFamily="2" charset="-122"/>
              </a:rPr>
              <a:t> whenever </a:t>
            </a:r>
            <a:r>
              <a:rPr lang="en-US" altLang="zh-CN" sz="2800" i="1">
                <a:ea typeface="宋体" pitchFamily="2" charset="-122"/>
              </a:rPr>
              <a:t>p</a:t>
            </a:r>
            <a:r>
              <a:rPr lang="en-US" altLang="zh-CN" sz="2800">
                <a:latin typeface="Times New Roman" panose="02020603050405020304" pitchFamily="18" charset="0"/>
                <a:ea typeface="宋体" pitchFamily="2" charset="-122"/>
              </a:rPr>
              <a:t>”</a:t>
            </a:r>
            <a:endParaRPr lang="en-US" altLang="zh-CN" sz="2800">
              <a:ea typeface="宋体" pitchFamily="2" charset="-122"/>
            </a:endParaRPr>
          </a:p>
        </p:txBody>
      </p:sp>
      <p:sp>
        <p:nvSpPr>
          <p:cNvPr id="43013" name="Rectangle 4"/>
          <p:cNvSpPr>
            <a:spLocks noGrp="1" noChangeArrowheads="1"/>
          </p:cNvSpPr>
          <p:nvPr>
            <p:ph type="body" sz="half" idx="4294967295"/>
          </p:nvPr>
        </p:nvSpPr>
        <p:spPr>
          <a:xfrm>
            <a:off x="4652963" y="1419225"/>
            <a:ext cx="4033837" cy="4879975"/>
          </a:xfrm>
        </p:spPr>
        <p:txBody>
          <a:bodyPr/>
          <a:lstStyle/>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p </a:t>
            </a:r>
            <a:r>
              <a:rPr lang="en-US" altLang="zh-CN" sz="2800">
                <a:ea typeface="宋体" pitchFamily="2" charset="-122"/>
              </a:rPr>
              <a:t>only if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p </a:t>
            </a:r>
            <a:r>
              <a:rPr lang="en-US" altLang="zh-CN" sz="2800">
                <a:ea typeface="宋体" pitchFamily="2" charset="-122"/>
              </a:rPr>
              <a:t>is sufficient for </a:t>
            </a:r>
            <a:r>
              <a:rPr lang="en-US" altLang="zh-CN" sz="2800" i="1">
                <a:ea typeface="宋体" pitchFamily="2" charset="-122"/>
              </a:rPr>
              <a:t>q</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q</a:t>
            </a:r>
            <a:r>
              <a:rPr lang="en-US" altLang="zh-CN" sz="2800">
                <a:ea typeface="宋体" pitchFamily="2" charset="-122"/>
              </a:rPr>
              <a:t> is necessary for </a:t>
            </a:r>
            <a:r>
              <a:rPr lang="en-US" altLang="zh-CN" sz="2800" i="1">
                <a:ea typeface="宋体" pitchFamily="2" charset="-122"/>
              </a:rPr>
              <a:t>p</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q</a:t>
            </a:r>
            <a:r>
              <a:rPr lang="en-US" altLang="zh-CN" sz="2800">
                <a:ea typeface="宋体" pitchFamily="2" charset="-122"/>
              </a:rPr>
              <a:t> follows from </a:t>
            </a:r>
            <a:r>
              <a:rPr lang="en-US" altLang="zh-CN" sz="2800" i="1">
                <a:ea typeface="宋体" pitchFamily="2" charset="-122"/>
              </a:rPr>
              <a:t>p</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r>
              <a:rPr lang="en-US" altLang="zh-CN" sz="2800">
                <a:latin typeface="Times New Roman" panose="02020603050405020304" pitchFamily="18" charset="0"/>
                <a:ea typeface="宋体" pitchFamily="2" charset="-122"/>
              </a:rPr>
              <a:t>“</a:t>
            </a:r>
            <a:r>
              <a:rPr lang="en-US" altLang="zh-CN" sz="2800" i="1">
                <a:ea typeface="宋体" pitchFamily="2" charset="-122"/>
              </a:rPr>
              <a:t>q </a:t>
            </a:r>
            <a:r>
              <a:rPr lang="en-US" altLang="zh-CN" sz="2800">
                <a:ea typeface="宋体" pitchFamily="2" charset="-122"/>
              </a:rPr>
              <a:t>is implied by </a:t>
            </a:r>
            <a:r>
              <a:rPr lang="en-US" altLang="zh-CN" sz="2800" i="1">
                <a:ea typeface="宋体" pitchFamily="2" charset="-122"/>
              </a:rPr>
              <a:t>p</a:t>
            </a:r>
            <a:r>
              <a:rPr lang="en-US" altLang="zh-CN" sz="2800">
                <a:latin typeface="Times New Roman" panose="02020603050405020304" pitchFamily="18" charset="0"/>
                <a:ea typeface="宋体" pitchFamily="2" charset="-122"/>
              </a:rPr>
              <a:t>”</a:t>
            </a:r>
            <a:endParaRPr lang="en-US" altLang="zh-CN" sz="2800">
              <a:ea typeface="宋体" pitchFamily="2" charset="-122"/>
            </a:endParaRPr>
          </a:p>
          <a:p>
            <a:pPr eaLnBrk="1" hangingPunct="1">
              <a:buFont typeface="Wingdings" panose="05000000000000000000" pitchFamily="2" charset="2"/>
              <a:buNone/>
            </a:pPr>
            <a:endParaRPr lang="en-US" altLang="zh-CN" sz="2400">
              <a:solidFill>
                <a:schemeClr val="accent2"/>
              </a:solidFill>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185AD4F-86AC-4D34-B902-48D349F73026}" type="slidenum">
              <a:rPr lang="en-US" altLang="zh-CN" sz="1200">
                <a:effectLst>
                  <a:outerShdw blurRad="38100" dist="38100" dir="2700000" algn="tl">
                    <a:srgbClr val="C0C0C0"/>
                  </a:outerShdw>
                </a:effectLst>
                <a:latin typeface="Verdana" panose="020B0604030504040204" pitchFamily="34" charset="0"/>
              </a:rPr>
              <a:t>25</a:t>
            </a:fld>
            <a:endParaRPr lang="en-US" altLang="zh-CN" sz="1200">
              <a:effectLst>
                <a:outerShdw blurRad="38100" dist="38100" dir="2700000" algn="tl">
                  <a:srgbClr val="C0C0C0"/>
                </a:outerShdw>
              </a:effectLst>
              <a:latin typeface="Verdana" panose="020B0604030504040204" pitchFamily="34" charset="0"/>
            </a:endParaRPr>
          </a:p>
        </p:txBody>
      </p:sp>
      <p:sp>
        <p:nvSpPr>
          <p:cNvPr id="44035" name="Rectangle 2"/>
          <p:cNvSpPr>
            <a:spLocks noGrp="1" noChangeArrowheads="1"/>
          </p:cNvSpPr>
          <p:nvPr>
            <p:ph type="title" idx="4294967295"/>
          </p:nvPr>
        </p:nvSpPr>
        <p:spPr/>
        <p:txBody>
          <a:bodyPr/>
          <a:lstStyle/>
          <a:p>
            <a:pPr eaLnBrk="1" hangingPunct="1"/>
            <a:r>
              <a:rPr lang="en-US" altLang="zh-CN" dirty="0">
                <a:ea typeface="宋体" pitchFamily="2" charset="-122"/>
              </a:rPr>
              <a:t>Contrapositive</a:t>
            </a:r>
          </a:p>
        </p:txBody>
      </p:sp>
      <p:sp>
        <p:nvSpPr>
          <p:cNvPr id="44036"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a:ea typeface="宋体" pitchFamily="2" charset="-122"/>
              </a:rPr>
              <a:t>Some terminology, for an implication </a:t>
            </a:r>
            <a:r>
              <a:rPr lang="en-US" altLang="zh-CN" i="1">
                <a:ea typeface="宋体" pitchFamily="2" charset="-122"/>
              </a:rPr>
              <a:t>p </a:t>
            </a:r>
            <a:r>
              <a:rPr lang="en-US" altLang="zh-CN">
                <a:ea typeface="宋体" pitchFamily="2" charset="-122"/>
                <a:sym typeface="Symbol" panose="05050102010706020507" pitchFamily="18" charset="2"/>
              </a:rPr>
              <a:t> </a:t>
            </a:r>
            <a:r>
              <a:rPr lang="en-US" altLang="zh-CN" i="1">
                <a:ea typeface="宋体" pitchFamily="2" charset="-122"/>
                <a:sym typeface="Symbol" panose="05050102010706020507" pitchFamily="18" charset="2"/>
              </a:rPr>
              <a:t>q</a:t>
            </a:r>
            <a:r>
              <a:rPr lang="en-US" altLang="zh-CN">
                <a:ea typeface="宋体" pitchFamily="2" charset="-122"/>
                <a:sym typeface="Symbol" panose="05050102010706020507" pitchFamily="18" charset="2"/>
              </a:rPr>
              <a:t>:</a:t>
            </a:r>
            <a:endParaRPr lang="en-US" altLang="zh-CN">
              <a:ea typeface="宋体" pitchFamily="2" charset="-122"/>
            </a:endParaRPr>
          </a:p>
          <a:p>
            <a:pPr eaLnBrk="1" hangingPunct="1"/>
            <a:r>
              <a:rPr lang="en-US" altLang="zh-CN">
                <a:solidFill>
                  <a:srgbClr val="000000"/>
                </a:solidFill>
                <a:ea typeface="宋体" pitchFamily="2" charset="-122"/>
              </a:rPr>
              <a:t>Its </a:t>
            </a:r>
            <a:r>
              <a:rPr lang="en-US" altLang="zh-CN" i="1">
                <a:solidFill>
                  <a:srgbClr val="000000"/>
                </a:solidFill>
                <a:ea typeface="宋体" pitchFamily="2" charset="-122"/>
              </a:rPr>
              <a:t>converse</a:t>
            </a:r>
            <a:r>
              <a:rPr lang="en-US" altLang="zh-CN">
                <a:solidFill>
                  <a:srgbClr val="000000"/>
                </a:solidFill>
                <a:ea typeface="宋体" pitchFamily="2" charset="-122"/>
              </a:rPr>
              <a:t> </a:t>
            </a:r>
            <a:r>
              <a:rPr lang="en-US" altLang="zh-CN">
                <a:solidFill>
                  <a:srgbClr val="000000"/>
                </a:solidFill>
                <a:ea typeface="宋体" pitchFamily="2" charset="-122"/>
                <a:sym typeface="Symbol" panose="05050102010706020507" pitchFamily="18" charset="2"/>
              </a:rPr>
              <a:t>is:</a:t>
            </a:r>
            <a:r>
              <a:rPr lang="en-US" altLang="zh-CN">
                <a:ea typeface="宋体" pitchFamily="2" charset="-122"/>
                <a:sym typeface="Symbol" panose="05050102010706020507" pitchFamily="18" charset="2"/>
              </a:rPr>
              <a:t> 	</a:t>
            </a:r>
            <a:r>
              <a:rPr lang="en-US" altLang="zh-CN" i="1">
                <a:solidFill>
                  <a:srgbClr val="006600"/>
                </a:solidFill>
                <a:ea typeface="宋体" pitchFamily="2" charset="-122"/>
              </a:rPr>
              <a:t>q </a:t>
            </a:r>
            <a:r>
              <a:rPr lang="en-US" altLang="zh-CN">
                <a:solidFill>
                  <a:srgbClr val="006600"/>
                </a:solidFill>
                <a:ea typeface="宋体" pitchFamily="2" charset="-122"/>
                <a:sym typeface="Symbol" panose="05050102010706020507" pitchFamily="18" charset="2"/>
              </a:rPr>
              <a:t> </a:t>
            </a:r>
            <a:r>
              <a:rPr lang="en-US" altLang="zh-CN" i="1">
                <a:solidFill>
                  <a:srgbClr val="006600"/>
                </a:solidFill>
                <a:ea typeface="宋体" pitchFamily="2" charset="-122"/>
                <a:sym typeface="Symbol" panose="05050102010706020507" pitchFamily="18" charset="2"/>
              </a:rPr>
              <a:t>p</a:t>
            </a:r>
            <a:r>
              <a:rPr lang="en-US" altLang="zh-CN">
                <a:solidFill>
                  <a:srgbClr val="006600"/>
                </a:solidFill>
                <a:ea typeface="宋体" pitchFamily="2" charset="-122"/>
                <a:sym typeface="Symbol" panose="05050102010706020507" pitchFamily="18" charset="2"/>
              </a:rPr>
              <a:t>.</a:t>
            </a:r>
          </a:p>
          <a:p>
            <a:pPr eaLnBrk="1" hangingPunct="1"/>
            <a:r>
              <a:rPr lang="en-US" altLang="zh-CN">
                <a:solidFill>
                  <a:srgbClr val="000000"/>
                </a:solidFill>
                <a:ea typeface="宋体" pitchFamily="2" charset="-122"/>
                <a:sym typeface="Symbol" panose="05050102010706020507" pitchFamily="18" charset="2"/>
              </a:rPr>
              <a:t>Its </a:t>
            </a:r>
            <a:r>
              <a:rPr lang="en-US" altLang="zh-CN" i="1">
                <a:solidFill>
                  <a:srgbClr val="000000"/>
                </a:solidFill>
                <a:ea typeface="宋体" pitchFamily="2" charset="-122"/>
                <a:sym typeface="Symbol" panose="05050102010706020507" pitchFamily="18" charset="2"/>
              </a:rPr>
              <a:t>contrapositive</a:t>
            </a:r>
            <a:r>
              <a:rPr lang="en-US" altLang="zh-CN">
                <a:solidFill>
                  <a:srgbClr val="000000"/>
                </a:solidFill>
                <a:ea typeface="宋体" pitchFamily="2" charset="-122"/>
                <a:sym typeface="Symbol" panose="05050102010706020507" pitchFamily="18" charset="2"/>
              </a:rPr>
              <a:t>:</a:t>
            </a:r>
            <a:r>
              <a:rPr lang="en-US" altLang="zh-CN">
                <a:ea typeface="宋体" pitchFamily="2" charset="-122"/>
                <a:sym typeface="Symbol" panose="05050102010706020507" pitchFamily="18" charset="2"/>
              </a:rPr>
              <a:t>	</a:t>
            </a:r>
            <a:r>
              <a:rPr lang="en-US" altLang="zh-CN">
                <a:solidFill>
                  <a:srgbClr val="006600"/>
                </a:solidFill>
                <a:latin typeface="Times New Roman" panose="02020603050405020304" pitchFamily="18" charset="0"/>
                <a:ea typeface="宋体" pitchFamily="2" charset="-122"/>
              </a:rPr>
              <a:t>¬</a:t>
            </a:r>
            <a:r>
              <a:rPr lang="en-US" altLang="zh-CN" i="1">
                <a:solidFill>
                  <a:srgbClr val="006600"/>
                </a:solidFill>
                <a:ea typeface="宋体" pitchFamily="2" charset="-122"/>
              </a:rPr>
              <a:t>q </a:t>
            </a:r>
            <a:r>
              <a:rPr lang="en-US" altLang="zh-CN">
                <a:solidFill>
                  <a:srgbClr val="006600"/>
                </a:solidFill>
                <a:ea typeface="宋体" pitchFamily="2" charset="-122"/>
                <a:sym typeface="Symbol" panose="05050102010706020507" pitchFamily="18" charset="2"/>
              </a:rPr>
              <a:t> </a:t>
            </a:r>
            <a:r>
              <a:rPr lang="en-US" altLang="zh-CN">
                <a:solidFill>
                  <a:srgbClr val="006600"/>
                </a:solidFill>
                <a:latin typeface="Times New Roman" panose="02020603050405020304" pitchFamily="18" charset="0"/>
                <a:ea typeface="宋体" pitchFamily="2" charset="-122"/>
              </a:rPr>
              <a:t>¬</a:t>
            </a:r>
            <a:r>
              <a:rPr lang="en-US" altLang="zh-CN">
                <a:solidFill>
                  <a:srgbClr val="006600"/>
                </a:solidFill>
                <a:ea typeface="宋体" pitchFamily="2" charset="-122"/>
                <a:sym typeface="Symbol" panose="05050102010706020507" pitchFamily="18" charset="2"/>
              </a:rPr>
              <a:t> </a:t>
            </a:r>
            <a:r>
              <a:rPr lang="en-US" altLang="zh-CN" i="1">
                <a:solidFill>
                  <a:srgbClr val="006600"/>
                </a:solidFill>
                <a:ea typeface="宋体" pitchFamily="2" charset="-122"/>
              </a:rPr>
              <a:t>p.</a:t>
            </a:r>
          </a:p>
          <a:p>
            <a:pPr eaLnBrk="1" hangingPunct="1"/>
            <a:r>
              <a:rPr lang="en-US" altLang="zh-CN">
                <a:solidFill>
                  <a:srgbClr val="000000"/>
                </a:solidFill>
                <a:ea typeface="宋体" pitchFamily="2" charset="-122"/>
                <a:sym typeface="Symbol" panose="05050102010706020507" pitchFamily="18" charset="2"/>
              </a:rPr>
              <a:t>Its </a:t>
            </a:r>
            <a:r>
              <a:rPr lang="en-US" altLang="zh-CN" i="1">
                <a:solidFill>
                  <a:srgbClr val="000000"/>
                </a:solidFill>
                <a:ea typeface="宋体" pitchFamily="2" charset="-122"/>
                <a:sym typeface="Symbol" panose="05050102010706020507" pitchFamily="18" charset="2"/>
              </a:rPr>
              <a:t>Inverse</a:t>
            </a:r>
            <a:r>
              <a:rPr lang="en-US" altLang="zh-CN">
                <a:solidFill>
                  <a:srgbClr val="000000"/>
                </a:solidFill>
                <a:ea typeface="宋体" pitchFamily="2" charset="-122"/>
                <a:sym typeface="Symbol" panose="05050102010706020507" pitchFamily="18" charset="2"/>
              </a:rPr>
              <a:t>:</a:t>
            </a:r>
            <a:r>
              <a:rPr lang="en-US" altLang="zh-CN">
                <a:ea typeface="宋体" pitchFamily="2" charset="-122"/>
                <a:sym typeface="Symbol" panose="05050102010706020507" pitchFamily="18" charset="2"/>
              </a:rPr>
              <a:t>	</a:t>
            </a:r>
            <a:r>
              <a:rPr lang="en-US" altLang="zh-CN">
                <a:solidFill>
                  <a:srgbClr val="006600"/>
                </a:solidFill>
                <a:latin typeface="Times New Roman" panose="02020603050405020304" pitchFamily="18" charset="0"/>
                <a:ea typeface="宋体" pitchFamily="2" charset="-122"/>
              </a:rPr>
              <a:t>¬</a:t>
            </a:r>
            <a:r>
              <a:rPr lang="en-US" altLang="zh-CN">
                <a:solidFill>
                  <a:srgbClr val="006600"/>
                </a:solidFill>
                <a:ea typeface="宋体" pitchFamily="2" charset="-122"/>
              </a:rPr>
              <a:t> </a:t>
            </a:r>
            <a:r>
              <a:rPr lang="en-US" altLang="zh-CN" i="1">
                <a:solidFill>
                  <a:srgbClr val="006600"/>
                </a:solidFill>
                <a:ea typeface="宋体" pitchFamily="2" charset="-122"/>
              </a:rPr>
              <a:t>p</a:t>
            </a:r>
            <a:r>
              <a:rPr lang="en-US" altLang="zh-CN">
                <a:solidFill>
                  <a:srgbClr val="006600"/>
                </a:solidFill>
                <a:ea typeface="宋体" pitchFamily="2" charset="-122"/>
              </a:rPr>
              <a:t> </a:t>
            </a:r>
            <a:r>
              <a:rPr lang="en-US" altLang="zh-CN">
                <a:solidFill>
                  <a:srgbClr val="006600"/>
                </a:solidFill>
                <a:ea typeface="宋体" pitchFamily="2" charset="-122"/>
                <a:sym typeface="Symbol" panose="05050102010706020507" pitchFamily="18" charset="2"/>
              </a:rPr>
              <a:t> </a:t>
            </a:r>
            <a:r>
              <a:rPr lang="en-US" altLang="zh-CN">
                <a:solidFill>
                  <a:srgbClr val="006600"/>
                </a:solidFill>
                <a:latin typeface="Times New Roman" panose="02020603050405020304" pitchFamily="18" charset="0"/>
                <a:ea typeface="宋体" pitchFamily="2" charset="-122"/>
              </a:rPr>
              <a:t>¬</a:t>
            </a:r>
            <a:r>
              <a:rPr lang="en-US" altLang="zh-CN">
                <a:solidFill>
                  <a:srgbClr val="006600"/>
                </a:solidFill>
                <a:ea typeface="宋体" pitchFamily="2" charset="-122"/>
              </a:rPr>
              <a:t> </a:t>
            </a:r>
            <a:r>
              <a:rPr lang="en-US" altLang="zh-CN" i="1">
                <a:solidFill>
                  <a:srgbClr val="006600"/>
                </a:solidFill>
                <a:ea typeface="宋体" pitchFamily="2" charset="-122"/>
              </a:rPr>
              <a:t>q.</a:t>
            </a:r>
          </a:p>
          <a:p>
            <a:pPr eaLnBrk="1" hangingPunct="1"/>
            <a:endParaRPr lang="en-US" altLang="zh-CN">
              <a:ea typeface="宋体" pitchFamily="2" charset="-122"/>
            </a:endParaRPr>
          </a:p>
          <a:p>
            <a:pPr eaLnBrk="1" hangingPunct="1"/>
            <a:r>
              <a:rPr lang="en-US" altLang="zh-CN">
                <a:ea typeface="宋体" pitchFamily="2" charset="-122"/>
              </a:rPr>
              <a:t>Which of these two has/have the </a:t>
            </a:r>
            <a:r>
              <a:rPr lang="en-US" altLang="zh-CN" i="1">
                <a:ea typeface="宋体" pitchFamily="2" charset="-122"/>
              </a:rPr>
              <a:t>same meaning</a:t>
            </a:r>
            <a:r>
              <a:rPr lang="en-US" altLang="zh-CN">
                <a:ea typeface="宋体" pitchFamily="2" charset="-122"/>
              </a:rPr>
              <a:t> (express same truth function) </a:t>
            </a:r>
            <a:br>
              <a:rPr lang="en-US" altLang="zh-CN">
                <a:ea typeface="宋体" pitchFamily="2" charset="-122"/>
              </a:rPr>
            </a:br>
            <a:r>
              <a:rPr lang="en-US" altLang="zh-CN">
                <a:ea typeface="宋体" pitchFamily="2" charset="-122"/>
              </a:rPr>
              <a:t>as </a:t>
            </a:r>
            <a:r>
              <a:rPr lang="en-US" altLang="zh-CN" i="1">
                <a:ea typeface="宋体" pitchFamily="2" charset="-122"/>
              </a:rPr>
              <a:t>p</a:t>
            </a:r>
            <a:r>
              <a:rPr lang="en-US" altLang="zh-CN">
                <a:ea typeface="宋体" pitchFamily="2" charset="-122"/>
              </a:rPr>
              <a:t> </a:t>
            </a:r>
            <a:r>
              <a:rPr lang="en-US" altLang="zh-CN">
                <a:ea typeface="宋体" pitchFamily="2" charset="-122"/>
                <a:sym typeface="Symbol" panose="05050102010706020507" pitchFamily="18" charset="2"/>
              </a:rPr>
              <a:t></a:t>
            </a:r>
            <a:r>
              <a:rPr lang="en-US" altLang="zh-CN" i="1">
                <a:ea typeface="宋体" pitchFamily="2" charset="-122"/>
                <a:sym typeface="Symbol" panose="05050102010706020507" pitchFamily="18" charset="2"/>
              </a:rPr>
              <a:t> q</a:t>
            </a:r>
            <a:r>
              <a:rPr lang="en-US" altLang="zh-CN">
                <a:ea typeface="宋体" pitchFamily="2" charset="-122"/>
                <a:sym typeface="Symbol" panose="05050102010706020507" pitchFamily="18" charset="2"/>
              </a:rPr>
              <a:t>? Prove 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CC13BD4-338E-480A-9A6D-78AD853E4589}" type="slidenum">
              <a:rPr lang="en-US" altLang="zh-CN" sz="1200">
                <a:effectLst>
                  <a:outerShdw blurRad="38100" dist="38100" dir="2700000" algn="tl">
                    <a:srgbClr val="C0C0C0"/>
                  </a:outerShdw>
                </a:effectLst>
                <a:latin typeface="Verdana" panose="020B0604030504040204" pitchFamily="34" charset="0"/>
              </a:rPr>
              <a:t>26</a:t>
            </a:fld>
            <a:endParaRPr lang="en-US" altLang="zh-CN" sz="1200">
              <a:effectLst>
                <a:outerShdw blurRad="38100" dist="38100" dir="2700000" algn="tl">
                  <a:srgbClr val="C0C0C0"/>
                </a:outerShdw>
              </a:effectLst>
              <a:latin typeface="Verdana" panose="020B0604030504040204" pitchFamily="34" charset="0"/>
            </a:endParaRPr>
          </a:p>
        </p:txBody>
      </p:sp>
      <p:sp>
        <p:nvSpPr>
          <p:cNvPr id="46083" name="Rectangle 2"/>
          <p:cNvSpPr>
            <a:spLocks noGrp="1" noChangeArrowheads="1"/>
          </p:cNvSpPr>
          <p:nvPr>
            <p:ph type="title" idx="4294967295"/>
          </p:nvPr>
        </p:nvSpPr>
        <p:spPr/>
        <p:txBody>
          <a:bodyPr/>
          <a:lstStyle/>
          <a:p>
            <a:pPr eaLnBrk="1" hangingPunct="1"/>
            <a:endParaRPr lang="zh-CN" altLang="zh-CN">
              <a:ea typeface="宋体" pitchFamily="2" charset="-122"/>
            </a:endParaRPr>
          </a:p>
        </p:txBody>
      </p:sp>
      <p:sp>
        <p:nvSpPr>
          <p:cNvPr id="46084"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a:solidFill>
                  <a:srgbClr val="000000"/>
                </a:solidFill>
                <a:ea typeface="宋体" pitchFamily="2" charset="-122"/>
              </a:rPr>
              <a:t>Proving the equivalence of </a:t>
            </a:r>
            <a:r>
              <a:rPr lang="en-US" altLang="zh-CN" i="1">
                <a:solidFill>
                  <a:srgbClr val="000000"/>
                </a:solidFill>
                <a:ea typeface="宋体" pitchFamily="2" charset="-122"/>
              </a:rPr>
              <a:t>p </a:t>
            </a:r>
            <a:r>
              <a:rPr lang="en-US" altLang="zh-CN">
                <a:solidFill>
                  <a:srgbClr val="000000"/>
                </a:solidFill>
                <a:ea typeface="宋体" pitchFamily="2" charset="-122"/>
                <a:sym typeface="Symbol" panose="05050102010706020507" pitchFamily="18" charset="2"/>
              </a:rPr>
              <a:t> </a:t>
            </a:r>
            <a:r>
              <a:rPr lang="en-US" altLang="zh-CN" i="1">
                <a:solidFill>
                  <a:srgbClr val="000000"/>
                </a:solidFill>
                <a:ea typeface="宋体" pitchFamily="2" charset="-122"/>
                <a:sym typeface="Symbol" panose="05050102010706020507" pitchFamily="18" charset="2"/>
              </a:rPr>
              <a:t>q </a:t>
            </a:r>
            <a:r>
              <a:rPr lang="en-US" altLang="zh-CN">
                <a:solidFill>
                  <a:srgbClr val="000000"/>
                </a:solidFill>
                <a:ea typeface="宋体" pitchFamily="2" charset="-122"/>
                <a:sym typeface="Symbol" panose="05050102010706020507" pitchFamily="18" charset="2"/>
              </a:rPr>
              <a:t>and its contrapositive, </a:t>
            </a:r>
            <a:r>
              <a:rPr lang="en-US" altLang="zh-CN">
                <a:solidFill>
                  <a:srgbClr val="000000"/>
                </a:solidFill>
                <a:ea typeface="宋体" pitchFamily="2" charset="-122"/>
              </a:rPr>
              <a:t>using truth tables:</a:t>
            </a:r>
          </a:p>
        </p:txBody>
      </p:sp>
      <p:graphicFrame>
        <p:nvGraphicFramePr>
          <p:cNvPr id="46085" name="Object 4"/>
          <p:cNvGraphicFramePr>
            <a:graphicFrameLocks noChangeAspect="1"/>
          </p:cNvGraphicFramePr>
          <p:nvPr/>
        </p:nvGraphicFramePr>
        <p:xfrm>
          <a:off x="914400" y="3127375"/>
          <a:ext cx="7207250" cy="2741613"/>
        </p:xfrm>
        <a:graphic>
          <a:graphicData uri="http://schemas.openxmlformats.org/presentationml/2006/ole">
            <mc:AlternateContent xmlns:mc="http://schemas.openxmlformats.org/markup-compatibility/2006">
              <mc:Choice xmlns:v="urn:schemas-microsoft-com:vml" Requires="v">
                <p:oleObj spid="_x0000_s9223" r:id="rId3" imgW="7217410" imgH="2839085" progId="Word.Document.8">
                  <p:embed/>
                </p:oleObj>
              </mc:Choice>
              <mc:Fallback>
                <p:oleObj r:id="rId3" imgW="7217410" imgH="283908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27375"/>
                        <a:ext cx="7207250"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3B83298-FC1B-412C-8405-114D1B623694}" type="slidenum">
              <a:rPr lang="en-US" altLang="zh-CN" sz="1200">
                <a:effectLst>
                  <a:outerShdw blurRad="38100" dist="38100" dir="2700000" algn="tl">
                    <a:srgbClr val="C0C0C0"/>
                  </a:outerShdw>
                </a:effectLst>
                <a:latin typeface="Verdana" panose="020B0604030504040204" pitchFamily="34" charset="0"/>
              </a:rPr>
              <a:t>27</a:t>
            </a:fld>
            <a:endParaRPr lang="en-US" altLang="zh-CN" sz="1200">
              <a:effectLst>
                <a:outerShdw blurRad="38100" dist="38100" dir="2700000" algn="tl">
                  <a:srgbClr val="C0C0C0"/>
                </a:outerShdw>
              </a:effectLst>
              <a:latin typeface="Verdana" panose="020B0604030504040204" pitchFamily="34" charset="0"/>
            </a:endParaRPr>
          </a:p>
        </p:txBody>
      </p:sp>
      <p:sp>
        <p:nvSpPr>
          <p:cNvPr id="47107" name="Rectangle 2"/>
          <p:cNvSpPr>
            <a:spLocks noGrp="1" noChangeArrowheads="1"/>
          </p:cNvSpPr>
          <p:nvPr>
            <p:ph type="title" idx="4294967295"/>
          </p:nvPr>
        </p:nvSpPr>
        <p:spPr/>
        <p:txBody>
          <a:bodyPr/>
          <a:lstStyle/>
          <a:p>
            <a:pPr eaLnBrk="1" hangingPunct="1"/>
            <a:r>
              <a:rPr lang="en-GB" altLang="en-US" dirty="0">
                <a:ea typeface="宋体" pitchFamily="2" charset="-122"/>
              </a:rPr>
              <a:t>But we’re not studying English ..</a:t>
            </a:r>
            <a:endParaRPr lang="en-US" altLang="zh-CN" dirty="0">
              <a:ea typeface="宋体" pitchFamily="2" charset="-122"/>
            </a:endParaRPr>
          </a:p>
        </p:txBody>
      </p:sp>
      <p:sp>
        <p:nvSpPr>
          <p:cNvPr id="47108" name="Rectangle 3"/>
          <p:cNvSpPr>
            <a:spLocks noGrp="1" noChangeArrowheads="1"/>
          </p:cNvSpPr>
          <p:nvPr>
            <p:ph type="body" idx="4294967295"/>
          </p:nvPr>
        </p:nvSpPr>
        <p:spPr/>
        <p:txBody>
          <a:bodyPr/>
          <a:lstStyle/>
          <a:p>
            <a:pPr eaLnBrk="1" hangingPunct="1">
              <a:lnSpc>
                <a:spcPct val="90000"/>
              </a:lnSpc>
            </a:pPr>
            <a:r>
              <a:rPr lang="en-GB" altLang="en-US" dirty="0">
                <a:ea typeface="宋体" pitchFamily="2" charset="-122"/>
              </a:rPr>
              <a:t>Probably no two of these expressions have exactly the same meaning in English</a:t>
            </a:r>
          </a:p>
          <a:p>
            <a:pPr eaLnBrk="1" hangingPunct="1">
              <a:lnSpc>
                <a:spcPct val="90000"/>
              </a:lnSpc>
            </a:pPr>
            <a:r>
              <a:rPr lang="en-GB" altLang="en-US" dirty="0">
                <a:ea typeface="宋体" pitchFamily="2" charset="-122"/>
              </a:rPr>
              <a:t>For example, </a:t>
            </a:r>
            <a:br>
              <a:rPr lang="en-GB" altLang="en-US" dirty="0">
                <a:ea typeface="宋体" pitchFamily="2" charset="-122"/>
              </a:rPr>
            </a:br>
            <a:r>
              <a:rPr lang="en-GB" altLang="en-US" dirty="0">
                <a:ea typeface="宋体" pitchFamily="2" charset="-122"/>
              </a:rPr>
              <a:t>‘</a:t>
            </a:r>
            <a:r>
              <a:rPr lang="en-GB" altLang="en-US" i="1" dirty="0">
                <a:ea typeface="宋体" pitchFamily="2" charset="-122"/>
              </a:rPr>
              <a:t>I’ll go to the party if Mary goes’</a:t>
            </a:r>
            <a:br>
              <a:rPr lang="en-GB" altLang="en-US" i="1" dirty="0">
                <a:ea typeface="宋体" pitchFamily="2" charset="-122"/>
              </a:rPr>
            </a:br>
            <a:r>
              <a:rPr lang="en-GB" altLang="en-US" dirty="0">
                <a:ea typeface="宋体" pitchFamily="2" charset="-122"/>
              </a:rPr>
              <a:t>can be interpreted as implying</a:t>
            </a:r>
            <a:br>
              <a:rPr lang="en-GB" altLang="en-US" dirty="0">
                <a:ea typeface="宋体" pitchFamily="2" charset="-122"/>
              </a:rPr>
            </a:br>
            <a:r>
              <a:rPr lang="en-GB" altLang="en-US" dirty="0">
                <a:ea typeface="宋体" pitchFamily="2" charset="-122"/>
              </a:rPr>
              <a:t>‘</a:t>
            </a:r>
            <a:r>
              <a:rPr lang="en-GB" altLang="en-US" i="1" dirty="0">
                <a:ea typeface="宋体" pitchFamily="2" charset="-122"/>
              </a:rPr>
              <a:t>I’ll </a:t>
            </a:r>
            <a:r>
              <a:rPr lang="en-GB" altLang="en-US" dirty="0">
                <a:ea typeface="宋体" pitchFamily="2" charset="-122"/>
              </a:rPr>
              <a:t>only</a:t>
            </a:r>
            <a:r>
              <a:rPr lang="en-GB" altLang="en-US" i="1" dirty="0">
                <a:ea typeface="宋体" pitchFamily="2" charset="-122"/>
              </a:rPr>
              <a:t> go to the party if Mary goes’</a:t>
            </a:r>
            <a:br>
              <a:rPr lang="en-GB" altLang="en-US" i="1" dirty="0">
                <a:ea typeface="宋体" pitchFamily="2" charset="-122"/>
              </a:rPr>
            </a:br>
            <a:r>
              <a:rPr lang="en-GB" altLang="en-US" dirty="0">
                <a:ea typeface="宋体" pitchFamily="2" charset="-122"/>
              </a:rPr>
              <a:t>turning the sentence into a biconditional:</a:t>
            </a:r>
            <a:br>
              <a:rPr lang="en-GB" altLang="en-US" dirty="0">
                <a:ea typeface="宋体" pitchFamily="2" charset="-122"/>
              </a:rPr>
            </a:br>
            <a:r>
              <a:rPr lang="en-GB" altLang="en-US" dirty="0">
                <a:ea typeface="宋体" pitchFamily="2" charset="-122"/>
              </a:rPr>
              <a:t>I go IFF Mary goes</a:t>
            </a:r>
            <a:endParaRPr lang="en-US" altLang="zh-CN" dirty="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7592964-5D93-487E-AD4A-9ACCBFE03E32}" type="slidenum">
              <a:rPr lang="en-US" altLang="zh-CN" sz="1200">
                <a:effectLst>
                  <a:outerShdw blurRad="38100" dist="38100" dir="2700000" algn="tl">
                    <a:srgbClr val="C0C0C0"/>
                  </a:outerShdw>
                </a:effectLst>
                <a:latin typeface="Verdana" panose="020B0604030504040204" pitchFamily="34" charset="0"/>
              </a:rPr>
              <a:t>28</a:t>
            </a:fld>
            <a:endParaRPr lang="en-US" altLang="zh-CN" sz="1200">
              <a:effectLst>
                <a:outerShdw blurRad="38100" dist="38100" dir="2700000" algn="tl">
                  <a:srgbClr val="C0C0C0"/>
                </a:outerShdw>
              </a:effectLst>
              <a:latin typeface="Verdana" panose="020B0604030504040204" pitchFamily="34" charset="0"/>
            </a:endParaRPr>
          </a:p>
        </p:txBody>
      </p:sp>
      <p:sp>
        <p:nvSpPr>
          <p:cNvPr id="48131" name="Rectangle 2"/>
          <p:cNvSpPr>
            <a:spLocks noGrp="1" noChangeArrowheads="1"/>
          </p:cNvSpPr>
          <p:nvPr>
            <p:ph type="title" idx="4294967295"/>
          </p:nvPr>
        </p:nvSpPr>
        <p:spPr/>
        <p:txBody>
          <a:bodyPr/>
          <a:lstStyle/>
          <a:p>
            <a:pPr eaLnBrk="1" hangingPunct="1"/>
            <a:r>
              <a:rPr lang="en-US" altLang="zh-CN">
                <a:ea typeface="宋体" pitchFamily="2" charset="-122"/>
              </a:rPr>
              <a:t>Biconditional Truth Table</a:t>
            </a:r>
          </a:p>
        </p:txBody>
      </p:sp>
      <p:sp>
        <p:nvSpPr>
          <p:cNvPr id="48132" name="Rectangle 3"/>
          <p:cNvSpPr>
            <a:spLocks noGrp="1" noChangeArrowheads="1"/>
          </p:cNvSpPr>
          <p:nvPr>
            <p:ph type="body" idx="4294967295"/>
          </p:nvPr>
        </p:nvSpPr>
        <p:spPr>
          <a:xfrm>
            <a:off x="457200" y="1600200"/>
            <a:ext cx="8229600" cy="4608513"/>
          </a:xfrm>
        </p:spPr>
        <p:txBody>
          <a:bodyPr/>
          <a:lstStyle/>
          <a:p>
            <a:pPr eaLnBrk="1" hangingPunct="1">
              <a:lnSpc>
                <a:spcPct val="90000"/>
              </a:lnSpc>
            </a:pPr>
            <a:r>
              <a:rPr lang="en-US" altLang="zh-CN" i="1">
                <a:ea typeface="宋体" pitchFamily="2" charset="-122"/>
              </a:rPr>
              <a:t>p </a:t>
            </a:r>
            <a:r>
              <a:rPr lang="en-US" altLang="zh-CN">
                <a:ea typeface="宋体" pitchFamily="2" charset="-122"/>
                <a:sym typeface="Symbol" panose="05050102010706020507" pitchFamily="18" charset="2"/>
              </a:rPr>
              <a:t></a:t>
            </a:r>
            <a:r>
              <a:rPr lang="en-US" altLang="zh-CN" i="1">
                <a:ea typeface="宋体" pitchFamily="2" charset="-122"/>
              </a:rPr>
              <a:t> q </a:t>
            </a:r>
            <a:r>
              <a:rPr lang="en-US" altLang="zh-CN">
                <a:ea typeface="宋体" pitchFamily="2" charset="-122"/>
              </a:rPr>
              <a:t>means that </a:t>
            </a:r>
            <a:r>
              <a:rPr lang="en-US" altLang="zh-CN" i="1">
                <a:ea typeface="宋体" pitchFamily="2" charset="-122"/>
              </a:rPr>
              <a:t>p</a:t>
            </a:r>
            <a:r>
              <a:rPr lang="en-US" altLang="zh-CN">
                <a:ea typeface="宋体" pitchFamily="2" charset="-122"/>
              </a:rPr>
              <a:t> and </a:t>
            </a:r>
            <a:r>
              <a:rPr lang="en-US" altLang="zh-CN" i="1">
                <a:ea typeface="宋体" pitchFamily="2" charset="-122"/>
              </a:rPr>
              <a:t>q</a:t>
            </a:r>
            <a:br>
              <a:rPr lang="en-US" altLang="zh-CN" i="1">
                <a:ea typeface="宋体" pitchFamily="2" charset="-122"/>
              </a:rPr>
            </a:br>
            <a:r>
              <a:rPr lang="en-US" altLang="zh-CN">
                <a:ea typeface="宋体" pitchFamily="2" charset="-122"/>
              </a:rPr>
              <a:t>have the </a:t>
            </a:r>
            <a:r>
              <a:rPr lang="en-US" altLang="zh-CN" b="1">
                <a:ea typeface="宋体" pitchFamily="2" charset="-122"/>
              </a:rPr>
              <a:t>same</a:t>
            </a:r>
            <a:r>
              <a:rPr lang="en-US" altLang="zh-CN">
                <a:ea typeface="宋体" pitchFamily="2" charset="-122"/>
              </a:rPr>
              <a:t> truth value.</a:t>
            </a:r>
          </a:p>
          <a:p>
            <a:pPr eaLnBrk="1" hangingPunct="1">
              <a:lnSpc>
                <a:spcPct val="90000"/>
              </a:lnSpc>
            </a:pPr>
            <a:r>
              <a:rPr lang="en-US" altLang="zh-CN">
                <a:solidFill>
                  <a:srgbClr val="000000"/>
                </a:solidFill>
                <a:ea typeface="宋体" pitchFamily="2" charset="-122"/>
              </a:rPr>
              <a:t>Note this truth table is the</a:t>
            </a:r>
            <a:br>
              <a:rPr lang="en-US" altLang="zh-CN">
                <a:solidFill>
                  <a:srgbClr val="000000"/>
                </a:solidFill>
                <a:ea typeface="宋体" pitchFamily="2" charset="-122"/>
              </a:rPr>
            </a:br>
            <a:r>
              <a:rPr lang="en-US" altLang="zh-CN">
                <a:solidFill>
                  <a:srgbClr val="000000"/>
                </a:solidFill>
                <a:ea typeface="宋体" pitchFamily="2" charset="-122"/>
              </a:rPr>
              <a:t>exact </a:t>
            </a:r>
            <a:r>
              <a:rPr lang="en-US" altLang="zh-CN" b="1">
                <a:solidFill>
                  <a:srgbClr val="000000"/>
                </a:solidFill>
                <a:ea typeface="宋体" pitchFamily="2" charset="-122"/>
              </a:rPr>
              <a:t>opposite</a:t>
            </a:r>
            <a:r>
              <a:rPr lang="en-US" altLang="zh-CN">
                <a:solidFill>
                  <a:srgbClr val="000000"/>
                </a:solidFill>
                <a:ea typeface="宋体" pitchFamily="2" charset="-122"/>
              </a:rPr>
              <a:t> of </a:t>
            </a:r>
            <a:r>
              <a:rPr lang="en-US" altLang="zh-CN">
                <a:solidFill>
                  <a:srgbClr val="000000"/>
                </a:solidFill>
                <a:ea typeface="宋体" pitchFamily="2" charset="-122"/>
                <a:sym typeface="Symbol" panose="05050102010706020507" pitchFamily="18" charset="2"/>
              </a:rPr>
              <a:t></a:t>
            </a:r>
            <a:r>
              <a:rPr lang="en-US" altLang="zh-CN">
                <a:solidFill>
                  <a:srgbClr val="000000"/>
                </a:solidFill>
                <a:latin typeface="Times New Roman" panose="02020603050405020304" pitchFamily="18" charset="0"/>
                <a:ea typeface="宋体" pitchFamily="2" charset="-122"/>
                <a:sym typeface="Symbol" panose="05050102010706020507" pitchFamily="18" charset="2"/>
              </a:rPr>
              <a:t>’</a:t>
            </a:r>
            <a:r>
              <a:rPr lang="en-US" altLang="zh-CN">
                <a:solidFill>
                  <a:srgbClr val="000000"/>
                </a:solidFill>
                <a:ea typeface="宋体" pitchFamily="2" charset="-122"/>
                <a:sym typeface="Symbol" panose="05050102010706020507" pitchFamily="18" charset="2"/>
              </a:rPr>
              <a:t>s!</a:t>
            </a:r>
          </a:p>
          <a:p>
            <a:pPr lvl="1" eaLnBrk="1" hangingPunct="1">
              <a:lnSpc>
                <a:spcPct val="90000"/>
              </a:lnSpc>
              <a:buFont typeface="Wingdings" panose="05000000000000000000" pitchFamily="2" charset="2"/>
              <a:buNone/>
            </a:pPr>
            <a:r>
              <a:rPr lang="en-US" altLang="zh-CN">
                <a:solidFill>
                  <a:srgbClr val="006600"/>
                </a:solidFill>
                <a:ea typeface="宋体" pitchFamily="2" charset="-122"/>
              </a:rPr>
              <a:t>Thus, </a:t>
            </a:r>
            <a:r>
              <a:rPr lang="en-US" altLang="zh-CN" i="1">
                <a:solidFill>
                  <a:srgbClr val="006600"/>
                </a:solidFill>
                <a:ea typeface="宋体" pitchFamily="2" charset="-122"/>
              </a:rPr>
              <a:t>p </a:t>
            </a:r>
            <a:r>
              <a:rPr lang="en-US" altLang="zh-CN">
                <a:solidFill>
                  <a:srgbClr val="006600"/>
                </a:solidFill>
                <a:ea typeface="宋体" pitchFamily="2" charset="-122"/>
                <a:sym typeface="Symbol" panose="05050102010706020507" pitchFamily="18" charset="2"/>
              </a:rPr>
              <a:t></a:t>
            </a:r>
            <a:r>
              <a:rPr lang="en-US" altLang="zh-CN" i="1">
                <a:solidFill>
                  <a:srgbClr val="006600"/>
                </a:solidFill>
                <a:ea typeface="宋体" pitchFamily="2" charset="-122"/>
              </a:rPr>
              <a:t> q </a:t>
            </a:r>
            <a:r>
              <a:rPr lang="en-US" altLang="zh-CN">
                <a:solidFill>
                  <a:srgbClr val="006600"/>
                </a:solidFill>
                <a:ea typeface="宋体" pitchFamily="2" charset="-122"/>
              </a:rPr>
              <a:t>means </a:t>
            </a:r>
            <a:r>
              <a:rPr lang="en-US" altLang="zh-CN">
                <a:solidFill>
                  <a:srgbClr val="006600"/>
                </a:solidFill>
                <a:latin typeface="Times New Roman" panose="02020603050405020304" pitchFamily="18" charset="0"/>
                <a:ea typeface="宋体" pitchFamily="2" charset="-122"/>
              </a:rPr>
              <a:t>¬</a:t>
            </a:r>
            <a:r>
              <a:rPr lang="en-US" altLang="zh-CN">
                <a:solidFill>
                  <a:srgbClr val="006600"/>
                </a:solidFill>
                <a:ea typeface="宋体" pitchFamily="2" charset="-122"/>
              </a:rPr>
              <a:t>(</a:t>
            </a:r>
            <a:r>
              <a:rPr lang="en-US" altLang="zh-CN" i="1">
                <a:solidFill>
                  <a:srgbClr val="006600"/>
                </a:solidFill>
                <a:ea typeface="宋体" pitchFamily="2" charset="-122"/>
              </a:rPr>
              <a:t>p </a:t>
            </a:r>
            <a:r>
              <a:rPr lang="en-US" altLang="zh-CN">
                <a:solidFill>
                  <a:srgbClr val="006600"/>
                </a:solidFill>
                <a:ea typeface="宋体" pitchFamily="2" charset="-122"/>
                <a:sym typeface="Symbol" panose="05050102010706020507" pitchFamily="18" charset="2"/>
              </a:rPr>
              <a:t> </a:t>
            </a:r>
            <a:r>
              <a:rPr lang="en-US" altLang="zh-CN" i="1">
                <a:solidFill>
                  <a:srgbClr val="006600"/>
                </a:solidFill>
                <a:ea typeface="宋体" pitchFamily="2" charset="-122"/>
                <a:sym typeface="Symbol" panose="05050102010706020507" pitchFamily="18" charset="2"/>
              </a:rPr>
              <a:t>q</a:t>
            </a:r>
            <a:r>
              <a:rPr lang="en-US" altLang="zh-CN">
                <a:solidFill>
                  <a:srgbClr val="006600"/>
                </a:solidFill>
                <a:ea typeface="宋体" pitchFamily="2" charset="-122"/>
                <a:sym typeface="Symbol" panose="05050102010706020507" pitchFamily="18" charset="2"/>
              </a:rPr>
              <a:t>)</a:t>
            </a:r>
            <a:endParaRPr lang="en-US" altLang="zh-CN">
              <a:solidFill>
                <a:srgbClr val="006600"/>
              </a:solidFill>
              <a:ea typeface="宋体" pitchFamily="2" charset="-122"/>
            </a:endParaRPr>
          </a:p>
          <a:p>
            <a:pPr eaLnBrk="1" hangingPunct="1">
              <a:lnSpc>
                <a:spcPct val="90000"/>
              </a:lnSpc>
            </a:pPr>
            <a:r>
              <a:rPr lang="en-US" altLang="zh-CN" i="1">
                <a:solidFill>
                  <a:srgbClr val="FF0000"/>
                </a:solidFill>
                <a:ea typeface="宋体" pitchFamily="2" charset="-122"/>
              </a:rPr>
              <a:t>p </a:t>
            </a:r>
            <a:r>
              <a:rPr lang="en-US" altLang="zh-CN">
                <a:solidFill>
                  <a:srgbClr val="FF0000"/>
                </a:solidFill>
                <a:ea typeface="宋体" pitchFamily="2" charset="-122"/>
                <a:sym typeface="Symbol" panose="05050102010706020507" pitchFamily="18" charset="2"/>
              </a:rPr>
              <a:t></a:t>
            </a:r>
            <a:r>
              <a:rPr lang="en-US" altLang="zh-CN" i="1">
                <a:solidFill>
                  <a:srgbClr val="FF0000"/>
                </a:solidFill>
                <a:ea typeface="宋体" pitchFamily="2" charset="-122"/>
              </a:rPr>
              <a:t> q </a:t>
            </a:r>
            <a:r>
              <a:rPr lang="en-US" altLang="zh-CN">
                <a:solidFill>
                  <a:srgbClr val="FF0000"/>
                </a:solidFill>
                <a:ea typeface="宋体" pitchFamily="2" charset="-122"/>
              </a:rPr>
              <a:t>does </a:t>
            </a:r>
            <a:r>
              <a:rPr lang="en-US" altLang="zh-CN" b="1">
                <a:solidFill>
                  <a:srgbClr val="FF0000"/>
                </a:solidFill>
                <a:ea typeface="宋体" pitchFamily="2" charset="-122"/>
              </a:rPr>
              <a:t>not </a:t>
            </a:r>
            <a:r>
              <a:rPr lang="en-US" altLang="zh-CN">
                <a:solidFill>
                  <a:srgbClr val="FF0000"/>
                </a:solidFill>
                <a:ea typeface="宋体" pitchFamily="2" charset="-122"/>
              </a:rPr>
              <a:t>imply</a:t>
            </a:r>
            <a:br>
              <a:rPr lang="en-US" altLang="zh-CN">
                <a:solidFill>
                  <a:srgbClr val="FF0000"/>
                </a:solidFill>
                <a:ea typeface="宋体" pitchFamily="2" charset="-122"/>
              </a:rPr>
            </a:br>
            <a:r>
              <a:rPr lang="en-US" altLang="zh-CN">
                <a:solidFill>
                  <a:srgbClr val="FF0000"/>
                </a:solidFill>
                <a:ea typeface="宋体" pitchFamily="2" charset="-122"/>
              </a:rPr>
              <a:t>that </a:t>
            </a:r>
            <a:r>
              <a:rPr lang="en-US" altLang="zh-CN" i="1">
                <a:solidFill>
                  <a:srgbClr val="FF0000"/>
                </a:solidFill>
                <a:ea typeface="宋体" pitchFamily="2" charset="-122"/>
              </a:rPr>
              <a:t>p</a:t>
            </a:r>
            <a:r>
              <a:rPr lang="en-US" altLang="zh-CN">
                <a:solidFill>
                  <a:srgbClr val="FF0000"/>
                </a:solidFill>
                <a:ea typeface="宋体" pitchFamily="2" charset="-122"/>
              </a:rPr>
              <a:t> and </a:t>
            </a:r>
            <a:r>
              <a:rPr lang="en-US" altLang="zh-CN" i="1">
                <a:solidFill>
                  <a:srgbClr val="FF0000"/>
                </a:solidFill>
                <a:ea typeface="宋体" pitchFamily="2" charset="-122"/>
              </a:rPr>
              <a:t>q</a:t>
            </a:r>
            <a:r>
              <a:rPr lang="en-US" altLang="zh-CN">
                <a:solidFill>
                  <a:srgbClr val="FF0000"/>
                </a:solidFill>
                <a:ea typeface="宋体" pitchFamily="2" charset="-122"/>
              </a:rPr>
              <a:t> are true, </a:t>
            </a:r>
            <a:br>
              <a:rPr lang="en-US" altLang="zh-CN">
                <a:solidFill>
                  <a:srgbClr val="FF0000"/>
                </a:solidFill>
                <a:ea typeface="宋体" pitchFamily="2" charset="-122"/>
              </a:rPr>
            </a:br>
            <a:r>
              <a:rPr lang="en-US" altLang="zh-CN">
                <a:solidFill>
                  <a:srgbClr val="FF0000"/>
                </a:solidFill>
                <a:ea typeface="宋体" pitchFamily="2" charset="-122"/>
              </a:rPr>
              <a:t>or that either of them causes the other.</a:t>
            </a:r>
            <a:endParaRPr lang="en-US" altLang="zh-CN">
              <a:solidFill>
                <a:srgbClr val="FF0000"/>
              </a:solidFill>
              <a:ea typeface="宋体" pitchFamily="2" charset="-122"/>
              <a:sym typeface="Symbol" panose="05050102010706020507" pitchFamily="18" charset="2"/>
            </a:endParaRPr>
          </a:p>
        </p:txBody>
      </p:sp>
      <p:graphicFrame>
        <p:nvGraphicFramePr>
          <p:cNvPr id="48133" name="Object 4"/>
          <p:cNvGraphicFramePr>
            <a:graphicFrameLocks noChangeAspect="1"/>
          </p:cNvGraphicFramePr>
          <p:nvPr/>
        </p:nvGraphicFramePr>
        <p:xfrm>
          <a:off x="6172200" y="1524000"/>
          <a:ext cx="2681288" cy="3124200"/>
        </p:xfrm>
        <a:graphic>
          <a:graphicData uri="http://schemas.openxmlformats.org/presentationml/2006/ole">
            <mc:AlternateContent xmlns:mc="http://schemas.openxmlformats.org/markup-compatibility/2006">
              <mc:Choice xmlns:v="urn:schemas-microsoft-com:vml" Requires="v">
                <p:oleObj spid="_x0000_s10247" r:id="rId4" imgW="2892425" imgH="2843530" progId="Word.Document.8">
                  <p:embed/>
                </p:oleObj>
              </mc:Choice>
              <mc:Fallback>
                <p:oleObj r:id="rId4" imgW="2892425" imgH="2843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524000"/>
                        <a:ext cx="2681288" cy="3124200"/>
                      </a:xfrm>
                      <a:prstGeom prst="rect">
                        <a:avLst/>
                      </a:prstGeom>
                      <a:solidFill>
                        <a:srgbClr val="FFFFCC"/>
                      </a:solidFill>
                      <a:ln w="57150">
                        <a:solidFill>
                          <a:srgbClr val="006600"/>
                        </a:solidFill>
                        <a:miter lim="800000"/>
                        <a:headEnd/>
                        <a:tailEnd/>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3389BF7-DB36-4688-A2AF-B91959901A86}" type="slidenum">
              <a:rPr lang="en-US" altLang="zh-CN" sz="1200">
                <a:effectLst>
                  <a:outerShdw blurRad="38100" dist="38100" dir="2700000" algn="tl">
                    <a:srgbClr val="C0C0C0"/>
                  </a:outerShdw>
                </a:effectLst>
                <a:latin typeface="Verdana" panose="020B0604030504040204" pitchFamily="34" charset="0"/>
              </a:rPr>
              <a:t>29</a:t>
            </a:fld>
            <a:endParaRPr lang="en-US" altLang="zh-CN" sz="1200">
              <a:effectLst>
                <a:outerShdw blurRad="38100" dist="38100" dir="2700000" algn="tl">
                  <a:srgbClr val="C0C0C0"/>
                </a:outerShdw>
              </a:effectLst>
              <a:latin typeface="Verdana" panose="020B0604030504040204" pitchFamily="34" charset="0"/>
            </a:endParaRPr>
          </a:p>
        </p:txBody>
      </p:sp>
      <p:sp>
        <p:nvSpPr>
          <p:cNvPr id="51203" name="Rectangle 2"/>
          <p:cNvSpPr>
            <a:spLocks noGrp="1" noChangeArrowheads="1"/>
          </p:cNvSpPr>
          <p:nvPr>
            <p:ph type="title" idx="4294967295"/>
          </p:nvPr>
        </p:nvSpPr>
        <p:spPr/>
        <p:txBody>
          <a:bodyPr/>
          <a:lstStyle/>
          <a:p>
            <a:pPr eaLnBrk="1" hangingPunct="1"/>
            <a:r>
              <a:rPr lang="en-GB" altLang="en-US">
                <a:ea typeface="宋体" pitchFamily="2" charset="-122"/>
              </a:rPr>
              <a:t>Consider ...</a:t>
            </a:r>
            <a:endParaRPr lang="en-US" altLang="zh-CN">
              <a:ea typeface="宋体" pitchFamily="2" charset="-122"/>
            </a:endParaRPr>
          </a:p>
        </p:txBody>
      </p:sp>
      <p:sp>
        <p:nvSpPr>
          <p:cNvPr id="51204" name="Rectangle 3"/>
          <p:cNvSpPr>
            <a:spLocks noGrp="1" noChangeArrowheads="1"/>
          </p:cNvSpPr>
          <p:nvPr>
            <p:ph type="body" idx="4294967295"/>
          </p:nvPr>
        </p:nvSpPr>
        <p:spPr/>
        <p:txBody>
          <a:bodyPr/>
          <a:lstStyle/>
          <a:p>
            <a:pPr marL="609600" indent="-609600" eaLnBrk="1" hangingPunct="1">
              <a:buFont typeface="Wingdings" panose="05000000000000000000" pitchFamily="2" charset="2"/>
              <a:buNone/>
            </a:pPr>
            <a:r>
              <a:rPr lang="en-US" altLang="zh-CN" dirty="0">
                <a:ea typeface="宋体" pitchFamily="2" charset="-122"/>
              </a:rPr>
              <a:t>The truth of p </a:t>
            </a:r>
            <a:r>
              <a:rPr lang="en-US" altLang="zh-CN" dirty="0">
                <a:ea typeface="宋体" pitchFamily="2" charset="-122"/>
                <a:sym typeface="Symbol" panose="05050102010706020507" pitchFamily="18" charset="2"/>
              </a:rPr>
              <a:t></a:t>
            </a:r>
            <a:r>
              <a:rPr lang="en-US" altLang="zh-CN" dirty="0">
                <a:ea typeface="宋体" pitchFamily="2" charset="-122"/>
              </a:rPr>
              <a:t> q, where</a:t>
            </a:r>
          </a:p>
          <a:p>
            <a:pPr marL="609600" indent="-609600" eaLnBrk="1" hangingPunct="1">
              <a:buFont typeface="Wingdings" panose="05000000000000000000" pitchFamily="2" charset="2"/>
              <a:buAutoNum type="arabicPeriod"/>
            </a:pPr>
            <a:r>
              <a:rPr lang="en-GB" altLang="en-US" dirty="0">
                <a:ea typeface="宋体" pitchFamily="2" charset="-122"/>
              </a:rPr>
              <a:t>p= </a:t>
            </a:r>
            <a:r>
              <a:rPr lang="en-GB" altLang="en-US" dirty="0">
                <a:solidFill>
                  <a:srgbClr val="000000"/>
                </a:solidFill>
                <a:ea typeface="宋体" pitchFamily="2" charset="-122"/>
              </a:rPr>
              <a:t>Guangzhou is in China</a:t>
            </a:r>
            <a:r>
              <a:rPr lang="en-GB" altLang="en-US" dirty="0">
                <a:solidFill>
                  <a:schemeClr val="accent2"/>
                </a:solidFill>
                <a:ea typeface="宋体" pitchFamily="2" charset="-122"/>
              </a:rPr>
              <a:t> </a:t>
            </a:r>
            <a:br>
              <a:rPr lang="en-GB" altLang="en-US" dirty="0">
                <a:solidFill>
                  <a:schemeClr val="accent2"/>
                </a:solidFill>
                <a:ea typeface="宋体" pitchFamily="2" charset="-122"/>
              </a:rPr>
            </a:br>
            <a:r>
              <a:rPr lang="en-GB" altLang="en-US" dirty="0">
                <a:ea typeface="宋体" pitchFamily="2" charset="-122"/>
              </a:rPr>
              <a:t>q= </a:t>
            </a:r>
            <a:r>
              <a:rPr lang="en-GB" altLang="en-US" dirty="0">
                <a:solidFill>
                  <a:srgbClr val="000000"/>
                </a:solidFill>
                <a:ea typeface="宋体" pitchFamily="2" charset="-122"/>
              </a:rPr>
              <a:t>2+2 =4</a:t>
            </a:r>
            <a:r>
              <a:rPr lang="en-GB" altLang="en-US" dirty="0">
                <a:solidFill>
                  <a:schemeClr val="accent2"/>
                </a:solidFill>
                <a:ea typeface="宋体" pitchFamily="2" charset="-122"/>
              </a:rPr>
              <a:t>                              </a:t>
            </a:r>
            <a:r>
              <a:rPr lang="en-GB" altLang="en-US" dirty="0">
                <a:solidFill>
                  <a:srgbClr val="FF0000"/>
                </a:solidFill>
                <a:ea typeface="宋体" pitchFamily="2" charset="-122"/>
              </a:rPr>
              <a:t>TRUE</a:t>
            </a:r>
          </a:p>
          <a:p>
            <a:pPr marL="609600" indent="-609600" eaLnBrk="1" hangingPunct="1">
              <a:buFont typeface="Wingdings" panose="05000000000000000000" pitchFamily="2" charset="2"/>
              <a:buAutoNum type="arabicPeriod"/>
            </a:pPr>
            <a:r>
              <a:rPr lang="en-GB" altLang="en-US" dirty="0">
                <a:ea typeface="宋体" pitchFamily="2" charset="-122"/>
              </a:rPr>
              <a:t>p= </a:t>
            </a:r>
            <a:r>
              <a:rPr lang="en-GB" altLang="en-US" dirty="0">
                <a:solidFill>
                  <a:srgbClr val="000000"/>
                </a:solidFill>
                <a:ea typeface="宋体" pitchFamily="2" charset="-122"/>
              </a:rPr>
              <a:t>Japan is not in Asia</a:t>
            </a:r>
            <a:r>
              <a:rPr lang="en-GB" altLang="en-US" dirty="0">
                <a:solidFill>
                  <a:schemeClr val="accent2"/>
                </a:solidFill>
                <a:ea typeface="宋体" pitchFamily="2" charset="-122"/>
              </a:rPr>
              <a:t> </a:t>
            </a:r>
            <a:br>
              <a:rPr lang="en-GB" altLang="en-US" dirty="0">
                <a:solidFill>
                  <a:schemeClr val="accent2"/>
                </a:solidFill>
                <a:ea typeface="宋体" pitchFamily="2" charset="-122"/>
              </a:rPr>
            </a:br>
            <a:r>
              <a:rPr lang="en-GB" altLang="en-US" dirty="0">
                <a:ea typeface="宋体" pitchFamily="2" charset="-122"/>
              </a:rPr>
              <a:t>q= </a:t>
            </a:r>
            <a:r>
              <a:rPr lang="en-GB" altLang="en-US" dirty="0">
                <a:solidFill>
                  <a:srgbClr val="000000"/>
                </a:solidFill>
                <a:ea typeface="宋体" pitchFamily="2" charset="-122"/>
              </a:rPr>
              <a:t>2+2 =5</a:t>
            </a:r>
            <a:r>
              <a:rPr lang="en-GB" altLang="en-US" dirty="0">
                <a:solidFill>
                  <a:schemeClr val="accent2"/>
                </a:solidFill>
                <a:ea typeface="宋体" pitchFamily="2" charset="-122"/>
              </a:rPr>
              <a:t>                              </a:t>
            </a:r>
            <a:r>
              <a:rPr lang="en-GB" altLang="en-US" dirty="0">
                <a:solidFill>
                  <a:srgbClr val="FF0000"/>
                </a:solidFill>
                <a:ea typeface="宋体" pitchFamily="2" charset="-122"/>
              </a:rPr>
              <a:t>TRUE</a:t>
            </a:r>
          </a:p>
          <a:p>
            <a:pPr marL="609600" indent="-609600" eaLnBrk="1" hangingPunct="1">
              <a:buFont typeface="Wingdings" panose="05000000000000000000" pitchFamily="2" charset="2"/>
              <a:buAutoNum type="arabicPeriod"/>
            </a:pPr>
            <a:r>
              <a:rPr lang="en-GB" altLang="en-US" dirty="0">
                <a:ea typeface="宋体" pitchFamily="2" charset="-122"/>
              </a:rPr>
              <a:t>p= </a:t>
            </a:r>
            <a:r>
              <a:rPr lang="en-GB" altLang="en-US" dirty="0">
                <a:solidFill>
                  <a:srgbClr val="000000"/>
                </a:solidFill>
                <a:ea typeface="宋体" pitchFamily="2" charset="-122"/>
              </a:rPr>
              <a:t>Scotland is in the UK</a:t>
            </a:r>
            <a:br>
              <a:rPr lang="en-GB" altLang="en-US" dirty="0">
                <a:solidFill>
                  <a:schemeClr val="accent2"/>
                </a:solidFill>
                <a:ea typeface="宋体" pitchFamily="2" charset="-122"/>
              </a:rPr>
            </a:br>
            <a:r>
              <a:rPr lang="en-GB" altLang="en-US" dirty="0">
                <a:ea typeface="宋体" pitchFamily="2" charset="-122"/>
              </a:rPr>
              <a:t>q= </a:t>
            </a:r>
            <a:r>
              <a:rPr lang="en-GB" altLang="en-US" dirty="0">
                <a:solidFill>
                  <a:srgbClr val="000000"/>
                </a:solidFill>
                <a:ea typeface="宋体" pitchFamily="2" charset="-122"/>
              </a:rPr>
              <a:t>Wales is not in the UK</a:t>
            </a:r>
            <a:r>
              <a:rPr lang="en-GB" altLang="en-US" dirty="0">
                <a:solidFill>
                  <a:schemeClr val="accent2"/>
                </a:solidFill>
                <a:ea typeface="宋体" pitchFamily="2" charset="-122"/>
              </a:rPr>
              <a:t>     </a:t>
            </a:r>
            <a:r>
              <a:rPr lang="en-GB" altLang="en-US" dirty="0">
                <a:solidFill>
                  <a:srgbClr val="FF0000"/>
                </a:solidFill>
                <a:ea typeface="宋体" pitchFamily="2" charset="-122"/>
              </a:rPr>
              <a:t>FALSE</a:t>
            </a:r>
            <a:endParaRPr lang="en-US" altLang="zh-CN" dirty="0">
              <a:solidFill>
                <a:srgbClr val="FF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7462835-6616-4A1E-AF1C-FE14049CA252}" type="slidenum">
              <a:rPr lang="en-US" altLang="zh-CN" sz="1200">
                <a:effectLst>
                  <a:outerShdw blurRad="38100" dist="38100" dir="2700000" algn="tl">
                    <a:srgbClr val="C0C0C0"/>
                  </a:outerShdw>
                </a:effectLst>
                <a:latin typeface="Verdana" panose="020B0604030504040204" pitchFamily="34" charset="0"/>
              </a:rPr>
              <a:t>3</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195" name="Rectangle 2"/>
          <p:cNvSpPr>
            <a:spLocks noGrp="1" noChangeArrowheads="1"/>
          </p:cNvSpPr>
          <p:nvPr>
            <p:ph type="title" idx="4294967295"/>
          </p:nvPr>
        </p:nvSpPr>
        <p:spPr/>
        <p:txBody>
          <a:bodyPr/>
          <a:lstStyle/>
          <a:p>
            <a:pPr eaLnBrk="1" hangingPunct="1"/>
            <a:r>
              <a:rPr lang="en-US" altLang="zh-CN" dirty="0">
                <a:ea typeface="宋体" pitchFamily="2" charset="-122"/>
              </a:rPr>
              <a:t>Contents</a:t>
            </a:r>
            <a:endParaRPr lang="en-US" altLang="zh-CN" dirty="0">
              <a:solidFill>
                <a:schemeClr val="accent1"/>
              </a:solidFill>
              <a:ea typeface="宋体" pitchFamily="2" charset="-122"/>
            </a:endParaRPr>
          </a:p>
        </p:txBody>
      </p:sp>
      <p:grpSp>
        <p:nvGrpSpPr>
          <p:cNvPr id="8196" name="Group 29"/>
          <p:cNvGrpSpPr/>
          <p:nvPr/>
        </p:nvGrpSpPr>
        <p:grpSpPr bwMode="auto">
          <a:xfrm>
            <a:off x="2057400" y="1828800"/>
            <a:ext cx="4724400" cy="4114800"/>
            <a:chOff x="0" y="0"/>
            <a:chExt cx="2976" cy="2592"/>
          </a:xfrm>
        </p:grpSpPr>
        <p:sp>
          <p:nvSpPr>
            <p:cNvPr id="8197" name="AutoShape 4"/>
            <p:cNvSpPr>
              <a:spLocks noChangeArrowheads="1"/>
            </p:cNvSpPr>
            <p:nvPr/>
          </p:nvSpPr>
          <p:spPr bwMode="auto">
            <a:xfrm>
              <a:off x="240" y="75"/>
              <a:ext cx="2736" cy="288"/>
            </a:xfrm>
            <a:prstGeom prst="roundRect">
              <a:avLst>
                <a:gd name="adj" fmla="val 16667"/>
              </a:avLst>
            </a:prstGeom>
            <a:noFill/>
            <a:ln w="28575">
              <a:solidFill>
                <a:schemeClr val="accent2"/>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198" name="AutoShape 5"/>
            <p:cNvSpPr>
              <a:spLocks noChangeArrowheads="1"/>
            </p:cNvSpPr>
            <p:nvPr/>
          </p:nvSpPr>
          <p:spPr bwMode="auto">
            <a:xfrm>
              <a:off x="0" y="0"/>
              <a:ext cx="432" cy="432"/>
            </a:xfrm>
            <a:prstGeom prst="diamond">
              <a:avLst/>
            </a:prstGeom>
            <a:solidFill>
              <a:schemeClr val="accent2"/>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199" name="Text Box 6"/>
            <p:cNvSpPr txBox="1">
              <a:spLocks noChangeArrowheads="1"/>
            </p:cNvSpPr>
            <p:nvPr/>
          </p:nvSpPr>
          <p:spPr bwMode="auto">
            <a:xfrm>
              <a:off x="384" y="110"/>
              <a:ext cx="2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dirty="0"/>
                <a:t>Propositions</a:t>
              </a:r>
            </a:p>
          </p:txBody>
        </p:sp>
        <p:sp>
          <p:nvSpPr>
            <p:cNvPr id="8200" name="Text Box 7"/>
            <p:cNvSpPr txBox="1">
              <a:spLocks noChangeArrowheads="1"/>
            </p:cNvSpPr>
            <p:nvPr/>
          </p:nvSpPr>
          <p:spPr bwMode="auto">
            <a:xfrm>
              <a:off x="97" y="6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dirty="0">
                  <a:solidFill>
                    <a:schemeClr val="bg1"/>
                  </a:solidFill>
                </a:rPr>
                <a:t>1</a:t>
              </a:r>
            </a:p>
          </p:txBody>
        </p:sp>
        <p:sp>
          <p:nvSpPr>
            <p:cNvPr id="8201" name="AutoShape 9"/>
            <p:cNvSpPr>
              <a:spLocks noChangeArrowheads="1"/>
            </p:cNvSpPr>
            <p:nvPr/>
          </p:nvSpPr>
          <p:spPr bwMode="auto">
            <a:xfrm>
              <a:off x="240" y="603"/>
              <a:ext cx="2736" cy="288"/>
            </a:xfrm>
            <a:prstGeom prst="roundRect">
              <a:avLst>
                <a:gd name="adj" fmla="val 16667"/>
              </a:avLst>
            </a:prstGeom>
            <a:noFill/>
            <a:ln w="28575">
              <a:solidFill>
                <a:schemeClr val="accent1"/>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202" name="AutoShape 10"/>
            <p:cNvSpPr>
              <a:spLocks noChangeArrowheads="1"/>
            </p:cNvSpPr>
            <p:nvPr/>
          </p:nvSpPr>
          <p:spPr bwMode="auto">
            <a:xfrm>
              <a:off x="0" y="528"/>
              <a:ext cx="432" cy="432"/>
            </a:xfrm>
            <a:prstGeom prst="diamond">
              <a:avLst/>
            </a:prstGeom>
            <a:solidFill>
              <a:schemeClr val="accent1"/>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203" name="Text Box 11"/>
            <p:cNvSpPr txBox="1">
              <a:spLocks noChangeArrowheads="1"/>
            </p:cNvSpPr>
            <p:nvPr/>
          </p:nvSpPr>
          <p:spPr bwMode="auto">
            <a:xfrm>
              <a:off x="432" y="638"/>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dirty="0"/>
                <a:t>Implications</a:t>
              </a:r>
            </a:p>
          </p:txBody>
        </p:sp>
        <p:sp>
          <p:nvSpPr>
            <p:cNvPr id="8204" name="Text Box 12"/>
            <p:cNvSpPr txBox="1">
              <a:spLocks noChangeArrowheads="1"/>
            </p:cNvSpPr>
            <p:nvPr/>
          </p:nvSpPr>
          <p:spPr bwMode="auto">
            <a:xfrm>
              <a:off x="97" y="59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dirty="0">
                  <a:solidFill>
                    <a:schemeClr val="bg1"/>
                  </a:solidFill>
                </a:rPr>
                <a:t>2</a:t>
              </a:r>
            </a:p>
          </p:txBody>
        </p:sp>
        <p:sp>
          <p:nvSpPr>
            <p:cNvPr id="8205" name="AutoShape 14"/>
            <p:cNvSpPr>
              <a:spLocks noChangeArrowheads="1"/>
            </p:cNvSpPr>
            <p:nvPr/>
          </p:nvSpPr>
          <p:spPr bwMode="auto">
            <a:xfrm>
              <a:off x="240" y="1131"/>
              <a:ext cx="2736" cy="288"/>
            </a:xfrm>
            <a:prstGeom prst="roundRect">
              <a:avLst>
                <a:gd name="adj" fmla="val 16667"/>
              </a:avLst>
            </a:prstGeom>
            <a:noFill/>
            <a:ln w="28575">
              <a:solidFill>
                <a:schemeClr val="hlink"/>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206" name="AutoShape 15"/>
            <p:cNvSpPr>
              <a:spLocks noChangeArrowheads="1"/>
            </p:cNvSpPr>
            <p:nvPr/>
          </p:nvSpPr>
          <p:spPr bwMode="auto">
            <a:xfrm>
              <a:off x="0" y="1056"/>
              <a:ext cx="432" cy="432"/>
            </a:xfrm>
            <a:prstGeom prst="diamond">
              <a:avLst/>
            </a:prstGeom>
            <a:solidFill>
              <a:schemeClr val="hlink"/>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207" name="Text Box 16"/>
            <p:cNvSpPr txBox="1">
              <a:spLocks noChangeArrowheads="1"/>
            </p:cNvSpPr>
            <p:nvPr/>
          </p:nvSpPr>
          <p:spPr bwMode="auto">
            <a:xfrm>
              <a:off x="384" y="1166"/>
              <a:ext cx="24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dirty="0"/>
                <a:t>  Precedence of Logical Operators</a:t>
              </a:r>
            </a:p>
          </p:txBody>
        </p:sp>
        <p:sp>
          <p:nvSpPr>
            <p:cNvPr id="8208" name="Text Box 17"/>
            <p:cNvSpPr txBox="1">
              <a:spLocks noChangeArrowheads="1"/>
            </p:cNvSpPr>
            <p:nvPr/>
          </p:nvSpPr>
          <p:spPr bwMode="auto">
            <a:xfrm>
              <a:off x="97" y="111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dirty="0">
                  <a:solidFill>
                    <a:schemeClr val="bg1"/>
                  </a:solidFill>
                </a:rPr>
                <a:t>3</a:t>
              </a:r>
            </a:p>
          </p:txBody>
        </p:sp>
        <p:sp>
          <p:nvSpPr>
            <p:cNvPr id="8209" name="AutoShape 19"/>
            <p:cNvSpPr>
              <a:spLocks noChangeArrowheads="1"/>
            </p:cNvSpPr>
            <p:nvPr/>
          </p:nvSpPr>
          <p:spPr bwMode="auto">
            <a:xfrm>
              <a:off x="240" y="1707"/>
              <a:ext cx="2736" cy="288"/>
            </a:xfrm>
            <a:prstGeom prst="roundRect">
              <a:avLst>
                <a:gd name="adj" fmla="val 16667"/>
              </a:avLst>
            </a:prstGeom>
            <a:noFill/>
            <a:ln w="28575">
              <a:solidFill>
                <a:schemeClr val="folHlink"/>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8210" name="AutoShape 20"/>
            <p:cNvSpPr>
              <a:spLocks noChangeArrowheads="1"/>
            </p:cNvSpPr>
            <p:nvPr/>
          </p:nvSpPr>
          <p:spPr bwMode="auto">
            <a:xfrm>
              <a:off x="0" y="1632"/>
              <a:ext cx="432" cy="432"/>
            </a:xfrm>
            <a:prstGeom prst="diamond">
              <a:avLst/>
            </a:prstGeom>
            <a:solidFill>
              <a:schemeClr val="folHlink"/>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211" name="Text Box 21"/>
            <p:cNvSpPr txBox="1">
              <a:spLocks noChangeArrowheads="1"/>
            </p:cNvSpPr>
            <p:nvPr/>
          </p:nvSpPr>
          <p:spPr bwMode="auto">
            <a:xfrm>
              <a:off x="384" y="1742"/>
              <a:ext cx="2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dirty="0"/>
                <a:t>Translation</a:t>
              </a:r>
            </a:p>
          </p:txBody>
        </p:sp>
        <p:sp>
          <p:nvSpPr>
            <p:cNvPr id="8212" name="Text Box 22"/>
            <p:cNvSpPr txBox="1">
              <a:spLocks noChangeArrowheads="1"/>
            </p:cNvSpPr>
            <p:nvPr/>
          </p:nvSpPr>
          <p:spPr bwMode="auto">
            <a:xfrm>
              <a:off x="97" y="169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dirty="0">
                  <a:solidFill>
                    <a:schemeClr val="bg1"/>
                  </a:solidFill>
                </a:rPr>
                <a:t>4</a:t>
              </a:r>
            </a:p>
          </p:txBody>
        </p:sp>
        <p:sp>
          <p:nvSpPr>
            <p:cNvPr id="8213" name="AutoShape 25"/>
            <p:cNvSpPr>
              <a:spLocks noChangeArrowheads="1"/>
            </p:cNvSpPr>
            <p:nvPr/>
          </p:nvSpPr>
          <p:spPr bwMode="auto">
            <a:xfrm>
              <a:off x="240" y="2235"/>
              <a:ext cx="2736" cy="288"/>
            </a:xfrm>
            <a:prstGeom prst="roundRect">
              <a:avLst>
                <a:gd name="adj" fmla="val 16667"/>
              </a:avLst>
            </a:prstGeom>
            <a:noFill/>
            <a:ln w="28575">
              <a:solidFill>
                <a:schemeClr val="folHlink"/>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8214" name="AutoShape 26"/>
            <p:cNvSpPr>
              <a:spLocks noChangeArrowheads="1"/>
            </p:cNvSpPr>
            <p:nvPr/>
          </p:nvSpPr>
          <p:spPr bwMode="auto">
            <a:xfrm>
              <a:off x="0" y="2160"/>
              <a:ext cx="432" cy="432"/>
            </a:xfrm>
            <a:prstGeom prst="diamond">
              <a:avLst/>
            </a:prstGeom>
            <a:solidFill>
              <a:schemeClr val="accent2"/>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8215" name="Text Box 27"/>
            <p:cNvSpPr txBox="1">
              <a:spLocks noChangeArrowheads="1"/>
            </p:cNvSpPr>
            <p:nvPr/>
          </p:nvSpPr>
          <p:spPr bwMode="auto">
            <a:xfrm>
              <a:off x="384" y="2270"/>
              <a:ext cx="2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dirty="0"/>
                <a:t>Application Examples</a:t>
              </a:r>
            </a:p>
          </p:txBody>
        </p:sp>
        <p:sp>
          <p:nvSpPr>
            <p:cNvPr id="8216" name="Text Box 28"/>
            <p:cNvSpPr txBox="1">
              <a:spLocks noChangeArrowheads="1"/>
            </p:cNvSpPr>
            <p:nvPr/>
          </p:nvSpPr>
          <p:spPr bwMode="auto">
            <a:xfrm>
              <a:off x="97" y="222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dirty="0">
                  <a:solidFill>
                    <a:schemeClr val="bg1"/>
                  </a:solidFill>
                </a:rPr>
                <a:t>5</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CC0A94A-A516-4DF3-A9B3-D2C8B5423611}" type="slidenum">
              <a:rPr lang="en-US" altLang="zh-CN" sz="1200">
                <a:effectLst>
                  <a:outerShdw blurRad="38100" dist="38100" dir="2700000" algn="tl">
                    <a:srgbClr val="C0C0C0"/>
                  </a:outerShdw>
                </a:effectLst>
                <a:latin typeface="Verdana" panose="020B0604030504040204" pitchFamily="34" charset="0"/>
              </a:rPr>
              <a:t>30</a:t>
            </a:fld>
            <a:endParaRPr lang="en-US" altLang="zh-CN" sz="1200">
              <a:effectLst>
                <a:outerShdw blurRad="38100" dist="38100" dir="2700000" algn="tl">
                  <a:srgbClr val="C0C0C0"/>
                </a:outerShdw>
              </a:effectLst>
              <a:latin typeface="Verdana" panose="020B0604030504040204" pitchFamily="34" charset="0"/>
            </a:endParaRPr>
          </a:p>
        </p:txBody>
      </p:sp>
      <p:sp>
        <p:nvSpPr>
          <p:cNvPr id="14339" name="Rectangle 2"/>
          <p:cNvSpPr>
            <a:spLocks noGrp="1" noChangeArrowheads="1"/>
          </p:cNvSpPr>
          <p:nvPr>
            <p:ph type="title" idx="4294967295"/>
          </p:nvPr>
        </p:nvSpPr>
        <p:spPr/>
        <p:txBody>
          <a:bodyPr/>
          <a:lstStyle/>
          <a:p>
            <a:pPr eaLnBrk="1" hangingPunct="1"/>
            <a:r>
              <a:rPr lang="en-US" altLang="zh-CN">
                <a:ea typeface="宋体" pitchFamily="2" charset="-122"/>
              </a:rPr>
              <a:t>Some Popular Boolean Operators</a:t>
            </a:r>
          </a:p>
        </p:txBody>
      </p:sp>
      <p:graphicFrame>
        <p:nvGraphicFramePr>
          <p:cNvPr id="12292" name="Group 4"/>
          <p:cNvGraphicFramePr>
            <a:graphicFrameLocks noGrp="1"/>
          </p:cNvGraphicFramePr>
          <p:nvPr>
            <p:ph idx="4294967295"/>
          </p:nvPr>
        </p:nvGraphicFramePr>
        <p:xfrm>
          <a:off x="381000" y="1676446"/>
          <a:ext cx="8305800" cy="3810000"/>
        </p:xfrm>
        <a:graphic>
          <a:graphicData uri="http://schemas.openxmlformats.org/drawingml/2006/table">
            <a:tbl>
              <a:tblPr/>
              <a:tblGrid>
                <a:gridCol w="3581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6096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1" i="0" u="sng" strike="noStrike" cap="none" normalizeH="0" baseline="0">
                          <a:ln>
                            <a:noFill/>
                          </a:ln>
                          <a:solidFill>
                            <a:schemeClr val="tx1"/>
                          </a:solidFill>
                          <a:effectLst/>
                          <a:latin typeface="Arial" panose="020B0604020202020204" pitchFamily="34" charset="0"/>
                          <a:ea typeface="宋体" pitchFamily="2" charset="-122"/>
                        </a:rPr>
                        <a:t>Formal Name</a:t>
                      </a:r>
                      <a:endParaRPr kumimoji="0" lang="en-US" altLang="zh-CN" sz="2400" b="1" i="0" u="sng"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1" i="0" u="sng" strike="noStrike" cap="none" normalizeH="0" baseline="0">
                          <a:ln>
                            <a:noFill/>
                          </a:ln>
                          <a:solidFill>
                            <a:schemeClr val="tx1"/>
                          </a:solidFill>
                          <a:effectLst/>
                          <a:latin typeface="Arial" panose="020B0604020202020204" pitchFamily="34" charset="0"/>
                          <a:ea typeface="宋体" pitchFamily="2" charset="-122"/>
                        </a:rPr>
                        <a:t>Nickname</a:t>
                      </a:r>
                      <a:endParaRPr kumimoji="0" lang="en-US" altLang="zh-CN" sz="2400" b="1" i="0" u="sng"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1" i="0" u="sng" strike="noStrike" cap="none" normalizeH="0" baseline="0">
                          <a:ln>
                            <a:noFill/>
                          </a:ln>
                          <a:solidFill>
                            <a:schemeClr val="tx1"/>
                          </a:solidFill>
                          <a:effectLst/>
                          <a:latin typeface="Arial" panose="020B0604020202020204" pitchFamily="34" charset="0"/>
                          <a:ea typeface="宋体" pitchFamily="2" charset="-122"/>
                        </a:rPr>
                        <a:t>Arity</a:t>
                      </a:r>
                      <a:endParaRPr kumimoji="0" lang="en-US" altLang="zh-CN" sz="2400" b="1" i="0" u="sng"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1" i="0" u="sng" strike="noStrike" cap="none" normalizeH="0" baseline="0">
                          <a:ln>
                            <a:noFill/>
                          </a:ln>
                          <a:solidFill>
                            <a:schemeClr val="tx1"/>
                          </a:solidFill>
                          <a:effectLst/>
                          <a:latin typeface="Arial" panose="020B0604020202020204" pitchFamily="34" charset="0"/>
                          <a:ea typeface="宋体" pitchFamily="2" charset="-122"/>
                        </a:rPr>
                        <a:t>Symbol</a:t>
                      </a:r>
                      <a:endParaRPr kumimoji="0" lang="en-US" altLang="zh-CN" sz="2400" b="1" i="0" u="sng"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Negation operator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NOT</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Unary</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itchFamily="2" charset="-122"/>
                        </a:rPr>
                        <a:t>¬</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34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Conjunction operator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AND</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sym typeface="Symbol" panose="05050102010706020507" pitchFamily="18" charset="2"/>
                        </a:rPr>
                        <a:t></a:t>
                      </a:r>
                      <a:endParaRPr kumimoji="0" lang="en-US" altLang="zh-CN" sz="2400" b="0" i="0" u="none" strike="noStrike" cap="none" normalizeH="0" baseline="0">
                        <a:ln>
                          <a:noFill/>
                        </a:ln>
                        <a:solidFill>
                          <a:schemeClr val="tx1"/>
                        </a:solidFill>
                        <a:effectLst/>
                        <a:latin typeface="Arial" panose="020B0604020202020204" pitchFamily="3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Disjunction operator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sym typeface="Symbol" panose="05050102010706020507" pitchFamily="18" charset="2"/>
                        </a:rPr>
                        <a:t></a:t>
                      </a:r>
                      <a:endParaRPr kumimoji="0" lang="en-US" altLang="zh-CN" sz="2400" b="0" i="0" u="none" strike="noStrike" cap="none" normalizeH="0" baseline="0">
                        <a:ln>
                          <a:noFill/>
                        </a:ln>
                        <a:solidFill>
                          <a:schemeClr val="tx1"/>
                        </a:solidFill>
                        <a:effectLst/>
                        <a:latin typeface="Arial" panose="020B0604020202020204" pitchFamily="3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Exclusive-OR operator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XOR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sym typeface="Symbol" panose="05050102010706020507" pitchFamily="18" charset="2"/>
                        </a:rPr>
                        <a:t></a:t>
                      </a:r>
                      <a:endParaRPr kumimoji="0" lang="en-US" altLang="zh-CN" sz="2400" b="0" i="0" u="none" strike="noStrike" cap="none" normalizeH="0" baseline="0">
                        <a:ln>
                          <a:noFill/>
                        </a:ln>
                        <a:solidFill>
                          <a:schemeClr val="tx1"/>
                        </a:solidFill>
                        <a:effectLst/>
                        <a:latin typeface="Arial" panose="020B0604020202020204" pitchFamily="3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34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Implication operator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IMPLIES</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sym typeface="Symbol" panose="05050102010706020507" pitchFamily="18" charset="2"/>
                        </a:rPr>
                        <a:t></a:t>
                      </a:r>
                      <a:endParaRPr kumimoji="0" lang="en-US" altLang="zh-CN" sz="2400" b="0" i="0" u="none" strike="noStrike" cap="none" normalizeH="0" baseline="0">
                        <a:ln>
                          <a:noFill/>
                        </a:ln>
                        <a:solidFill>
                          <a:schemeClr val="tx1"/>
                        </a:solidFill>
                        <a:effectLst/>
                        <a:latin typeface="Arial" panose="020B0604020202020204" pitchFamily="34" charset="0"/>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Biconditional operator</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IFF</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rPr>
                        <a:t>Binary</a:t>
                      </a:r>
                      <a:endParaRPr kumimoji="0" lang="en-US" altLang="zh-CN" sz="2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Arial" panose="020B0604020202020204" pitchFamily="34" charset="0"/>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cs typeface="Times New Roman" panose="02020603050405020304" pitchFamily="18" charset="0"/>
                          <a:sym typeface="Symbol" panose="05050102010706020507"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5144FDE-C69F-4489-B91B-3C4CFF405D25}" type="slidenum">
              <a:rPr lang="en-US" altLang="zh-CN" sz="1200">
                <a:effectLst>
                  <a:outerShdw blurRad="38100" dist="38100" dir="2700000" algn="tl">
                    <a:srgbClr val="C0C0C0"/>
                  </a:outerShdw>
                </a:effectLst>
                <a:latin typeface="Verdana" panose="020B0604030504040204" pitchFamily="34" charset="0"/>
              </a:rPr>
              <a:t>31</a:t>
            </a:fld>
            <a:endParaRPr lang="en-US" altLang="zh-CN" sz="1200">
              <a:effectLst>
                <a:outerShdw blurRad="38100" dist="38100" dir="2700000" algn="tl">
                  <a:srgbClr val="C0C0C0"/>
                </a:outerShdw>
              </a:effectLst>
              <a:latin typeface="Verdana" panose="020B0604030504040204" pitchFamily="34" charset="0"/>
            </a:endParaRPr>
          </a:p>
        </p:txBody>
      </p:sp>
      <p:sp>
        <p:nvSpPr>
          <p:cNvPr id="52227" name="Rectangle 2"/>
          <p:cNvSpPr>
            <a:spLocks noGrp="1" noChangeArrowheads="1"/>
          </p:cNvSpPr>
          <p:nvPr>
            <p:ph type="title" idx="4294967295"/>
          </p:nvPr>
        </p:nvSpPr>
        <p:spPr/>
        <p:txBody>
          <a:bodyPr/>
          <a:lstStyle/>
          <a:p>
            <a:pPr eaLnBrk="1" hangingPunct="1"/>
            <a:endParaRPr lang="zh-CN" altLang="zh-CN">
              <a:ea typeface="宋体" pitchFamily="2" charset="-122"/>
            </a:endParaRPr>
          </a:p>
        </p:txBody>
      </p:sp>
      <p:grpSp>
        <p:nvGrpSpPr>
          <p:cNvPr id="52228" name="Group 3"/>
          <p:cNvGrpSpPr/>
          <p:nvPr/>
        </p:nvGrpSpPr>
        <p:grpSpPr bwMode="auto">
          <a:xfrm>
            <a:off x="1981200" y="2819400"/>
            <a:ext cx="5029200" cy="2438400"/>
            <a:chOff x="0" y="0"/>
            <a:chExt cx="1889" cy="1009"/>
          </a:xfrm>
        </p:grpSpPr>
        <p:grpSp>
          <p:nvGrpSpPr>
            <p:cNvPr id="52230" name="Group 4"/>
            <p:cNvGrpSpPr/>
            <p:nvPr/>
          </p:nvGrpSpPr>
          <p:grpSpPr bwMode="auto">
            <a:xfrm>
              <a:off x="0" y="90"/>
              <a:ext cx="1889" cy="919"/>
              <a:chOff x="0" y="0"/>
              <a:chExt cx="1926" cy="937"/>
            </a:xfrm>
          </p:grpSpPr>
          <p:sp>
            <p:nvSpPr>
              <p:cNvPr id="52235"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52236"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52231"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52232"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52233"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52234"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52229" name="Rectangle 11"/>
          <p:cNvSpPr>
            <a:spLocks noGrp="1" noChangeArrowheads="1"/>
          </p:cNvSpPr>
          <p:nvPr>
            <p:ph type="body" idx="4294967295"/>
          </p:nvPr>
        </p:nvSpPr>
        <p:spPr>
          <a:xfrm>
            <a:off x="2743200" y="3352800"/>
            <a:ext cx="3810000" cy="533400"/>
          </a:xfrm>
        </p:spPr>
        <p:txBody>
          <a:bodyPr/>
          <a:lstStyle/>
          <a:p>
            <a:pPr eaLnBrk="1" hangingPunct="1">
              <a:lnSpc>
                <a:spcPct val="80000"/>
              </a:lnSpc>
            </a:pPr>
            <a:r>
              <a:rPr lang="en-US" altLang="zh-CN" sz="2800" b="1" dirty="0">
                <a:ea typeface="宋体" pitchFamily="2" charset="-122"/>
              </a:rPr>
              <a:t>Precedence of Logical Operators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F50D728-5820-4553-92A7-682B5D093BCB}" type="slidenum">
              <a:rPr lang="en-US" altLang="zh-CN" sz="1200">
                <a:effectLst>
                  <a:outerShdw blurRad="38100" dist="38100" dir="2700000" algn="tl">
                    <a:srgbClr val="C0C0C0"/>
                  </a:outerShdw>
                </a:effectLst>
                <a:latin typeface="Verdana" panose="020B0604030504040204" pitchFamily="34" charset="0"/>
              </a:rPr>
              <a:t>32</a:t>
            </a:fld>
            <a:endParaRPr lang="en-US" altLang="zh-CN" sz="1200">
              <a:effectLst>
                <a:outerShdw blurRad="38100" dist="38100" dir="2700000" algn="tl">
                  <a:srgbClr val="C0C0C0"/>
                </a:outerShdw>
              </a:effectLst>
              <a:latin typeface="Verdana" panose="020B0604030504040204" pitchFamily="34" charset="0"/>
            </a:endParaRPr>
          </a:p>
        </p:txBody>
      </p:sp>
      <p:sp>
        <p:nvSpPr>
          <p:cNvPr id="53251" name="Rectangle 2"/>
          <p:cNvSpPr>
            <a:spLocks noGrp="1" noChangeArrowheads="1"/>
          </p:cNvSpPr>
          <p:nvPr>
            <p:ph type="title" idx="4294967295"/>
          </p:nvPr>
        </p:nvSpPr>
        <p:spPr/>
        <p:txBody>
          <a:bodyPr/>
          <a:lstStyle/>
          <a:p>
            <a:pPr eaLnBrk="1" hangingPunct="1"/>
            <a:r>
              <a:rPr lang="en-US" altLang="zh-CN">
                <a:ea typeface="宋体" pitchFamily="2" charset="-122"/>
              </a:rPr>
              <a:t>Boolean Operations Summary</a:t>
            </a:r>
          </a:p>
        </p:txBody>
      </p:sp>
      <p:sp>
        <p:nvSpPr>
          <p:cNvPr id="53252" name="Rectangle 3"/>
          <p:cNvSpPr>
            <a:spLocks noGrp="1" noChangeArrowheads="1"/>
          </p:cNvSpPr>
          <p:nvPr>
            <p:ph type="body" idx="4294967295"/>
          </p:nvPr>
        </p:nvSpPr>
        <p:spPr>
          <a:xfrm>
            <a:off x="669925" y="1600248"/>
            <a:ext cx="7772400" cy="4343400"/>
          </a:xfrm>
        </p:spPr>
        <p:txBody>
          <a:bodyPr/>
          <a:lstStyle/>
          <a:p>
            <a:pPr eaLnBrk="1" hangingPunct="1"/>
            <a:r>
              <a:rPr lang="en-US" altLang="zh-CN" dirty="0">
                <a:solidFill>
                  <a:srgbClr val="000000"/>
                </a:solidFill>
                <a:ea typeface="宋体" pitchFamily="2" charset="-122"/>
              </a:rPr>
              <a:t>We have seen 1 unary operator (out of the 4 possible ones) and 5 binary operators:</a:t>
            </a:r>
          </a:p>
        </p:txBody>
      </p:sp>
      <p:graphicFrame>
        <p:nvGraphicFramePr>
          <p:cNvPr id="53253" name="Object 4"/>
          <p:cNvGraphicFramePr>
            <a:graphicFrameLocks noChangeAspect="1"/>
          </p:cNvGraphicFramePr>
          <p:nvPr/>
        </p:nvGraphicFramePr>
        <p:xfrm>
          <a:off x="1219288" y="3223903"/>
          <a:ext cx="7131050" cy="2741612"/>
        </p:xfrm>
        <a:graphic>
          <a:graphicData uri="http://schemas.openxmlformats.org/presentationml/2006/ole">
            <mc:AlternateContent xmlns:mc="http://schemas.openxmlformats.org/markup-compatibility/2006">
              <mc:Choice xmlns:v="urn:schemas-microsoft-com:vml" Requires="v">
                <p:oleObj spid="_x0000_s11272" r:id="rId4" imgW="7129780" imgH="2861945" progId="Word.Document.8">
                  <p:embed/>
                </p:oleObj>
              </mc:Choice>
              <mc:Fallback>
                <p:oleObj r:id="rId4" imgW="7129780" imgH="286194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88" y="3223903"/>
                        <a:ext cx="7131050"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B9F4324-754F-4478-AB6F-ADF508D8607E}" type="slidenum">
              <a:rPr lang="en-US" altLang="zh-CN" sz="1200">
                <a:effectLst>
                  <a:outerShdw blurRad="38100" dist="38100" dir="2700000" algn="tl">
                    <a:srgbClr val="C0C0C0"/>
                  </a:outerShdw>
                </a:effectLst>
                <a:latin typeface="Verdana" panose="020B0604030504040204" pitchFamily="34" charset="0"/>
              </a:rPr>
              <a:t>33</a:t>
            </a:fld>
            <a:endParaRPr lang="en-US" altLang="zh-CN" sz="1200">
              <a:effectLst>
                <a:outerShdw blurRad="38100" dist="38100" dir="2700000" algn="tl">
                  <a:srgbClr val="C0C0C0"/>
                </a:outerShdw>
              </a:effectLst>
              <a:latin typeface="Verdana" panose="020B0604030504040204" pitchFamily="34" charset="0"/>
            </a:endParaRPr>
          </a:p>
        </p:txBody>
      </p:sp>
      <p:sp>
        <p:nvSpPr>
          <p:cNvPr id="60419" name="Rectangle 2"/>
          <p:cNvSpPr>
            <a:spLocks noGrp="1" noChangeArrowheads="1"/>
          </p:cNvSpPr>
          <p:nvPr>
            <p:ph type="title" idx="4294967295"/>
          </p:nvPr>
        </p:nvSpPr>
        <p:spPr/>
        <p:txBody>
          <a:bodyPr/>
          <a:lstStyle/>
          <a:p>
            <a:pPr eaLnBrk="1" hangingPunct="1"/>
            <a:r>
              <a:rPr lang="en-US" altLang="zh-CN">
                <a:ea typeface="宋体" pitchFamily="2" charset="-122"/>
              </a:rPr>
              <a:t>Precedence of Logical Operators</a:t>
            </a:r>
          </a:p>
        </p:txBody>
      </p:sp>
      <p:sp>
        <p:nvSpPr>
          <p:cNvPr id="60420" name="Freeform 3"/>
          <p:cNvSpPr>
            <a:spLocks noEditPoints="1" noChangeArrowheads="1"/>
          </p:cNvSpPr>
          <p:nvPr/>
        </p:nvSpPr>
        <p:spPr bwMode="auto">
          <a:xfrm>
            <a:off x="1219200" y="2057400"/>
            <a:ext cx="7391400" cy="4038600"/>
          </a:xfrm>
          <a:custGeom>
            <a:avLst/>
            <a:gdLst>
              <a:gd name="T0" fmla="*/ 2147483646 w 2820"/>
              <a:gd name="T1" fmla="*/ 2147483646 h 2912"/>
              <a:gd name="T2" fmla="*/ 2147483646 w 2820"/>
              <a:gd name="T3" fmla="*/ 2147483646 h 2912"/>
              <a:gd name="T4" fmla="*/ 2147483646 w 2820"/>
              <a:gd name="T5" fmla="*/ 2147483646 h 2912"/>
              <a:gd name="T6" fmla="*/ 2147483646 w 2820"/>
              <a:gd name="T7" fmla="*/ 2147483646 h 2912"/>
              <a:gd name="T8" fmla="*/ 2147483646 w 2820"/>
              <a:gd name="T9" fmla="*/ 2147483646 h 2912"/>
              <a:gd name="T10" fmla="*/ 2147483646 w 2820"/>
              <a:gd name="T11" fmla="*/ 2147483646 h 2912"/>
              <a:gd name="T12" fmla="*/ 2147483646 w 2820"/>
              <a:gd name="T13" fmla="*/ 2147483646 h 2912"/>
              <a:gd name="T14" fmla="*/ 2147483646 w 2820"/>
              <a:gd name="T15" fmla="*/ 2147483646 h 2912"/>
              <a:gd name="T16" fmla="*/ 0 w 2820"/>
              <a:gd name="T17" fmla="*/ 2147483646 h 2912"/>
              <a:gd name="T18" fmla="*/ 2147483646 w 2820"/>
              <a:gd name="T19" fmla="*/ 2147483646 h 2912"/>
              <a:gd name="T20" fmla="*/ 2147483646 w 2820"/>
              <a:gd name="T21" fmla="*/ 2147483646 h 2912"/>
              <a:gd name="T22" fmla="*/ 2147483646 w 2820"/>
              <a:gd name="T23" fmla="*/ 2147483646 h 2912"/>
              <a:gd name="T24" fmla="*/ 2147483646 w 2820"/>
              <a:gd name="T25" fmla="*/ 2147483646 h 2912"/>
              <a:gd name="T26" fmla="*/ 2147483646 w 2820"/>
              <a:gd name="T27" fmla="*/ 2147483646 h 2912"/>
              <a:gd name="T28" fmla="*/ 2147483646 w 2820"/>
              <a:gd name="T29" fmla="*/ 2147483646 h 2912"/>
              <a:gd name="T30" fmla="*/ 2147483646 w 2820"/>
              <a:gd name="T31" fmla="*/ 2147483646 h 2912"/>
              <a:gd name="T32" fmla="*/ 2147483646 w 2820"/>
              <a:gd name="T33" fmla="*/ 2147483646 h 2912"/>
              <a:gd name="T34" fmla="*/ 2147483646 w 2820"/>
              <a:gd name="T35" fmla="*/ 2147483646 h 2912"/>
              <a:gd name="T36" fmla="*/ 2147483646 w 2820"/>
              <a:gd name="T37" fmla="*/ 2147483646 h 2912"/>
              <a:gd name="T38" fmla="*/ 2147483646 w 2820"/>
              <a:gd name="T39" fmla="*/ 2147483646 h 2912"/>
              <a:gd name="T40" fmla="*/ 2147483646 w 2820"/>
              <a:gd name="T41" fmla="*/ 2147483646 h 2912"/>
              <a:gd name="T42" fmla="*/ 2147483646 w 2820"/>
              <a:gd name="T43" fmla="*/ 2147483646 h 2912"/>
              <a:gd name="T44" fmla="*/ 2147483646 w 2820"/>
              <a:gd name="T45" fmla="*/ 2147483646 h 2912"/>
              <a:gd name="T46" fmla="*/ 2147483646 w 2820"/>
              <a:gd name="T47" fmla="*/ 2147483646 h 2912"/>
              <a:gd name="T48" fmla="*/ 2147483646 w 2820"/>
              <a:gd name="T49" fmla="*/ 2147483646 h 2912"/>
              <a:gd name="T50" fmla="*/ 2147483646 w 2820"/>
              <a:gd name="T51" fmla="*/ 2147483646 h 2912"/>
              <a:gd name="T52" fmla="*/ 2147483646 w 2820"/>
              <a:gd name="T53" fmla="*/ 2147483646 h 2912"/>
              <a:gd name="T54" fmla="*/ 2147483646 w 2820"/>
              <a:gd name="T55" fmla="*/ 2147483646 h 2912"/>
              <a:gd name="T56" fmla="*/ 2147483646 w 2820"/>
              <a:gd name="T57" fmla="*/ 2147483646 h 2912"/>
              <a:gd name="T58" fmla="*/ 2147483646 w 2820"/>
              <a:gd name="T59" fmla="*/ 2147483646 h 2912"/>
              <a:gd name="T60" fmla="*/ 2147483646 w 2820"/>
              <a:gd name="T61" fmla="*/ 2147483646 h 2912"/>
              <a:gd name="T62" fmla="*/ 2147483646 w 2820"/>
              <a:gd name="T63" fmla="*/ 2147483646 h 2912"/>
              <a:gd name="T64" fmla="*/ 2147483646 w 2820"/>
              <a:gd name="T65" fmla="*/ 2147483646 h 2912"/>
              <a:gd name="T66" fmla="*/ 2147483646 w 2820"/>
              <a:gd name="T67" fmla="*/ 2147483646 h 2912"/>
              <a:gd name="T68" fmla="*/ 2147483646 w 2820"/>
              <a:gd name="T69" fmla="*/ 2147483646 h 2912"/>
              <a:gd name="T70" fmla="*/ 2147483646 w 2820"/>
              <a:gd name="T71" fmla="*/ 2147483646 h 2912"/>
              <a:gd name="T72" fmla="*/ 2147483646 w 2820"/>
              <a:gd name="T73" fmla="*/ 2147483646 h 2912"/>
              <a:gd name="T74" fmla="*/ 2147483646 w 2820"/>
              <a:gd name="T75" fmla="*/ 2147483646 h 2912"/>
              <a:gd name="T76" fmla="*/ 2147483646 w 2820"/>
              <a:gd name="T77" fmla="*/ 2147483646 h 2912"/>
              <a:gd name="T78" fmla="*/ 2147483646 w 2820"/>
              <a:gd name="T79" fmla="*/ 2147483646 h 2912"/>
              <a:gd name="T80" fmla="*/ 2147483646 w 2820"/>
              <a:gd name="T81" fmla="*/ 2147483646 h 2912"/>
              <a:gd name="T82" fmla="*/ 2147483646 w 2820"/>
              <a:gd name="T83" fmla="*/ 2147483646 h 2912"/>
              <a:gd name="T84" fmla="*/ 2147483646 w 2820"/>
              <a:gd name="T85" fmla="*/ 2147483646 h 2912"/>
              <a:gd name="T86" fmla="*/ 2147483646 w 2820"/>
              <a:gd name="T87" fmla="*/ 2147483646 h 2912"/>
              <a:gd name="T88" fmla="*/ 2147483646 w 2820"/>
              <a:gd name="T89" fmla="*/ 2147483646 h 2912"/>
              <a:gd name="T90" fmla="*/ 2147483646 w 2820"/>
              <a:gd name="T91" fmla="*/ 2147483646 h 291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2229" name="Text Box 4"/>
          <p:cNvSpPr txBox="1">
            <a:spLocks noChangeArrowheads="1"/>
          </p:cNvSpPr>
          <p:nvPr/>
        </p:nvSpPr>
        <p:spPr bwMode="auto">
          <a:xfrm>
            <a:off x="5715000" y="35814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r>
              <a:rPr lang="en-US" altLang="zh-CN" sz="2800">
                <a:effectLst>
                  <a:outerShdw blurRad="38100" dist="38100" dir="2700000" algn="tl">
                    <a:srgbClr val="C0C0C0"/>
                  </a:outerShdw>
                </a:effectLst>
              </a:rPr>
              <a:t>First Direction</a:t>
            </a:r>
            <a:endParaRPr lang="en-US" altLang="zh-CN" sz="2800"/>
          </a:p>
        </p:txBody>
      </p:sp>
      <p:sp>
        <p:nvSpPr>
          <p:cNvPr id="60422" name="Oval 6"/>
          <p:cNvSpPr>
            <a:spLocks noChangeArrowheads="1"/>
          </p:cNvSpPr>
          <p:nvPr/>
        </p:nvSpPr>
        <p:spPr bwMode="auto">
          <a:xfrm rot="-723406">
            <a:off x="4567238" y="5222875"/>
            <a:ext cx="1576387" cy="720725"/>
          </a:xfrm>
          <a:prstGeom prst="ellipse">
            <a:avLst/>
          </a:prstGeom>
          <a:solidFill>
            <a:srgbClr val="0F2145">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23" name="Oval 7"/>
          <p:cNvSpPr>
            <a:spLocks noChangeArrowheads="1"/>
          </p:cNvSpPr>
          <p:nvPr/>
        </p:nvSpPr>
        <p:spPr bwMode="auto">
          <a:xfrm>
            <a:off x="4495800" y="4019550"/>
            <a:ext cx="1881188" cy="17684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24" name="Oval 8"/>
          <p:cNvSpPr>
            <a:spLocks noChangeArrowheads="1"/>
          </p:cNvSpPr>
          <p:nvPr/>
        </p:nvSpPr>
        <p:spPr bwMode="auto">
          <a:xfrm>
            <a:off x="4516438" y="4029075"/>
            <a:ext cx="1836737" cy="1724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25" name="Oval 9"/>
          <p:cNvSpPr>
            <a:spLocks noChangeArrowheads="1"/>
          </p:cNvSpPr>
          <p:nvPr/>
        </p:nvSpPr>
        <p:spPr bwMode="auto">
          <a:xfrm>
            <a:off x="4587875" y="4044950"/>
            <a:ext cx="1747838" cy="161290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26" name="Oval 10"/>
          <p:cNvSpPr>
            <a:spLocks noChangeArrowheads="1"/>
          </p:cNvSpPr>
          <p:nvPr/>
        </p:nvSpPr>
        <p:spPr bwMode="auto">
          <a:xfrm>
            <a:off x="4625975" y="4089400"/>
            <a:ext cx="1554163" cy="130810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27" name="Text Box 11"/>
          <p:cNvSpPr txBox="1">
            <a:spLocks noChangeArrowheads="1"/>
          </p:cNvSpPr>
          <p:nvPr/>
        </p:nvSpPr>
        <p:spPr bwMode="auto">
          <a:xfrm>
            <a:off x="5049838" y="4492625"/>
            <a:ext cx="6873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4000" b="1">
                <a:sym typeface="Symbol" panose="05050102010706020507" pitchFamily="18" charset="2"/>
              </a:rPr>
              <a:t></a:t>
            </a:r>
            <a:r>
              <a:rPr lang="en-US" altLang="zh-CN" sz="4000" b="1"/>
              <a:t> </a:t>
            </a:r>
          </a:p>
        </p:txBody>
      </p:sp>
      <p:sp>
        <p:nvSpPr>
          <p:cNvPr id="60428" name="Oval 12"/>
          <p:cNvSpPr>
            <a:spLocks noChangeArrowheads="1"/>
          </p:cNvSpPr>
          <p:nvPr/>
        </p:nvSpPr>
        <p:spPr bwMode="auto">
          <a:xfrm rot="-772996">
            <a:off x="1219200" y="3962400"/>
            <a:ext cx="1133475" cy="609600"/>
          </a:xfrm>
          <a:prstGeom prst="ellipse">
            <a:avLst/>
          </a:prstGeom>
          <a:solidFill>
            <a:srgbClr val="0F2145">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nvGrpSpPr>
          <p:cNvPr id="60429" name="Group 13"/>
          <p:cNvGrpSpPr/>
          <p:nvPr/>
        </p:nvGrpSpPr>
        <p:grpSpPr bwMode="auto">
          <a:xfrm>
            <a:off x="1220788" y="3048000"/>
            <a:ext cx="1370012" cy="1441450"/>
            <a:chOff x="0" y="0"/>
            <a:chExt cx="842" cy="860"/>
          </a:xfrm>
        </p:grpSpPr>
        <p:sp>
          <p:nvSpPr>
            <p:cNvPr id="60449" name="Oval 14"/>
            <p:cNvSpPr>
              <a:spLocks noChangeArrowheads="1"/>
            </p:cNvSpPr>
            <p:nvPr/>
          </p:nvSpPr>
          <p:spPr bwMode="auto">
            <a:xfrm>
              <a:off x="0" y="0"/>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50" name="Oval 15"/>
            <p:cNvSpPr>
              <a:spLocks noChangeArrowheads="1"/>
            </p:cNvSpPr>
            <p:nvPr/>
          </p:nvSpPr>
          <p:spPr bwMode="auto">
            <a:xfrm>
              <a:off x="11" y="5"/>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51" name="Oval 16"/>
            <p:cNvSpPr>
              <a:spLocks noChangeArrowheads="1"/>
            </p:cNvSpPr>
            <p:nvPr/>
          </p:nvSpPr>
          <p:spPr bwMode="auto">
            <a:xfrm>
              <a:off x="19" y="13"/>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52" name="Oval 17"/>
            <p:cNvSpPr>
              <a:spLocks noChangeArrowheads="1"/>
            </p:cNvSpPr>
            <p:nvPr/>
          </p:nvSpPr>
          <p:spPr bwMode="auto">
            <a:xfrm>
              <a:off x="63" y="35"/>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53" name="Text Box 18"/>
            <p:cNvSpPr txBox="1">
              <a:spLocks noChangeArrowheads="1"/>
            </p:cNvSpPr>
            <p:nvPr/>
          </p:nvSpPr>
          <p:spPr bwMode="auto">
            <a:xfrm>
              <a:off x="79" y="184"/>
              <a:ext cx="66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3600" b="1">
                  <a:sym typeface="Symbol" panose="05050102010706020507" pitchFamily="18" charset="2"/>
                </a:rPr>
                <a:t></a:t>
              </a:r>
              <a:r>
                <a:rPr lang="en-US" altLang="zh-CN" sz="4000" b="1"/>
                <a:t> </a:t>
              </a:r>
              <a:r>
                <a:rPr lang="en-US" altLang="zh-CN" sz="3600" b="1">
                  <a:sym typeface="Symbol" panose="05050102010706020507" pitchFamily="18" charset="2"/>
                </a:rPr>
                <a:t></a:t>
              </a:r>
              <a:r>
                <a:rPr lang="en-US" altLang="zh-CN" sz="3600" b="1"/>
                <a:t> </a:t>
              </a:r>
            </a:p>
          </p:txBody>
        </p:sp>
      </p:grpSp>
      <p:sp>
        <p:nvSpPr>
          <p:cNvPr id="60430" name="Oval 19"/>
          <p:cNvSpPr>
            <a:spLocks noChangeArrowheads="1"/>
          </p:cNvSpPr>
          <p:nvPr/>
        </p:nvSpPr>
        <p:spPr bwMode="auto">
          <a:xfrm>
            <a:off x="1566863" y="2435225"/>
            <a:ext cx="914400" cy="533400"/>
          </a:xfrm>
          <a:prstGeom prst="ellipse">
            <a:avLst/>
          </a:prstGeom>
          <a:solidFill>
            <a:srgbClr val="0F2145">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1" name="Oval 20"/>
          <p:cNvSpPr>
            <a:spLocks noChangeArrowheads="1"/>
          </p:cNvSpPr>
          <p:nvPr/>
        </p:nvSpPr>
        <p:spPr bwMode="auto">
          <a:xfrm>
            <a:off x="1643063" y="1828800"/>
            <a:ext cx="1023937" cy="102393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2" name="Oval 21"/>
          <p:cNvSpPr>
            <a:spLocks noChangeArrowheads="1"/>
          </p:cNvSpPr>
          <p:nvPr/>
        </p:nvSpPr>
        <p:spPr bwMode="auto">
          <a:xfrm>
            <a:off x="1655763" y="1833563"/>
            <a:ext cx="1000125" cy="10001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3" name="Oval 22"/>
          <p:cNvSpPr>
            <a:spLocks noChangeArrowheads="1"/>
          </p:cNvSpPr>
          <p:nvPr/>
        </p:nvSpPr>
        <p:spPr bwMode="auto">
          <a:xfrm>
            <a:off x="1666875" y="1844675"/>
            <a:ext cx="950913" cy="9334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4" name="Oval 23"/>
          <p:cNvSpPr>
            <a:spLocks noChangeArrowheads="1"/>
          </p:cNvSpPr>
          <p:nvPr/>
        </p:nvSpPr>
        <p:spPr bwMode="auto">
          <a:xfrm>
            <a:off x="1720850" y="1870075"/>
            <a:ext cx="847725" cy="757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5" name="Text Box 24"/>
          <p:cNvSpPr txBox="1">
            <a:spLocks noChangeArrowheads="1"/>
          </p:cNvSpPr>
          <p:nvPr/>
        </p:nvSpPr>
        <p:spPr bwMode="auto">
          <a:xfrm>
            <a:off x="1816100" y="2000250"/>
            <a:ext cx="698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b="1">
                <a:sym typeface="Symbol" panose="05050102010706020507" pitchFamily="18" charset="2"/>
              </a:rPr>
              <a:t></a:t>
            </a:r>
            <a:r>
              <a:rPr lang="en-US" altLang="zh-CN" b="1"/>
              <a:t> </a:t>
            </a:r>
          </a:p>
        </p:txBody>
      </p:sp>
      <p:sp>
        <p:nvSpPr>
          <p:cNvPr id="60436" name="Oval 25"/>
          <p:cNvSpPr>
            <a:spLocks noChangeArrowheads="1"/>
          </p:cNvSpPr>
          <p:nvPr/>
        </p:nvSpPr>
        <p:spPr bwMode="auto">
          <a:xfrm>
            <a:off x="2928938" y="2133600"/>
            <a:ext cx="685800" cy="228600"/>
          </a:xfrm>
          <a:prstGeom prst="ellipse">
            <a:avLst/>
          </a:prstGeom>
          <a:solidFill>
            <a:srgbClr val="0F2145">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7" name="Oval 26"/>
          <p:cNvSpPr>
            <a:spLocks noChangeArrowheads="1"/>
          </p:cNvSpPr>
          <p:nvPr/>
        </p:nvSpPr>
        <p:spPr bwMode="auto">
          <a:xfrm>
            <a:off x="3051175" y="1600200"/>
            <a:ext cx="682625" cy="68262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8" name="Oval 27"/>
          <p:cNvSpPr>
            <a:spLocks noChangeArrowheads="1"/>
          </p:cNvSpPr>
          <p:nvPr/>
        </p:nvSpPr>
        <p:spPr bwMode="auto">
          <a:xfrm>
            <a:off x="3060700" y="1603375"/>
            <a:ext cx="665163" cy="666750"/>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39" name="Oval 28"/>
          <p:cNvSpPr>
            <a:spLocks noChangeArrowheads="1"/>
          </p:cNvSpPr>
          <p:nvPr/>
        </p:nvSpPr>
        <p:spPr bwMode="auto">
          <a:xfrm>
            <a:off x="3067050" y="1609725"/>
            <a:ext cx="633413" cy="62230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40" name="Oval 29"/>
          <p:cNvSpPr>
            <a:spLocks noChangeArrowheads="1"/>
          </p:cNvSpPr>
          <p:nvPr/>
        </p:nvSpPr>
        <p:spPr bwMode="auto">
          <a:xfrm>
            <a:off x="3103563" y="1628775"/>
            <a:ext cx="563562" cy="503238"/>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41" name="Text Box 30"/>
          <p:cNvSpPr txBox="1">
            <a:spLocks noChangeArrowheads="1"/>
          </p:cNvSpPr>
          <p:nvPr/>
        </p:nvSpPr>
        <p:spPr bwMode="auto">
          <a:xfrm>
            <a:off x="3135313" y="1744663"/>
            <a:ext cx="519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2000" b="1">
                <a:sym typeface="Symbol" panose="05050102010706020507" pitchFamily="18" charset="2"/>
              </a:rPr>
              <a:t></a:t>
            </a:r>
            <a:r>
              <a:rPr lang="en-US" altLang="zh-CN" sz="2000" b="1"/>
              <a:t> </a:t>
            </a:r>
          </a:p>
        </p:txBody>
      </p:sp>
      <p:sp>
        <p:nvSpPr>
          <p:cNvPr id="60442" name="Oval 31"/>
          <p:cNvSpPr>
            <a:spLocks noChangeArrowheads="1"/>
          </p:cNvSpPr>
          <p:nvPr/>
        </p:nvSpPr>
        <p:spPr bwMode="auto">
          <a:xfrm rot="-772996">
            <a:off x="2676525" y="4779963"/>
            <a:ext cx="1301750" cy="715962"/>
          </a:xfrm>
          <a:prstGeom prst="ellipse">
            <a:avLst/>
          </a:prstGeom>
          <a:solidFill>
            <a:srgbClr val="0F2145">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nvGrpSpPr>
          <p:cNvPr id="60443" name="Group 32"/>
          <p:cNvGrpSpPr/>
          <p:nvPr/>
        </p:nvGrpSpPr>
        <p:grpSpPr bwMode="auto">
          <a:xfrm>
            <a:off x="2590800" y="3810000"/>
            <a:ext cx="1600200" cy="1600200"/>
            <a:chOff x="0" y="0"/>
            <a:chExt cx="842" cy="860"/>
          </a:xfrm>
        </p:grpSpPr>
        <p:sp>
          <p:nvSpPr>
            <p:cNvPr id="60444" name="Oval 33"/>
            <p:cNvSpPr>
              <a:spLocks noChangeArrowheads="1"/>
            </p:cNvSpPr>
            <p:nvPr/>
          </p:nvSpPr>
          <p:spPr bwMode="auto">
            <a:xfrm>
              <a:off x="0" y="0"/>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45" name="Oval 34"/>
            <p:cNvSpPr>
              <a:spLocks noChangeArrowheads="1"/>
            </p:cNvSpPr>
            <p:nvPr/>
          </p:nvSpPr>
          <p:spPr bwMode="auto">
            <a:xfrm>
              <a:off x="11" y="5"/>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46" name="Oval 35"/>
            <p:cNvSpPr>
              <a:spLocks noChangeArrowheads="1"/>
            </p:cNvSpPr>
            <p:nvPr/>
          </p:nvSpPr>
          <p:spPr bwMode="auto">
            <a:xfrm>
              <a:off x="19" y="13"/>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47" name="Oval 36"/>
            <p:cNvSpPr>
              <a:spLocks noChangeArrowheads="1"/>
            </p:cNvSpPr>
            <p:nvPr/>
          </p:nvSpPr>
          <p:spPr bwMode="auto">
            <a:xfrm>
              <a:off x="63" y="35"/>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0448" name="Text Box 37"/>
            <p:cNvSpPr txBox="1">
              <a:spLocks noChangeArrowheads="1"/>
            </p:cNvSpPr>
            <p:nvPr/>
          </p:nvSpPr>
          <p:spPr bwMode="auto">
            <a:xfrm>
              <a:off x="243" y="192"/>
              <a:ext cx="33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4000" b="1">
                  <a:sym typeface="Symbol" panose="05050102010706020507" pitchFamily="18" charset="2"/>
                </a:rPr>
                <a:t></a:t>
              </a:r>
              <a:r>
                <a:rPr lang="en-US" altLang="zh-CN" sz="4000" b="1"/>
                <a:t> </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6C998D6-DAB4-471B-B699-CF28613F771B}" type="slidenum">
              <a:rPr lang="en-US" altLang="zh-CN" sz="1200">
                <a:effectLst>
                  <a:outerShdw blurRad="38100" dist="38100" dir="2700000" algn="tl">
                    <a:srgbClr val="C0C0C0"/>
                  </a:outerShdw>
                </a:effectLst>
                <a:latin typeface="Verdana" panose="020B0604030504040204" pitchFamily="34" charset="0"/>
              </a:rPr>
              <a:t>34</a:t>
            </a:fld>
            <a:endParaRPr lang="en-US" altLang="zh-CN" sz="1200">
              <a:effectLst>
                <a:outerShdw blurRad="38100" dist="38100" dir="2700000" algn="tl">
                  <a:srgbClr val="C0C0C0"/>
                </a:outerShdw>
              </a:effectLst>
              <a:latin typeface="Verdana" panose="020B0604030504040204" pitchFamily="34" charset="0"/>
            </a:endParaRPr>
          </a:p>
        </p:txBody>
      </p:sp>
      <p:sp>
        <p:nvSpPr>
          <p:cNvPr id="55299" name="Rectangle 2"/>
          <p:cNvSpPr>
            <a:spLocks noGrp="1" noChangeArrowheads="1"/>
          </p:cNvSpPr>
          <p:nvPr>
            <p:ph type="title" idx="4294967295"/>
          </p:nvPr>
        </p:nvSpPr>
        <p:spPr/>
        <p:txBody>
          <a:bodyPr/>
          <a:lstStyle/>
          <a:p>
            <a:pPr eaLnBrk="1" hangingPunct="1"/>
            <a:r>
              <a:rPr lang="en-US" altLang="zh-CN">
                <a:ea typeface="宋体" pitchFamily="2" charset="-122"/>
              </a:rPr>
              <a:t>Some Alternative Notations</a:t>
            </a:r>
          </a:p>
        </p:txBody>
      </p:sp>
      <p:graphicFrame>
        <p:nvGraphicFramePr>
          <p:cNvPr id="55300" name="Object 3"/>
          <p:cNvGraphicFramePr>
            <a:graphicFrameLocks noGrp="1" noChangeAspect="1"/>
          </p:cNvGraphicFramePr>
          <p:nvPr>
            <p:ph type="tbl" idx="4294967295"/>
          </p:nvPr>
        </p:nvGraphicFramePr>
        <p:xfrm>
          <a:off x="381000" y="2286000"/>
          <a:ext cx="8313738" cy="3063875"/>
        </p:xfrm>
        <a:graphic>
          <a:graphicData uri="http://schemas.openxmlformats.org/presentationml/2006/ole">
            <mc:AlternateContent xmlns:mc="http://schemas.openxmlformats.org/markup-compatibility/2006">
              <mc:Choice xmlns:v="urn:schemas-microsoft-com:vml" Requires="v">
                <p:oleObj spid="_x0000_s12295" r:id="rId3" imgW="8799830" imgH="3242945" progId="Word.Document.8">
                  <p:embed/>
                </p:oleObj>
              </mc:Choice>
              <mc:Fallback>
                <p:oleObj r:id="rId3" imgW="8799830" imgH="3242945" progId="Word.Document.8">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8313738" cy="30638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1D5622E-E740-4FC7-9118-31CD807F7C5F}" type="slidenum">
              <a:rPr lang="en-US" altLang="zh-CN" sz="1200">
                <a:effectLst>
                  <a:outerShdw blurRad="38100" dist="38100" dir="2700000" algn="tl">
                    <a:srgbClr val="C0C0C0"/>
                  </a:outerShdw>
                </a:effectLst>
                <a:latin typeface="Verdana" panose="020B0604030504040204" pitchFamily="34" charset="0"/>
              </a:rPr>
              <a:t>35</a:t>
            </a:fld>
            <a:endParaRPr lang="en-US" altLang="zh-CN" sz="1200">
              <a:effectLst>
                <a:outerShdw blurRad="38100" dist="38100" dir="2700000" algn="tl">
                  <a:srgbClr val="C0C0C0"/>
                </a:outerShdw>
              </a:effectLst>
              <a:latin typeface="Verdana" panose="020B0604030504040204" pitchFamily="34" charset="0"/>
            </a:endParaRPr>
          </a:p>
        </p:txBody>
      </p:sp>
      <p:sp>
        <p:nvSpPr>
          <p:cNvPr id="56323" name="Rectangle 2"/>
          <p:cNvSpPr>
            <a:spLocks noGrp="1" noChangeArrowheads="1"/>
          </p:cNvSpPr>
          <p:nvPr>
            <p:ph type="title" idx="4294967295"/>
          </p:nvPr>
        </p:nvSpPr>
        <p:spPr/>
        <p:txBody>
          <a:bodyPr/>
          <a:lstStyle/>
          <a:p>
            <a:pPr eaLnBrk="1" hangingPunct="1"/>
            <a:r>
              <a:rPr lang="en-US" altLang="zh-CN">
                <a:ea typeface="宋体" pitchFamily="2" charset="-122"/>
              </a:rPr>
              <a:t>Example </a:t>
            </a:r>
          </a:p>
        </p:txBody>
      </p:sp>
      <p:sp>
        <p:nvSpPr>
          <p:cNvPr id="54276" name="Rectangle 3"/>
          <p:cNvSpPr>
            <a:spLocks noGrp="1"/>
          </p:cNvSpPr>
          <p:nvPr>
            <p:ph type="body" idx="4294967295"/>
          </p:nvPr>
        </p:nvSpPr>
        <p:spPr>
          <a:xfrm>
            <a:off x="304800" y="1524000"/>
            <a:ext cx="8458200" cy="4876800"/>
          </a:xfrm>
        </p:spPr>
        <p:txBody>
          <a:bodyPr/>
          <a:lstStyle/>
          <a:p>
            <a:pPr algn="just" eaLnBrk="1" hangingPunct="1">
              <a:defRPr/>
            </a:pPr>
            <a:r>
              <a:rPr lang="en-US" altLang="zh-CN" sz="2400" noProof="1">
                <a:solidFill>
                  <a:srgbClr val="000000"/>
                </a:solidFill>
                <a:ea typeface="宋体" pitchFamily="2" charset="-122"/>
              </a:rPr>
              <a:t>谓词逻辑应用于计算机硬件的设计上，这个思想是1938年克劳德·香农（Claude Shannon）首次发表在他的MIT硕士论文中。</a:t>
            </a:r>
          </a:p>
          <a:p>
            <a:pPr algn="just" eaLnBrk="1" hangingPunct="1">
              <a:defRPr/>
            </a:pPr>
            <a:r>
              <a:rPr lang="en-US" altLang="zh-CN" sz="2400" noProof="1">
                <a:solidFill>
                  <a:srgbClr val="000000"/>
                </a:solidFill>
                <a:ea typeface="宋体" pitchFamily="2" charset="-122"/>
              </a:rPr>
              <a:t>逻辑电路（或数字电路）接受输入信号p1,p2,……, pn，每个信号1位[或0(</a:t>
            </a:r>
            <a:r>
              <a:rPr lang="zh-CN" altLang="en-US" sz="2400" noProof="1">
                <a:solidFill>
                  <a:srgbClr val="000000"/>
                </a:solidFill>
                <a:ea typeface="宋体" pitchFamily="2" charset="-122"/>
              </a:rPr>
              <a:t>关</a:t>
            </a:r>
            <a:r>
              <a:rPr lang="en-US" altLang="zh-CN" sz="2400" noProof="1">
                <a:solidFill>
                  <a:srgbClr val="000000"/>
                </a:solidFill>
                <a:ea typeface="宋体" pitchFamily="2" charset="-122"/>
              </a:rPr>
              <a:t>)或1(</a:t>
            </a:r>
            <a:r>
              <a:rPr lang="zh-CN" altLang="en-US" sz="2400" noProof="1">
                <a:solidFill>
                  <a:srgbClr val="000000"/>
                </a:solidFill>
                <a:ea typeface="宋体" pitchFamily="2" charset="-122"/>
              </a:rPr>
              <a:t>开</a:t>
            </a:r>
            <a:r>
              <a:rPr lang="en-US" altLang="zh-CN" sz="2400" noProof="1">
                <a:solidFill>
                  <a:srgbClr val="000000"/>
                </a:solidFill>
                <a:ea typeface="宋体" pitchFamily="2" charset="-122"/>
              </a:rPr>
              <a:t>)]，产生输出信号s1,s2,……,sn，每个一位。复杂的数字电路都是由三种简单的基本电路构成（门电路）</a:t>
            </a:r>
            <a:endParaRPr lang="en-US" altLang="zh-CN" sz="2800" noProof="1">
              <a:solidFill>
                <a:srgbClr val="000000"/>
              </a:solidFill>
              <a:latin typeface="Times New Roman" panose="02020603050405020304" pitchFamily="18" charset="0"/>
              <a:ea typeface="宋体" pitchFamily="2" charset="-122"/>
            </a:endParaRPr>
          </a:p>
          <a:p>
            <a:pPr marL="0" indent="0" algn="just" eaLnBrk="1" hangingPunct="1">
              <a:buFont typeface="Wingdings" panose="05000000000000000000" pitchFamily="2" charset="2"/>
              <a:buNone/>
              <a:defRPr/>
            </a:pPr>
            <a:endParaRPr lang="en-US" altLang="zh-CN" noProof="1">
              <a:ea typeface="宋体" pitchFamily="2" charset="-122"/>
              <a:sym typeface="Symbol" panose="05050102010706020507" pitchFamily="18" charset="2"/>
            </a:endParaRPr>
          </a:p>
        </p:txBody>
      </p:sp>
      <p:pic>
        <p:nvPicPr>
          <p:cNvPr id="56325" name="图片 52" descr="C:\Users\98366\AppData\Roaming\Tencent\Users\983660274\TIM\WinTemp\RichOle\IU89F1CA$E1XMUTB2S4Y8NL.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168775"/>
            <a:ext cx="56261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CBD8333-1469-4A83-991A-6C661405F353}" type="slidenum">
              <a:rPr lang="en-US" altLang="zh-CN" sz="1200">
                <a:effectLst>
                  <a:outerShdw blurRad="38100" dist="38100" dir="2700000" algn="tl">
                    <a:srgbClr val="C0C0C0"/>
                  </a:outerShdw>
                </a:effectLst>
                <a:latin typeface="Verdana" panose="020B0604030504040204" pitchFamily="34" charset="0"/>
              </a:rPr>
              <a:t>36</a:t>
            </a:fld>
            <a:endParaRPr lang="en-US" altLang="zh-CN" sz="1200">
              <a:effectLst>
                <a:outerShdw blurRad="38100" dist="38100" dir="2700000" algn="tl">
                  <a:srgbClr val="C0C0C0"/>
                </a:outerShdw>
              </a:effectLst>
              <a:latin typeface="Verdana" panose="020B0604030504040204" pitchFamily="34" charset="0"/>
            </a:endParaRPr>
          </a:p>
        </p:txBody>
      </p:sp>
      <p:sp>
        <p:nvSpPr>
          <p:cNvPr id="69635" name="Rectangle 2"/>
          <p:cNvSpPr>
            <a:spLocks noGrp="1" noChangeArrowheads="1"/>
          </p:cNvSpPr>
          <p:nvPr>
            <p:ph type="title" idx="4294967295"/>
          </p:nvPr>
        </p:nvSpPr>
        <p:spPr/>
        <p:txBody>
          <a:bodyPr/>
          <a:lstStyle/>
          <a:p>
            <a:pPr eaLnBrk="1" hangingPunct="1"/>
            <a:r>
              <a:rPr lang="en-US" altLang="zh-CN">
                <a:ea typeface="宋体" pitchFamily="2" charset="-122"/>
              </a:rPr>
              <a:t>Example 5</a:t>
            </a:r>
            <a:r>
              <a:rPr lang="zh-CN" altLang="en-US">
                <a:ea typeface="宋体" pitchFamily="2" charset="-122"/>
              </a:rPr>
              <a:t>：语言处理的语句</a:t>
            </a:r>
          </a:p>
        </p:txBody>
      </p:sp>
      <p:sp>
        <p:nvSpPr>
          <p:cNvPr id="62467" name="Rectangle 3"/>
          <p:cNvSpPr>
            <a:spLocks noGrp="1"/>
          </p:cNvSpPr>
          <p:nvPr>
            <p:ph type="body" idx="4294967295"/>
          </p:nvPr>
        </p:nvSpPr>
        <p:spPr>
          <a:xfrm>
            <a:off x="457200" y="1657350"/>
            <a:ext cx="8229600" cy="4879975"/>
          </a:xfrm>
        </p:spPr>
        <p:txBody>
          <a:bodyPr/>
          <a:lstStyle/>
          <a:p>
            <a:pPr eaLnBrk="1" hangingPunct="1">
              <a:defRPr/>
            </a:pPr>
            <a:r>
              <a:rPr lang="en-US" altLang="zh-CN" sz="2400" dirty="0" err="1">
                <a:ea typeface="宋体" pitchFamily="2" charset="-122"/>
                <a:sym typeface="+mn-ea"/>
              </a:rPr>
              <a:t>在逻辑电路中，谓词逻辑公式常常用来表示电路的输出。请找出以下两个组合电路的输出结果</a:t>
            </a:r>
            <a:r>
              <a:rPr lang="en-US" altLang="zh-CN" sz="2400" dirty="0">
                <a:ea typeface="宋体" pitchFamily="2" charset="-122"/>
                <a:sym typeface="+mn-ea"/>
              </a:rPr>
              <a:t>：</a:t>
            </a:r>
            <a:endParaRPr lang="en-US" altLang="zh-CN" sz="2400" noProof="1">
              <a:solidFill>
                <a:srgbClr val="000000"/>
              </a:solidFill>
              <a:latin typeface="Times New Roman" panose="02020603050405020304" pitchFamily="18" charset="0"/>
              <a:ea typeface="宋体" pitchFamily="2" charset="-122"/>
            </a:endParaRPr>
          </a:p>
          <a:p>
            <a:pPr eaLnBrk="1" hangingPunct="1">
              <a:defRPr/>
            </a:pPr>
            <a:endParaRPr lang="en-US" altLang="zh-CN" sz="2400" noProof="1">
              <a:solidFill>
                <a:srgbClr val="000000"/>
              </a:solidFill>
              <a:latin typeface="Times New Roman" panose="02020603050405020304" pitchFamily="18" charset="0"/>
              <a:ea typeface="宋体" pitchFamily="2" charset="-122"/>
            </a:endParaRPr>
          </a:p>
          <a:p>
            <a:pPr marL="0" indent="0" eaLnBrk="1" hangingPunct="1">
              <a:buFont typeface="Wingdings" panose="05000000000000000000" pitchFamily="2" charset="2"/>
              <a:buNone/>
              <a:defRPr/>
            </a:pPr>
            <a:endParaRPr lang="en-US" altLang="zh-CN" b="1" noProof="1">
              <a:solidFill>
                <a:srgbClr val="000000"/>
              </a:solidFill>
              <a:ea typeface="宋体" pitchFamily="2" charset="-122"/>
            </a:endParaRPr>
          </a:p>
        </p:txBody>
      </p:sp>
      <p:pic>
        <p:nvPicPr>
          <p:cNvPr id="58373" name="图片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283"/>
            <a:ext cx="535305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4864100"/>
            <a:ext cx="37576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CAF76A8-3696-4123-9AD9-FB9D34B46E70}" type="slidenum">
              <a:rPr lang="en-US" altLang="zh-CN" sz="1200">
                <a:effectLst>
                  <a:outerShdw blurRad="38100" dist="38100" dir="2700000" algn="tl">
                    <a:srgbClr val="C0C0C0"/>
                  </a:outerShdw>
                </a:effectLst>
                <a:latin typeface="Verdana" panose="020B0604030504040204" pitchFamily="34" charset="0"/>
              </a:rPr>
              <a:t>37</a:t>
            </a:fld>
            <a:endParaRPr lang="en-US" altLang="zh-CN" sz="1200">
              <a:effectLst>
                <a:outerShdw blurRad="38100" dist="38100" dir="2700000" algn="tl">
                  <a:srgbClr val="C0C0C0"/>
                </a:outerShdw>
              </a:effectLst>
              <a:latin typeface="Verdana" panose="020B0604030504040204" pitchFamily="34" charset="0"/>
            </a:endParaRPr>
          </a:p>
        </p:txBody>
      </p:sp>
      <p:sp>
        <p:nvSpPr>
          <p:cNvPr id="73731" name="Rectangle 2"/>
          <p:cNvSpPr>
            <a:spLocks noGrp="1" noChangeArrowheads="1"/>
          </p:cNvSpPr>
          <p:nvPr>
            <p:ph type="title" idx="4294967295"/>
          </p:nvPr>
        </p:nvSpPr>
        <p:spPr/>
        <p:txBody>
          <a:bodyPr/>
          <a:lstStyle/>
          <a:p>
            <a:pPr eaLnBrk="1" hangingPunct="1"/>
            <a:r>
              <a:rPr lang="en-US" altLang="zh-CN" sz="2800" dirty="0">
                <a:ea typeface="宋体" pitchFamily="2" charset="-122"/>
              </a:rPr>
              <a:t>Example 6: Logic and Bit Operations</a:t>
            </a:r>
          </a:p>
        </p:txBody>
      </p:sp>
      <p:sp>
        <p:nvSpPr>
          <p:cNvPr id="73732" name="Freeform 4"/>
          <p:cNvSpPr>
            <a:spLocks noChangeArrowheads="1"/>
          </p:cNvSpPr>
          <p:nvPr/>
        </p:nvSpPr>
        <p:spPr bwMode="auto">
          <a:xfrm rot="-794495">
            <a:off x="4592638" y="2722563"/>
            <a:ext cx="1150937" cy="3316287"/>
          </a:xfrm>
          <a:custGeom>
            <a:avLst/>
            <a:gdLst>
              <a:gd name="T0" fmla="*/ 0 w 646"/>
              <a:gd name="T1" fmla="*/ 0 h 1861"/>
              <a:gd name="T2" fmla="*/ 2147483646 w 646"/>
              <a:gd name="T3" fmla="*/ 2147483646 h 1861"/>
              <a:gd name="T4" fmla="*/ 2147483646 w 646"/>
              <a:gd name="T5" fmla="*/ 2147483646 h 1861"/>
              <a:gd name="T6" fmla="*/ 2147483646 w 646"/>
              <a:gd name="T7" fmla="*/ 2147483646 h 1861"/>
              <a:gd name="T8" fmla="*/ 2147483646 w 646"/>
              <a:gd name="T9" fmla="*/ 2147483646 h 1861"/>
              <a:gd name="T10" fmla="*/ 2147483646 w 646"/>
              <a:gd name="T11" fmla="*/ 2147483646 h 1861"/>
              <a:gd name="T12" fmla="*/ 2147483646 w 646"/>
              <a:gd name="T13" fmla="*/ 2147483646 h 1861"/>
              <a:gd name="T14" fmla="*/ 2147483646 w 646"/>
              <a:gd name="T15" fmla="*/ 2147483646 h 1861"/>
              <a:gd name="T16" fmla="*/ 2147483646 w 646"/>
              <a:gd name="T17" fmla="*/ 2147483646 h 1861"/>
              <a:gd name="T18" fmla="*/ 2147483646 w 646"/>
              <a:gd name="T19" fmla="*/ 2147483646 h 1861"/>
              <a:gd name="T20" fmla="*/ 2147483646 w 646"/>
              <a:gd name="T21" fmla="*/ 2147483646 h 1861"/>
              <a:gd name="T22" fmla="*/ 2147483646 w 646"/>
              <a:gd name="T23" fmla="*/ 2147483646 h 1861"/>
              <a:gd name="T24" fmla="*/ 2147483646 w 646"/>
              <a:gd name="T25" fmla="*/ 2147483646 h 1861"/>
              <a:gd name="T26" fmla="*/ 2147483646 w 646"/>
              <a:gd name="T27" fmla="*/ 2147483646 h 1861"/>
              <a:gd name="T28" fmla="*/ 2147483646 w 646"/>
              <a:gd name="T29" fmla="*/ 2147483646 h 1861"/>
              <a:gd name="T30" fmla="*/ 2147483646 w 646"/>
              <a:gd name="T31" fmla="*/ 2147483646 h 1861"/>
              <a:gd name="T32" fmla="*/ 2147483646 w 646"/>
              <a:gd name="T33" fmla="*/ 2147483646 h 1861"/>
              <a:gd name="T34" fmla="*/ 2147483646 w 646"/>
              <a:gd name="T35" fmla="*/ 2147483646 h 1861"/>
              <a:gd name="T36" fmla="*/ 2147483646 w 646"/>
              <a:gd name="T37" fmla="*/ 2147483646 h 1861"/>
              <a:gd name="T38" fmla="*/ 2147483646 w 646"/>
              <a:gd name="T39" fmla="*/ 2147483646 h 1861"/>
              <a:gd name="T40" fmla="*/ 2147483646 w 646"/>
              <a:gd name="T41" fmla="*/ 2147483646 h 1861"/>
              <a:gd name="T42" fmla="*/ 2147483646 w 646"/>
              <a:gd name="T43" fmla="*/ 2147483646 h 1861"/>
              <a:gd name="T44" fmla="*/ 2147483646 w 646"/>
              <a:gd name="T45" fmla="*/ 2147483646 h 1861"/>
              <a:gd name="T46" fmla="*/ 2147483646 w 646"/>
              <a:gd name="T47" fmla="*/ 2147483646 h 1861"/>
              <a:gd name="T48" fmla="*/ 2147483646 w 646"/>
              <a:gd name="T49" fmla="*/ 2147483646 h 1861"/>
              <a:gd name="T50" fmla="*/ 2147483646 w 646"/>
              <a:gd name="T51" fmla="*/ 2147483646 h 1861"/>
              <a:gd name="T52" fmla="*/ 2147483646 w 646"/>
              <a:gd name="T53" fmla="*/ 2147483646 h 1861"/>
              <a:gd name="T54" fmla="*/ 2147483646 w 646"/>
              <a:gd name="T55" fmla="*/ 2147483646 h 1861"/>
              <a:gd name="T56" fmla="*/ 2147483646 w 646"/>
              <a:gd name="T57" fmla="*/ 2147483646 h 1861"/>
              <a:gd name="T58" fmla="*/ 2147483646 w 646"/>
              <a:gd name="T59" fmla="*/ 2147483646 h 1861"/>
              <a:gd name="T60" fmla="*/ 2147483646 w 646"/>
              <a:gd name="T61" fmla="*/ 2147483646 h 1861"/>
              <a:gd name="T62" fmla="*/ 2147483646 w 646"/>
              <a:gd name="T63" fmla="*/ 2147483646 h 1861"/>
              <a:gd name="T64" fmla="*/ 2147483646 w 646"/>
              <a:gd name="T65" fmla="*/ 2147483646 h 1861"/>
              <a:gd name="T66" fmla="*/ 2147483646 w 646"/>
              <a:gd name="T67" fmla="*/ 2147483646 h 1861"/>
              <a:gd name="T68" fmla="*/ 2147483646 w 646"/>
              <a:gd name="T69" fmla="*/ 2147483646 h 1861"/>
              <a:gd name="T70" fmla="*/ 2147483646 w 646"/>
              <a:gd name="T71" fmla="*/ 2147483646 h 1861"/>
              <a:gd name="T72" fmla="*/ 2147483646 w 646"/>
              <a:gd name="T73" fmla="*/ 2147483646 h 1861"/>
              <a:gd name="T74" fmla="*/ 2147483646 w 646"/>
              <a:gd name="T75" fmla="*/ 2147483646 h 1861"/>
              <a:gd name="T76" fmla="*/ 0 w 646"/>
              <a:gd name="T77" fmla="*/ 2147483646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447EC4"/>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733" name="Freeform 5"/>
          <p:cNvSpPr>
            <a:spLocks noChangeArrowheads="1"/>
          </p:cNvSpPr>
          <p:nvPr/>
        </p:nvSpPr>
        <p:spPr bwMode="auto">
          <a:xfrm rot="5461794">
            <a:off x="2798763" y="2274888"/>
            <a:ext cx="1150937" cy="3316287"/>
          </a:xfrm>
          <a:custGeom>
            <a:avLst/>
            <a:gdLst>
              <a:gd name="T0" fmla="*/ 0 w 646"/>
              <a:gd name="T1" fmla="*/ 0 h 1861"/>
              <a:gd name="T2" fmla="*/ 2147483646 w 646"/>
              <a:gd name="T3" fmla="*/ 2147483646 h 1861"/>
              <a:gd name="T4" fmla="*/ 2147483646 w 646"/>
              <a:gd name="T5" fmla="*/ 2147483646 h 1861"/>
              <a:gd name="T6" fmla="*/ 2147483646 w 646"/>
              <a:gd name="T7" fmla="*/ 2147483646 h 1861"/>
              <a:gd name="T8" fmla="*/ 2147483646 w 646"/>
              <a:gd name="T9" fmla="*/ 2147483646 h 1861"/>
              <a:gd name="T10" fmla="*/ 2147483646 w 646"/>
              <a:gd name="T11" fmla="*/ 2147483646 h 1861"/>
              <a:gd name="T12" fmla="*/ 2147483646 w 646"/>
              <a:gd name="T13" fmla="*/ 2147483646 h 1861"/>
              <a:gd name="T14" fmla="*/ 2147483646 w 646"/>
              <a:gd name="T15" fmla="*/ 2147483646 h 1861"/>
              <a:gd name="T16" fmla="*/ 2147483646 w 646"/>
              <a:gd name="T17" fmla="*/ 2147483646 h 1861"/>
              <a:gd name="T18" fmla="*/ 2147483646 w 646"/>
              <a:gd name="T19" fmla="*/ 2147483646 h 1861"/>
              <a:gd name="T20" fmla="*/ 2147483646 w 646"/>
              <a:gd name="T21" fmla="*/ 2147483646 h 1861"/>
              <a:gd name="T22" fmla="*/ 2147483646 w 646"/>
              <a:gd name="T23" fmla="*/ 2147483646 h 1861"/>
              <a:gd name="T24" fmla="*/ 2147483646 w 646"/>
              <a:gd name="T25" fmla="*/ 2147483646 h 1861"/>
              <a:gd name="T26" fmla="*/ 2147483646 w 646"/>
              <a:gd name="T27" fmla="*/ 2147483646 h 1861"/>
              <a:gd name="T28" fmla="*/ 2147483646 w 646"/>
              <a:gd name="T29" fmla="*/ 2147483646 h 1861"/>
              <a:gd name="T30" fmla="*/ 2147483646 w 646"/>
              <a:gd name="T31" fmla="*/ 2147483646 h 1861"/>
              <a:gd name="T32" fmla="*/ 2147483646 w 646"/>
              <a:gd name="T33" fmla="*/ 2147483646 h 1861"/>
              <a:gd name="T34" fmla="*/ 2147483646 w 646"/>
              <a:gd name="T35" fmla="*/ 2147483646 h 1861"/>
              <a:gd name="T36" fmla="*/ 2147483646 w 646"/>
              <a:gd name="T37" fmla="*/ 2147483646 h 1861"/>
              <a:gd name="T38" fmla="*/ 2147483646 w 646"/>
              <a:gd name="T39" fmla="*/ 2147483646 h 1861"/>
              <a:gd name="T40" fmla="*/ 2147483646 w 646"/>
              <a:gd name="T41" fmla="*/ 2147483646 h 1861"/>
              <a:gd name="T42" fmla="*/ 2147483646 w 646"/>
              <a:gd name="T43" fmla="*/ 2147483646 h 1861"/>
              <a:gd name="T44" fmla="*/ 2147483646 w 646"/>
              <a:gd name="T45" fmla="*/ 2147483646 h 1861"/>
              <a:gd name="T46" fmla="*/ 2147483646 w 646"/>
              <a:gd name="T47" fmla="*/ 2147483646 h 1861"/>
              <a:gd name="T48" fmla="*/ 2147483646 w 646"/>
              <a:gd name="T49" fmla="*/ 2147483646 h 1861"/>
              <a:gd name="T50" fmla="*/ 2147483646 w 646"/>
              <a:gd name="T51" fmla="*/ 2147483646 h 1861"/>
              <a:gd name="T52" fmla="*/ 2147483646 w 646"/>
              <a:gd name="T53" fmla="*/ 2147483646 h 1861"/>
              <a:gd name="T54" fmla="*/ 2147483646 w 646"/>
              <a:gd name="T55" fmla="*/ 2147483646 h 1861"/>
              <a:gd name="T56" fmla="*/ 2147483646 w 646"/>
              <a:gd name="T57" fmla="*/ 2147483646 h 1861"/>
              <a:gd name="T58" fmla="*/ 2147483646 w 646"/>
              <a:gd name="T59" fmla="*/ 2147483646 h 1861"/>
              <a:gd name="T60" fmla="*/ 2147483646 w 646"/>
              <a:gd name="T61" fmla="*/ 2147483646 h 1861"/>
              <a:gd name="T62" fmla="*/ 2147483646 w 646"/>
              <a:gd name="T63" fmla="*/ 2147483646 h 1861"/>
              <a:gd name="T64" fmla="*/ 2147483646 w 646"/>
              <a:gd name="T65" fmla="*/ 2147483646 h 1861"/>
              <a:gd name="T66" fmla="*/ 2147483646 w 646"/>
              <a:gd name="T67" fmla="*/ 2147483646 h 1861"/>
              <a:gd name="T68" fmla="*/ 2147483646 w 646"/>
              <a:gd name="T69" fmla="*/ 2147483646 h 1861"/>
              <a:gd name="T70" fmla="*/ 2147483646 w 646"/>
              <a:gd name="T71" fmla="*/ 2147483646 h 1861"/>
              <a:gd name="T72" fmla="*/ 2147483646 w 646"/>
              <a:gd name="T73" fmla="*/ 2147483646 h 1861"/>
              <a:gd name="T74" fmla="*/ 2147483646 w 646"/>
              <a:gd name="T75" fmla="*/ 2147483646 h 1861"/>
              <a:gd name="T76" fmla="*/ 0 w 646"/>
              <a:gd name="T77" fmla="*/ 2147483646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2A684C"/>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734" name="Freeform 6"/>
          <p:cNvSpPr>
            <a:spLocks noChangeArrowheads="1"/>
          </p:cNvSpPr>
          <p:nvPr/>
        </p:nvSpPr>
        <p:spPr bwMode="auto">
          <a:xfrm rot="-7471624">
            <a:off x="4646613" y="744538"/>
            <a:ext cx="1152525" cy="3317875"/>
          </a:xfrm>
          <a:custGeom>
            <a:avLst/>
            <a:gdLst>
              <a:gd name="T0" fmla="*/ 0 w 646"/>
              <a:gd name="T1" fmla="*/ 0 h 1861"/>
              <a:gd name="T2" fmla="*/ 2147483646 w 646"/>
              <a:gd name="T3" fmla="*/ 2147483646 h 1861"/>
              <a:gd name="T4" fmla="*/ 2147483646 w 646"/>
              <a:gd name="T5" fmla="*/ 2147483646 h 1861"/>
              <a:gd name="T6" fmla="*/ 2147483646 w 646"/>
              <a:gd name="T7" fmla="*/ 2147483646 h 1861"/>
              <a:gd name="T8" fmla="*/ 2147483646 w 646"/>
              <a:gd name="T9" fmla="*/ 2147483646 h 1861"/>
              <a:gd name="T10" fmla="*/ 2147483646 w 646"/>
              <a:gd name="T11" fmla="*/ 2147483646 h 1861"/>
              <a:gd name="T12" fmla="*/ 2147483646 w 646"/>
              <a:gd name="T13" fmla="*/ 2147483646 h 1861"/>
              <a:gd name="T14" fmla="*/ 2147483646 w 646"/>
              <a:gd name="T15" fmla="*/ 2147483646 h 1861"/>
              <a:gd name="T16" fmla="*/ 2147483646 w 646"/>
              <a:gd name="T17" fmla="*/ 2147483646 h 1861"/>
              <a:gd name="T18" fmla="*/ 2147483646 w 646"/>
              <a:gd name="T19" fmla="*/ 2147483646 h 1861"/>
              <a:gd name="T20" fmla="*/ 2147483646 w 646"/>
              <a:gd name="T21" fmla="*/ 2147483646 h 1861"/>
              <a:gd name="T22" fmla="*/ 2147483646 w 646"/>
              <a:gd name="T23" fmla="*/ 2147483646 h 1861"/>
              <a:gd name="T24" fmla="*/ 2147483646 w 646"/>
              <a:gd name="T25" fmla="*/ 2147483646 h 1861"/>
              <a:gd name="T26" fmla="*/ 2147483646 w 646"/>
              <a:gd name="T27" fmla="*/ 2147483646 h 1861"/>
              <a:gd name="T28" fmla="*/ 2147483646 w 646"/>
              <a:gd name="T29" fmla="*/ 2147483646 h 1861"/>
              <a:gd name="T30" fmla="*/ 2147483646 w 646"/>
              <a:gd name="T31" fmla="*/ 2147483646 h 1861"/>
              <a:gd name="T32" fmla="*/ 2147483646 w 646"/>
              <a:gd name="T33" fmla="*/ 2147483646 h 1861"/>
              <a:gd name="T34" fmla="*/ 2147483646 w 646"/>
              <a:gd name="T35" fmla="*/ 2147483646 h 1861"/>
              <a:gd name="T36" fmla="*/ 2147483646 w 646"/>
              <a:gd name="T37" fmla="*/ 2147483646 h 1861"/>
              <a:gd name="T38" fmla="*/ 2147483646 w 646"/>
              <a:gd name="T39" fmla="*/ 2147483646 h 1861"/>
              <a:gd name="T40" fmla="*/ 2147483646 w 646"/>
              <a:gd name="T41" fmla="*/ 2147483646 h 1861"/>
              <a:gd name="T42" fmla="*/ 2147483646 w 646"/>
              <a:gd name="T43" fmla="*/ 2147483646 h 1861"/>
              <a:gd name="T44" fmla="*/ 2147483646 w 646"/>
              <a:gd name="T45" fmla="*/ 2147483646 h 1861"/>
              <a:gd name="T46" fmla="*/ 2147483646 w 646"/>
              <a:gd name="T47" fmla="*/ 2147483646 h 1861"/>
              <a:gd name="T48" fmla="*/ 2147483646 w 646"/>
              <a:gd name="T49" fmla="*/ 2147483646 h 1861"/>
              <a:gd name="T50" fmla="*/ 2147483646 w 646"/>
              <a:gd name="T51" fmla="*/ 2147483646 h 1861"/>
              <a:gd name="T52" fmla="*/ 2147483646 w 646"/>
              <a:gd name="T53" fmla="*/ 2147483646 h 1861"/>
              <a:gd name="T54" fmla="*/ 2147483646 w 646"/>
              <a:gd name="T55" fmla="*/ 2147483646 h 1861"/>
              <a:gd name="T56" fmla="*/ 2147483646 w 646"/>
              <a:gd name="T57" fmla="*/ 2147483646 h 1861"/>
              <a:gd name="T58" fmla="*/ 2147483646 w 646"/>
              <a:gd name="T59" fmla="*/ 2147483646 h 1861"/>
              <a:gd name="T60" fmla="*/ 2147483646 w 646"/>
              <a:gd name="T61" fmla="*/ 2147483646 h 1861"/>
              <a:gd name="T62" fmla="*/ 2147483646 w 646"/>
              <a:gd name="T63" fmla="*/ 2147483646 h 1861"/>
              <a:gd name="T64" fmla="*/ 2147483646 w 646"/>
              <a:gd name="T65" fmla="*/ 2147483646 h 1861"/>
              <a:gd name="T66" fmla="*/ 2147483646 w 646"/>
              <a:gd name="T67" fmla="*/ 2147483646 h 1861"/>
              <a:gd name="T68" fmla="*/ 2147483646 w 646"/>
              <a:gd name="T69" fmla="*/ 2147483646 h 1861"/>
              <a:gd name="T70" fmla="*/ 2147483646 w 646"/>
              <a:gd name="T71" fmla="*/ 2147483646 h 1861"/>
              <a:gd name="T72" fmla="*/ 2147483646 w 646"/>
              <a:gd name="T73" fmla="*/ 2147483646 h 1861"/>
              <a:gd name="T74" fmla="*/ 2147483646 w 646"/>
              <a:gd name="T75" fmla="*/ 2147483646 h 1861"/>
              <a:gd name="T76" fmla="*/ 0 w 646"/>
              <a:gd name="T77" fmla="*/ 2147483646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3735" name="Group 7"/>
          <p:cNvGrpSpPr/>
          <p:nvPr/>
        </p:nvGrpSpPr>
        <p:grpSpPr bwMode="auto">
          <a:xfrm>
            <a:off x="1716088" y="2057400"/>
            <a:ext cx="5294312" cy="4081463"/>
            <a:chOff x="0" y="0"/>
            <a:chExt cx="3984" cy="3072"/>
          </a:xfrm>
        </p:grpSpPr>
        <p:sp>
          <p:nvSpPr>
            <p:cNvPr id="73747" name="Freeform 8"/>
            <p:cNvSpPr>
              <a:spLocks noChangeArrowheads="1"/>
            </p:cNvSpPr>
            <p:nvPr/>
          </p:nvSpPr>
          <p:spPr bwMode="auto">
            <a:xfrm>
              <a:off x="2016" y="576"/>
              <a:ext cx="866" cy="2496"/>
            </a:xfrm>
            <a:custGeom>
              <a:avLst/>
              <a:gdLst>
                <a:gd name="T0" fmla="*/ 0 w 646"/>
                <a:gd name="T1" fmla="*/ 0 h 1861"/>
                <a:gd name="T2" fmla="*/ 891 w 646"/>
                <a:gd name="T3" fmla="*/ 268 h 1861"/>
                <a:gd name="T4" fmla="*/ 1833 w 646"/>
                <a:gd name="T5" fmla="*/ 610 h 1861"/>
                <a:gd name="T6" fmla="*/ 2759 w 646"/>
                <a:gd name="T7" fmla="*/ 1013 h 1861"/>
                <a:gd name="T8" fmla="*/ 3650 w 646"/>
                <a:gd name="T9" fmla="*/ 1529 h 1861"/>
                <a:gd name="T10" fmla="*/ 4527 w 646"/>
                <a:gd name="T11" fmla="*/ 2087 h 1861"/>
                <a:gd name="T12" fmla="*/ 5389 w 646"/>
                <a:gd name="T13" fmla="*/ 2763 h 1861"/>
                <a:gd name="T14" fmla="*/ 6239 w 646"/>
                <a:gd name="T15" fmla="*/ 3495 h 1861"/>
                <a:gd name="T16" fmla="*/ 7059 w 646"/>
                <a:gd name="T17" fmla="*/ 4297 h 1861"/>
                <a:gd name="T18" fmla="*/ 7833 w 646"/>
                <a:gd name="T19" fmla="*/ 5188 h 1861"/>
                <a:gd name="T20" fmla="*/ 8572 w 646"/>
                <a:gd name="T21" fmla="*/ 6129 h 1861"/>
                <a:gd name="T22" fmla="*/ 9246 w 646"/>
                <a:gd name="T23" fmla="*/ 7133 h 1861"/>
                <a:gd name="T24" fmla="*/ 9853 w 646"/>
                <a:gd name="T25" fmla="*/ 8230 h 1861"/>
                <a:gd name="T26" fmla="*/ 10400 w 646"/>
                <a:gd name="T27" fmla="*/ 9363 h 1861"/>
                <a:gd name="T28" fmla="*/ 10907 w 646"/>
                <a:gd name="T29" fmla="*/ 10592 h 1861"/>
                <a:gd name="T30" fmla="*/ 11330 w 646"/>
                <a:gd name="T31" fmla="*/ 11871 h 1861"/>
                <a:gd name="T32" fmla="*/ 11629 w 646"/>
                <a:gd name="T33" fmla="*/ 13185 h 1861"/>
                <a:gd name="T34" fmla="*/ 11879 w 646"/>
                <a:gd name="T35" fmla="*/ 14575 h 1861"/>
                <a:gd name="T36" fmla="*/ 12036 w 646"/>
                <a:gd name="T37" fmla="*/ 16017 h 1861"/>
                <a:gd name="T38" fmla="*/ 12104 w 646"/>
                <a:gd name="T39" fmla="*/ 17507 h 1861"/>
                <a:gd name="T40" fmla="*/ 12062 w 646"/>
                <a:gd name="T41" fmla="*/ 19053 h 1861"/>
                <a:gd name="T42" fmla="*/ 11922 w 646"/>
                <a:gd name="T43" fmla="*/ 20456 h 1861"/>
                <a:gd name="T44" fmla="*/ 11672 w 646"/>
                <a:gd name="T45" fmla="*/ 21851 h 1861"/>
                <a:gd name="T46" fmla="*/ 11381 w 646"/>
                <a:gd name="T47" fmla="*/ 23171 h 1861"/>
                <a:gd name="T48" fmla="*/ 10962 w 646"/>
                <a:gd name="T49" fmla="*/ 24436 h 1861"/>
                <a:gd name="T50" fmla="*/ 10513 w 646"/>
                <a:gd name="T51" fmla="*/ 25627 h 1861"/>
                <a:gd name="T52" fmla="*/ 9988 w 646"/>
                <a:gd name="T53" fmla="*/ 26764 h 1861"/>
                <a:gd name="T54" fmla="*/ 9368 w 646"/>
                <a:gd name="T55" fmla="*/ 27829 h 1861"/>
                <a:gd name="T56" fmla="*/ 8735 w 646"/>
                <a:gd name="T57" fmla="*/ 28850 h 1861"/>
                <a:gd name="T58" fmla="*/ 8022 w 646"/>
                <a:gd name="T59" fmla="*/ 29798 h 1861"/>
                <a:gd name="T60" fmla="*/ 7264 w 646"/>
                <a:gd name="T61" fmla="*/ 30652 h 1861"/>
                <a:gd name="T62" fmla="*/ 6459 w 646"/>
                <a:gd name="T63" fmla="*/ 31457 h 1861"/>
                <a:gd name="T64" fmla="*/ 5658 w 646"/>
                <a:gd name="T65" fmla="*/ 32189 h 1861"/>
                <a:gd name="T66" fmla="*/ 4770 w 646"/>
                <a:gd name="T67" fmla="*/ 32842 h 1861"/>
                <a:gd name="T68" fmla="*/ 3853 w 646"/>
                <a:gd name="T69" fmla="*/ 33451 h 1861"/>
                <a:gd name="T70" fmla="*/ 2920 w 646"/>
                <a:gd name="T71" fmla="*/ 33961 h 1861"/>
                <a:gd name="T72" fmla="*/ 1941 w 646"/>
                <a:gd name="T73" fmla="*/ 34394 h 1861"/>
                <a:gd name="T74" fmla="*/ 988 w 646"/>
                <a:gd name="T75" fmla="*/ 34774 h 1861"/>
                <a:gd name="T76" fmla="*/ 0 w 646"/>
                <a:gd name="T77" fmla="*/ 35054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748" name="Freeform 9"/>
            <p:cNvSpPr>
              <a:spLocks noChangeArrowheads="1"/>
            </p:cNvSpPr>
            <p:nvPr/>
          </p:nvSpPr>
          <p:spPr bwMode="auto">
            <a:xfrm rot="6256290">
              <a:off x="815" y="49"/>
              <a:ext cx="866" cy="2496"/>
            </a:xfrm>
            <a:custGeom>
              <a:avLst/>
              <a:gdLst>
                <a:gd name="T0" fmla="*/ 0 w 646"/>
                <a:gd name="T1" fmla="*/ 0 h 1861"/>
                <a:gd name="T2" fmla="*/ 891 w 646"/>
                <a:gd name="T3" fmla="*/ 268 h 1861"/>
                <a:gd name="T4" fmla="*/ 1833 w 646"/>
                <a:gd name="T5" fmla="*/ 610 h 1861"/>
                <a:gd name="T6" fmla="*/ 2759 w 646"/>
                <a:gd name="T7" fmla="*/ 1013 h 1861"/>
                <a:gd name="T8" fmla="*/ 3650 w 646"/>
                <a:gd name="T9" fmla="*/ 1529 h 1861"/>
                <a:gd name="T10" fmla="*/ 4527 w 646"/>
                <a:gd name="T11" fmla="*/ 2087 h 1861"/>
                <a:gd name="T12" fmla="*/ 5389 w 646"/>
                <a:gd name="T13" fmla="*/ 2763 h 1861"/>
                <a:gd name="T14" fmla="*/ 6239 w 646"/>
                <a:gd name="T15" fmla="*/ 3495 h 1861"/>
                <a:gd name="T16" fmla="*/ 7059 w 646"/>
                <a:gd name="T17" fmla="*/ 4297 h 1861"/>
                <a:gd name="T18" fmla="*/ 7833 w 646"/>
                <a:gd name="T19" fmla="*/ 5188 h 1861"/>
                <a:gd name="T20" fmla="*/ 8572 w 646"/>
                <a:gd name="T21" fmla="*/ 6129 h 1861"/>
                <a:gd name="T22" fmla="*/ 9246 w 646"/>
                <a:gd name="T23" fmla="*/ 7133 h 1861"/>
                <a:gd name="T24" fmla="*/ 9853 w 646"/>
                <a:gd name="T25" fmla="*/ 8230 h 1861"/>
                <a:gd name="T26" fmla="*/ 10400 w 646"/>
                <a:gd name="T27" fmla="*/ 9363 h 1861"/>
                <a:gd name="T28" fmla="*/ 10907 w 646"/>
                <a:gd name="T29" fmla="*/ 10592 h 1861"/>
                <a:gd name="T30" fmla="*/ 11330 w 646"/>
                <a:gd name="T31" fmla="*/ 11871 h 1861"/>
                <a:gd name="T32" fmla="*/ 11629 w 646"/>
                <a:gd name="T33" fmla="*/ 13185 h 1861"/>
                <a:gd name="T34" fmla="*/ 11879 w 646"/>
                <a:gd name="T35" fmla="*/ 14575 h 1861"/>
                <a:gd name="T36" fmla="*/ 12036 w 646"/>
                <a:gd name="T37" fmla="*/ 16017 h 1861"/>
                <a:gd name="T38" fmla="*/ 12104 w 646"/>
                <a:gd name="T39" fmla="*/ 17507 h 1861"/>
                <a:gd name="T40" fmla="*/ 12062 w 646"/>
                <a:gd name="T41" fmla="*/ 19053 h 1861"/>
                <a:gd name="T42" fmla="*/ 11922 w 646"/>
                <a:gd name="T43" fmla="*/ 20456 h 1861"/>
                <a:gd name="T44" fmla="*/ 11672 w 646"/>
                <a:gd name="T45" fmla="*/ 21851 h 1861"/>
                <a:gd name="T46" fmla="*/ 11381 w 646"/>
                <a:gd name="T47" fmla="*/ 23171 h 1861"/>
                <a:gd name="T48" fmla="*/ 10962 w 646"/>
                <a:gd name="T49" fmla="*/ 24436 h 1861"/>
                <a:gd name="T50" fmla="*/ 10513 w 646"/>
                <a:gd name="T51" fmla="*/ 25627 h 1861"/>
                <a:gd name="T52" fmla="*/ 9988 w 646"/>
                <a:gd name="T53" fmla="*/ 26764 h 1861"/>
                <a:gd name="T54" fmla="*/ 9368 w 646"/>
                <a:gd name="T55" fmla="*/ 27829 h 1861"/>
                <a:gd name="T56" fmla="*/ 8735 w 646"/>
                <a:gd name="T57" fmla="*/ 28850 h 1861"/>
                <a:gd name="T58" fmla="*/ 8022 w 646"/>
                <a:gd name="T59" fmla="*/ 29798 h 1861"/>
                <a:gd name="T60" fmla="*/ 7264 w 646"/>
                <a:gd name="T61" fmla="*/ 30652 h 1861"/>
                <a:gd name="T62" fmla="*/ 6459 w 646"/>
                <a:gd name="T63" fmla="*/ 31457 h 1861"/>
                <a:gd name="T64" fmla="*/ 5658 w 646"/>
                <a:gd name="T65" fmla="*/ 32189 h 1861"/>
                <a:gd name="T66" fmla="*/ 4770 w 646"/>
                <a:gd name="T67" fmla="*/ 32842 h 1861"/>
                <a:gd name="T68" fmla="*/ 3853 w 646"/>
                <a:gd name="T69" fmla="*/ 33451 h 1861"/>
                <a:gd name="T70" fmla="*/ 2920 w 646"/>
                <a:gd name="T71" fmla="*/ 33961 h 1861"/>
                <a:gd name="T72" fmla="*/ 1941 w 646"/>
                <a:gd name="T73" fmla="*/ 34394 h 1861"/>
                <a:gd name="T74" fmla="*/ 988 w 646"/>
                <a:gd name="T75" fmla="*/ 34774 h 1861"/>
                <a:gd name="T76" fmla="*/ 0 w 646"/>
                <a:gd name="T77" fmla="*/ 35054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3749" name="Freeform 10"/>
            <p:cNvSpPr>
              <a:spLocks noChangeArrowheads="1"/>
            </p:cNvSpPr>
            <p:nvPr/>
          </p:nvSpPr>
          <p:spPr bwMode="auto">
            <a:xfrm rot="-6677128">
              <a:off x="2303" y="-815"/>
              <a:ext cx="866" cy="2496"/>
            </a:xfrm>
            <a:custGeom>
              <a:avLst/>
              <a:gdLst>
                <a:gd name="T0" fmla="*/ 0 w 646"/>
                <a:gd name="T1" fmla="*/ 0 h 1861"/>
                <a:gd name="T2" fmla="*/ 891 w 646"/>
                <a:gd name="T3" fmla="*/ 268 h 1861"/>
                <a:gd name="T4" fmla="*/ 1833 w 646"/>
                <a:gd name="T5" fmla="*/ 610 h 1861"/>
                <a:gd name="T6" fmla="*/ 2759 w 646"/>
                <a:gd name="T7" fmla="*/ 1013 h 1861"/>
                <a:gd name="T8" fmla="*/ 3650 w 646"/>
                <a:gd name="T9" fmla="*/ 1529 h 1861"/>
                <a:gd name="T10" fmla="*/ 4527 w 646"/>
                <a:gd name="T11" fmla="*/ 2087 h 1861"/>
                <a:gd name="T12" fmla="*/ 5389 w 646"/>
                <a:gd name="T13" fmla="*/ 2763 h 1861"/>
                <a:gd name="T14" fmla="*/ 6239 w 646"/>
                <a:gd name="T15" fmla="*/ 3495 h 1861"/>
                <a:gd name="T16" fmla="*/ 7059 w 646"/>
                <a:gd name="T17" fmla="*/ 4297 h 1861"/>
                <a:gd name="T18" fmla="*/ 7833 w 646"/>
                <a:gd name="T19" fmla="*/ 5188 h 1861"/>
                <a:gd name="T20" fmla="*/ 8572 w 646"/>
                <a:gd name="T21" fmla="*/ 6129 h 1861"/>
                <a:gd name="T22" fmla="*/ 9246 w 646"/>
                <a:gd name="T23" fmla="*/ 7133 h 1861"/>
                <a:gd name="T24" fmla="*/ 9853 w 646"/>
                <a:gd name="T25" fmla="*/ 8230 h 1861"/>
                <a:gd name="T26" fmla="*/ 10400 w 646"/>
                <a:gd name="T27" fmla="*/ 9363 h 1861"/>
                <a:gd name="T28" fmla="*/ 10907 w 646"/>
                <a:gd name="T29" fmla="*/ 10592 h 1861"/>
                <a:gd name="T30" fmla="*/ 11330 w 646"/>
                <a:gd name="T31" fmla="*/ 11871 h 1861"/>
                <a:gd name="T32" fmla="*/ 11629 w 646"/>
                <a:gd name="T33" fmla="*/ 13185 h 1861"/>
                <a:gd name="T34" fmla="*/ 11879 w 646"/>
                <a:gd name="T35" fmla="*/ 14575 h 1861"/>
                <a:gd name="T36" fmla="*/ 12036 w 646"/>
                <a:gd name="T37" fmla="*/ 16017 h 1861"/>
                <a:gd name="T38" fmla="*/ 12104 w 646"/>
                <a:gd name="T39" fmla="*/ 17507 h 1861"/>
                <a:gd name="T40" fmla="*/ 12062 w 646"/>
                <a:gd name="T41" fmla="*/ 19053 h 1861"/>
                <a:gd name="T42" fmla="*/ 11922 w 646"/>
                <a:gd name="T43" fmla="*/ 20456 h 1861"/>
                <a:gd name="T44" fmla="*/ 11672 w 646"/>
                <a:gd name="T45" fmla="*/ 21851 h 1861"/>
                <a:gd name="T46" fmla="*/ 11381 w 646"/>
                <a:gd name="T47" fmla="*/ 23171 h 1861"/>
                <a:gd name="T48" fmla="*/ 10962 w 646"/>
                <a:gd name="T49" fmla="*/ 24436 h 1861"/>
                <a:gd name="T50" fmla="*/ 10513 w 646"/>
                <a:gd name="T51" fmla="*/ 25627 h 1861"/>
                <a:gd name="T52" fmla="*/ 9988 w 646"/>
                <a:gd name="T53" fmla="*/ 26764 h 1861"/>
                <a:gd name="T54" fmla="*/ 9368 w 646"/>
                <a:gd name="T55" fmla="*/ 27829 h 1861"/>
                <a:gd name="T56" fmla="*/ 8735 w 646"/>
                <a:gd name="T57" fmla="*/ 28850 h 1861"/>
                <a:gd name="T58" fmla="*/ 8022 w 646"/>
                <a:gd name="T59" fmla="*/ 29798 h 1861"/>
                <a:gd name="T60" fmla="*/ 7264 w 646"/>
                <a:gd name="T61" fmla="*/ 30652 h 1861"/>
                <a:gd name="T62" fmla="*/ 6459 w 646"/>
                <a:gd name="T63" fmla="*/ 31457 h 1861"/>
                <a:gd name="T64" fmla="*/ 5658 w 646"/>
                <a:gd name="T65" fmla="*/ 32189 h 1861"/>
                <a:gd name="T66" fmla="*/ 4770 w 646"/>
                <a:gd name="T67" fmla="*/ 32842 h 1861"/>
                <a:gd name="T68" fmla="*/ 3853 w 646"/>
                <a:gd name="T69" fmla="*/ 33451 h 1861"/>
                <a:gd name="T70" fmla="*/ 2920 w 646"/>
                <a:gd name="T71" fmla="*/ 33961 h 1861"/>
                <a:gd name="T72" fmla="*/ 1941 w 646"/>
                <a:gd name="T73" fmla="*/ 34394 h 1861"/>
                <a:gd name="T74" fmla="*/ 988 w 646"/>
                <a:gd name="T75" fmla="*/ 34774 h 1861"/>
                <a:gd name="T76" fmla="*/ 0 w 646"/>
                <a:gd name="T77" fmla="*/ 35054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CFDBD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73736" name="Group 11"/>
          <p:cNvGrpSpPr/>
          <p:nvPr/>
        </p:nvGrpSpPr>
        <p:grpSpPr bwMode="auto">
          <a:xfrm>
            <a:off x="3656013" y="2743200"/>
            <a:ext cx="1830387" cy="1609725"/>
            <a:chOff x="0" y="0"/>
            <a:chExt cx="1680" cy="1680"/>
          </a:xfrm>
        </p:grpSpPr>
        <p:sp>
          <p:nvSpPr>
            <p:cNvPr id="73745" name="Oval 12"/>
            <p:cNvSpPr>
              <a:spLocks noChangeArrowheads="1"/>
            </p:cNvSpPr>
            <p:nvPr/>
          </p:nvSpPr>
          <p:spPr bwMode="auto">
            <a:xfrm>
              <a:off x="0" y="0"/>
              <a:ext cx="1680" cy="1680"/>
            </a:xfrm>
            <a:prstGeom prst="ellipse">
              <a:avLst/>
            </a:prstGeom>
            <a:gradFill rotWithShape="1">
              <a:gsLst>
                <a:gs pos="0">
                  <a:srgbClr val="F14343"/>
                </a:gs>
                <a:gs pos="100000">
                  <a:srgbClr val="922929"/>
                </a:gs>
              </a:gsLst>
              <a:lin ang="5400000" scaled="1"/>
            </a:gradFill>
            <a:ln w="25400">
              <a:solidFill>
                <a:schemeClr val="bg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3746" name="Freeform 13"/>
            <p:cNvSpPr>
              <a:spLocks noChangeArrowheads="1"/>
            </p:cNvSpPr>
            <p:nvPr/>
          </p:nvSpPr>
          <p:spPr bwMode="auto">
            <a:xfrm>
              <a:off x="192" y="28"/>
              <a:ext cx="1296" cy="634"/>
            </a:xfrm>
            <a:custGeom>
              <a:avLst/>
              <a:gdLst>
                <a:gd name="T0" fmla="*/ 1074 w 1321"/>
                <a:gd name="T1" fmla="*/ 126 h 712"/>
                <a:gd name="T2" fmla="*/ 1088 w 1321"/>
                <a:gd name="T3" fmla="*/ 139 h 712"/>
                <a:gd name="T4" fmla="*/ 1091 w 1321"/>
                <a:gd name="T5" fmla="*/ 151 h 712"/>
                <a:gd name="T6" fmla="*/ 1086 w 1321"/>
                <a:gd name="T7" fmla="*/ 162 h 712"/>
                <a:gd name="T8" fmla="*/ 1072 w 1321"/>
                <a:gd name="T9" fmla="*/ 171 h 712"/>
                <a:gd name="T10" fmla="*/ 1051 w 1321"/>
                <a:gd name="T11" fmla="*/ 182 h 712"/>
                <a:gd name="T12" fmla="*/ 1023 w 1321"/>
                <a:gd name="T13" fmla="*/ 190 h 712"/>
                <a:gd name="T14" fmla="*/ 988 w 1321"/>
                <a:gd name="T15" fmla="*/ 197 h 712"/>
                <a:gd name="T16" fmla="*/ 948 w 1321"/>
                <a:gd name="T17" fmla="*/ 204 h 712"/>
                <a:gd name="T18" fmla="*/ 902 w 1321"/>
                <a:gd name="T19" fmla="*/ 209 h 712"/>
                <a:gd name="T20" fmla="*/ 852 w 1321"/>
                <a:gd name="T21" fmla="*/ 214 h 712"/>
                <a:gd name="T22" fmla="*/ 799 w 1321"/>
                <a:gd name="T23" fmla="*/ 216 h 712"/>
                <a:gd name="T24" fmla="*/ 740 w 1321"/>
                <a:gd name="T25" fmla="*/ 221 h 712"/>
                <a:gd name="T26" fmla="*/ 681 w 1321"/>
                <a:gd name="T27" fmla="*/ 222 h 712"/>
                <a:gd name="T28" fmla="*/ 657 w 1321"/>
                <a:gd name="T29" fmla="*/ 223 h 712"/>
                <a:gd name="T30" fmla="*/ 393 w 1321"/>
                <a:gd name="T31" fmla="*/ 223 h 712"/>
                <a:gd name="T32" fmla="*/ 389 w 1321"/>
                <a:gd name="T33" fmla="*/ 223 h 712"/>
                <a:gd name="T34" fmla="*/ 337 w 1321"/>
                <a:gd name="T35" fmla="*/ 222 h 712"/>
                <a:gd name="T36" fmla="*/ 287 w 1321"/>
                <a:gd name="T37" fmla="*/ 221 h 712"/>
                <a:gd name="T38" fmla="*/ 240 w 1321"/>
                <a:gd name="T39" fmla="*/ 218 h 712"/>
                <a:gd name="T40" fmla="*/ 195 w 1321"/>
                <a:gd name="T41" fmla="*/ 215 h 712"/>
                <a:gd name="T42" fmla="*/ 155 w 1321"/>
                <a:gd name="T43" fmla="*/ 212 h 712"/>
                <a:gd name="T44" fmla="*/ 118 w 1321"/>
                <a:gd name="T45" fmla="*/ 207 h 712"/>
                <a:gd name="T46" fmla="*/ 82 w 1321"/>
                <a:gd name="T47" fmla="*/ 203 h 712"/>
                <a:gd name="T48" fmla="*/ 57 w 1321"/>
                <a:gd name="T49" fmla="*/ 198 h 712"/>
                <a:gd name="T50" fmla="*/ 29 w 1321"/>
                <a:gd name="T51" fmla="*/ 191 h 712"/>
                <a:gd name="T52" fmla="*/ 18 w 1321"/>
                <a:gd name="T53" fmla="*/ 183 h 712"/>
                <a:gd name="T54" fmla="*/ 6 w 1321"/>
                <a:gd name="T55" fmla="*/ 174 h 712"/>
                <a:gd name="T56" fmla="*/ 0 w 1321"/>
                <a:gd name="T57" fmla="*/ 164 h 712"/>
                <a:gd name="T58" fmla="*/ 0 w 1321"/>
                <a:gd name="T59" fmla="*/ 163 h 712"/>
                <a:gd name="T60" fmla="*/ 4 w 1321"/>
                <a:gd name="T61" fmla="*/ 151 h 712"/>
                <a:gd name="T62" fmla="*/ 16 w 1321"/>
                <a:gd name="T63" fmla="*/ 140 h 712"/>
                <a:gd name="T64" fmla="*/ 41 w 1321"/>
                <a:gd name="T65" fmla="*/ 116 h 712"/>
                <a:gd name="T66" fmla="*/ 76 w 1321"/>
                <a:gd name="T67" fmla="*/ 93 h 712"/>
                <a:gd name="T68" fmla="*/ 122 w 1321"/>
                <a:gd name="T69" fmla="*/ 74 h 712"/>
                <a:gd name="T70" fmla="*/ 169 w 1321"/>
                <a:gd name="T71" fmla="*/ 54 h 712"/>
                <a:gd name="T72" fmla="*/ 223 w 1321"/>
                <a:gd name="T73" fmla="*/ 38 h 712"/>
                <a:gd name="T74" fmla="*/ 282 w 1321"/>
                <a:gd name="T75" fmla="*/ 26 h 712"/>
                <a:gd name="T76" fmla="*/ 342 w 1321"/>
                <a:gd name="T77" fmla="*/ 14 h 712"/>
                <a:gd name="T78" fmla="*/ 411 w 1321"/>
                <a:gd name="T79" fmla="*/ 7 h 712"/>
                <a:gd name="T80" fmla="*/ 480 w 1321"/>
                <a:gd name="T81" fmla="*/ 4 h 712"/>
                <a:gd name="T82" fmla="*/ 551 w 1321"/>
                <a:gd name="T83" fmla="*/ 0 h 712"/>
                <a:gd name="T84" fmla="*/ 627 w 1321"/>
                <a:gd name="T85" fmla="*/ 4 h 712"/>
                <a:gd name="T86" fmla="*/ 700 w 1321"/>
                <a:gd name="T87" fmla="*/ 7 h 712"/>
                <a:gd name="T88" fmla="*/ 770 w 1321"/>
                <a:gd name="T89" fmla="*/ 16 h 712"/>
                <a:gd name="T90" fmla="*/ 835 w 1321"/>
                <a:gd name="T91" fmla="*/ 28 h 712"/>
                <a:gd name="T92" fmla="*/ 894 w 1321"/>
                <a:gd name="T93" fmla="*/ 43 h 712"/>
                <a:gd name="T94" fmla="*/ 949 w 1321"/>
                <a:gd name="T95" fmla="*/ 61 h 712"/>
                <a:gd name="T96" fmla="*/ 998 w 1321"/>
                <a:gd name="T97" fmla="*/ 80 h 712"/>
                <a:gd name="T98" fmla="*/ 1040 w 1321"/>
                <a:gd name="T99" fmla="*/ 102 h 712"/>
                <a:gd name="T100" fmla="*/ 1074 w 1321"/>
                <a:gd name="T101" fmla="*/ 126 h 71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3502" name="Text Box 14"/>
          <p:cNvSpPr txBox="1">
            <a:spLocks noChangeArrowheads="1"/>
          </p:cNvSpPr>
          <p:nvPr/>
        </p:nvSpPr>
        <p:spPr bwMode="auto">
          <a:xfrm>
            <a:off x="3657600" y="3048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a:buFont typeface="Arial" panose="020B0604020202020204" pitchFamily="34" charset="0"/>
              <a:buNone/>
              <a:defRPr/>
            </a:pPr>
            <a:r>
              <a:rPr lang="en-US" altLang="zh-CN" sz="2400">
                <a:solidFill>
                  <a:srgbClr val="000000"/>
                </a:solidFill>
                <a:effectLst>
                  <a:outerShdw blurRad="38100" dist="38100" dir="2700000" algn="tl">
                    <a:srgbClr val="C0C0C0"/>
                  </a:outerShdw>
                </a:effectLst>
                <a:latin typeface="Times New Roman" panose="02020603050405020304" pitchFamily="18" charset="0"/>
              </a:rPr>
              <a:t>0110110110</a:t>
            </a:r>
          </a:p>
        </p:txBody>
      </p:sp>
      <p:sp>
        <p:nvSpPr>
          <p:cNvPr id="73738" name="Text Box 15"/>
          <p:cNvSpPr txBox="1">
            <a:spLocks noChangeArrowheads="1"/>
          </p:cNvSpPr>
          <p:nvPr/>
        </p:nvSpPr>
        <p:spPr bwMode="auto">
          <a:xfrm>
            <a:off x="2743200" y="37179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000" b="1" i="1">
                <a:solidFill>
                  <a:srgbClr val="000000"/>
                </a:solidFill>
                <a:latin typeface="Times New Roman" panose="02020603050405020304" pitchFamily="18" charset="0"/>
              </a:rPr>
              <a:t>AND</a:t>
            </a:r>
            <a:endParaRPr lang="en-US" altLang="zh-CN" sz="2000">
              <a:solidFill>
                <a:srgbClr val="000000"/>
              </a:solidFill>
            </a:endParaRPr>
          </a:p>
        </p:txBody>
      </p:sp>
      <p:sp>
        <p:nvSpPr>
          <p:cNvPr id="63504" name="Text Box 16"/>
          <p:cNvSpPr txBox="1">
            <a:spLocks noChangeArrowheads="1"/>
          </p:cNvSpPr>
          <p:nvPr/>
        </p:nvSpPr>
        <p:spPr bwMode="auto">
          <a:xfrm>
            <a:off x="762000" y="2819400"/>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000" b="1">
                <a:solidFill>
                  <a:srgbClr val="000000"/>
                </a:solidFill>
              </a:rPr>
              <a:t>0100010100</a:t>
            </a:r>
          </a:p>
        </p:txBody>
      </p:sp>
      <p:sp>
        <p:nvSpPr>
          <p:cNvPr id="2" name="Text Box 17"/>
          <p:cNvSpPr txBox="1">
            <a:spLocks noChangeArrowheads="1"/>
          </p:cNvSpPr>
          <p:nvPr/>
        </p:nvSpPr>
        <p:spPr bwMode="auto">
          <a:xfrm>
            <a:off x="3638550" y="5638800"/>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FontTx/>
              <a:buNone/>
            </a:pPr>
            <a:r>
              <a:rPr lang="en-US" altLang="zh-CN" sz="2000" b="1">
                <a:solidFill>
                  <a:srgbClr val="000000"/>
                </a:solidFill>
              </a:rPr>
              <a:t>1110111111</a:t>
            </a:r>
          </a:p>
        </p:txBody>
      </p:sp>
      <p:sp>
        <p:nvSpPr>
          <p:cNvPr id="3" name="Text Box 18"/>
          <p:cNvSpPr txBox="1">
            <a:spLocks noChangeArrowheads="1"/>
          </p:cNvSpPr>
          <p:nvPr/>
        </p:nvSpPr>
        <p:spPr bwMode="auto">
          <a:xfrm>
            <a:off x="3657600" y="3429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a:buFont typeface="Arial" panose="020B0604020202020204" pitchFamily="34" charset="0"/>
              <a:buNone/>
              <a:defRPr/>
            </a:pPr>
            <a:r>
              <a:rPr lang="en-US" altLang="zh-CN" sz="2400">
                <a:solidFill>
                  <a:srgbClr val="000000"/>
                </a:solidFill>
                <a:effectLst>
                  <a:outerShdw blurRad="38100" dist="38100" dir="2700000" algn="tl">
                    <a:srgbClr val="C0C0C0"/>
                  </a:outerShdw>
                </a:effectLst>
                <a:latin typeface="Times New Roman" panose="02020603050405020304" pitchFamily="18" charset="0"/>
              </a:rPr>
              <a:t>1100011101</a:t>
            </a:r>
          </a:p>
        </p:txBody>
      </p:sp>
      <p:sp>
        <p:nvSpPr>
          <p:cNvPr id="73742" name="Text Box 19"/>
          <p:cNvSpPr txBox="1">
            <a:spLocks noChangeArrowheads="1"/>
          </p:cNvSpPr>
          <p:nvPr/>
        </p:nvSpPr>
        <p:spPr bwMode="auto">
          <a:xfrm>
            <a:off x="4800600" y="4495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000" b="1" i="1">
                <a:solidFill>
                  <a:srgbClr val="000000"/>
                </a:solidFill>
                <a:latin typeface="Times New Roman" panose="02020603050405020304" pitchFamily="18" charset="0"/>
              </a:rPr>
              <a:t>OR</a:t>
            </a:r>
            <a:endParaRPr lang="en-US" altLang="zh-CN" sz="2000">
              <a:solidFill>
                <a:srgbClr val="000000"/>
              </a:solidFill>
            </a:endParaRPr>
          </a:p>
        </p:txBody>
      </p:sp>
      <p:sp>
        <p:nvSpPr>
          <p:cNvPr id="73743" name="Text Box 20"/>
          <p:cNvSpPr txBox="1">
            <a:spLocks noChangeArrowheads="1"/>
          </p:cNvSpPr>
          <p:nvPr/>
        </p:nvSpPr>
        <p:spPr bwMode="auto">
          <a:xfrm>
            <a:off x="5334000" y="21336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000" b="1" i="1">
                <a:solidFill>
                  <a:srgbClr val="000000"/>
                </a:solidFill>
                <a:latin typeface="Times New Roman" panose="02020603050405020304" pitchFamily="18" charset="0"/>
              </a:rPr>
              <a:t>XOR</a:t>
            </a:r>
            <a:endParaRPr lang="en-US" altLang="zh-CN" sz="2000">
              <a:solidFill>
                <a:srgbClr val="000000"/>
              </a:solidFill>
            </a:endParaRPr>
          </a:p>
        </p:txBody>
      </p:sp>
      <p:sp>
        <p:nvSpPr>
          <p:cNvPr id="5" name="Text Box 21"/>
          <p:cNvSpPr txBox="1">
            <a:spLocks noChangeArrowheads="1"/>
          </p:cNvSpPr>
          <p:nvPr/>
        </p:nvSpPr>
        <p:spPr bwMode="auto">
          <a:xfrm>
            <a:off x="6248400" y="2514600"/>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000" b="1">
                <a:solidFill>
                  <a:srgbClr val="000000"/>
                </a:solidFill>
              </a:rPr>
              <a:t>1010101011</a:t>
            </a:r>
          </a:p>
        </p:txBody>
      </p:sp>
    </p:spTree>
    <p:extLst>
      <p:ext uri="{BB962C8B-B14F-4D97-AF65-F5344CB8AC3E}">
        <p14:creationId xmlns:p14="http://schemas.microsoft.com/office/powerpoint/2010/main" val="8668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504"/>
                                        </p:tgtEl>
                                        <p:attrNameLst>
                                          <p:attrName>style.visibility</p:attrName>
                                        </p:attrNameLst>
                                      </p:cBhvr>
                                      <p:to>
                                        <p:strVal val="visible"/>
                                      </p:to>
                                    </p:set>
                                    <p:anim calcmode="lin" valueType="num">
                                      <p:cBhvr additive="base">
                                        <p:cTn id="7" dur="500" fill="hold"/>
                                        <p:tgtEl>
                                          <p:spTgt spid="63504"/>
                                        </p:tgtEl>
                                        <p:attrNameLst>
                                          <p:attrName>ppt_x</p:attrName>
                                        </p:attrNameLst>
                                      </p:cBhvr>
                                      <p:tavLst>
                                        <p:tav tm="0">
                                          <p:val>
                                            <p:strVal val="#ppt_x"/>
                                          </p:val>
                                        </p:tav>
                                        <p:tav tm="100000">
                                          <p:val>
                                            <p:strVal val="#ppt_x"/>
                                          </p:val>
                                        </p:tav>
                                      </p:tavLst>
                                    </p:anim>
                                    <p:anim calcmode="lin" valueType="num">
                                      <p:cBhvr additive="base">
                                        <p:cTn id="8" dur="500" fill="hold"/>
                                        <p:tgtEl>
                                          <p:spTgt spid="635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4" grpId="0"/>
      <p:bldP spid="2"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36E93A0-3826-4EA0-A4C1-F13727AF5DA7}" type="slidenum">
              <a:rPr lang="en-US" altLang="zh-CN" sz="1200">
                <a:effectLst>
                  <a:outerShdw blurRad="38100" dist="38100" dir="2700000" algn="tl">
                    <a:srgbClr val="C0C0C0"/>
                  </a:outerShdw>
                </a:effectLst>
                <a:latin typeface="Verdana" panose="020B0604030504040204" pitchFamily="34" charset="0"/>
              </a:rPr>
              <a:t>38</a:t>
            </a:fld>
            <a:endParaRPr lang="en-US" altLang="zh-CN" sz="1200">
              <a:effectLst>
                <a:outerShdw blurRad="38100" dist="38100" dir="2700000" algn="tl">
                  <a:srgbClr val="C0C0C0"/>
                </a:outerShdw>
              </a:effectLst>
              <a:latin typeface="Verdana" panose="020B0604030504040204" pitchFamily="34" charset="0"/>
            </a:endParaRPr>
          </a:p>
        </p:txBody>
      </p:sp>
      <p:sp>
        <p:nvSpPr>
          <p:cNvPr id="61443" name="Rectangle 2"/>
          <p:cNvSpPr>
            <a:spLocks noGrp="1" noChangeArrowheads="1"/>
          </p:cNvSpPr>
          <p:nvPr>
            <p:ph type="title" idx="4294967295"/>
          </p:nvPr>
        </p:nvSpPr>
        <p:spPr/>
        <p:txBody>
          <a:bodyPr/>
          <a:lstStyle/>
          <a:p>
            <a:pPr eaLnBrk="1" hangingPunct="1"/>
            <a:endParaRPr lang="zh-CN" altLang="zh-CN">
              <a:ea typeface="宋体" pitchFamily="2" charset="-122"/>
            </a:endParaRPr>
          </a:p>
        </p:txBody>
      </p:sp>
      <p:grpSp>
        <p:nvGrpSpPr>
          <p:cNvPr id="61444" name="Group 3"/>
          <p:cNvGrpSpPr/>
          <p:nvPr/>
        </p:nvGrpSpPr>
        <p:grpSpPr bwMode="auto">
          <a:xfrm>
            <a:off x="1981200" y="2819400"/>
            <a:ext cx="5029200" cy="2438400"/>
            <a:chOff x="0" y="0"/>
            <a:chExt cx="1889" cy="1009"/>
          </a:xfrm>
        </p:grpSpPr>
        <p:grpSp>
          <p:nvGrpSpPr>
            <p:cNvPr id="61446" name="Group 4"/>
            <p:cNvGrpSpPr/>
            <p:nvPr/>
          </p:nvGrpSpPr>
          <p:grpSpPr bwMode="auto">
            <a:xfrm>
              <a:off x="0" y="90"/>
              <a:ext cx="1889" cy="919"/>
              <a:chOff x="0" y="0"/>
              <a:chExt cx="1926" cy="937"/>
            </a:xfrm>
          </p:grpSpPr>
          <p:sp>
            <p:nvSpPr>
              <p:cNvPr id="61451"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1452"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61447"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1448"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1449"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1450"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61445" name="Rectangle 11"/>
          <p:cNvSpPr>
            <a:spLocks noGrp="1" noChangeArrowheads="1"/>
          </p:cNvSpPr>
          <p:nvPr>
            <p:ph type="body" idx="4294967295"/>
          </p:nvPr>
        </p:nvSpPr>
        <p:spPr>
          <a:xfrm>
            <a:off x="3048000" y="3505200"/>
            <a:ext cx="2971800" cy="533400"/>
          </a:xfrm>
        </p:spPr>
        <p:txBody>
          <a:bodyPr/>
          <a:lstStyle/>
          <a:p>
            <a:pPr eaLnBrk="1" hangingPunct="1">
              <a:lnSpc>
                <a:spcPct val="80000"/>
              </a:lnSpc>
            </a:pPr>
            <a:r>
              <a:rPr lang="en-US" altLang="zh-CN" sz="2800" b="1">
                <a:ea typeface="宋体" pitchFamily="2" charset="-122"/>
              </a:rPr>
              <a:t>Translations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487BE8E-0B0F-44AD-9EA9-D46C99FE9D7A}" type="slidenum">
              <a:rPr lang="en-US" altLang="zh-CN" sz="1200">
                <a:effectLst>
                  <a:outerShdw blurRad="38100" dist="38100" dir="2700000" algn="tl">
                    <a:srgbClr val="C0C0C0"/>
                  </a:outerShdw>
                </a:effectLst>
                <a:latin typeface="Verdana" panose="020B0604030504040204" pitchFamily="34" charset="0"/>
              </a:rPr>
              <a:t>39</a:t>
            </a:fld>
            <a:endParaRPr lang="en-US" altLang="zh-CN" sz="1200">
              <a:effectLst>
                <a:outerShdw blurRad="38100" dist="38100" dir="2700000" algn="tl">
                  <a:srgbClr val="C0C0C0"/>
                </a:outerShdw>
              </a:effectLst>
              <a:latin typeface="Verdana" panose="020B0604030504040204" pitchFamily="34" charset="0"/>
            </a:endParaRPr>
          </a:p>
        </p:txBody>
      </p:sp>
      <p:sp>
        <p:nvSpPr>
          <p:cNvPr id="62467" name="Rectangle 2"/>
          <p:cNvSpPr>
            <a:spLocks noGrp="1" noChangeArrowheads="1"/>
          </p:cNvSpPr>
          <p:nvPr>
            <p:ph type="title" idx="4294967295"/>
          </p:nvPr>
        </p:nvSpPr>
        <p:spPr/>
        <p:txBody>
          <a:bodyPr/>
          <a:lstStyle/>
          <a:p>
            <a:pPr eaLnBrk="1" hangingPunct="1"/>
            <a:r>
              <a:rPr lang="en-US" altLang="zh-CN">
                <a:ea typeface="宋体" pitchFamily="2" charset="-122"/>
              </a:rPr>
              <a:t>Example 1</a:t>
            </a:r>
          </a:p>
        </p:txBody>
      </p:sp>
      <p:sp>
        <p:nvSpPr>
          <p:cNvPr id="62468" name="Rectangle 3"/>
          <p:cNvSpPr>
            <a:spLocks noGrp="1" noChangeArrowheads="1"/>
          </p:cNvSpPr>
          <p:nvPr>
            <p:ph type="body" idx="4294967295"/>
          </p:nvPr>
        </p:nvSpPr>
        <p:spPr>
          <a:xfrm>
            <a:off x="304800" y="1524000"/>
            <a:ext cx="8458200" cy="4876800"/>
          </a:xfrm>
        </p:spPr>
        <p:txBody>
          <a:bodyPr/>
          <a:lstStyle/>
          <a:p>
            <a:pPr eaLnBrk="1" hangingPunct="1"/>
            <a:r>
              <a:rPr lang="en-US" altLang="zh-CN" sz="2800" dirty="0">
                <a:solidFill>
                  <a:srgbClr val="000000"/>
                </a:solidFill>
                <a:latin typeface="Times New Roman" panose="02020603050405020304" pitchFamily="18" charset="0"/>
                <a:ea typeface="宋体" pitchFamily="2" charset="-122"/>
              </a:rPr>
              <a:t>“</a:t>
            </a:r>
            <a:r>
              <a:rPr lang="en-US" altLang="zh-CN" sz="2800" u="sng" dirty="0">
                <a:solidFill>
                  <a:srgbClr val="000000"/>
                </a:solidFill>
                <a:latin typeface="Times New Roman" panose="02020603050405020304" pitchFamily="18" charset="0"/>
                <a:ea typeface="宋体" pitchFamily="2" charset="-122"/>
              </a:rPr>
              <a:t>I just saw my old friend</a:t>
            </a:r>
            <a:r>
              <a:rPr lang="en-US" altLang="zh-CN" sz="2800" dirty="0">
                <a:solidFill>
                  <a:srgbClr val="000000"/>
                </a:solidFill>
                <a:latin typeface="Times New Roman" panose="02020603050405020304" pitchFamily="18" charset="0"/>
                <a:ea typeface="宋体" pitchFamily="2" charset="-122"/>
              </a:rPr>
              <a:t>, and either </a:t>
            </a:r>
            <a:r>
              <a:rPr lang="en-US" altLang="zh-CN" sz="2800" u="sng" dirty="0">
                <a:solidFill>
                  <a:srgbClr val="000000"/>
                </a:solidFill>
                <a:latin typeface="Times New Roman" panose="02020603050405020304" pitchFamily="18" charset="0"/>
                <a:ea typeface="宋体" pitchFamily="2" charset="-122"/>
              </a:rPr>
              <a:t>he’s </a:t>
            </a:r>
            <a:r>
              <a:rPr lang="en-US" altLang="zh-CN" sz="2800" i="1" u="sng" dirty="0">
                <a:solidFill>
                  <a:srgbClr val="000000"/>
                </a:solidFill>
                <a:latin typeface="Times New Roman" panose="02020603050405020304" pitchFamily="18" charset="0"/>
                <a:ea typeface="宋体" pitchFamily="2" charset="-122"/>
              </a:rPr>
              <a:t>g</a:t>
            </a:r>
            <a:r>
              <a:rPr lang="en-US" altLang="zh-CN" sz="2800" u="sng" dirty="0">
                <a:solidFill>
                  <a:srgbClr val="000000"/>
                </a:solidFill>
                <a:latin typeface="Times New Roman" panose="02020603050405020304" pitchFamily="18" charset="0"/>
                <a:ea typeface="宋体" pitchFamily="2" charset="-122"/>
              </a:rPr>
              <a:t>rown</a:t>
            </a:r>
            <a:r>
              <a:rPr lang="en-US" altLang="zh-CN" sz="2800" dirty="0">
                <a:solidFill>
                  <a:srgbClr val="000000"/>
                </a:solidFill>
                <a:latin typeface="Times New Roman" panose="02020603050405020304" pitchFamily="18" charset="0"/>
                <a:ea typeface="宋体" pitchFamily="2" charset="-122"/>
              </a:rPr>
              <a:t> or </a:t>
            </a:r>
            <a:r>
              <a:rPr lang="en-US" altLang="zh-CN" sz="2800" u="sng" dirty="0">
                <a:solidFill>
                  <a:srgbClr val="000000"/>
                </a:solidFill>
                <a:latin typeface="Times New Roman" panose="02020603050405020304" pitchFamily="18" charset="0"/>
                <a:ea typeface="宋体" pitchFamily="2" charset="-122"/>
              </a:rPr>
              <a:t>I’ve </a:t>
            </a:r>
            <a:r>
              <a:rPr lang="en-US" altLang="zh-CN" sz="2800" i="1" u="sng" dirty="0">
                <a:solidFill>
                  <a:srgbClr val="000000"/>
                </a:solidFill>
                <a:latin typeface="Times New Roman" panose="02020603050405020304" pitchFamily="18" charset="0"/>
                <a:ea typeface="宋体" pitchFamily="2" charset="-122"/>
              </a:rPr>
              <a:t>s</a:t>
            </a:r>
            <a:r>
              <a:rPr lang="en-US" altLang="zh-CN" sz="2800" u="sng" dirty="0">
                <a:solidFill>
                  <a:srgbClr val="000000"/>
                </a:solidFill>
                <a:latin typeface="Times New Roman" panose="02020603050405020304" pitchFamily="18" charset="0"/>
                <a:ea typeface="宋体" pitchFamily="2" charset="-122"/>
              </a:rPr>
              <a:t>hrunk</a:t>
            </a:r>
            <a:r>
              <a:rPr lang="en-US" altLang="zh-CN" sz="2800" dirty="0">
                <a:solidFill>
                  <a:srgbClr val="000000"/>
                </a:solidFill>
                <a:latin typeface="Times New Roman" panose="02020603050405020304" pitchFamily="18" charset="0"/>
                <a:ea typeface="宋体" pitchFamily="2" charset="-122"/>
              </a:rPr>
              <a:t>.”</a:t>
            </a:r>
          </a:p>
          <a:p>
            <a:pPr eaLnBrk="1" hangingPunct="1"/>
            <a:r>
              <a:rPr lang="en-US" altLang="zh-CN" dirty="0">
                <a:ea typeface="宋体" pitchFamily="2" charset="-122"/>
              </a:rPr>
              <a:t>Solution: </a:t>
            </a:r>
          </a:p>
          <a:p>
            <a:pPr eaLnBrk="1" hangingPunct="1">
              <a:buFont typeface="Wingdings" panose="05000000000000000000" pitchFamily="2" charset="2"/>
              <a:buNone/>
            </a:pPr>
            <a:r>
              <a:rPr lang="en-US" altLang="zh-CN" dirty="0">
                <a:ea typeface="宋体" pitchFamily="2" charset="-122"/>
              </a:rPr>
              <a:t>   </a:t>
            </a:r>
            <a:r>
              <a:rPr lang="en-US" altLang="zh-CN" sz="2800" dirty="0">
                <a:ea typeface="宋体" pitchFamily="2" charset="-122"/>
              </a:rPr>
              <a:t>Let f represent </a:t>
            </a:r>
            <a:r>
              <a:rPr lang="en-US" altLang="zh-CN" sz="2800" dirty="0">
                <a:latin typeface="Times New Roman" panose="02020603050405020304" pitchFamily="18" charset="0"/>
                <a:ea typeface="宋体" pitchFamily="2" charset="-122"/>
              </a:rPr>
              <a:t>“</a:t>
            </a:r>
            <a:r>
              <a:rPr lang="en-US" altLang="zh-CN" sz="2800" u="sng" dirty="0">
                <a:ea typeface="宋体" pitchFamily="2" charset="-122"/>
              </a:rPr>
              <a:t>I just saw my old friend</a:t>
            </a:r>
            <a:r>
              <a:rPr lang="en-US" altLang="zh-CN" sz="2800" dirty="0">
                <a:latin typeface="Times New Roman" panose="02020603050405020304" pitchFamily="18" charset="0"/>
                <a:ea typeface="宋体" pitchFamily="2" charset="-122"/>
              </a:rPr>
              <a:t>”</a:t>
            </a:r>
            <a:r>
              <a:rPr lang="en-US" altLang="zh-CN" sz="2800" dirty="0">
                <a:ea typeface="宋体" pitchFamily="2" charset="-122"/>
              </a:rPr>
              <a:t>.</a:t>
            </a:r>
          </a:p>
          <a:p>
            <a:pPr eaLnBrk="1" hangingPunct="1">
              <a:buFont typeface="Wingdings" panose="05000000000000000000" pitchFamily="2" charset="2"/>
              <a:buNone/>
            </a:pPr>
            <a:r>
              <a:rPr lang="en-US" altLang="zh-CN" sz="2800" dirty="0">
                <a:ea typeface="宋体" pitchFamily="2" charset="-122"/>
              </a:rPr>
              <a:t>   Let g represent </a:t>
            </a:r>
            <a:r>
              <a:rPr lang="en-US" altLang="zh-CN" sz="2800" dirty="0">
                <a:latin typeface="Times New Roman" panose="02020603050405020304" pitchFamily="18" charset="0"/>
                <a:ea typeface="宋体" pitchFamily="2" charset="-122"/>
              </a:rPr>
              <a:t>“</a:t>
            </a:r>
            <a:r>
              <a:rPr lang="en-US" altLang="zh-CN" sz="2800" u="sng" dirty="0">
                <a:ea typeface="宋体" pitchFamily="2" charset="-122"/>
              </a:rPr>
              <a:t>he</a:t>
            </a:r>
            <a:r>
              <a:rPr lang="en-US" altLang="zh-CN" sz="2800" u="sng" dirty="0">
                <a:latin typeface="Times New Roman" panose="02020603050405020304" pitchFamily="18" charset="0"/>
                <a:ea typeface="宋体" pitchFamily="2" charset="-122"/>
              </a:rPr>
              <a:t>’</a:t>
            </a:r>
            <a:r>
              <a:rPr lang="en-US" altLang="zh-CN" sz="2800" u="sng" dirty="0">
                <a:ea typeface="宋体" pitchFamily="2" charset="-122"/>
              </a:rPr>
              <a:t>s grown</a:t>
            </a:r>
            <a:r>
              <a:rPr lang="en-US" altLang="zh-CN" sz="2800" dirty="0">
                <a:ea typeface="宋体" pitchFamily="2" charset="-122"/>
              </a:rPr>
              <a:t> </a:t>
            </a:r>
            <a:r>
              <a:rPr lang="en-US" altLang="zh-CN" sz="2800" dirty="0">
                <a:latin typeface="Times New Roman" panose="02020603050405020304" pitchFamily="18" charset="0"/>
                <a:ea typeface="宋体" pitchFamily="2" charset="-122"/>
              </a:rPr>
              <a:t>”</a:t>
            </a:r>
            <a:r>
              <a:rPr lang="en-US" altLang="zh-CN" sz="2800" dirty="0">
                <a:ea typeface="宋体" pitchFamily="2" charset="-122"/>
              </a:rPr>
              <a:t>.</a:t>
            </a:r>
          </a:p>
          <a:p>
            <a:pPr eaLnBrk="1" hangingPunct="1">
              <a:buFont typeface="Wingdings" panose="05000000000000000000" pitchFamily="2" charset="2"/>
              <a:buNone/>
            </a:pPr>
            <a:r>
              <a:rPr lang="en-US" altLang="zh-CN" sz="2800" dirty="0">
                <a:ea typeface="宋体" pitchFamily="2" charset="-122"/>
              </a:rPr>
              <a:t>   Let s represent </a:t>
            </a:r>
            <a:r>
              <a:rPr lang="en-US" altLang="zh-CN" sz="2800" dirty="0">
                <a:latin typeface="Times New Roman" panose="02020603050405020304" pitchFamily="18" charset="0"/>
                <a:ea typeface="宋体" pitchFamily="2" charset="-122"/>
              </a:rPr>
              <a:t>“</a:t>
            </a:r>
            <a:r>
              <a:rPr lang="en-US" altLang="zh-CN" sz="2800" u="sng" dirty="0">
                <a:ea typeface="宋体" pitchFamily="2" charset="-122"/>
              </a:rPr>
              <a:t>I</a:t>
            </a:r>
            <a:r>
              <a:rPr lang="en-US" altLang="zh-CN" sz="2800" u="sng" dirty="0">
                <a:latin typeface="Times New Roman" panose="02020603050405020304" pitchFamily="18" charset="0"/>
                <a:ea typeface="宋体" pitchFamily="2" charset="-122"/>
              </a:rPr>
              <a:t>’</a:t>
            </a:r>
            <a:r>
              <a:rPr lang="en-US" altLang="zh-CN" sz="2800" u="sng" dirty="0">
                <a:ea typeface="宋体" pitchFamily="2" charset="-122"/>
              </a:rPr>
              <a:t>ve shrunk</a:t>
            </a:r>
            <a:r>
              <a:rPr lang="en-US" altLang="zh-CN" sz="2800" dirty="0">
                <a:latin typeface="Times New Roman" panose="02020603050405020304" pitchFamily="18" charset="0"/>
                <a:ea typeface="宋体" pitchFamily="2" charset="-122"/>
              </a:rPr>
              <a:t>”</a:t>
            </a:r>
            <a:r>
              <a:rPr lang="en-US" altLang="zh-CN" sz="2800" dirty="0">
                <a:ea typeface="宋体" pitchFamily="2" charset="-122"/>
              </a:rPr>
              <a:t>.</a:t>
            </a:r>
            <a:endParaRPr lang="en-US" altLang="zh-CN" sz="2800" dirty="0">
              <a:ea typeface="宋体" pitchFamily="2" charset="-122"/>
              <a:sym typeface="Symbol" panose="05050102010706020507" pitchFamily="18" charset="2"/>
            </a:endParaRPr>
          </a:p>
          <a:p>
            <a:pPr eaLnBrk="1" hangingPunct="1">
              <a:buFont typeface="Wingdings" panose="05000000000000000000" pitchFamily="2" charset="2"/>
              <a:buNone/>
            </a:pPr>
            <a:r>
              <a:rPr lang="en-US" altLang="zh-CN" sz="2800" dirty="0">
                <a:ea typeface="宋体" pitchFamily="2" charset="-122"/>
                <a:sym typeface="Symbol" panose="05050102010706020507" pitchFamily="18" charset="2"/>
              </a:rPr>
              <a:t>   </a:t>
            </a:r>
            <a:r>
              <a:rPr lang="en-US" altLang="zh-CN" sz="2800" dirty="0">
                <a:ea typeface="宋体" pitchFamily="2" charset="-122"/>
              </a:rPr>
              <a:t>The sentence can be represented as  </a:t>
            </a:r>
            <a:r>
              <a:rPr lang="en-US" altLang="zh-CN" sz="2800" i="1" dirty="0">
                <a:ea typeface="宋体" pitchFamily="2" charset="-122"/>
              </a:rPr>
              <a:t>f</a:t>
            </a:r>
            <a:r>
              <a:rPr lang="en-US" altLang="zh-CN" sz="2800" dirty="0">
                <a:ea typeface="宋体" pitchFamily="2" charset="-122"/>
              </a:rPr>
              <a:t> </a:t>
            </a:r>
            <a:r>
              <a:rPr lang="en-US" altLang="zh-CN" sz="2800" dirty="0">
                <a:ea typeface="宋体" pitchFamily="2" charset="-122"/>
                <a:sym typeface="Symbol" panose="05050102010706020507" pitchFamily="18" charset="2"/>
              </a:rPr>
              <a:t> (</a:t>
            </a:r>
            <a:r>
              <a:rPr lang="en-US" altLang="zh-CN" sz="2800" i="1" dirty="0">
                <a:ea typeface="宋体" pitchFamily="2" charset="-122"/>
                <a:sym typeface="Symbol" panose="05050102010706020507" pitchFamily="18" charset="2"/>
              </a:rPr>
              <a:t>g</a:t>
            </a:r>
            <a:r>
              <a:rPr lang="en-US" altLang="zh-CN" sz="2800" dirty="0">
                <a:ea typeface="宋体" pitchFamily="2" charset="-122"/>
                <a:sym typeface="Symbol" panose="05050102010706020507" pitchFamily="18" charset="2"/>
              </a:rPr>
              <a:t>  </a:t>
            </a:r>
            <a:r>
              <a:rPr lang="en-US" altLang="zh-CN" sz="2800" i="1" dirty="0">
                <a:ea typeface="宋体" pitchFamily="2" charset="-122"/>
                <a:sym typeface="Symbol" panose="05050102010706020507" pitchFamily="18" charset="2"/>
              </a:rPr>
              <a:t>s</a:t>
            </a:r>
            <a:r>
              <a:rPr lang="en-US" altLang="zh-CN" sz="2800" dirty="0">
                <a:ea typeface="宋体" pitchFamily="2" charset="-122"/>
                <a:sym typeface="Symbol" panose="05050102010706020507" pitchFamily="18" charset="2"/>
              </a:rPr>
              <a:t>).</a:t>
            </a:r>
          </a:p>
          <a:p>
            <a:pPr lvl="1" eaLnBrk="1" hangingPunct="1">
              <a:buFont typeface="Wingdings" panose="05000000000000000000" pitchFamily="2" charset="2"/>
              <a:buNone/>
            </a:pPr>
            <a:r>
              <a:rPr lang="en-US" altLang="zh-CN" dirty="0">
                <a:ea typeface="宋体" pitchFamily="2" charset="-122"/>
              </a:rPr>
              <a:t>(</a:t>
            </a:r>
            <a:r>
              <a:rPr lang="en-US" altLang="zh-CN" i="1" dirty="0">
                <a:ea typeface="宋体" pitchFamily="2" charset="-122"/>
              </a:rPr>
              <a:t>f</a:t>
            </a:r>
            <a:r>
              <a:rPr lang="en-US" altLang="zh-CN" dirty="0">
                <a:ea typeface="宋体" pitchFamily="2" charset="-122"/>
              </a:rPr>
              <a:t> </a:t>
            </a:r>
            <a:r>
              <a:rPr lang="en-US" altLang="zh-CN" dirty="0">
                <a:ea typeface="宋体" pitchFamily="2" charset="-122"/>
                <a:sym typeface="Symbol" panose="05050102010706020507" pitchFamily="18" charset="2"/>
              </a:rPr>
              <a:t> </a:t>
            </a:r>
            <a:r>
              <a:rPr lang="en-US" altLang="zh-CN" i="1" dirty="0">
                <a:ea typeface="宋体" pitchFamily="2" charset="-122"/>
                <a:sym typeface="Symbol" panose="05050102010706020507" pitchFamily="18" charset="2"/>
              </a:rPr>
              <a:t>g</a:t>
            </a:r>
            <a:r>
              <a:rPr lang="en-US" altLang="zh-CN" dirty="0">
                <a:ea typeface="宋体" pitchFamily="2" charset="-122"/>
                <a:sym typeface="Symbol" panose="05050102010706020507" pitchFamily="18" charset="2"/>
              </a:rPr>
              <a:t>)  </a:t>
            </a:r>
            <a:r>
              <a:rPr lang="en-US" altLang="zh-CN" i="1" dirty="0">
                <a:ea typeface="宋体" pitchFamily="2" charset="-122"/>
                <a:sym typeface="Symbol" panose="05050102010706020507" pitchFamily="18" charset="2"/>
              </a:rPr>
              <a:t>s</a:t>
            </a:r>
            <a:r>
              <a:rPr lang="en-US" altLang="zh-CN" dirty="0">
                <a:ea typeface="宋体" pitchFamily="2" charset="-122"/>
                <a:sym typeface="Symbol" panose="05050102010706020507" pitchFamily="18" charset="2"/>
              </a:rPr>
              <a:t> would mean something different.</a:t>
            </a:r>
          </a:p>
          <a:p>
            <a:pPr lvl="1" eaLnBrk="1" hangingPunct="1">
              <a:buFont typeface="Wingdings" panose="05000000000000000000" pitchFamily="2" charset="2"/>
              <a:buNone/>
            </a:pPr>
            <a:r>
              <a:rPr lang="en-US" altLang="zh-CN" i="1" dirty="0">
                <a:ea typeface="宋体" pitchFamily="2" charset="-122"/>
              </a:rPr>
              <a:t>f</a:t>
            </a:r>
            <a:r>
              <a:rPr lang="en-US" altLang="zh-CN" dirty="0">
                <a:ea typeface="宋体" pitchFamily="2" charset="-122"/>
              </a:rPr>
              <a:t> </a:t>
            </a:r>
            <a:r>
              <a:rPr lang="en-US" altLang="zh-CN" dirty="0">
                <a:ea typeface="宋体" pitchFamily="2" charset="-122"/>
                <a:sym typeface="Symbol" panose="05050102010706020507" pitchFamily="18" charset="2"/>
              </a:rPr>
              <a:t> </a:t>
            </a:r>
            <a:r>
              <a:rPr lang="en-US" altLang="zh-CN" i="1" dirty="0">
                <a:ea typeface="宋体" pitchFamily="2" charset="-122"/>
                <a:sym typeface="Symbol" panose="05050102010706020507" pitchFamily="18" charset="2"/>
              </a:rPr>
              <a:t>g</a:t>
            </a:r>
            <a:r>
              <a:rPr lang="en-US" altLang="zh-CN" dirty="0">
                <a:ea typeface="宋体" pitchFamily="2" charset="-122"/>
                <a:sym typeface="Symbol" panose="05050102010706020507" pitchFamily="18" charset="2"/>
              </a:rPr>
              <a:t>  </a:t>
            </a:r>
            <a:r>
              <a:rPr lang="en-US" altLang="zh-CN" i="1" dirty="0">
                <a:ea typeface="宋体" pitchFamily="2" charset="-122"/>
                <a:sym typeface="Symbol" panose="05050102010706020507" pitchFamily="18" charset="2"/>
              </a:rPr>
              <a:t>s</a:t>
            </a:r>
            <a:r>
              <a:rPr lang="en-US" altLang="zh-CN" dirty="0">
                <a:ea typeface="宋体" pitchFamily="2" charset="-122"/>
                <a:sym typeface="Symbol" panose="05050102010706020507" pitchFamily="18" charset="2"/>
              </a:rPr>
              <a:t> would be ambiguous.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61BB563-F95C-4CDD-9C1B-98CF9A40982D}" type="slidenum">
              <a:rPr lang="en-US" altLang="zh-CN" sz="1200">
                <a:effectLst>
                  <a:outerShdw blurRad="38100" dist="38100" dir="2700000" algn="tl">
                    <a:srgbClr val="C0C0C0"/>
                  </a:outerShdw>
                </a:effectLst>
                <a:latin typeface="Verdana" panose="020B0604030504040204" pitchFamily="34" charset="0"/>
              </a:rPr>
              <a:t>4</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219" name="Rectangle 2"/>
          <p:cNvSpPr>
            <a:spLocks noGrp="1" noChangeArrowheads="1"/>
          </p:cNvSpPr>
          <p:nvPr>
            <p:ph type="title" idx="4294967295"/>
          </p:nvPr>
        </p:nvSpPr>
        <p:spPr/>
        <p:txBody>
          <a:bodyPr/>
          <a:lstStyle/>
          <a:p>
            <a:pPr eaLnBrk="1" hangingPunct="1"/>
            <a:endParaRPr lang="zh-CN" altLang="zh-CN">
              <a:ea typeface="宋体" pitchFamily="2" charset="-122"/>
            </a:endParaRPr>
          </a:p>
        </p:txBody>
      </p:sp>
      <p:grpSp>
        <p:nvGrpSpPr>
          <p:cNvPr id="9220" name="Group 4"/>
          <p:cNvGrpSpPr/>
          <p:nvPr/>
        </p:nvGrpSpPr>
        <p:grpSpPr bwMode="auto">
          <a:xfrm>
            <a:off x="1981200" y="2819400"/>
            <a:ext cx="5029200" cy="2438400"/>
            <a:chOff x="0" y="0"/>
            <a:chExt cx="1889" cy="1009"/>
          </a:xfrm>
        </p:grpSpPr>
        <p:grpSp>
          <p:nvGrpSpPr>
            <p:cNvPr id="9222" name="Group 5"/>
            <p:cNvGrpSpPr/>
            <p:nvPr/>
          </p:nvGrpSpPr>
          <p:grpSpPr bwMode="auto">
            <a:xfrm>
              <a:off x="0" y="90"/>
              <a:ext cx="1889" cy="919"/>
              <a:chOff x="0" y="0"/>
              <a:chExt cx="1926" cy="937"/>
            </a:xfrm>
          </p:grpSpPr>
          <p:sp>
            <p:nvSpPr>
              <p:cNvPr id="9227" name="Oval 6"/>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9228" name="Oval 7"/>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9223" name="Oval 8"/>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9224" name="Oval 9"/>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9225" name="Oval 10"/>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9226" name="Oval 11"/>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9221" name="Rectangle 3"/>
          <p:cNvSpPr>
            <a:spLocks noGrp="1" noChangeArrowheads="1"/>
          </p:cNvSpPr>
          <p:nvPr>
            <p:ph type="body" idx="4294967295"/>
          </p:nvPr>
        </p:nvSpPr>
        <p:spPr>
          <a:xfrm>
            <a:off x="2743200" y="3505200"/>
            <a:ext cx="3429000" cy="228600"/>
          </a:xfrm>
        </p:spPr>
        <p:txBody>
          <a:bodyPr/>
          <a:lstStyle/>
          <a:p>
            <a:pPr eaLnBrk="1" hangingPunct="1">
              <a:lnSpc>
                <a:spcPct val="80000"/>
              </a:lnSpc>
            </a:pPr>
            <a:r>
              <a:rPr lang="en-US" altLang="zh-CN" sz="3600" b="1" dirty="0">
                <a:ea typeface="宋体" pitchFamily="2" charset="-122"/>
              </a:rPr>
              <a:t>Propositions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2136B39-230A-4263-93F7-C19A2A9FDB6A}" type="slidenum">
              <a:rPr lang="en-US" altLang="zh-CN" sz="1200">
                <a:effectLst>
                  <a:outerShdw blurRad="38100" dist="38100" dir="2700000" algn="tl">
                    <a:srgbClr val="C0C0C0"/>
                  </a:outerShdw>
                </a:effectLst>
                <a:latin typeface="Verdana" panose="020B0604030504040204" pitchFamily="34" charset="0"/>
              </a:rPr>
              <a:t>40</a:t>
            </a:fld>
            <a:endParaRPr lang="en-US" altLang="zh-CN" sz="1200">
              <a:effectLst>
                <a:outerShdw blurRad="38100" dist="38100" dir="2700000" algn="tl">
                  <a:srgbClr val="C0C0C0"/>
                </a:outerShdw>
              </a:effectLst>
              <a:latin typeface="Verdana" panose="020B0604030504040204" pitchFamily="34" charset="0"/>
            </a:endParaRPr>
          </a:p>
        </p:txBody>
      </p:sp>
      <p:sp>
        <p:nvSpPr>
          <p:cNvPr id="64515" name="Rectangle 2"/>
          <p:cNvSpPr>
            <a:spLocks noGrp="1" noChangeArrowheads="1"/>
          </p:cNvSpPr>
          <p:nvPr>
            <p:ph type="title" idx="4294967295"/>
          </p:nvPr>
        </p:nvSpPr>
        <p:spPr/>
        <p:txBody>
          <a:bodyPr/>
          <a:lstStyle/>
          <a:p>
            <a:pPr eaLnBrk="1" hangingPunct="1"/>
            <a:r>
              <a:rPr lang="en-GB" altLang="en-US">
                <a:ea typeface="宋体" pitchFamily="2" charset="-122"/>
              </a:rPr>
              <a:t>Example 2</a:t>
            </a:r>
            <a:endParaRPr lang="en-US" altLang="zh-CN">
              <a:ea typeface="宋体" pitchFamily="2" charset="-122"/>
            </a:endParaRPr>
          </a:p>
        </p:txBody>
      </p:sp>
      <p:sp>
        <p:nvSpPr>
          <p:cNvPr id="64516" name="Rectangle 3"/>
          <p:cNvSpPr>
            <a:spLocks noGrp="1" noChangeArrowheads="1"/>
          </p:cNvSpPr>
          <p:nvPr>
            <p:ph type="body" idx="4294967295"/>
          </p:nvPr>
        </p:nvSpPr>
        <p:spPr/>
        <p:txBody>
          <a:bodyPr/>
          <a:lstStyle/>
          <a:p>
            <a:pPr eaLnBrk="1" hangingPunct="1">
              <a:buFont typeface="Wingdings" panose="05000000000000000000" pitchFamily="2" charset="2"/>
              <a:buNone/>
            </a:pPr>
            <a:endParaRPr lang="en-US" altLang="zh-CN">
              <a:solidFill>
                <a:schemeClr val="accent2"/>
              </a:solidFill>
              <a:ea typeface="宋体" pitchFamily="2" charset="-122"/>
            </a:endParaRPr>
          </a:p>
          <a:p>
            <a:pPr eaLnBrk="1" hangingPunct="1">
              <a:buFont typeface="Wingdings" panose="05000000000000000000" pitchFamily="2" charset="2"/>
              <a:buNone/>
            </a:pPr>
            <a:endParaRPr lang="en-US" altLang="zh-CN">
              <a:solidFill>
                <a:schemeClr val="accent2"/>
              </a:solidFill>
              <a:ea typeface="宋体" pitchFamily="2" charset="-122"/>
            </a:endParaRPr>
          </a:p>
          <a:p>
            <a:pPr eaLnBrk="1" hangingPunct="1">
              <a:buFont typeface="Wingdings" panose="05000000000000000000" pitchFamily="2" charset="2"/>
              <a:buNone/>
            </a:pPr>
            <a:r>
              <a:rPr lang="en-US" altLang="zh-CN" sz="2400">
                <a:solidFill>
                  <a:schemeClr val="tx2"/>
                </a:solidFill>
                <a:latin typeface="Arial Black" panose="020B0A04020102020204" pitchFamily="34" charset="0"/>
                <a:ea typeface="宋体" pitchFamily="2" charset="-122"/>
              </a:rPr>
              <a:t>Solution:</a:t>
            </a:r>
          </a:p>
          <a:p>
            <a:pPr eaLnBrk="1" hangingPunct="1">
              <a:buFont typeface="Wingdings" panose="05000000000000000000" pitchFamily="2" charset="2"/>
              <a:buNone/>
            </a:pPr>
            <a:r>
              <a:rPr lang="en-US" altLang="zh-CN" sz="2400">
                <a:solidFill>
                  <a:schemeClr val="tx2"/>
                </a:solidFill>
                <a:latin typeface="Arial Black" panose="020B0A04020102020204" pitchFamily="34" charset="0"/>
                <a:ea typeface="宋体" pitchFamily="2" charset="-122"/>
              </a:rPr>
              <a:t>Let </a:t>
            </a:r>
            <a:r>
              <a:rPr lang="en-US" altLang="zh-CN" sz="2400" i="1">
                <a:solidFill>
                  <a:srgbClr val="000000"/>
                </a:solidFill>
                <a:latin typeface="Arial Black" panose="020B0A04020102020204" pitchFamily="34" charset="0"/>
                <a:ea typeface="宋体" pitchFamily="2" charset="-122"/>
              </a:rPr>
              <a:t>r</a:t>
            </a:r>
            <a:r>
              <a:rPr lang="en-US" altLang="zh-CN" sz="2400" i="1">
                <a:solidFill>
                  <a:schemeClr val="accent2"/>
                </a:solidFill>
                <a:latin typeface="Arial Black" panose="020B0A04020102020204" pitchFamily="34" charset="0"/>
                <a:ea typeface="宋体" pitchFamily="2" charset="-122"/>
              </a:rPr>
              <a:t> </a:t>
            </a:r>
            <a:r>
              <a:rPr lang="en-US" altLang="zh-CN" sz="2400">
                <a:solidFill>
                  <a:schemeClr val="tx2"/>
                </a:solidFill>
                <a:latin typeface="Arial Black" panose="020B0A04020102020204" pitchFamily="34" charset="0"/>
                <a:ea typeface="宋体" pitchFamily="2" charset="-122"/>
              </a:rPr>
              <a:t>=“The lawn was wet this morning”,     </a:t>
            </a:r>
          </a:p>
          <a:p>
            <a:pPr eaLnBrk="1" hangingPunct="1">
              <a:buFont typeface="Wingdings" panose="05000000000000000000" pitchFamily="2" charset="2"/>
              <a:buNone/>
            </a:pPr>
            <a:r>
              <a:rPr lang="en-US" altLang="zh-CN" sz="2400" i="1">
                <a:solidFill>
                  <a:schemeClr val="tx2"/>
                </a:solidFill>
                <a:latin typeface="Arial Black" panose="020B0A04020102020204" pitchFamily="34" charset="0"/>
                <a:ea typeface="宋体" pitchFamily="2" charset="-122"/>
              </a:rPr>
              <a:t>      </a:t>
            </a:r>
            <a:r>
              <a:rPr lang="en-US" altLang="zh-CN" sz="2400" i="1">
                <a:solidFill>
                  <a:srgbClr val="000000"/>
                </a:solidFill>
                <a:latin typeface="Arial Black" panose="020B0A04020102020204" pitchFamily="34" charset="0"/>
                <a:ea typeface="宋体" pitchFamily="2" charset="-122"/>
              </a:rPr>
              <a:t>p</a:t>
            </a:r>
            <a:r>
              <a:rPr lang="en-US" altLang="zh-CN" sz="2400" i="1">
                <a:solidFill>
                  <a:schemeClr val="tx2"/>
                </a:solidFill>
                <a:latin typeface="Arial Black" panose="020B0A04020102020204" pitchFamily="34" charset="0"/>
                <a:ea typeface="宋体" pitchFamily="2" charset="-122"/>
              </a:rPr>
              <a:t> </a:t>
            </a:r>
            <a:r>
              <a:rPr lang="en-US" altLang="zh-CN" sz="2400">
                <a:solidFill>
                  <a:schemeClr val="tx2"/>
                </a:solidFill>
                <a:latin typeface="Arial Black" panose="020B0A04020102020204" pitchFamily="34" charset="0"/>
                <a:ea typeface="宋体" pitchFamily="2" charset="-122"/>
              </a:rPr>
              <a:t>=“It rained last night”, </a:t>
            </a:r>
            <a:br>
              <a:rPr lang="en-US" altLang="zh-CN" sz="2400">
                <a:solidFill>
                  <a:schemeClr val="tx2"/>
                </a:solidFill>
                <a:latin typeface="Arial Black" panose="020B0A04020102020204" pitchFamily="34" charset="0"/>
                <a:ea typeface="宋体" pitchFamily="2" charset="-122"/>
              </a:rPr>
            </a:br>
            <a:r>
              <a:rPr lang="en-US" altLang="zh-CN" sz="2400">
                <a:solidFill>
                  <a:schemeClr val="tx2"/>
                </a:solidFill>
                <a:latin typeface="Arial Black" panose="020B0A04020102020204" pitchFamily="34" charset="0"/>
                <a:ea typeface="宋体" pitchFamily="2" charset="-122"/>
              </a:rPr>
              <a:t>   </a:t>
            </a:r>
            <a:r>
              <a:rPr lang="en-US" altLang="zh-CN" sz="2400" i="1">
                <a:solidFill>
                  <a:srgbClr val="000000"/>
                </a:solidFill>
                <a:latin typeface="Arial Black" panose="020B0A04020102020204" pitchFamily="34" charset="0"/>
                <a:ea typeface="宋体" pitchFamily="2" charset="-122"/>
              </a:rPr>
              <a:t>q</a:t>
            </a:r>
            <a:r>
              <a:rPr lang="en-US" altLang="zh-CN" sz="2400" i="1">
                <a:solidFill>
                  <a:schemeClr val="tx2"/>
                </a:solidFill>
                <a:latin typeface="Arial Black" panose="020B0A04020102020204" pitchFamily="34" charset="0"/>
                <a:ea typeface="宋体" pitchFamily="2" charset="-122"/>
              </a:rPr>
              <a:t> </a:t>
            </a:r>
            <a:r>
              <a:rPr lang="en-US" altLang="zh-CN" sz="2400">
                <a:solidFill>
                  <a:schemeClr val="tx2"/>
                </a:solidFill>
                <a:latin typeface="Arial Black" panose="020B0A04020102020204" pitchFamily="34" charset="0"/>
                <a:ea typeface="宋体" pitchFamily="2" charset="-122"/>
              </a:rPr>
              <a:t>=“The sprinklers came on last night”.</a:t>
            </a:r>
            <a:r>
              <a:rPr lang="en-US" altLang="zh-CN">
                <a:solidFill>
                  <a:schemeClr val="accent2"/>
                </a:solidFill>
                <a:ea typeface="宋体" pitchFamily="2" charset="-122"/>
              </a:rPr>
              <a:t> </a:t>
            </a:r>
          </a:p>
          <a:p>
            <a:pPr eaLnBrk="1" hangingPunct="1">
              <a:buFont typeface="Wingdings" panose="05000000000000000000" pitchFamily="2" charset="2"/>
              <a:buNone/>
            </a:pPr>
            <a:r>
              <a:rPr lang="en-US" altLang="zh-CN" sz="2400" b="1">
                <a:solidFill>
                  <a:schemeClr val="tx2"/>
                </a:solidFill>
                <a:ea typeface="宋体" pitchFamily="2" charset="-122"/>
              </a:rPr>
              <a:t>Thus,   </a:t>
            </a:r>
            <a:r>
              <a:rPr lang="en-US" altLang="zh-CN" sz="2400" b="1">
                <a:solidFill>
                  <a:srgbClr val="000000"/>
                </a:solidFill>
                <a:latin typeface="Times New Roman" panose="02020603050405020304" pitchFamily="18" charset="0"/>
                <a:ea typeface="宋体" pitchFamily="2" charset="-122"/>
              </a:rPr>
              <a:t>¬</a:t>
            </a:r>
            <a:r>
              <a:rPr lang="en-US" altLang="zh-CN" sz="2400" b="1" i="1">
                <a:solidFill>
                  <a:srgbClr val="000000"/>
                </a:solidFill>
                <a:ea typeface="宋体" pitchFamily="2" charset="-122"/>
              </a:rPr>
              <a:t>p</a:t>
            </a:r>
            <a:r>
              <a:rPr lang="en-US" altLang="zh-CN" sz="2400" b="1" i="1">
                <a:solidFill>
                  <a:schemeClr val="tx2"/>
                </a:solidFill>
                <a:ea typeface="宋体" pitchFamily="2" charset="-122"/>
              </a:rPr>
              <a:t>    </a:t>
            </a:r>
            <a:r>
              <a:rPr lang="en-US" altLang="zh-CN" sz="2400" b="1">
                <a:solidFill>
                  <a:schemeClr val="tx2"/>
                </a:solidFill>
                <a:ea typeface="宋体" pitchFamily="2" charset="-122"/>
              </a:rPr>
              <a:t>= “It didn’t rain last night.” </a:t>
            </a:r>
          </a:p>
          <a:p>
            <a:pPr eaLnBrk="1" hangingPunct="1">
              <a:buFont typeface="Wingdings" panose="05000000000000000000" pitchFamily="2" charset="2"/>
              <a:buNone/>
            </a:pPr>
            <a:r>
              <a:rPr lang="en-US" altLang="zh-CN" sz="2400" b="1" i="1">
                <a:solidFill>
                  <a:schemeClr val="tx2"/>
                </a:solidFill>
                <a:ea typeface="宋体" pitchFamily="2" charset="-122"/>
              </a:rPr>
              <a:t>          </a:t>
            </a:r>
            <a:r>
              <a:rPr lang="en-US" altLang="zh-CN" sz="2400" b="1" i="1">
                <a:solidFill>
                  <a:srgbClr val="000000"/>
                </a:solidFill>
                <a:ea typeface="宋体" pitchFamily="2" charset="-122"/>
              </a:rPr>
              <a:t>r</a:t>
            </a:r>
            <a:r>
              <a:rPr lang="en-US" altLang="zh-CN" sz="2400" b="1">
                <a:solidFill>
                  <a:srgbClr val="000000"/>
                </a:solidFill>
                <a:ea typeface="宋体" pitchFamily="2" charset="-122"/>
              </a:rPr>
              <a:t> </a:t>
            </a:r>
            <a:r>
              <a:rPr lang="en-US" altLang="zh-CN" sz="2400" b="1">
                <a:solidFill>
                  <a:srgbClr val="000000"/>
                </a:solidFill>
                <a:ea typeface="宋体" pitchFamily="2" charset="-122"/>
                <a:sym typeface="Symbol" panose="05050102010706020507" pitchFamily="18" charset="2"/>
              </a:rPr>
              <a:t> </a:t>
            </a:r>
            <a:r>
              <a:rPr lang="en-US" altLang="zh-CN" sz="2400" b="1">
                <a:solidFill>
                  <a:srgbClr val="000000"/>
                </a:solidFill>
                <a:latin typeface="Times New Roman" panose="02020603050405020304" pitchFamily="18" charset="0"/>
                <a:ea typeface="宋体" pitchFamily="2" charset="-122"/>
              </a:rPr>
              <a:t>¬</a:t>
            </a:r>
            <a:r>
              <a:rPr lang="en-US" altLang="zh-CN" sz="2400" b="1" i="1">
                <a:solidFill>
                  <a:srgbClr val="000000"/>
                </a:solidFill>
                <a:ea typeface="宋体" pitchFamily="2" charset="-122"/>
              </a:rPr>
              <a:t>p</a:t>
            </a:r>
            <a:r>
              <a:rPr lang="en-US" altLang="zh-CN" sz="2400" b="1" i="1">
                <a:solidFill>
                  <a:schemeClr val="accent2"/>
                </a:solidFill>
                <a:ea typeface="宋体" pitchFamily="2" charset="-122"/>
              </a:rPr>
              <a:t> </a:t>
            </a:r>
            <a:r>
              <a:rPr lang="en-US" altLang="zh-CN" sz="2400" b="1" i="1">
                <a:solidFill>
                  <a:schemeClr val="tx2"/>
                </a:solidFill>
                <a:ea typeface="宋体" pitchFamily="2" charset="-122"/>
              </a:rPr>
              <a:t>= </a:t>
            </a:r>
            <a:r>
              <a:rPr lang="en-US" altLang="zh-CN" sz="2400" b="1">
                <a:solidFill>
                  <a:schemeClr val="tx2"/>
                </a:solidFill>
                <a:ea typeface="宋体" pitchFamily="2" charset="-122"/>
              </a:rPr>
              <a:t>“The lawn was wet this morning, and</a:t>
            </a:r>
            <a:br>
              <a:rPr lang="en-US" altLang="zh-CN" sz="2400" b="1">
                <a:solidFill>
                  <a:schemeClr val="tx2"/>
                </a:solidFill>
                <a:ea typeface="宋体" pitchFamily="2" charset="-122"/>
              </a:rPr>
            </a:br>
            <a:r>
              <a:rPr lang="en-US" altLang="zh-CN" sz="2400" b="1">
                <a:solidFill>
                  <a:schemeClr val="tx2"/>
                </a:solidFill>
                <a:ea typeface="宋体" pitchFamily="2" charset="-122"/>
              </a:rPr>
              <a:t>it didn’t rain last night.” </a:t>
            </a:r>
          </a:p>
          <a:p>
            <a:pPr eaLnBrk="1" hangingPunct="1">
              <a:buFont typeface="Wingdings" panose="05000000000000000000" pitchFamily="2" charset="2"/>
              <a:buNone/>
            </a:pPr>
            <a:r>
              <a:rPr lang="en-US" altLang="zh-CN" sz="2800">
                <a:ea typeface="宋体" pitchFamily="2" charset="-122"/>
              </a:rPr>
              <a:t>The sentence can be represented as </a:t>
            </a:r>
            <a:r>
              <a:rPr lang="en-US" altLang="zh-CN" sz="2400" b="1">
                <a:solidFill>
                  <a:schemeClr val="accent2"/>
                </a:solidFill>
                <a:ea typeface="宋体" pitchFamily="2" charset="-122"/>
              </a:rPr>
              <a:t> </a:t>
            </a:r>
            <a:r>
              <a:rPr lang="en-US" altLang="zh-CN" b="1">
                <a:solidFill>
                  <a:srgbClr val="000000"/>
                </a:solidFill>
                <a:latin typeface="Times New Roman" panose="02020603050405020304" pitchFamily="18" charset="0"/>
                <a:ea typeface="宋体" pitchFamily="2" charset="-122"/>
              </a:rPr>
              <a:t>¬</a:t>
            </a:r>
            <a:r>
              <a:rPr lang="en-US" altLang="zh-CN" b="1">
                <a:solidFill>
                  <a:srgbClr val="000000"/>
                </a:solidFill>
                <a:ea typeface="宋体" pitchFamily="2" charset="-122"/>
              </a:rPr>
              <a:t> </a:t>
            </a:r>
            <a:r>
              <a:rPr lang="en-US" altLang="zh-CN" b="1" i="1">
                <a:solidFill>
                  <a:srgbClr val="000000"/>
                </a:solidFill>
                <a:ea typeface="宋体" pitchFamily="2" charset="-122"/>
              </a:rPr>
              <a:t>r </a:t>
            </a:r>
            <a:r>
              <a:rPr lang="en-US" altLang="zh-CN" b="1">
                <a:solidFill>
                  <a:srgbClr val="000000"/>
                </a:solidFill>
                <a:ea typeface="宋体" pitchFamily="2" charset="-122"/>
                <a:sym typeface="Symbol" panose="05050102010706020507" pitchFamily="18" charset="2"/>
              </a:rPr>
              <a:t> </a:t>
            </a:r>
            <a:r>
              <a:rPr lang="en-US" altLang="zh-CN" b="1" i="1">
                <a:solidFill>
                  <a:srgbClr val="000000"/>
                </a:solidFill>
                <a:ea typeface="宋体" pitchFamily="2" charset="-122"/>
                <a:sym typeface="Symbol" panose="05050102010706020507" pitchFamily="18" charset="2"/>
              </a:rPr>
              <a:t>p</a:t>
            </a:r>
            <a:r>
              <a:rPr lang="en-US" altLang="zh-CN" b="1">
                <a:solidFill>
                  <a:srgbClr val="000000"/>
                </a:solidFill>
                <a:ea typeface="宋体" pitchFamily="2" charset="-122"/>
                <a:sym typeface="Symbol" panose="05050102010706020507" pitchFamily="18" charset="2"/>
              </a:rPr>
              <a:t>  </a:t>
            </a:r>
            <a:r>
              <a:rPr lang="en-US" altLang="zh-CN" b="1" i="1">
                <a:solidFill>
                  <a:srgbClr val="000000"/>
                </a:solidFill>
                <a:ea typeface="宋体" pitchFamily="2" charset="-122"/>
                <a:sym typeface="Symbol" panose="05050102010706020507" pitchFamily="18" charset="2"/>
              </a:rPr>
              <a:t>q</a:t>
            </a:r>
            <a:r>
              <a:rPr lang="en-US" altLang="zh-CN" sz="2400" b="1" i="1">
                <a:solidFill>
                  <a:schemeClr val="accent2"/>
                </a:solidFill>
                <a:ea typeface="宋体" pitchFamily="2" charset="-122"/>
                <a:sym typeface="Symbol" panose="05050102010706020507" pitchFamily="18" charset="2"/>
              </a:rPr>
              <a:t> </a:t>
            </a:r>
          </a:p>
        </p:txBody>
      </p:sp>
      <p:sp>
        <p:nvSpPr>
          <p:cNvPr id="64517" name="Text Box 6"/>
          <p:cNvSpPr txBox="1">
            <a:spLocks noChangeArrowheads="1"/>
          </p:cNvSpPr>
          <p:nvPr/>
        </p:nvSpPr>
        <p:spPr bwMode="auto">
          <a:xfrm>
            <a:off x="533400" y="1524000"/>
            <a:ext cx="7391400" cy="831850"/>
          </a:xfrm>
          <a:prstGeom prst="rect">
            <a:avLst/>
          </a:prstGeom>
          <a:solidFill>
            <a:schemeClr val="bg1"/>
          </a:solidFill>
          <a:ln w="9525">
            <a:solidFill>
              <a:schemeClr val="tx1"/>
            </a:solidFill>
            <a:miter lim="800000"/>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50000"/>
              </a:spcBef>
              <a:buClrTx/>
              <a:buFontTx/>
              <a:buNone/>
            </a:pPr>
            <a:r>
              <a:rPr lang="en-US" altLang="zh-CN" sz="2400">
                <a:solidFill>
                  <a:srgbClr val="000000"/>
                </a:solidFill>
                <a:latin typeface="Times New Roman" panose="02020603050405020304" pitchFamily="18" charset="0"/>
              </a:rPr>
              <a:t>“Either the lawn wasn’t wet this morning, or it rained last night, or the sprinklers came on last night.”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F89FF83-F5F7-4BE0-A1B5-22700A0016E4}" type="slidenum">
              <a:rPr lang="en-US" altLang="zh-CN" sz="1200">
                <a:effectLst>
                  <a:outerShdw blurRad="38100" dist="38100" dir="2700000" algn="tl">
                    <a:srgbClr val="C0C0C0"/>
                  </a:outerShdw>
                </a:effectLst>
                <a:latin typeface="Verdana" panose="020B0604030504040204" pitchFamily="34" charset="0"/>
              </a:rPr>
              <a:t>41</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Rectangle 2"/>
          <p:cNvSpPr>
            <a:spLocks noGrp="1" noChangeArrowheads="1"/>
          </p:cNvSpPr>
          <p:nvPr>
            <p:ph type="title" idx="4294967295"/>
          </p:nvPr>
        </p:nvSpPr>
        <p:spPr/>
        <p:txBody>
          <a:bodyPr/>
          <a:lstStyle/>
          <a:p>
            <a:pPr eaLnBrk="1" hangingPunct="1"/>
            <a:r>
              <a:rPr lang="en-US" altLang="zh-CN" dirty="0">
                <a:ea typeface="宋体" pitchFamily="2" charset="-122"/>
              </a:rPr>
              <a:t>Example 3</a:t>
            </a:r>
          </a:p>
        </p:txBody>
      </p:sp>
      <p:sp>
        <p:nvSpPr>
          <p:cNvPr id="67588" name="Rectangle 3"/>
          <p:cNvSpPr>
            <a:spLocks noGrp="1" noChangeArrowheads="1"/>
          </p:cNvSpPr>
          <p:nvPr>
            <p:ph type="body" idx="4294967295"/>
          </p:nvPr>
        </p:nvSpPr>
        <p:spPr/>
        <p:txBody>
          <a:bodyPr/>
          <a:lstStyle/>
          <a:p>
            <a:pPr eaLnBrk="1" hangingPunct="1"/>
            <a:r>
              <a:rPr lang="en-US" altLang="zh-CN" sz="2800" dirty="0">
                <a:solidFill>
                  <a:srgbClr val="000000"/>
                </a:solidFill>
                <a:latin typeface="Times New Roman" panose="02020603050405020304" pitchFamily="18" charset="0"/>
                <a:ea typeface="宋体" pitchFamily="2" charset="-122"/>
              </a:rPr>
              <a:t>Express the specification “The automated reply cannot be sent when the file system is full” using logical connectives.</a:t>
            </a:r>
          </a:p>
          <a:p>
            <a:pPr eaLnBrk="1" hangingPunct="1"/>
            <a:r>
              <a:rPr lang="en-US" altLang="zh-CN" sz="2800" b="1" dirty="0">
                <a:solidFill>
                  <a:schemeClr val="tx2"/>
                </a:solidFill>
                <a:ea typeface="宋体" pitchFamily="2" charset="-122"/>
              </a:rPr>
              <a:t>Solution</a:t>
            </a:r>
            <a:r>
              <a:rPr lang="en-US" altLang="zh-CN" sz="2800" dirty="0">
                <a:solidFill>
                  <a:schemeClr val="tx2"/>
                </a:solidFill>
                <a:ea typeface="宋体" pitchFamily="2" charset="-122"/>
              </a:rPr>
              <a:t>:</a:t>
            </a:r>
          </a:p>
          <a:p>
            <a:pPr eaLnBrk="1" hangingPunct="1">
              <a:buFont typeface="Wingdings" panose="05000000000000000000" pitchFamily="2" charset="2"/>
              <a:buNone/>
            </a:pPr>
            <a:r>
              <a:rPr lang="en-US" altLang="zh-CN" sz="2800" dirty="0">
                <a:solidFill>
                  <a:srgbClr val="000000"/>
                </a:solidFill>
                <a:latin typeface="Times New Roman" panose="02020603050405020304" pitchFamily="18" charset="0"/>
                <a:ea typeface="宋体" pitchFamily="2" charset="-122"/>
              </a:rPr>
              <a:t>    </a:t>
            </a:r>
            <a:r>
              <a:rPr lang="en-US" altLang="zh-CN" sz="2800" dirty="0">
                <a:solidFill>
                  <a:schemeClr val="tx2"/>
                </a:solidFill>
                <a:ea typeface="宋体" pitchFamily="2" charset="-122"/>
              </a:rPr>
              <a:t>Let p denote “</a:t>
            </a:r>
            <a:r>
              <a:rPr lang="en-US" altLang="zh-CN" sz="2800" dirty="0">
                <a:solidFill>
                  <a:srgbClr val="000000"/>
                </a:solidFill>
                <a:latin typeface="Times New Roman" panose="02020603050405020304" pitchFamily="18" charset="0"/>
                <a:ea typeface="宋体" pitchFamily="2" charset="-122"/>
              </a:rPr>
              <a:t>The automated reply can be sent</a:t>
            </a:r>
            <a:r>
              <a:rPr lang="en-US" altLang="zh-CN" sz="2800" dirty="0">
                <a:solidFill>
                  <a:schemeClr val="tx2"/>
                </a:solidFill>
                <a:ea typeface="宋体" pitchFamily="2" charset="-122"/>
              </a:rPr>
              <a:t> ”,</a:t>
            </a:r>
          </a:p>
          <a:p>
            <a:pPr eaLnBrk="1" hangingPunct="1">
              <a:buFont typeface="Wingdings" panose="05000000000000000000" pitchFamily="2" charset="2"/>
              <a:buNone/>
            </a:pPr>
            <a:r>
              <a:rPr lang="en-US" altLang="zh-CN" sz="2800" dirty="0">
                <a:solidFill>
                  <a:schemeClr val="tx2"/>
                </a:solidFill>
                <a:ea typeface="宋体" pitchFamily="2" charset="-122"/>
              </a:rPr>
              <a:t>   and q denote “</a:t>
            </a:r>
            <a:r>
              <a:rPr lang="en-US" altLang="zh-CN" sz="2800" dirty="0">
                <a:solidFill>
                  <a:srgbClr val="000000"/>
                </a:solidFill>
                <a:latin typeface="Times New Roman" panose="02020603050405020304" pitchFamily="18" charset="0"/>
                <a:ea typeface="宋体" pitchFamily="2" charset="-122"/>
              </a:rPr>
              <a:t>the file system is full</a:t>
            </a:r>
            <a:r>
              <a:rPr lang="en-US" altLang="zh-CN" sz="2800" dirty="0">
                <a:solidFill>
                  <a:schemeClr val="tx2"/>
                </a:solidFill>
                <a:ea typeface="宋体" pitchFamily="2" charset="-122"/>
              </a:rPr>
              <a:t>”.</a:t>
            </a:r>
          </a:p>
          <a:p>
            <a:pPr eaLnBrk="1" hangingPunct="1">
              <a:buFont typeface="Wingdings" panose="05000000000000000000" pitchFamily="2" charset="2"/>
              <a:buNone/>
            </a:pPr>
            <a:endParaRPr lang="en-US" altLang="zh-CN" sz="2800" dirty="0">
              <a:solidFill>
                <a:schemeClr val="tx2"/>
              </a:solidFill>
              <a:ea typeface="宋体" pitchFamily="2" charset="-122"/>
            </a:endParaRPr>
          </a:p>
          <a:p>
            <a:pPr eaLnBrk="1" hangingPunct="1">
              <a:buFont typeface="Wingdings" panose="05000000000000000000" pitchFamily="2" charset="2"/>
              <a:buNone/>
            </a:pPr>
            <a:r>
              <a:rPr lang="en-US" altLang="zh-CN" dirty="0">
                <a:ea typeface="宋体" pitchFamily="2" charset="-122"/>
              </a:rPr>
              <a:t>The sentence can be represented as </a:t>
            </a:r>
            <a:r>
              <a:rPr lang="en-US" altLang="zh-CN" b="1" dirty="0">
                <a:solidFill>
                  <a:schemeClr val="accent2"/>
                </a:solidFill>
                <a:ea typeface="宋体" pitchFamily="2" charset="-122"/>
              </a:rPr>
              <a:t> </a:t>
            </a:r>
          </a:p>
          <a:p>
            <a:pPr algn="ctr" eaLnBrk="1" hangingPunct="1">
              <a:buFont typeface="Wingdings" panose="05000000000000000000" pitchFamily="2" charset="2"/>
              <a:buNone/>
            </a:pPr>
            <a:r>
              <a:rPr lang="en-US" altLang="zh-CN" b="1" dirty="0">
                <a:solidFill>
                  <a:schemeClr val="accent2"/>
                </a:solidFill>
                <a:ea typeface="宋体" pitchFamily="2" charset="-122"/>
              </a:rPr>
              <a:t> </a:t>
            </a:r>
            <a:r>
              <a:rPr lang="en-US" altLang="zh-CN" b="1" dirty="0">
                <a:solidFill>
                  <a:srgbClr val="000000"/>
                </a:solidFill>
                <a:ea typeface="宋体" pitchFamily="2" charset="-122"/>
              </a:rPr>
              <a:t>q</a:t>
            </a:r>
            <a:r>
              <a:rPr lang="en-US" altLang="zh-CN" b="1" i="1" dirty="0">
                <a:solidFill>
                  <a:srgbClr val="000000"/>
                </a:solidFill>
                <a:ea typeface="宋体" pitchFamily="2" charset="-122"/>
              </a:rPr>
              <a:t> </a:t>
            </a:r>
            <a:r>
              <a:rPr lang="en-US" altLang="zh-CN" b="1" dirty="0">
                <a:solidFill>
                  <a:srgbClr val="000000"/>
                </a:solidFill>
                <a:ea typeface="宋体" pitchFamily="2" charset="-122"/>
                <a:sym typeface="Symbol" panose="05050102010706020507" pitchFamily="18" charset="2"/>
              </a:rPr>
              <a:t> </a:t>
            </a:r>
            <a:r>
              <a:rPr lang="en-US" altLang="zh-CN" sz="4000" b="1" dirty="0">
                <a:solidFill>
                  <a:srgbClr val="000000"/>
                </a:solidFill>
                <a:latin typeface="Times New Roman" panose="02020603050405020304" pitchFamily="18" charset="0"/>
                <a:ea typeface="宋体" pitchFamily="2" charset="-122"/>
              </a:rPr>
              <a:t>¬</a:t>
            </a:r>
            <a:r>
              <a:rPr lang="en-US" altLang="zh-CN" b="1" dirty="0">
                <a:solidFill>
                  <a:srgbClr val="000000"/>
                </a:solidFill>
                <a:ea typeface="宋体" pitchFamily="2" charset="-122"/>
              </a:rPr>
              <a:t>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5DBF2D2-D522-4B2A-AD45-A00678E8BF23}" type="slidenum">
              <a:rPr lang="en-US" altLang="zh-CN" sz="1200">
                <a:effectLst>
                  <a:outerShdw blurRad="38100" dist="38100" dir="2700000" algn="tl">
                    <a:srgbClr val="C0C0C0"/>
                  </a:outerShdw>
                </a:effectLst>
                <a:latin typeface="Verdana" panose="020B0604030504040204" pitchFamily="34" charset="0"/>
              </a:rPr>
              <a:t>42</a:t>
            </a:fld>
            <a:endParaRPr lang="en-US" altLang="zh-CN" sz="1200">
              <a:effectLst>
                <a:outerShdw blurRad="38100" dist="38100" dir="2700000" algn="tl">
                  <a:srgbClr val="C0C0C0"/>
                </a:outerShdw>
              </a:effectLst>
              <a:latin typeface="Verdana" panose="020B0604030504040204" pitchFamily="34" charset="0"/>
            </a:endParaRPr>
          </a:p>
        </p:txBody>
      </p:sp>
      <p:sp>
        <p:nvSpPr>
          <p:cNvPr id="68611" name="Rectangle 2"/>
          <p:cNvSpPr>
            <a:spLocks noGrp="1" noChangeArrowheads="1"/>
          </p:cNvSpPr>
          <p:nvPr>
            <p:ph type="title" idx="4294967295"/>
          </p:nvPr>
        </p:nvSpPr>
        <p:spPr/>
        <p:txBody>
          <a:bodyPr/>
          <a:lstStyle/>
          <a:p>
            <a:pPr eaLnBrk="1" hangingPunct="1"/>
            <a:r>
              <a:rPr lang="en-US" altLang="zh-CN" dirty="0">
                <a:ea typeface="宋体" pitchFamily="2" charset="-122"/>
              </a:rPr>
              <a:t>Example 4</a:t>
            </a:r>
            <a:r>
              <a:rPr lang="zh-CN" altLang="en-US" dirty="0">
                <a:ea typeface="宋体" pitchFamily="2" charset="-122"/>
              </a:rPr>
              <a:t>：语言处理的语句</a:t>
            </a:r>
          </a:p>
        </p:txBody>
      </p:sp>
      <p:sp>
        <p:nvSpPr>
          <p:cNvPr id="62467" name="Rectangle 3"/>
          <p:cNvSpPr>
            <a:spLocks noGrp="1"/>
          </p:cNvSpPr>
          <p:nvPr>
            <p:ph type="body" idx="4294967295"/>
          </p:nvPr>
        </p:nvSpPr>
        <p:spPr/>
        <p:txBody>
          <a:bodyPr/>
          <a:lstStyle/>
          <a:p>
            <a:pPr eaLnBrk="1" hangingPunct="1">
              <a:defRPr/>
            </a:pPr>
            <a:r>
              <a:rPr lang="en-US" altLang="zh-CN" sz="2400" noProof="1">
                <a:solidFill>
                  <a:srgbClr val="000000"/>
                </a:solidFill>
                <a:latin typeface="Times New Roman" panose="02020603050405020304" pitchFamily="18" charset="0"/>
                <a:ea typeface="宋体" pitchFamily="2" charset="-122"/>
              </a:rPr>
              <a:t>计算机不能够处理中文语言处理，对自然语言进行处理时必须先将语句转为符号化才能利用计算机进行进一步处理操作，语句可以表示成由命题变量和逻辑联结词组成的表达式，把语句翻译成复合命题，这样翻译时需要根据语句的含义做一些合理的假设，一旦完成了从语句到逻辑表达式的翻译，我们就能够反洗这些逻辑表达式以确定它们的真值来继续对它们进行语言处理的其它操作。</a:t>
            </a:r>
            <a:endParaRPr lang="en-US" altLang="zh-CN" sz="2800" noProof="1">
              <a:solidFill>
                <a:srgbClr val="000000"/>
              </a:solidFill>
              <a:latin typeface="Times New Roman" panose="02020603050405020304" pitchFamily="18" charset="0"/>
              <a:ea typeface="宋体" pitchFamily="2" charset="-122"/>
            </a:endParaRPr>
          </a:p>
          <a:p>
            <a:pPr marL="0" indent="0" eaLnBrk="1" hangingPunct="1">
              <a:buFont typeface="Wingdings" panose="05000000000000000000" pitchFamily="2" charset="2"/>
              <a:buNone/>
              <a:defRPr/>
            </a:pPr>
            <a:endParaRPr lang="en-US" altLang="zh-CN" b="1" noProof="1">
              <a:solidFill>
                <a:srgbClr val="000000"/>
              </a:solidFill>
              <a:ea typeface="宋体" pitchFamily="2" charset="-122"/>
            </a:endParaRPr>
          </a:p>
        </p:txBody>
      </p:sp>
      <p:grpSp>
        <p:nvGrpSpPr>
          <p:cNvPr id="68613" name="画布 1"/>
          <p:cNvGrpSpPr/>
          <p:nvPr/>
        </p:nvGrpSpPr>
        <p:grpSpPr bwMode="auto">
          <a:xfrm>
            <a:off x="1924050" y="4187825"/>
            <a:ext cx="5495925" cy="1847850"/>
            <a:chOff x="0" y="0"/>
            <a:chExt cx="5274310" cy="1600201"/>
          </a:xfrm>
        </p:grpSpPr>
        <p:sp>
          <p:nvSpPr>
            <p:cNvPr id="68614" name="画布 1"/>
            <p:cNvSpPr>
              <a:spLocks noChangeAspect="1" noChangeArrowheads="1"/>
            </p:cNvSpPr>
            <p:nvPr/>
          </p:nvSpPr>
          <p:spPr bwMode="auto">
            <a:xfrm>
              <a:off x="0" y="0"/>
              <a:ext cx="527431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4" name="椭圆 2"/>
            <p:cNvSpPr/>
            <p:nvPr/>
          </p:nvSpPr>
          <p:spPr>
            <a:xfrm>
              <a:off x="335167" y="312067"/>
              <a:ext cx="1142615" cy="104480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just" eaLnBrk="1" hangingPunct="1">
                <a:lnSpc>
                  <a:spcPct val="150000"/>
                </a:lnSpc>
                <a:defRPr/>
              </a:pPr>
              <a:r>
                <a:rPr lang="en-US" altLang="zh-CN" kern="100" noProof="1">
                  <a:latin typeface="等线" panose="02010600030101010101" charset="-122"/>
                  <a:ea typeface="宋体" pitchFamily="2" charset="-122"/>
                  <a:cs typeface="Times New Roman" panose="02020603050405020304"/>
                  <a:sym typeface="Times New Roman" panose="02020603050405020304"/>
                </a:rPr>
                <a:t>自 然语   言</a:t>
              </a:r>
            </a:p>
          </p:txBody>
        </p:sp>
        <p:sp>
          <p:nvSpPr>
            <p:cNvPr id="5" name="矩形 3"/>
            <p:cNvSpPr/>
            <p:nvPr/>
          </p:nvSpPr>
          <p:spPr>
            <a:xfrm>
              <a:off x="2094794" y="327189"/>
              <a:ext cx="1311721" cy="102143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just" eaLnBrk="1" hangingPunct="1">
                <a:lnSpc>
                  <a:spcPct val="150000"/>
                </a:lnSpc>
                <a:defRPr/>
              </a:pPr>
              <a:r>
                <a:rPr lang="en-US" altLang="zh-CN" sz="1600" kern="100" noProof="1">
                  <a:latin typeface="等线" panose="02010600030101010101" charset="-122"/>
                  <a:ea typeface="宋体" pitchFamily="2" charset="-122"/>
                  <a:cs typeface="Times New Roman" panose="02020603050405020304"/>
                  <a:sym typeface="Times New Roman" panose="02020603050405020304"/>
                </a:rPr>
                <a:t>命题变量及逻辑联结词分析</a:t>
              </a:r>
            </a:p>
          </p:txBody>
        </p:sp>
        <p:sp>
          <p:nvSpPr>
            <p:cNvPr id="6" name="椭圆 4"/>
            <p:cNvSpPr/>
            <p:nvPr/>
          </p:nvSpPr>
          <p:spPr>
            <a:xfrm>
              <a:off x="3970206" y="274949"/>
              <a:ext cx="1142615" cy="1112168"/>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just" eaLnBrk="1" hangingPunct="1">
                <a:lnSpc>
                  <a:spcPct val="150000"/>
                </a:lnSpc>
                <a:defRPr/>
              </a:pPr>
              <a:r>
                <a:rPr lang="en-US" altLang="zh-CN" kern="100" noProof="1">
                  <a:latin typeface="等线" panose="02010600030101010101" charset="-122"/>
                  <a:ea typeface="宋体" pitchFamily="2" charset="-122"/>
                  <a:cs typeface="Times New Roman" panose="02020603050405020304"/>
                  <a:sym typeface="Times New Roman" panose="02020603050405020304"/>
                </a:rPr>
                <a:t>复  合命   题</a:t>
              </a:r>
            </a:p>
          </p:txBody>
        </p:sp>
        <p:cxnSp>
          <p:nvCxnSpPr>
            <p:cNvPr id="7" name="直接箭头连接符 5"/>
            <p:cNvCxnSpPr>
              <a:stCxn id="4" idx="6"/>
              <a:endCxn id="5" idx="1"/>
            </p:cNvCxnSpPr>
            <p:nvPr/>
          </p:nvCxnSpPr>
          <p:spPr>
            <a:xfrm>
              <a:off x="1477782" y="834470"/>
              <a:ext cx="617012" cy="4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6"/>
            <p:cNvCxnSpPr>
              <a:stCxn id="4" idx="6"/>
              <a:endCxn id="6" idx="2"/>
            </p:cNvCxnSpPr>
            <p:nvPr/>
          </p:nvCxnSpPr>
          <p:spPr>
            <a:xfrm flipV="1">
              <a:off x="3421751" y="830345"/>
              <a:ext cx="548455" cy="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CBD8333-1469-4A83-991A-6C661405F353}" type="slidenum">
              <a:rPr lang="en-US" altLang="zh-CN" sz="1200">
                <a:effectLst>
                  <a:outerShdw blurRad="38100" dist="38100" dir="2700000" algn="tl">
                    <a:srgbClr val="C0C0C0"/>
                  </a:outerShdw>
                </a:effectLst>
                <a:latin typeface="Verdana" panose="020B0604030504040204" pitchFamily="34" charset="0"/>
              </a:rPr>
              <a:t>43</a:t>
            </a:fld>
            <a:endParaRPr lang="en-US" altLang="zh-CN" sz="1200">
              <a:effectLst>
                <a:outerShdw blurRad="38100" dist="38100" dir="2700000" algn="tl">
                  <a:srgbClr val="C0C0C0"/>
                </a:outerShdw>
              </a:effectLst>
              <a:latin typeface="Verdana" panose="020B0604030504040204" pitchFamily="34" charset="0"/>
            </a:endParaRPr>
          </a:p>
        </p:txBody>
      </p:sp>
      <p:sp>
        <p:nvSpPr>
          <p:cNvPr id="69635" name="Rectangle 2"/>
          <p:cNvSpPr>
            <a:spLocks noGrp="1" noChangeArrowheads="1"/>
          </p:cNvSpPr>
          <p:nvPr>
            <p:ph type="title" idx="4294967295"/>
          </p:nvPr>
        </p:nvSpPr>
        <p:spPr/>
        <p:txBody>
          <a:bodyPr/>
          <a:lstStyle/>
          <a:p>
            <a:pPr eaLnBrk="1" hangingPunct="1"/>
            <a:r>
              <a:rPr lang="en-US" altLang="zh-CN">
                <a:ea typeface="宋体" pitchFamily="2" charset="-122"/>
              </a:rPr>
              <a:t>Example 5</a:t>
            </a:r>
            <a:r>
              <a:rPr lang="zh-CN" altLang="en-US">
                <a:ea typeface="宋体" pitchFamily="2" charset="-122"/>
              </a:rPr>
              <a:t>：语言处理的语句</a:t>
            </a:r>
          </a:p>
        </p:txBody>
      </p:sp>
      <p:sp>
        <p:nvSpPr>
          <p:cNvPr id="62467" name="Rectangle 3"/>
          <p:cNvSpPr>
            <a:spLocks noGrp="1"/>
          </p:cNvSpPr>
          <p:nvPr>
            <p:ph type="body" idx="4294967295"/>
          </p:nvPr>
        </p:nvSpPr>
        <p:spPr>
          <a:xfrm>
            <a:off x="457200" y="1657350"/>
            <a:ext cx="8229600" cy="4879975"/>
          </a:xfrm>
        </p:spPr>
        <p:txBody>
          <a:bodyPr/>
          <a:lstStyle/>
          <a:p>
            <a:pPr eaLnBrk="1" hangingPunct="1">
              <a:defRPr/>
            </a:pPr>
            <a:r>
              <a:rPr lang="en-US" altLang="zh-CN" sz="2400" noProof="1">
                <a:solidFill>
                  <a:srgbClr val="000000"/>
                </a:solidFill>
                <a:latin typeface="Times New Roman" panose="02020603050405020304" pitchFamily="18" charset="0"/>
                <a:ea typeface="宋体" pitchFamily="2" charset="-122"/>
              </a:rPr>
              <a:t>自然语言案例K：“如果你身高不足1.2</a:t>
            </a:r>
            <a:r>
              <a:rPr lang="zh-CN" altLang="en-US" sz="2400" noProof="1">
                <a:solidFill>
                  <a:srgbClr val="000000"/>
                </a:solidFill>
                <a:latin typeface="Times New Roman" panose="02020603050405020304" pitchFamily="18" charset="0"/>
                <a:ea typeface="宋体" pitchFamily="2" charset="-122"/>
              </a:rPr>
              <a:t>米</a:t>
            </a:r>
            <a:r>
              <a:rPr lang="en-US" altLang="zh-CN" sz="2400" noProof="1">
                <a:solidFill>
                  <a:srgbClr val="000000"/>
                </a:solidFill>
                <a:latin typeface="Times New Roman" panose="02020603050405020304" pitchFamily="18" charset="0"/>
                <a:ea typeface="宋体" pitchFamily="2" charset="-122"/>
              </a:rPr>
              <a:t>，那么你不能乘坐过山车，除非你已年满18周岁”。</a:t>
            </a:r>
          </a:p>
          <a:p>
            <a:pPr marL="0" indent="0" eaLnBrk="1" hangingPunct="1">
              <a:buFont typeface="Wingdings" panose="05000000000000000000" pitchFamily="2" charset="2"/>
              <a:buNone/>
              <a:defRPr/>
            </a:pPr>
            <a:endParaRPr lang="en-US" altLang="zh-CN" b="1" noProof="1">
              <a:solidFill>
                <a:srgbClr val="000000"/>
              </a:solidFill>
              <a:ea typeface="宋体" pitchFamily="2" charset="-122"/>
            </a:endParaRPr>
          </a:p>
        </p:txBody>
      </p:sp>
      <p:sp>
        <p:nvSpPr>
          <p:cNvPr id="69638" name="矩形 1"/>
          <p:cNvSpPr>
            <a:spLocks noChangeArrowheads="1"/>
          </p:cNvSpPr>
          <p:nvPr/>
        </p:nvSpPr>
        <p:spPr bwMode="auto">
          <a:xfrm>
            <a:off x="5791200" y="2711450"/>
            <a:ext cx="1600200" cy="457200"/>
          </a:xfrm>
          <a:prstGeom prst="rect">
            <a:avLst/>
          </a:prstGeom>
          <a:solidFill>
            <a:schemeClr val="bg1"/>
          </a:solidFill>
          <a:ln w="9525" algn="ctr">
            <a:solidFill>
              <a:schemeClr val="bg1"/>
            </a:solidFill>
            <a:rou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pic>
        <p:nvPicPr>
          <p:cNvPr id="2" name="图片 1">
            <a:extLst>
              <a:ext uri="{FF2B5EF4-FFF2-40B4-BE49-F238E27FC236}">
                <a16:creationId xmlns:a16="http://schemas.microsoft.com/office/drawing/2014/main" id="{74828E9C-3CE1-42A4-A410-D509B6413E75}"/>
              </a:ext>
            </a:extLst>
          </p:cNvPr>
          <p:cNvPicPr>
            <a:picLocks noChangeAspect="1"/>
          </p:cNvPicPr>
          <p:nvPr/>
        </p:nvPicPr>
        <p:blipFill>
          <a:blip r:embed="rId2"/>
          <a:stretch>
            <a:fillRect/>
          </a:stretch>
        </p:blipFill>
        <p:spPr>
          <a:xfrm>
            <a:off x="1919609" y="3060845"/>
            <a:ext cx="5152381" cy="232380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C65BCDB-22F9-48B1-9059-EBACBA4300B6}" type="slidenum">
              <a:rPr lang="en-US" altLang="zh-CN" sz="1200">
                <a:effectLst>
                  <a:outerShdw blurRad="38100" dist="38100" dir="2700000" algn="tl">
                    <a:srgbClr val="C0C0C0"/>
                  </a:outerShdw>
                </a:effectLst>
                <a:latin typeface="Verdana" panose="020B0604030504040204" pitchFamily="34" charset="0"/>
              </a:rPr>
              <a:t>44</a:t>
            </a:fld>
            <a:endParaRPr lang="en-US" altLang="zh-CN" sz="1200">
              <a:effectLst>
                <a:outerShdw blurRad="38100" dist="38100" dir="2700000" algn="tl">
                  <a:srgbClr val="C0C0C0"/>
                </a:outerShdw>
              </a:effectLst>
              <a:latin typeface="Verdana" panose="020B0604030504040204" pitchFamily="34" charset="0"/>
            </a:endParaRPr>
          </a:p>
        </p:txBody>
      </p:sp>
      <p:sp>
        <p:nvSpPr>
          <p:cNvPr id="70659" name="Rectangle 2"/>
          <p:cNvSpPr>
            <a:spLocks noGrp="1" noChangeArrowheads="1"/>
          </p:cNvSpPr>
          <p:nvPr>
            <p:ph type="title" idx="4294967295"/>
          </p:nvPr>
        </p:nvSpPr>
        <p:spPr/>
        <p:txBody>
          <a:bodyPr/>
          <a:lstStyle/>
          <a:p>
            <a:pPr eaLnBrk="1" hangingPunct="1"/>
            <a:endParaRPr lang="zh-CN" altLang="zh-CN">
              <a:ea typeface="宋体" pitchFamily="2" charset="-122"/>
            </a:endParaRPr>
          </a:p>
        </p:txBody>
      </p:sp>
      <p:grpSp>
        <p:nvGrpSpPr>
          <p:cNvPr id="70660" name="Group 3"/>
          <p:cNvGrpSpPr/>
          <p:nvPr/>
        </p:nvGrpSpPr>
        <p:grpSpPr bwMode="auto">
          <a:xfrm>
            <a:off x="1981200" y="2819400"/>
            <a:ext cx="5029200" cy="2438400"/>
            <a:chOff x="0" y="0"/>
            <a:chExt cx="1889" cy="1009"/>
          </a:xfrm>
        </p:grpSpPr>
        <p:grpSp>
          <p:nvGrpSpPr>
            <p:cNvPr id="70662" name="Group 4"/>
            <p:cNvGrpSpPr/>
            <p:nvPr/>
          </p:nvGrpSpPr>
          <p:grpSpPr bwMode="auto">
            <a:xfrm>
              <a:off x="0" y="90"/>
              <a:ext cx="1889" cy="919"/>
              <a:chOff x="0" y="0"/>
              <a:chExt cx="1926" cy="937"/>
            </a:xfrm>
          </p:grpSpPr>
          <p:sp>
            <p:nvSpPr>
              <p:cNvPr id="70667"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0668"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70663"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0664"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0665"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0666"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70661" name="Rectangle 11"/>
          <p:cNvSpPr>
            <a:spLocks noGrp="1" noChangeArrowheads="1"/>
          </p:cNvSpPr>
          <p:nvPr>
            <p:ph type="body" idx="4294967295"/>
          </p:nvPr>
        </p:nvSpPr>
        <p:spPr>
          <a:xfrm>
            <a:off x="3048000" y="3505200"/>
            <a:ext cx="2971800" cy="533400"/>
          </a:xfrm>
        </p:spPr>
        <p:txBody>
          <a:bodyPr/>
          <a:lstStyle/>
          <a:p>
            <a:pPr eaLnBrk="1" hangingPunct="1">
              <a:lnSpc>
                <a:spcPct val="80000"/>
              </a:lnSpc>
            </a:pPr>
            <a:r>
              <a:rPr lang="en-US" altLang="zh-CN" sz="2800" b="1">
                <a:ea typeface="宋体" pitchFamily="2" charset="-122"/>
              </a:rPr>
              <a:t>Application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312D1F5-80AA-4DE0-8FF2-2D6816051581}" type="slidenum">
              <a:rPr lang="en-US" altLang="zh-CN" sz="1200">
                <a:effectLst>
                  <a:outerShdw blurRad="38100" dist="38100" dir="2700000" algn="tl">
                    <a:srgbClr val="C0C0C0"/>
                  </a:outerShdw>
                </a:effectLst>
                <a:latin typeface="Verdana" panose="020B0604030504040204" pitchFamily="34" charset="0"/>
              </a:rPr>
              <a:t>45</a:t>
            </a:fld>
            <a:endParaRPr lang="en-US" altLang="zh-CN" sz="1200">
              <a:effectLst>
                <a:outerShdw blurRad="38100" dist="38100" dir="2700000" algn="tl">
                  <a:srgbClr val="C0C0C0"/>
                </a:outerShdw>
              </a:effectLst>
              <a:latin typeface="Verdana" panose="020B0604030504040204" pitchFamily="34" charset="0"/>
            </a:endParaRPr>
          </a:p>
        </p:txBody>
      </p:sp>
      <p:sp>
        <p:nvSpPr>
          <p:cNvPr id="71683" name="Rectangle 2"/>
          <p:cNvSpPr>
            <a:spLocks noGrp="1" noChangeArrowheads="1"/>
          </p:cNvSpPr>
          <p:nvPr>
            <p:ph type="title" idx="4294967295"/>
          </p:nvPr>
        </p:nvSpPr>
        <p:spPr/>
        <p:txBody>
          <a:bodyPr/>
          <a:lstStyle/>
          <a:p>
            <a:pPr eaLnBrk="1" hangingPunct="1"/>
            <a:r>
              <a:rPr lang="en-US" altLang="zh-CN" sz="2800">
                <a:ea typeface="宋体" pitchFamily="2" charset="-122"/>
              </a:rPr>
              <a:t>Example 1: Logic Puzzle</a:t>
            </a:r>
          </a:p>
        </p:txBody>
      </p:sp>
      <p:grpSp>
        <p:nvGrpSpPr>
          <p:cNvPr id="71684" name="Group 12"/>
          <p:cNvGrpSpPr/>
          <p:nvPr/>
        </p:nvGrpSpPr>
        <p:grpSpPr bwMode="auto">
          <a:xfrm>
            <a:off x="762000" y="1371600"/>
            <a:ext cx="1712913" cy="1131888"/>
            <a:chOff x="0" y="0"/>
            <a:chExt cx="1079" cy="713"/>
          </a:xfrm>
        </p:grpSpPr>
        <p:sp>
          <p:nvSpPr>
            <p:cNvPr id="71728" name="Oval 4"/>
            <p:cNvSpPr>
              <a:spLocks noChangeArrowheads="1"/>
            </p:cNvSpPr>
            <p:nvPr/>
          </p:nvSpPr>
          <p:spPr bwMode="auto">
            <a:xfrm rot="-1543678">
              <a:off x="389" y="417"/>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29" name="Oval 5"/>
            <p:cNvSpPr>
              <a:spLocks noChangeArrowheads="1"/>
            </p:cNvSpPr>
            <p:nvPr/>
          </p:nvSpPr>
          <p:spPr bwMode="auto">
            <a:xfrm>
              <a:off x="0" y="0"/>
              <a:ext cx="738" cy="713"/>
            </a:xfrm>
            <a:prstGeom prst="ellipse">
              <a:avLst/>
            </a:prstGeom>
            <a:gradFill rotWithShape="1">
              <a:gsLst>
                <a:gs pos="0">
                  <a:schemeClr val="accent2"/>
                </a:gs>
                <a:gs pos="100000">
                  <a:srgbClr val="193D2D"/>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71730" name="Text Box 6"/>
            <p:cNvSpPr txBox="1">
              <a:spLocks noChangeArrowheads="1"/>
            </p:cNvSpPr>
            <p:nvPr/>
          </p:nvSpPr>
          <p:spPr bwMode="auto">
            <a:xfrm>
              <a:off x="71" y="252"/>
              <a:ext cx="6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1800" b="1">
                  <a:solidFill>
                    <a:schemeClr val="bg1"/>
                  </a:solidFill>
                  <a:latin typeface="Verdana" panose="020B0604030504040204" pitchFamily="34" charset="0"/>
                </a:rPr>
                <a:t>Knight</a:t>
              </a:r>
            </a:p>
          </p:txBody>
        </p:sp>
      </p:grpSp>
      <p:grpSp>
        <p:nvGrpSpPr>
          <p:cNvPr id="71685" name="Group 13"/>
          <p:cNvGrpSpPr/>
          <p:nvPr/>
        </p:nvGrpSpPr>
        <p:grpSpPr bwMode="auto">
          <a:xfrm>
            <a:off x="4267200" y="1371600"/>
            <a:ext cx="1657350" cy="1133475"/>
            <a:chOff x="0" y="0"/>
            <a:chExt cx="1044" cy="714"/>
          </a:xfrm>
        </p:grpSpPr>
        <p:sp>
          <p:nvSpPr>
            <p:cNvPr id="71725" name="Oval 8"/>
            <p:cNvSpPr>
              <a:spLocks noChangeArrowheads="1"/>
            </p:cNvSpPr>
            <p:nvPr/>
          </p:nvSpPr>
          <p:spPr bwMode="auto">
            <a:xfrm rot="-1543678">
              <a:off x="354" y="415"/>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26" name="Oval 9"/>
            <p:cNvSpPr>
              <a:spLocks noChangeArrowheads="1"/>
            </p:cNvSpPr>
            <p:nvPr/>
          </p:nvSpPr>
          <p:spPr bwMode="auto">
            <a:xfrm>
              <a:off x="0" y="0"/>
              <a:ext cx="699" cy="714"/>
            </a:xfrm>
            <a:prstGeom prst="ellipse">
              <a:avLst/>
            </a:prstGeom>
            <a:gradFill rotWithShape="1">
              <a:gsLst>
                <a:gs pos="0">
                  <a:schemeClr val="folHlink"/>
                </a:gs>
                <a:gs pos="100000">
                  <a:srgbClr val="34343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b="1"/>
            </a:p>
          </p:txBody>
        </p:sp>
        <p:sp>
          <p:nvSpPr>
            <p:cNvPr id="71727" name="Text Box 10"/>
            <p:cNvSpPr txBox="1">
              <a:spLocks noChangeArrowheads="1"/>
            </p:cNvSpPr>
            <p:nvPr/>
          </p:nvSpPr>
          <p:spPr bwMode="auto">
            <a:xfrm>
              <a:off x="56" y="285"/>
              <a:ext cx="6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1800" b="1">
                  <a:solidFill>
                    <a:schemeClr val="bg1"/>
                  </a:solidFill>
                  <a:latin typeface="Verdana" panose="020B0604030504040204" pitchFamily="34" charset="0"/>
                </a:rPr>
                <a:t>Knave</a:t>
              </a:r>
            </a:p>
          </p:txBody>
        </p:sp>
      </p:grpSp>
      <p:sp>
        <p:nvSpPr>
          <p:cNvPr id="71686" name="Freeform 14"/>
          <p:cNvSpPr>
            <a:spLocks noChangeArrowheads="1"/>
          </p:cNvSpPr>
          <p:nvPr/>
        </p:nvSpPr>
        <p:spPr bwMode="auto">
          <a:xfrm flipH="1">
            <a:off x="1219200" y="2438400"/>
            <a:ext cx="903288" cy="1241425"/>
          </a:xfrm>
          <a:custGeom>
            <a:avLst/>
            <a:gdLst>
              <a:gd name="T0" fmla="*/ 2147483646 w 580"/>
              <a:gd name="T1" fmla="*/ 0 h 798"/>
              <a:gd name="T2" fmla="*/ 2147483646 w 580"/>
              <a:gd name="T3" fmla="*/ 2147483646 h 798"/>
              <a:gd name="T4" fmla="*/ 2147483646 w 580"/>
              <a:gd name="T5" fmla="*/ 2147483646 h 798"/>
              <a:gd name="T6" fmla="*/ 2147483646 w 580"/>
              <a:gd name="T7" fmla="*/ 2147483646 h 798"/>
              <a:gd name="T8" fmla="*/ 2147483646 w 580"/>
              <a:gd name="T9" fmla="*/ 2147483646 h 798"/>
              <a:gd name="T10" fmla="*/ 2147483646 w 580"/>
              <a:gd name="T11" fmla="*/ 2147483646 h 798"/>
              <a:gd name="T12" fmla="*/ 2147483646 w 580"/>
              <a:gd name="T13" fmla="*/ 2147483646 h 798"/>
              <a:gd name="T14" fmla="*/ 2147483646 w 580"/>
              <a:gd name="T15" fmla="*/ 2147483646 h 798"/>
              <a:gd name="T16" fmla="*/ 2147483646 w 580"/>
              <a:gd name="T17" fmla="*/ 2147483646 h 798"/>
              <a:gd name="T18" fmla="*/ 2147483646 w 580"/>
              <a:gd name="T19" fmla="*/ 2147483646 h 798"/>
              <a:gd name="T20" fmla="*/ 2147483646 w 580"/>
              <a:gd name="T21" fmla="*/ 2147483646 h 798"/>
              <a:gd name="T22" fmla="*/ 2147483646 w 580"/>
              <a:gd name="T23" fmla="*/ 2147483646 h 798"/>
              <a:gd name="T24" fmla="*/ 0 w 580"/>
              <a:gd name="T25" fmla="*/ 2147483646 h 798"/>
              <a:gd name="T26" fmla="*/ 2147483646 w 580"/>
              <a:gd name="T27" fmla="*/ 2147483646 h 798"/>
              <a:gd name="T28" fmla="*/ 2147483646 w 580"/>
              <a:gd name="T29" fmla="*/ 2147483646 h 798"/>
              <a:gd name="T30" fmla="*/ 2147483646 w 580"/>
              <a:gd name="T31" fmla="*/ 2147483646 h 798"/>
              <a:gd name="T32" fmla="*/ 2147483646 w 580"/>
              <a:gd name="T33" fmla="*/ 2147483646 h 798"/>
              <a:gd name="T34" fmla="*/ 2147483646 w 580"/>
              <a:gd name="T35" fmla="*/ 2147483646 h 798"/>
              <a:gd name="T36" fmla="*/ 2147483646 w 580"/>
              <a:gd name="T37" fmla="*/ 2147483646 h 798"/>
              <a:gd name="T38" fmla="*/ 2147483646 w 580"/>
              <a:gd name="T39" fmla="*/ 2147483646 h 798"/>
              <a:gd name="T40" fmla="*/ 2147483646 w 580"/>
              <a:gd name="T41" fmla="*/ 2147483646 h 798"/>
              <a:gd name="T42" fmla="*/ 2147483646 w 580"/>
              <a:gd name="T43" fmla="*/ 2147483646 h 798"/>
              <a:gd name="T44" fmla="*/ 2147483646 w 580"/>
              <a:gd name="T45" fmla="*/ 2147483646 h 798"/>
              <a:gd name="T46" fmla="*/ 2147483646 w 580"/>
              <a:gd name="T47" fmla="*/ 2147483646 h 798"/>
              <a:gd name="T48" fmla="*/ 2147483646 w 580"/>
              <a:gd name="T49" fmla="*/ 2147483646 h 798"/>
              <a:gd name="T50" fmla="*/ 2147483646 w 580"/>
              <a:gd name="T51" fmla="*/ 2147483646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DFD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687" name="Text Box 15"/>
          <p:cNvSpPr txBox="1">
            <a:spLocks noChangeArrowheads="1"/>
          </p:cNvSpPr>
          <p:nvPr/>
        </p:nvSpPr>
        <p:spPr bwMode="auto">
          <a:xfrm>
            <a:off x="2362200" y="3048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400" b="1">
                <a:latin typeface="Times New Roman" panose="02020603050405020304" pitchFamily="18" charset="0"/>
              </a:rPr>
              <a:t>Tell the truth</a:t>
            </a:r>
          </a:p>
        </p:txBody>
      </p:sp>
      <p:sp>
        <p:nvSpPr>
          <p:cNvPr id="71688" name="Freeform 16"/>
          <p:cNvSpPr>
            <a:spLocks noChangeArrowheads="1"/>
          </p:cNvSpPr>
          <p:nvPr/>
        </p:nvSpPr>
        <p:spPr bwMode="auto">
          <a:xfrm flipH="1">
            <a:off x="4800600" y="2514600"/>
            <a:ext cx="903288" cy="1241425"/>
          </a:xfrm>
          <a:custGeom>
            <a:avLst/>
            <a:gdLst>
              <a:gd name="T0" fmla="*/ 2147483646 w 580"/>
              <a:gd name="T1" fmla="*/ 0 h 798"/>
              <a:gd name="T2" fmla="*/ 2147483646 w 580"/>
              <a:gd name="T3" fmla="*/ 2147483646 h 798"/>
              <a:gd name="T4" fmla="*/ 2147483646 w 580"/>
              <a:gd name="T5" fmla="*/ 2147483646 h 798"/>
              <a:gd name="T6" fmla="*/ 2147483646 w 580"/>
              <a:gd name="T7" fmla="*/ 2147483646 h 798"/>
              <a:gd name="T8" fmla="*/ 2147483646 w 580"/>
              <a:gd name="T9" fmla="*/ 2147483646 h 798"/>
              <a:gd name="T10" fmla="*/ 2147483646 w 580"/>
              <a:gd name="T11" fmla="*/ 2147483646 h 798"/>
              <a:gd name="T12" fmla="*/ 2147483646 w 580"/>
              <a:gd name="T13" fmla="*/ 2147483646 h 798"/>
              <a:gd name="T14" fmla="*/ 2147483646 w 580"/>
              <a:gd name="T15" fmla="*/ 2147483646 h 798"/>
              <a:gd name="T16" fmla="*/ 2147483646 w 580"/>
              <a:gd name="T17" fmla="*/ 2147483646 h 798"/>
              <a:gd name="T18" fmla="*/ 2147483646 w 580"/>
              <a:gd name="T19" fmla="*/ 2147483646 h 798"/>
              <a:gd name="T20" fmla="*/ 2147483646 w 580"/>
              <a:gd name="T21" fmla="*/ 2147483646 h 798"/>
              <a:gd name="T22" fmla="*/ 2147483646 w 580"/>
              <a:gd name="T23" fmla="*/ 2147483646 h 798"/>
              <a:gd name="T24" fmla="*/ 0 w 580"/>
              <a:gd name="T25" fmla="*/ 2147483646 h 798"/>
              <a:gd name="T26" fmla="*/ 2147483646 w 580"/>
              <a:gd name="T27" fmla="*/ 2147483646 h 798"/>
              <a:gd name="T28" fmla="*/ 2147483646 w 580"/>
              <a:gd name="T29" fmla="*/ 2147483646 h 798"/>
              <a:gd name="T30" fmla="*/ 2147483646 w 580"/>
              <a:gd name="T31" fmla="*/ 2147483646 h 798"/>
              <a:gd name="T32" fmla="*/ 2147483646 w 580"/>
              <a:gd name="T33" fmla="*/ 2147483646 h 798"/>
              <a:gd name="T34" fmla="*/ 2147483646 w 580"/>
              <a:gd name="T35" fmla="*/ 2147483646 h 798"/>
              <a:gd name="T36" fmla="*/ 2147483646 w 580"/>
              <a:gd name="T37" fmla="*/ 2147483646 h 798"/>
              <a:gd name="T38" fmla="*/ 2147483646 w 580"/>
              <a:gd name="T39" fmla="*/ 2147483646 h 798"/>
              <a:gd name="T40" fmla="*/ 2147483646 w 580"/>
              <a:gd name="T41" fmla="*/ 2147483646 h 798"/>
              <a:gd name="T42" fmla="*/ 2147483646 w 580"/>
              <a:gd name="T43" fmla="*/ 2147483646 h 798"/>
              <a:gd name="T44" fmla="*/ 2147483646 w 580"/>
              <a:gd name="T45" fmla="*/ 2147483646 h 798"/>
              <a:gd name="T46" fmla="*/ 2147483646 w 580"/>
              <a:gd name="T47" fmla="*/ 2147483646 h 798"/>
              <a:gd name="T48" fmla="*/ 2147483646 w 580"/>
              <a:gd name="T49" fmla="*/ 2147483646 h 798"/>
              <a:gd name="T50" fmla="*/ 2147483646 w 580"/>
              <a:gd name="T51" fmla="*/ 2147483646 h 798"/>
              <a:gd name="T52" fmla="*/ 2147483646 w 580"/>
              <a:gd name="T53" fmla="*/ 0 h 798"/>
              <a:gd name="T54" fmla="*/ 2147483646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rgbClr val="DFDFFF"/>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689" name="Text Box 17"/>
          <p:cNvSpPr txBox="1">
            <a:spLocks noChangeArrowheads="1"/>
          </p:cNvSpPr>
          <p:nvPr/>
        </p:nvSpPr>
        <p:spPr bwMode="auto">
          <a:xfrm>
            <a:off x="5867400" y="3124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400" b="1">
                <a:latin typeface="Times New Roman" panose="02020603050405020304" pitchFamily="18" charset="0"/>
              </a:rPr>
              <a:t>Lie</a:t>
            </a:r>
          </a:p>
        </p:txBody>
      </p:sp>
      <p:grpSp>
        <p:nvGrpSpPr>
          <p:cNvPr id="71690" name="Group 18"/>
          <p:cNvGrpSpPr/>
          <p:nvPr/>
        </p:nvGrpSpPr>
        <p:grpSpPr bwMode="auto">
          <a:xfrm>
            <a:off x="1143000" y="4419600"/>
            <a:ext cx="1295400" cy="838200"/>
            <a:chOff x="0" y="0"/>
            <a:chExt cx="1079" cy="713"/>
          </a:xfrm>
        </p:grpSpPr>
        <p:sp>
          <p:nvSpPr>
            <p:cNvPr id="71722" name="Oval 19"/>
            <p:cNvSpPr>
              <a:spLocks noChangeArrowheads="1"/>
            </p:cNvSpPr>
            <p:nvPr/>
          </p:nvSpPr>
          <p:spPr bwMode="auto">
            <a:xfrm rot="-1543678">
              <a:off x="389" y="417"/>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23" name="Oval 20"/>
            <p:cNvSpPr>
              <a:spLocks noChangeArrowheads="1"/>
            </p:cNvSpPr>
            <p:nvPr/>
          </p:nvSpPr>
          <p:spPr bwMode="auto">
            <a:xfrm>
              <a:off x="0" y="0"/>
              <a:ext cx="738" cy="713"/>
            </a:xfrm>
            <a:prstGeom prst="ellipse">
              <a:avLst/>
            </a:prstGeom>
            <a:gradFill rotWithShape="1">
              <a:gsLst>
                <a:gs pos="0">
                  <a:schemeClr val="accent2"/>
                </a:gs>
                <a:gs pos="100000">
                  <a:srgbClr val="193D2D"/>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71724" name="Text Box 21"/>
            <p:cNvSpPr txBox="1">
              <a:spLocks noChangeArrowheads="1"/>
            </p:cNvSpPr>
            <p:nvPr/>
          </p:nvSpPr>
          <p:spPr bwMode="auto">
            <a:xfrm>
              <a:off x="71" y="144"/>
              <a:ext cx="3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A</a:t>
              </a:r>
            </a:p>
          </p:txBody>
        </p:sp>
      </p:grpSp>
      <p:grpSp>
        <p:nvGrpSpPr>
          <p:cNvPr id="71691" name="Group 22"/>
          <p:cNvGrpSpPr/>
          <p:nvPr/>
        </p:nvGrpSpPr>
        <p:grpSpPr bwMode="auto">
          <a:xfrm>
            <a:off x="2590800" y="4419600"/>
            <a:ext cx="1295400" cy="838200"/>
            <a:chOff x="0" y="0"/>
            <a:chExt cx="1079" cy="713"/>
          </a:xfrm>
        </p:grpSpPr>
        <p:sp>
          <p:nvSpPr>
            <p:cNvPr id="71719" name="Oval 23"/>
            <p:cNvSpPr>
              <a:spLocks noChangeArrowheads="1"/>
            </p:cNvSpPr>
            <p:nvPr/>
          </p:nvSpPr>
          <p:spPr bwMode="auto">
            <a:xfrm rot="-1543678">
              <a:off x="389" y="417"/>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20" name="Oval 24"/>
            <p:cNvSpPr>
              <a:spLocks noChangeArrowheads="1"/>
            </p:cNvSpPr>
            <p:nvPr/>
          </p:nvSpPr>
          <p:spPr bwMode="auto">
            <a:xfrm>
              <a:off x="0" y="0"/>
              <a:ext cx="738" cy="713"/>
            </a:xfrm>
            <a:prstGeom prst="ellipse">
              <a:avLst/>
            </a:prstGeom>
            <a:gradFill rotWithShape="1">
              <a:gsLst>
                <a:gs pos="0">
                  <a:schemeClr val="accent2"/>
                </a:gs>
                <a:gs pos="100000">
                  <a:srgbClr val="193D2D"/>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71721" name="Text Box 25"/>
            <p:cNvSpPr txBox="1">
              <a:spLocks noChangeArrowheads="1"/>
            </p:cNvSpPr>
            <p:nvPr/>
          </p:nvSpPr>
          <p:spPr bwMode="auto">
            <a:xfrm>
              <a:off x="71" y="144"/>
              <a:ext cx="3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B</a:t>
              </a:r>
            </a:p>
          </p:txBody>
        </p:sp>
      </p:grpSp>
      <p:grpSp>
        <p:nvGrpSpPr>
          <p:cNvPr id="71692" name="Group 26"/>
          <p:cNvGrpSpPr/>
          <p:nvPr/>
        </p:nvGrpSpPr>
        <p:grpSpPr bwMode="auto">
          <a:xfrm>
            <a:off x="5257800" y="4343400"/>
            <a:ext cx="1295400" cy="914400"/>
            <a:chOff x="0" y="0"/>
            <a:chExt cx="1044" cy="714"/>
          </a:xfrm>
        </p:grpSpPr>
        <p:sp>
          <p:nvSpPr>
            <p:cNvPr id="71716" name="Oval 27"/>
            <p:cNvSpPr>
              <a:spLocks noChangeArrowheads="1"/>
            </p:cNvSpPr>
            <p:nvPr/>
          </p:nvSpPr>
          <p:spPr bwMode="auto">
            <a:xfrm rot="-1543678">
              <a:off x="354" y="415"/>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17" name="Oval 28"/>
            <p:cNvSpPr>
              <a:spLocks noChangeArrowheads="1"/>
            </p:cNvSpPr>
            <p:nvPr/>
          </p:nvSpPr>
          <p:spPr bwMode="auto">
            <a:xfrm>
              <a:off x="0" y="0"/>
              <a:ext cx="699" cy="714"/>
            </a:xfrm>
            <a:prstGeom prst="ellipse">
              <a:avLst/>
            </a:prstGeom>
            <a:gradFill rotWithShape="1">
              <a:gsLst>
                <a:gs pos="0">
                  <a:schemeClr val="folHlink"/>
                </a:gs>
                <a:gs pos="100000">
                  <a:srgbClr val="34343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b="1"/>
            </a:p>
          </p:txBody>
        </p:sp>
        <p:sp>
          <p:nvSpPr>
            <p:cNvPr id="71718" name="Text Box 29"/>
            <p:cNvSpPr txBox="1">
              <a:spLocks noChangeArrowheads="1"/>
            </p:cNvSpPr>
            <p:nvPr/>
          </p:nvSpPr>
          <p:spPr bwMode="auto">
            <a:xfrm>
              <a:off x="56" y="186"/>
              <a:ext cx="37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A</a:t>
              </a:r>
            </a:p>
          </p:txBody>
        </p:sp>
      </p:grpSp>
      <p:grpSp>
        <p:nvGrpSpPr>
          <p:cNvPr id="71693" name="Group 30"/>
          <p:cNvGrpSpPr/>
          <p:nvPr/>
        </p:nvGrpSpPr>
        <p:grpSpPr bwMode="auto">
          <a:xfrm>
            <a:off x="6781800" y="4343400"/>
            <a:ext cx="1295400" cy="914400"/>
            <a:chOff x="0" y="0"/>
            <a:chExt cx="1044" cy="714"/>
          </a:xfrm>
        </p:grpSpPr>
        <p:sp>
          <p:nvSpPr>
            <p:cNvPr id="71713" name="Oval 31"/>
            <p:cNvSpPr>
              <a:spLocks noChangeArrowheads="1"/>
            </p:cNvSpPr>
            <p:nvPr/>
          </p:nvSpPr>
          <p:spPr bwMode="auto">
            <a:xfrm rot="-1543678">
              <a:off x="354" y="415"/>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14" name="Oval 32"/>
            <p:cNvSpPr>
              <a:spLocks noChangeArrowheads="1"/>
            </p:cNvSpPr>
            <p:nvPr/>
          </p:nvSpPr>
          <p:spPr bwMode="auto">
            <a:xfrm>
              <a:off x="0" y="0"/>
              <a:ext cx="699" cy="714"/>
            </a:xfrm>
            <a:prstGeom prst="ellipse">
              <a:avLst/>
            </a:prstGeom>
            <a:gradFill rotWithShape="1">
              <a:gsLst>
                <a:gs pos="0">
                  <a:schemeClr val="folHlink"/>
                </a:gs>
                <a:gs pos="100000">
                  <a:srgbClr val="34343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b="1"/>
            </a:p>
          </p:txBody>
        </p:sp>
        <p:sp>
          <p:nvSpPr>
            <p:cNvPr id="71715" name="Text Box 33"/>
            <p:cNvSpPr txBox="1">
              <a:spLocks noChangeArrowheads="1"/>
            </p:cNvSpPr>
            <p:nvPr/>
          </p:nvSpPr>
          <p:spPr bwMode="auto">
            <a:xfrm>
              <a:off x="56" y="186"/>
              <a:ext cx="36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B</a:t>
              </a:r>
            </a:p>
          </p:txBody>
        </p:sp>
      </p:grpSp>
      <p:grpSp>
        <p:nvGrpSpPr>
          <p:cNvPr id="71694" name="Group 34"/>
          <p:cNvGrpSpPr/>
          <p:nvPr/>
        </p:nvGrpSpPr>
        <p:grpSpPr bwMode="auto">
          <a:xfrm>
            <a:off x="1143000" y="5638800"/>
            <a:ext cx="1295400" cy="838200"/>
            <a:chOff x="0" y="0"/>
            <a:chExt cx="1079" cy="713"/>
          </a:xfrm>
        </p:grpSpPr>
        <p:sp>
          <p:nvSpPr>
            <p:cNvPr id="71710" name="Oval 35"/>
            <p:cNvSpPr>
              <a:spLocks noChangeArrowheads="1"/>
            </p:cNvSpPr>
            <p:nvPr/>
          </p:nvSpPr>
          <p:spPr bwMode="auto">
            <a:xfrm rot="-1543678">
              <a:off x="389" y="417"/>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11" name="Oval 36"/>
            <p:cNvSpPr>
              <a:spLocks noChangeArrowheads="1"/>
            </p:cNvSpPr>
            <p:nvPr/>
          </p:nvSpPr>
          <p:spPr bwMode="auto">
            <a:xfrm>
              <a:off x="0" y="0"/>
              <a:ext cx="738" cy="713"/>
            </a:xfrm>
            <a:prstGeom prst="ellipse">
              <a:avLst/>
            </a:prstGeom>
            <a:gradFill rotWithShape="1">
              <a:gsLst>
                <a:gs pos="0">
                  <a:schemeClr val="accent2"/>
                </a:gs>
                <a:gs pos="100000">
                  <a:srgbClr val="193D2D"/>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71712" name="Text Box 37"/>
            <p:cNvSpPr txBox="1">
              <a:spLocks noChangeArrowheads="1"/>
            </p:cNvSpPr>
            <p:nvPr/>
          </p:nvSpPr>
          <p:spPr bwMode="auto">
            <a:xfrm>
              <a:off x="71" y="144"/>
              <a:ext cx="3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A</a:t>
              </a:r>
            </a:p>
          </p:txBody>
        </p:sp>
      </p:grpSp>
      <p:grpSp>
        <p:nvGrpSpPr>
          <p:cNvPr id="71695" name="Group 38"/>
          <p:cNvGrpSpPr/>
          <p:nvPr/>
        </p:nvGrpSpPr>
        <p:grpSpPr bwMode="auto">
          <a:xfrm>
            <a:off x="2590800" y="5562600"/>
            <a:ext cx="1295400" cy="914400"/>
            <a:chOff x="0" y="0"/>
            <a:chExt cx="1044" cy="714"/>
          </a:xfrm>
        </p:grpSpPr>
        <p:sp>
          <p:nvSpPr>
            <p:cNvPr id="71707" name="Oval 39"/>
            <p:cNvSpPr>
              <a:spLocks noChangeArrowheads="1"/>
            </p:cNvSpPr>
            <p:nvPr/>
          </p:nvSpPr>
          <p:spPr bwMode="auto">
            <a:xfrm rot="-1543678">
              <a:off x="354" y="415"/>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08" name="Oval 40"/>
            <p:cNvSpPr>
              <a:spLocks noChangeArrowheads="1"/>
            </p:cNvSpPr>
            <p:nvPr/>
          </p:nvSpPr>
          <p:spPr bwMode="auto">
            <a:xfrm>
              <a:off x="0" y="0"/>
              <a:ext cx="699" cy="714"/>
            </a:xfrm>
            <a:prstGeom prst="ellipse">
              <a:avLst/>
            </a:prstGeom>
            <a:gradFill rotWithShape="1">
              <a:gsLst>
                <a:gs pos="0">
                  <a:schemeClr val="folHlink"/>
                </a:gs>
                <a:gs pos="100000">
                  <a:srgbClr val="34343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b="1"/>
            </a:p>
          </p:txBody>
        </p:sp>
        <p:sp>
          <p:nvSpPr>
            <p:cNvPr id="71709" name="Text Box 41"/>
            <p:cNvSpPr txBox="1">
              <a:spLocks noChangeArrowheads="1"/>
            </p:cNvSpPr>
            <p:nvPr/>
          </p:nvSpPr>
          <p:spPr bwMode="auto">
            <a:xfrm>
              <a:off x="56" y="186"/>
              <a:ext cx="367"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B</a:t>
              </a:r>
            </a:p>
          </p:txBody>
        </p:sp>
      </p:grpSp>
      <p:grpSp>
        <p:nvGrpSpPr>
          <p:cNvPr id="71696" name="Group 42"/>
          <p:cNvGrpSpPr/>
          <p:nvPr/>
        </p:nvGrpSpPr>
        <p:grpSpPr bwMode="auto">
          <a:xfrm>
            <a:off x="5334000" y="5562600"/>
            <a:ext cx="1295400" cy="914400"/>
            <a:chOff x="0" y="0"/>
            <a:chExt cx="1044" cy="714"/>
          </a:xfrm>
        </p:grpSpPr>
        <p:sp>
          <p:nvSpPr>
            <p:cNvPr id="71704" name="Oval 43"/>
            <p:cNvSpPr>
              <a:spLocks noChangeArrowheads="1"/>
            </p:cNvSpPr>
            <p:nvPr/>
          </p:nvSpPr>
          <p:spPr bwMode="auto">
            <a:xfrm rot="-1543678">
              <a:off x="354" y="415"/>
              <a:ext cx="690" cy="19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05" name="Oval 44"/>
            <p:cNvSpPr>
              <a:spLocks noChangeArrowheads="1"/>
            </p:cNvSpPr>
            <p:nvPr/>
          </p:nvSpPr>
          <p:spPr bwMode="auto">
            <a:xfrm>
              <a:off x="0" y="0"/>
              <a:ext cx="699" cy="714"/>
            </a:xfrm>
            <a:prstGeom prst="ellipse">
              <a:avLst/>
            </a:prstGeom>
            <a:gradFill rotWithShape="1">
              <a:gsLst>
                <a:gs pos="0">
                  <a:schemeClr val="folHlink"/>
                </a:gs>
                <a:gs pos="100000">
                  <a:srgbClr val="343434"/>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b="1"/>
            </a:p>
          </p:txBody>
        </p:sp>
        <p:sp>
          <p:nvSpPr>
            <p:cNvPr id="71706" name="Text Box 45"/>
            <p:cNvSpPr txBox="1">
              <a:spLocks noChangeArrowheads="1"/>
            </p:cNvSpPr>
            <p:nvPr/>
          </p:nvSpPr>
          <p:spPr bwMode="auto">
            <a:xfrm>
              <a:off x="56" y="186"/>
              <a:ext cx="37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A</a:t>
              </a:r>
            </a:p>
          </p:txBody>
        </p:sp>
      </p:grpSp>
      <p:grpSp>
        <p:nvGrpSpPr>
          <p:cNvPr id="71697" name="Group 46"/>
          <p:cNvGrpSpPr/>
          <p:nvPr/>
        </p:nvGrpSpPr>
        <p:grpSpPr bwMode="auto">
          <a:xfrm>
            <a:off x="6781800" y="5638800"/>
            <a:ext cx="1295400" cy="838200"/>
            <a:chOff x="0" y="0"/>
            <a:chExt cx="1079" cy="713"/>
          </a:xfrm>
        </p:grpSpPr>
        <p:sp>
          <p:nvSpPr>
            <p:cNvPr id="71701" name="Oval 47"/>
            <p:cNvSpPr>
              <a:spLocks noChangeArrowheads="1"/>
            </p:cNvSpPr>
            <p:nvPr/>
          </p:nvSpPr>
          <p:spPr bwMode="auto">
            <a:xfrm rot="-1543678">
              <a:off x="389" y="417"/>
              <a:ext cx="690" cy="197"/>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702" name="Oval 48"/>
            <p:cNvSpPr>
              <a:spLocks noChangeArrowheads="1"/>
            </p:cNvSpPr>
            <p:nvPr/>
          </p:nvSpPr>
          <p:spPr bwMode="auto">
            <a:xfrm>
              <a:off x="0" y="0"/>
              <a:ext cx="738" cy="713"/>
            </a:xfrm>
            <a:prstGeom prst="ellipse">
              <a:avLst/>
            </a:prstGeom>
            <a:gradFill rotWithShape="1">
              <a:gsLst>
                <a:gs pos="0">
                  <a:schemeClr val="accent2"/>
                </a:gs>
                <a:gs pos="100000">
                  <a:srgbClr val="193D2D"/>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a:p>
          </p:txBody>
        </p:sp>
        <p:sp>
          <p:nvSpPr>
            <p:cNvPr id="71703" name="Text Box 49"/>
            <p:cNvSpPr txBox="1">
              <a:spLocks noChangeArrowheads="1"/>
            </p:cNvSpPr>
            <p:nvPr/>
          </p:nvSpPr>
          <p:spPr bwMode="auto">
            <a:xfrm>
              <a:off x="71" y="144"/>
              <a:ext cx="3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chemeClr val="bg1"/>
                  </a:solidFill>
                  <a:latin typeface="Verdana" panose="020B0604030504040204" pitchFamily="34" charset="0"/>
                </a:rPr>
                <a:t>B</a:t>
              </a:r>
            </a:p>
          </p:txBody>
        </p:sp>
      </p:grpSp>
      <p:sp>
        <p:nvSpPr>
          <p:cNvPr id="2" name="Oval 50"/>
          <p:cNvSpPr>
            <a:spLocks noChangeArrowheads="1"/>
          </p:cNvSpPr>
          <p:nvPr/>
        </p:nvSpPr>
        <p:spPr bwMode="auto">
          <a:xfrm>
            <a:off x="5181600" y="4311650"/>
            <a:ext cx="2590800" cy="1101725"/>
          </a:xfrm>
          <a:prstGeom prst="ellipse">
            <a:avLst/>
          </a:prstGeom>
          <a:noFill/>
          <a:ln w="762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1699" name="Text Box 55"/>
          <p:cNvSpPr txBox="1">
            <a:spLocks noChangeArrowheads="1"/>
          </p:cNvSpPr>
          <p:nvPr/>
        </p:nvSpPr>
        <p:spPr bwMode="auto">
          <a:xfrm>
            <a:off x="381000" y="3886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400" b="1">
                <a:latin typeface="Times New Roman" panose="02020603050405020304" pitchFamily="18" charset="0"/>
              </a:rPr>
              <a:t>A:  ”B is a Knight”</a:t>
            </a:r>
          </a:p>
        </p:txBody>
      </p:sp>
      <p:sp>
        <p:nvSpPr>
          <p:cNvPr id="71700" name="Text Box 56"/>
          <p:cNvSpPr txBox="1">
            <a:spLocks noChangeArrowheads="1"/>
          </p:cNvSpPr>
          <p:nvPr/>
        </p:nvSpPr>
        <p:spPr bwMode="auto">
          <a:xfrm>
            <a:off x="3581400" y="38862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400" b="1">
                <a:latin typeface="Times New Roman" panose="02020603050405020304" pitchFamily="18" charset="0"/>
              </a:rPr>
              <a:t>B:  ”The two of us are opposite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A0480D3-2F78-4360-9363-C16F1BB66D5D}" type="slidenum">
              <a:rPr lang="en-US" altLang="zh-CN" sz="1200">
                <a:effectLst>
                  <a:outerShdw blurRad="38100" dist="38100" dir="2700000" algn="tl">
                    <a:srgbClr val="C0C0C0"/>
                  </a:outerShdw>
                </a:effectLst>
                <a:latin typeface="Verdana" panose="020B0604030504040204" pitchFamily="34" charset="0"/>
              </a:rPr>
              <a:t>46</a:t>
            </a:fld>
            <a:endParaRPr lang="en-US" altLang="zh-CN" sz="1200">
              <a:effectLst>
                <a:outerShdw blurRad="38100" dist="38100" dir="2700000" algn="tl">
                  <a:srgbClr val="C0C0C0"/>
                </a:outerShdw>
              </a:effectLst>
              <a:latin typeface="Verdana" panose="020B0604030504040204" pitchFamily="34" charset="0"/>
            </a:endParaRPr>
          </a:p>
        </p:txBody>
      </p:sp>
      <p:sp>
        <p:nvSpPr>
          <p:cNvPr id="72707" name="Rectangle 2"/>
          <p:cNvSpPr>
            <a:spLocks noGrp="1" noChangeArrowheads="1"/>
          </p:cNvSpPr>
          <p:nvPr>
            <p:ph type="title" idx="4294967295"/>
          </p:nvPr>
        </p:nvSpPr>
        <p:spPr>
          <a:xfrm>
            <a:off x="533400" y="731838"/>
            <a:ext cx="7924800" cy="563562"/>
          </a:xfrm>
        </p:spPr>
        <p:txBody>
          <a:bodyPr/>
          <a:lstStyle/>
          <a:p>
            <a:pPr eaLnBrk="1" hangingPunct="1"/>
            <a:r>
              <a:rPr lang="en-US" altLang="zh-CN" sz="2800">
                <a:ea typeface="宋体" pitchFamily="2" charset="-122"/>
              </a:rPr>
              <a:t>Example 2: Muddy Forehead Children</a:t>
            </a:r>
          </a:p>
        </p:txBody>
      </p:sp>
      <p:grpSp>
        <p:nvGrpSpPr>
          <p:cNvPr id="72708" name="Group 4"/>
          <p:cNvGrpSpPr/>
          <p:nvPr/>
        </p:nvGrpSpPr>
        <p:grpSpPr bwMode="auto">
          <a:xfrm>
            <a:off x="3009900" y="1676400"/>
            <a:ext cx="2900363" cy="2706688"/>
            <a:chOff x="0" y="0"/>
            <a:chExt cx="2014" cy="1821"/>
          </a:xfrm>
        </p:grpSpPr>
        <p:sp>
          <p:nvSpPr>
            <p:cNvPr id="72725" name="AutoShape 5"/>
            <p:cNvSpPr>
              <a:spLocks noChangeArrowheads="1"/>
            </p:cNvSpPr>
            <p:nvPr/>
          </p:nvSpPr>
          <p:spPr bwMode="auto">
            <a:xfrm rot="16200000" flipH="1">
              <a:off x="-52" y="703"/>
              <a:ext cx="310" cy="206"/>
            </a:xfrm>
            <a:prstGeom prst="upArrow">
              <a:avLst>
                <a:gd name="adj1" fmla="val 51676"/>
                <a:gd name="adj2" fmla="val 100000"/>
              </a:avLst>
            </a:prstGeom>
            <a:gradFill rotWithShape="1">
              <a:gsLst>
                <a:gs pos="0">
                  <a:schemeClr val="tx2"/>
                </a:gs>
                <a:gs pos="100000">
                  <a:srgbClr val="AFC3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2726" name="AutoShape 6"/>
            <p:cNvSpPr>
              <a:spLocks noChangeArrowheads="1"/>
            </p:cNvSpPr>
            <p:nvPr/>
          </p:nvSpPr>
          <p:spPr bwMode="auto">
            <a:xfrm rot="5400000" flipH="1">
              <a:off x="1759" y="666"/>
              <a:ext cx="309" cy="205"/>
            </a:xfrm>
            <a:prstGeom prst="upArrow">
              <a:avLst>
                <a:gd name="adj1" fmla="val 51676"/>
                <a:gd name="adj2" fmla="val 100000"/>
              </a:avLst>
            </a:prstGeom>
            <a:gradFill rotWithShape="1">
              <a:gsLst>
                <a:gs pos="0">
                  <a:schemeClr val="tx2"/>
                </a:gs>
                <a:gs pos="100000">
                  <a:srgbClr val="AFC3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2727" name="AutoShape 7"/>
            <p:cNvSpPr>
              <a:spLocks noChangeArrowheads="1"/>
            </p:cNvSpPr>
            <p:nvPr/>
          </p:nvSpPr>
          <p:spPr bwMode="auto">
            <a:xfrm rot="10800000" flipH="1">
              <a:off x="853" y="1615"/>
              <a:ext cx="308" cy="206"/>
            </a:xfrm>
            <a:prstGeom prst="upArrow">
              <a:avLst>
                <a:gd name="adj1" fmla="val 51676"/>
                <a:gd name="adj2" fmla="val 100000"/>
              </a:avLst>
            </a:prstGeom>
            <a:gradFill rotWithShape="1">
              <a:gsLst>
                <a:gs pos="0">
                  <a:schemeClr val="tx2"/>
                </a:gs>
                <a:gs pos="100000">
                  <a:srgbClr val="AFC3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2728" name="Oval 8"/>
            <p:cNvSpPr>
              <a:spLocks noChangeArrowheads="1"/>
            </p:cNvSpPr>
            <p:nvPr/>
          </p:nvSpPr>
          <p:spPr bwMode="auto">
            <a:xfrm>
              <a:off x="206" y="0"/>
              <a:ext cx="1615" cy="1615"/>
            </a:xfrm>
            <a:prstGeom prst="ellipse">
              <a:avLst/>
            </a:prstGeom>
            <a:gradFill rotWithShape="1">
              <a:gsLst>
                <a:gs pos="0">
                  <a:srgbClr val="767676"/>
                </a:gs>
                <a:gs pos="50000">
                  <a:srgbClr val="FFFFFF"/>
                </a:gs>
                <a:gs pos="100000">
                  <a:srgbClr val="767676"/>
                </a:gs>
              </a:gsLst>
              <a:lin ang="5400000" scaled="1"/>
            </a:gradFill>
            <a:ln w="57150">
              <a:solidFill>
                <a:schemeClr val="bg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2729" name="Oval 9"/>
            <p:cNvSpPr>
              <a:spLocks noChangeArrowheads="1"/>
            </p:cNvSpPr>
            <p:nvPr/>
          </p:nvSpPr>
          <p:spPr bwMode="auto">
            <a:xfrm>
              <a:off x="298"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4" name="Oval 10"/>
            <p:cNvSpPr>
              <a:spLocks noChangeArrowheads="1"/>
            </p:cNvSpPr>
            <p:nvPr/>
          </p:nvSpPr>
          <p:spPr bwMode="auto">
            <a:xfrm>
              <a:off x="383" y="176"/>
              <a:ext cx="1261" cy="1260"/>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72731" name="Oval 11"/>
            <p:cNvSpPr>
              <a:spLocks noChangeArrowheads="1"/>
            </p:cNvSpPr>
            <p:nvPr/>
          </p:nvSpPr>
          <p:spPr bwMode="auto">
            <a:xfrm>
              <a:off x="382" y="176"/>
              <a:ext cx="1262" cy="1264"/>
            </a:xfrm>
            <a:prstGeom prst="ellipse">
              <a:avLst/>
            </a:prstGeom>
            <a:gradFill rotWithShape="1">
              <a:gsLst>
                <a:gs pos="0">
                  <a:srgbClr val="000000"/>
                </a:gs>
                <a:gs pos="100000">
                  <a:srgbClr val="FFCC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 name="Oval 12"/>
            <p:cNvSpPr>
              <a:spLocks noChangeArrowheads="1"/>
            </p:cNvSpPr>
            <p:nvPr/>
          </p:nvSpPr>
          <p:spPr bwMode="auto">
            <a:xfrm>
              <a:off x="465" y="260"/>
              <a:ext cx="1096" cy="1098"/>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72733" name="Oval 13"/>
            <p:cNvSpPr>
              <a:spLocks noChangeArrowheads="1"/>
            </p:cNvSpPr>
            <p:nvPr/>
          </p:nvSpPr>
          <p:spPr bwMode="auto">
            <a:xfrm>
              <a:off x="465" y="259"/>
              <a:ext cx="1096" cy="1098"/>
            </a:xfrm>
            <a:prstGeom prst="ellipse">
              <a:avLst/>
            </a:prstGeom>
            <a:gradFill rotWithShape="1">
              <a:gsLst>
                <a:gs pos="0">
                  <a:srgbClr val="FFCC00"/>
                </a:gs>
                <a:gs pos="100000">
                  <a:srgbClr val="7C63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grpSp>
      <p:sp>
        <p:nvSpPr>
          <p:cNvPr id="62478" name="AutoShape 14"/>
          <p:cNvSpPr>
            <a:spLocks noChangeArrowheads="1"/>
          </p:cNvSpPr>
          <p:nvPr/>
        </p:nvSpPr>
        <p:spPr bwMode="auto">
          <a:xfrm>
            <a:off x="1143000" y="3316288"/>
            <a:ext cx="1658938" cy="569912"/>
          </a:xfrm>
          <a:prstGeom prst="can">
            <a:avLst>
              <a:gd name="adj" fmla="val 25000"/>
            </a:avLst>
          </a:prstGeom>
          <a:gradFill rotWithShape="1">
            <a:gsLst>
              <a:gs pos="0">
                <a:schemeClr val="folHlink"/>
              </a:gs>
              <a:gs pos="50000">
                <a:srgbClr val="454545"/>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62479" name="AutoShape 15"/>
          <p:cNvSpPr>
            <a:spLocks noChangeArrowheads="1"/>
          </p:cNvSpPr>
          <p:nvPr/>
        </p:nvSpPr>
        <p:spPr bwMode="auto">
          <a:xfrm>
            <a:off x="1143000" y="2816225"/>
            <a:ext cx="1658938" cy="571500"/>
          </a:xfrm>
          <a:prstGeom prst="can">
            <a:avLst>
              <a:gd name="adj" fmla="val 25000"/>
            </a:avLst>
          </a:prstGeom>
          <a:gradFill rotWithShape="1">
            <a:gsLst>
              <a:gs pos="0">
                <a:schemeClr val="folHlink"/>
              </a:gs>
              <a:gs pos="50000">
                <a:srgbClr val="454545"/>
              </a:gs>
              <a:gs pos="100000">
                <a:schemeClr val="folHlink"/>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72711" name="AutoShape 16"/>
          <p:cNvSpPr>
            <a:spLocks noChangeArrowheads="1"/>
          </p:cNvSpPr>
          <p:nvPr/>
        </p:nvSpPr>
        <p:spPr bwMode="auto">
          <a:xfrm>
            <a:off x="1143000" y="2317750"/>
            <a:ext cx="1658938" cy="569913"/>
          </a:xfrm>
          <a:prstGeom prst="can">
            <a:avLst>
              <a:gd name="adj" fmla="val 25000"/>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62481" name="AutoShape 17"/>
          <p:cNvSpPr>
            <a:spLocks noChangeArrowheads="1"/>
          </p:cNvSpPr>
          <p:nvPr/>
        </p:nvSpPr>
        <p:spPr bwMode="auto">
          <a:xfrm>
            <a:off x="6119813" y="3251200"/>
            <a:ext cx="1728787" cy="569913"/>
          </a:xfrm>
          <a:prstGeom prst="can">
            <a:avLst>
              <a:gd name="adj" fmla="val 25000"/>
            </a:avLst>
          </a:prstGeom>
          <a:gradFill rotWithShape="1">
            <a:gsLst>
              <a:gs pos="0">
                <a:schemeClr val="accent1"/>
              </a:gs>
              <a:gs pos="50000">
                <a:srgbClr val="37556B"/>
              </a:gs>
              <a:gs pos="100000">
                <a:schemeClr val="accent1"/>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62482" name="AutoShape 18"/>
          <p:cNvSpPr>
            <a:spLocks noChangeArrowheads="1"/>
          </p:cNvSpPr>
          <p:nvPr/>
        </p:nvSpPr>
        <p:spPr bwMode="auto">
          <a:xfrm>
            <a:off x="6119813" y="2751138"/>
            <a:ext cx="1728787" cy="571500"/>
          </a:xfrm>
          <a:prstGeom prst="can">
            <a:avLst>
              <a:gd name="adj" fmla="val 25000"/>
            </a:avLst>
          </a:prstGeom>
          <a:gradFill rotWithShape="1">
            <a:gsLst>
              <a:gs pos="0">
                <a:schemeClr val="accent1"/>
              </a:gs>
              <a:gs pos="50000">
                <a:srgbClr val="37556B"/>
              </a:gs>
              <a:gs pos="100000">
                <a:schemeClr val="accent1"/>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eaLnBrk="1" hangingPunct="1">
              <a:buFont typeface="Arial" panose="020B0604020202020204" pitchFamily="34" charset="0"/>
              <a:buNone/>
              <a:defRPr/>
            </a:pPr>
            <a:endParaRPr lang="zh-CN" altLang="en-US"/>
          </a:p>
        </p:txBody>
      </p:sp>
      <p:sp>
        <p:nvSpPr>
          <p:cNvPr id="72714" name="AutoShape 19"/>
          <p:cNvSpPr>
            <a:spLocks noChangeArrowheads="1"/>
          </p:cNvSpPr>
          <p:nvPr/>
        </p:nvSpPr>
        <p:spPr bwMode="auto">
          <a:xfrm>
            <a:off x="6119813" y="2252663"/>
            <a:ext cx="1728787" cy="569912"/>
          </a:xfrm>
          <a:prstGeom prst="can">
            <a:avLst>
              <a:gd name="adj" fmla="val 25000"/>
            </a:avLst>
          </a:prstGeom>
          <a:solidFill>
            <a:srgbClr val="EF6FC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72715" name="Text Box 20"/>
          <p:cNvSpPr txBox="1">
            <a:spLocks noChangeArrowheads="1"/>
          </p:cNvSpPr>
          <p:nvPr/>
        </p:nvSpPr>
        <p:spPr bwMode="auto">
          <a:xfrm>
            <a:off x="3919538" y="27511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400" b="1">
                <a:solidFill>
                  <a:schemeClr val="bg1"/>
                </a:solidFill>
              </a:rPr>
              <a:t>Father</a:t>
            </a:r>
          </a:p>
        </p:txBody>
      </p:sp>
      <p:sp>
        <p:nvSpPr>
          <p:cNvPr id="72716" name="AutoShape 21"/>
          <p:cNvSpPr>
            <a:spLocks noChangeArrowheads="1"/>
          </p:cNvSpPr>
          <p:nvPr/>
        </p:nvSpPr>
        <p:spPr bwMode="auto">
          <a:xfrm>
            <a:off x="1676400" y="4495800"/>
            <a:ext cx="5867400" cy="500063"/>
          </a:xfrm>
          <a:prstGeom prst="roundRect">
            <a:avLst>
              <a:gd name="adj" fmla="val 50000"/>
            </a:avLst>
          </a:prstGeom>
          <a:solidFill>
            <a:schemeClr val="bg1"/>
          </a:solidFill>
          <a:ln w="38100">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At least one of you has a muddy forehead.</a:t>
            </a:r>
            <a:r>
              <a:rPr lang="en-US" altLang="zh-CN" sz="1800">
                <a:latin typeface="Verdana" panose="020B0604030504040204" pitchFamily="34" charset="0"/>
              </a:rPr>
              <a:t> </a:t>
            </a:r>
          </a:p>
        </p:txBody>
      </p:sp>
      <p:sp>
        <p:nvSpPr>
          <p:cNvPr id="72717" name="Text Box 22"/>
          <p:cNvSpPr txBox="1">
            <a:spLocks noChangeArrowheads="1"/>
          </p:cNvSpPr>
          <p:nvPr/>
        </p:nvSpPr>
        <p:spPr bwMode="auto">
          <a:xfrm>
            <a:off x="1103313" y="2441575"/>
            <a:ext cx="163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solidFill>
                  <a:srgbClr val="000000"/>
                </a:solidFill>
                <a:latin typeface="Times New Roman" panose="02020603050405020304" pitchFamily="18" charset="0"/>
              </a:rPr>
              <a:t>Boy’s answer</a:t>
            </a:r>
          </a:p>
        </p:txBody>
      </p:sp>
      <p:sp>
        <p:nvSpPr>
          <p:cNvPr id="2" name="Text Box 23"/>
          <p:cNvSpPr txBox="1">
            <a:spLocks noChangeArrowheads="1"/>
          </p:cNvSpPr>
          <p:nvPr/>
        </p:nvSpPr>
        <p:spPr bwMode="auto">
          <a:xfrm>
            <a:off x="1668463" y="296386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a:solidFill>
                  <a:schemeClr val="bg1"/>
                </a:solidFill>
              </a:rPr>
              <a:t>No</a:t>
            </a:r>
          </a:p>
        </p:txBody>
      </p:sp>
      <p:sp>
        <p:nvSpPr>
          <p:cNvPr id="3" name="Text Box 24"/>
          <p:cNvSpPr txBox="1">
            <a:spLocks noChangeArrowheads="1"/>
          </p:cNvSpPr>
          <p:nvPr/>
        </p:nvSpPr>
        <p:spPr bwMode="auto">
          <a:xfrm>
            <a:off x="1617663" y="3462338"/>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a:solidFill>
                  <a:schemeClr val="bg1"/>
                </a:solidFill>
              </a:rPr>
              <a:t>Yes</a:t>
            </a:r>
          </a:p>
        </p:txBody>
      </p:sp>
      <p:sp>
        <p:nvSpPr>
          <p:cNvPr id="72720" name="Text Box 25"/>
          <p:cNvSpPr txBox="1">
            <a:spLocks noChangeArrowheads="1"/>
          </p:cNvSpPr>
          <p:nvPr/>
        </p:nvSpPr>
        <p:spPr bwMode="auto">
          <a:xfrm>
            <a:off x="6176963" y="2376488"/>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solidFill>
                  <a:schemeClr val="bg1"/>
                </a:solidFill>
                <a:latin typeface="Times New Roman" panose="02020603050405020304" pitchFamily="18" charset="0"/>
              </a:rPr>
              <a:t>Girl’s</a:t>
            </a:r>
            <a:r>
              <a:rPr lang="en-US" altLang="zh-CN" sz="1800" b="1">
                <a:solidFill>
                  <a:schemeClr val="bg1"/>
                </a:solidFill>
              </a:rPr>
              <a:t> answer</a:t>
            </a:r>
          </a:p>
        </p:txBody>
      </p:sp>
      <p:sp>
        <p:nvSpPr>
          <p:cNvPr id="62490" name="Text Box 26"/>
          <p:cNvSpPr txBox="1">
            <a:spLocks noChangeArrowheads="1"/>
          </p:cNvSpPr>
          <p:nvPr/>
        </p:nvSpPr>
        <p:spPr bwMode="auto">
          <a:xfrm>
            <a:off x="6765925" y="2898775"/>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a:solidFill>
                  <a:schemeClr val="bg1"/>
                </a:solidFill>
              </a:rPr>
              <a:t>No</a:t>
            </a:r>
          </a:p>
        </p:txBody>
      </p:sp>
      <p:sp>
        <p:nvSpPr>
          <p:cNvPr id="5" name="Text Box 27"/>
          <p:cNvSpPr txBox="1">
            <a:spLocks noChangeArrowheads="1"/>
          </p:cNvSpPr>
          <p:nvPr/>
        </p:nvSpPr>
        <p:spPr bwMode="auto">
          <a:xfrm>
            <a:off x="6715125" y="3397250"/>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b="1">
                <a:solidFill>
                  <a:schemeClr val="bg1"/>
                </a:solidFill>
              </a:rPr>
              <a:t>Yes</a:t>
            </a:r>
          </a:p>
        </p:txBody>
      </p:sp>
      <p:sp>
        <p:nvSpPr>
          <p:cNvPr id="62492" name="AutoShape 32"/>
          <p:cNvSpPr>
            <a:spLocks noChangeArrowheads="1"/>
          </p:cNvSpPr>
          <p:nvPr/>
        </p:nvSpPr>
        <p:spPr bwMode="auto">
          <a:xfrm>
            <a:off x="1676400" y="5105400"/>
            <a:ext cx="5867400" cy="500063"/>
          </a:xfrm>
          <a:prstGeom prst="roundRect">
            <a:avLst>
              <a:gd name="adj" fmla="val 50000"/>
            </a:avLst>
          </a:prstGeom>
          <a:solidFill>
            <a:schemeClr val="bg1"/>
          </a:solidFill>
          <a:ln w="38100">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Do you know whether you have a muddy forehead?</a:t>
            </a:r>
            <a:r>
              <a:rPr lang="en-US" altLang="zh-CN" sz="1800">
                <a:latin typeface="Verdana" panose="020B0604030504040204" pitchFamily="34" charset="0"/>
              </a:rPr>
              <a:t> </a:t>
            </a:r>
          </a:p>
        </p:txBody>
      </p:sp>
      <p:sp>
        <p:nvSpPr>
          <p:cNvPr id="7" name="AutoShape 33"/>
          <p:cNvSpPr>
            <a:spLocks noChangeArrowheads="1"/>
          </p:cNvSpPr>
          <p:nvPr/>
        </p:nvSpPr>
        <p:spPr bwMode="auto">
          <a:xfrm>
            <a:off x="1676400" y="5748338"/>
            <a:ext cx="5867400" cy="500062"/>
          </a:xfrm>
          <a:prstGeom prst="roundRect">
            <a:avLst>
              <a:gd name="adj" fmla="val 50000"/>
            </a:avLst>
          </a:prstGeom>
          <a:solidFill>
            <a:schemeClr val="bg1"/>
          </a:solidFill>
          <a:ln w="38100">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Do you know whether you have a muddy forehead?</a:t>
            </a:r>
            <a:r>
              <a:rPr lang="en-US" altLang="zh-CN" sz="1800">
                <a:latin typeface="Verdan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92"/>
                                        </p:tgtEl>
                                        <p:attrNameLst>
                                          <p:attrName>style.visibility</p:attrName>
                                        </p:attrNameLst>
                                      </p:cBhvr>
                                      <p:to>
                                        <p:strVal val="visible"/>
                                      </p:to>
                                    </p:set>
                                    <p:animEffect transition="in" filter="blinds(horizontal)">
                                      <p:cBhvr>
                                        <p:cTn id="7" dur="500"/>
                                        <p:tgtEl>
                                          <p:spTgt spid="624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2490"/>
                                        </p:tgtEl>
                                        <p:attrNameLst>
                                          <p:attrName>style.visibility</p:attrName>
                                        </p:attrNameLst>
                                      </p:cBhvr>
                                      <p:to>
                                        <p:strVal val="visible"/>
                                      </p:to>
                                    </p:set>
                                    <p:animEffect transition="in" filter="box(in)">
                                      <p:cBhvr>
                                        <p:cTn id="15" dur="500"/>
                                        <p:tgtEl>
                                          <p:spTgt spid="624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2490" grpId="0"/>
      <p:bldP spid="5" grpId="0"/>
      <p:bldP spid="62492"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altLang="zh-CN">
                <a:ea typeface="宋体" pitchFamily="2" charset="-122"/>
              </a:rPr>
              <a:t>比赛名次预测</a:t>
            </a:r>
          </a:p>
        </p:txBody>
      </p:sp>
      <p:sp>
        <p:nvSpPr>
          <p:cNvPr id="64515" name="灯片编号占位符 2"/>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245C773-1CB7-4854-92F6-E0CD8ECB925E}" type="slidenum">
              <a:rPr lang="en-US" altLang="zh-CN" sz="1200">
                <a:effectLst>
                  <a:outerShdw blurRad="38100" dist="38100" dir="2700000" algn="tl">
                    <a:srgbClr val="C0C0C0"/>
                  </a:outerShdw>
                </a:effectLst>
                <a:latin typeface="Verdana" panose="020B0604030504040204" pitchFamily="34" charset="0"/>
              </a:rPr>
              <a:t>47</a:t>
            </a:fld>
            <a:endParaRPr lang="en-US" altLang="zh-CN" sz="1200">
              <a:effectLst>
                <a:outerShdw blurRad="38100" dist="38100" dir="2700000" algn="tl">
                  <a:srgbClr val="C0C0C0"/>
                </a:outerShdw>
              </a:effectLst>
              <a:latin typeface="Verdana" panose="020B0604030504040204" pitchFamily="34" charset="0"/>
            </a:endParaRPr>
          </a:p>
        </p:txBody>
      </p:sp>
      <p:sp>
        <p:nvSpPr>
          <p:cNvPr id="74756" name="TextBox 3"/>
          <p:cNvSpPr txBox="1">
            <a:spLocks noChangeArrowheads="1"/>
          </p:cNvSpPr>
          <p:nvPr/>
        </p:nvSpPr>
        <p:spPr bwMode="auto">
          <a:xfrm>
            <a:off x="685800" y="1524000"/>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a:t>三人估计比赛结果，</a:t>
            </a:r>
            <a:endParaRPr lang="en-US" altLang="zh-CN" sz="1800"/>
          </a:p>
          <a:p>
            <a:pPr eaLnBrk="1" hangingPunct="1">
              <a:spcBef>
                <a:spcPct val="0"/>
              </a:spcBef>
              <a:buClrTx/>
              <a:buFontTx/>
              <a:buNone/>
            </a:pPr>
            <a:r>
              <a:rPr lang="zh-CN" altLang="en-US" sz="1800"/>
              <a:t>甲说“</a:t>
            </a:r>
            <a:r>
              <a:rPr lang="en-US" altLang="zh-CN" sz="1800"/>
              <a:t>A</a:t>
            </a:r>
            <a:r>
              <a:rPr lang="zh-CN" altLang="en-US" sz="1800"/>
              <a:t>第一，</a:t>
            </a:r>
            <a:r>
              <a:rPr lang="en-US" altLang="zh-CN" sz="1800"/>
              <a:t>B</a:t>
            </a:r>
            <a:r>
              <a:rPr lang="zh-CN" altLang="en-US" sz="1800"/>
              <a:t>第二”。</a:t>
            </a:r>
            <a:endParaRPr lang="en-US" altLang="zh-CN" sz="1800"/>
          </a:p>
          <a:p>
            <a:pPr eaLnBrk="1" hangingPunct="1">
              <a:spcBef>
                <a:spcPct val="0"/>
              </a:spcBef>
              <a:buClrTx/>
              <a:buFontTx/>
              <a:buNone/>
            </a:pPr>
            <a:r>
              <a:rPr lang="zh-CN" altLang="en-US" sz="1800"/>
              <a:t>乙说“</a:t>
            </a:r>
            <a:r>
              <a:rPr lang="en-US" altLang="zh-CN" sz="1800"/>
              <a:t>C</a:t>
            </a:r>
            <a:r>
              <a:rPr lang="zh-CN" altLang="en-US" sz="1800"/>
              <a:t>第二，</a:t>
            </a:r>
            <a:r>
              <a:rPr lang="en-US" altLang="zh-CN" sz="1800"/>
              <a:t>D</a:t>
            </a:r>
            <a:r>
              <a:rPr lang="zh-CN" altLang="en-US" sz="1800"/>
              <a:t>第四”。</a:t>
            </a:r>
            <a:endParaRPr lang="en-US" altLang="zh-CN" sz="1800"/>
          </a:p>
          <a:p>
            <a:pPr eaLnBrk="1" hangingPunct="1">
              <a:spcBef>
                <a:spcPct val="0"/>
              </a:spcBef>
              <a:buClrTx/>
              <a:buFontTx/>
              <a:buNone/>
            </a:pPr>
            <a:r>
              <a:rPr lang="zh-CN" altLang="en-US" sz="1800"/>
              <a:t>丙说“</a:t>
            </a:r>
            <a:r>
              <a:rPr lang="en-US" altLang="zh-CN" sz="1800"/>
              <a:t>A</a:t>
            </a:r>
            <a:r>
              <a:rPr lang="zh-CN" altLang="en-US" sz="1800"/>
              <a:t>第二，</a:t>
            </a:r>
            <a:r>
              <a:rPr lang="en-US" altLang="zh-CN" sz="1800"/>
              <a:t>D</a:t>
            </a:r>
            <a:r>
              <a:rPr lang="zh-CN" altLang="en-US" sz="1800"/>
              <a:t>第四”。</a:t>
            </a:r>
            <a:endParaRPr lang="en-US" altLang="zh-CN" sz="1800"/>
          </a:p>
          <a:p>
            <a:pPr eaLnBrk="1" hangingPunct="1">
              <a:spcBef>
                <a:spcPct val="0"/>
              </a:spcBef>
              <a:buClrTx/>
              <a:buFontTx/>
              <a:buNone/>
            </a:pPr>
            <a:r>
              <a:rPr lang="zh-CN" altLang="en-US" sz="1800"/>
              <a:t>结果三人的预测都只对了一半，请问</a:t>
            </a:r>
            <a:r>
              <a:rPr lang="en-US" altLang="zh-CN" sz="1800"/>
              <a:t>A,B,C,D</a:t>
            </a:r>
            <a:r>
              <a:rPr lang="zh-CN" altLang="en-US" sz="1800"/>
              <a:t>的比赛名次。</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idx="4294967295"/>
          </p:nvPr>
        </p:nvSpPr>
        <p:spPr/>
        <p:txBody>
          <a:bodyPr/>
          <a:lstStyle/>
          <a:p>
            <a:r>
              <a:rPr lang="zh-CN" altLang="zh-CN">
                <a:ea typeface="宋体" pitchFamily="2" charset="-122"/>
              </a:rPr>
              <a:t>比赛名次预测</a:t>
            </a:r>
          </a:p>
        </p:txBody>
      </p:sp>
      <p:sp>
        <p:nvSpPr>
          <p:cNvPr id="65539" name="灯片编号占位符 2"/>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BC3B584-B08E-4248-9313-4FBD31B598EC}" type="slidenum">
              <a:rPr lang="en-US" altLang="zh-CN" sz="1200">
                <a:effectLst>
                  <a:outerShdw blurRad="38100" dist="38100" dir="2700000" algn="tl">
                    <a:srgbClr val="C0C0C0"/>
                  </a:outerShdw>
                </a:effectLst>
                <a:latin typeface="Verdana" panose="020B0604030504040204" pitchFamily="34" charset="0"/>
              </a:rPr>
              <a:t>48</a:t>
            </a:fld>
            <a:endParaRPr lang="en-US" altLang="zh-CN" sz="1200">
              <a:effectLst>
                <a:outerShdw blurRad="38100" dist="38100" dir="2700000" algn="tl">
                  <a:srgbClr val="C0C0C0"/>
                </a:outerShdw>
              </a:effectLst>
              <a:latin typeface="Verdana" panose="020B0604030504040204" pitchFamily="34" charset="0"/>
            </a:endParaRPr>
          </a:p>
        </p:txBody>
      </p:sp>
      <p:sp>
        <p:nvSpPr>
          <p:cNvPr id="75780" name="TextBox 3"/>
          <p:cNvSpPr txBox="1">
            <a:spLocks noChangeArrowheads="1"/>
          </p:cNvSpPr>
          <p:nvPr/>
        </p:nvSpPr>
        <p:spPr bwMode="auto">
          <a:xfrm>
            <a:off x="685800" y="1524000"/>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a:t>三人估计比赛结果，</a:t>
            </a:r>
            <a:endParaRPr lang="en-US" altLang="zh-CN" sz="1800"/>
          </a:p>
          <a:p>
            <a:pPr eaLnBrk="1" hangingPunct="1">
              <a:spcBef>
                <a:spcPct val="0"/>
              </a:spcBef>
              <a:buClrTx/>
              <a:buFontTx/>
              <a:buNone/>
            </a:pPr>
            <a:r>
              <a:rPr lang="zh-CN" altLang="en-US" sz="1800"/>
              <a:t>甲说“</a:t>
            </a:r>
            <a:r>
              <a:rPr lang="en-US" altLang="zh-CN" sz="1800"/>
              <a:t>A</a:t>
            </a:r>
            <a:r>
              <a:rPr lang="zh-CN" altLang="en-US" sz="1800"/>
              <a:t>第一，</a:t>
            </a:r>
            <a:r>
              <a:rPr lang="en-US" altLang="zh-CN" sz="1800"/>
              <a:t>B</a:t>
            </a:r>
            <a:r>
              <a:rPr lang="zh-CN" altLang="en-US" sz="1800"/>
              <a:t>第二”。</a:t>
            </a:r>
            <a:endParaRPr lang="en-US" altLang="zh-CN" sz="1800"/>
          </a:p>
          <a:p>
            <a:pPr eaLnBrk="1" hangingPunct="1">
              <a:spcBef>
                <a:spcPct val="0"/>
              </a:spcBef>
              <a:buClrTx/>
              <a:buFontTx/>
              <a:buNone/>
            </a:pPr>
            <a:r>
              <a:rPr lang="zh-CN" altLang="en-US" sz="1800"/>
              <a:t>乙说“</a:t>
            </a:r>
            <a:r>
              <a:rPr lang="en-US" altLang="zh-CN" sz="1800"/>
              <a:t>C</a:t>
            </a:r>
            <a:r>
              <a:rPr lang="zh-CN" altLang="en-US" sz="1800"/>
              <a:t>第二，</a:t>
            </a:r>
            <a:r>
              <a:rPr lang="en-US" altLang="zh-CN" sz="1800"/>
              <a:t>D</a:t>
            </a:r>
            <a:r>
              <a:rPr lang="zh-CN" altLang="en-US" sz="1800"/>
              <a:t>第四”。</a:t>
            </a:r>
            <a:endParaRPr lang="en-US" altLang="zh-CN" sz="1800"/>
          </a:p>
          <a:p>
            <a:pPr eaLnBrk="1" hangingPunct="1">
              <a:spcBef>
                <a:spcPct val="0"/>
              </a:spcBef>
              <a:buClrTx/>
              <a:buFontTx/>
              <a:buNone/>
            </a:pPr>
            <a:r>
              <a:rPr lang="zh-CN" altLang="en-US" sz="1800"/>
              <a:t>丙说“</a:t>
            </a:r>
            <a:r>
              <a:rPr lang="en-US" altLang="zh-CN" sz="1800"/>
              <a:t>A</a:t>
            </a:r>
            <a:r>
              <a:rPr lang="zh-CN" altLang="en-US" sz="1800"/>
              <a:t>第二，</a:t>
            </a:r>
            <a:r>
              <a:rPr lang="en-US" altLang="zh-CN" sz="1800"/>
              <a:t>D</a:t>
            </a:r>
            <a:r>
              <a:rPr lang="zh-CN" altLang="en-US" sz="1800"/>
              <a:t>第四”。</a:t>
            </a:r>
            <a:endParaRPr lang="en-US" altLang="zh-CN" sz="1800"/>
          </a:p>
          <a:p>
            <a:pPr eaLnBrk="1" hangingPunct="1">
              <a:spcBef>
                <a:spcPct val="0"/>
              </a:spcBef>
              <a:buClrTx/>
              <a:buFontTx/>
              <a:buNone/>
            </a:pPr>
            <a:r>
              <a:rPr lang="zh-CN" altLang="en-US" sz="1800"/>
              <a:t>结果三人的预测都只对了一半，请问</a:t>
            </a:r>
            <a:r>
              <a:rPr lang="en-US" altLang="zh-CN" sz="1800"/>
              <a:t>A,B,C,D</a:t>
            </a:r>
            <a:r>
              <a:rPr lang="zh-CN" altLang="en-US" sz="1800"/>
              <a:t>的比赛名次。</a:t>
            </a:r>
          </a:p>
        </p:txBody>
      </p:sp>
      <p:sp>
        <p:nvSpPr>
          <p:cNvPr id="75781" name="TextBox 4"/>
          <p:cNvSpPr txBox="1">
            <a:spLocks noChangeArrowheads="1"/>
          </p:cNvSpPr>
          <p:nvPr/>
        </p:nvSpPr>
        <p:spPr bwMode="auto">
          <a:xfrm>
            <a:off x="685800" y="35052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a:t>构造真值表来表示三人的预测结果，理论上真值表总共有</a:t>
            </a:r>
            <a:r>
              <a:rPr lang="en-US" altLang="zh-CN" sz="1800"/>
              <a:t>2*2*2=8</a:t>
            </a:r>
            <a:r>
              <a:rPr lang="zh-CN" altLang="en-US" sz="1800"/>
              <a:t>行（每个人的预测结果是</a:t>
            </a:r>
            <a:r>
              <a:rPr lang="en-US" altLang="zh-CN" sz="1800"/>
              <a:t>TF</a:t>
            </a:r>
            <a:r>
              <a:rPr lang="zh-CN" altLang="en-US" sz="1800"/>
              <a:t>或</a:t>
            </a:r>
            <a:r>
              <a:rPr lang="en-US" altLang="zh-CN" sz="1800"/>
              <a:t>FT</a:t>
            </a:r>
            <a:r>
              <a:rPr lang="zh-CN" altLang="en-US" sz="1800"/>
              <a:t>）。</a:t>
            </a:r>
            <a:endParaRPr lang="en-US" altLang="zh-CN" sz="1800"/>
          </a:p>
          <a:p>
            <a:pPr eaLnBrk="1" hangingPunct="1">
              <a:spcBef>
                <a:spcPct val="0"/>
              </a:spcBef>
              <a:buClrTx/>
              <a:buFontTx/>
              <a:buNone/>
            </a:pPr>
            <a:r>
              <a:rPr lang="zh-CN" altLang="en-US" sz="1800"/>
              <a:t>比赛的名次（从第一到第四）是</a:t>
            </a:r>
            <a:r>
              <a:rPr lang="en-US" altLang="zh-CN" sz="1800"/>
              <a:t>C,B,A,D</a:t>
            </a:r>
            <a:r>
              <a:rPr lang="zh-CN" altLang="en-US" sz="1800"/>
              <a:t>，每个人的预测都错了前一半，对了后一半。</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2EE6C47-E50D-4314-AE24-C18BD9972F1F}" type="slidenum">
              <a:rPr lang="en-US" altLang="zh-CN" sz="1200">
                <a:effectLst>
                  <a:outerShdw blurRad="38100" dist="38100" dir="2700000" algn="tl">
                    <a:srgbClr val="C0C0C0"/>
                  </a:outerShdw>
                </a:effectLst>
                <a:latin typeface="Verdana" panose="020B0604030504040204" pitchFamily="34" charset="0"/>
              </a:rPr>
              <a:t>49</a:t>
            </a:fld>
            <a:endParaRPr lang="en-US" altLang="zh-CN" sz="1200">
              <a:effectLst>
                <a:outerShdw blurRad="38100" dist="38100" dir="2700000" algn="tl">
                  <a:srgbClr val="C0C0C0"/>
                </a:outerShdw>
              </a:effectLst>
              <a:latin typeface="Verdana" panose="020B0604030504040204" pitchFamily="34" charset="0"/>
            </a:endParaRPr>
          </a:p>
        </p:txBody>
      </p:sp>
      <p:sp>
        <p:nvSpPr>
          <p:cNvPr id="76803"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77828" name="Rectangle 3"/>
          <p:cNvSpPr>
            <a:spLocks noGrp="1" noRot="1" noChangeAspect="1" noMove="1" noResize="1" noEditPoints="1" noAdjustHandles="1" noChangeArrowheads="1" noChangeShapeType="1" noTextEdit="1"/>
          </p:cNvSpPr>
          <p:nvPr>
            <p:ph type="body" idx="4294967295"/>
          </p:nvPr>
        </p:nvSpPr>
        <p:spPr>
          <a:xfrm>
            <a:off x="0" y="1447800"/>
            <a:ext cx="9145588" cy="4725988"/>
          </a:xfrm>
          <a:blipFill>
            <a:blip r:embed="rId2"/>
            <a:stretch>
              <a:fillRect l="-1467" t="-1677"/>
            </a:stretch>
          </a:blipFill>
        </p:spPr>
        <p:txBody>
          <a:bodyPr/>
          <a:lstStyle/>
          <a:p>
            <a:pPr>
              <a:defRPr/>
            </a:pPr>
            <a:r>
              <a:rPr lang="zh-CN" altLang="en-US">
                <a:no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7"/>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0E5F574-0C6F-4DA4-A0EC-6979228ABCF2}" type="slidenum">
              <a:rPr lang="en-US" altLang="zh-CN" sz="1200">
                <a:effectLst>
                  <a:outerShdw blurRad="38100" dist="38100" dir="2700000" algn="tl">
                    <a:srgbClr val="C0C0C0"/>
                  </a:outerShdw>
                </a:effectLst>
                <a:latin typeface="Verdana" panose="020B0604030504040204" pitchFamily="34" charset="0"/>
              </a:rPr>
              <a:t>5</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10243" name="Rectangle 2"/>
          <p:cNvSpPr>
            <a:spLocks noGrp="1" noChangeArrowheads="1"/>
          </p:cNvSpPr>
          <p:nvPr>
            <p:ph type="title" idx="4294967295"/>
          </p:nvPr>
        </p:nvSpPr>
        <p:spPr/>
        <p:txBody>
          <a:bodyPr/>
          <a:lstStyle/>
          <a:p>
            <a:pPr eaLnBrk="1" hangingPunct="1"/>
            <a:r>
              <a:rPr lang="en-US" altLang="zh-CN" dirty="0">
                <a:ea typeface="宋体" pitchFamily="2" charset="-122"/>
              </a:rPr>
              <a:t>Propositional Logic (§1.1)</a:t>
            </a:r>
          </a:p>
        </p:txBody>
      </p:sp>
      <p:sp>
        <p:nvSpPr>
          <p:cNvPr id="10244" name="Rectangle 3"/>
          <p:cNvSpPr>
            <a:spLocks noGrp="1" noChangeArrowheads="1"/>
          </p:cNvSpPr>
          <p:nvPr>
            <p:ph type="body" sz="half" idx="4294967295"/>
          </p:nvPr>
        </p:nvSpPr>
        <p:spPr/>
        <p:txBody>
          <a:bodyPr/>
          <a:lstStyle/>
          <a:p>
            <a:pPr eaLnBrk="1" hangingPunct="1">
              <a:buFont typeface="Wingdings" panose="05000000000000000000" pitchFamily="2" charset="2"/>
              <a:buNone/>
            </a:pPr>
            <a:r>
              <a:rPr lang="en-US" altLang="zh-CN" sz="2800" i="1" dirty="0">
                <a:ea typeface="宋体" pitchFamily="2" charset="-122"/>
              </a:rPr>
              <a:t>Propositional Logic</a:t>
            </a:r>
            <a:r>
              <a:rPr lang="en-US" altLang="zh-CN" sz="2800" dirty="0">
                <a:ea typeface="宋体" pitchFamily="2" charset="-122"/>
              </a:rPr>
              <a:t> is the logic of compound statements built from simpler statements </a:t>
            </a:r>
            <a:br>
              <a:rPr lang="en-US" altLang="zh-CN" sz="2800" dirty="0">
                <a:ea typeface="宋体" pitchFamily="2" charset="-122"/>
              </a:rPr>
            </a:br>
            <a:r>
              <a:rPr lang="en-US" altLang="zh-CN" sz="2800" dirty="0">
                <a:ea typeface="宋体" pitchFamily="2" charset="-122"/>
              </a:rPr>
              <a:t>using so-called </a:t>
            </a:r>
            <a:r>
              <a:rPr lang="en-US" altLang="zh-CN" sz="2800" i="1" dirty="0">
                <a:ea typeface="宋体" pitchFamily="2" charset="-122"/>
              </a:rPr>
              <a:t>Boolean</a:t>
            </a:r>
            <a:r>
              <a:rPr lang="en-US" altLang="zh-CN" sz="2800" dirty="0">
                <a:ea typeface="宋体" pitchFamily="2" charset="-122"/>
              </a:rPr>
              <a:t> </a:t>
            </a:r>
            <a:r>
              <a:rPr lang="en-US" altLang="zh-CN" sz="2800" i="1" dirty="0">
                <a:ea typeface="宋体" pitchFamily="2" charset="-122"/>
              </a:rPr>
              <a:t>connectives.</a:t>
            </a:r>
          </a:p>
          <a:p>
            <a:pPr eaLnBrk="1" hangingPunct="1">
              <a:buFont typeface="Wingdings" panose="05000000000000000000" pitchFamily="2" charset="2"/>
              <a:buNone/>
            </a:pPr>
            <a:r>
              <a:rPr lang="en-US" altLang="zh-CN" sz="2800" dirty="0">
                <a:solidFill>
                  <a:srgbClr val="FF0000"/>
                </a:solidFill>
                <a:ea typeface="宋体" pitchFamily="2" charset="-122"/>
              </a:rPr>
              <a:t>Some applications in computer science:</a:t>
            </a:r>
          </a:p>
          <a:p>
            <a:pPr eaLnBrk="1" hangingPunct="1"/>
            <a:r>
              <a:rPr lang="en-US" altLang="zh-CN" sz="2800" dirty="0">
                <a:solidFill>
                  <a:srgbClr val="000000"/>
                </a:solidFill>
                <a:ea typeface="宋体" pitchFamily="2" charset="-122"/>
              </a:rPr>
              <a:t>Design of digital electronic circuits.</a:t>
            </a:r>
          </a:p>
          <a:p>
            <a:pPr eaLnBrk="1" hangingPunct="1"/>
            <a:r>
              <a:rPr lang="en-US" altLang="zh-CN" sz="2800" dirty="0">
                <a:solidFill>
                  <a:srgbClr val="000000"/>
                </a:solidFill>
                <a:ea typeface="宋体" pitchFamily="2" charset="-122"/>
              </a:rPr>
              <a:t>Expressing conditions in programs.</a:t>
            </a:r>
          </a:p>
          <a:p>
            <a:pPr eaLnBrk="1" hangingPunct="1"/>
            <a:r>
              <a:rPr lang="en-US" altLang="zh-CN" sz="2800" dirty="0">
                <a:solidFill>
                  <a:srgbClr val="000000"/>
                </a:solidFill>
                <a:ea typeface="宋体" pitchFamily="2" charset="-122"/>
              </a:rPr>
              <a:t>Queries to databases &amp; search engines.</a:t>
            </a:r>
          </a:p>
          <a:p>
            <a:pPr eaLnBrk="1" hangingPunct="1"/>
            <a:r>
              <a:rPr lang="en-US" altLang="zh-CN" sz="2800" dirty="0">
                <a:solidFill>
                  <a:srgbClr val="000000"/>
                </a:solidFill>
                <a:ea typeface="宋体" pitchFamily="2" charset="-122"/>
              </a:rPr>
              <a:t>Theorem proving.</a:t>
            </a:r>
          </a:p>
          <a:p>
            <a:pPr eaLnBrk="1" hangingPunct="1"/>
            <a:r>
              <a:rPr lang="en-US" altLang="zh-CN" sz="2800" dirty="0">
                <a:solidFill>
                  <a:srgbClr val="000000"/>
                </a:solidFill>
                <a:ea typeface="宋体" pitchFamily="2" charset="-122"/>
              </a:rPr>
              <a:t>Neural network architecture attribute</a:t>
            </a:r>
          </a:p>
          <a:p>
            <a:pPr marL="0" indent="0" eaLnBrk="1" hangingPunct="1">
              <a:buNone/>
            </a:pPr>
            <a:r>
              <a:rPr lang="en-US" altLang="zh-CN" sz="2800" dirty="0">
                <a:solidFill>
                  <a:srgbClr val="000000"/>
                </a:solidFill>
                <a:ea typeface="宋体" pitchFamily="2" charset="-122"/>
              </a:rPr>
              <a:t>   analysis.</a:t>
            </a:r>
          </a:p>
          <a:p>
            <a:pPr eaLnBrk="1" hangingPunct="1"/>
            <a:endParaRPr lang="en-US" altLang="zh-CN" sz="2800" dirty="0">
              <a:solidFill>
                <a:srgbClr val="000000"/>
              </a:solidFill>
              <a:ea typeface="宋体" pitchFamily="2" charset="-122"/>
            </a:endParaRPr>
          </a:p>
        </p:txBody>
      </p:sp>
      <p:pic>
        <p:nvPicPr>
          <p:cNvPr id="10245" name="Picture 4" descr="Boole"/>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7391400" y="3721100"/>
            <a:ext cx="1628775" cy="1905000"/>
          </a:xfrm>
          <a:ln w="38100">
            <a:solidFill>
              <a:srgbClr val="006600"/>
            </a:solidFill>
            <a:miter lim="800000"/>
            <a:headEnd/>
            <a:tailEnd/>
          </a:ln>
        </p:spPr>
      </p:pic>
      <p:sp>
        <p:nvSpPr>
          <p:cNvPr id="10246" name="Text Box 6"/>
          <p:cNvSpPr txBox="1">
            <a:spLocks noChangeArrowheads="1"/>
          </p:cNvSpPr>
          <p:nvPr/>
        </p:nvSpPr>
        <p:spPr bwMode="auto">
          <a:xfrm>
            <a:off x="7391400" y="5626100"/>
            <a:ext cx="1517650" cy="698500"/>
          </a:xfrm>
          <a:prstGeom prst="rect">
            <a:avLst/>
          </a:prstGeom>
          <a:solidFill>
            <a:srgbClr val="FFFFCC"/>
          </a:solidFill>
          <a:ln w="57150">
            <a:solidFill>
              <a:srgbClr val="006600"/>
            </a:solidFill>
            <a:miter lim="800000"/>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en-US" altLang="zh-CN" sz="1800" dirty="0">
                <a:latin typeface="Times New Roman" panose="02020603050405020304" pitchFamily="18" charset="0"/>
              </a:rPr>
              <a:t>George Boole</a:t>
            </a:r>
            <a:br>
              <a:rPr lang="en-US" altLang="zh-CN" sz="1800" dirty="0">
                <a:latin typeface="Times New Roman" panose="02020603050405020304" pitchFamily="18" charset="0"/>
              </a:rPr>
            </a:br>
            <a:r>
              <a:rPr lang="en-US" altLang="zh-CN" sz="1800" dirty="0">
                <a:latin typeface="Times New Roman" panose="02020603050405020304" pitchFamily="18" charset="0"/>
              </a:rPr>
              <a:t>(1815-1864)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FD4C6DC-0118-436F-84FA-DA41A8C809FA}" type="slidenum">
              <a:rPr lang="en-US" altLang="zh-CN" sz="1200">
                <a:effectLst>
                  <a:outerShdw blurRad="38100" dist="38100" dir="2700000" algn="tl">
                    <a:srgbClr val="C0C0C0"/>
                  </a:outerShdw>
                </a:effectLst>
                <a:latin typeface="Verdana" panose="020B0604030504040204" pitchFamily="34" charset="0"/>
              </a:rPr>
              <a:t>50</a:t>
            </a:fld>
            <a:endParaRPr lang="en-US" altLang="zh-CN" sz="1200">
              <a:effectLst>
                <a:outerShdw blurRad="38100" dist="38100" dir="2700000" algn="tl">
                  <a:srgbClr val="C0C0C0"/>
                </a:outerShdw>
              </a:effectLst>
              <a:latin typeface="Verdana" panose="020B0604030504040204" pitchFamily="34" charset="0"/>
            </a:endParaRPr>
          </a:p>
        </p:txBody>
      </p:sp>
      <p:sp>
        <p:nvSpPr>
          <p:cNvPr id="7782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77828" name="Rectangle 3"/>
          <p:cNvSpPr>
            <a:spLocks noGrp="1" noRot="1" noChangeAspect="1" noMove="1" noResize="1" noEditPoints="1" noAdjustHandles="1" noChangeArrowheads="1" noChangeShapeType="1" noTextEdit="1"/>
          </p:cNvSpPr>
          <p:nvPr>
            <p:ph type="body" idx="4294967295"/>
          </p:nvPr>
        </p:nvSpPr>
        <p:spPr>
          <a:xfrm>
            <a:off x="0" y="1447800"/>
            <a:ext cx="9145588" cy="4725988"/>
          </a:xfrm>
          <a:blipFill>
            <a:blip r:embed="rId2"/>
            <a:stretch>
              <a:fillRect l="-1467" t="-1677"/>
            </a:stretch>
          </a:blipFill>
        </p:spPr>
        <p:txBody>
          <a:bodyPr/>
          <a:lstStyle/>
          <a:p>
            <a:pPr>
              <a:defRPr/>
            </a:pPr>
            <a:r>
              <a:rPr lang="zh-CN" altLang="en-US">
                <a:no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C6DB529-B0BB-4A36-A6C5-535595801D96}" type="slidenum">
              <a:rPr lang="en-US" altLang="zh-CN" sz="1200">
                <a:effectLst>
                  <a:outerShdw blurRad="38100" dist="38100" dir="2700000" algn="tl">
                    <a:srgbClr val="C0C0C0"/>
                  </a:outerShdw>
                </a:effectLst>
                <a:latin typeface="Verdana" panose="020B0604030504040204" pitchFamily="34" charset="0"/>
              </a:rPr>
              <a:t>51</a:t>
            </a:fld>
            <a:endParaRPr lang="en-US" altLang="zh-CN" sz="1200">
              <a:effectLst>
                <a:outerShdw blurRad="38100" dist="38100" dir="2700000" algn="tl">
                  <a:srgbClr val="C0C0C0"/>
                </a:outerShdw>
              </a:effectLst>
              <a:latin typeface="Verdana" panose="020B0604030504040204" pitchFamily="34" charset="0"/>
            </a:endParaRPr>
          </a:p>
        </p:txBody>
      </p:sp>
      <p:sp>
        <p:nvSpPr>
          <p:cNvPr id="78851"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78852"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 Which of these is a proposition? </a:t>
                </a:r>
              </a:p>
              <a:p>
                <a:r>
                  <a:rPr lang="en-US" altLang="zh-CN" dirty="0">
                    <a:ea typeface="宋体" pitchFamily="2" charset="-122"/>
                  </a:rPr>
                  <a:t>A) Do not pass go.</a:t>
                </a:r>
                <a:endParaRPr lang="zh-CN" altLang="zh-CN" dirty="0">
                  <a:ea typeface="宋体" pitchFamily="2" charset="-122"/>
                </a:endParaRPr>
              </a:p>
              <a:p>
                <a:r>
                  <a:rPr lang="en-US" altLang="zh-CN" dirty="0">
                    <a:ea typeface="宋体" pitchFamily="2" charset="-122"/>
                  </a:rPr>
                  <a:t>B) What time is it?</a:t>
                </a:r>
                <a:endParaRPr lang="zh-CN" altLang="zh-CN" dirty="0">
                  <a:ea typeface="宋体" pitchFamily="2" charset="-122"/>
                </a:endParaRPr>
              </a:p>
              <a:p>
                <a:r>
                  <a:rPr lang="en-US" altLang="zh-CN" dirty="0">
                    <a:ea typeface="宋体" pitchFamily="2" charset="-122"/>
                  </a:rPr>
                  <a:t>C) </a:t>
                </a:r>
                <a14:m>
                  <m:oMath xmlns:m="http://schemas.openxmlformats.org/officeDocument/2006/math">
                    <m:r>
                      <a:rPr lang="en-US" altLang="zh-CN" i="1" dirty="0" smtClean="0">
                        <a:latin typeface="Cambria Math" panose="02040503050406030204" pitchFamily="18" charset="0"/>
                        <a:ea typeface="宋体" pitchFamily="2" charset="-122"/>
                      </a:rPr>
                      <m:t>4 + </m:t>
                    </m:r>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 = 5</m:t>
                    </m:r>
                  </m:oMath>
                </a14:m>
                <a:r>
                  <a:rPr lang="en-US" altLang="zh-CN" dirty="0">
                    <a:ea typeface="宋体" pitchFamily="2" charset="-122"/>
                  </a:rPr>
                  <a:t>.</a:t>
                </a:r>
                <a:endParaRPr lang="zh-CN" altLang="zh-CN" dirty="0">
                  <a:ea typeface="宋体" pitchFamily="2" charset="-122"/>
                </a:endParaRPr>
              </a:p>
              <a:p>
                <a:r>
                  <a:rPr lang="en-US" altLang="zh-CN" dirty="0">
                    <a:ea typeface="宋体" pitchFamily="2" charset="-122"/>
                  </a:rPr>
                  <a:t>D) The moon is made of green cheese.</a:t>
                </a:r>
                <a:endParaRPr lang="zh-CN" altLang="zh-CN" dirty="0">
                  <a:ea typeface="宋体" pitchFamily="2" charset="-122"/>
                </a:endParaRPr>
              </a:p>
              <a:p>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mc:Choice>
        <mc:Fallback xmlns="">
          <p:sp>
            <p:nvSpPr>
              <p:cNvPr id="78852"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CA9AAEC-F622-43C8-81CD-3F569C1240AF}" type="slidenum">
              <a:rPr lang="en-US" altLang="zh-CN" sz="1200">
                <a:effectLst>
                  <a:outerShdw blurRad="38100" dist="38100" dir="2700000" algn="tl">
                    <a:srgbClr val="C0C0C0"/>
                  </a:outerShdw>
                </a:effectLst>
                <a:latin typeface="Verdana" panose="020B0604030504040204" pitchFamily="34" charset="0"/>
              </a:rPr>
              <a:t>52</a:t>
            </a:fld>
            <a:endParaRPr lang="en-US" altLang="zh-CN" sz="1200">
              <a:effectLst>
                <a:outerShdw blurRad="38100" dist="38100" dir="2700000" algn="tl">
                  <a:srgbClr val="C0C0C0"/>
                </a:outerShdw>
              </a:effectLst>
              <a:latin typeface="Verdana" panose="020B0604030504040204" pitchFamily="34" charset="0"/>
            </a:endParaRPr>
          </a:p>
        </p:txBody>
      </p:sp>
      <p:sp>
        <p:nvSpPr>
          <p:cNvPr id="79875"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7987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 Which of these is a proposition?     ( D)</a:t>
                </a:r>
                <a:endParaRPr lang="zh-CN" altLang="zh-CN" dirty="0">
                  <a:ea typeface="宋体" pitchFamily="2" charset="-122"/>
                </a:endParaRPr>
              </a:p>
              <a:p>
                <a:r>
                  <a:rPr lang="en-US" altLang="zh-CN" dirty="0">
                    <a:ea typeface="宋体" pitchFamily="2" charset="-122"/>
                  </a:rPr>
                  <a:t>A) Do not pass go.</a:t>
                </a:r>
                <a:endParaRPr lang="zh-CN" altLang="zh-CN" dirty="0">
                  <a:ea typeface="宋体" pitchFamily="2" charset="-122"/>
                </a:endParaRPr>
              </a:p>
              <a:p>
                <a:r>
                  <a:rPr lang="en-US" altLang="zh-CN" dirty="0">
                    <a:ea typeface="宋体" pitchFamily="2" charset="-122"/>
                  </a:rPr>
                  <a:t>B) What time is it?</a:t>
                </a:r>
                <a:endParaRPr lang="zh-CN" altLang="zh-CN" dirty="0">
                  <a:ea typeface="宋体" pitchFamily="2" charset="-122"/>
                </a:endParaRPr>
              </a:p>
              <a:p>
                <a:r>
                  <a:rPr lang="en-US" altLang="zh-CN" dirty="0">
                    <a:ea typeface="宋体" pitchFamily="2" charset="-122"/>
                  </a:rPr>
                  <a:t>C) </a:t>
                </a:r>
                <a14:m>
                  <m:oMath xmlns:m="http://schemas.openxmlformats.org/officeDocument/2006/math">
                    <m:r>
                      <a:rPr lang="en-US" altLang="zh-CN" i="1" dirty="0" smtClean="0">
                        <a:latin typeface="Cambria Math" panose="02040503050406030204" pitchFamily="18" charset="0"/>
                        <a:ea typeface="宋体" pitchFamily="2" charset="-122"/>
                      </a:rPr>
                      <m:t>4 + </m:t>
                    </m:r>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 = 5</m:t>
                    </m:r>
                  </m:oMath>
                </a14:m>
                <a:r>
                  <a:rPr lang="en-US" altLang="zh-CN" dirty="0">
                    <a:ea typeface="宋体" pitchFamily="2" charset="-122"/>
                  </a:rPr>
                  <a:t>.</a:t>
                </a:r>
                <a:endParaRPr lang="zh-CN" altLang="zh-CN" dirty="0">
                  <a:ea typeface="宋体" pitchFamily="2" charset="-122"/>
                </a:endParaRPr>
              </a:p>
              <a:p>
                <a:r>
                  <a:rPr lang="en-US" altLang="zh-CN" dirty="0">
                    <a:ea typeface="宋体" pitchFamily="2" charset="-122"/>
                  </a:rPr>
                  <a:t>D) The moon is made of green cheese.</a:t>
                </a:r>
                <a:endParaRPr lang="zh-CN" altLang="zh-CN" dirty="0">
                  <a:ea typeface="宋体" pitchFamily="2" charset="-122"/>
                </a:endParaRPr>
              </a:p>
              <a:p>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mc:Choice>
        <mc:Fallback xmlns="">
          <p:sp>
            <p:nvSpPr>
              <p:cNvPr id="79876"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9B394E6-569F-48EC-B3F5-F829F8125641}" type="slidenum">
              <a:rPr lang="en-US" altLang="zh-CN" sz="1200">
                <a:effectLst>
                  <a:outerShdw blurRad="38100" dist="38100" dir="2700000" algn="tl">
                    <a:srgbClr val="C0C0C0"/>
                  </a:outerShdw>
                </a:effectLst>
                <a:latin typeface="Verdana" panose="020B0604030504040204" pitchFamily="34" charset="0"/>
              </a:rPr>
              <a:t>53</a:t>
            </a:fld>
            <a:endParaRPr lang="en-US" altLang="zh-CN" sz="1200">
              <a:effectLst>
                <a:outerShdw blurRad="38100" dist="38100" dir="2700000" algn="tl">
                  <a:srgbClr val="C0C0C0"/>
                </a:outerShdw>
              </a:effectLst>
              <a:latin typeface="Verdana" panose="020B0604030504040204" pitchFamily="34" charset="0"/>
            </a:endParaRPr>
          </a:p>
        </p:txBody>
      </p:sp>
      <p:sp>
        <p:nvSpPr>
          <p:cNvPr id="808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77828" name="Rectangle 3"/>
          <p:cNvSpPr>
            <a:spLocks noGrp="1" noRot="1" noChangeAspect="1" noMove="1" noResize="1" noEditPoints="1" noAdjustHandles="1" noChangeArrowheads="1" noChangeShapeType="1" noTextEdit="1"/>
          </p:cNvSpPr>
          <p:nvPr>
            <p:ph type="body" idx="4294967295"/>
          </p:nvPr>
        </p:nvSpPr>
        <p:spPr>
          <a:xfrm>
            <a:off x="-1588" y="1425618"/>
            <a:ext cx="9145588" cy="4725988"/>
          </a:xfrm>
          <a:blipFill>
            <a:blip r:embed="rId2"/>
            <a:stretch>
              <a:fillRect l="-1533" t="-1677"/>
            </a:stretch>
          </a:blipFill>
        </p:spPr>
        <p:txBody>
          <a:bodyPr/>
          <a:lstStyle/>
          <a:p>
            <a:pPr>
              <a:defRPr/>
            </a:pPr>
            <a:r>
              <a:rPr lang="zh-CN" altLang="en-US">
                <a:noFill/>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C491FBE-616A-4DB5-A3E8-7A1F6C29867B}" type="slidenum">
              <a:rPr lang="en-US" altLang="zh-CN" sz="1200">
                <a:effectLst>
                  <a:outerShdw blurRad="38100" dist="38100" dir="2700000" algn="tl">
                    <a:srgbClr val="C0C0C0"/>
                  </a:outerShdw>
                </a:effectLst>
                <a:latin typeface="Verdana" panose="020B0604030504040204" pitchFamily="34" charset="0"/>
              </a:rPr>
              <a:t>54</a:t>
            </a:fld>
            <a:endParaRPr lang="en-US" altLang="zh-CN" sz="1200">
              <a:effectLst>
                <a:outerShdw blurRad="38100" dist="38100" dir="2700000" algn="tl">
                  <a:srgbClr val="C0C0C0"/>
                </a:outerShdw>
              </a:effectLst>
              <a:latin typeface="Verdana" panose="020B0604030504040204" pitchFamily="34" charset="0"/>
            </a:endParaRPr>
          </a:p>
        </p:txBody>
      </p:sp>
      <p:sp>
        <p:nvSpPr>
          <p:cNvPr id="81923"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77828" name="Rectangle 3"/>
          <p:cNvSpPr>
            <a:spLocks noGrp="1" noRot="1" noChangeAspect="1" noMove="1" noResize="1" noEditPoints="1" noAdjustHandles="1" noChangeArrowheads="1" noChangeShapeType="1" noTextEdit="1"/>
          </p:cNvSpPr>
          <p:nvPr>
            <p:ph type="body" idx="4294967295"/>
          </p:nvPr>
        </p:nvSpPr>
        <p:spPr>
          <a:xfrm>
            <a:off x="-1588" y="1425618"/>
            <a:ext cx="9145588" cy="4725988"/>
          </a:xfrm>
          <a:blipFill>
            <a:blip r:embed="rId2"/>
            <a:stretch>
              <a:fillRect l="-1533" t="-1677"/>
            </a:stretch>
          </a:blipFill>
        </p:spPr>
        <p:txBody>
          <a:bodyPr/>
          <a:lstStyle/>
          <a:p>
            <a:pPr>
              <a:defRPr/>
            </a:pPr>
            <a:r>
              <a:rPr lang="zh-CN" altLang="en-US">
                <a:no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6278432-67A8-43E6-AA95-092C9B0B8E97}" type="slidenum">
              <a:rPr lang="en-US" altLang="zh-CN" sz="1200">
                <a:effectLst>
                  <a:outerShdw blurRad="38100" dist="38100" dir="2700000" algn="tl">
                    <a:srgbClr val="C0C0C0"/>
                  </a:outerShdw>
                </a:effectLst>
                <a:latin typeface="Verdana" panose="020B0604030504040204" pitchFamily="34" charset="0"/>
              </a:rPr>
              <a:t>55</a:t>
            </a:fld>
            <a:endParaRPr lang="en-US" altLang="zh-CN" sz="1200">
              <a:effectLst>
                <a:outerShdw blurRad="38100" dist="38100" dir="2700000" algn="tl">
                  <a:srgbClr val="C0C0C0"/>
                </a:outerShdw>
              </a:effectLst>
              <a:latin typeface="Verdana" panose="020B0604030504040204" pitchFamily="34" charset="0"/>
            </a:endParaRPr>
          </a:p>
        </p:txBody>
      </p:sp>
      <p:sp>
        <p:nvSpPr>
          <p:cNvPr id="8294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77828" name="Rectangle 3"/>
          <p:cNvSpPr>
            <a:spLocks noGrp="1" noRot="1" noChangeAspect="1" noMove="1" noResize="1" noEditPoints="1" noAdjustHandles="1" noChangeArrowheads="1" noChangeShapeType="1" noTextEdit="1"/>
          </p:cNvSpPr>
          <p:nvPr>
            <p:ph type="body" idx="4294967295"/>
          </p:nvPr>
        </p:nvSpPr>
        <p:spPr>
          <a:xfrm>
            <a:off x="-8761" y="1400174"/>
            <a:ext cx="9145588" cy="4725988"/>
          </a:xfrm>
          <a:blipFill>
            <a:blip r:embed="rId2"/>
            <a:stretch>
              <a:fillRect l="-1533" t="-1677"/>
            </a:stretch>
          </a:blipFill>
        </p:spPr>
        <p:txBody>
          <a:bodyPr/>
          <a:lstStyle/>
          <a:p>
            <a:pPr>
              <a:defRPr/>
            </a:pPr>
            <a:r>
              <a:rPr lang="zh-CN" altLang="en-US">
                <a:noFill/>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3B1753E-4935-4EB0-8495-E5E402A7E2CD}" type="slidenum">
              <a:rPr lang="en-US" altLang="zh-CN" sz="1200">
                <a:effectLst>
                  <a:outerShdw blurRad="38100" dist="38100" dir="2700000" algn="tl">
                    <a:srgbClr val="C0C0C0"/>
                  </a:outerShdw>
                </a:effectLst>
                <a:latin typeface="Verdana" panose="020B0604030504040204" pitchFamily="34" charset="0"/>
              </a:rPr>
              <a:t>56</a:t>
            </a:fld>
            <a:endParaRPr lang="en-US" altLang="zh-CN" sz="1200">
              <a:effectLst>
                <a:outerShdw blurRad="38100" dist="38100" dir="2700000" algn="tl">
                  <a:srgbClr val="C0C0C0"/>
                </a:outerShdw>
              </a:effectLst>
              <a:latin typeface="Verdana" panose="020B0604030504040204" pitchFamily="34" charset="0"/>
            </a:endParaRPr>
          </a:p>
        </p:txBody>
      </p:sp>
      <p:sp>
        <p:nvSpPr>
          <p:cNvPr id="83971"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77828" name="Rectangle 3"/>
          <p:cNvSpPr>
            <a:spLocks noGrp="1" noRot="1" noChangeAspect="1" noMove="1" noResize="1" noEditPoints="1" noAdjustHandles="1" noChangeArrowheads="1" noChangeShapeType="1" noTextEdit="1"/>
          </p:cNvSpPr>
          <p:nvPr>
            <p:ph type="body" idx="4294967295"/>
          </p:nvPr>
        </p:nvSpPr>
        <p:spPr>
          <a:xfrm>
            <a:off x="-8761" y="1400174"/>
            <a:ext cx="9145588" cy="4725988"/>
          </a:xfrm>
          <a:blipFill>
            <a:blip r:embed="rId2"/>
            <a:stretch>
              <a:fillRect l="-1533" t="-1677"/>
            </a:stretch>
          </a:blipFill>
        </p:spPr>
        <p:txBody>
          <a:bodyPr/>
          <a:lstStyle/>
          <a:p>
            <a:pPr>
              <a:defRPr/>
            </a:pPr>
            <a:r>
              <a:rPr lang="zh-CN" altLang="en-US">
                <a:no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6278432-67A8-43E6-AA95-092C9B0B8E97}" type="slidenum">
              <a:rPr lang="en-US" altLang="zh-CN" sz="1200">
                <a:effectLst>
                  <a:outerShdw blurRad="38100" dist="38100" dir="2700000" algn="tl">
                    <a:srgbClr val="C0C0C0"/>
                  </a:outerShdw>
                </a:effectLst>
                <a:latin typeface="Verdana" panose="020B0604030504040204" pitchFamily="34" charset="0"/>
              </a:rPr>
              <a:t>57</a:t>
            </a:fld>
            <a:endParaRPr lang="en-US" altLang="zh-CN" sz="1200">
              <a:effectLst>
                <a:outerShdw blurRad="38100" dist="38100" dir="2700000" algn="tl">
                  <a:srgbClr val="C0C0C0"/>
                </a:outerShdw>
              </a:effectLst>
              <a:latin typeface="Verdana" panose="020B0604030504040204" pitchFamily="34" charset="0"/>
            </a:endParaRPr>
          </a:p>
        </p:txBody>
      </p:sp>
      <p:sp>
        <p:nvSpPr>
          <p:cNvPr id="8294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4" name="Rectangle 3"/>
          <p:cNvSpPr txBox="1">
            <a:spLocks noChangeArrowheads="1"/>
          </p:cNvSpPr>
          <p:nvPr/>
        </p:nvSpPr>
        <p:spPr bwMode="auto">
          <a:xfrm>
            <a:off x="0" y="1447800"/>
            <a:ext cx="9145588"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ea typeface="宋体" pitchFamily="2" charset="-122"/>
              </a:rPr>
              <a:t>5. Which of the following is not a proposition?</a:t>
            </a:r>
          </a:p>
          <a:p>
            <a:endParaRPr lang="en-US" altLang="zh-CN" dirty="0">
              <a:ea typeface="宋体" pitchFamily="2" charset="-122"/>
            </a:endParaRPr>
          </a:p>
          <a:p>
            <a:r>
              <a:rPr lang="en-US" altLang="zh-CN" dirty="0">
                <a:ea typeface="宋体" pitchFamily="2" charset="-122"/>
              </a:rPr>
              <a:t>A. It is snowing.</a:t>
            </a:r>
          </a:p>
          <a:p>
            <a:r>
              <a:rPr lang="en-US" altLang="zh-CN" dirty="0">
                <a:ea typeface="宋体" pitchFamily="2" charset="-122"/>
              </a:rPr>
              <a:t>B. An even number can be expressed as the sum of two prime numbers.</a:t>
            </a:r>
            <a:endParaRPr lang="zh-CN" altLang="zh-CN" dirty="0">
              <a:ea typeface="宋体" pitchFamily="2" charset="-122"/>
            </a:endParaRPr>
          </a:p>
          <a:p>
            <a:r>
              <a:rPr lang="en-US" altLang="zh-CN" dirty="0">
                <a:ea typeface="宋体" pitchFamily="2" charset="-122"/>
              </a:rPr>
              <a:t>C. Pass the course.</a:t>
            </a:r>
          </a:p>
          <a:p>
            <a:r>
              <a:rPr lang="en-US" altLang="zh-CN" dirty="0">
                <a:ea typeface="宋体" pitchFamily="2" charset="-122"/>
              </a:rPr>
              <a:t>D. If 1+100=100, then the sun rises in the west.</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6278432-67A8-43E6-AA95-092C9B0B8E97}" type="slidenum">
              <a:rPr lang="en-US" altLang="zh-CN" sz="1200">
                <a:effectLst>
                  <a:outerShdw blurRad="38100" dist="38100" dir="2700000" algn="tl">
                    <a:srgbClr val="C0C0C0"/>
                  </a:outerShdw>
                </a:effectLst>
                <a:latin typeface="Verdana" panose="020B0604030504040204" pitchFamily="34" charset="0"/>
              </a:rPr>
              <a:t>58</a:t>
            </a:fld>
            <a:endParaRPr lang="en-US" altLang="zh-CN" sz="1200">
              <a:effectLst>
                <a:outerShdw blurRad="38100" dist="38100" dir="2700000" algn="tl">
                  <a:srgbClr val="C0C0C0"/>
                </a:outerShdw>
              </a:effectLst>
              <a:latin typeface="Verdana" panose="020B0604030504040204" pitchFamily="34" charset="0"/>
            </a:endParaRPr>
          </a:p>
        </p:txBody>
      </p:sp>
      <p:sp>
        <p:nvSpPr>
          <p:cNvPr id="8294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4" name="Rectangle 3"/>
          <p:cNvSpPr txBox="1">
            <a:spLocks noChangeArrowheads="1"/>
          </p:cNvSpPr>
          <p:nvPr/>
        </p:nvSpPr>
        <p:spPr bwMode="auto">
          <a:xfrm>
            <a:off x="0" y="1447800"/>
            <a:ext cx="9145588"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ea typeface="宋体" pitchFamily="2" charset="-122"/>
              </a:rPr>
              <a:t>5. Which of the following is not a proposition?</a:t>
            </a:r>
          </a:p>
          <a:p>
            <a:pPr marL="0" indent="0">
              <a:buNone/>
            </a:pPr>
            <a:r>
              <a:rPr lang="en-US" altLang="zh-CN" dirty="0">
                <a:ea typeface="宋体" pitchFamily="2" charset="-122"/>
              </a:rPr>
              <a:t>(C)</a:t>
            </a:r>
          </a:p>
          <a:p>
            <a:r>
              <a:rPr lang="en-US" altLang="zh-CN" dirty="0">
                <a:ea typeface="宋体" pitchFamily="2" charset="-122"/>
              </a:rPr>
              <a:t>A. It is snowing.</a:t>
            </a:r>
          </a:p>
          <a:p>
            <a:r>
              <a:rPr lang="en-US" altLang="zh-CN" dirty="0">
                <a:ea typeface="宋体" pitchFamily="2" charset="-122"/>
              </a:rPr>
              <a:t>B. An even number can be expressed as the sum of two prime numbers.</a:t>
            </a:r>
            <a:endParaRPr lang="zh-CN" altLang="zh-CN" dirty="0">
              <a:ea typeface="宋体" pitchFamily="2" charset="-122"/>
            </a:endParaRPr>
          </a:p>
          <a:p>
            <a:r>
              <a:rPr lang="en-US" altLang="zh-CN" dirty="0">
                <a:ea typeface="宋体" pitchFamily="2" charset="-122"/>
              </a:rPr>
              <a:t>C. Pass the course.</a:t>
            </a:r>
          </a:p>
          <a:p>
            <a:r>
              <a:rPr lang="en-US" altLang="zh-CN" dirty="0">
                <a:ea typeface="宋体" pitchFamily="2" charset="-122"/>
              </a:rPr>
              <a:t>D. If 1+100=100, then the sun rises in the west.</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22F4851-929B-4A94-9552-AB1B3E9DA972}" type="slidenum">
              <a:rPr lang="en-US" altLang="zh-CN" sz="1200">
                <a:effectLst>
                  <a:outerShdw blurRad="38100" dist="38100" dir="2700000" algn="tl">
                    <a:srgbClr val="C0C0C0"/>
                  </a:outerShdw>
                </a:effectLst>
                <a:latin typeface="Verdana" panose="020B0604030504040204" pitchFamily="34" charset="0"/>
              </a:rPr>
              <a:t>59</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4995"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mc:AlternateContent xmlns:mc="http://schemas.openxmlformats.org/markup-compatibility/2006" xmlns:a14="http://schemas.microsoft.com/office/drawing/2010/main">
        <mc:Choice Requires="a14">
          <p:sp>
            <p:nvSpPr>
              <p:cNvPr id="8499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6. Which proposition is true? </a:t>
                </a:r>
              </a:p>
              <a:p>
                <a:r>
                  <a:rPr lang="en-US" altLang="zh-CN" dirty="0">
                    <a:ea typeface="宋体" pitchFamily="2" charset="-122"/>
                  </a:rPr>
                  <a:t>A. This boy is so brave!</a:t>
                </a:r>
                <a:endParaRPr lang="zh-CN" altLang="zh-CN" dirty="0">
                  <a:ea typeface="宋体" pitchFamily="2" charset="-122"/>
                </a:endParaRPr>
              </a:p>
              <a:p>
                <a:r>
                  <a:rPr lang="en-US" altLang="zh-CN" dirty="0">
                    <a:ea typeface="宋体" pitchFamily="2" charset="-122"/>
                  </a:rPr>
                  <a:t>B. It will be sunny on 1st May next year.</a:t>
                </a:r>
                <a:endParaRPr lang="zh-CN" altLang="zh-CN" dirty="0">
                  <a:ea typeface="宋体" pitchFamily="2" charset="-122"/>
                </a:endParaRPr>
              </a:p>
              <a:p>
                <a:r>
                  <a:rPr lang="en-US" altLang="zh-CN" dirty="0">
                    <a:ea typeface="宋体" pitchFamily="2" charset="-122"/>
                  </a:rPr>
                  <a:t>C. If 2+2=6, the 3 is an odd number.</a:t>
                </a:r>
                <a:endParaRPr lang="zh-CN" altLang="zh-CN" dirty="0">
                  <a:ea typeface="宋体" pitchFamily="2" charset="-122"/>
                </a:endParaRPr>
              </a:p>
              <a:p>
                <a:r>
                  <a:rPr lang="en-US" altLang="zh-CN" dirty="0">
                    <a:ea typeface="宋体" pitchFamily="2" charset="-122"/>
                  </a:rPr>
                  <a:t>D. </a:t>
                </a:r>
                <a14:m>
                  <m:oMath xmlns:m="http://schemas.openxmlformats.org/officeDocument/2006/math">
                    <m:r>
                      <a:rPr lang="en-US" altLang="zh-CN" i="1" dirty="0" smtClean="0">
                        <a:latin typeface="Cambria Math" panose="02040503050406030204" pitchFamily="18" charset="0"/>
                        <a:ea typeface="宋体" pitchFamily="2" charset="-122"/>
                      </a:rPr>
                      <m:t>2</m:t>
                    </m:r>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+2&gt;3</m:t>
                    </m:r>
                  </m:oMath>
                </a14:m>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mc:Choice>
        <mc:Fallback xmlns="">
          <p:sp>
            <p:nvSpPr>
              <p:cNvPr id="84996"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9B9A27A-99CD-4047-9E98-BE49AA0D3162}" type="slidenum">
              <a:rPr lang="en-US" altLang="zh-CN" sz="1200">
                <a:effectLst>
                  <a:outerShdw blurRad="38100" dist="38100" dir="2700000" algn="tl">
                    <a:srgbClr val="C0C0C0"/>
                  </a:outerShdw>
                </a:effectLst>
                <a:latin typeface="Verdana" panose="020B0604030504040204" pitchFamily="34" charset="0"/>
              </a:rPr>
              <a:t>6</a:t>
            </a:fld>
            <a:endParaRPr lang="en-US" altLang="zh-CN" sz="1200">
              <a:effectLst>
                <a:outerShdw blurRad="38100" dist="38100" dir="2700000" algn="tl">
                  <a:srgbClr val="C0C0C0"/>
                </a:outerShdw>
              </a:effectLst>
              <a:latin typeface="Verdana" panose="020B0604030504040204" pitchFamily="34" charset="0"/>
            </a:endParaRPr>
          </a:p>
        </p:txBody>
      </p:sp>
      <p:sp>
        <p:nvSpPr>
          <p:cNvPr id="12291" name="Rectangle 2"/>
          <p:cNvSpPr>
            <a:spLocks noGrp="1" noChangeArrowheads="1"/>
          </p:cNvSpPr>
          <p:nvPr>
            <p:ph type="title" idx="4294967295"/>
          </p:nvPr>
        </p:nvSpPr>
        <p:spPr/>
        <p:txBody>
          <a:bodyPr/>
          <a:lstStyle/>
          <a:p>
            <a:pPr eaLnBrk="1" hangingPunct="1"/>
            <a:r>
              <a:rPr lang="en-US" altLang="zh-CN">
                <a:ea typeface="宋体" pitchFamily="2" charset="-122"/>
              </a:rPr>
              <a:t>Propositions in natural language</a:t>
            </a:r>
          </a:p>
        </p:txBody>
      </p:sp>
      <p:sp>
        <p:nvSpPr>
          <p:cNvPr id="12292" name="Rectangle 3"/>
          <p:cNvSpPr>
            <a:spLocks noGrp="1" noChangeArrowheads="1"/>
          </p:cNvSpPr>
          <p:nvPr>
            <p:ph type="body" idx="4294967295"/>
          </p:nvPr>
        </p:nvSpPr>
        <p:spPr>
          <a:xfrm>
            <a:off x="228600" y="1905000"/>
            <a:ext cx="8763000" cy="4419600"/>
          </a:xfrm>
        </p:spPr>
        <p:txBody>
          <a:bodyPr/>
          <a:lstStyle/>
          <a:p>
            <a:pPr eaLnBrk="1" hangingPunct="1">
              <a:lnSpc>
                <a:spcPct val="90000"/>
              </a:lnSpc>
              <a:buFont typeface="Wingdings" panose="05000000000000000000" pitchFamily="2" charset="2"/>
              <a:buNone/>
            </a:pPr>
            <a:r>
              <a:rPr lang="en-US" altLang="zh-CN" dirty="0">
                <a:ea typeface="宋体" pitchFamily="2" charset="-122"/>
              </a:rPr>
              <a:t>In propositional logic, a </a:t>
            </a:r>
            <a:r>
              <a:rPr lang="en-US" altLang="zh-CN" i="1" dirty="0">
                <a:ea typeface="宋体" pitchFamily="2" charset="-122"/>
              </a:rPr>
              <a:t>proposition</a:t>
            </a:r>
            <a:r>
              <a:rPr lang="en-US" altLang="zh-CN" dirty="0">
                <a:ea typeface="宋体" pitchFamily="2" charset="-122"/>
              </a:rPr>
              <a:t> is simply:</a:t>
            </a:r>
          </a:p>
          <a:p>
            <a:pPr eaLnBrk="1" hangingPunct="1">
              <a:lnSpc>
                <a:spcPct val="90000"/>
              </a:lnSpc>
            </a:pPr>
            <a:r>
              <a:rPr lang="en-US" altLang="zh-CN" dirty="0">
                <a:ea typeface="宋体" pitchFamily="2" charset="-122"/>
              </a:rPr>
              <a:t>a </a:t>
            </a:r>
            <a:r>
              <a:rPr lang="en-US" altLang="zh-CN" i="1" dirty="0">
                <a:ea typeface="宋体" pitchFamily="2" charset="-122"/>
              </a:rPr>
              <a:t>statement </a:t>
            </a:r>
            <a:r>
              <a:rPr lang="en-US" altLang="zh-CN" dirty="0">
                <a:ea typeface="宋体" pitchFamily="2" charset="-122"/>
              </a:rPr>
              <a:t>(</a:t>
            </a:r>
            <a:r>
              <a:rPr lang="en-US" altLang="zh-CN" i="1" dirty="0">
                <a:ea typeface="宋体" pitchFamily="2" charset="-122"/>
              </a:rPr>
              <a:t>i.e.</a:t>
            </a:r>
            <a:r>
              <a:rPr lang="en-US" altLang="zh-CN" dirty="0">
                <a:ea typeface="宋体" pitchFamily="2" charset="-122"/>
              </a:rPr>
              <a:t>, a declarative sentence)</a:t>
            </a:r>
            <a:r>
              <a:rPr lang="en-US" altLang="zh-CN" i="1" dirty="0">
                <a:ea typeface="宋体" pitchFamily="2" charset="-122"/>
              </a:rPr>
              <a:t> </a:t>
            </a:r>
          </a:p>
          <a:p>
            <a:pPr lvl="1" eaLnBrk="1" hangingPunct="1">
              <a:lnSpc>
                <a:spcPct val="90000"/>
              </a:lnSpc>
            </a:pPr>
            <a:r>
              <a:rPr lang="en-US" altLang="zh-CN" sz="3200" i="1" dirty="0">
                <a:ea typeface="宋体" pitchFamily="2" charset="-122"/>
              </a:rPr>
              <a:t>with some definite meaning</a:t>
            </a:r>
            <a:endParaRPr lang="en-US" altLang="zh-CN" sz="3200" dirty="0">
              <a:ea typeface="宋体" pitchFamily="2" charset="-122"/>
            </a:endParaRPr>
          </a:p>
          <a:p>
            <a:pPr eaLnBrk="1" hangingPunct="1">
              <a:lnSpc>
                <a:spcPct val="90000"/>
              </a:lnSpc>
            </a:pPr>
            <a:r>
              <a:rPr lang="en-US" altLang="zh-CN" dirty="0">
                <a:ea typeface="宋体" pitchFamily="2" charset="-122"/>
              </a:rPr>
              <a:t>having a </a:t>
            </a:r>
            <a:r>
              <a:rPr lang="en-US" altLang="zh-CN" i="1" dirty="0">
                <a:ea typeface="宋体" pitchFamily="2" charset="-122"/>
              </a:rPr>
              <a:t>truth value</a:t>
            </a:r>
            <a:r>
              <a:rPr lang="en-US" altLang="zh-CN" dirty="0">
                <a:ea typeface="宋体" pitchFamily="2" charset="-122"/>
              </a:rPr>
              <a:t> that</a:t>
            </a:r>
            <a:r>
              <a:rPr lang="en-US" altLang="zh-CN" dirty="0">
                <a:latin typeface="Times New Roman" panose="02020603050405020304" pitchFamily="18" charset="0"/>
                <a:ea typeface="宋体" pitchFamily="2" charset="-122"/>
              </a:rPr>
              <a:t>’</a:t>
            </a:r>
            <a:r>
              <a:rPr lang="en-US" altLang="zh-CN" dirty="0">
                <a:ea typeface="宋体" pitchFamily="2" charset="-122"/>
              </a:rPr>
              <a:t>s </a:t>
            </a:r>
            <a:br>
              <a:rPr lang="en-US" altLang="zh-CN" dirty="0">
                <a:ea typeface="宋体" pitchFamily="2" charset="-122"/>
              </a:rPr>
            </a:br>
            <a:r>
              <a:rPr lang="en-US" altLang="zh-CN" dirty="0">
                <a:ea typeface="宋体" pitchFamily="2" charset="-122"/>
              </a:rPr>
              <a:t>either </a:t>
            </a:r>
            <a:r>
              <a:rPr lang="en-US" altLang="zh-CN" i="1" dirty="0">
                <a:ea typeface="宋体" pitchFamily="2" charset="-122"/>
              </a:rPr>
              <a:t>true</a:t>
            </a:r>
            <a:r>
              <a:rPr lang="en-US" altLang="zh-CN" dirty="0">
                <a:ea typeface="宋体" pitchFamily="2" charset="-122"/>
              </a:rPr>
              <a:t> (</a:t>
            </a:r>
            <a:r>
              <a:rPr lang="en-US" altLang="zh-CN" b="1" dirty="0">
                <a:ea typeface="宋体" pitchFamily="2" charset="-122"/>
              </a:rPr>
              <a:t>T</a:t>
            </a:r>
            <a:r>
              <a:rPr lang="en-US" altLang="zh-CN" dirty="0">
                <a:ea typeface="宋体" pitchFamily="2" charset="-122"/>
              </a:rPr>
              <a:t>) or </a:t>
            </a:r>
            <a:r>
              <a:rPr lang="en-US" altLang="zh-CN" i="1" dirty="0">
                <a:ea typeface="宋体" pitchFamily="2" charset="-122"/>
              </a:rPr>
              <a:t>false</a:t>
            </a:r>
            <a:r>
              <a:rPr lang="en-US" altLang="zh-CN" dirty="0">
                <a:ea typeface="宋体" pitchFamily="2" charset="-122"/>
              </a:rPr>
              <a:t> (</a:t>
            </a:r>
            <a:r>
              <a:rPr lang="en-US" altLang="zh-CN" b="1" dirty="0">
                <a:ea typeface="宋体" pitchFamily="2" charset="-122"/>
              </a:rPr>
              <a:t>F</a:t>
            </a:r>
            <a:r>
              <a:rPr lang="en-US" altLang="zh-CN" dirty="0">
                <a:ea typeface="宋体" pitchFamily="2" charset="-122"/>
              </a:rPr>
              <a:t>) </a:t>
            </a:r>
          </a:p>
          <a:p>
            <a:pPr lvl="1" eaLnBrk="1" hangingPunct="1">
              <a:lnSpc>
                <a:spcPct val="90000"/>
              </a:lnSpc>
            </a:pPr>
            <a:r>
              <a:rPr lang="en-US" altLang="zh-CN" sz="3200" dirty="0">
                <a:ea typeface="宋体" pitchFamily="2" charset="-122"/>
              </a:rPr>
              <a:t>Never both, or somewhere </a:t>
            </a:r>
            <a:r>
              <a:rPr lang="en-US" altLang="zh-CN" sz="3200" dirty="0">
                <a:latin typeface="Times New Roman" panose="02020603050405020304" pitchFamily="18" charset="0"/>
                <a:ea typeface="宋体" pitchFamily="2" charset="-122"/>
              </a:rPr>
              <a:t>“</a:t>
            </a:r>
            <a:r>
              <a:rPr lang="en-US" altLang="zh-CN" sz="3200" dirty="0">
                <a:ea typeface="宋体" pitchFamily="2" charset="-122"/>
              </a:rPr>
              <a:t>in between</a:t>
            </a:r>
            <a:r>
              <a:rPr lang="en-US" altLang="zh-CN" sz="3200" dirty="0">
                <a:latin typeface="Times New Roman" panose="02020603050405020304" pitchFamily="18" charset="0"/>
                <a:ea typeface="宋体" pitchFamily="2" charset="-122"/>
              </a:rPr>
              <a:t>”</a:t>
            </a:r>
            <a:r>
              <a:rPr lang="en-US" altLang="zh-CN" sz="3200" dirty="0">
                <a:ea typeface="宋体" pitchFamily="2" charset="-122"/>
              </a:rPr>
              <a:t>. However, you might not </a:t>
            </a:r>
            <a:r>
              <a:rPr lang="en-US" altLang="zh-CN" sz="3200" i="1" dirty="0">
                <a:ea typeface="宋体" pitchFamily="2" charset="-122"/>
              </a:rPr>
              <a:t>know</a:t>
            </a:r>
            <a:r>
              <a:rPr lang="en-US" altLang="zh-CN" sz="3200" dirty="0">
                <a:ea typeface="宋体" pitchFamily="2" charset="-122"/>
              </a:rPr>
              <a:t> the </a:t>
            </a:r>
            <a:br>
              <a:rPr lang="en-US" altLang="zh-CN" sz="3200" dirty="0">
                <a:ea typeface="宋体" pitchFamily="2" charset="-122"/>
              </a:rPr>
            </a:br>
            <a:r>
              <a:rPr lang="en-US" altLang="zh-CN" sz="3200" dirty="0">
                <a:ea typeface="宋体" pitchFamily="2" charset="-122"/>
              </a:rPr>
              <a:t>truth value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40B37C0-9379-47AC-8172-3E1B09DFBB46}" type="slidenum">
              <a:rPr lang="en-US" altLang="zh-CN" sz="1200">
                <a:effectLst>
                  <a:outerShdw blurRad="38100" dist="38100" dir="2700000" algn="tl">
                    <a:srgbClr val="C0C0C0"/>
                  </a:outerShdw>
                </a:effectLst>
                <a:latin typeface="Verdana" panose="020B0604030504040204" pitchFamily="34" charset="0"/>
              </a:rPr>
              <a:t>60</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601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mc:AlternateContent xmlns:mc="http://schemas.openxmlformats.org/markup-compatibility/2006" xmlns:a14="http://schemas.microsoft.com/office/drawing/2010/main">
        <mc:Choice Requires="a14">
          <p:sp>
            <p:nvSpPr>
              <p:cNvPr id="8602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6. Which proposition is true?   (   C   )</a:t>
                </a:r>
                <a:r>
                  <a:rPr lang="en-US" altLang="zh-CN" b="1" dirty="0">
                    <a:ea typeface="宋体" pitchFamily="2" charset="-122"/>
                  </a:rPr>
                  <a:t>  </a:t>
                </a:r>
                <a:endParaRPr lang="zh-CN" altLang="zh-CN" dirty="0">
                  <a:ea typeface="宋体" pitchFamily="2" charset="-122"/>
                </a:endParaRPr>
              </a:p>
              <a:p>
                <a:r>
                  <a:rPr lang="en-US" altLang="zh-CN" dirty="0">
                    <a:ea typeface="宋体" pitchFamily="2" charset="-122"/>
                  </a:rPr>
                  <a:t>A. This boy is so brave!</a:t>
                </a:r>
                <a:endParaRPr lang="zh-CN" altLang="zh-CN" dirty="0">
                  <a:ea typeface="宋体" pitchFamily="2" charset="-122"/>
                </a:endParaRPr>
              </a:p>
              <a:p>
                <a:r>
                  <a:rPr lang="en-US" altLang="zh-CN" dirty="0">
                    <a:ea typeface="宋体" pitchFamily="2" charset="-122"/>
                  </a:rPr>
                  <a:t>B. It will be sunny on 1st May next year.</a:t>
                </a:r>
                <a:endParaRPr lang="zh-CN" altLang="zh-CN" dirty="0">
                  <a:ea typeface="宋体" pitchFamily="2" charset="-122"/>
                </a:endParaRPr>
              </a:p>
              <a:p>
                <a:r>
                  <a:rPr lang="en-US" altLang="zh-CN" dirty="0">
                    <a:ea typeface="宋体" pitchFamily="2" charset="-122"/>
                  </a:rPr>
                  <a:t>C. If 2+2=6, the 3 is an odd number.</a:t>
                </a:r>
                <a:endParaRPr lang="zh-CN" altLang="zh-CN" dirty="0">
                  <a:ea typeface="宋体" pitchFamily="2" charset="-122"/>
                </a:endParaRPr>
              </a:p>
              <a:p>
                <a:r>
                  <a:rPr lang="en-US" altLang="zh-CN" dirty="0">
                    <a:ea typeface="宋体" pitchFamily="2" charset="-122"/>
                  </a:rPr>
                  <a:t>D. </a:t>
                </a:r>
                <a14:m>
                  <m:oMath xmlns:m="http://schemas.openxmlformats.org/officeDocument/2006/math">
                    <m:r>
                      <a:rPr lang="en-US" altLang="zh-CN" i="1" dirty="0" smtClean="0">
                        <a:latin typeface="Cambria Math" panose="02040503050406030204" pitchFamily="18" charset="0"/>
                        <a:ea typeface="宋体" pitchFamily="2" charset="-122"/>
                      </a:rPr>
                      <m:t>2</m:t>
                    </m:r>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+2&gt;3</m:t>
                    </m:r>
                  </m:oMath>
                </a14:m>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mc:Choice>
        <mc:Fallback xmlns="">
          <p:sp>
            <p:nvSpPr>
              <p:cNvPr id="8602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40B37C0-9379-47AC-8172-3E1B09DFBB46}" type="slidenum">
              <a:rPr lang="en-US" altLang="zh-CN" sz="1200">
                <a:effectLst>
                  <a:outerShdw blurRad="38100" dist="38100" dir="2700000" algn="tl">
                    <a:srgbClr val="C0C0C0"/>
                  </a:outerShdw>
                </a:effectLst>
                <a:latin typeface="Verdana" panose="020B0604030504040204" pitchFamily="34" charset="0"/>
              </a:rPr>
              <a:t>61</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601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mc:AlternateContent xmlns:mc="http://schemas.openxmlformats.org/markup-compatibility/2006" xmlns:a14="http://schemas.microsoft.com/office/drawing/2010/main">
        <mc:Choice Requires="a14">
          <p:sp>
            <p:nvSpPr>
              <p:cNvPr id="8602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7. Which is a proposition?</a:t>
                </a:r>
                <a:endParaRPr lang="zh-CN" altLang="zh-CN" dirty="0">
                  <a:ea typeface="宋体" pitchFamily="2" charset="-122"/>
                </a:endParaRPr>
              </a:p>
              <a:p>
                <a:r>
                  <a:rPr lang="en-US" altLang="zh-CN" dirty="0">
                    <a:ea typeface="宋体" pitchFamily="2" charset="-122"/>
                  </a:rPr>
                  <a:t>A. </a:t>
                </a:r>
                <a14:m>
                  <m:oMath xmlns:m="http://schemas.openxmlformats.org/officeDocument/2006/math">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+1</m:t>
                    </m:r>
                  </m:oMath>
                </a14:m>
                <a:r>
                  <a:rPr lang="en-US" altLang="zh-CN" dirty="0">
                    <a:ea typeface="宋体" pitchFamily="2" charset="-122"/>
                  </a:rPr>
                  <a:t>.</a:t>
                </a:r>
                <a:endParaRPr lang="zh-CN" altLang="zh-CN" dirty="0">
                  <a:ea typeface="宋体" pitchFamily="2" charset="-122"/>
                </a:endParaRPr>
              </a:p>
              <a:p>
                <a:r>
                  <a:rPr lang="en-US" altLang="zh-CN" dirty="0">
                    <a:ea typeface="宋体" pitchFamily="2" charset="-122"/>
                  </a:rPr>
                  <a:t>B. 12 % 4.</a:t>
                </a:r>
              </a:p>
              <a:p>
                <a:r>
                  <a:rPr lang="en-US" altLang="zh-CN" dirty="0">
                    <a:ea typeface="宋体" pitchFamily="2" charset="-122"/>
                  </a:rPr>
                  <a:t>C. It rained last night.</a:t>
                </a:r>
                <a:endParaRPr lang="zh-CN" altLang="zh-CN" dirty="0">
                  <a:ea typeface="宋体" pitchFamily="2" charset="-122"/>
                </a:endParaRPr>
              </a:p>
              <a:p>
                <a:r>
                  <a:rPr lang="en-US" altLang="zh-CN" dirty="0">
                    <a:ea typeface="宋体" pitchFamily="2" charset="-122"/>
                  </a:rPr>
                  <a:t>D. Is someone there?</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mc:Choice>
        <mc:Fallback xmlns="">
          <p:sp>
            <p:nvSpPr>
              <p:cNvPr id="8602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40B37C0-9379-47AC-8172-3E1B09DFBB46}" type="slidenum">
              <a:rPr lang="en-US" altLang="zh-CN" sz="1200">
                <a:effectLst>
                  <a:outerShdw blurRad="38100" dist="38100" dir="2700000" algn="tl">
                    <a:srgbClr val="C0C0C0"/>
                  </a:outerShdw>
                </a:effectLst>
                <a:latin typeface="Verdana" panose="020B0604030504040204" pitchFamily="34" charset="0"/>
              </a:rPr>
              <a:t>62</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601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mc:AlternateContent xmlns:mc="http://schemas.openxmlformats.org/markup-compatibility/2006" xmlns:a14="http://schemas.microsoft.com/office/drawing/2010/main">
        <mc:Choice Requires="a14">
          <p:sp>
            <p:nvSpPr>
              <p:cNvPr id="8602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7. Which is a proposition? (C)</a:t>
                </a:r>
                <a:endParaRPr lang="zh-CN" altLang="zh-CN" dirty="0">
                  <a:ea typeface="宋体" pitchFamily="2" charset="-122"/>
                </a:endParaRPr>
              </a:p>
              <a:p>
                <a:r>
                  <a:rPr lang="en-US" altLang="zh-CN" dirty="0">
                    <a:ea typeface="宋体" pitchFamily="2" charset="-122"/>
                  </a:rPr>
                  <a:t>A. </a:t>
                </a:r>
                <a14:m>
                  <m:oMath xmlns:m="http://schemas.openxmlformats.org/officeDocument/2006/math">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𝑥</m:t>
                    </m:r>
                    <m:r>
                      <a:rPr lang="en-US" altLang="zh-CN" i="1" dirty="0" smtClean="0">
                        <a:latin typeface="Cambria Math" panose="02040503050406030204" pitchFamily="18" charset="0"/>
                        <a:ea typeface="宋体" pitchFamily="2" charset="-122"/>
                      </a:rPr>
                      <m:t>+1</m:t>
                    </m:r>
                  </m:oMath>
                </a14:m>
                <a:r>
                  <a:rPr lang="en-US" altLang="zh-CN" dirty="0">
                    <a:ea typeface="宋体" pitchFamily="2" charset="-122"/>
                  </a:rPr>
                  <a:t>.</a:t>
                </a:r>
                <a:endParaRPr lang="zh-CN" altLang="zh-CN" dirty="0">
                  <a:ea typeface="宋体" pitchFamily="2" charset="-122"/>
                </a:endParaRPr>
              </a:p>
              <a:p>
                <a:r>
                  <a:rPr lang="en-US" altLang="zh-CN" dirty="0">
                    <a:ea typeface="宋体" pitchFamily="2" charset="-122"/>
                  </a:rPr>
                  <a:t>B. 12 % 4.</a:t>
                </a:r>
              </a:p>
              <a:p>
                <a:r>
                  <a:rPr lang="en-US" altLang="zh-CN" dirty="0">
                    <a:ea typeface="宋体" pitchFamily="2" charset="-122"/>
                  </a:rPr>
                  <a:t>C. It rained last night.</a:t>
                </a:r>
                <a:endParaRPr lang="zh-CN" altLang="zh-CN" dirty="0">
                  <a:ea typeface="宋体" pitchFamily="2" charset="-122"/>
                </a:endParaRPr>
              </a:p>
              <a:p>
                <a:r>
                  <a:rPr lang="en-US" altLang="zh-CN" dirty="0">
                    <a:ea typeface="宋体" pitchFamily="2" charset="-122"/>
                  </a:rPr>
                  <a:t>D. Is someone there?</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mc:Choice>
        <mc:Fallback xmlns="">
          <p:sp>
            <p:nvSpPr>
              <p:cNvPr id="8602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40B37C0-9379-47AC-8172-3E1B09DFBB46}" type="slidenum">
              <a:rPr lang="en-US" altLang="zh-CN" sz="1200">
                <a:effectLst>
                  <a:outerShdw blurRad="38100" dist="38100" dir="2700000" algn="tl">
                    <a:srgbClr val="C0C0C0"/>
                  </a:outerShdw>
                </a:effectLst>
                <a:latin typeface="Verdana" panose="020B0604030504040204" pitchFamily="34" charset="0"/>
              </a:rPr>
              <a:t>63</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601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8602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8. Which is a proposition?</a:t>
            </a:r>
            <a:endParaRPr lang="zh-CN" altLang="zh-CN" dirty="0">
              <a:ea typeface="宋体" pitchFamily="2" charset="-122"/>
            </a:endParaRPr>
          </a:p>
          <a:p>
            <a:r>
              <a:rPr lang="en-US" altLang="zh-CN" dirty="0">
                <a:ea typeface="宋体" pitchFamily="2" charset="-122"/>
              </a:rPr>
              <a:t>A. Beijing is the capital of China, and 1+2=2.</a:t>
            </a:r>
            <a:endParaRPr lang="zh-CN" altLang="zh-CN" dirty="0">
              <a:ea typeface="宋体" pitchFamily="2" charset="-122"/>
            </a:endParaRPr>
          </a:p>
          <a:p>
            <a:r>
              <a:rPr lang="en-US" altLang="zh-CN" dirty="0">
                <a:ea typeface="宋体" pitchFamily="2" charset="-122"/>
              </a:rPr>
              <a:t>B. p = p / 2.</a:t>
            </a:r>
          </a:p>
          <a:p>
            <a:r>
              <a:rPr lang="en-US" altLang="zh-CN" dirty="0">
                <a:ea typeface="宋体" pitchFamily="2" charset="-122"/>
              </a:rPr>
              <a:t>C. O(n log n)</a:t>
            </a:r>
            <a:endParaRPr lang="zh-CN" altLang="zh-CN" dirty="0">
              <a:ea typeface="宋体" pitchFamily="2" charset="-122"/>
            </a:endParaRPr>
          </a:p>
          <a:p>
            <a:r>
              <a:rPr lang="en-US" altLang="zh-CN" dirty="0">
                <a:ea typeface="宋体" pitchFamily="2" charset="-122"/>
              </a:rPr>
              <a:t>D. Who’s there?</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40B37C0-9379-47AC-8172-3E1B09DFBB46}" type="slidenum">
              <a:rPr lang="en-US" altLang="zh-CN" sz="1200">
                <a:effectLst>
                  <a:outerShdw blurRad="38100" dist="38100" dir="2700000" algn="tl">
                    <a:srgbClr val="C0C0C0"/>
                  </a:outerShdw>
                </a:effectLst>
                <a:latin typeface="Verdana" panose="020B0604030504040204" pitchFamily="34" charset="0"/>
              </a:rPr>
              <a:t>64</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8601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8602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8. Which is a proposition? ( A )</a:t>
            </a:r>
            <a:endParaRPr lang="zh-CN" altLang="zh-CN" dirty="0">
              <a:ea typeface="宋体" pitchFamily="2" charset="-122"/>
            </a:endParaRPr>
          </a:p>
          <a:p>
            <a:r>
              <a:rPr lang="en-US" altLang="zh-CN" dirty="0">
                <a:ea typeface="宋体" pitchFamily="2" charset="-122"/>
              </a:rPr>
              <a:t>A. Beijing is the capital of China, and 1+2=2.</a:t>
            </a:r>
            <a:endParaRPr lang="zh-CN" altLang="zh-CN" dirty="0">
              <a:ea typeface="宋体" pitchFamily="2" charset="-122"/>
            </a:endParaRPr>
          </a:p>
          <a:p>
            <a:r>
              <a:rPr lang="en-US" altLang="zh-CN" dirty="0">
                <a:ea typeface="宋体" pitchFamily="2" charset="-122"/>
              </a:rPr>
              <a:t>B. p = p / 2.</a:t>
            </a:r>
          </a:p>
          <a:p>
            <a:r>
              <a:rPr lang="en-US" altLang="zh-CN" dirty="0">
                <a:ea typeface="宋体" pitchFamily="2" charset="-122"/>
              </a:rPr>
              <a:t>C. O(n log n)</a:t>
            </a:r>
            <a:endParaRPr lang="zh-CN" altLang="zh-CN" dirty="0">
              <a:ea typeface="宋体" pitchFamily="2" charset="-122"/>
            </a:endParaRPr>
          </a:p>
          <a:p>
            <a:r>
              <a:rPr lang="en-US" altLang="zh-CN" dirty="0">
                <a:ea typeface="宋体" pitchFamily="2" charset="-122"/>
              </a:rPr>
              <a:t>D. Who’s there?</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B610631-78A5-4F0C-8088-7B5DA7DF62FF}" type="slidenum">
              <a:rPr lang="en-US" altLang="zh-CN" sz="1200">
                <a:effectLst>
                  <a:outerShdw blurRad="38100" dist="38100" dir="2700000" algn="tl">
                    <a:srgbClr val="C0C0C0"/>
                  </a:outerShdw>
                </a:effectLst>
                <a:latin typeface="Verdana" panose="020B0604030504040204" pitchFamily="34" charset="0"/>
              </a:rPr>
              <a:t>65</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113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114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9. Which is a true proposition? </a:t>
            </a:r>
          </a:p>
          <a:p>
            <a:r>
              <a:rPr lang="en-US" altLang="zh-CN" dirty="0">
                <a:ea typeface="宋体" pitchFamily="2" charset="-122"/>
              </a:rPr>
              <a:t>A) If 3+2=8, the Shenzhen will be the capital of Guangdong province.</a:t>
            </a:r>
            <a:endParaRPr lang="zh-CN" altLang="zh-CN" dirty="0">
              <a:ea typeface="宋体" pitchFamily="2" charset="-122"/>
            </a:endParaRPr>
          </a:p>
          <a:p>
            <a:r>
              <a:rPr lang="en-US" altLang="zh-CN" dirty="0">
                <a:ea typeface="宋体" pitchFamily="2" charset="-122"/>
              </a:rPr>
              <a:t>B) 28 % 4.</a:t>
            </a:r>
            <a:endParaRPr lang="zh-CN" altLang="zh-CN" dirty="0">
              <a:ea typeface="宋体" pitchFamily="2" charset="-122"/>
            </a:endParaRPr>
          </a:p>
          <a:p>
            <a:r>
              <a:rPr lang="en-US" altLang="zh-CN" dirty="0">
                <a:ea typeface="宋体" pitchFamily="2" charset="-122"/>
              </a:rPr>
              <a:t>C) I am sleeping.</a:t>
            </a:r>
            <a:endParaRPr lang="zh-CN" altLang="zh-CN" dirty="0">
              <a:ea typeface="宋体" pitchFamily="2" charset="-122"/>
            </a:endParaRPr>
          </a:p>
          <a:p>
            <a:r>
              <a:rPr lang="en-US" altLang="zh-CN" dirty="0">
                <a:ea typeface="宋体" pitchFamily="2" charset="-122"/>
              </a:rPr>
              <a:t>D) This cat is so cute!</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D5E2024-8925-4CF4-BDCC-21B215BE54F8}" type="slidenum">
              <a:rPr lang="en-US" altLang="zh-CN" sz="1200">
                <a:effectLst>
                  <a:outerShdw blurRad="38100" dist="38100" dir="2700000" algn="tl">
                    <a:srgbClr val="C0C0C0"/>
                  </a:outerShdw>
                </a:effectLst>
                <a:latin typeface="Verdana" panose="020B0604030504040204" pitchFamily="34" charset="0"/>
              </a:rPr>
              <a:t>66</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2163"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2164"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9. Which is a true proposition? (  A  )</a:t>
            </a:r>
            <a:endParaRPr lang="zh-CN" altLang="zh-CN" dirty="0">
              <a:ea typeface="宋体" pitchFamily="2" charset="-122"/>
            </a:endParaRPr>
          </a:p>
          <a:p>
            <a:r>
              <a:rPr lang="en-US" altLang="zh-CN" dirty="0">
                <a:ea typeface="宋体" pitchFamily="2" charset="-122"/>
              </a:rPr>
              <a:t>A) If 3+2=8, the Shenzhen will be the capital of Guangdong province.</a:t>
            </a:r>
            <a:endParaRPr lang="zh-CN" altLang="zh-CN" dirty="0">
              <a:ea typeface="宋体" pitchFamily="2" charset="-122"/>
            </a:endParaRPr>
          </a:p>
          <a:p>
            <a:r>
              <a:rPr lang="en-US" altLang="zh-CN" dirty="0">
                <a:ea typeface="宋体" pitchFamily="2" charset="-122"/>
              </a:rPr>
              <a:t>B) 28 % 4.</a:t>
            </a:r>
            <a:endParaRPr lang="zh-CN" altLang="zh-CN" dirty="0">
              <a:ea typeface="宋体" pitchFamily="2" charset="-122"/>
            </a:endParaRPr>
          </a:p>
          <a:p>
            <a:r>
              <a:rPr lang="en-US" altLang="zh-CN" dirty="0">
                <a:ea typeface="宋体" pitchFamily="2" charset="-122"/>
              </a:rPr>
              <a:t>C) I am sleeping.</a:t>
            </a:r>
            <a:endParaRPr lang="zh-CN" altLang="zh-CN" dirty="0">
              <a:ea typeface="宋体" pitchFamily="2" charset="-122"/>
            </a:endParaRPr>
          </a:p>
          <a:p>
            <a:r>
              <a:rPr lang="en-US" altLang="zh-CN" dirty="0">
                <a:ea typeface="宋体" pitchFamily="2" charset="-122"/>
              </a:rPr>
              <a:t>D) This cat is so cute!</a:t>
            </a:r>
            <a:endParaRPr lang="zh-CN" altLang="zh-CN" dirty="0">
              <a:ea typeface="宋体" pitchFamily="2" charset="-122"/>
            </a:endParaRPr>
          </a:p>
          <a:p>
            <a:pPr>
              <a:buFont typeface="Wingdings" panose="05000000000000000000" pitchFamily="2" charset="2"/>
              <a:buNone/>
            </a:pP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E945499-3B39-4E8B-BE75-F7B5EB002935}" type="slidenum">
              <a:rPr lang="en-US" altLang="zh-CN" sz="1200">
                <a:effectLst>
                  <a:outerShdw blurRad="38100" dist="38100" dir="2700000" algn="tl">
                    <a:srgbClr val="C0C0C0"/>
                  </a:outerShdw>
                </a:effectLst>
                <a:latin typeface="Verdana" panose="020B0604030504040204" pitchFamily="34" charset="0"/>
              </a:rPr>
              <a:t>67</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3187"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3188"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10. Which is </a:t>
            </a:r>
            <a:r>
              <a:rPr lang="en-US" altLang="zh-CN" b="1" u="sng" dirty="0">
                <a:ea typeface="宋体" pitchFamily="2" charset="-122"/>
              </a:rPr>
              <a:t>not</a:t>
            </a:r>
            <a:r>
              <a:rPr lang="en-US" altLang="zh-CN" dirty="0">
                <a:ea typeface="宋体" pitchFamily="2" charset="-122"/>
              </a:rPr>
              <a:t> a proposition? 	</a:t>
            </a:r>
          </a:p>
          <a:p>
            <a:r>
              <a:rPr lang="en-US" altLang="zh-CN" dirty="0">
                <a:ea typeface="宋体" pitchFamily="2" charset="-122"/>
              </a:rPr>
              <a:t>A) 3 + 7 = 10.           </a:t>
            </a:r>
            <a:endParaRPr lang="zh-CN" altLang="zh-CN" dirty="0">
              <a:ea typeface="宋体" pitchFamily="2" charset="-122"/>
            </a:endParaRPr>
          </a:p>
          <a:p>
            <a:r>
              <a:rPr lang="en-US" altLang="zh-CN" dirty="0">
                <a:ea typeface="宋体" pitchFamily="2" charset="-122"/>
              </a:rPr>
              <a:t>B) Please be quiet!</a:t>
            </a:r>
            <a:endParaRPr lang="zh-CN" altLang="zh-CN" dirty="0">
              <a:ea typeface="宋体" pitchFamily="2" charset="-122"/>
            </a:endParaRPr>
          </a:p>
          <a:p>
            <a:r>
              <a:rPr lang="en-US" altLang="zh-CN" dirty="0">
                <a:ea typeface="宋体" pitchFamily="2" charset="-122"/>
              </a:rPr>
              <a:t>C) 4 is odd.				</a:t>
            </a:r>
            <a:endParaRPr lang="zh-CN" altLang="zh-CN" dirty="0">
              <a:ea typeface="宋体" pitchFamily="2" charset="-122"/>
            </a:endParaRPr>
          </a:p>
          <a:p>
            <a:r>
              <a:rPr lang="en-US" altLang="zh-CN" dirty="0">
                <a:ea typeface="宋体" pitchFamily="2" charset="-122"/>
              </a:rPr>
              <a:t>D) Guangzhou is the capital of Guangdong province.</a:t>
            </a:r>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306F57C-11FF-4FAA-B3BF-B664279AF139}" type="slidenum">
              <a:rPr lang="en-US" altLang="zh-CN" sz="1200">
                <a:effectLst>
                  <a:outerShdw blurRad="38100" dist="38100" dir="2700000" algn="tl">
                    <a:srgbClr val="C0C0C0"/>
                  </a:outerShdw>
                </a:effectLst>
                <a:latin typeface="Verdana" panose="020B0604030504040204" pitchFamily="34" charset="0"/>
              </a:rPr>
              <a:t>68</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4211"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4212"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10. Which is </a:t>
            </a:r>
            <a:r>
              <a:rPr lang="en-US" altLang="zh-CN" b="1" u="sng" dirty="0">
                <a:ea typeface="宋体" pitchFamily="2" charset="-122"/>
              </a:rPr>
              <a:t>not</a:t>
            </a:r>
            <a:r>
              <a:rPr lang="en-US" altLang="zh-CN" dirty="0">
                <a:ea typeface="宋体" pitchFamily="2" charset="-122"/>
              </a:rPr>
              <a:t> a proposition? (  B  )</a:t>
            </a:r>
            <a:endParaRPr lang="zh-CN" altLang="zh-CN" dirty="0">
              <a:ea typeface="宋体" pitchFamily="2" charset="-122"/>
            </a:endParaRPr>
          </a:p>
          <a:p>
            <a:r>
              <a:rPr lang="en-US" altLang="zh-CN" dirty="0">
                <a:ea typeface="宋体" pitchFamily="2" charset="-122"/>
              </a:rPr>
              <a:t>A) 3 + 7 = 10.           </a:t>
            </a:r>
            <a:endParaRPr lang="zh-CN" altLang="zh-CN" dirty="0">
              <a:ea typeface="宋体" pitchFamily="2" charset="-122"/>
            </a:endParaRPr>
          </a:p>
          <a:p>
            <a:r>
              <a:rPr lang="en-US" altLang="zh-CN" dirty="0">
                <a:ea typeface="宋体" pitchFamily="2" charset="-122"/>
              </a:rPr>
              <a:t>B) Please be quiet!</a:t>
            </a:r>
            <a:endParaRPr lang="zh-CN" altLang="zh-CN" dirty="0">
              <a:ea typeface="宋体" pitchFamily="2" charset="-122"/>
            </a:endParaRPr>
          </a:p>
          <a:p>
            <a:r>
              <a:rPr lang="en-US" altLang="zh-CN" dirty="0">
                <a:ea typeface="宋体" pitchFamily="2" charset="-122"/>
              </a:rPr>
              <a:t>C) 4 is odd.				</a:t>
            </a:r>
            <a:endParaRPr lang="zh-CN" altLang="zh-CN" dirty="0">
              <a:ea typeface="宋体" pitchFamily="2" charset="-122"/>
            </a:endParaRPr>
          </a:p>
          <a:p>
            <a:r>
              <a:rPr lang="en-US" altLang="zh-CN" dirty="0">
                <a:ea typeface="宋体" pitchFamily="2" charset="-122"/>
              </a:rPr>
              <a:t>D) Guangzhou is the capital of Guangdong province.</a:t>
            </a:r>
            <a:endParaRPr lang="zh-CN" altLang="zh-CN" dirty="0">
              <a:ea typeface="宋体" pitchFamily="2" charset="-122"/>
            </a:endParaRPr>
          </a:p>
          <a:p>
            <a:endParaRPr lang="zh-CN" altLang="zh-CN" dirty="0">
              <a:ea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2DD2CD7-83D3-40AF-999C-16284A18337A}" type="slidenum">
              <a:rPr lang="en-US" altLang="zh-CN" sz="1200">
                <a:effectLst>
                  <a:outerShdw blurRad="38100" dist="38100" dir="2700000" algn="tl">
                    <a:srgbClr val="C0C0C0"/>
                  </a:outerShdw>
                </a:effectLst>
                <a:latin typeface="Verdana" panose="020B0604030504040204" pitchFamily="34" charset="0"/>
              </a:rPr>
              <a:t>69</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5235"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523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11. Which is a proposition? </a:t>
            </a:r>
          </a:p>
          <a:p>
            <a:r>
              <a:rPr lang="en-US" altLang="zh-CN" dirty="0">
                <a:ea typeface="宋体" pitchFamily="2" charset="-122"/>
              </a:rPr>
              <a:t>A. x &gt; 1.5         </a:t>
            </a:r>
          </a:p>
          <a:p>
            <a:r>
              <a:rPr lang="en-US" altLang="zh-CN" dirty="0">
                <a:ea typeface="宋体" pitchFamily="2" charset="-122"/>
              </a:rPr>
              <a:t>B.  Is the water boiling?</a:t>
            </a:r>
            <a:endParaRPr lang="zh-CN" altLang="zh-CN" dirty="0">
              <a:ea typeface="宋体" pitchFamily="2" charset="-122"/>
            </a:endParaRPr>
          </a:p>
          <a:p>
            <a:r>
              <a:rPr lang="en-US" altLang="zh-CN" dirty="0">
                <a:ea typeface="宋体" pitchFamily="2" charset="-122"/>
              </a:rPr>
              <a:t>C. There will be no water on the earth after 5000 years. </a:t>
            </a:r>
          </a:p>
          <a:p>
            <a:r>
              <a:rPr lang="en-US" altLang="zh-CN" dirty="0">
                <a:ea typeface="宋体" pitchFamily="2" charset="-122"/>
              </a:rPr>
              <a:t>D. The sentence is wrong.</a:t>
            </a:r>
            <a:endParaRPr lang="zh-CN" altLang="zh-CN" dirty="0">
              <a:ea typeface="宋体" pitchFamily="2" charset="-122"/>
            </a:endParaRPr>
          </a:p>
          <a:p>
            <a:endParaRPr lang="zh-CN" altLang="zh-CN" dirty="0">
              <a:ea typeface="宋体" pitchFamily="2" charset="-122"/>
            </a:endParaRPr>
          </a:p>
          <a:p>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631B574-1C77-433C-974A-6BC1E6A1699F}" type="slidenum">
              <a:rPr lang="en-US" altLang="zh-CN" sz="1200">
                <a:effectLst>
                  <a:outerShdw blurRad="38100" dist="38100" dir="2700000" algn="tl">
                    <a:srgbClr val="C0C0C0"/>
                  </a:outerShdw>
                </a:effectLst>
                <a:latin typeface="Verdana" panose="020B0604030504040204" pitchFamily="34" charset="0"/>
              </a:rPr>
              <a:t>7</a:t>
            </a:fld>
            <a:endParaRPr lang="en-US" altLang="zh-CN" sz="1200">
              <a:effectLst>
                <a:outerShdw blurRad="38100" dist="38100" dir="2700000" algn="tl">
                  <a:srgbClr val="C0C0C0"/>
                </a:outerShdw>
              </a:effectLst>
              <a:latin typeface="Verdana" panose="020B0604030504040204" pitchFamily="34" charset="0"/>
            </a:endParaRPr>
          </a:p>
        </p:txBody>
      </p:sp>
      <p:sp>
        <p:nvSpPr>
          <p:cNvPr id="13315" name="Rectangle 2"/>
          <p:cNvSpPr>
            <a:spLocks noGrp="1" noChangeArrowheads="1"/>
          </p:cNvSpPr>
          <p:nvPr>
            <p:ph type="title" idx="4294967295"/>
          </p:nvPr>
        </p:nvSpPr>
        <p:spPr/>
        <p:txBody>
          <a:bodyPr/>
          <a:lstStyle/>
          <a:p>
            <a:pPr eaLnBrk="1" hangingPunct="1"/>
            <a:r>
              <a:rPr lang="en-US" altLang="zh-CN">
                <a:ea typeface="宋体" pitchFamily="2" charset="-122"/>
              </a:rPr>
              <a:t>Examples of NL Propositions</a:t>
            </a:r>
          </a:p>
        </p:txBody>
      </p:sp>
      <p:sp>
        <p:nvSpPr>
          <p:cNvPr id="13316" name="Rectangle 3"/>
          <p:cNvSpPr>
            <a:spLocks noGrp="1" noChangeArrowheads="1"/>
          </p:cNvSpPr>
          <p:nvPr>
            <p:ph type="body" idx="4294967295"/>
          </p:nvPr>
        </p:nvSpPr>
        <p:spPr/>
        <p:txBody>
          <a:bodyPr/>
          <a:lstStyle/>
          <a:p>
            <a:pPr eaLnBrk="1" hangingPunct="1"/>
            <a:r>
              <a:rPr lang="en-US" altLang="zh-CN" sz="2800">
                <a:solidFill>
                  <a:srgbClr val="000000"/>
                </a:solidFill>
                <a:latin typeface="Times New Roman" panose="02020603050405020304" pitchFamily="18" charset="0"/>
                <a:ea typeface="宋体" pitchFamily="2" charset="-122"/>
              </a:rPr>
              <a:t>“</a:t>
            </a:r>
            <a:r>
              <a:rPr lang="en-US" altLang="zh-CN" sz="2800">
                <a:solidFill>
                  <a:srgbClr val="000000"/>
                </a:solidFill>
                <a:ea typeface="宋体" pitchFamily="2" charset="-122"/>
              </a:rPr>
              <a:t>It is raining.</a:t>
            </a:r>
            <a:r>
              <a:rPr lang="en-US" altLang="zh-CN" sz="2800">
                <a:solidFill>
                  <a:srgbClr val="000000"/>
                </a:solidFill>
                <a:latin typeface="Times New Roman" panose="02020603050405020304"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(In a given situation.)</a:t>
            </a:r>
          </a:p>
          <a:p>
            <a:pPr eaLnBrk="1" hangingPunct="1"/>
            <a:r>
              <a:rPr lang="en-US" altLang="zh-CN" sz="2800">
                <a:solidFill>
                  <a:srgbClr val="000000"/>
                </a:solidFill>
                <a:latin typeface="Times New Roman" panose="02020603050405020304" pitchFamily="18" charset="0"/>
                <a:ea typeface="宋体" pitchFamily="2" charset="-122"/>
              </a:rPr>
              <a:t>“</a:t>
            </a:r>
            <a:r>
              <a:rPr lang="en-US" altLang="zh-CN" sz="2800">
                <a:solidFill>
                  <a:srgbClr val="000000"/>
                </a:solidFill>
                <a:ea typeface="宋体" pitchFamily="2" charset="-122"/>
              </a:rPr>
              <a:t>Beijing is the capital of China, and 1 + 2 = 2</a:t>
            </a:r>
            <a:r>
              <a:rPr lang="en-US" altLang="zh-CN" sz="2800">
                <a:solidFill>
                  <a:srgbClr val="000000"/>
                </a:solidFill>
                <a:latin typeface="Times New Roman" panose="02020603050405020304" pitchFamily="18" charset="0"/>
                <a:ea typeface="宋体" pitchFamily="2" charset="-122"/>
              </a:rPr>
              <a:t>”</a:t>
            </a:r>
            <a:endParaRPr lang="en-US" altLang="zh-CN" sz="2800">
              <a:solidFill>
                <a:srgbClr val="000000"/>
              </a:solidFill>
              <a:ea typeface="宋体" pitchFamily="2" charset="-122"/>
            </a:endParaRPr>
          </a:p>
          <a:p>
            <a:pPr eaLnBrk="1" hangingPunct="1">
              <a:buFont typeface="Wingdings" panose="05000000000000000000" pitchFamily="2" charset="2"/>
              <a:buNone/>
            </a:pPr>
            <a:r>
              <a:rPr lang="en-US" altLang="zh-CN" sz="2800" u="sng">
                <a:ea typeface="宋体" pitchFamily="2" charset="-122"/>
              </a:rPr>
              <a:t>But, the following are </a:t>
            </a:r>
            <a:r>
              <a:rPr lang="en-US" altLang="zh-CN" sz="2800" b="1" u="sng">
                <a:ea typeface="宋体" pitchFamily="2" charset="-122"/>
              </a:rPr>
              <a:t>NOT</a:t>
            </a:r>
            <a:r>
              <a:rPr lang="en-US" altLang="zh-CN" sz="2800" u="sng">
                <a:ea typeface="宋体" pitchFamily="2" charset="-122"/>
              </a:rPr>
              <a:t> propositions:</a:t>
            </a:r>
            <a:endParaRPr lang="en-US" altLang="zh-CN" sz="2800">
              <a:solidFill>
                <a:srgbClr val="FF0000"/>
              </a:solidFill>
              <a:ea typeface="宋体" pitchFamily="2" charset="-122"/>
            </a:endParaRPr>
          </a:p>
          <a:p>
            <a:pPr eaLnBrk="1" hangingPunct="1"/>
            <a:r>
              <a:rPr lang="en-US" altLang="zh-CN" sz="2800">
                <a:solidFill>
                  <a:srgbClr val="000000"/>
                </a:solidFill>
                <a:latin typeface="Times New Roman" panose="02020603050405020304" pitchFamily="18" charset="0"/>
                <a:ea typeface="宋体" pitchFamily="2" charset="-122"/>
              </a:rPr>
              <a:t>“</a:t>
            </a:r>
            <a:r>
              <a:rPr lang="en-US" altLang="zh-CN" sz="2800">
                <a:solidFill>
                  <a:srgbClr val="000000"/>
                </a:solidFill>
                <a:ea typeface="宋体" pitchFamily="2" charset="-122"/>
              </a:rPr>
              <a:t>Who</a:t>
            </a:r>
            <a:r>
              <a:rPr lang="en-US" altLang="zh-CN" sz="2800">
                <a:solidFill>
                  <a:srgbClr val="000000"/>
                </a:solidFill>
                <a:latin typeface="Times New Roman" panose="02020603050405020304" pitchFamily="18" charset="0"/>
                <a:ea typeface="宋体" pitchFamily="2" charset="-122"/>
              </a:rPr>
              <a:t>’</a:t>
            </a:r>
            <a:r>
              <a:rPr lang="en-US" altLang="zh-CN" sz="2800">
                <a:solidFill>
                  <a:srgbClr val="000000"/>
                </a:solidFill>
                <a:ea typeface="宋体" pitchFamily="2" charset="-122"/>
              </a:rPr>
              <a:t>s there?</a:t>
            </a:r>
            <a:r>
              <a:rPr lang="en-US" altLang="zh-CN" sz="2800">
                <a:solidFill>
                  <a:srgbClr val="000000"/>
                </a:solidFill>
                <a:latin typeface="Times New Roman" panose="02020603050405020304"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(interrogative: no truth value)</a:t>
            </a:r>
          </a:p>
          <a:p>
            <a:pPr eaLnBrk="1" hangingPunct="1"/>
            <a:r>
              <a:rPr lang="en-US" altLang="zh-CN" sz="2800">
                <a:solidFill>
                  <a:srgbClr val="000000"/>
                </a:solidFill>
                <a:latin typeface="Times New Roman" panose="02020603050405020304" pitchFamily="18" charset="0"/>
                <a:ea typeface="宋体" pitchFamily="2" charset="-122"/>
              </a:rPr>
              <a:t>“</a:t>
            </a:r>
            <a:r>
              <a:rPr lang="en-US" altLang="zh-CN" sz="2800">
                <a:solidFill>
                  <a:srgbClr val="000000"/>
                </a:solidFill>
                <a:ea typeface="宋体" pitchFamily="2" charset="-122"/>
              </a:rPr>
              <a:t>x := x+1</a:t>
            </a:r>
            <a:r>
              <a:rPr lang="en-US" altLang="zh-CN" sz="2800">
                <a:solidFill>
                  <a:srgbClr val="000000"/>
                </a:solidFill>
                <a:latin typeface="Times New Roman" panose="02020603050405020304"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(imperative: no truth value)</a:t>
            </a:r>
          </a:p>
          <a:p>
            <a:pPr eaLnBrk="1" hangingPunct="1"/>
            <a:r>
              <a:rPr lang="en-US" altLang="zh-CN" sz="2800">
                <a:solidFill>
                  <a:srgbClr val="000000"/>
                </a:solidFill>
                <a:latin typeface="Times New Roman" panose="02020603050405020304" pitchFamily="18" charset="0"/>
                <a:ea typeface="宋体" pitchFamily="2" charset="-122"/>
              </a:rPr>
              <a:t>“</a:t>
            </a:r>
            <a:r>
              <a:rPr lang="en-US" altLang="zh-CN" sz="2800">
                <a:solidFill>
                  <a:srgbClr val="000000"/>
                </a:solidFill>
                <a:ea typeface="宋体" pitchFamily="2" charset="-122"/>
              </a:rPr>
              <a:t>1 + 2</a:t>
            </a:r>
            <a:r>
              <a:rPr lang="en-US" altLang="zh-CN" sz="2800">
                <a:solidFill>
                  <a:srgbClr val="000000"/>
                </a:solidFill>
                <a:latin typeface="Times New Roman" panose="02020603050405020304" pitchFamily="18" charset="0"/>
                <a:ea typeface="宋体" pitchFamily="2" charset="-122"/>
              </a:rPr>
              <a:t>”</a:t>
            </a:r>
            <a:r>
              <a:rPr lang="en-US" altLang="zh-CN" sz="2800">
                <a:solidFill>
                  <a:schemeClr val="accent2"/>
                </a:solidFill>
                <a:ea typeface="宋体" pitchFamily="2" charset="-122"/>
              </a:rPr>
              <a:t> </a:t>
            </a:r>
            <a:r>
              <a:rPr lang="en-US" altLang="zh-CN" sz="2800">
                <a:solidFill>
                  <a:srgbClr val="FF0000"/>
                </a:solidFill>
                <a:ea typeface="宋体" pitchFamily="2" charset="-122"/>
              </a:rPr>
              <a:t>(term: no truth value)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69F88EC-6622-4740-B781-D2D453D87955}" type="slidenum">
              <a:rPr lang="en-US" altLang="zh-CN" sz="1200">
                <a:effectLst>
                  <a:outerShdw blurRad="38100" dist="38100" dir="2700000" algn="tl">
                    <a:srgbClr val="C0C0C0"/>
                  </a:outerShdw>
                </a:effectLst>
                <a:latin typeface="Verdana" panose="020B0604030504040204" pitchFamily="34" charset="0"/>
              </a:rPr>
              <a:t>70</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625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626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11. Which is a proposition? (   C   ) </a:t>
            </a:r>
            <a:endParaRPr lang="zh-CN" altLang="zh-CN" dirty="0">
              <a:ea typeface="宋体" pitchFamily="2" charset="-122"/>
            </a:endParaRPr>
          </a:p>
          <a:p>
            <a:r>
              <a:rPr lang="en-US" altLang="zh-CN" dirty="0">
                <a:ea typeface="宋体" pitchFamily="2" charset="-122"/>
              </a:rPr>
              <a:t>A. x &gt; 1.5         </a:t>
            </a:r>
          </a:p>
          <a:p>
            <a:r>
              <a:rPr lang="en-US" altLang="zh-CN" dirty="0">
                <a:ea typeface="宋体" pitchFamily="2" charset="-122"/>
              </a:rPr>
              <a:t>B.  Is the water boiling?</a:t>
            </a:r>
            <a:endParaRPr lang="zh-CN" altLang="zh-CN" dirty="0">
              <a:ea typeface="宋体" pitchFamily="2" charset="-122"/>
            </a:endParaRPr>
          </a:p>
          <a:p>
            <a:r>
              <a:rPr lang="en-US" altLang="zh-CN" dirty="0">
                <a:ea typeface="宋体" pitchFamily="2" charset="-122"/>
              </a:rPr>
              <a:t>C. There will be no water on the earth after 5000 years. </a:t>
            </a:r>
          </a:p>
          <a:p>
            <a:r>
              <a:rPr lang="en-US" altLang="zh-CN" dirty="0">
                <a:ea typeface="宋体" pitchFamily="2" charset="-122"/>
              </a:rPr>
              <a:t>D. The sentence is wrong.</a:t>
            </a:r>
            <a:endParaRPr lang="zh-CN" altLang="zh-CN" dirty="0">
              <a:ea typeface="宋体" pitchFamily="2" charset="-122"/>
            </a:endParaRPr>
          </a:p>
          <a:p>
            <a:endParaRPr lang="zh-CN" altLang="zh-CN" dirty="0">
              <a:ea typeface="宋体" pitchFamily="2" charset="-122"/>
            </a:endParaRPr>
          </a:p>
          <a:p>
            <a:endParaRPr lang="zh-CN" altLang="zh-CN" dirty="0">
              <a:ea typeface="宋体" pitchFamily="2" charset="-122"/>
            </a:endParaRPr>
          </a:p>
          <a:p>
            <a:pPr eaLnBrk="1" hangingPunct="1">
              <a:lnSpc>
                <a:spcPct val="80000"/>
              </a:lnSpc>
              <a:buFont typeface="Wingdings" panose="05000000000000000000" pitchFamily="2" charset="2"/>
              <a:buNone/>
            </a:pPr>
            <a:endParaRPr lang="en-US" altLang="zh-CN" sz="2400" dirty="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3947411-1A41-4259-812E-546EC0B99D1F}" type="slidenum">
              <a:rPr lang="en-US" altLang="zh-CN" sz="1200">
                <a:effectLst>
                  <a:outerShdw blurRad="38100" dist="38100" dir="2700000" algn="tl">
                    <a:srgbClr val="C0C0C0"/>
                  </a:outerShdw>
                </a:effectLst>
                <a:latin typeface="Verdana" panose="020B0604030504040204" pitchFamily="34" charset="0"/>
              </a:rPr>
              <a:t>71</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7283"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7284"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12. Which is a proposition? </a:t>
            </a:r>
          </a:p>
          <a:p>
            <a:r>
              <a:rPr lang="en-US" altLang="zh-CN" dirty="0">
                <a:ea typeface="宋体" pitchFamily="2" charset="-122"/>
              </a:rPr>
              <a:t>A.  4+x=5              </a:t>
            </a:r>
          </a:p>
          <a:p>
            <a:r>
              <a:rPr lang="en-US" altLang="zh-CN" dirty="0">
                <a:ea typeface="宋体" pitchFamily="2" charset="-122"/>
              </a:rPr>
              <a:t>B. Boston is the capital of Massachusetts. </a:t>
            </a:r>
          </a:p>
          <a:p>
            <a:r>
              <a:rPr lang="en-US" altLang="zh-CN" dirty="0">
                <a:ea typeface="宋体" pitchFamily="2" charset="-122"/>
              </a:rPr>
              <a:t>C.  What time is it?       </a:t>
            </a:r>
          </a:p>
          <a:p>
            <a:r>
              <a:rPr lang="en-US" altLang="zh-CN" dirty="0">
                <a:ea typeface="宋体" pitchFamily="2" charset="-122"/>
              </a:rPr>
              <a:t>D. Answer this question. </a:t>
            </a:r>
            <a:endParaRPr lang="en-US" altLang="zh-CN" sz="2400" dirty="0">
              <a:ea typeface="宋体"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C30E790-13FA-4CFB-96F2-EB9B7BBE8276}" type="slidenum">
              <a:rPr lang="en-US" altLang="zh-CN" sz="1200">
                <a:effectLst>
                  <a:outerShdw blurRad="38100" dist="38100" dir="2700000" algn="tl">
                    <a:srgbClr val="C0C0C0"/>
                  </a:outerShdw>
                </a:effectLst>
                <a:latin typeface="Verdana" panose="020B0604030504040204" pitchFamily="34" charset="0"/>
              </a:rPr>
              <a:t>72</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8307"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8308"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12. Which is a proposition? (   B )</a:t>
            </a:r>
          </a:p>
          <a:p>
            <a:r>
              <a:rPr lang="en-US" altLang="zh-CN" dirty="0">
                <a:ea typeface="宋体" pitchFamily="2" charset="-122"/>
              </a:rPr>
              <a:t>A.  4+x=5              </a:t>
            </a:r>
          </a:p>
          <a:p>
            <a:r>
              <a:rPr lang="en-US" altLang="zh-CN" dirty="0">
                <a:ea typeface="宋体" pitchFamily="2" charset="-122"/>
              </a:rPr>
              <a:t>B. Boston is the capital of Massachusetts. </a:t>
            </a:r>
          </a:p>
          <a:p>
            <a:r>
              <a:rPr lang="en-US" altLang="zh-CN" dirty="0">
                <a:ea typeface="宋体" pitchFamily="2" charset="-122"/>
              </a:rPr>
              <a:t>C.  What time is it?       </a:t>
            </a:r>
          </a:p>
          <a:p>
            <a:r>
              <a:rPr lang="en-US" altLang="zh-CN" dirty="0">
                <a:ea typeface="宋体" pitchFamily="2" charset="-122"/>
              </a:rPr>
              <a:t>D. Answer this question. </a:t>
            </a:r>
            <a:endParaRPr lang="en-US" altLang="zh-CN" sz="2400" dirty="0">
              <a:ea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58F0881-994A-4C71-8BA0-74B0579A7A25}" type="slidenum">
              <a:rPr lang="en-US" altLang="zh-CN" sz="1200">
                <a:effectLst>
                  <a:outerShdw blurRad="38100" dist="38100" dir="2700000" algn="tl">
                    <a:srgbClr val="C0C0C0"/>
                  </a:outerShdw>
                </a:effectLst>
                <a:latin typeface="Verdana" panose="020B0604030504040204" pitchFamily="34" charset="0"/>
              </a:rPr>
              <a:t>73</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99331"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99332"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13. Which of these sentences are propositions?</a:t>
            </a:r>
          </a:p>
          <a:p>
            <a:r>
              <a:rPr lang="en-US" altLang="zh-CN" dirty="0">
                <a:ea typeface="宋体" pitchFamily="2" charset="-122"/>
              </a:rPr>
              <a:t>A</a:t>
            </a:r>
            <a:r>
              <a:rPr lang="zh-CN" altLang="en-US" dirty="0">
                <a:ea typeface="宋体" pitchFamily="2" charset="-122"/>
              </a:rPr>
              <a:t>）</a:t>
            </a:r>
            <a:r>
              <a:rPr lang="en-US" altLang="zh-CN" dirty="0">
                <a:ea typeface="宋体" pitchFamily="2" charset="-122"/>
              </a:rPr>
              <a:t>Do not pass go.             </a:t>
            </a:r>
          </a:p>
          <a:p>
            <a:r>
              <a:rPr lang="en-US" altLang="zh-CN" dirty="0">
                <a:ea typeface="宋体" pitchFamily="2" charset="-122"/>
              </a:rPr>
              <a:t>B</a:t>
            </a:r>
            <a:r>
              <a:rPr lang="zh-CN" altLang="en-US" dirty="0">
                <a:ea typeface="宋体" pitchFamily="2" charset="-122"/>
              </a:rPr>
              <a:t>）</a:t>
            </a:r>
            <a:r>
              <a:rPr lang="en-US" altLang="zh-CN" dirty="0">
                <a:ea typeface="宋体" pitchFamily="2" charset="-122"/>
              </a:rPr>
              <a:t>y+2=11</a:t>
            </a:r>
          </a:p>
          <a:p>
            <a:r>
              <a:rPr lang="en-US" altLang="zh-CN" dirty="0">
                <a:ea typeface="宋体" pitchFamily="2" charset="-122"/>
              </a:rPr>
              <a:t>C) There are no black flies in Maine.   </a:t>
            </a:r>
          </a:p>
          <a:p>
            <a:r>
              <a:rPr lang="en-US" altLang="zh-CN" dirty="0">
                <a:ea typeface="宋体" pitchFamily="2" charset="-122"/>
              </a:rPr>
              <a:t>D) What time is it? </a:t>
            </a:r>
            <a:endParaRPr lang="en-US" altLang="zh-CN" sz="2400" dirty="0">
              <a:ea typeface="宋体"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B8A2B1A-D0B1-4AB2-9E06-988E0833E990}" type="slidenum">
              <a:rPr lang="en-US" altLang="zh-CN" sz="1200">
                <a:effectLst>
                  <a:outerShdw blurRad="38100" dist="38100" dir="2700000" algn="tl">
                    <a:srgbClr val="C0C0C0"/>
                  </a:outerShdw>
                </a:effectLst>
                <a:latin typeface="Verdana" panose="020B0604030504040204" pitchFamily="34" charset="0"/>
              </a:rPr>
              <a:t>74</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100355"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10035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13. Which of these sentences are propositions?  </a:t>
            </a:r>
            <a:r>
              <a:rPr lang="zh-CN" altLang="en-US" dirty="0">
                <a:ea typeface="宋体" pitchFamily="2" charset="-122"/>
              </a:rPr>
              <a:t>（</a:t>
            </a:r>
            <a:r>
              <a:rPr lang="en-US" altLang="zh-CN" dirty="0">
                <a:ea typeface="宋体" pitchFamily="2" charset="-122"/>
              </a:rPr>
              <a:t> C </a:t>
            </a:r>
            <a:r>
              <a:rPr lang="zh-CN" altLang="en-US" dirty="0">
                <a:ea typeface="宋体" pitchFamily="2" charset="-122"/>
              </a:rPr>
              <a:t>）</a:t>
            </a:r>
            <a:endParaRPr lang="en-US" altLang="zh-CN" dirty="0">
              <a:ea typeface="宋体" pitchFamily="2" charset="-122"/>
            </a:endParaRPr>
          </a:p>
          <a:p>
            <a:r>
              <a:rPr lang="en-US" altLang="zh-CN" dirty="0">
                <a:ea typeface="宋体" pitchFamily="2" charset="-122"/>
              </a:rPr>
              <a:t>A</a:t>
            </a:r>
            <a:r>
              <a:rPr lang="zh-CN" altLang="en-US" dirty="0">
                <a:ea typeface="宋体" pitchFamily="2" charset="-122"/>
              </a:rPr>
              <a:t>）</a:t>
            </a:r>
            <a:r>
              <a:rPr lang="en-US" altLang="zh-CN" dirty="0">
                <a:ea typeface="宋体" pitchFamily="2" charset="-122"/>
              </a:rPr>
              <a:t>Do not pass go.             </a:t>
            </a:r>
          </a:p>
          <a:p>
            <a:r>
              <a:rPr lang="en-US" altLang="zh-CN" dirty="0">
                <a:ea typeface="宋体" pitchFamily="2" charset="-122"/>
              </a:rPr>
              <a:t>B</a:t>
            </a:r>
            <a:r>
              <a:rPr lang="zh-CN" altLang="en-US" dirty="0">
                <a:ea typeface="宋体" pitchFamily="2" charset="-122"/>
              </a:rPr>
              <a:t>）</a:t>
            </a:r>
            <a:r>
              <a:rPr lang="en-US" altLang="zh-CN" dirty="0">
                <a:ea typeface="宋体" pitchFamily="2" charset="-122"/>
              </a:rPr>
              <a:t>y+2=11</a:t>
            </a:r>
          </a:p>
          <a:p>
            <a:r>
              <a:rPr lang="en-US" altLang="zh-CN" dirty="0">
                <a:ea typeface="宋体" pitchFamily="2" charset="-122"/>
              </a:rPr>
              <a:t>C) There are no black flies in Maine.   </a:t>
            </a:r>
          </a:p>
          <a:p>
            <a:r>
              <a:rPr lang="en-US" altLang="zh-CN" dirty="0">
                <a:ea typeface="宋体" pitchFamily="2" charset="-122"/>
              </a:rPr>
              <a:t>D) What time is it? </a:t>
            </a:r>
            <a:endParaRPr lang="en-US" altLang="zh-CN" sz="2400" dirty="0">
              <a:ea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9FD0B9F-D662-4ECA-8492-BBC632DE72E4}" type="slidenum">
              <a:rPr lang="en-US" altLang="zh-CN" sz="1200">
                <a:effectLst>
                  <a:outerShdw blurRad="38100" dist="38100" dir="2700000" algn="tl">
                    <a:srgbClr val="C0C0C0"/>
                  </a:outerShdw>
                </a:effectLst>
                <a:latin typeface="Verdana" panose="020B0604030504040204" pitchFamily="34" charset="0"/>
              </a:rPr>
              <a:t>75</a:t>
            </a:fld>
            <a:endParaRPr lang="en-US" altLang="zh-CN" sz="1200" dirty="0">
              <a:effectLst>
                <a:outerShdw blurRad="38100" dist="38100" dir="2700000" algn="tl">
                  <a:srgbClr val="C0C0C0"/>
                </a:outerShdw>
              </a:effectLst>
              <a:latin typeface="Verdana" panose="020B0604030504040204" pitchFamily="34" charset="0"/>
            </a:endParaRPr>
          </a:p>
        </p:txBody>
      </p:sp>
      <p:sp>
        <p:nvSpPr>
          <p:cNvPr id="101379" name="Rectangle 2"/>
          <p:cNvSpPr>
            <a:spLocks noGrp="1" noChangeArrowheads="1"/>
          </p:cNvSpPr>
          <p:nvPr>
            <p:ph type="title" idx="4294967295"/>
          </p:nvPr>
        </p:nvSpPr>
        <p:spPr/>
        <p:txBody>
          <a:bodyPr/>
          <a:lstStyle/>
          <a:p>
            <a:pPr eaLnBrk="1" hangingPunct="1"/>
            <a:r>
              <a:rPr lang="en-US" altLang="zh-CN" sz="2800" dirty="0">
                <a:ea typeface="宋体" pitchFamily="2" charset="-122"/>
              </a:rPr>
              <a:t>Exercises</a:t>
            </a:r>
          </a:p>
        </p:txBody>
      </p:sp>
      <p:sp>
        <p:nvSpPr>
          <p:cNvPr id="10138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14. Which is a proposition? </a:t>
            </a:r>
            <a:endParaRPr lang="zh-CN" altLang="zh-CN" dirty="0">
              <a:ea typeface="宋体" pitchFamily="2" charset="-122"/>
            </a:endParaRPr>
          </a:p>
          <a:p>
            <a:r>
              <a:rPr lang="en-US" altLang="zh-CN" dirty="0">
                <a:ea typeface="宋体" pitchFamily="2" charset="-122"/>
              </a:rPr>
              <a:t>A) My father loves me.                             </a:t>
            </a:r>
          </a:p>
          <a:p>
            <a:r>
              <a:rPr lang="en-US" altLang="zh-CN" dirty="0">
                <a:ea typeface="宋体" pitchFamily="2" charset="-122"/>
              </a:rPr>
              <a:t>B) Take care.</a:t>
            </a:r>
            <a:endParaRPr lang="zh-CN" altLang="zh-CN" dirty="0">
              <a:ea typeface="宋体" pitchFamily="2" charset="-122"/>
            </a:endParaRPr>
          </a:p>
          <a:p>
            <a:r>
              <a:rPr lang="en-US" altLang="zh-CN" dirty="0">
                <a:ea typeface="宋体" pitchFamily="2" charset="-122"/>
              </a:rPr>
              <a:t>C) </a:t>
            </a:r>
            <a:r>
              <a:rPr lang="en-US" altLang="zh-CN" dirty="0" err="1">
                <a:ea typeface="宋体" pitchFamily="2" charset="-122"/>
              </a:rPr>
              <a:t>xy</a:t>
            </a:r>
            <a:r>
              <a:rPr lang="en-US" altLang="zh-CN" dirty="0">
                <a:ea typeface="宋体" pitchFamily="2" charset="-122"/>
              </a:rPr>
              <a:t>=1                                         </a:t>
            </a:r>
          </a:p>
          <a:p>
            <a:r>
              <a:rPr lang="en-US" altLang="zh-CN" dirty="0">
                <a:ea typeface="宋体" pitchFamily="2" charset="-122"/>
              </a:rPr>
              <a:t>D) What time is it?</a:t>
            </a:r>
            <a:endParaRPr lang="en-US" altLang="zh-CN" sz="2400" dirty="0">
              <a:ea typeface="宋体"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BD26B60-E6E0-439B-AA5B-1AAA6BD0877C}" type="slidenum">
              <a:rPr lang="en-US" altLang="zh-CN" sz="1200">
                <a:effectLst>
                  <a:outerShdw blurRad="38100" dist="38100" dir="2700000" algn="tl">
                    <a:srgbClr val="C0C0C0"/>
                  </a:outerShdw>
                </a:effectLst>
                <a:latin typeface="Verdana" panose="020B0604030504040204" pitchFamily="34" charset="0"/>
              </a:rPr>
              <a:t>76</a:t>
            </a:fld>
            <a:endParaRPr lang="en-US" altLang="zh-CN" sz="1200">
              <a:effectLst>
                <a:outerShdw blurRad="38100" dist="38100" dir="2700000" algn="tl">
                  <a:srgbClr val="C0C0C0"/>
                </a:outerShdw>
              </a:effectLst>
              <a:latin typeface="Verdana" panose="020B0604030504040204" pitchFamily="34" charset="0"/>
            </a:endParaRPr>
          </a:p>
        </p:txBody>
      </p:sp>
      <p:sp>
        <p:nvSpPr>
          <p:cNvPr id="102403"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2404"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14. Which is a proposition? (  A  )</a:t>
            </a:r>
            <a:endParaRPr lang="zh-CN" altLang="zh-CN" dirty="0">
              <a:ea typeface="宋体" pitchFamily="2" charset="-122"/>
            </a:endParaRPr>
          </a:p>
          <a:p>
            <a:r>
              <a:rPr lang="en-US" altLang="zh-CN" dirty="0">
                <a:ea typeface="宋体" pitchFamily="2" charset="-122"/>
              </a:rPr>
              <a:t>A) My father loves me.                             </a:t>
            </a:r>
          </a:p>
          <a:p>
            <a:r>
              <a:rPr lang="en-US" altLang="zh-CN" dirty="0">
                <a:ea typeface="宋体" pitchFamily="2" charset="-122"/>
              </a:rPr>
              <a:t>B) Take care.</a:t>
            </a:r>
            <a:endParaRPr lang="zh-CN" altLang="zh-CN" dirty="0">
              <a:ea typeface="宋体" pitchFamily="2" charset="-122"/>
            </a:endParaRPr>
          </a:p>
          <a:p>
            <a:r>
              <a:rPr lang="en-US" altLang="zh-CN" dirty="0">
                <a:ea typeface="宋体" pitchFamily="2" charset="-122"/>
              </a:rPr>
              <a:t>C) </a:t>
            </a:r>
            <a:r>
              <a:rPr lang="en-US" altLang="zh-CN" dirty="0" err="1">
                <a:ea typeface="宋体" pitchFamily="2" charset="-122"/>
              </a:rPr>
              <a:t>xy</a:t>
            </a:r>
            <a:r>
              <a:rPr lang="en-US" altLang="zh-CN" dirty="0">
                <a:ea typeface="宋体" pitchFamily="2" charset="-122"/>
              </a:rPr>
              <a:t>=1                                         </a:t>
            </a:r>
          </a:p>
          <a:p>
            <a:r>
              <a:rPr lang="en-US" altLang="zh-CN" dirty="0">
                <a:ea typeface="宋体" pitchFamily="2" charset="-122"/>
              </a:rPr>
              <a:t>D) What time is it?</a:t>
            </a:r>
            <a:endParaRPr lang="en-US" altLang="zh-CN" sz="2400" dirty="0">
              <a:ea typeface="宋体"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1AE9D10-15C2-4899-AF4F-754BD6E5FFA4}" type="slidenum">
              <a:rPr lang="en-US" altLang="zh-CN" sz="1200">
                <a:effectLst>
                  <a:outerShdw blurRad="38100" dist="38100" dir="2700000" algn="tl">
                    <a:srgbClr val="C0C0C0"/>
                  </a:outerShdw>
                </a:effectLst>
                <a:latin typeface="Verdana" panose="020B0604030504040204" pitchFamily="34" charset="0"/>
              </a:rPr>
              <a:t>77</a:t>
            </a:fld>
            <a:endParaRPr lang="en-US" altLang="zh-CN" sz="1200">
              <a:effectLst>
                <a:outerShdw blurRad="38100" dist="38100" dir="2700000" algn="tl">
                  <a:srgbClr val="C0C0C0"/>
                </a:outerShdw>
              </a:effectLst>
              <a:latin typeface="Verdana" panose="020B0604030504040204" pitchFamily="34" charset="0"/>
            </a:endParaRPr>
          </a:p>
        </p:txBody>
      </p:sp>
      <p:sp>
        <p:nvSpPr>
          <p:cNvPr id="10342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3428"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15. Which proposition is true?   </a:t>
            </a:r>
            <a:endParaRPr lang="zh-CN" altLang="zh-CN" dirty="0">
              <a:ea typeface="宋体" pitchFamily="2" charset="-122"/>
            </a:endParaRPr>
          </a:p>
          <a:p>
            <a:r>
              <a:rPr lang="en-US" altLang="zh-CN" dirty="0">
                <a:ea typeface="宋体" pitchFamily="2" charset="-122"/>
              </a:rPr>
              <a:t>A) I’m lying.</a:t>
            </a:r>
            <a:endParaRPr lang="zh-CN" altLang="zh-CN" dirty="0">
              <a:ea typeface="宋体" pitchFamily="2" charset="-122"/>
            </a:endParaRPr>
          </a:p>
          <a:p>
            <a:r>
              <a:rPr lang="en-US" altLang="zh-CN" dirty="0">
                <a:ea typeface="宋体" pitchFamily="2" charset="-122"/>
              </a:rPr>
              <a:t>B) If 1+1=2, the sun will rise in the west.</a:t>
            </a:r>
            <a:endParaRPr lang="zh-CN" altLang="zh-CN" dirty="0">
              <a:ea typeface="宋体" pitchFamily="2" charset="-122"/>
            </a:endParaRPr>
          </a:p>
          <a:p>
            <a:r>
              <a:rPr lang="en-US" altLang="zh-CN" dirty="0">
                <a:ea typeface="宋体" pitchFamily="2" charset="-122"/>
              </a:rPr>
              <a:t>C) If 1+1=3, the sun will rise in the west.</a:t>
            </a:r>
            <a:endParaRPr lang="zh-CN" altLang="zh-CN" dirty="0">
              <a:ea typeface="宋体" pitchFamily="2" charset="-122"/>
            </a:endParaRPr>
          </a:p>
          <a:p>
            <a:r>
              <a:rPr lang="en-US" altLang="zh-CN" dirty="0">
                <a:ea typeface="宋体" pitchFamily="2" charset="-122"/>
              </a:rPr>
              <a:t>D) Did you have dinner yet? </a:t>
            </a:r>
            <a:endParaRPr lang="en-US" altLang="zh-CN" sz="2400" dirty="0">
              <a:ea typeface="宋体"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A5A1261-F7FB-410D-BBC5-1796C85D94F7}" type="slidenum">
              <a:rPr lang="en-US" altLang="zh-CN" sz="1200">
                <a:effectLst>
                  <a:outerShdw blurRad="38100" dist="38100" dir="2700000" algn="tl">
                    <a:srgbClr val="C0C0C0"/>
                  </a:outerShdw>
                </a:effectLst>
                <a:latin typeface="Verdana" panose="020B0604030504040204" pitchFamily="34" charset="0"/>
              </a:rPr>
              <a:t>78</a:t>
            </a:fld>
            <a:endParaRPr lang="en-US" altLang="zh-CN" sz="1200">
              <a:effectLst>
                <a:outerShdw blurRad="38100" dist="38100" dir="2700000" algn="tl">
                  <a:srgbClr val="C0C0C0"/>
                </a:outerShdw>
              </a:effectLst>
              <a:latin typeface="Verdana" panose="020B0604030504040204" pitchFamily="34" charset="0"/>
            </a:endParaRPr>
          </a:p>
        </p:txBody>
      </p:sp>
      <p:sp>
        <p:nvSpPr>
          <p:cNvPr id="104451"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4452"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15. Which proposition is true?   (   C   )</a:t>
            </a:r>
            <a:r>
              <a:rPr lang="en-US" altLang="zh-CN" b="1" dirty="0">
                <a:ea typeface="宋体" pitchFamily="2" charset="-122"/>
              </a:rPr>
              <a:t>  </a:t>
            </a:r>
            <a:endParaRPr lang="zh-CN" altLang="zh-CN" dirty="0">
              <a:ea typeface="宋体" pitchFamily="2" charset="-122"/>
            </a:endParaRPr>
          </a:p>
          <a:p>
            <a:r>
              <a:rPr lang="en-US" altLang="zh-CN" dirty="0">
                <a:ea typeface="宋体" pitchFamily="2" charset="-122"/>
              </a:rPr>
              <a:t>A) I’m lying.</a:t>
            </a:r>
            <a:endParaRPr lang="zh-CN" altLang="zh-CN" dirty="0">
              <a:ea typeface="宋体" pitchFamily="2" charset="-122"/>
            </a:endParaRPr>
          </a:p>
          <a:p>
            <a:r>
              <a:rPr lang="en-US" altLang="zh-CN" dirty="0">
                <a:ea typeface="宋体" pitchFamily="2" charset="-122"/>
              </a:rPr>
              <a:t>B) If 1+1=2, the sun will rise in the west.</a:t>
            </a:r>
            <a:endParaRPr lang="zh-CN" altLang="zh-CN" dirty="0">
              <a:ea typeface="宋体" pitchFamily="2" charset="-122"/>
            </a:endParaRPr>
          </a:p>
          <a:p>
            <a:r>
              <a:rPr lang="en-US" altLang="zh-CN" dirty="0">
                <a:ea typeface="宋体" pitchFamily="2" charset="-122"/>
              </a:rPr>
              <a:t>C) If 1+1=3, the sun will rise in the west.</a:t>
            </a:r>
            <a:endParaRPr lang="zh-CN" altLang="zh-CN" dirty="0">
              <a:ea typeface="宋体" pitchFamily="2" charset="-122"/>
            </a:endParaRPr>
          </a:p>
          <a:p>
            <a:r>
              <a:rPr lang="en-US" altLang="zh-CN" dirty="0">
                <a:ea typeface="宋体" pitchFamily="2" charset="-122"/>
              </a:rPr>
              <a:t>D) Did you have dinner yet? </a:t>
            </a:r>
            <a:endParaRPr lang="en-US" altLang="zh-CN" sz="2400" dirty="0">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731B5C1-39B1-42E1-8697-92C95184E6A1}" type="slidenum">
              <a:rPr lang="en-US" altLang="zh-CN" sz="1200">
                <a:effectLst>
                  <a:outerShdw blurRad="38100" dist="38100" dir="2700000" algn="tl">
                    <a:srgbClr val="C0C0C0"/>
                  </a:outerShdw>
                </a:effectLst>
                <a:latin typeface="Verdana" panose="020B0604030504040204" pitchFamily="34" charset="0"/>
              </a:rPr>
              <a:t>79</a:t>
            </a:fld>
            <a:endParaRPr lang="en-US" altLang="zh-CN" sz="1200">
              <a:effectLst>
                <a:outerShdw blurRad="38100" dist="38100" dir="2700000" algn="tl">
                  <a:srgbClr val="C0C0C0"/>
                </a:outerShdw>
              </a:effectLst>
              <a:latin typeface="Verdana" panose="020B0604030504040204" pitchFamily="34" charset="0"/>
            </a:endParaRPr>
          </a:p>
        </p:txBody>
      </p:sp>
      <p:sp>
        <p:nvSpPr>
          <p:cNvPr id="105475"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547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16. Which of these conditional statements is NOT true. </a:t>
            </a:r>
          </a:p>
          <a:p>
            <a:r>
              <a:rPr lang="en-US" altLang="zh-CN" dirty="0">
                <a:ea typeface="宋体" pitchFamily="2" charset="-122"/>
              </a:rPr>
              <a:t>a) If 1 + 1 = 2, then 2 + 2 = 5.</a:t>
            </a:r>
            <a:endParaRPr lang="zh-CN" altLang="zh-CN" dirty="0">
              <a:ea typeface="宋体" pitchFamily="2" charset="-122"/>
            </a:endParaRPr>
          </a:p>
          <a:p>
            <a:r>
              <a:rPr lang="en-US" altLang="zh-CN" dirty="0">
                <a:ea typeface="宋体" pitchFamily="2" charset="-122"/>
              </a:rPr>
              <a:t>b) If 1 + 1 = 3, then 2 + 2 = 4.</a:t>
            </a:r>
            <a:endParaRPr lang="zh-CN" altLang="zh-CN" dirty="0">
              <a:ea typeface="宋体" pitchFamily="2" charset="-122"/>
            </a:endParaRPr>
          </a:p>
          <a:p>
            <a:r>
              <a:rPr lang="en-US" altLang="zh-CN" dirty="0">
                <a:ea typeface="宋体" pitchFamily="2" charset="-122"/>
              </a:rPr>
              <a:t>c) If 1 + 1 = 3, then 2 + 2 = 5.</a:t>
            </a:r>
            <a:endParaRPr lang="zh-CN" altLang="zh-CN" dirty="0">
              <a:ea typeface="宋体" pitchFamily="2" charset="-122"/>
            </a:endParaRPr>
          </a:p>
          <a:p>
            <a:r>
              <a:rPr lang="en-US" altLang="zh-CN" dirty="0">
                <a:ea typeface="宋体" pitchFamily="2" charset="-122"/>
              </a:rPr>
              <a:t>d) If monkeys can fly, then 1 + 1 = 3.</a:t>
            </a:r>
            <a:endParaRPr lang="zh-CN" altLang="zh-CN" dirty="0">
              <a:ea typeface="宋体" pitchFamily="2" charset="-122"/>
            </a:endParaRPr>
          </a:p>
          <a:p>
            <a:endParaRPr lang="en-US" altLang="zh-CN" sz="2400" dirty="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257C812-A6DC-436E-91F2-2784833041E1}" type="slidenum">
              <a:rPr lang="en-US" altLang="zh-CN" sz="1200">
                <a:effectLst>
                  <a:outerShdw blurRad="38100" dist="38100" dir="2700000" algn="tl">
                    <a:srgbClr val="C0C0C0"/>
                  </a:outerShdw>
                </a:effectLst>
                <a:latin typeface="Verdana" panose="020B0604030504040204" pitchFamily="34" charset="0"/>
              </a:rPr>
              <a:t>8</a:t>
            </a:fld>
            <a:endParaRPr lang="en-US" altLang="zh-CN" sz="1200">
              <a:effectLst>
                <a:outerShdw blurRad="38100" dist="38100" dir="2700000" algn="tl">
                  <a:srgbClr val="C0C0C0"/>
                </a:outerShdw>
              </a:effectLst>
              <a:latin typeface="Verdana" panose="020B0604030504040204" pitchFamily="34" charset="0"/>
            </a:endParaRPr>
          </a:p>
        </p:txBody>
      </p:sp>
      <p:sp>
        <p:nvSpPr>
          <p:cNvPr id="15363" name="Rectangle 2"/>
          <p:cNvSpPr>
            <a:spLocks noGrp="1" noChangeArrowheads="1"/>
          </p:cNvSpPr>
          <p:nvPr>
            <p:ph type="title" idx="4294967295"/>
          </p:nvPr>
        </p:nvSpPr>
        <p:spPr/>
        <p:txBody>
          <a:bodyPr/>
          <a:lstStyle/>
          <a:p>
            <a:pPr eaLnBrk="1" hangingPunct="1"/>
            <a:r>
              <a:rPr lang="en-US" altLang="zh-CN">
                <a:ea typeface="宋体" pitchFamily="2" charset="-122"/>
              </a:rPr>
              <a:t>Example </a:t>
            </a:r>
          </a:p>
        </p:txBody>
      </p:sp>
      <p:sp>
        <p:nvSpPr>
          <p:cNvPr id="15364" name="Rectangle 3"/>
          <p:cNvSpPr>
            <a:spLocks noGrp="1" noChangeArrowheads="1"/>
          </p:cNvSpPr>
          <p:nvPr>
            <p:ph type="body" idx="4294967295"/>
          </p:nvPr>
        </p:nvSpPr>
        <p:spPr>
          <a:xfrm>
            <a:off x="233362" y="1342457"/>
            <a:ext cx="8801100" cy="4876800"/>
          </a:xfrm>
        </p:spPr>
        <p:txBody>
          <a:bodyPr/>
          <a:lstStyle/>
          <a:p>
            <a:pPr eaLnBrk="1" hangingPunct="1"/>
            <a:r>
              <a:rPr lang="en-US" altLang="zh-CN" sz="2400" dirty="0">
                <a:solidFill>
                  <a:srgbClr val="000000"/>
                </a:solidFill>
                <a:latin typeface="Times New Roman" panose="02020603050405020304" pitchFamily="18" charset="0"/>
                <a:ea typeface="宋体" pitchFamily="2" charset="-122"/>
              </a:rPr>
              <a:t>逻辑联结词广泛应用于信息搜索中，因为搜索采用的是命题逻辑搜索的技术，所以一般上也称为布尔搜索。布尔搜索常常使用联结词AND、OR、NOT将语句拆分成一个或几个搜索项。</a:t>
            </a:r>
          </a:p>
          <a:p>
            <a:pPr eaLnBrk="1" hangingPunct="1"/>
            <a:r>
              <a:rPr lang="en-US" altLang="zh-CN" sz="2400" dirty="0" err="1">
                <a:solidFill>
                  <a:srgbClr val="000000"/>
                </a:solidFill>
                <a:latin typeface="Times New Roman" panose="02020603050405020304" pitchFamily="18" charset="0"/>
                <a:ea typeface="宋体" pitchFamily="2" charset="-122"/>
              </a:rPr>
              <a:t>在搜索引擎中输入语句进行搜索，搜索引擎会将语句拆分成具有联结词的命题式子进行搜索</a:t>
            </a:r>
            <a:r>
              <a:rPr lang="en-US" altLang="zh-CN" sz="2400" dirty="0">
                <a:solidFill>
                  <a:srgbClr val="000000"/>
                </a:solidFill>
                <a:latin typeface="Times New Roman" panose="02020603050405020304" pitchFamily="18" charset="0"/>
                <a:ea typeface="宋体" pitchFamily="2" charset="-122"/>
              </a:rPr>
              <a:t>：</a:t>
            </a:r>
            <a:endParaRPr lang="en-US" altLang="zh-CN" sz="2800" dirty="0">
              <a:solidFill>
                <a:srgbClr val="000000"/>
              </a:solidFill>
              <a:latin typeface="Times New Roman" panose="02020603050405020304" pitchFamily="18" charset="0"/>
              <a:ea typeface="宋体" pitchFamily="2" charset="-122"/>
            </a:endParaRPr>
          </a:p>
          <a:p>
            <a:pPr eaLnBrk="1" hangingPunct="1"/>
            <a:endParaRPr lang="en-US" altLang="zh-CN" dirty="0">
              <a:ea typeface="宋体" pitchFamily="2" charset="-122"/>
              <a:sym typeface="Symbol" panose="05050102010706020507" pitchFamily="18" charset="2"/>
            </a:endParaRPr>
          </a:p>
          <a:p>
            <a:pPr lvl="1" eaLnBrk="1" hangingPunct="1">
              <a:buFont typeface="Wingdings" panose="05000000000000000000" pitchFamily="2" charset="2"/>
              <a:buNone/>
            </a:pPr>
            <a:endParaRPr lang="en-US" altLang="zh-CN" dirty="0">
              <a:ea typeface="宋体" pitchFamily="2" charset="-122"/>
              <a:sym typeface="Symbol" panose="05050102010706020507" pitchFamily="18" charset="2"/>
            </a:endParaRPr>
          </a:p>
        </p:txBody>
      </p:sp>
      <p:pic>
        <p:nvPicPr>
          <p:cNvPr id="15365" name="图片 1"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3124208"/>
            <a:ext cx="5719763"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1041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80</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16. Which of these conditional statements is NOT true.  (  A )</a:t>
            </a:r>
            <a:endParaRPr lang="zh-CN" altLang="zh-CN" dirty="0">
              <a:ea typeface="宋体" pitchFamily="2" charset="-122"/>
            </a:endParaRPr>
          </a:p>
          <a:p>
            <a:r>
              <a:rPr lang="en-US" altLang="zh-CN" dirty="0">
                <a:ea typeface="宋体" pitchFamily="2" charset="-122"/>
              </a:rPr>
              <a:t>a) If 1 + 1 = 2, then 2 + 2 = 5.</a:t>
            </a:r>
            <a:endParaRPr lang="zh-CN" altLang="zh-CN" dirty="0">
              <a:ea typeface="宋体" pitchFamily="2" charset="-122"/>
            </a:endParaRPr>
          </a:p>
          <a:p>
            <a:r>
              <a:rPr lang="en-US" altLang="zh-CN" dirty="0">
                <a:ea typeface="宋体" pitchFamily="2" charset="-122"/>
              </a:rPr>
              <a:t>b) If 1 + 1 = 3, then 2 + 2 = 4.</a:t>
            </a:r>
            <a:endParaRPr lang="zh-CN" altLang="zh-CN" dirty="0">
              <a:ea typeface="宋体" pitchFamily="2" charset="-122"/>
            </a:endParaRPr>
          </a:p>
          <a:p>
            <a:r>
              <a:rPr lang="en-US" altLang="zh-CN" dirty="0">
                <a:ea typeface="宋体" pitchFamily="2" charset="-122"/>
              </a:rPr>
              <a:t>c) If 1 + 1 = 3, then 2 + 2 = 5.</a:t>
            </a:r>
            <a:endParaRPr lang="zh-CN" altLang="zh-CN" dirty="0">
              <a:ea typeface="宋体" pitchFamily="2" charset="-122"/>
            </a:endParaRPr>
          </a:p>
          <a:p>
            <a:r>
              <a:rPr lang="en-US" altLang="zh-CN" dirty="0">
                <a:ea typeface="宋体" pitchFamily="2" charset="-122"/>
              </a:rPr>
              <a:t>d) If monkeys can fly, then 1 + 1 = 3.</a:t>
            </a:r>
            <a:endParaRPr lang="zh-CN" altLang="zh-CN" dirty="0">
              <a:ea typeface="宋体" pitchFamily="2" charset="-122"/>
            </a:endParaRPr>
          </a:p>
          <a:p>
            <a:endParaRPr lang="en-US" altLang="zh-CN" sz="2400" dirty="0">
              <a:ea typeface="宋体"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81</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17. Which proposition is false. </a:t>
            </a:r>
          </a:p>
          <a:p>
            <a:r>
              <a:rPr lang="en-US" altLang="zh-CN" sz="2800" dirty="0">
                <a:ea typeface="宋体" pitchFamily="2" charset="-122"/>
              </a:rPr>
              <a:t>a) If 1+100=100 or 1+2=3, a triangle has three sides.</a:t>
            </a:r>
          </a:p>
          <a:p>
            <a:pPr marR="0" lvl="0" defTabSz="914400" latinLnBrk="0">
              <a:lnSpc>
                <a:spcPct val="100000"/>
              </a:lnSpc>
              <a:buClr>
                <a:srgbClr val="9999FF"/>
              </a:buClr>
              <a:buSzTx/>
              <a:defRPr/>
            </a:pPr>
            <a:r>
              <a:rPr lang="en-US" altLang="zh-CN" sz="2800" dirty="0">
                <a:ea typeface="宋体" pitchFamily="2" charset="-122"/>
              </a:rPr>
              <a:t>b) If 1+100=101 and 1+2=3, a triangle has three sides.</a:t>
            </a:r>
          </a:p>
          <a:p>
            <a:pPr marR="0" lvl="0" defTabSz="914400" latinLnBrk="0">
              <a:lnSpc>
                <a:spcPct val="100000"/>
              </a:lnSpc>
              <a:buClr>
                <a:srgbClr val="9999FF"/>
              </a:buClr>
              <a:buSzTx/>
              <a:defRPr/>
            </a:pPr>
            <a:r>
              <a:rPr lang="en-US" altLang="zh-CN" sz="2800" dirty="0">
                <a:ea typeface="宋体" pitchFamily="2" charset="-122"/>
              </a:rPr>
              <a:t>c) If 1+100=100 and 1+2=3, a triangle has four sides.</a:t>
            </a:r>
          </a:p>
          <a:p>
            <a:pPr marR="0" lvl="0" defTabSz="914400" latinLnBrk="0">
              <a:lnSpc>
                <a:spcPct val="100000"/>
              </a:lnSpc>
              <a:buClr>
                <a:srgbClr val="9999FF"/>
              </a:buClr>
              <a:buSzTx/>
              <a:defRPr/>
            </a:pPr>
            <a:r>
              <a:rPr lang="en-US" altLang="zh-CN" sz="2800" dirty="0">
                <a:ea typeface="宋体" pitchFamily="2" charset="-122"/>
              </a:rPr>
              <a:t>d) If 1+100=101 and 1+2=3, a triangle has four sides</a:t>
            </a:r>
            <a:r>
              <a:rPr kumimoji="0" lang="en-US" altLang="zh-CN" sz="2800" b="0" i="0" u="none" strike="noStrike" kern="1200" cap="none" spc="0" normalizeH="0" baseline="0" noProof="0" dirty="0">
                <a:ln>
                  <a:noFill/>
                </a:ln>
                <a:solidFill>
                  <a:srgbClr val="17347D"/>
                </a:solidFill>
                <a:effectLst/>
                <a:uLnTx/>
                <a:uFillTx/>
                <a:latin typeface="Arial" panose="020B0604020202020204"/>
                <a:ea typeface="宋体" pitchFamily="2" charset="-122"/>
                <a:cs typeface="+mn-cs"/>
              </a:rPr>
              <a:t>.</a:t>
            </a:r>
          </a:p>
          <a:p>
            <a:endParaRPr lang="en-US" altLang="zh-CN" sz="2400" dirty="0">
              <a:ea typeface="宋体"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82</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17. Which proposition is false. (D)</a:t>
            </a:r>
          </a:p>
          <a:p>
            <a:r>
              <a:rPr lang="en-US" altLang="zh-CN" sz="2800" dirty="0">
                <a:ea typeface="宋体" pitchFamily="2" charset="-122"/>
              </a:rPr>
              <a:t>a) If 1+100=100 or 1+2=3, a triangle has three sides.</a:t>
            </a:r>
          </a:p>
          <a:p>
            <a:pPr marR="0" lvl="0" defTabSz="914400" latinLnBrk="0">
              <a:lnSpc>
                <a:spcPct val="100000"/>
              </a:lnSpc>
              <a:buClr>
                <a:srgbClr val="9999FF"/>
              </a:buClr>
              <a:buSzTx/>
              <a:defRPr/>
            </a:pPr>
            <a:r>
              <a:rPr lang="en-US" altLang="zh-CN" sz="2800" dirty="0">
                <a:ea typeface="宋体" pitchFamily="2" charset="-122"/>
              </a:rPr>
              <a:t>b) If 1+100=101 and 1+2=3, a triangle has three sides.</a:t>
            </a:r>
          </a:p>
          <a:p>
            <a:pPr marR="0" lvl="0" defTabSz="914400" latinLnBrk="0">
              <a:lnSpc>
                <a:spcPct val="100000"/>
              </a:lnSpc>
              <a:buClr>
                <a:srgbClr val="9999FF"/>
              </a:buClr>
              <a:buSzTx/>
              <a:defRPr/>
            </a:pPr>
            <a:r>
              <a:rPr lang="en-US" altLang="zh-CN" sz="2800" dirty="0">
                <a:ea typeface="宋体" pitchFamily="2" charset="-122"/>
              </a:rPr>
              <a:t>c) If 1+100=100 and 1+2=3, a triangle has four sides.</a:t>
            </a:r>
          </a:p>
          <a:p>
            <a:pPr marR="0" lvl="0" defTabSz="914400" latinLnBrk="0">
              <a:lnSpc>
                <a:spcPct val="100000"/>
              </a:lnSpc>
              <a:buClr>
                <a:srgbClr val="9999FF"/>
              </a:buClr>
              <a:buSzTx/>
              <a:defRPr/>
            </a:pPr>
            <a:r>
              <a:rPr lang="en-US" altLang="zh-CN" sz="2800" dirty="0">
                <a:ea typeface="宋体" pitchFamily="2" charset="-122"/>
              </a:rPr>
              <a:t>d) If 1+100=101 and 1+2=3, a triangle has four sides</a:t>
            </a:r>
            <a:r>
              <a:rPr kumimoji="0" lang="en-US" altLang="zh-CN" sz="2800" b="0" i="0" u="none" strike="noStrike" kern="1200" cap="none" spc="0" normalizeH="0" baseline="0" noProof="0" dirty="0">
                <a:ln>
                  <a:noFill/>
                </a:ln>
                <a:solidFill>
                  <a:srgbClr val="17347D"/>
                </a:solidFill>
                <a:effectLst/>
                <a:uLnTx/>
                <a:uFillTx/>
                <a:latin typeface="Arial" panose="020B0604020202020204"/>
                <a:ea typeface="宋体" pitchFamily="2" charset="-122"/>
                <a:cs typeface="+mn-cs"/>
              </a:rPr>
              <a:t>.</a:t>
            </a:r>
          </a:p>
          <a:p>
            <a:endParaRPr lang="en-US" altLang="zh-CN" sz="2400" dirty="0">
              <a:ea typeface="宋体"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83</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18. The implication </a:t>
                </a:r>
                <a14:m>
                  <m:oMath xmlns:m="http://schemas.openxmlformats.org/officeDocument/2006/math">
                    <m:r>
                      <a:rPr lang="en-US" altLang="zh-CN" i="1" dirty="0" smtClean="0">
                        <a:latin typeface="Cambria Math" panose="02040503050406030204" pitchFamily="18" charset="0"/>
                        <a:ea typeface="宋体" pitchFamily="2" charset="-122"/>
                      </a:rPr>
                      <m:t>𝑞</m:t>
                    </m:r>
                    <m:r>
                      <a:rPr lang="zh-CN" altLang="en-US"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𝑝</m:t>
                    </m:r>
                  </m:oMath>
                </a14:m>
                <a:r>
                  <a:rPr lang="zh-CN" altLang="en-US" dirty="0">
                    <a:ea typeface="宋体" pitchFamily="2" charset="-122"/>
                  </a:rPr>
                  <a:t> </a:t>
                </a:r>
                <a:r>
                  <a:rPr lang="en-US" altLang="zh-CN" dirty="0">
                    <a:ea typeface="宋体" pitchFamily="2" charset="-122"/>
                  </a:rPr>
                  <a:t>is</a:t>
                </a:r>
                <a:r>
                  <a:rPr lang="zh-CN" altLang="en-US" dirty="0">
                    <a:ea typeface="宋体" pitchFamily="2" charset="-122"/>
                  </a:rPr>
                  <a:t> </a:t>
                </a:r>
                <a:r>
                  <a:rPr lang="en-US" altLang="zh-CN" dirty="0">
                    <a:ea typeface="宋体" pitchFamily="2" charset="-122"/>
                  </a:rPr>
                  <a:t>true</a:t>
                </a:r>
                <a:r>
                  <a:rPr lang="zh-CN" altLang="en-US" dirty="0">
                    <a:ea typeface="宋体" pitchFamily="2" charset="-122"/>
                  </a:rPr>
                  <a:t> </a:t>
                </a:r>
                <a:r>
                  <a:rPr lang="en-US" altLang="zh-CN" dirty="0">
                    <a:ea typeface="宋体" pitchFamily="2" charset="-122"/>
                  </a:rPr>
                  <a:t>for</a:t>
                </a:r>
                <a:r>
                  <a:rPr lang="zh-CN" altLang="en-US" dirty="0">
                    <a:ea typeface="宋体" pitchFamily="2" charset="-122"/>
                  </a:rPr>
                  <a:t> </a:t>
                </a:r>
                <a:r>
                  <a:rPr lang="en-US" altLang="zh-CN" dirty="0">
                    <a:ea typeface="宋体" pitchFamily="2" charset="-122"/>
                  </a:rPr>
                  <a:t>all</a:t>
                </a:r>
                <a:r>
                  <a:rPr lang="zh-CN" altLang="en-US" dirty="0">
                    <a:ea typeface="宋体" pitchFamily="2" charset="-122"/>
                  </a:rPr>
                  <a:t> </a:t>
                </a:r>
                <a:r>
                  <a:rPr lang="en-US" altLang="zh-CN" dirty="0">
                    <a:ea typeface="宋体" pitchFamily="2" charset="-122"/>
                  </a:rPr>
                  <a:t>possible assignments of truth values to p and q except for which assignment?</a:t>
                </a:r>
              </a:p>
              <a:p>
                <a:r>
                  <a:rPr lang="en-US" altLang="zh-CN" dirty="0">
                    <a:ea typeface="宋体" pitchFamily="2" charset="-122"/>
                  </a:rPr>
                  <a:t>a) p true, q true</a:t>
                </a:r>
              </a:p>
              <a:p>
                <a:r>
                  <a:rPr lang="en-US" altLang="zh-CN" dirty="0">
                    <a:ea typeface="宋体" pitchFamily="2" charset="-122"/>
                  </a:rPr>
                  <a:t>b) p true, q false</a:t>
                </a:r>
                <a:endParaRPr lang="zh-CN" altLang="zh-CN" dirty="0">
                  <a:ea typeface="宋体" pitchFamily="2" charset="-122"/>
                </a:endParaRPr>
              </a:p>
              <a:p>
                <a:r>
                  <a:rPr lang="en-US" altLang="zh-CN" dirty="0">
                    <a:ea typeface="宋体" pitchFamily="2" charset="-122"/>
                  </a:rPr>
                  <a:t>c) p false, q false</a:t>
                </a:r>
                <a:endParaRPr lang="zh-CN" altLang="zh-CN" dirty="0">
                  <a:ea typeface="宋体" pitchFamily="2" charset="-122"/>
                </a:endParaRPr>
              </a:p>
              <a:p>
                <a:r>
                  <a:rPr lang="en-US" altLang="zh-CN" dirty="0">
                    <a:ea typeface="宋体" pitchFamily="2" charset="-122"/>
                  </a:rPr>
                  <a:t>d) p false, q true</a:t>
                </a:r>
                <a:endParaRPr lang="zh-CN" altLang="zh-CN" dirty="0">
                  <a:ea typeface="宋体" pitchFamily="2" charset="-122"/>
                </a:endParaRPr>
              </a:p>
              <a:p>
                <a:endParaRPr lang="en-US" altLang="zh-CN" sz="2400" dirty="0">
                  <a:ea typeface="宋体" pitchFamily="2" charset="-122"/>
                </a:endParaRPr>
              </a:p>
            </p:txBody>
          </p:sp>
        </mc:Choice>
        <mc:Fallback xmlns="">
          <p:sp>
            <p:nvSpPr>
              <p:cNvPr id="10650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84</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18. The implication </a:t>
                </a:r>
                <a14:m>
                  <m:oMath xmlns:m="http://schemas.openxmlformats.org/officeDocument/2006/math">
                    <m:r>
                      <a:rPr lang="en-US" altLang="zh-CN" i="1" dirty="0" smtClean="0">
                        <a:latin typeface="Cambria Math" panose="02040503050406030204" pitchFamily="18" charset="0"/>
                        <a:ea typeface="宋体" pitchFamily="2" charset="-122"/>
                      </a:rPr>
                      <m:t>𝑞</m:t>
                    </m:r>
                    <m:r>
                      <a:rPr lang="zh-CN" altLang="en-US"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𝑝</m:t>
                    </m:r>
                  </m:oMath>
                </a14:m>
                <a:r>
                  <a:rPr lang="zh-CN" altLang="en-US" dirty="0">
                    <a:ea typeface="宋体" pitchFamily="2" charset="-122"/>
                  </a:rPr>
                  <a:t> </a:t>
                </a:r>
                <a:r>
                  <a:rPr lang="en-US" altLang="zh-CN" dirty="0">
                    <a:ea typeface="宋体" pitchFamily="2" charset="-122"/>
                  </a:rPr>
                  <a:t>is</a:t>
                </a:r>
                <a:r>
                  <a:rPr lang="zh-CN" altLang="en-US" dirty="0">
                    <a:ea typeface="宋体" pitchFamily="2" charset="-122"/>
                  </a:rPr>
                  <a:t> </a:t>
                </a:r>
                <a:r>
                  <a:rPr lang="en-US" altLang="zh-CN" dirty="0">
                    <a:ea typeface="宋体" pitchFamily="2" charset="-122"/>
                  </a:rPr>
                  <a:t>true</a:t>
                </a:r>
                <a:r>
                  <a:rPr lang="zh-CN" altLang="en-US" dirty="0">
                    <a:ea typeface="宋体" pitchFamily="2" charset="-122"/>
                  </a:rPr>
                  <a:t> </a:t>
                </a:r>
                <a:r>
                  <a:rPr lang="en-US" altLang="zh-CN" dirty="0">
                    <a:ea typeface="宋体" pitchFamily="2" charset="-122"/>
                  </a:rPr>
                  <a:t>for</a:t>
                </a:r>
                <a:r>
                  <a:rPr lang="zh-CN" altLang="en-US" dirty="0">
                    <a:ea typeface="宋体" pitchFamily="2" charset="-122"/>
                  </a:rPr>
                  <a:t> </a:t>
                </a:r>
                <a:r>
                  <a:rPr lang="en-US" altLang="zh-CN" dirty="0">
                    <a:ea typeface="宋体" pitchFamily="2" charset="-122"/>
                  </a:rPr>
                  <a:t>all</a:t>
                </a:r>
                <a:r>
                  <a:rPr lang="zh-CN" altLang="en-US" dirty="0">
                    <a:ea typeface="宋体" pitchFamily="2" charset="-122"/>
                  </a:rPr>
                  <a:t> </a:t>
                </a:r>
                <a:r>
                  <a:rPr lang="en-US" altLang="zh-CN" dirty="0">
                    <a:ea typeface="宋体" pitchFamily="2" charset="-122"/>
                  </a:rPr>
                  <a:t>possible assignments of truth values to p and q except for which assignment? (A)</a:t>
                </a:r>
              </a:p>
              <a:p>
                <a:r>
                  <a:rPr lang="en-US" altLang="zh-CN" dirty="0">
                    <a:ea typeface="宋体" pitchFamily="2" charset="-122"/>
                  </a:rPr>
                  <a:t>a) p true, q true</a:t>
                </a:r>
              </a:p>
              <a:p>
                <a:r>
                  <a:rPr lang="en-US" altLang="zh-CN" dirty="0">
                    <a:ea typeface="宋体" pitchFamily="2" charset="-122"/>
                  </a:rPr>
                  <a:t>b) p true, q false</a:t>
                </a:r>
                <a:endParaRPr lang="zh-CN" altLang="zh-CN" dirty="0">
                  <a:ea typeface="宋体" pitchFamily="2" charset="-122"/>
                </a:endParaRPr>
              </a:p>
              <a:p>
                <a:r>
                  <a:rPr lang="en-US" altLang="zh-CN" dirty="0">
                    <a:ea typeface="宋体" pitchFamily="2" charset="-122"/>
                  </a:rPr>
                  <a:t>c) p false, q false</a:t>
                </a:r>
                <a:endParaRPr lang="zh-CN" altLang="zh-CN" dirty="0">
                  <a:ea typeface="宋体" pitchFamily="2" charset="-122"/>
                </a:endParaRPr>
              </a:p>
              <a:p>
                <a:r>
                  <a:rPr lang="en-US" altLang="zh-CN" dirty="0">
                    <a:ea typeface="宋体" pitchFamily="2" charset="-122"/>
                  </a:rPr>
                  <a:t>d) p false, q true</a:t>
                </a:r>
                <a:endParaRPr lang="zh-CN" altLang="zh-CN" dirty="0">
                  <a:ea typeface="宋体" pitchFamily="2" charset="-122"/>
                </a:endParaRPr>
              </a:p>
              <a:p>
                <a:endParaRPr lang="en-US" altLang="zh-CN" sz="2400" dirty="0">
                  <a:ea typeface="宋体" pitchFamily="2" charset="-122"/>
                </a:endParaRPr>
              </a:p>
            </p:txBody>
          </p:sp>
        </mc:Choice>
        <mc:Fallback xmlns="">
          <p:sp>
            <p:nvSpPr>
              <p:cNvPr id="10650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85</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19. The implication </a:t>
                </a:r>
                <a14:m>
                  <m:oMath xmlns:m="http://schemas.openxmlformats.org/officeDocument/2006/math">
                    <m:r>
                      <a:rPr lang="en-US" altLang="zh-CN"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𝑝</m:t>
                    </m:r>
                    <m:r>
                      <a:rPr lang="zh-CN" altLang="en-US" i="1" dirty="0" smtClean="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𝑞</m:t>
                    </m:r>
                  </m:oMath>
                </a14:m>
                <a:r>
                  <a:rPr lang="en-US" altLang="zh-CN" dirty="0">
                    <a:ea typeface="宋体" pitchFamily="2" charset="-122"/>
                  </a:rPr>
                  <a:t> is true for all possible assignments to truth values to p and q except for which assignment?</a:t>
                </a:r>
              </a:p>
              <a:p>
                <a:r>
                  <a:rPr lang="en-US" altLang="zh-CN" dirty="0">
                    <a:ea typeface="宋体" pitchFamily="2" charset="-122"/>
                  </a:rPr>
                  <a:t>a) p false, q true</a:t>
                </a:r>
              </a:p>
              <a:p>
                <a:r>
                  <a:rPr lang="en-US" altLang="zh-CN" dirty="0">
                    <a:ea typeface="宋体" pitchFamily="2" charset="-122"/>
                  </a:rPr>
                  <a:t>b) p true, q false</a:t>
                </a:r>
                <a:endParaRPr lang="zh-CN" altLang="zh-CN" dirty="0">
                  <a:ea typeface="宋体" pitchFamily="2" charset="-122"/>
                </a:endParaRPr>
              </a:p>
              <a:p>
                <a:r>
                  <a:rPr lang="en-US" altLang="zh-CN" dirty="0">
                    <a:ea typeface="宋体" pitchFamily="2" charset="-122"/>
                  </a:rPr>
                  <a:t>c) p false, q false</a:t>
                </a:r>
                <a:endParaRPr lang="zh-CN" altLang="zh-CN" dirty="0">
                  <a:ea typeface="宋体" pitchFamily="2" charset="-122"/>
                </a:endParaRPr>
              </a:p>
              <a:p>
                <a:r>
                  <a:rPr lang="en-US" altLang="zh-CN" dirty="0">
                    <a:ea typeface="宋体" pitchFamily="2" charset="-122"/>
                  </a:rPr>
                  <a:t>d) p true, q true</a:t>
                </a:r>
                <a:endParaRPr lang="zh-CN" altLang="zh-CN" dirty="0">
                  <a:ea typeface="宋体" pitchFamily="2" charset="-122"/>
                </a:endParaRPr>
              </a:p>
              <a:p>
                <a:endParaRPr lang="en-US" altLang="zh-CN" sz="2400" dirty="0">
                  <a:ea typeface="宋体" pitchFamily="2" charset="-122"/>
                </a:endParaRPr>
              </a:p>
            </p:txBody>
          </p:sp>
        </mc:Choice>
        <mc:Fallback xmlns="">
          <p:sp>
            <p:nvSpPr>
              <p:cNvPr id="10650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86</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19. The implication </a:t>
                </a:r>
                <a14:m>
                  <m:oMath xmlns:m="http://schemas.openxmlformats.org/officeDocument/2006/math">
                    <m:r>
                      <a:rPr lang="en-US" altLang="zh-CN"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𝑝</m:t>
                    </m:r>
                    <m:r>
                      <a:rPr lang="zh-CN" altLang="en-US" i="1" dirty="0" smtClean="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𝑞</m:t>
                    </m:r>
                  </m:oMath>
                </a14:m>
                <a:r>
                  <a:rPr lang="en-US" altLang="zh-CN" dirty="0">
                    <a:ea typeface="宋体" pitchFamily="2" charset="-122"/>
                  </a:rPr>
                  <a:t> is true for all possible assignments to truth values to p and q except for which assignment? (C)</a:t>
                </a:r>
              </a:p>
              <a:p>
                <a:r>
                  <a:rPr lang="en-US" altLang="zh-CN" dirty="0">
                    <a:ea typeface="宋体" pitchFamily="2" charset="-122"/>
                  </a:rPr>
                  <a:t>a) p false, q true</a:t>
                </a:r>
              </a:p>
              <a:p>
                <a:r>
                  <a:rPr lang="en-US" altLang="zh-CN" dirty="0">
                    <a:ea typeface="宋体" pitchFamily="2" charset="-122"/>
                  </a:rPr>
                  <a:t>b) p true, q false</a:t>
                </a:r>
                <a:endParaRPr lang="zh-CN" altLang="zh-CN" dirty="0">
                  <a:ea typeface="宋体" pitchFamily="2" charset="-122"/>
                </a:endParaRPr>
              </a:p>
              <a:p>
                <a:r>
                  <a:rPr lang="en-US" altLang="zh-CN" dirty="0">
                    <a:ea typeface="宋体" pitchFamily="2" charset="-122"/>
                  </a:rPr>
                  <a:t>c) p false, q false</a:t>
                </a:r>
                <a:endParaRPr lang="zh-CN" altLang="zh-CN" dirty="0">
                  <a:ea typeface="宋体" pitchFamily="2" charset="-122"/>
                </a:endParaRPr>
              </a:p>
              <a:p>
                <a:r>
                  <a:rPr lang="en-US" altLang="zh-CN" dirty="0">
                    <a:ea typeface="宋体" pitchFamily="2" charset="-122"/>
                  </a:rPr>
                  <a:t>d) p true, q true</a:t>
                </a:r>
                <a:endParaRPr lang="zh-CN" altLang="zh-CN" dirty="0">
                  <a:ea typeface="宋体" pitchFamily="2" charset="-122"/>
                </a:endParaRPr>
              </a:p>
              <a:p>
                <a:endParaRPr lang="en-US" altLang="zh-CN" sz="2400" dirty="0">
                  <a:ea typeface="宋体" pitchFamily="2" charset="-122"/>
                </a:endParaRPr>
              </a:p>
            </p:txBody>
          </p:sp>
        </mc:Choice>
        <mc:Fallback xmlns="">
          <p:sp>
            <p:nvSpPr>
              <p:cNvPr id="106500" name="Rectangle 3"/>
              <p:cNvSpPr>
                <a:spLocks noRot="1" noChangeAspect="1" noMove="1" noResize="1" noEditPoints="1" noAdjustHandles="1" noChangeArrowheads="1" noChangeShapeType="1" noTextEdit="1"/>
              </p:cNvSpPr>
              <p:nvPr>
                <p:ph type="body" idx="4294967295"/>
              </p:nvPr>
            </p:nvSpPr>
            <p:spPr>
              <a:xfrm>
                <a:off x="0" y="1447800"/>
                <a:ext cx="9145588" cy="4725988"/>
              </a:xfrm>
              <a:blipFill rotWithShape="1">
                <a:blip r:embed="rId2"/>
                <a:stretch>
                  <a:fillRect r="3" b="7"/>
                </a:stretch>
              </a:blipFill>
            </p:spPr>
            <p:txBody>
              <a:bodyPr/>
              <a:lstStyle/>
              <a:p>
                <a:r>
                  <a:rPr lang="zh-CN" alt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87</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20. </a:t>
            </a:r>
            <a:r>
              <a:rPr lang="en-US" altLang="zh-CN" dirty="0"/>
              <a:t>Which of the following is </a:t>
            </a:r>
            <a:r>
              <a:rPr lang="en-US" altLang="zh-CN" b="1" u="sng" dirty="0"/>
              <a:t>NOT</a:t>
            </a:r>
            <a:r>
              <a:rPr lang="en-US" altLang="zh-CN" dirty="0"/>
              <a:t> a proposition?</a:t>
            </a:r>
            <a:endParaRPr lang="en-US" altLang="zh-CN" dirty="0">
              <a:ea typeface="宋体" pitchFamily="2" charset="-122"/>
            </a:endParaRPr>
          </a:p>
          <a:p>
            <a:r>
              <a:rPr lang="en-US" altLang="zh-CN" dirty="0">
                <a:ea typeface="宋体" pitchFamily="2" charset="-122"/>
              </a:rPr>
              <a:t>a) 4 is even.</a:t>
            </a:r>
          </a:p>
          <a:p>
            <a:r>
              <a:rPr lang="en-US" altLang="zh-CN" dirty="0">
                <a:ea typeface="宋体" pitchFamily="2" charset="-122"/>
              </a:rPr>
              <a:t>b) Beijing is the capital of China.</a:t>
            </a:r>
            <a:endParaRPr lang="zh-CN" altLang="zh-CN" dirty="0">
              <a:ea typeface="宋体" pitchFamily="2" charset="-122"/>
            </a:endParaRPr>
          </a:p>
          <a:p>
            <a:r>
              <a:rPr lang="en-US" altLang="zh-CN" dirty="0">
                <a:ea typeface="宋体" pitchFamily="2" charset="-122"/>
              </a:rPr>
              <a:t>c) Please don’t smoke!</a:t>
            </a:r>
            <a:endParaRPr lang="zh-CN" altLang="zh-CN" dirty="0">
              <a:ea typeface="宋体" pitchFamily="2" charset="-122"/>
            </a:endParaRPr>
          </a:p>
          <a:p>
            <a:r>
              <a:rPr lang="en-US" altLang="zh-CN" dirty="0">
                <a:ea typeface="宋体" pitchFamily="2" charset="-122"/>
              </a:rPr>
              <a:t>d) 2+2=3.</a:t>
            </a:r>
            <a:endParaRPr lang="zh-CN" altLang="zh-CN" dirty="0">
              <a:ea typeface="宋体" pitchFamily="2" charset="-122"/>
            </a:endParaRPr>
          </a:p>
          <a:p>
            <a:endParaRPr lang="en-US" altLang="zh-CN" sz="2400" dirty="0">
              <a:ea typeface="宋体"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88</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20. </a:t>
            </a:r>
            <a:r>
              <a:rPr lang="en-US" altLang="zh-CN" dirty="0"/>
              <a:t>Which of the following is </a:t>
            </a:r>
            <a:r>
              <a:rPr lang="en-US" altLang="zh-CN" b="1" u="sng" dirty="0"/>
              <a:t>NOT</a:t>
            </a:r>
            <a:r>
              <a:rPr lang="en-US" altLang="zh-CN" dirty="0"/>
              <a:t> a proposition?</a:t>
            </a:r>
            <a:r>
              <a:rPr lang="zh-CN" altLang="en-US" dirty="0"/>
              <a:t>（</a:t>
            </a:r>
            <a:r>
              <a:rPr lang="en-US" altLang="zh-CN" dirty="0"/>
              <a:t>C</a:t>
            </a:r>
            <a:r>
              <a:rPr lang="zh-CN" altLang="en-US" dirty="0"/>
              <a:t>）</a:t>
            </a:r>
            <a:endParaRPr lang="en-US" altLang="zh-CN" dirty="0">
              <a:ea typeface="宋体" pitchFamily="2" charset="-122"/>
            </a:endParaRPr>
          </a:p>
          <a:p>
            <a:r>
              <a:rPr lang="en-US" altLang="zh-CN" dirty="0">
                <a:ea typeface="宋体" pitchFamily="2" charset="-122"/>
              </a:rPr>
              <a:t>a) 4 is even.</a:t>
            </a:r>
          </a:p>
          <a:p>
            <a:r>
              <a:rPr lang="en-US" altLang="zh-CN" dirty="0">
                <a:ea typeface="宋体" pitchFamily="2" charset="-122"/>
              </a:rPr>
              <a:t>b) Beijing is the capital of China.</a:t>
            </a:r>
            <a:endParaRPr lang="zh-CN" altLang="zh-CN" dirty="0">
              <a:ea typeface="宋体" pitchFamily="2" charset="-122"/>
            </a:endParaRPr>
          </a:p>
          <a:p>
            <a:r>
              <a:rPr lang="en-US" altLang="zh-CN" dirty="0">
                <a:ea typeface="宋体" pitchFamily="2" charset="-122"/>
              </a:rPr>
              <a:t>c) Please don’t smoke!</a:t>
            </a:r>
            <a:endParaRPr lang="zh-CN" altLang="zh-CN" dirty="0">
              <a:ea typeface="宋体" pitchFamily="2" charset="-122"/>
            </a:endParaRPr>
          </a:p>
          <a:p>
            <a:r>
              <a:rPr lang="en-US" altLang="zh-CN" dirty="0">
                <a:ea typeface="宋体" pitchFamily="2" charset="-122"/>
              </a:rPr>
              <a:t>d) 2+2=3.</a:t>
            </a:r>
            <a:endParaRPr lang="zh-CN" altLang="zh-CN" dirty="0">
              <a:ea typeface="宋体" pitchFamily="2" charset="-122"/>
            </a:endParaRPr>
          </a:p>
          <a:p>
            <a:endParaRPr lang="en-US" altLang="zh-CN" sz="2400" dirty="0">
              <a:ea typeface="宋体"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89</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21. </a:t>
            </a:r>
            <a:r>
              <a:rPr lang="en-US" altLang="zh-CN" dirty="0"/>
              <a:t>Which of the following is a proposition?</a:t>
            </a:r>
          </a:p>
          <a:p>
            <a:r>
              <a:rPr lang="en-US" altLang="zh-CN" dirty="0"/>
              <a:t>A) Please wear a mask.</a:t>
            </a:r>
          </a:p>
          <a:p>
            <a:r>
              <a:rPr lang="en-US" altLang="zh-CN" dirty="0"/>
              <a:t>B) x:=x+1.</a:t>
            </a:r>
          </a:p>
          <a:p>
            <a:r>
              <a:rPr lang="en-US" altLang="zh-CN" dirty="0"/>
              <a:t>C) 1+2.</a:t>
            </a:r>
          </a:p>
          <a:p>
            <a:r>
              <a:rPr lang="en-US" altLang="zh-CN" dirty="0"/>
              <a:t>D) If 1+100=100, then 2+2=4.</a:t>
            </a:r>
            <a:endParaRPr lang="en-US" altLang="zh-CN" sz="2400" dirty="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3D11CCF-CC6D-4C3A-BB74-6C92FE52B374}" type="slidenum">
              <a:rPr lang="en-US" altLang="zh-CN" sz="1200">
                <a:effectLst>
                  <a:outerShdw blurRad="38100" dist="38100" dir="2700000" algn="tl">
                    <a:srgbClr val="C0C0C0"/>
                  </a:outerShdw>
                </a:effectLst>
                <a:latin typeface="Verdana" panose="020B0604030504040204" pitchFamily="34" charset="0"/>
              </a:rPr>
              <a:t>9</a:t>
            </a:fld>
            <a:endParaRPr lang="en-US" altLang="zh-CN" sz="1200">
              <a:effectLst>
                <a:outerShdw blurRad="38100" dist="38100" dir="2700000" algn="tl">
                  <a:srgbClr val="C0C0C0"/>
                </a:outerShdw>
              </a:effectLst>
              <a:latin typeface="Verdana" panose="020B0604030504040204" pitchFamily="34" charset="0"/>
            </a:endParaRPr>
          </a:p>
        </p:txBody>
      </p:sp>
      <p:sp>
        <p:nvSpPr>
          <p:cNvPr id="17411" name="Rectangle 2"/>
          <p:cNvSpPr>
            <a:spLocks noGrp="1" noChangeArrowheads="1"/>
          </p:cNvSpPr>
          <p:nvPr>
            <p:ph type="title" idx="4294967295"/>
          </p:nvPr>
        </p:nvSpPr>
        <p:spPr/>
        <p:txBody>
          <a:bodyPr/>
          <a:lstStyle/>
          <a:p>
            <a:pPr eaLnBrk="1" hangingPunct="1"/>
            <a:r>
              <a:rPr lang="en-US" altLang="zh-CN">
                <a:ea typeface="宋体" pitchFamily="2" charset="-122"/>
              </a:rPr>
              <a:t>The Negation Operator</a:t>
            </a:r>
          </a:p>
        </p:txBody>
      </p:sp>
      <p:sp>
        <p:nvSpPr>
          <p:cNvPr id="17412"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dirty="0">
                <a:ea typeface="宋体" pitchFamily="2" charset="-122"/>
              </a:rPr>
              <a:t>The unary </a:t>
            </a:r>
            <a:r>
              <a:rPr lang="en-US" altLang="zh-CN" i="1" dirty="0">
                <a:ea typeface="宋体" pitchFamily="2" charset="-122"/>
              </a:rPr>
              <a:t>negation operator</a:t>
            </a:r>
            <a:r>
              <a:rPr lang="en-US" altLang="zh-CN" dirty="0">
                <a:ea typeface="宋体" pitchFamily="2" charset="-122"/>
              </a:rPr>
              <a:t> </a:t>
            </a:r>
            <a:r>
              <a:rPr lang="en-US" altLang="zh-CN" dirty="0">
                <a:latin typeface="Times New Roman" panose="02020603050405020304" pitchFamily="18" charset="0"/>
                <a:ea typeface="宋体" pitchFamily="2" charset="-122"/>
              </a:rPr>
              <a:t>“¬”</a:t>
            </a:r>
            <a:r>
              <a:rPr lang="en-US" altLang="zh-CN" dirty="0">
                <a:ea typeface="宋体" pitchFamily="2" charset="-122"/>
              </a:rPr>
              <a:t> (</a:t>
            </a:r>
            <a:r>
              <a:rPr lang="en-US" altLang="zh-CN" i="1" dirty="0">
                <a:ea typeface="宋体" pitchFamily="2" charset="-122"/>
              </a:rPr>
              <a:t>NOT</a:t>
            </a:r>
            <a:r>
              <a:rPr lang="en-US" altLang="zh-CN" dirty="0">
                <a:ea typeface="宋体" pitchFamily="2" charset="-122"/>
              </a:rPr>
              <a:t>) transforms a prop. into its </a:t>
            </a:r>
            <a:r>
              <a:rPr lang="en-US" altLang="zh-CN" i="1" dirty="0">
                <a:ea typeface="宋体" pitchFamily="2" charset="-122"/>
              </a:rPr>
              <a:t>negation</a:t>
            </a:r>
            <a:r>
              <a:rPr lang="en-US" altLang="zh-CN" dirty="0">
                <a:ea typeface="宋体" pitchFamily="2" charset="-122"/>
              </a:rPr>
              <a:t>.</a:t>
            </a:r>
          </a:p>
          <a:p>
            <a:pPr eaLnBrk="1" hangingPunct="1">
              <a:buFont typeface="Wingdings" panose="05000000000000000000" pitchFamily="2" charset="2"/>
              <a:buNone/>
            </a:pPr>
            <a:r>
              <a:rPr lang="en-US" altLang="zh-CN" i="1" dirty="0">
                <a:solidFill>
                  <a:srgbClr val="000000"/>
                </a:solidFill>
                <a:ea typeface="宋体" pitchFamily="2" charset="-122"/>
              </a:rPr>
              <a:t>E.g.</a:t>
            </a:r>
            <a:r>
              <a:rPr lang="en-US" altLang="zh-CN" dirty="0">
                <a:solidFill>
                  <a:srgbClr val="000000"/>
                </a:solidFill>
                <a:ea typeface="宋体" pitchFamily="2" charset="-122"/>
              </a:rPr>
              <a:t> If </a:t>
            </a:r>
            <a:r>
              <a:rPr lang="en-US" altLang="zh-CN" i="1" dirty="0">
                <a:solidFill>
                  <a:srgbClr val="000000"/>
                </a:solidFill>
                <a:ea typeface="宋体" pitchFamily="2" charset="-122"/>
              </a:rPr>
              <a:t>p</a:t>
            </a:r>
            <a:r>
              <a:rPr lang="en-US" altLang="zh-CN" dirty="0">
                <a:solidFill>
                  <a:srgbClr val="000000"/>
                </a:solidFill>
                <a:ea typeface="宋体" pitchFamily="2" charset="-122"/>
              </a:rPr>
              <a:t> = </a:t>
            </a:r>
            <a:r>
              <a:rPr lang="en-US" altLang="zh-CN" dirty="0">
                <a:solidFill>
                  <a:srgbClr val="000000"/>
                </a:solidFill>
                <a:latin typeface="Times New Roman" panose="02020603050405020304" pitchFamily="18" charset="0"/>
                <a:ea typeface="宋体" pitchFamily="2" charset="-122"/>
              </a:rPr>
              <a:t>“</a:t>
            </a:r>
            <a:r>
              <a:rPr lang="en-US" altLang="zh-CN" dirty="0">
                <a:solidFill>
                  <a:srgbClr val="000000"/>
                </a:solidFill>
                <a:ea typeface="宋体" pitchFamily="2" charset="-122"/>
              </a:rPr>
              <a:t>I have black hair.</a:t>
            </a:r>
            <a:r>
              <a:rPr lang="en-US" altLang="zh-CN" dirty="0">
                <a:solidFill>
                  <a:srgbClr val="000000"/>
                </a:solidFill>
                <a:latin typeface="Times New Roman" panose="02020603050405020304" pitchFamily="18" charset="0"/>
                <a:ea typeface="宋体" pitchFamily="2" charset="-122"/>
              </a:rPr>
              <a:t>”</a:t>
            </a:r>
            <a:endParaRPr lang="en-US" altLang="zh-CN" dirty="0">
              <a:solidFill>
                <a:srgbClr val="000000"/>
              </a:solidFill>
              <a:ea typeface="宋体" pitchFamily="2" charset="-122"/>
            </a:endParaRPr>
          </a:p>
          <a:p>
            <a:pPr eaLnBrk="1" hangingPunct="1">
              <a:buNone/>
            </a:pPr>
            <a:r>
              <a:rPr lang="en-US" altLang="zh-CN" dirty="0">
                <a:solidFill>
                  <a:srgbClr val="000000"/>
                </a:solidFill>
                <a:ea typeface="宋体" pitchFamily="2" charset="-122"/>
              </a:rPr>
              <a:t>	    then </a:t>
            </a:r>
            <a:r>
              <a:rPr lang="en-US" altLang="zh-CN" dirty="0">
                <a:solidFill>
                  <a:srgbClr val="000000"/>
                </a:solidFill>
                <a:latin typeface="Times New Roman" panose="02020603050405020304" pitchFamily="18" charset="0"/>
                <a:ea typeface="宋体" pitchFamily="2" charset="-122"/>
              </a:rPr>
              <a:t>¬</a:t>
            </a:r>
            <a:r>
              <a:rPr lang="en-US" altLang="zh-CN" i="1" dirty="0">
                <a:solidFill>
                  <a:srgbClr val="000000"/>
                </a:solidFill>
                <a:ea typeface="宋体" pitchFamily="2" charset="-122"/>
              </a:rPr>
              <a:t>p</a:t>
            </a:r>
            <a:r>
              <a:rPr lang="en-US" altLang="zh-CN" dirty="0">
                <a:solidFill>
                  <a:srgbClr val="000000"/>
                </a:solidFill>
                <a:ea typeface="宋体" pitchFamily="2" charset="-122"/>
              </a:rPr>
              <a:t> = </a:t>
            </a:r>
            <a:r>
              <a:rPr lang="en-US" altLang="zh-CN" dirty="0">
                <a:solidFill>
                  <a:srgbClr val="000000"/>
                </a:solidFill>
                <a:latin typeface="Times New Roman" panose="02020603050405020304" pitchFamily="18" charset="0"/>
                <a:ea typeface="宋体" pitchFamily="2" charset="-122"/>
              </a:rPr>
              <a:t>“</a:t>
            </a:r>
            <a:r>
              <a:rPr lang="en-US" altLang="zh-CN" dirty="0">
                <a:solidFill>
                  <a:srgbClr val="000000"/>
                </a:solidFill>
                <a:ea typeface="宋体" pitchFamily="2" charset="-122"/>
              </a:rPr>
              <a:t>I do </a:t>
            </a:r>
            <a:r>
              <a:rPr lang="en-US" altLang="zh-CN" b="1" dirty="0">
                <a:solidFill>
                  <a:srgbClr val="000000"/>
                </a:solidFill>
                <a:ea typeface="宋体" pitchFamily="2" charset="-122"/>
              </a:rPr>
              <a:t>not</a:t>
            </a:r>
            <a:r>
              <a:rPr lang="en-US" altLang="zh-CN" dirty="0">
                <a:solidFill>
                  <a:srgbClr val="000000"/>
                </a:solidFill>
                <a:ea typeface="宋体" pitchFamily="2" charset="-122"/>
              </a:rPr>
              <a:t> have black hair.</a:t>
            </a:r>
            <a:r>
              <a:rPr lang="en-US" altLang="zh-CN" dirty="0">
                <a:solidFill>
                  <a:srgbClr val="000000"/>
                </a:solidFill>
                <a:latin typeface="Times New Roman" panose="02020603050405020304" pitchFamily="18" charset="0"/>
                <a:ea typeface="宋体" pitchFamily="2" charset="-122"/>
              </a:rPr>
              <a:t>”</a:t>
            </a:r>
            <a:endParaRPr lang="en-US" altLang="zh-CN" dirty="0">
              <a:solidFill>
                <a:srgbClr val="000000"/>
              </a:solidFill>
              <a:ea typeface="宋体" pitchFamily="2" charset="-122"/>
            </a:endParaRPr>
          </a:p>
          <a:p>
            <a:pPr eaLnBrk="1" hangingPunct="1">
              <a:buFont typeface="Wingdings" panose="05000000000000000000" pitchFamily="2" charset="2"/>
              <a:buNone/>
            </a:pPr>
            <a:r>
              <a:rPr lang="en-US" altLang="zh-CN" dirty="0">
                <a:ea typeface="宋体" pitchFamily="2" charset="-122"/>
              </a:rPr>
              <a:t>The </a:t>
            </a:r>
            <a:r>
              <a:rPr lang="en-US" altLang="zh-CN" i="1" dirty="0">
                <a:ea typeface="宋体" pitchFamily="2" charset="-122"/>
              </a:rPr>
              <a:t>truth table</a:t>
            </a:r>
            <a:r>
              <a:rPr lang="en-US" altLang="zh-CN" dirty="0">
                <a:ea typeface="宋体" pitchFamily="2" charset="-122"/>
              </a:rPr>
              <a:t> for NOT:</a:t>
            </a:r>
          </a:p>
        </p:txBody>
      </p:sp>
      <p:graphicFrame>
        <p:nvGraphicFramePr>
          <p:cNvPr id="17413" name="Object 4"/>
          <p:cNvGraphicFramePr>
            <a:graphicFrameLocks noChangeAspect="1"/>
          </p:cNvGraphicFramePr>
          <p:nvPr/>
        </p:nvGraphicFramePr>
        <p:xfrm>
          <a:off x="5702300" y="4192588"/>
          <a:ext cx="1439863" cy="1612900"/>
        </p:xfrm>
        <a:graphic>
          <a:graphicData uri="http://schemas.openxmlformats.org/presentationml/2006/ole">
            <mc:AlternateContent xmlns:mc="http://schemas.openxmlformats.org/markup-compatibility/2006">
              <mc:Choice xmlns:v="urn:schemas-microsoft-com:vml" Requires="v">
                <p:oleObj spid="_x0000_s1032" r:id="rId3" imgW="1450975" imgH="1618615" progId="Word.Document.8">
                  <p:embed/>
                </p:oleObj>
              </mc:Choice>
              <mc:Fallback>
                <p:oleObj r:id="rId3" imgW="1450975" imgH="161861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2300" y="4192588"/>
                        <a:ext cx="1439863"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4" name="Text Box 5"/>
          <p:cNvSpPr txBox="1">
            <a:spLocks noChangeArrowheads="1"/>
          </p:cNvSpPr>
          <p:nvPr/>
        </p:nvSpPr>
        <p:spPr bwMode="auto">
          <a:xfrm>
            <a:off x="1076325" y="4953000"/>
            <a:ext cx="3565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solidFill>
                  <a:srgbClr val="006600"/>
                </a:solidFill>
                <a:latin typeface="Times New Roman" panose="02020603050405020304" pitchFamily="18" charset="0"/>
              </a:rPr>
              <a:t>T :≡ True;  F :≡ False</a:t>
            </a:r>
          </a:p>
          <a:p>
            <a:pPr>
              <a:spcBef>
                <a:spcPct val="0"/>
              </a:spcBef>
              <a:buClrTx/>
              <a:buFontTx/>
              <a:buNone/>
            </a:pPr>
            <a:r>
              <a:rPr lang="en-US" altLang="zh-CN" sz="2400">
                <a:solidFill>
                  <a:srgbClr val="006600"/>
                </a:solidFill>
                <a:latin typeface="Times New Roman" panose="02020603050405020304" pitchFamily="18" charset="0"/>
              </a:rPr>
              <a:t>“:≡” means “is defined as”</a:t>
            </a:r>
          </a:p>
        </p:txBody>
      </p:sp>
      <p:sp>
        <p:nvSpPr>
          <p:cNvPr id="17415" name="Text Box 6"/>
          <p:cNvSpPr txBox="1">
            <a:spLocks noChangeArrowheads="1"/>
          </p:cNvSpPr>
          <p:nvPr/>
        </p:nvSpPr>
        <p:spPr bwMode="auto">
          <a:xfrm>
            <a:off x="5013325" y="5654675"/>
            <a:ext cx="1233488" cy="8223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Operand</a:t>
            </a:r>
            <a:br>
              <a:rPr lang="en-US" altLang="zh-CN" sz="2400">
                <a:latin typeface="Times New Roman" panose="02020603050405020304" pitchFamily="18" charset="0"/>
              </a:rPr>
            </a:br>
            <a:r>
              <a:rPr lang="en-US" altLang="zh-CN" sz="2400">
                <a:latin typeface="Times New Roman" panose="02020603050405020304" pitchFamily="18" charset="0"/>
              </a:rPr>
              <a:t>column</a:t>
            </a:r>
          </a:p>
        </p:txBody>
      </p:sp>
      <p:sp>
        <p:nvSpPr>
          <p:cNvPr id="17416" name="Text Box 7"/>
          <p:cNvSpPr txBox="1">
            <a:spLocks noChangeArrowheads="1"/>
          </p:cNvSpPr>
          <p:nvPr/>
        </p:nvSpPr>
        <p:spPr bwMode="auto">
          <a:xfrm>
            <a:off x="6523038" y="5654675"/>
            <a:ext cx="1096962" cy="8223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2400">
                <a:latin typeface="Times New Roman" panose="02020603050405020304" pitchFamily="18" charset="0"/>
              </a:rPr>
              <a:t>Result</a:t>
            </a:r>
            <a:br>
              <a:rPr lang="en-US" altLang="zh-CN" sz="2400">
                <a:latin typeface="Times New Roman" panose="02020603050405020304" pitchFamily="18" charset="0"/>
              </a:rPr>
            </a:br>
            <a:r>
              <a:rPr lang="en-US" altLang="zh-CN" sz="2400">
                <a:latin typeface="Times New Roman" panose="02020603050405020304" pitchFamily="18" charset="0"/>
              </a:rPr>
              <a:t>column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00BB325-0D9D-4DD9-9FFC-BAE5BC1F8022}" type="slidenum">
              <a:rPr lang="en-US" altLang="zh-CN" sz="1200">
                <a:effectLst>
                  <a:outerShdw blurRad="38100" dist="38100" dir="2700000" algn="tl">
                    <a:srgbClr val="C0C0C0"/>
                  </a:outerShdw>
                </a:effectLst>
                <a:latin typeface="Verdana" panose="020B0604030504040204" pitchFamily="34" charset="0"/>
              </a:rPr>
              <a:t>90</a:t>
            </a:fld>
            <a:endParaRPr lang="en-US" altLang="zh-CN" sz="1200">
              <a:effectLst>
                <a:outerShdw blurRad="38100" dist="38100" dir="2700000" algn="tl">
                  <a:srgbClr val="C0C0C0"/>
                </a:outerShdw>
              </a:effectLst>
              <a:latin typeface="Verdana" panose="020B0604030504040204" pitchFamily="34" charset="0"/>
            </a:endParaRPr>
          </a:p>
        </p:txBody>
      </p:sp>
      <p:sp>
        <p:nvSpPr>
          <p:cNvPr id="10649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0650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21. </a:t>
            </a:r>
            <a:r>
              <a:rPr lang="en-US" altLang="zh-CN" dirty="0"/>
              <a:t>Which of the following is a proposition? (D)</a:t>
            </a:r>
          </a:p>
          <a:p>
            <a:r>
              <a:rPr lang="en-US" altLang="zh-CN" dirty="0"/>
              <a:t>A) Please wear a mask.</a:t>
            </a:r>
          </a:p>
          <a:p>
            <a:r>
              <a:rPr lang="en-US" altLang="zh-CN" dirty="0"/>
              <a:t>B) x:=x+1.</a:t>
            </a:r>
          </a:p>
          <a:p>
            <a:r>
              <a:rPr lang="en-US" altLang="zh-CN" dirty="0"/>
              <a:t>C) 1+2.</a:t>
            </a:r>
          </a:p>
          <a:p>
            <a:r>
              <a:rPr lang="en-US" altLang="zh-CN" dirty="0"/>
              <a:t>D) If 1+100=100, then 2+2=4.</a:t>
            </a:r>
            <a:endParaRPr lang="en-US" altLang="zh-CN" sz="2400" dirty="0">
              <a:ea typeface="宋体"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2B21E48-1CB5-4576-946D-A745FF8DAD10}" type="slidenum">
              <a:rPr lang="en-US" altLang="zh-CN" sz="1200">
                <a:effectLst>
                  <a:outerShdw blurRad="38100" dist="38100" dir="2700000" algn="tl">
                    <a:srgbClr val="C0C0C0"/>
                  </a:outerShdw>
                </a:effectLst>
                <a:latin typeface="Verdana" panose="020B0604030504040204" pitchFamily="34" charset="0"/>
              </a:rPr>
              <a:t>91</a:t>
            </a:fld>
            <a:endParaRPr lang="en-US" altLang="zh-CN" sz="1200">
              <a:effectLst>
                <a:outerShdw blurRad="38100" dist="38100" dir="2700000" algn="tl">
                  <a:srgbClr val="C0C0C0"/>
                </a:outerShdw>
              </a:effectLst>
              <a:latin typeface="Verdana" panose="020B0604030504040204" pitchFamily="34" charset="0"/>
            </a:endParaRPr>
          </a:p>
        </p:txBody>
      </p:sp>
      <p:sp>
        <p:nvSpPr>
          <p:cNvPr id="11161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2" name="文本框 1"/>
              <p:cNvSpPr txBox="1"/>
              <p:nvPr/>
            </p:nvSpPr>
            <p:spPr>
              <a:xfrm>
                <a:off x="381110" y="1447800"/>
                <a:ext cx="8319906" cy="1077218"/>
              </a:xfrm>
              <a:prstGeom prst="rect">
                <a:avLst/>
              </a:prstGeom>
              <a:solidFill>
                <a:schemeClr val="bg1"/>
              </a:solidFill>
            </p:spPr>
            <p:txBody>
              <a:bodyPr wrap="none" rtlCol="0">
                <a:spAutoFit/>
              </a:bodyPr>
              <a:lstStyle/>
              <a:p>
                <a:r>
                  <a:rPr lang="en-US" altLang="zh-CN" sz="3200" dirty="0"/>
                  <a:t>22. If p</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q is true, the truth value of </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p</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t>q</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q </a:t>
                </a:r>
              </a:p>
              <a:p>
                <a:r>
                  <a:rPr lang="en-US" altLang="zh-CN" sz="3200" dirty="0"/>
                  <a:t>is ___.</a:t>
                </a:r>
                <a:endParaRPr lang="zh-CN" altLang="en-US" sz="3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81110" y="1447800"/>
                <a:ext cx="8319906" cy="1077218"/>
              </a:xfrm>
              <a:prstGeom prst="rect">
                <a:avLst/>
              </a:prstGeom>
              <a:blipFill rotWithShape="1">
                <a:blip r:embed="rId2"/>
                <a:stretch>
                  <a:fillRect l="-1" r="-562" b="-2570"/>
                </a:stretch>
              </a:blipFill>
            </p:spPr>
            <p:txBody>
              <a:bodyPr/>
              <a:lstStyle/>
              <a:p>
                <a:r>
                  <a:rPr lang="zh-CN" altLang="en-US">
                    <a:noFill/>
                  </a:rPr>
                  <a:t> </a:t>
                </a:r>
              </a:p>
            </p:txBody>
          </p:sp>
        </mc:Fallback>
      </mc:AlternateContent>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2B21E48-1CB5-4576-946D-A745FF8DAD10}" type="slidenum">
              <a:rPr lang="en-US" altLang="zh-CN" sz="1200">
                <a:effectLst>
                  <a:outerShdw blurRad="38100" dist="38100" dir="2700000" algn="tl">
                    <a:srgbClr val="C0C0C0"/>
                  </a:outerShdw>
                </a:effectLst>
                <a:latin typeface="Verdana" panose="020B0604030504040204" pitchFamily="34" charset="0"/>
              </a:rPr>
              <a:t>92</a:t>
            </a:fld>
            <a:endParaRPr lang="en-US" altLang="zh-CN" sz="1200">
              <a:effectLst>
                <a:outerShdw blurRad="38100" dist="38100" dir="2700000" algn="tl">
                  <a:srgbClr val="C0C0C0"/>
                </a:outerShdw>
              </a:effectLst>
              <a:latin typeface="Verdana" panose="020B0604030504040204" pitchFamily="34" charset="0"/>
            </a:endParaRPr>
          </a:p>
        </p:txBody>
      </p:sp>
      <p:sp>
        <p:nvSpPr>
          <p:cNvPr id="11161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mc:AlternateContent xmlns:mc="http://schemas.openxmlformats.org/markup-compatibility/2006" xmlns:a14="http://schemas.microsoft.com/office/drawing/2010/main">
        <mc:Choice Requires="a14">
          <p:sp>
            <p:nvSpPr>
              <p:cNvPr id="2" name="文本框 1"/>
              <p:cNvSpPr txBox="1"/>
              <p:nvPr/>
            </p:nvSpPr>
            <p:spPr>
              <a:xfrm>
                <a:off x="381110" y="1447800"/>
                <a:ext cx="8319906" cy="1077218"/>
              </a:xfrm>
              <a:prstGeom prst="rect">
                <a:avLst/>
              </a:prstGeom>
              <a:solidFill>
                <a:schemeClr val="bg1"/>
              </a:solidFill>
            </p:spPr>
            <p:txBody>
              <a:bodyPr wrap="none" rtlCol="0">
                <a:spAutoFit/>
              </a:bodyPr>
              <a:lstStyle/>
              <a:p>
                <a:r>
                  <a:rPr lang="en-US" altLang="zh-CN" sz="3200" dirty="0"/>
                  <a:t>22. If p</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q is true, the truth value of </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p</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t>q</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t>q </a:t>
                </a:r>
              </a:p>
              <a:p>
                <a:r>
                  <a:rPr lang="en-US" altLang="zh-CN" sz="3200" dirty="0"/>
                  <a:t>is</a:t>
                </a:r>
                <a:r>
                  <a:rPr lang="en-US" altLang="zh-CN" sz="3200" u="sng" dirty="0"/>
                  <a:t>  T  </a:t>
                </a:r>
                <a:r>
                  <a:rPr lang="en-US" altLang="zh-CN" sz="3200" dirty="0"/>
                  <a:t>.</a:t>
                </a:r>
                <a:endParaRPr lang="zh-CN" altLang="en-US" sz="3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81110" y="1447800"/>
                <a:ext cx="8319906" cy="1077218"/>
              </a:xfrm>
              <a:prstGeom prst="rect">
                <a:avLst/>
              </a:prstGeom>
              <a:blipFill rotWithShape="1">
                <a:blip r:embed="rId2"/>
                <a:stretch>
                  <a:fillRect l="-1" r="-562" b="-2570"/>
                </a:stretch>
              </a:blipFill>
            </p:spPr>
            <p:txBody>
              <a:bodyPr/>
              <a:lstStyle/>
              <a:p>
                <a:r>
                  <a:rPr lang="zh-CN" altLang="en-US">
                    <a:noFill/>
                  </a:rPr>
                  <a:t> </a:t>
                </a:r>
              </a:p>
            </p:txBody>
          </p:sp>
        </mc:Fallback>
      </mc:AlternateContent>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4E199D3-0EF5-44FD-97EE-3B4BDA769B0F}" type="slidenum">
              <a:rPr lang="en-US" altLang="zh-CN" sz="1200">
                <a:effectLst>
                  <a:outerShdw blurRad="38100" dist="38100" dir="2700000" algn="tl">
                    <a:srgbClr val="C0C0C0"/>
                  </a:outerShdw>
                </a:effectLst>
                <a:latin typeface="Verdana" panose="020B0604030504040204" pitchFamily="34" charset="0"/>
              </a:rPr>
              <a:t>93</a:t>
            </a:fld>
            <a:endParaRPr lang="en-US" altLang="zh-CN" sz="1200">
              <a:effectLst>
                <a:outerShdw blurRad="38100" dist="38100" dir="2700000" algn="tl">
                  <a:srgbClr val="C0C0C0"/>
                </a:outerShdw>
              </a:effectLst>
              <a:latin typeface="Verdana" panose="020B0604030504040204" pitchFamily="34" charset="0"/>
            </a:endParaRPr>
          </a:p>
        </p:txBody>
      </p:sp>
      <p:sp>
        <p:nvSpPr>
          <p:cNvPr id="11366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3668" name="Rectangle 3"/>
          <p:cNvSpPr>
            <a:spLocks noGrp="1" noChangeArrowheads="1"/>
          </p:cNvSpPr>
          <p:nvPr>
            <p:ph type="body" idx="4294967295"/>
          </p:nvPr>
        </p:nvSpPr>
        <p:spPr>
          <a:xfrm>
            <a:off x="0" y="1447800"/>
            <a:ext cx="9145588" cy="4725988"/>
          </a:xfrm>
        </p:spPr>
        <p:txBody>
          <a:bodyPr/>
          <a:lstStyle/>
          <a:p>
            <a:pPr algn="just"/>
            <a:r>
              <a:rPr lang="en-US" altLang="zh-CN" dirty="0">
                <a:ea typeface="宋体" pitchFamily="2" charset="-122"/>
              </a:rPr>
              <a:t>23.</a:t>
            </a:r>
            <a:r>
              <a:rPr lang="zh-CN" altLang="zh-CN" dirty="0">
                <a:ea typeface="宋体" pitchFamily="2" charset="-122"/>
              </a:rPr>
              <a:t> </a:t>
            </a:r>
            <a:r>
              <a:rPr lang="en-US" altLang="zh-CN" dirty="0">
                <a:ea typeface="宋体" pitchFamily="2" charset="-122"/>
              </a:rPr>
              <a:t>Translate the protocol piece </a:t>
            </a:r>
          </a:p>
          <a:p>
            <a:pPr algn="just"/>
            <a:r>
              <a:rPr lang="en-US" altLang="zh-CN" dirty="0">
                <a:ea typeface="宋体" pitchFamily="2" charset="-122"/>
              </a:rPr>
              <a:t>“The router can send packets to the edge system only if it supports the new address space” considering P as “the router can send packets to the edge system” and Q as “the router supports the new address space”</a:t>
            </a:r>
          </a:p>
          <a:p>
            <a:pPr algn="just"/>
            <a:endParaRPr lang="en-US" altLang="zh-CN" sz="2400" dirty="0">
              <a:ea typeface="宋体"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74EE156-389D-423F-9ABF-CD535AB6FDF8}" type="slidenum">
              <a:rPr lang="en-US" altLang="zh-CN" sz="1200">
                <a:effectLst>
                  <a:outerShdw blurRad="38100" dist="38100" dir="2700000" algn="tl">
                    <a:srgbClr val="C0C0C0"/>
                  </a:outerShdw>
                </a:effectLst>
                <a:latin typeface="Verdana" panose="020B0604030504040204" pitchFamily="34" charset="0"/>
              </a:rPr>
              <a:t>94</a:t>
            </a:fld>
            <a:endParaRPr lang="en-US" altLang="zh-CN" sz="1200">
              <a:effectLst>
                <a:outerShdw blurRad="38100" dist="38100" dir="2700000" algn="tl">
                  <a:srgbClr val="C0C0C0"/>
                </a:outerShdw>
              </a:effectLst>
              <a:latin typeface="Verdana" panose="020B0604030504040204" pitchFamily="34" charset="0"/>
            </a:endParaRPr>
          </a:p>
        </p:txBody>
      </p:sp>
      <p:sp>
        <p:nvSpPr>
          <p:cNvPr id="114691"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4692" name="Rectangle 3"/>
          <p:cNvSpPr>
            <a:spLocks noGrp="1" noChangeArrowheads="1"/>
          </p:cNvSpPr>
          <p:nvPr>
            <p:ph type="body" idx="4294967295"/>
          </p:nvPr>
        </p:nvSpPr>
        <p:spPr>
          <a:xfrm>
            <a:off x="0" y="1447800"/>
            <a:ext cx="9145588" cy="4725988"/>
          </a:xfrm>
        </p:spPr>
        <p:txBody>
          <a:bodyPr/>
          <a:lstStyle/>
          <a:p>
            <a:pPr algn="just"/>
            <a:r>
              <a:rPr lang="en-US" altLang="zh-CN" dirty="0">
                <a:ea typeface="宋体" pitchFamily="2" charset="-122"/>
              </a:rPr>
              <a:t>23.</a:t>
            </a:r>
            <a:r>
              <a:rPr lang="zh-CN" altLang="zh-CN" dirty="0">
                <a:ea typeface="宋体" pitchFamily="2" charset="-122"/>
              </a:rPr>
              <a:t> </a:t>
            </a:r>
            <a:r>
              <a:rPr lang="en-US" altLang="zh-CN" dirty="0">
                <a:ea typeface="宋体" pitchFamily="2" charset="-122"/>
              </a:rPr>
              <a:t>Translate the protocol piece </a:t>
            </a:r>
          </a:p>
          <a:p>
            <a:pPr algn="just"/>
            <a:r>
              <a:rPr lang="en-US" altLang="zh-CN" dirty="0">
                <a:ea typeface="宋体" pitchFamily="2" charset="-122"/>
              </a:rPr>
              <a:t>“The router can send packets to the edge system only if it supports the new address space” considering P as “the router can send packets to the edge system” and Q as “the router supports the new address space”</a:t>
            </a:r>
          </a:p>
          <a:p>
            <a:endParaRPr lang="en-US" altLang="zh-CN" u="sng" dirty="0">
              <a:ea typeface="宋体" pitchFamily="2" charset="-122"/>
            </a:endParaRPr>
          </a:p>
          <a:p>
            <a:r>
              <a:rPr lang="en-US" altLang="zh-CN" u="sng" dirty="0">
                <a:ea typeface="宋体" pitchFamily="2" charset="-122"/>
              </a:rPr>
              <a:t>P-&gt;Q</a:t>
            </a:r>
            <a:r>
              <a:rPr lang="en-US" altLang="zh-CN" dirty="0">
                <a:ea typeface="宋体" pitchFamily="2" charset="-122"/>
              </a:rPr>
              <a:t> </a:t>
            </a:r>
            <a:endParaRPr lang="en-US" altLang="zh-CN" sz="2400" dirty="0">
              <a:ea typeface="宋体"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20D30B0-2A8C-4955-8373-E424AB175F80}" type="slidenum">
              <a:rPr lang="en-US" altLang="zh-CN" sz="1200">
                <a:effectLst>
                  <a:outerShdw blurRad="38100" dist="38100" dir="2700000" algn="tl">
                    <a:srgbClr val="C0C0C0"/>
                  </a:outerShdw>
                </a:effectLst>
                <a:latin typeface="Verdana" panose="020B0604030504040204" pitchFamily="34" charset="0"/>
              </a:rPr>
              <a:t>95</a:t>
            </a:fld>
            <a:endParaRPr lang="en-US" altLang="zh-CN" sz="1200">
              <a:effectLst>
                <a:outerShdw blurRad="38100" dist="38100" dir="2700000" algn="tl">
                  <a:srgbClr val="C0C0C0"/>
                </a:outerShdw>
              </a:effectLst>
              <a:latin typeface="Verdana" panose="020B0604030504040204" pitchFamily="34" charset="0"/>
            </a:endParaRPr>
          </a:p>
        </p:txBody>
      </p:sp>
      <p:sp>
        <p:nvSpPr>
          <p:cNvPr id="115715"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5716"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24. ( p </a:t>
            </a:r>
            <a:r>
              <a:rPr lang="en-US" altLang="zh-CN" dirty="0">
                <a:ea typeface="宋体" pitchFamily="2" charset="-122"/>
                <a:sym typeface="Symbol" panose="05050102010706020507" pitchFamily="18" charset="2"/>
              </a:rPr>
              <a:t></a:t>
            </a:r>
            <a:r>
              <a:rPr lang="en-US" altLang="zh-CN" dirty="0">
                <a:ea typeface="宋体" pitchFamily="2" charset="-122"/>
              </a:rPr>
              <a:t> q ) </a:t>
            </a:r>
            <a:r>
              <a:rPr lang="en-US" altLang="zh-CN" dirty="0">
                <a:ea typeface="宋体" pitchFamily="2" charset="-122"/>
                <a:sym typeface="Symbol" panose="05050102010706020507" pitchFamily="18" charset="2"/>
              </a:rPr>
              <a:t></a:t>
            </a:r>
            <a:r>
              <a:rPr lang="en-US" altLang="zh-CN" dirty="0">
                <a:ea typeface="宋体" pitchFamily="2" charset="-122"/>
              </a:rPr>
              <a:t> p </a:t>
            </a:r>
            <a:r>
              <a:rPr lang="en-US" altLang="zh-CN" dirty="0">
                <a:ea typeface="宋体" pitchFamily="2" charset="-122"/>
                <a:sym typeface="Symbol" panose="05050102010706020507" pitchFamily="18" charset="2"/>
              </a:rPr>
              <a:t></a:t>
            </a:r>
            <a:r>
              <a:rPr lang="en-US" altLang="zh-CN" dirty="0">
                <a:ea typeface="宋体" pitchFamily="2" charset="-122"/>
              </a:rPr>
              <a:t> q  is true or false? </a:t>
            </a:r>
            <a:endParaRPr lang="en-US" altLang="zh-CN" sz="2400" u="sng" dirty="0">
              <a:ea typeface="宋体" pitchFamily="2" charset="-122"/>
            </a:endParaRPr>
          </a:p>
          <a:p>
            <a:pPr>
              <a:buFont typeface="Wingdings" panose="05000000000000000000" pitchFamily="2" charset="2"/>
              <a:buNone/>
            </a:pPr>
            <a:endParaRPr lang="en-US" altLang="zh-CN" u="sng" dirty="0">
              <a:ea typeface="宋体"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B097A78-33E6-4DB8-820D-9C442F81F4E4}" type="slidenum">
              <a:rPr lang="en-US" altLang="zh-CN" sz="1200">
                <a:effectLst>
                  <a:outerShdw blurRad="38100" dist="38100" dir="2700000" algn="tl">
                    <a:srgbClr val="C0C0C0"/>
                  </a:outerShdw>
                </a:effectLst>
                <a:latin typeface="Verdana" panose="020B0604030504040204" pitchFamily="34" charset="0"/>
              </a:rPr>
              <a:t>96</a:t>
            </a:fld>
            <a:endParaRPr lang="en-US" altLang="zh-CN" sz="1200">
              <a:effectLst>
                <a:outerShdw blurRad="38100" dist="38100" dir="2700000" algn="tl">
                  <a:srgbClr val="C0C0C0"/>
                </a:outerShdw>
              </a:effectLst>
              <a:latin typeface="Verdana" panose="020B0604030504040204" pitchFamily="34" charset="0"/>
            </a:endParaRPr>
          </a:p>
        </p:txBody>
      </p:sp>
      <p:sp>
        <p:nvSpPr>
          <p:cNvPr id="116739"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6740" name="Rectangle 3"/>
          <p:cNvSpPr>
            <a:spLocks noGrp="1" noChangeArrowheads="1"/>
          </p:cNvSpPr>
          <p:nvPr>
            <p:ph type="body" idx="4294967295"/>
          </p:nvPr>
        </p:nvSpPr>
        <p:spPr>
          <a:xfrm>
            <a:off x="0" y="1447800"/>
            <a:ext cx="9145588" cy="4725988"/>
          </a:xfrm>
        </p:spPr>
        <p:txBody>
          <a:bodyPr/>
          <a:lstStyle/>
          <a:p>
            <a:r>
              <a:rPr lang="en-US" altLang="zh-CN" dirty="0">
                <a:ea typeface="宋体" pitchFamily="2" charset="-122"/>
              </a:rPr>
              <a:t>24. ( p </a:t>
            </a:r>
            <a:r>
              <a:rPr lang="en-US" altLang="zh-CN" dirty="0">
                <a:ea typeface="宋体" pitchFamily="2" charset="-122"/>
                <a:sym typeface="Symbol" panose="05050102010706020507" pitchFamily="18" charset="2"/>
              </a:rPr>
              <a:t></a:t>
            </a:r>
            <a:r>
              <a:rPr lang="en-US" altLang="zh-CN" dirty="0">
                <a:ea typeface="宋体" pitchFamily="2" charset="-122"/>
              </a:rPr>
              <a:t> q ) </a:t>
            </a:r>
            <a:r>
              <a:rPr lang="en-US" altLang="zh-CN" dirty="0">
                <a:ea typeface="宋体" pitchFamily="2" charset="-122"/>
                <a:sym typeface="Symbol" panose="05050102010706020507" pitchFamily="18" charset="2"/>
              </a:rPr>
              <a:t></a:t>
            </a:r>
            <a:r>
              <a:rPr lang="en-US" altLang="zh-CN" dirty="0">
                <a:ea typeface="宋体" pitchFamily="2" charset="-122"/>
              </a:rPr>
              <a:t> p </a:t>
            </a:r>
            <a:r>
              <a:rPr lang="en-US" altLang="zh-CN" dirty="0">
                <a:ea typeface="宋体" pitchFamily="2" charset="-122"/>
                <a:sym typeface="Symbol" panose="05050102010706020507" pitchFamily="18" charset="2"/>
              </a:rPr>
              <a:t></a:t>
            </a:r>
            <a:r>
              <a:rPr lang="en-US" altLang="zh-CN" dirty="0">
                <a:ea typeface="宋体" pitchFamily="2" charset="-122"/>
              </a:rPr>
              <a:t> q  is true or false? </a:t>
            </a:r>
            <a:endParaRPr lang="en-US" altLang="zh-CN" sz="2400" u="sng" dirty="0">
              <a:ea typeface="宋体" pitchFamily="2" charset="-122"/>
            </a:endParaRPr>
          </a:p>
          <a:p>
            <a:endParaRPr lang="en-US" altLang="zh-CN" u="sng" dirty="0">
              <a:ea typeface="宋体" pitchFamily="2" charset="-122"/>
            </a:endParaRPr>
          </a:p>
          <a:p>
            <a:endParaRPr lang="en-US" altLang="zh-CN" u="sng" dirty="0">
              <a:ea typeface="宋体" pitchFamily="2" charset="-122"/>
            </a:endParaRPr>
          </a:p>
          <a:p>
            <a:r>
              <a:rPr lang="en-US" altLang="zh-CN" u="sng" dirty="0">
                <a:ea typeface="宋体" pitchFamily="2" charset="-122"/>
              </a:rPr>
              <a:t>T</a:t>
            </a:r>
            <a:endParaRPr lang="en-US" altLang="zh-CN" dirty="0">
              <a:ea typeface="宋体"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2100C2A-14F3-469F-ACA2-F9C95DD56C1A}" type="slidenum">
              <a:rPr lang="en-US" altLang="zh-CN" sz="1200">
                <a:effectLst>
                  <a:outerShdw blurRad="38100" dist="38100" dir="2700000" algn="tl">
                    <a:srgbClr val="C0C0C0"/>
                  </a:outerShdw>
                </a:effectLst>
                <a:latin typeface="Verdana" panose="020B0604030504040204" pitchFamily="34" charset="0"/>
              </a:rPr>
              <a:t>97</a:t>
            </a:fld>
            <a:endParaRPr lang="en-US" altLang="zh-CN" sz="1200">
              <a:effectLst>
                <a:outerShdw blurRad="38100" dist="38100" dir="2700000" algn="tl">
                  <a:srgbClr val="C0C0C0"/>
                </a:outerShdw>
              </a:effectLst>
              <a:latin typeface="Verdana" panose="020B0604030504040204" pitchFamily="34" charset="0"/>
            </a:endParaRPr>
          </a:p>
        </p:txBody>
      </p:sp>
      <p:sp>
        <p:nvSpPr>
          <p:cNvPr id="117763"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7764" name="Rectangle 3"/>
          <p:cNvSpPr>
            <a:spLocks noGrp="1" noChangeArrowheads="1"/>
          </p:cNvSpPr>
          <p:nvPr>
            <p:ph type="body" idx="4294967295"/>
          </p:nvPr>
        </p:nvSpPr>
        <p:spPr>
          <a:xfrm>
            <a:off x="0" y="1447800"/>
            <a:ext cx="9145588" cy="4725988"/>
          </a:xfrm>
        </p:spPr>
        <p:txBody>
          <a:bodyPr/>
          <a:lstStyle/>
          <a:p>
            <a:pPr algn="just"/>
            <a:r>
              <a:rPr lang="en-US" altLang="zh-CN" dirty="0">
                <a:ea typeface="宋体" pitchFamily="2" charset="-122"/>
              </a:rPr>
              <a:t>25. Translate the proverb “Either publish or perish,</a:t>
            </a:r>
            <a:r>
              <a:rPr lang="zh-CN" altLang="en-US" dirty="0">
                <a:ea typeface="宋体" pitchFamily="2" charset="-122"/>
              </a:rPr>
              <a:t> </a:t>
            </a:r>
            <a:r>
              <a:rPr lang="en-US" altLang="zh-CN" dirty="0">
                <a:ea typeface="宋体" pitchFamily="2" charset="-122"/>
              </a:rPr>
              <a:t>(but not both!)” considering P as “publish” and Q as “perish”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F0AFB7D-D4CD-4486-A587-20D9726C9AF3}" type="slidenum">
              <a:rPr lang="en-US" altLang="zh-CN" sz="1200">
                <a:effectLst>
                  <a:outerShdw blurRad="38100" dist="38100" dir="2700000" algn="tl">
                    <a:srgbClr val="C0C0C0"/>
                  </a:outerShdw>
                </a:effectLst>
                <a:latin typeface="Verdana" panose="020B0604030504040204" pitchFamily="34" charset="0"/>
              </a:rPr>
              <a:t>98</a:t>
            </a:fld>
            <a:endParaRPr lang="en-US" altLang="zh-CN" sz="1200">
              <a:effectLst>
                <a:outerShdw blurRad="38100" dist="38100" dir="2700000" algn="tl">
                  <a:srgbClr val="C0C0C0"/>
                </a:outerShdw>
              </a:effectLst>
              <a:latin typeface="Verdana" panose="020B0604030504040204" pitchFamily="34" charset="0"/>
            </a:endParaRPr>
          </a:p>
        </p:txBody>
      </p:sp>
      <p:sp>
        <p:nvSpPr>
          <p:cNvPr id="118787"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8788" name="Rectangle 3"/>
          <p:cNvSpPr>
            <a:spLocks noGrp="1" noChangeArrowheads="1"/>
          </p:cNvSpPr>
          <p:nvPr>
            <p:ph type="body" idx="4294967295"/>
          </p:nvPr>
        </p:nvSpPr>
        <p:spPr>
          <a:xfrm>
            <a:off x="0" y="1447800"/>
            <a:ext cx="9145588" cy="4678363"/>
          </a:xfrm>
        </p:spPr>
        <p:txBody>
          <a:bodyPr/>
          <a:lstStyle/>
          <a:p>
            <a:pPr algn="just"/>
            <a:r>
              <a:rPr lang="en-US" altLang="zh-CN" dirty="0">
                <a:ea typeface="宋体" pitchFamily="2" charset="-122"/>
              </a:rPr>
              <a:t>25. Translate the proverb “Either publish or perish,</a:t>
            </a:r>
            <a:r>
              <a:rPr lang="zh-CN" altLang="en-US" dirty="0">
                <a:ea typeface="宋体" pitchFamily="2" charset="-122"/>
              </a:rPr>
              <a:t> </a:t>
            </a:r>
            <a:r>
              <a:rPr lang="en-US" altLang="zh-CN" dirty="0">
                <a:ea typeface="宋体" pitchFamily="2" charset="-122"/>
              </a:rPr>
              <a:t>(but not both!)” considering P as “publish” and Q as “perish” </a:t>
            </a:r>
          </a:p>
          <a:p>
            <a:pPr algn="just"/>
            <a:endParaRPr lang="en-US" altLang="zh-CN" u="sng" dirty="0">
              <a:ea typeface="宋体" pitchFamily="2" charset="-122"/>
            </a:endParaRPr>
          </a:p>
          <a:p>
            <a:pPr algn="just"/>
            <a:endParaRPr lang="en-US" altLang="zh-CN" u="sng" dirty="0">
              <a:ea typeface="宋体" pitchFamily="2" charset="-122"/>
            </a:endParaRPr>
          </a:p>
          <a:p>
            <a:pPr algn="just"/>
            <a:r>
              <a:rPr lang="en-US" altLang="zh-CN" u="sng" dirty="0">
                <a:ea typeface="宋体" pitchFamily="2" charset="-122"/>
              </a:rPr>
              <a:t>P</a:t>
            </a:r>
            <a:r>
              <a:rPr lang="en-US" altLang="zh-CN" u="sng" dirty="0">
                <a:ea typeface="宋体" pitchFamily="2" charset="-122"/>
                <a:sym typeface="Symbol" panose="05050102010706020507" pitchFamily="18" charset="2"/>
              </a:rPr>
              <a:t></a:t>
            </a:r>
            <a:r>
              <a:rPr lang="en-US" altLang="zh-CN" u="sng" dirty="0">
                <a:ea typeface="宋体" pitchFamily="2" charset="-122"/>
              </a:rPr>
              <a:t>Q</a:t>
            </a:r>
            <a:endParaRPr lang="en-US" altLang="zh-CN" sz="2400" dirty="0">
              <a:ea typeface="宋体"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3124200" y="6477000"/>
            <a:ext cx="2133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7DF4807-9924-4B5E-95D4-F9996B47D22B}" type="slidenum">
              <a:rPr lang="en-US" altLang="zh-CN" sz="1200">
                <a:effectLst>
                  <a:outerShdw blurRad="38100" dist="38100" dir="2700000" algn="tl">
                    <a:srgbClr val="C0C0C0"/>
                  </a:outerShdw>
                </a:effectLst>
                <a:latin typeface="Verdana" panose="020B0604030504040204" pitchFamily="34" charset="0"/>
              </a:rPr>
              <a:t>99</a:t>
            </a:fld>
            <a:endParaRPr lang="en-US" altLang="zh-CN" sz="1200">
              <a:effectLst>
                <a:outerShdw blurRad="38100" dist="38100" dir="2700000" algn="tl">
                  <a:srgbClr val="C0C0C0"/>
                </a:outerShdw>
              </a:effectLst>
              <a:latin typeface="Verdana" panose="020B0604030504040204" pitchFamily="34" charset="0"/>
            </a:endParaRPr>
          </a:p>
        </p:txBody>
      </p:sp>
      <p:sp>
        <p:nvSpPr>
          <p:cNvPr id="119811" name="Rectangle 2"/>
          <p:cNvSpPr>
            <a:spLocks noGrp="1" noChangeArrowheads="1"/>
          </p:cNvSpPr>
          <p:nvPr>
            <p:ph type="title" idx="4294967295"/>
          </p:nvPr>
        </p:nvSpPr>
        <p:spPr/>
        <p:txBody>
          <a:bodyPr/>
          <a:lstStyle/>
          <a:p>
            <a:pPr eaLnBrk="1" hangingPunct="1"/>
            <a:r>
              <a:rPr lang="en-US" altLang="zh-CN" sz="2800">
                <a:ea typeface="宋体" pitchFamily="2" charset="-122"/>
              </a:rPr>
              <a:t>Exercises</a:t>
            </a:r>
          </a:p>
        </p:txBody>
      </p:sp>
      <p:sp>
        <p:nvSpPr>
          <p:cNvPr id="119812" name="Rectangle 3"/>
          <p:cNvSpPr>
            <a:spLocks noGrp="1" noChangeArrowheads="1"/>
          </p:cNvSpPr>
          <p:nvPr>
            <p:ph type="body" idx="4294967295"/>
          </p:nvPr>
        </p:nvSpPr>
        <p:spPr>
          <a:xfrm>
            <a:off x="0" y="1447800"/>
            <a:ext cx="9145588" cy="4725988"/>
          </a:xfrm>
        </p:spPr>
        <p:txBody>
          <a:bodyPr/>
          <a:lstStyle/>
          <a:p>
            <a:pPr algn="just"/>
            <a:r>
              <a:rPr lang="en-US" altLang="zh-CN" dirty="0">
                <a:ea typeface="宋体" pitchFamily="2" charset="-122"/>
              </a:rPr>
              <a:t>26. Let </a:t>
            </a:r>
            <a:r>
              <a:rPr lang="en-US" altLang="zh-CN" i="1" dirty="0">
                <a:ea typeface="宋体" pitchFamily="2" charset="-122"/>
              </a:rPr>
              <a:t>l</a:t>
            </a:r>
            <a:r>
              <a:rPr lang="en-US" altLang="zh-CN" dirty="0">
                <a:ea typeface="宋体" pitchFamily="2" charset="-122"/>
              </a:rPr>
              <a:t> be </a:t>
            </a:r>
            <a:r>
              <a:rPr lang="en-US" altLang="zh-CN" i="1" dirty="0">
                <a:ea typeface="宋体" pitchFamily="2" charset="-122"/>
              </a:rPr>
              <a:t>Lois works late</a:t>
            </a:r>
            <a:r>
              <a:rPr lang="en-US" altLang="zh-CN" dirty="0">
                <a:ea typeface="宋体" pitchFamily="2" charset="-122"/>
              </a:rPr>
              <a:t>, let </a:t>
            </a:r>
            <a:r>
              <a:rPr lang="en-US" altLang="zh-CN" i="1" dirty="0">
                <a:ea typeface="宋体" pitchFamily="2" charset="-122"/>
              </a:rPr>
              <a:t>j</a:t>
            </a:r>
            <a:r>
              <a:rPr lang="en-US" altLang="zh-CN" dirty="0">
                <a:ea typeface="宋体" pitchFamily="2" charset="-122"/>
              </a:rPr>
              <a:t> be </a:t>
            </a:r>
            <a:r>
              <a:rPr lang="en-US" altLang="zh-CN" i="1" dirty="0">
                <a:ea typeface="宋体" pitchFamily="2" charset="-122"/>
              </a:rPr>
              <a:t>John works late</a:t>
            </a:r>
            <a:r>
              <a:rPr lang="en-US" altLang="zh-CN" dirty="0">
                <a:ea typeface="宋体" pitchFamily="2" charset="-122"/>
              </a:rPr>
              <a:t>, and let </a:t>
            </a:r>
            <a:r>
              <a:rPr lang="en-US" altLang="zh-CN" i="1" dirty="0">
                <a:ea typeface="宋体" pitchFamily="2" charset="-122"/>
              </a:rPr>
              <a:t>e</a:t>
            </a:r>
            <a:r>
              <a:rPr lang="en-US" altLang="zh-CN" dirty="0">
                <a:ea typeface="宋体" pitchFamily="2" charset="-122"/>
              </a:rPr>
              <a:t> be </a:t>
            </a:r>
            <a:r>
              <a:rPr lang="en-US" altLang="zh-CN" i="1" dirty="0">
                <a:ea typeface="宋体" pitchFamily="2" charset="-122"/>
              </a:rPr>
              <a:t>they will eat at home</a:t>
            </a:r>
            <a:r>
              <a:rPr lang="en-US" altLang="zh-CN" dirty="0">
                <a:ea typeface="宋体" pitchFamily="2" charset="-122"/>
              </a:rPr>
              <a:t>. Consider the proposition </a:t>
            </a:r>
            <a:r>
              <a:rPr lang="en-US" altLang="zh-CN" i="1" dirty="0">
                <a:ea typeface="宋体" pitchFamily="2" charset="-122"/>
              </a:rPr>
              <a:t>If Lois or John do not work late, then they will eat at home.</a:t>
            </a:r>
            <a:r>
              <a:rPr lang="en-US" altLang="zh-CN" dirty="0">
                <a:ea typeface="宋体" pitchFamily="2" charset="-122"/>
              </a:rPr>
              <a:t> Which of these represents the proposition in symbols? </a:t>
            </a:r>
          </a:p>
          <a:p>
            <a:r>
              <a:rPr lang="en-US" altLang="zh-CN" dirty="0">
                <a:ea typeface="宋体" pitchFamily="2" charset="-122"/>
              </a:rPr>
              <a:t>A. </a:t>
            </a:r>
            <a:r>
              <a:rPr lang="en-US" altLang="zh-CN" dirty="0">
                <a:ea typeface="宋体" pitchFamily="2" charset="-122"/>
                <a:sym typeface="Symbol" panose="05050102010706020507" pitchFamily="18" charset="2"/>
              </a:rPr>
              <a:t></a:t>
            </a:r>
            <a:r>
              <a:rPr lang="en-US" altLang="zh-CN" dirty="0">
                <a:ea typeface="宋体" pitchFamily="2" charset="-122"/>
              </a:rPr>
              <a:t>(</a:t>
            </a:r>
            <a:r>
              <a:rPr lang="en-US" altLang="zh-CN" i="1" dirty="0" err="1">
                <a:ea typeface="宋体" pitchFamily="2" charset="-122"/>
              </a:rPr>
              <a:t>l</a:t>
            </a:r>
            <a:r>
              <a:rPr lang="en-US" altLang="zh-CN" dirty="0" err="1">
                <a:ea typeface="宋体" pitchFamily="2" charset="-122"/>
                <a:sym typeface="Symbol" panose="05050102010706020507" pitchFamily="18" charset="2"/>
              </a:rPr>
              <a:t></a:t>
            </a:r>
            <a:r>
              <a:rPr lang="en-US" altLang="zh-CN" i="1" dirty="0" err="1">
                <a:ea typeface="宋体" pitchFamily="2" charset="-122"/>
              </a:rPr>
              <a:t>j</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e       </a:t>
            </a:r>
          </a:p>
          <a:p>
            <a:r>
              <a:rPr lang="en-US" altLang="zh-CN" dirty="0">
                <a:ea typeface="宋体" pitchFamily="2" charset="-122"/>
              </a:rPr>
              <a:t>B. (</a:t>
            </a:r>
            <a:r>
              <a:rPr lang="en-US" altLang="zh-CN" dirty="0">
                <a:ea typeface="宋体" pitchFamily="2" charset="-122"/>
                <a:sym typeface="Symbol" panose="05050102010706020507" pitchFamily="18" charset="2"/>
              </a:rPr>
              <a:t></a:t>
            </a:r>
            <a:r>
              <a:rPr lang="en-US" altLang="zh-CN" i="1" dirty="0">
                <a:ea typeface="宋体" pitchFamily="2" charset="-122"/>
              </a:rPr>
              <a:t>l</a:t>
            </a:r>
            <a:r>
              <a:rPr lang="en-US" altLang="zh-CN" dirty="0">
                <a:ea typeface="宋体" pitchFamily="2" charset="-122"/>
                <a:sym typeface="Symbol" panose="05050102010706020507" pitchFamily="18" charset="2"/>
              </a:rPr>
              <a:t></a:t>
            </a:r>
            <a:r>
              <a:rPr lang="en-US" altLang="zh-CN" i="1" dirty="0">
                <a:ea typeface="宋体" pitchFamily="2" charset="-122"/>
              </a:rPr>
              <a:t>j</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 </a:t>
            </a:r>
            <a:r>
              <a:rPr lang="en-US" altLang="zh-CN" dirty="0">
                <a:ea typeface="宋体" pitchFamily="2" charset="-122"/>
                <a:sym typeface="Symbol" panose="05050102010706020507" pitchFamily="18" charset="2"/>
              </a:rPr>
              <a:t></a:t>
            </a:r>
            <a:r>
              <a:rPr lang="en-US" altLang="zh-CN" dirty="0">
                <a:ea typeface="宋体" pitchFamily="2" charset="-122"/>
              </a:rPr>
              <a:t>e   </a:t>
            </a:r>
          </a:p>
          <a:p>
            <a:r>
              <a:rPr lang="en-US" altLang="zh-CN" dirty="0">
                <a:ea typeface="宋体" pitchFamily="2" charset="-122"/>
              </a:rPr>
              <a:t>C. </a:t>
            </a:r>
            <a:r>
              <a:rPr lang="en-US" altLang="zh-CN" dirty="0">
                <a:ea typeface="宋体" pitchFamily="2" charset="-122"/>
                <a:sym typeface="Symbol" panose="05050102010706020507" pitchFamily="18" charset="2"/>
              </a:rPr>
              <a:t></a:t>
            </a:r>
            <a:r>
              <a:rPr lang="en-US" altLang="zh-CN" dirty="0">
                <a:ea typeface="宋体" pitchFamily="2" charset="-122"/>
              </a:rPr>
              <a:t>(</a:t>
            </a:r>
            <a:r>
              <a:rPr lang="en-US" altLang="zh-CN" i="1" dirty="0" err="1">
                <a:ea typeface="宋体" pitchFamily="2" charset="-122"/>
              </a:rPr>
              <a:t>l</a:t>
            </a:r>
            <a:r>
              <a:rPr lang="en-US" altLang="zh-CN" dirty="0" err="1">
                <a:ea typeface="宋体" pitchFamily="2" charset="-122"/>
                <a:sym typeface="Symbol" panose="05050102010706020507" pitchFamily="18" charset="2"/>
              </a:rPr>
              <a:t></a:t>
            </a:r>
            <a:r>
              <a:rPr lang="en-US" altLang="zh-CN" i="1" dirty="0" err="1">
                <a:ea typeface="宋体" pitchFamily="2" charset="-122"/>
              </a:rPr>
              <a:t>j</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dirty="0">
                <a:ea typeface="宋体" pitchFamily="2" charset="-122"/>
              </a:rPr>
              <a:t>e       </a:t>
            </a:r>
          </a:p>
          <a:p>
            <a:r>
              <a:rPr lang="en-US" altLang="zh-CN" dirty="0">
                <a:ea typeface="宋体" pitchFamily="2" charset="-122"/>
              </a:rPr>
              <a:t>D. e </a:t>
            </a:r>
            <a:r>
              <a:rPr lang="en-US" altLang="zh-CN" dirty="0">
                <a:ea typeface="宋体" pitchFamily="2" charset="-122"/>
                <a:sym typeface="Symbol" panose="05050102010706020507" pitchFamily="18" charset="2"/>
              </a:rPr>
              <a:t></a:t>
            </a:r>
            <a:r>
              <a:rPr lang="en-US" altLang="zh-CN" dirty="0">
                <a:ea typeface="宋体" pitchFamily="2" charset="-122"/>
              </a:rPr>
              <a:t>(</a:t>
            </a:r>
            <a:r>
              <a:rPr lang="en-US" altLang="zh-CN" dirty="0">
                <a:ea typeface="宋体" pitchFamily="2" charset="-122"/>
                <a:sym typeface="Symbol" panose="05050102010706020507" pitchFamily="18" charset="2"/>
              </a:rPr>
              <a:t></a:t>
            </a:r>
            <a:r>
              <a:rPr lang="en-US" altLang="zh-CN" i="1" dirty="0">
                <a:ea typeface="宋体" pitchFamily="2" charset="-122"/>
              </a:rPr>
              <a:t>l</a:t>
            </a:r>
            <a:r>
              <a:rPr lang="en-US" altLang="zh-CN" dirty="0">
                <a:ea typeface="宋体" pitchFamily="2" charset="-122"/>
                <a:sym typeface="Symbol" panose="05050102010706020507" pitchFamily="18" charset="2"/>
              </a:rPr>
              <a:t></a:t>
            </a:r>
            <a:r>
              <a:rPr lang="en-US" altLang="zh-CN" i="1" dirty="0">
                <a:ea typeface="宋体" pitchFamily="2" charset="-122"/>
              </a:rPr>
              <a:t>j</a:t>
            </a:r>
            <a:r>
              <a:rPr lang="en-US" altLang="zh-CN" dirty="0">
                <a:ea typeface="宋体" pitchFamily="2" charset="-122"/>
              </a:rPr>
              <a:t>)</a:t>
            </a:r>
            <a:endParaRPr lang="en-US" altLang="zh-CN" sz="2400" dirty="0">
              <a:ea typeface="宋体" pitchFamily="2" charset="-122"/>
            </a:endParaRPr>
          </a:p>
        </p:txBody>
      </p:sp>
    </p:spTree>
  </p:cSld>
  <p:clrMapOvr>
    <a:masterClrMapping/>
  </p:clrMapOvr>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1_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1_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1_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1_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1_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itchFamily="2" charset="-122"/>
          </a:defRPr>
        </a:defPPr>
      </a:lstStyle>
    </a:lnDef>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115</TotalTime>
  <Words>5998</Words>
  <Application>Microsoft Office PowerPoint</Application>
  <PresentationFormat>全屏显示(4:3)</PresentationFormat>
  <Paragraphs>746</Paragraphs>
  <Slides>108</Slides>
  <Notes>16</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108</vt:i4>
      </vt:variant>
    </vt:vector>
  </HeadingPairs>
  <TitlesOfParts>
    <vt:vector size="124" baseType="lpstr">
      <vt:lpstr>Dotum</vt:lpstr>
      <vt:lpstr>Euclid</vt:lpstr>
      <vt:lpstr>等线</vt:lpstr>
      <vt:lpstr>宋体</vt:lpstr>
      <vt:lpstr>Arial</vt:lpstr>
      <vt:lpstr>Arial Black</vt:lpstr>
      <vt:lpstr>Cambria Math</vt:lpstr>
      <vt:lpstr>Symbol</vt:lpstr>
      <vt:lpstr>Times New Roman</vt:lpstr>
      <vt:lpstr>Verdana</vt:lpstr>
      <vt:lpstr>Wingdings</vt:lpstr>
      <vt:lpstr>sample</vt:lpstr>
      <vt:lpstr>1_sample</vt:lpstr>
      <vt:lpstr>2_sample</vt:lpstr>
      <vt:lpstr>3_sample</vt:lpstr>
      <vt:lpstr>Microsoft Word 97 - 2003 Document</vt:lpstr>
      <vt:lpstr>Discrete Mathematics</vt:lpstr>
      <vt:lpstr>PowerPoint 演示文稿</vt:lpstr>
      <vt:lpstr>Contents</vt:lpstr>
      <vt:lpstr>PowerPoint 演示文稿</vt:lpstr>
      <vt:lpstr>Propositional Logic (§1.1)</vt:lpstr>
      <vt:lpstr>Propositions in natural language</vt:lpstr>
      <vt:lpstr>Examples of NL Propositions</vt:lpstr>
      <vt:lpstr>Example </vt:lpstr>
      <vt:lpstr>The Negation Operator</vt:lpstr>
      <vt:lpstr>The Conjunction Operator</vt:lpstr>
      <vt:lpstr>Conjunction Truth Table</vt:lpstr>
      <vt:lpstr>The Disjunction Operator</vt:lpstr>
      <vt:lpstr>Disjunction Truth Table</vt:lpstr>
      <vt:lpstr>The Exclusive Or Operator</vt:lpstr>
      <vt:lpstr>Exclusive-Or Truth Table</vt:lpstr>
      <vt:lpstr>Test your understanding of the two types of disjunction</vt:lpstr>
      <vt:lpstr>Test your understanding of the two types of disjunction</vt:lpstr>
      <vt:lpstr>PowerPoint 演示文稿</vt:lpstr>
      <vt:lpstr>The Implication Operator</vt:lpstr>
      <vt:lpstr>Implication Truth Table</vt:lpstr>
      <vt:lpstr>Implication Truth Table</vt:lpstr>
      <vt:lpstr>Implication Truth Table</vt:lpstr>
      <vt:lpstr>Implications between real sentencs</vt:lpstr>
      <vt:lpstr>English Phrases Meaning p  q</vt:lpstr>
      <vt:lpstr>Contrapositive</vt:lpstr>
      <vt:lpstr>PowerPoint 演示文稿</vt:lpstr>
      <vt:lpstr>But we’re not studying English ..</vt:lpstr>
      <vt:lpstr>Biconditional Truth Table</vt:lpstr>
      <vt:lpstr>Consider ...</vt:lpstr>
      <vt:lpstr>Some Popular Boolean Operators</vt:lpstr>
      <vt:lpstr>PowerPoint 演示文稿</vt:lpstr>
      <vt:lpstr>Boolean Operations Summary</vt:lpstr>
      <vt:lpstr>Precedence of Logical Operators</vt:lpstr>
      <vt:lpstr>Some Alternative Notations</vt:lpstr>
      <vt:lpstr>Example </vt:lpstr>
      <vt:lpstr>Example 5：语言处理的语句</vt:lpstr>
      <vt:lpstr>Example 6: Logic and Bit Operations</vt:lpstr>
      <vt:lpstr>PowerPoint 演示文稿</vt:lpstr>
      <vt:lpstr>Example 1</vt:lpstr>
      <vt:lpstr>Example 2</vt:lpstr>
      <vt:lpstr>Example 3</vt:lpstr>
      <vt:lpstr>Example 4：语言处理的语句</vt:lpstr>
      <vt:lpstr>Example 5：语言处理的语句</vt:lpstr>
      <vt:lpstr>PowerPoint 演示文稿</vt:lpstr>
      <vt:lpstr>Example 1: Logic Puzzle</vt:lpstr>
      <vt:lpstr>Example 2: Muddy Forehead Children</vt:lpstr>
      <vt:lpstr>比赛名次预测</vt:lpstr>
      <vt:lpstr>比赛名次预测</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share_x@yeah.net</cp:lastModifiedBy>
  <cp:revision>199</cp:revision>
  <dcterms:created xsi:type="dcterms:W3CDTF">2023-08-28T01:48:01Z</dcterms:created>
  <dcterms:modified xsi:type="dcterms:W3CDTF">2024-02-29T09:48:27Z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2052-5.2.0.7734</vt:lpwstr>
  </property>
  <property fmtid="{D5CDD505-2E9C-101B-9397-08002B2CF9AE}" pid="4" name="ICV">
    <vt:lpwstr>DCA0D24625098ABCF9FBEB642D9B3563_43</vt:lpwstr>
  </property>
</Properties>
</file>