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262" r:id="rId2"/>
    <p:sldId id="265" r:id="rId3"/>
    <p:sldId id="266" r:id="rId4"/>
    <p:sldId id="267" r:id="rId5"/>
    <p:sldId id="263" r:id="rId6"/>
    <p:sldId id="264" r:id="rId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2D06"/>
    <a:srgbClr val="0307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0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11D1B26-818E-4FA6-AD43-ABBE28D4D16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2EFE171-3953-4909-B55A-1B0B9778FB4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15A2C4C-ACB5-97A3-E556-15E920B874C7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EC70323-A530-47CC-9033-33A2A257C59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AA2F76C-8A53-4362-AB1D-16AEA460271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B9EB3B4-B885-42D8-AC6C-F50F42461C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fld id="{CAF78284-B242-4836-98BD-538C21F884E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971AE18-8427-64B9-3471-22F248E22C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484C82D-7984-4F5A-B40C-733D78289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E5FE2C8-A1D5-C236-662C-F3EB086B8F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921F3E-0F80-43CE-9D7E-95040E39B0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956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19EC1D8-9538-E624-A3CA-EB6D476E19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8F07F32-85AD-9A74-8541-3723F6516C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F352056-73B4-9EC2-FEB8-517582FD20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66D2C4-6444-4C29-A73E-AFB3A9A9F6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500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0C0E106-32B3-C2E0-CF31-185BC8D88C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67A8817-9D78-51C7-09B0-B6CD731537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DE738AA-3308-CDF6-9AA0-9B154DD0FE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3E7249-66E1-49AD-B466-5E682EA517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04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FD42AC4-F44E-883B-DE1F-F1D5FC4A44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51BF711-B212-BDC1-65B0-90FF033017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05D1A92-D469-E9D2-EB00-B17D85DA8B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550083-435F-4942-A7C5-85B9DB5077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338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CE86F9C-01E3-67F6-6543-95D5DA84F0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0562F0E-F734-2EC7-75E8-5DB9AB633E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D69CD4B-B46D-65BA-53CD-CA9045E8E7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EF3512-38AD-4B99-B829-6CCA185734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4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DDB0169-589F-4F51-DD3C-CC6C2CBA3E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305F448-B518-F590-741C-6342A6ADF0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E02C627-951B-C128-A743-0FE5A22A98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1F84A0-0357-4499-8441-FF0FC75619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781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DE9630EE-A1AD-C920-A238-BE95DA0073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9C5C6EE2-79DA-6F67-45ED-4F5341D4DD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6E466A62-5D59-1B57-442E-81D479F4E6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DA4930-9EF2-4EC1-B7CE-A7ACE3BE02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509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D7859701-F2C1-D92F-51E8-88E7322624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412FE03-5CF1-B786-D634-C40B5D9E56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9F49565-F194-374F-4A5A-6BFC636EAA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6618B7-D27A-4065-80C0-227053D869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430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3AF728C4-E1E1-40C7-A467-2948EE6A19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A9D5CA61-09FF-2476-9806-3C0C899185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14211544-27A2-BAAB-28F6-3050F74C96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29131-5D50-4915-B51D-16881DD9AE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018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D2DDD67-3F30-94B3-9EDB-02A1245D65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9B4D266-087D-30E8-6300-79397D6A33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4703501-DA3B-000A-9461-BE56716086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C1684-1017-4D1E-B0DF-690B758F60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96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B04DB68-7CE1-4487-C7C6-EEBE7C0857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3A4C04F-6AB5-2222-6F66-4F86607A9B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51183A4-FEC6-2926-4CE8-D17928E264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27062-3882-4009-8E98-6277BCC0A6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772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a1">
            <a:extLst>
              <a:ext uri="{FF2B5EF4-FFF2-40B4-BE49-F238E27FC236}">
                <a16:creationId xmlns:a16="http://schemas.microsoft.com/office/drawing/2014/main" id="{43612048-3B79-46FE-82C4-6B28BDF68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8" y="0"/>
            <a:ext cx="2066925" cy="83820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A145DE3-1962-48F7-8A5A-C980E32D4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0" y="0"/>
            <a:ext cx="2138363" cy="838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28" name="Rectangle 4" descr="a2">
            <a:extLst>
              <a:ext uri="{FF2B5EF4-FFF2-40B4-BE49-F238E27FC236}">
                <a16:creationId xmlns:a16="http://schemas.microsoft.com/office/drawing/2014/main" id="{90F38EA4-6341-40C9-841F-F6F0BC9BB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713" y="0"/>
            <a:ext cx="2066925" cy="838200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BC55BE7-2D4E-453D-B507-B262B4801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7075" y="0"/>
            <a:ext cx="2066925" cy="83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A1604E0-FC70-4B0A-8722-F447E9242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477000"/>
            <a:ext cx="8686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grpSp>
        <p:nvGrpSpPr>
          <p:cNvPr id="1031" name="Group 7">
            <a:extLst>
              <a:ext uri="{FF2B5EF4-FFF2-40B4-BE49-F238E27FC236}">
                <a16:creationId xmlns:a16="http://schemas.microsoft.com/office/drawing/2014/main" id="{F3594063-5DB3-679D-932A-3AEAA599764B}"/>
              </a:ext>
            </a:extLst>
          </p:cNvPr>
          <p:cNvGrpSpPr>
            <a:grpSpLocks/>
          </p:cNvGrpSpPr>
          <p:nvPr/>
        </p:nvGrpSpPr>
        <p:grpSpPr bwMode="auto">
          <a:xfrm>
            <a:off x="0" y="685800"/>
            <a:ext cx="9144000" cy="609600"/>
            <a:chOff x="0" y="0"/>
            <a:chExt cx="5760" cy="384"/>
          </a:xfrm>
        </p:grpSpPr>
        <p:sp>
          <p:nvSpPr>
            <p:cNvPr id="2" name="Rectangle 8">
              <a:extLst>
                <a:ext uri="{FF2B5EF4-FFF2-40B4-BE49-F238E27FC236}">
                  <a16:creationId xmlns:a16="http://schemas.microsoft.com/office/drawing/2014/main" id="{26CD7412-F1C6-47AD-8726-A1BEDB1F4A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033" name="Rectangle 9">
              <a:extLst>
                <a:ext uri="{FF2B5EF4-FFF2-40B4-BE49-F238E27FC236}">
                  <a16:creationId xmlns:a16="http://schemas.microsoft.com/office/drawing/2014/main" id="{89C77AB7-774B-43C1-8F46-3F73A265C9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2" y="0"/>
              <a:ext cx="5398" cy="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1032" name="Rectangle 10">
            <a:extLst>
              <a:ext uri="{FF2B5EF4-FFF2-40B4-BE49-F238E27FC236}">
                <a16:creationId xmlns:a16="http://schemas.microsoft.com/office/drawing/2014/main" id="{E292CC5E-D309-CCDC-01A7-CE6DEE49F3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623A0EF4-3DB4-4B6D-B4B0-93A1A75B4BF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61125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r>
              <a:rPr lang="en-US" altLang="zh-CN"/>
              <a:t>www.themegallery.com</a:t>
            </a:r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DF12F3A3-DA9E-4A78-BF47-E09A08079C8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D6CAA37C-42D9-4649-A14B-B55C30F032C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</a:lstStyle>
          <a:p>
            <a:fld id="{14594D87-85BA-4D26-840E-5F8B1BCA857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1816962D-47FC-C140-6B8C-19D27FC62A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39" name="Text Box 15">
            <a:extLst>
              <a:ext uri="{FF2B5EF4-FFF2-40B4-BE49-F238E27FC236}">
                <a16:creationId xmlns:a16="http://schemas.microsoft.com/office/drawing/2014/main" id="{34BF3FFB-56E1-4F91-8C78-A4532E57A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76200"/>
            <a:ext cx="17653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800" b="1">
                <a:solidFill>
                  <a:schemeClr val="bg1"/>
                </a:solidFill>
                <a:latin typeface="Arial Black" panose="020B0A04020102020204" pitchFamily="34" charset="0"/>
              </a:rPr>
              <a:t>L o g 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5AB5F68C-2665-4241-89CB-542F181F46F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C1E6DC18-9437-4789-AE6F-73AEC16CC6F5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2">
                <a:extLst>
                  <a:ext uri="{FF2B5EF4-FFF2-40B4-BE49-F238E27FC236}">
                    <a16:creationId xmlns:a16="http://schemas.microsoft.com/office/drawing/2014/main" id="{6209E51A-345C-171E-3060-2D2F9A622FD7}"/>
                  </a:ext>
                </a:extLst>
              </p:cNvPr>
              <p:cNvSpPr>
                <a:spLocks noGrp="1" noChangeArrowheads="1"/>
              </p:cNvSpPr>
              <p:nvPr>
                <p:ph type="title" idx="4294967295"/>
              </p:nvPr>
            </p:nvSpPr>
            <p:spPr>
              <a:xfrm>
                <a:off x="733425" y="731838"/>
                <a:ext cx="8334257" cy="563618"/>
              </a:xfrm>
            </p:spPr>
            <p:txBody>
              <a:bodyPr/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zh-CN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𝒗𝒔</m:t>
                      </m:r>
                      <m:r>
                        <a:rPr lang="en-US" altLang="zh-CN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𝒙𝑷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∨∀</m:t>
                      </m:r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𝒙𝑸</m:t>
                      </m:r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accent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147" name="Rectangle 2">
                <a:extLst>
                  <a:ext uri="{FF2B5EF4-FFF2-40B4-BE49-F238E27FC236}">
                    <a16:creationId xmlns:a16="http://schemas.microsoft.com/office/drawing/2014/main" id="{6209E51A-345C-171E-3060-2D2F9A622F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733425" y="731838"/>
                <a:ext cx="8334257" cy="56361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8A673CB-915D-162C-8FA6-919EA7BB335E}"/>
                  </a:ext>
                </a:extLst>
              </p:cNvPr>
              <p:cNvSpPr txBox="1"/>
              <p:nvPr/>
            </p:nvSpPr>
            <p:spPr>
              <a:xfrm>
                <a:off x="0" y="1447852"/>
                <a:ext cx="9296276" cy="4480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: </a:t>
                </a:r>
                <a:r>
                  <a:rPr lang="zh-CN" altLang="en-US" sz="2000" dirty="0"/>
                  <a:t>对任意的</a:t>
                </a:r>
                <a:r>
                  <a:rPr lang="en-US" altLang="zh-CN" sz="2000" dirty="0"/>
                  <a:t>x</a:t>
                </a:r>
                <a:r>
                  <a:rPr lang="zh-CN" altLang="en-US" sz="2000" dirty="0"/>
                  <a:t>都满足</a:t>
                </a:r>
                <a:r>
                  <a:rPr lang="en-US" altLang="zh-CN" sz="2000" dirty="0"/>
                  <a:t>P(x)</a:t>
                </a:r>
                <a:r>
                  <a:rPr lang="zh-CN" altLang="en-US" sz="2000" dirty="0"/>
                  <a:t>或</a:t>
                </a:r>
                <a:r>
                  <a:rPr lang="en-US" altLang="zh-CN" sz="2000" dirty="0"/>
                  <a:t>Q(x)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𝒙𝑷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∨∀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𝒙𝑸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对任意的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x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都满足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sz="2000" dirty="0"/>
                  <a:t>(x)</a:t>
                </a:r>
                <a:r>
                  <a:rPr lang="zh-CN" altLang="en-US" sz="2000" dirty="0"/>
                  <a:t>，或对任意的</a:t>
                </a:r>
                <a:r>
                  <a:rPr lang="en-US" altLang="zh-CN" sz="2000" dirty="0"/>
                  <a:t>x</a:t>
                </a:r>
                <a:r>
                  <a:rPr lang="zh-CN" altLang="en-US" sz="2000" dirty="0"/>
                  <a:t>都满足</a:t>
                </a:r>
                <a:r>
                  <a:rPr lang="en-US" altLang="zh-CN" sz="2000" dirty="0"/>
                  <a:t>Q(x)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r>
                  <a:rPr lang="zh-CN" altLang="en-US" sz="2000" dirty="0">
                    <a:solidFill>
                      <a:schemeClr val="tx1"/>
                    </a:solidFill>
                  </a:rPr>
                  <a:t>例：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x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：学生，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P(x):x</a:t>
                </a:r>
                <a:r>
                  <a:rPr lang="zh-CN" altLang="en-US" sz="2000" dirty="0"/>
                  <a:t>选修了钢琴课。 </a:t>
                </a:r>
                <a:r>
                  <a:rPr lang="en-US" altLang="zh-CN" sz="2000" dirty="0"/>
                  <a:t>Q(x):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x</a:t>
                </a:r>
                <a:r>
                  <a:rPr lang="zh-CN" altLang="en-US" sz="2000" dirty="0"/>
                  <a:t>选修了美术课。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： 为真时：全班同学都选修了钢琴课或美术课。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r>
                  <a:rPr lang="en-US" altLang="zh-CN" sz="2000" dirty="0"/>
                  <a:t>		     </a:t>
                </a:r>
                <a:r>
                  <a:rPr lang="zh-CN" altLang="en-US" sz="2000" dirty="0"/>
                  <a:t>为假时：存在一个同学既没有选修钢琴课也没有选修美术课。</a:t>
                </a:r>
                <a:endParaRPr lang="en-US" altLang="zh-CN" sz="2000" dirty="0"/>
              </a:p>
              <a:p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𝒙𝑷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∨∀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𝒙𝑸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：为真时</a:t>
                </a:r>
                <a:r>
                  <a:rPr lang="zh-CN" altLang="en-US" sz="2000" dirty="0"/>
                  <a:t>：全班同学同时选修了钢琴课，或者全班同学同时选</a:t>
                </a:r>
                <a:r>
                  <a:rPr lang="en-US" altLang="zh-CN" sz="2000" dirty="0"/>
                  <a:t>		      </a:t>
                </a:r>
                <a:r>
                  <a:rPr lang="zh-CN" altLang="en-US" sz="2000" dirty="0"/>
                  <a:t>修了美术课。</a:t>
                </a:r>
                <a:endParaRPr lang="en-US" altLang="zh-CN" sz="2000" dirty="0"/>
              </a:p>
              <a:p>
                <a:r>
                  <a:rPr lang="en-US" altLang="zh-CN" sz="2000" dirty="0"/>
                  <a:t>	   	      </a:t>
                </a:r>
                <a:r>
                  <a:rPr lang="zh-CN" altLang="en-US" sz="2000" dirty="0"/>
                  <a:t>为假时：存在一个同学没选修钢琴课而且存在一个同学没             </a:t>
                </a:r>
                <a:r>
                  <a:rPr lang="en-US" altLang="zh-CN" sz="2000" dirty="0"/>
                  <a:t>		      </a:t>
                </a:r>
                <a:r>
                  <a:rPr lang="zh-CN" altLang="en-US" sz="2000" dirty="0"/>
                  <a:t>选修美术课。（不一定是同一个同学）</a:t>
                </a:r>
                <a:endParaRPr lang="en-US" altLang="zh-CN" sz="2000" dirty="0"/>
              </a:p>
              <a:p>
                <a:r>
                  <a:rPr lang="en-US" altLang="zh-CN" sz="2000" dirty="0">
                    <a:solidFill>
                      <a:schemeClr val="tx1"/>
                    </a:solidFill>
                  </a:rPr>
                  <a:t>		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8A673CB-915D-162C-8FA6-919EA7BB3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52"/>
                <a:ext cx="9296276" cy="4480457"/>
              </a:xfrm>
              <a:prstGeom prst="rect">
                <a:avLst/>
              </a:prstGeom>
              <a:blipFill>
                <a:blip r:embed="rId3"/>
                <a:stretch>
                  <a:fillRect l="-656" t="-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75825E5-5A39-967F-180B-16BCAF0E5724}"/>
                  </a:ext>
                </a:extLst>
              </p:cNvPr>
              <p:cNvSpPr txBox="1"/>
              <p:nvPr/>
            </p:nvSpPr>
            <p:spPr>
              <a:xfrm>
                <a:off x="-838058" y="5762918"/>
                <a:ext cx="6400632" cy="439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⇎   </m:t>
                      </m:r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𝒙𝑷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∨∀</m:t>
                      </m:r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𝒙𝑸</m:t>
                      </m:r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75825E5-5A39-967F-180B-16BCAF0E5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8058" y="5762918"/>
                <a:ext cx="6400632" cy="439736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44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5AB5F68C-2665-4241-89CB-542F181F46F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C1E6DC18-9437-4789-AE6F-73AEC16CC6F5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2">
                <a:extLst>
                  <a:ext uri="{FF2B5EF4-FFF2-40B4-BE49-F238E27FC236}">
                    <a16:creationId xmlns:a16="http://schemas.microsoft.com/office/drawing/2014/main" id="{6209E51A-345C-171E-3060-2D2F9A622FD7}"/>
                  </a:ext>
                </a:extLst>
              </p:cNvPr>
              <p:cNvSpPr>
                <a:spLocks noGrp="1" noChangeArrowheads="1"/>
              </p:cNvSpPr>
              <p:nvPr>
                <p:ph type="title" idx="4294967295"/>
              </p:nvPr>
            </p:nvSpPr>
            <p:spPr>
              <a:xfrm>
                <a:off x="733425" y="731838"/>
                <a:ext cx="8334257" cy="563618"/>
              </a:xfrm>
            </p:spPr>
            <p:txBody>
              <a:bodyPr/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zh-CN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𝒗𝒔</m:t>
                      </m:r>
                      <m:r>
                        <a:rPr lang="en-US" altLang="zh-CN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𝒙𝑷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∧∀</m:t>
                      </m:r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𝒙𝑸</m:t>
                      </m:r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accent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147" name="Rectangle 2">
                <a:extLst>
                  <a:ext uri="{FF2B5EF4-FFF2-40B4-BE49-F238E27FC236}">
                    <a16:creationId xmlns:a16="http://schemas.microsoft.com/office/drawing/2014/main" id="{6209E51A-345C-171E-3060-2D2F9A622F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733425" y="731838"/>
                <a:ext cx="8334257" cy="56361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8B6E648-1E1E-74A6-3678-89D2C0E20AF3}"/>
                  </a:ext>
                </a:extLst>
              </p:cNvPr>
              <p:cNvSpPr txBox="1"/>
              <p:nvPr/>
            </p:nvSpPr>
            <p:spPr>
              <a:xfrm>
                <a:off x="0" y="1447852"/>
                <a:ext cx="9296276" cy="4480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: 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对任意的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x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都满足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P(x)</a:t>
                </a:r>
                <a:r>
                  <a:rPr lang="zh-CN" altLang="en-US" sz="2000" dirty="0"/>
                  <a:t>和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Q(x)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。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𝒙𝑷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∧∀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𝒙𝑸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对任意的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x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都满足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sz="2000" dirty="0"/>
                  <a:t>(x)</a:t>
                </a:r>
                <a:r>
                  <a:rPr lang="zh-CN" altLang="en-US" sz="2000" dirty="0"/>
                  <a:t>，而且对任意的</a:t>
                </a:r>
                <a:r>
                  <a:rPr lang="en-US" altLang="zh-CN" sz="2000" dirty="0"/>
                  <a:t>x</a:t>
                </a:r>
                <a:r>
                  <a:rPr lang="zh-CN" altLang="en-US" sz="2000" dirty="0"/>
                  <a:t>都满足</a:t>
                </a:r>
                <a:r>
                  <a:rPr lang="en-US" altLang="zh-CN" sz="2000" dirty="0"/>
                  <a:t>Q(x)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r>
                  <a:rPr lang="zh-CN" altLang="en-US" sz="2000" dirty="0">
                    <a:solidFill>
                      <a:schemeClr val="tx1"/>
                    </a:solidFill>
                  </a:rPr>
                  <a:t>例：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x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：学生，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P(x):x</a:t>
                </a:r>
                <a:r>
                  <a:rPr lang="zh-CN" altLang="en-US" sz="2000" dirty="0"/>
                  <a:t>选修了钢琴课。 </a:t>
                </a:r>
                <a:r>
                  <a:rPr lang="en-US" altLang="zh-CN" sz="2000" dirty="0"/>
                  <a:t>Q(x):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x</a:t>
                </a:r>
                <a:r>
                  <a:rPr lang="zh-CN" altLang="en-US" sz="2000" dirty="0"/>
                  <a:t>选修了美术课。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： 为真时：全班同学都选修了钢琴课和美术课。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r>
                  <a:rPr lang="en-US" altLang="zh-CN" sz="2000" dirty="0"/>
                  <a:t>		     </a:t>
                </a:r>
                <a:r>
                  <a:rPr lang="zh-CN" altLang="en-US" sz="2000" dirty="0"/>
                  <a:t>为假时：存在一个同学没有选修钢琴课或美术课。</a:t>
                </a:r>
                <a:endParaRPr lang="en-US" altLang="zh-CN" sz="2000" dirty="0"/>
              </a:p>
              <a:p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𝒙𝑷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𝒙𝑸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：为真时</a:t>
                </a:r>
                <a:r>
                  <a:rPr lang="zh-CN" altLang="en-US" sz="2000" dirty="0"/>
                  <a:t>：全班同学都选修了钢琴课，而且全班同学都选</a:t>
                </a:r>
                <a:r>
                  <a:rPr lang="en-US" altLang="zh-CN" sz="2000" dirty="0"/>
                  <a:t>		      </a:t>
                </a:r>
                <a:r>
                  <a:rPr lang="zh-CN" altLang="en-US" sz="2000" dirty="0"/>
                  <a:t>修了美术课。</a:t>
                </a:r>
                <a:endParaRPr lang="en-US" altLang="zh-CN" sz="2000" dirty="0"/>
              </a:p>
              <a:p>
                <a:r>
                  <a:rPr lang="en-US" altLang="zh-CN" sz="2000" dirty="0"/>
                  <a:t>	   	      </a:t>
                </a:r>
                <a:r>
                  <a:rPr lang="zh-CN" altLang="en-US" sz="2000" dirty="0"/>
                  <a:t>为假时：存在一个同学没选修钢琴课，或存在一个同学没             </a:t>
                </a:r>
                <a:r>
                  <a:rPr lang="en-US" altLang="zh-CN" sz="2000" dirty="0"/>
                  <a:t>		      </a:t>
                </a:r>
                <a:r>
                  <a:rPr lang="zh-CN" altLang="en-US" sz="2000" dirty="0"/>
                  <a:t>选修美术课。</a:t>
                </a:r>
                <a:endParaRPr lang="en-US" altLang="zh-CN" sz="2000" dirty="0"/>
              </a:p>
              <a:p>
                <a:r>
                  <a:rPr lang="en-US" altLang="zh-CN" sz="2000" dirty="0">
                    <a:solidFill>
                      <a:schemeClr val="tx1"/>
                    </a:solidFill>
                  </a:rPr>
                  <a:t>		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8B6E648-1E1E-74A6-3678-89D2C0E20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52"/>
                <a:ext cx="9296276" cy="4480457"/>
              </a:xfrm>
              <a:prstGeom prst="rect">
                <a:avLst/>
              </a:prstGeom>
              <a:blipFill>
                <a:blip r:embed="rId3"/>
                <a:stretch>
                  <a:fillRect l="-656" t="-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9DAECB1-DCCE-8489-28DE-997753A12150}"/>
                  </a:ext>
                </a:extLst>
              </p:cNvPr>
              <p:cNvSpPr txBox="1"/>
              <p:nvPr/>
            </p:nvSpPr>
            <p:spPr>
              <a:xfrm>
                <a:off x="-30474" y="5797671"/>
                <a:ext cx="4678612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⟺     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𝒙𝑷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∧∀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𝒙𝑸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9DAECB1-DCCE-8489-28DE-997753A12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474" y="5797671"/>
                <a:ext cx="4678612" cy="404983"/>
              </a:xfrm>
              <a:prstGeom prst="rect">
                <a:avLst/>
              </a:prstGeom>
              <a:blipFill>
                <a:blip r:embed="rId4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34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5AB5F68C-2665-4241-89CB-542F181F46F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C1E6DC18-9437-4789-AE6F-73AEC16CC6F5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3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2">
                <a:extLst>
                  <a:ext uri="{FF2B5EF4-FFF2-40B4-BE49-F238E27FC236}">
                    <a16:creationId xmlns:a16="http://schemas.microsoft.com/office/drawing/2014/main" id="{6209E51A-345C-171E-3060-2D2F9A622FD7}"/>
                  </a:ext>
                </a:extLst>
              </p:cNvPr>
              <p:cNvSpPr>
                <a:spLocks noGrp="1" noChangeArrowheads="1"/>
              </p:cNvSpPr>
              <p:nvPr>
                <p:ph type="title" idx="4294967295"/>
              </p:nvPr>
            </p:nvSpPr>
            <p:spPr>
              <a:xfrm>
                <a:off x="733425" y="731838"/>
                <a:ext cx="8334257" cy="563618"/>
              </a:xfrm>
            </p:spPr>
            <p:txBody>
              <a:bodyPr/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𝒗𝒔</m:t>
                      </m:r>
                      <m:r>
                        <a:rPr lang="en-US" altLang="zh-CN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𝒙𝑷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∧∃</m:t>
                      </m:r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𝒙𝑸</m:t>
                      </m:r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accent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147" name="Rectangle 2">
                <a:extLst>
                  <a:ext uri="{FF2B5EF4-FFF2-40B4-BE49-F238E27FC236}">
                    <a16:creationId xmlns:a16="http://schemas.microsoft.com/office/drawing/2014/main" id="{6209E51A-345C-171E-3060-2D2F9A622F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733425" y="731838"/>
                <a:ext cx="8334257" cy="56361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0C2216B-DD03-E286-C332-B4858AD67E4A}"/>
                  </a:ext>
                </a:extLst>
              </p:cNvPr>
              <p:cNvSpPr txBox="1"/>
              <p:nvPr/>
            </p:nvSpPr>
            <p:spPr>
              <a:xfrm>
                <a:off x="0" y="1447852"/>
                <a:ext cx="9296276" cy="48278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: 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存在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x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满足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P(x)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和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Q(x)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。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𝒙𝑷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∧∃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𝒙𝑸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存在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x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满足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P(x)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，而且存在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x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满足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Q(x)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。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r>
                  <a:rPr lang="zh-CN" altLang="en-US" sz="2000" dirty="0">
                    <a:solidFill>
                      <a:schemeClr val="tx1"/>
                    </a:solidFill>
                  </a:rPr>
                  <a:t>例：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x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：学生，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P(x):x</a:t>
                </a:r>
                <a:r>
                  <a:rPr lang="zh-CN" altLang="en-US" sz="2000" dirty="0"/>
                  <a:t>选修了钢琴课。 </a:t>
                </a:r>
                <a:r>
                  <a:rPr lang="en-US" altLang="zh-CN" sz="2000" dirty="0"/>
                  <a:t>Q(x):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x</a:t>
                </a:r>
                <a:r>
                  <a:rPr lang="zh-CN" altLang="en-US" sz="2000" dirty="0"/>
                  <a:t>选修了美术课。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： 为真时：存在一个同学同时选修了钢琴课和美术课。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r>
                  <a:rPr lang="en-US" altLang="zh-CN" sz="2000" dirty="0"/>
                  <a:t>		     </a:t>
                </a:r>
                <a:r>
                  <a:rPr lang="zh-CN" altLang="en-US" sz="2000" dirty="0"/>
                  <a:t>为假时：没有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同学同时选修钢琴课和美术课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𝒙𝑷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∧∃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𝒙𝑸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：为真时</a:t>
                </a:r>
                <a:r>
                  <a:rPr lang="zh-CN" altLang="en-US" sz="2000" dirty="0"/>
                  <a:t>：有同学选修钢琴课，而且有同学选修美术课。</a:t>
                </a:r>
                <a:endParaRPr lang="en-US" altLang="zh-CN" sz="2000" dirty="0"/>
              </a:p>
              <a:p>
                <a:r>
                  <a:rPr lang="en-US" altLang="zh-CN" sz="2000" dirty="0"/>
                  <a:t>	      	      </a:t>
                </a:r>
                <a:r>
                  <a:rPr lang="zh-CN" altLang="en-US" sz="2000" dirty="0"/>
                  <a:t>（未必是同一个同学）</a:t>
                </a:r>
                <a:endParaRPr lang="en-US" altLang="zh-CN" sz="2000" dirty="0"/>
              </a:p>
              <a:p>
                <a:r>
                  <a:rPr lang="en-US" altLang="zh-CN" sz="2000" dirty="0"/>
                  <a:t>	   	      </a:t>
                </a:r>
                <a:r>
                  <a:rPr lang="zh-CN" altLang="en-US" sz="2000" dirty="0"/>
                  <a:t>为假时：没有同学选修钢琴课，或者没有同学选修美术课。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⇎∃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𝒙𝑷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∧∃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𝒙𝑸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2000" dirty="0"/>
                  <a:t> </a:t>
                </a:r>
              </a:p>
              <a:p>
                <a:r>
                  <a:rPr lang="en-US" altLang="zh-CN" sz="2000" dirty="0">
                    <a:solidFill>
                      <a:schemeClr val="tx1"/>
                    </a:solidFill>
                  </a:rPr>
                  <a:t>		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0C2216B-DD03-E286-C332-B4858AD67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52"/>
                <a:ext cx="9296276" cy="4827860"/>
              </a:xfrm>
              <a:prstGeom prst="rect">
                <a:avLst/>
              </a:prstGeom>
              <a:blipFill>
                <a:blip r:embed="rId3"/>
                <a:stretch>
                  <a:fillRect l="-656" t="-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4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5AB5F68C-2665-4241-89CB-542F181F46F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C1E6DC18-9437-4789-AE6F-73AEC16CC6F5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4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2">
                <a:extLst>
                  <a:ext uri="{FF2B5EF4-FFF2-40B4-BE49-F238E27FC236}">
                    <a16:creationId xmlns:a16="http://schemas.microsoft.com/office/drawing/2014/main" id="{6209E51A-345C-171E-3060-2D2F9A622FD7}"/>
                  </a:ext>
                </a:extLst>
              </p:cNvPr>
              <p:cNvSpPr>
                <a:spLocks noGrp="1" noChangeArrowheads="1"/>
              </p:cNvSpPr>
              <p:nvPr>
                <p:ph type="title" idx="4294967295"/>
              </p:nvPr>
            </p:nvSpPr>
            <p:spPr>
              <a:xfrm>
                <a:off x="733425" y="731838"/>
                <a:ext cx="8334257" cy="563618"/>
              </a:xfrm>
            </p:spPr>
            <p:txBody>
              <a:bodyPr/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zh-CN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𝒗𝒔</m:t>
                      </m:r>
                      <m:r>
                        <a:rPr lang="en-US" altLang="zh-CN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𝒙𝑷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∨∃</m:t>
                      </m:r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𝒙𝑸</m:t>
                      </m:r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accent1"/>
                  </a:solidFill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147" name="Rectangle 2">
                <a:extLst>
                  <a:ext uri="{FF2B5EF4-FFF2-40B4-BE49-F238E27FC236}">
                    <a16:creationId xmlns:a16="http://schemas.microsoft.com/office/drawing/2014/main" id="{6209E51A-345C-171E-3060-2D2F9A622F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733425" y="731838"/>
                <a:ext cx="8334257" cy="56361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682B6FE-9582-41E7-A4D5-DF326D9A02A3}"/>
                  </a:ext>
                </a:extLst>
              </p:cNvPr>
              <p:cNvSpPr txBox="1"/>
              <p:nvPr/>
            </p:nvSpPr>
            <p:spPr>
              <a:xfrm>
                <a:off x="0" y="1447852"/>
                <a:ext cx="9296276" cy="48278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: 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存在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x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满足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P(x)</a:t>
                </a:r>
                <a:r>
                  <a:rPr lang="zh-CN" altLang="en-US" sz="2000" dirty="0"/>
                  <a:t>或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Q(x)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。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𝒙𝑷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∨∃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𝒙𝑸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存在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x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满足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P(x)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，或存在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x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满足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Q(x)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。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r>
                  <a:rPr lang="zh-CN" altLang="en-US" sz="2000" dirty="0">
                    <a:solidFill>
                      <a:schemeClr val="tx1"/>
                    </a:solidFill>
                  </a:rPr>
                  <a:t>例：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x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：学生，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P(x):x</a:t>
                </a:r>
                <a:r>
                  <a:rPr lang="zh-CN" altLang="en-US" sz="2000" dirty="0"/>
                  <a:t>选修了钢琴课。 </a:t>
                </a:r>
                <a:r>
                  <a:rPr lang="en-US" altLang="zh-CN" sz="2000" dirty="0"/>
                  <a:t>Q(x):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x</a:t>
                </a:r>
                <a:r>
                  <a:rPr lang="zh-CN" altLang="en-US" sz="2000" dirty="0"/>
                  <a:t>选修了美术课。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： 为真时：有同学选修了钢琴课或美术课。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r>
                  <a:rPr lang="en-US" altLang="zh-CN" sz="2000" dirty="0"/>
                  <a:t>		     </a:t>
                </a:r>
                <a:r>
                  <a:rPr lang="zh-CN" altLang="en-US" sz="2000" dirty="0"/>
                  <a:t>为假时：所有同学都没有选修钢琴课或美术课。</a:t>
                </a:r>
                <a:endParaRPr lang="en-US" altLang="zh-CN" sz="2000" dirty="0"/>
              </a:p>
              <a:p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𝒙𝑷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∨∃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𝒙𝑸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：为真时</a:t>
                </a:r>
                <a:r>
                  <a:rPr lang="zh-CN" altLang="en-US" sz="2000" dirty="0"/>
                  <a:t>：有同学选修钢琴课，或有同学选修美术课。</a:t>
                </a:r>
                <a:endParaRPr lang="en-US" altLang="zh-CN" sz="2000" dirty="0"/>
              </a:p>
              <a:p>
                <a:r>
                  <a:rPr lang="en-US" altLang="zh-CN" sz="2000" dirty="0"/>
                  <a:t>	   	     </a:t>
                </a:r>
                <a:r>
                  <a:rPr lang="zh-CN" altLang="en-US" sz="2000" dirty="0"/>
                  <a:t>为假时：所有同学都没有选修钢琴课，而且所有同学都没有选              </a:t>
                </a:r>
                <a:r>
                  <a:rPr lang="en-US" altLang="zh-CN" sz="2000" dirty="0"/>
                  <a:t>	                  </a:t>
                </a:r>
                <a:r>
                  <a:rPr lang="zh-CN" altLang="en-US" sz="2000" dirty="0"/>
                  <a:t>修美术课。</a:t>
                </a:r>
                <a:endParaRPr lang="en-US" altLang="zh-CN" sz="2000" dirty="0"/>
              </a:p>
              <a:p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𝒙𝑷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∨∃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𝒙𝑸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2000" dirty="0"/>
                  <a:t> </a:t>
                </a:r>
              </a:p>
              <a:p>
                <a:r>
                  <a:rPr lang="en-US" altLang="zh-CN" sz="2000" dirty="0">
                    <a:solidFill>
                      <a:schemeClr val="tx1"/>
                    </a:solidFill>
                  </a:rPr>
                  <a:t>		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682B6FE-9582-41E7-A4D5-DF326D9A0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52"/>
                <a:ext cx="9296276" cy="4827860"/>
              </a:xfrm>
              <a:prstGeom prst="rect">
                <a:avLst/>
              </a:prstGeom>
              <a:blipFill>
                <a:blip r:embed="rId3"/>
                <a:stretch>
                  <a:fillRect l="-656" t="-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4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5AB5F68C-2665-4241-89CB-542F181F46F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C1E6DC18-9437-4789-AE6F-73AEC16CC6F5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5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209E51A-345C-171E-3060-2D2F9A622FD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accent1"/>
                </a:solidFill>
                <a:ea typeface="宋体" panose="02010600030101010101" pitchFamily="2" charset="-122"/>
              </a:rPr>
              <a:t>总结：</a:t>
            </a:r>
            <a:endParaRPr lang="en-US" altLang="zh-CN" dirty="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EE77730-7B62-805E-8ED4-2E36662C17EF}"/>
                  </a:ext>
                </a:extLst>
              </p:cNvPr>
              <p:cNvSpPr txBox="1"/>
              <p:nvPr/>
            </p:nvSpPr>
            <p:spPr>
              <a:xfrm>
                <a:off x="914496" y="1981238"/>
                <a:ext cx="7162612" cy="33303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⇐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𝒙𝑷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∨∀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𝒙𝑸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zh-CN" sz="28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𝒙𝑷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∧∀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𝒙𝑸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𝒙𝑷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∧∃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𝒙𝑸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altLang="zh-CN" sz="2800" dirty="0"/>
              </a:p>
              <a:p>
                <a:endParaRPr lang="en-US" altLang="zh-CN" sz="28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𝒙𝑷</m:t>
                    </m:r>
                    <m:d>
                      <m:d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∨∃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𝒙𝑸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2800" dirty="0"/>
                  <a:t>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EE77730-7B62-805E-8ED4-2E36662C1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96" y="1981238"/>
                <a:ext cx="7162612" cy="3330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55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5AB5F68C-2665-4241-89CB-542F181F46F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C1E6DC18-9437-4789-AE6F-73AEC16CC6F5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6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209E51A-345C-171E-3060-2D2F9A622FD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n-US" altLang="zh-CN" dirty="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2306773"/>
      </p:ext>
    </p:extLst>
  </p:cSld>
  <p:clrMapOvr>
    <a:masterClrMapping/>
  </p:clrMapOvr>
</p:sld>
</file>

<file path=ppt/theme/theme1.xml><?xml version="1.0" encoding="utf-8"?>
<a:theme xmlns:a="http://schemas.openxmlformats.org/drawingml/2006/main" name="sample">
  <a:themeElements>
    <a:clrScheme name="sampl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ampl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顶级ppt模版1</Template>
  <TotalTime>1011</TotalTime>
  <Pages>0</Pages>
  <Words>826</Words>
  <Characters>0</Characters>
  <Application>Microsoft Office PowerPoint</Application>
  <DocSecurity>0</DocSecurity>
  <PresentationFormat>全屏显示(4:3)</PresentationFormat>
  <Lines>0</Lines>
  <Paragraphs>73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宋体</vt:lpstr>
      <vt:lpstr>Arial</vt:lpstr>
      <vt:lpstr>Arial Black</vt:lpstr>
      <vt:lpstr>Cambria Math</vt:lpstr>
      <vt:lpstr>Verdana</vt:lpstr>
      <vt:lpstr>Wingdings</vt:lpstr>
      <vt:lpstr>sample</vt:lpstr>
      <vt:lpstr>∀x(P(x)∨Q(x))      vs    ∀xP(x)∨∀xQ(x)</vt:lpstr>
      <vt:lpstr>∀x(P(x)∧Q(x))       vs      ∀xP(x)∧∀xQ(x)</vt:lpstr>
      <vt:lpstr>∃x(P(x)∧Q(x))       vs     ∃xP(x)∧∃xQ(x)</vt:lpstr>
      <vt:lpstr>∃x(P(x)∨Q(x))       vs      ∃xP(x)∨∃xQ(x)</vt:lpstr>
      <vt:lpstr>总结：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同立 何</cp:lastModifiedBy>
  <cp:revision>149</cp:revision>
  <dcterms:created xsi:type="dcterms:W3CDTF">2015-09-22T12:31:36Z</dcterms:created>
  <dcterms:modified xsi:type="dcterms:W3CDTF">2024-09-10T03:45:53Z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2052-9.1.0.5132</vt:lpwstr>
  </property>
</Properties>
</file>