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9" r:id="rId1"/>
    <p:sldMasterId id="2147483721" r:id="rId2"/>
  </p:sldMasterIdLst>
  <p:notesMasterIdLst>
    <p:notesMasterId r:id="rId5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83" r:id="rId25"/>
    <p:sldId id="280" r:id="rId26"/>
    <p:sldId id="281" r:id="rId27"/>
    <p:sldId id="360" r:id="rId28"/>
    <p:sldId id="374" r:id="rId29"/>
    <p:sldId id="377" r:id="rId30"/>
    <p:sldId id="363" r:id="rId31"/>
    <p:sldId id="378" r:id="rId32"/>
    <p:sldId id="389" r:id="rId33"/>
    <p:sldId id="359" r:id="rId34"/>
    <p:sldId id="388" r:id="rId35"/>
    <p:sldId id="366" r:id="rId36"/>
    <p:sldId id="380" r:id="rId37"/>
    <p:sldId id="403" r:id="rId38"/>
    <p:sldId id="372" r:id="rId39"/>
    <p:sldId id="381" r:id="rId40"/>
    <p:sldId id="390" r:id="rId41"/>
    <p:sldId id="367" r:id="rId42"/>
    <p:sldId id="384" r:id="rId43"/>
    <p:sldId id="369" r:id="rId44"/>
    <p:sldId id="386" r:id="rId45"/>
    <p:sldId id="371" r:id="rId46"/>
    <p:sldId id="373" r:id="rId47"/>
    <p:sldId id="387" r:id="rId48"/>
    <p:sldId id="407" r:id="rId49"/>
    <p:sldId id="408" r:id="rId50"/>
    <p:sldId id="409" r:id="rId51"/>
    <p:sldId id="410" r:id="rId52"/>
    <p:sldId id="278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8E2D06"/>
    <a:srgbClr val="030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>
      <p:cViewPr varScale="1">
        <p:scale>
          <a:sx n="88" d="100"/>
          <a:sy n="88" d="100"/>
        </p:scale>
        <p:origin x="96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1.xml"/><Relationship Id="rId18" Type="http://purl.oclc.org/ooxml/officeDocument/relationships/slide" Target="slides/slide16.xml"/><Relationship Id="rId26" Type="http://purl.oclc.org/ooxml/officeDocument/relationships/slide" Target="slides/slide24.xml"/><Relationship Id="rId39" Type="http://purl.oclc.org/ooxml/officeDocument/relationships/slide" Target="slides/slide37.xml"/><Relationship Id="rId21" Type="http://purl.oclc.org/ooxml/officeDocument/relationships/slide" Target="slides/slide19.xml"/><Relationship Id="rId34" Type="http://purl.oclc.org/ooxml/officeDocument/relationships/slide" Target="slides/slide32.xml"/><Relationship Id="rId42" Type="http://purl.oclc.org/ooxml/officeDocument/relationships/slide" Target="slides/slide40.xml"/><Relationship Id="rId47" Type="http://purl.oclc.org/ooxml/officeDocument/relationships/slide" Target="slides/slide45.xml"/><Relationship Id="rId50" Type="http://purl.oclc.org/ooxml/officeDocument/relationships/slide" Target="slides/slide48.xml"/><Relationship Id="rId55" Type="http://purl.oclc.org/ooxml/officeDocument/relationships/presProps" Target="presProps.xml"/><Relationship Id="rId7" Type="http://purl.oclc.org/ooxml/officeDocument/relationships/slide" Target="slides/slide5.xml"/><Relationship Id="rId2" Type="http://purl.oclc.org/ooxml/officeDocument/relationships/slideMaster" Target="slideMasters/slideMaster2.xml"/><Relationship Id="rId16" Type="http://purl.oclc.org/ooxml/officeDocument/relationships/slide" Target="slides/slide14.xml"/><Relationship Id="rId29" Type="http://purl.oclc.org/ooxml/officeDocument/relationships/slide" Target="slides/slide27.xml"/><Relationship Id="rId11" Type="http://purl.oclc.org/ooxml/officeDocument/relationships/slide" Target="slides/slide9.xml"/><Relationship Id="rId24" Type="http://purl.oclc.org/ooxml/officeDocument/relationships/slide" Target="slides/slide22.xml"/><Relationship Id="rId32" Type="http://purl.oclc.org/ooxml/officeDocument/relationships/slide" Target="slides/slide30.xml"/><Relationship Id="rId37" Type="http://purl.oclc.org/ooxml/officeDocument/relationships/slide" Target="slides/slide35.xml"/><Relationship Id="rId40" Type="http://purl.oclc.org/ooxml/officeDocument/relationships/slide" Target="slides/slide38.xml"/><Relationship Id="rId45" Type="http://purl.oclc.org/ooxml/officeDocument/relationships/slide" Target="slides/slide43.xml"/><Relationship Id="rId53" Type="http://purl.oclc.org/ooxml/officeDocument/relationships/slide" Target="slides/slide51.xml"/><Relationship Id="rId58" Type="http://purl.oclc.org/ooxml/officeDocument/relationships/tableStyles" Target="tableStyles.xml"/><Relationship Id="rId5" Type="http://purl.oclc.org/ooxml/officeDocument/relationships/slide" Target="slides/slide3.xml"/><Relationship Id="rId19" Type="http://purl.oclc.org/ooxml/officeDocument/relationships/slide" Target="slides/slide17.xml"/><Relationship Id="rId4" Type="http://purl.oclc.org/ooxml/officeDocument/relationships/slide" Target="slides/slide2.xml"/><Relationship Id="rId9" Type="http://purl.oclc.org/ooxml/officeDocument/relationships/slide" Target="slides/slide7.xml"/><Relationship Id="rId14" Type="http://purl.oclc.org/ooxml/officeDocument/relationships/slide" Target="slides/slide12.xml"/><Relationship Id="rId22" Type="http://purl.oclc.org/ooxml/officeDocument/relationships/slide" Target="slides/slide20.xml"/><Relationship Id="rId27" Type="http://purl.oclc.org/ooxml/officeDocument/relationships/slide" Target="slides/slide25.xml"/><Relationship Id="rId30" Type="http://purl.oclc.org/ooxml/officeDocument/relationships/slide" Target="slides/slide28.xml"/><Relationship Id="rId35" Type="http://purl.oclc.org/ooxml/officeDocument/relationships/slide" Target="slides/slide33.xml"/><Relationship Id="rId43" Type="http://purl.oclc.org/ooxml/officeDocument/relationships/slide" Target="slides/slide41.xml"/><Relationship Id="rId48" Type="http://purl.oclc.org/ooxml/officeDocument/relationships/slide" Target="slides/slide46.xml"/><Relationship Id="rId56" Type="http://purl.oclc.org/ooxml/officeDocument/relationships/viewProps" Target="viewProps.xml"/><Relationship Id="rId8" Type="http://purl.oclc.org/ooxml/officeDocument/relationships/slide" Target="slides/slide6.xml"/><Relationship Id="rId51" Type="http://purl.oclc.org/ooxml/officeDocument/relationships/slide" Target="slides/slide49.xml"/><Relationship Id="rId3" Type="http://purl.oclc.org/ooxml/officeDocument/relationships/slide" Target="slides/slide1.xml"/><Relationship Id="rId12" Type="http://purl.oclc.org/ooxml/officeDocument/relationships/slide" Target="slides/slide10.xml"/><Relationship Id="rId17" Type="http://purl.oclc.org/ooxml/officeDocument/relationships/slide" Target="slides/slide15.xml"/><Relationship Id="rId25" Type="http://purl.oclc.org/ooxml/officeDocument/relationships/slide" Target="slides/slide23.xml"/><Relationship Id="rId33" Type="http://purl.oclc.org/ooxml/officeDocument/relationships/slide" Target="slides/slide31.xml"/><Relationship Id="rId38" Type="http://purl.oclc.org/ooxml/officeDocument/relationships/slide" Target="slides/slide36.xml"/><Relationship Id="rId46" Type="http://purl.oclc.org/ooxml/officeDocument/relationships/slide" Target="slides/slide44.xml"/><Relationship Id="rId20" Type="http://purl.oclc.org/ooxml/officeDocument/relationships/slide" Target="slides/slide18.xml"/><Relationship Id="rId41" Type="http://purl.oclc.org/ooxml/officeDocument/relationships/slide" Target="slides/slide39.xml"/><Relationship Id="rId54" Type="http://purl.oclc.org/ooxml/officeDocument/relationships/notesMaster" Target="notesMasters/notesMaster1.xml"/><Relationship Id="rId1" Type="http://purl.oclc.org/ooxml/officeDocument/relationships/slideMaster" Target="slideMasters/slideMaster1.xml"/><Relationship Id="rId6" Type="http://purl.oclc.org/ooxml/officeDocument/relationships/slide" Target="slides/slide4.xml"/><Relationship Id="rId15" Type="http://purl.oclc.org/ooxml/officeDocument/relationships/slide" Target="slides/slide13.xml"/><Relationship Id="rId23" Type="http://purl.oclc.org/ooxml/officeDocument/relationships/slide" Target="slides/slide21.xml"/><Relationship Id="rId28" Type="http://purl.oclc.org/ooxml/officeDocument/relationships/slide" Target="slides/slide26.xml"/><Relationship Id="rId36" Type="http://purl.oclc.org/ooxml/officeDocument/relationships/slide" Target="slides/slide34.xml"/><Relationship Id="rId49" Type="http://purl.oclc.org/ooxml/officeDocument/relationships/slide" Target="slides/slide47.xml"/><Relationship Id="rId57" Type="http://purl.oclc.org/ooxml/officeDocument/relationships/theme" Target="theme/theme1.xml"/><Relationship Id="rId10" Type="http://purl.oclc.org/ooxml/officeDocument/relationships/slide" Target="slides/slide8.xml"/><Relationship Id="rId31" Type="http://purl.oclc.org/ooxml/officeDocument/relationships/slide" Target="slides/slide29.xml"/><Relationship Id="rId44" Type="http://purl.oclc.org/ooxml/officeDocument/relationships/slide" Target="slides/slide42.xml"/><Relationship Id="rId52" Type="http://purl.oclc.org/ooxml/officeDocument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11D1B26-818E-4FA6-AD43-ABBE28D4D1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2EFE171-3953-4909-B55A-1B0B9778FB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68CBCDD-C9CF-F738-41BE-A7125277C72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EC70323-A530-47CC-9033-33A2A257C5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AA2F76C-8A53-4362-AB1D-16AEA46027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B9EB3B4-B885-42D8-AC6C-F50F42461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50C30AC1-1FAF-46E3-B302-5DF2A7085A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31C94F6-BA95-C001-BD82-F2CD497A9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7C54C51-B230-8B64-AD08-45D6A1B61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917CDFD-E931-162C-E22E-E5EBF646D6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0BF03-64E7-4854-BA3A-438F4A442C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831613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A91A0D2-3656-F0A8-DB04-072F6783D0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709E61B-F1B7-CF05-C034-254775C985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764C16D-E324-1D6E-59CE-134778DF1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FF41C-043C-4D3B-AF01-A932889817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109520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4E514E9-CAE7-62D9-2123-692633667C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8A33F51-2D63-C421-FA77-2B7D00BD5A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1085360-C4C7-FCA7-0C2A-4CA9C08E4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91A77-AF45-4146-8BBE-461E8139C5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616982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71BCD2A-C33C-C676-134E-0FA825A566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7128BB5-146A-36A1-46D3-F900F9AD22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535C17F-51DF-DF49-6F5A-0A61C9A27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2C633-E848-48D3-9C2B-81AB688403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84353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EC5CC2F-7D46-E020-A689-DE8094099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23280C9-382E-453F-AF3E-E077D0C149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B11C0BE-A457-0C09-497A-C3515F440D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7CD01-4D8F-4E39-A342-4588384F68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36380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274A188-8D57-36D1-5260-D124D293A1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6A411C6-4926-2284-F833-7F20B49DC8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ED85E25-40E0-0453-2785-C983F10A6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17DCB-CA48-4FDB-95D6-853A9A01B3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541088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04D1469-F0D0-F8BF-6ACC-46E4BC309C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E77311A-1C9F-4D47-04C9-B1C66F7630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30387E3-611C-384F-3320-1817EFD5E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370AA-D894-42AF-8E8D-CC1AFB26C6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454809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5B87529-BE37-A80A-37C0-FBAC87F43F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09B5B23-BDE0-D231-D52A-C266C00B8C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7E61EB6-9123-EE37-AF03-8BFAD76975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08619-AE85-4DCB-8A5D-5AB95CC00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498271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79CE21F-377F-93E5-4596-EADCA1A443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B98DFCE-7A2A-6D92-1D6C-28A27164F5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C6EA49C-72E8-BC56-4D47-396B921879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3B97D-972D-4F8D-BED4-20B08F33CC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480493"/>
      </p:ext>
    </p:extLst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50309AD6-4F9E-2335-10A7-6A82CEAEDD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AC57FC1-8E25-488A-D2B1-77DAB5A8C4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137ED99-0AD8-CBB9-FF59-EBBEE95233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9EDBB-8F61-46CE-B61F-C40E9E973D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474232"/>
      </p:ext>
    </p:extLst>
  </p:cSld>
  <p:clrMapOvr>
    <a:masterClrMapping/>
  </p:clrMapOvr>
</p:sldLayout>
</file>

<file path=ppt/slideLayouts/slideLayout19.xml><?xml version="1.0" encoding="utf-8"?>
<p:sldLayout xmlns:a="http://purl.oclc.org/ooxml/drawingml/main" xmlns:r="http://purl.oclc.org/ooxml/officeDocument/relationships" xmlns:p="http://purl.oclc.org/ooxml/presentationml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332F2FF-304E-5F7C-D5F5-2F8C6906B0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69D9910-92EB-3330-374F-C343233FFE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56546C7-C709-2415-D0D4-6F1EE3891E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B8DE6D-ADDD-4AE1-AD1A-FE72EE3847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75501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C6738A9-4384-362B-4333-98107B158C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F94B02E-E9B6-52C8-CE93-7897941B80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CB7BA18-328C-7103-F540-CCA32F23A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7F3B35-FC91-46CA-B638-AEE5BBD45F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209802"/>
      </p:ext>
    </p:extLst>
  </p:cSld>
  <p:clrMapOvr>
    <a:masterClrMapping/>
  </p:clrMapOvr>
</p:sldLayout>
</file>

<file path=ppt/slideLayouts/slideLayout20.xml><?xml version="1.0" encoding="utf-8"?>
<p:sldLayout xmlns:a="http://purl.oclc.org/ooxml/drawingml/main" xmlns:r="http://purl.oclc.org/ooxml/officeDocument/relationships" xmlns:p="http://purl.oclc.org/ooxml/presentationml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F84938F-140C-69E8-04C4-BA9B34C0E5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9752A51-DB1B-5D7B-E1AE-01E023B057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F1880883-E884-A51D-B7DF-5456CF5C3E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89E69-F658-44D8-9707-F4094F7B71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159973"/>
      </p:ext>
    </p:extLst>
  </p:cSld>
  <p:clrMapOvr>
    <a:masterClrMapping/>
  </p:clrMapOvr>
</p:sldLayout>
</file>

<file path=ppt/slideLayouts/slideLayout21.xml><?xml version="1.0" encoding="utf-8"?>
<p:sldLayout xmlns:a="http://purl.oclc.org/ooxml/drawingml/main" xmlns:r="http://purl.oclc.org/ooxml/officeDocument/relationships" xmlns:p="http://purl.oclc.org/ooxml/presentationml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A18B958-1D2F-2A76-7ACE-D15E5521A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8E63FF-5C6A-162E-8774-EB75E113E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2449A46-64C9-DB4D-4299-0E39F6366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FC928-1EA7-4B1D-B329-63060491AD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606427"/>
      </p:ext>
    </p:extLst>
  </p:cSld>
  <p:clrMapOvr>
    <a:masterClrMapping/>
  </p:clrMapOvr>
</p:sldLayout>
</file>

<file path=ppt/slideLayouts/slideLayout22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DEE2130-81B5-3A8E-489D-F808DCF3D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3E234FC-B827-3F33-7E0C-58BA35F7B9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FDF130-FB79-EED4-244D-3FD8F8D97B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555BB5-C06C-4427-AFFE-902825A241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43134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E7A6B-814C-4F19-96E8-4AF87FF90B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A2D9741-033D-EFBD-6B53-4017E236DE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8745412-4451-66D4-B5C2-70C4370CE1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736A6-E9DD-41B9-9F25-54913E74D4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01014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01ABB35-782C-6674-A417-1AAC372CA1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A84F5AE-70F1-A6E3-01C2-D18C127233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C56AE8E-B972-99FF-8439-EC3FE02F53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B236E-3976-40AE-A415-7565B79A26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40962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A93038D-C9B7-BA32-74DE-F1344071AC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5299D9A-EFD8-7EC3-6049-429C6AEAB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6D75516-A16A-49BF-D12D-C4F941D1EE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EAC6D-146F-4A27-B87C-4929369729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71804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70BC535-E199-644D-1B40-321A327A1F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1FB3D0A-2112-F927-B2A8-1D91B1467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6D3599D-67FD-2A8E-A79F-B1A185399A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DA82D-4083-4A1F-AB97-13A4C4BCA0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693074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133A27C-EEF7-82FC-A76C-FBA1BBC407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50744C6-E39E-DF96-C457-F3310E8B07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F74BF40-F79D-C764-1D33-078B7ADFAF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45FDF-55CE-4B92-B187-8EDC65E268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30161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6E36B66-9E5A-26AC-2CDD-6CEEB2BE5C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929C546-B8E8-1131-29B1-C7B32BCD3B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0D3A317-B954-398D-C52A-2689AC0C39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F543E-5E0B-4494-A496-DBC282F599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874800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2F8F5CB-1BF3-69B0-2B31-7FDC36DAF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E69F823-A5A4-ABD3-4F2C-A993C89467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2B2F6D4-83C2-B428-4DFC-56EC2D9A09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FFC9C1-7E51-42C3-BC75-C936DE39CB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72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jpe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9.xml"/><Relationship Id="rId13" Type="http://purl.oclc.org/ooxml/officeDocument/relationships/image" Target="../media/image1.jpeg"/><Relationship Id="rId3" Type="http://purl.oclc.org/ooxml/officeDocument/relationships/slideLayout" Target="../slideLayouts/slideLayout14.xml"/><Relationship Id="rId7" Type="http://purl.oclc.org/ooxml/officeDocument/relationships/slideLayout" Target="../slideLayouts/slideLayout18.xml"/><Relationship Id="rId12" Type="http://purl.oclc.org/ooxml/officeDocument/relationships/theme" Target="../theme/theme2.xml"/><Relationship Id="rId2" Type="http://purl.oclc.org/ooxml/officeDocument/relationships/slideLayout" Target="../slideLayouts/slideLayout13.xml"/><Relationship Id="rId1" Type="http://purl.oclc.org/ooxml/officeDocument/relationships/slideLayout" Target="../slideLayouts/slideLayout12.xml"/><Relationship Id="rId6" Type="http://purl.oclc.org/ooxml/officeDocument/relationships/slideLayout" Target="../slideLayouts/slideLayout17.xml"/><Relationship Id="rId11" Type="http://purl.oclc.org/ooxml/officeDocument/relationships/slideLayout" Target="../slideLayouts/slideLayout22.xml"/><Relationship Id="rId5" Type="http://purl.oclc.org/ooxml/officeDocument/relationships/slideLayout" Target="../slideLayouts/slideLayout16.xml"/><Relationship Id="rId10" Type="http://purl.oclc.org/ooxml/officeDocument/relationships/slideLayout" Target="../slideLayouts/slideLayout21.xml"/><Relationship Id="rId4" Type="http://purl.oclc.org/ooxml/officeDocument/relationships/slideLayout" Target="../slideLayouts/slideLayout15.xml"/><Relationship Id="rId9" Type="http://purl.oclc.org/ooxml/officeDocument/relationships/slideLayout" Target="../slideLayouts/slideLayout20.xml"/><Relationship Id="rId14" Type="http://purl.oclc.org/ooxml/officeDocument/relationships/image" Target="../media/image2.jpe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>
            <a:extLst>
              <a:ext uri="{FF2B5EF4-FFF2-40B4-BE49-F238E27FC236}">
                <a16:creationId xmlns:a16="http://schemas.microsoft.com/office/drawing/2014/main" id="{43612048-3B79-46FE-82C4-6B28BDF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145DE3-1962-48F7-8A5A-C980E32D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8" name="Rectangle 4" descr="a2">
            <a:extLst>
              <a:ext uri="{FF2B5EF4-FFF2-40B4-BE49-F238E27FC236}">
                <a16:creationId xmlns:a16="http://schemas.microsoft.com/office/drawing/2014/main" id="{90F38EA4-6341-40C9-841F-F6F0BC9BB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BC55BE7-2D4E-453D-B507-B262B4801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1604E0-FC70-4B0A-8722-F447E9242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AC6CA870-950A-7BC8-1A79-A533E7A18CC3}"/>
              </a:ext>
            </a:extLst>
          </p:cNvPr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0"/>
            <a:chExt cx="5760" cy="384"/>
          </a:xfrm>
        </p:grpSpPr>
        <p:sp>
          <p:nvSpPr>
            <p:cNvPr id="2" name="Rectangle 8">
              <a:extLst>
                <a:ext uri="{FF2B5EF4-FFF2-40B4-BE49-F238E27FC236}">
                  <a16:creationId xmlns:a16="http://schemas.microsoft.com/office/drawing/2014/main" id="{26CD7412-F1C6-47AD-8726-A1BEDB1F4A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3" name="Rectangle 9">
              <a:extLst>
                <a:ext uri="{FF2B5EF4-FFF2-40B4-BE49-F238E27FC236}">
                  <a16:creationId xmlns:a16="http://schemas.microsoft.com/office/drawing/2014/main" id="{89C77AB7-774B-43C1-8F46-3F73A265C9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2" y="0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%"/>
                </a:spcBef>
                <a:spcAft>
                  <a:spcPct val="0%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%"/>
                </a:spcBef>
                <a:spcAft>
                  <a:spcPct val="0%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%"/>
                </a:spcBef>
                <a:spcAft>
                  <a:spcPct val="0%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%"/>
                </a:spcBef>
                <a:spcAft>
                  <a:spcPct val="0%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032" name="Rectangle 10">
            <a:extLst>
              <a:ext uri="{FF2B5EF4-FFF2-40B4-BE49-F238E27FC236}">
                <a16:creationId xmlns:a16="http://schemas.microsoft.com/office/drawing/2014/main" id="{9BF8D0F8-42A8-DDF8-D221-0E59EE762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623A0EF4-3DB4-4B6D-B4B0-93A1A75B4B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DF12F3A3-DA9E-4A78-BF47-E09A08079C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D6CAA37C-42D9-4649-A14B-B55C30F032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fld id="{27DECCAB-EF22-4F24-897E-BC9F5D70113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270911DC-4812-62DF-B906-E0C904896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9" name="Text Box 15">
            <a:extLst>
              <a:ext uri="{FF2B5EF4-FFF2-40B4-BE49-F238E27FC236}">
                <a16:creationId xmlns:a16="http://schemas.microsoft.com/office/drawing/2014/main" id="{34BF3FFB-56E1-4F91-8C78-A4532E57A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%"/>
        </a:spcBef>
        <a:spcAft>
          <a:spcPct val="0%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Clr>
          <a:schemeClr val="hlink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Clr>
          <a:schemeClr val="tx1"/>
        </a:buClr>
        <a:buFont typeface="Wingdings" panose="05000000000000000000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a1">
            <a:extLst>
              <a:ext uri="{FF2B5EF4-FFF2-40B4-BE49-F238E27FC236}">
                <a16:creationId xmlns:a16="http://schemas.microsoft.com/office/drawing/2014/main" id="{9588DB05-DDDD-4487-9884-E65DCB7C6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E880EFB-7777-4DD8-A93F-A03CAE93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0FD3D0F-1BCC-408E-91CB-75CF5EBA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3" name="Rectangle 5" descr="a2">
            <a:extLst>
              <a:ext uri="{FF2B5EF4-FFF2-40B4-BE49-F238E27FC236}">
                <a16:creationId xmlns:a16="http://schemas.microsoft.com/office/drawing/2014/main" id="{9398F309-74C9-47A4-A917-B5D17D312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D25705B-5F8C-401E-B8BA-36F7ED08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9C25361A-BF4B-4E30-998D-D61A05BB1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6" name="Text Box 13">
            <a:extLst>
              <a:ext uri="{FF2B5EF4-FFF2-40B4-BE49-F238E27FC236}">
                <a16:creationId xmlns:a16="http://schemas.microsoft.com/office/drawing/2014/main" id="{FD50658F-74B5-4448-AA4E-4D9898AB5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</a:p>
        </p:txBody>
      </p:sp>
      <p:sp>
        <p:nvSpPr>
          <p:cNvPr id="2057" name="Rectangle 10">
            <a:extLst>
              <a:ext uri="{FF2B5EF4-FFF2-40B4-BE49-F238E27FC236}">
                <a16:creationId xmlns:a16="http://schemas.microsoft.com/office/drawing/2014/main" id="{3480D212-5D80-27DA-F764-DA6AA90CD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8" name="Rectangle 14">
            <a:extLst>
              <a:ext uri="{FF2B5EF4-FFF2-40B4-BE49-F238E27FC236}">
                <a16:creationId xmlns:a16="http://schemas.microsoft.com/office/drawing/2014/main" id="{5E0C8D75-3691-7437-D415-0F8E37A92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9" name="Rectangle 10">
            <a:extLst>
              <a:ext uri="{FF2B5EF4-FFF2-40B4-BE49-F238E27FC236}">
                <a16:creationId xmlns:a16="http://schemas.microsoft.com/office/drawing/2014/main" id="{8EABEB72-BDE7-43E2-9952-C7A6C72323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1613"/>
            <a:ext cx="2133600" cy="1698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0" name="Rectangle 11">
            <a:extLst>
              <a:ext uri="{FF2B5EF4-FFF2-40B4-BE49-F238E27FC236}">
                <a16:creationId xmlns:a16="http://schemas.microsoft.com/office/drawing/2014/main" id="{D5869E3A-990A-49C4-8AB1-561FB249FA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1" name="Rectangle 12">
            <a:extLst>
              <a:ext uri="{FF2B5EF4-FFF2-40B4-BE49-F238E27FC236}">
                <a16:creationId xmlns:a16="http://schemas.microsoft.com/office/drawing/2014/main" id="{6AED68C5-1CBE-4AC4-8093-1B2ECB7C70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7C37EF12-442C-487E-A1DB-CB2E43F8A1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%"/>
        </a:spcBef>
        <a:spcAft>
          <a:spcPct val="0%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%"/>
        </a:spcBef>
        <a:spcAft>
          <a:spcPct val="0%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Clr>
          <a:schemeClr val="hlink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Clr>
          <a:schemeClr val="tx1"/>
        </a:buClr>
        <a:buFont typeface="Wingdings" panose="05000000000000000000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purl.oclc.org/ooxml/officeDocument/relationships/image" Target="../media/image11.png"/><Relationship Id="rId1" Type="http://purl.oclc.org/ooxml/officeDocument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:a16="http://schemas.microsoft.com/office/drawing/2014/main" id="{F9337F1F-3474-892D-D60E-E61874FFD6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B900BC49-2ECC-417F-B31F-4CC23BDD34A6}" type="slidenum">
              <a:rPr lang="en-US" altLang="zh-CN" sz="1200"/>
              <a:pPr algn="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1</a:t>
            </a:fld>
            <a:endParaRPr lang="en-US" altLang="zh-CN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DC05578-CA75-B98A-4F24-F157666C6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43200"/>
            <a:ext cx="670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chemeClr val="bg1"/>
                </a:solidFill>
                <a:latin typeface="Verdana" panose="020B0604030504040204" pitchFamily="34" charset="0"/>
              </a:rPr>
              <a:t>Discrete Mathematics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CB1F56BF-667A-6CA6-7774-152C697A7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9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%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Dr. Han Huang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7CE22851-7646-6FF9-C61B-59D7E7E7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15000"/>
            <a:ext cx="655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%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Verdana" panose="020B0604030504040204" pitchFamily="34" charset="0"/>
              </a:rPr>
              <a:t>South China University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48E9542D-668E-48AB-BF37-4D012A0E357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55AE7BB5-35CA-4507-A002-690E8BB72381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10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938647F-E569-3439-CBBA-9C212B7076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5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EAAB2D3-167F-C4EF-C7E3-54A9079345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%"/>
              </a:lnSpc>
            </a:pP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represents “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female”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represents “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a parent” 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x, y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represents “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the mother of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 dirty="0">
                <a:ea typeface="宋体" panose="02010600030101010101" pitchFamily="2" charset="-122"/>
              </a:rPr>
              <a:t>“If a person is female and is a parent, then this person is someone’s mother”</a:t>
            </a:r>
          </a:p>
          <a:p>
            <a:pPr eaLnBrk="1" hangingPunct="1">
              <a:lnSpc>
                <a:spcPct val="90%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%"/>
              </a:lnSpc>
            </a:pP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36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x, y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90%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%"/>
              </a:lnSpc>
            </a:pP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36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x, y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9FEB68-71A2-F228-8B6E-2C12A6004F75}"/>
              </a:ext>
            </a:extLst>
          </p:cNvPr>
          <p:cNvSpPr txBox="1"/>
          <p:nvPr/>
        </p:nvSpPr>
        <p:spPr>
          <a:xfrm>
            <a:off x="6629454" y="5410148"/>
            <a:ext cx="20573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ea typeface="宋体" panose="02010600030101010101" pitchFamily="2" charset="-122"/>
              </a:rPr>
              <a:t>prenex</a:t>
            </a:r>
            <a:r>
              <a:rPr lang="en-US" altLang="zh-CN" sz="3200" dirty="0">
                <a:ea typeface="宋体" panose="02010600030101010101" pitchFamily="2" charset="-122"/>
              </a:rPr>
              <a:t> formulae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11ADCAA9-B959-492E-990C-98BD577FCD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43FDAE14-22B9-4ADB-822E-8BF2D492A69E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11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4FF653B-68A3-8E90-7E77-FE07CF5F3F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6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F0BCF79-E9D2-EA59-82D9-CA53F96996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pPr eaLnBrk="1" hangingPunct="1"/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x, y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ea typeface="宋体" panose="02010600030101010101" pitchFamily="2" charset="-122"/>
              </a:rPr>
              <a:t>represents “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y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the best friend of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”.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 </a:t>
            </a:r>
          </a:p>
          <a:p>
            <a:pPr eaLnBrk="1" hangingPunct="1"/>
            <a:endParaRPr lang="en-US" altLang="zh-CN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x, y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z 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((z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≠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y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x, z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)))</a:t>
            </a:r>
          </a:p>
          <a:p>
            <a:pPr eaLnBrk="1" hangingPunct="1"/>
            <a:endParaRPr lang="en-US" altLang="zh-CN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“Everyone has exactly one best friend.”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614615DD-0C4D-4FD3-8D00-2C94F2E17C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5BF244C0-C8E8-4A4D-8FFD-EF4F6FBF20E2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12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BF6AC0B-D156-27A4-DCE7-F9ABB295C6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7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BF8AFC5-9CFE-6040-E854-C88F8BC61F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w, f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ea typeface="宋体" panose="02010600030101010101" pitchFamily="2" charset="-122"/>
              </a:rPr>
              <a:t>represents “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w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has taken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f 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”</a:t>
            </a:r>
          </a:p>
          <a:p>
            <a:pPr eaLnBrk="1" hangingPunct="1"/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f, a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ea typeface="宋体" panose="02010600030101010101" pitchFamily="2" charset="-122"/>
              </a:rPr>
              <a:t>represents “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 i="1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is a flight on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”</a:t>
            </a:r>
          </a:p>
          <a:p>
            <a:pPr eaLnBrk="1" hangingPunct="1"/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R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w, f, a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>
                <a:ea typeface="宋体" panose="02010600030101010101" pitchFamily="2" charset="-122"/>
              </a:rPr>
              <a:t>represents “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w</a:t>
            </a:r>
            <a:r>
              <a:rPr lang="en-US" altLang="zh-CN" i="1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has taken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on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”</a:t>
            </a:r>
          </a:p>
          <a:p>
            <a:pPr eaLnBrk="1" hangingPunct="1"/>
            <a:endParaRPr lang="en-US" altLang="zh-CN">
              <a:solidFill>
                <a:srgbClr val="030711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“There is a woman who has taken a flight on every airline in the world.”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w, f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Q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f, a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R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</a:rPr>
              <a:t>w, f, a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</a:p>
        </p:txBody>
      </p:sp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9226B500-FFDB-4E38-8301-37C88A2D150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710E0DA3-D570-4DF0-93C0-3998A7CC7AE3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13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5475F96-D6FE-3F10-49DE-38B2BA4177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8-9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CCEE00D-8919-EC59-07BC-664949803C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“The sum of two positive integers is positive.” </a:t>
            </a:r>
          </a:p>
          <a:p>
            <a:pPr eaLnBrk="1" hangingPunct="1"/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 0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 0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36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 &gt;0 )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endParaRPr lang="en-US" altLang="zh-CN" b="1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Every real number except zero has a multiplicative inverse.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≠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0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36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= 1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C08A87FD-4ABB-4350-A47E-A63FEED2E90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499BE122-9DE7-40BE-9A5B-E31E3D44072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14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CB8822B-C6B6-8C5A-460A-7202A86959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17412" name="Group 3">
            <a:extLst>
              <a:ext uri="{FF2B5EF4-FFF2-40B4-BE49-F238E27FC236}">
                <a16:creationId xmlns:a16="http://schemas.microsoft.com/office/drawing/2014/main" id="{44474EB1-0C31-9F3C-8ED6-0C61D4A4672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0" y="0"/>
            <a:chExt cx="1889" cy="1009"/>
          </a:xfrm>
        </p:grpSpPr>
        <p:grpSp>
          <p:nvGrpSpPr>
            <p:cNvPr id="17414" name="Group 4">
              <a:extLst>
                <a:ext uri="{FF2B5EF4-FFF2-40B4-BE49-F238E27FC236}">
                  <a16:creationId xmlns:a16="http://schemas.microsoft.com/office/drawing/2014/main" id="{4ECA187B-A196-1735-8973-DBB5E5590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0"/>
              <a:ext cx="1889" cy="919"/>
              <a:chOff x="0" y="0"/>
              <a:chExt cx="1926" cy="937"/>
            </a:xfrm>
          </p:grpSpPr>
          <p:sp>
            <p:nvSpPr>
              <p:cNvPr id="17419" name="Oval 5">
                <a:extLst>
                  <a:ext uri="{FF2B5EF4-FFF2-40B4-BE49-F238E27FC236}">
                    <a16:creationId xmlns:a16="http://schemas.microsoft.com/office/drawing/2014/main" id="{13A48B6E-6FD4-5D97-53A5-1B6EC77E5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" y="30"/>
                <a:ext cx="1905" cy="907"/>
              </a:xfrm>
              <a:prstGeom prst="ellipse">
                <a:avLst/>
              </a:prstGeom>
              <a:gradFill rotWithShape="1">
                <a:gsLst>
                  <a:gs pos="0%">
                    <a:schemeClr val="hlink"/>
                  </a:gs>
                  <a:gs pos="100%">
                    <a:srgbClr val="4A4A7C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%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%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%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%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%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%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7420" name="Oval 6">
                <a:extLst>
                  <a:ext uri="{FF2B5EF4-FFF2-40B4-BE49-F238E27FC236}">
                    <a16:creationId xmlns:a16="http://schemas.microsoft.com/office/drawing/2014/main" id="{F82256E1-0A4D-A2B3-575C-AD9D0C650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05" cy="907"/>
              </a:xfrm>
              <a:prstGeom prst="ellipse">
                <a:avLst/>
              </a:prstGeom>
              <a:gradFill rotWithShape="1">
                <a:gsLst>
                  <a:gs pos="0%">
                    <a:srgbClr val="D2D2FF"/>
                  </a:gs>
                  <a:gs pos="100%">
                    <a:schemeClr val="hlink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%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%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%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%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%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%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</p:grpSp>
        <p:sp>
          <p:nvSpPr>
            <p:cNvPr id="17415" name="Oval 7">
              <a:extLst>
                <a:ext uri="{FF2B5EF4-FFF2-40B4-BE49-F238E27FC236}">
                  <a16:creationId xmlns:a16="http://schemas.microsoft.com/office/drawing/2014/main" id="{05FC3700-CC60-E643-94D3-23A51B608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0"/>
              <a:ext cx="1691" cy="845"/>
            </a:xfrm>
            <a:prstGeom prst="ellipse">
              <a:avLst/>
            </a:prstGeom>
            <a:gradFill rotWithShape="1">
              <a:gsLst>
                <a:gs pos="0%">
                  <a:srgbClr val="37556B"/>
                </a:gs>
                <a:gs pos="100%">
                  <a:schemeClr val="accent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17416" name="Oval 8">
              <a:extLst>
                <a:ext uri="{FF2B5EF4-FFF2-40B4-BE49-F238E27FC236}">
                  <a16:creationId xmlns:a16="http://schemas.microsoft.com/office/drawing/2014/main" id="{3B5C6BDB-5341-5822-C975-2770453B7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5"/>
              <a:ext cx="1650" cy="824"/>
            </a:xfrm>
            <a:prstGeom prst="ellipse">
              <a:avLst/>
            </a:prstGeom>
            <a:gradFill rotWithShape="1">
              <a:gsLst>
                <a:gs pos="0%">
                  <a:schemeClr val="accent1">
                    <a:alpha val="0%"/>
                  </a:schemeClr>
                </a:gs>
                <a:gs pos="100%">
                  <a:srgbClr val="D0E6F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17417" name="Oval 9">
              <a:extLst>
                <a:ext uri="{FF2B5EF4-FFF2-40B4-BE49-F238E27FC236}">
                  <a16:creationId xmlns:a16="http://schemas.microsoft.com/office/drawing/2014/main" id="{BA18C181-79E8-0B20-547C-A6D54DAF8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" y="13"/>
              <a:ext cx="1570" cy="770"/>
            </a:xfrm>
            <a:prstGeom prst="ellipse">
              <a:avLst/>
            </a:prstGeom>
            <a:gradFill rotWithShape="1">
              <a:gsLst>
                <a:gs pos="0%">
                  <a:srgbClr val="5E91B7"/>
                </a:gs>
                <a:gs pos="100%">
                  <a:schemeClr val="accent1">
                    <a:alpha val="48%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17418" name="Oval 10">
              <a:extLst>
                <a:ext uri="{FF2B5EF4-FFF2-40B4-BE49-F238E27FC236}">
                  <a16:creationId xmlns:a16="http://schemas.microsoft.com/office/drawing/2014/main" id="{57412075-A168-9D94-CE67-75B388249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" y="30"/>
              <a:ext cx="1382" cy="624"/>
            </a:xfrm>
            <a:prstGeom prst="ellipse">
              <a:avLst/>
            </a:prstGeom>
            <a:gradFill rotWithShape="1">
              <a:gsLst>
                <a:gs pos="0%">
                  <a:srgbClr val="FFFFFF"/>
                </a:gs>
                <a:gs pos="100%">
                  <a:schemeClr val="accent1">
                    <a:alpha val="37.999%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sp>
        <p:nvSpPr>
          <p:cNvPr id="17413" name="Rectangle 11">
            <a:extLst>
              <a:ext uri="{FF2B5EF4-FFF2-40B4-BE49-F238E27FC236}">
                <a16:creationId xmlns:a16="http://schemas.microsoft.com/office/drawing/2014/main" id="{BEF85EB5-6E33-CB59-1F8F-6DE73BC856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lnSpc>
                <a:spcPct val="90%"/>
              </a:lnSpc>
              <a:spcBef>
                <a:spcPct val="0%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Negating Nested Quantifiers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EB54D75-37FF-43EA-98E3-73C2E6C4F9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2637260F-0159-44C1-B204-9AD66CBE75C9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15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EE27824-DDFE-7571-E000-8B7F7A500E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11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DC74331-CA08-610F-AD64-02CE9F7D2A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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xy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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xy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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xy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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xy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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xy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≠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1 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/>
            <a:endParaRPr lang="en-US" altLang="zh-CN">
              <a:solidFill>
                <a:srgbClr val="03071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</p:bld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0FC809CA-BF59-4D40-A99E-922AE6872CE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9CFD82A7-2C07-4D41-9631-A959F6B7EC2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16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91C9B7A-B626-E550-96AA-C4A0F9CB75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12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D34D96F-4F6D-D8B7-6FAF-76DB677568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What is the negation of the logic expression of Example 7.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f, a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   </a:t>
            </a:r>
            <a:r>
              <a:rPr lang="en-US" altLang="zh-CN" dirty="0">
                <a:ea typeface="宋体" panose="02010600030101010101" pitchFamily="2" charset="-122"/>
              </a:rPr>
              <a:t>Example 7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 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f, a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f, a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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f, a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f, a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 </a:t>
            </a:r>
            <a:r>
              <a:rPr lang="en-US" altLang="zh-CN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w, f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030711"/>
                </a:solidFill>
                <a:ea typeface="宋体" panose="02010600030101010101" pitchFamily="2" charset="-122"/>
              </a:rPr>
              <a:t>f, a</a:t>
            </a:r>
            <a:r>
              <a:rPr lang="en-US" altLang="zh-CN" dirty="0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autoUpdateAnimBg="0"/>
    </p:bld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A17A7CB0-834F-4F49-8045-D1A36168A0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6AAA663D-ACAD-4891-BF04-E9F62190C83A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17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C4B5672-7242-EB22-1D80-BDFFA839B5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10 and Example 13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FA16233-710D-3E7D-70CE-1DC5BFA478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152400" y="1219200"/>
            <a:ext cx="9144000" cy="5334000"/>
          </a:xfrm>
        </p:spPr>
        <p:txBody>
          <a:bodyPr/>
          <a:lstStyle/>
          <a:p>
            <a:pPr eaLnBrk="1" hangingPunct="1">
              <a:lnSpc>
                <a:spcPct val="90%"/>
              </a:lnSpc>
            </a:pPr>
            <a:r>
              <a:rPr lang="en-US" altLang="zh-CN" dirty="0">
                <a:ea typeface="宋体" panose="02010600030101010101" pitchFamily="2" charset="-122"/>
              </a:rPr>
              <a:t>Logic expression of the definition of a limit using quantifiers.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sz="2800" dirty="0" err="1">
                <a:ea typeface="宋体" panose="02010600030101010101" pitchFamily="2" charset="-122"/>
              </a:rPr>
              <a:t>Lim</a:t>
            </a:r>
            <a:r>
              <a:rPr lang="en-US" altLang="zh-CN" sz="2800" b="1" dirty="0" err="1">
                <a:ea typeface="宋体" panose="02010600030101010101" pitchFamily="2" charset="-122"/>
              </a:rPr>
              <a:t>x</a:t>
            </a:r>
            <a:r>
              <a:rPr lang="en-US" altLang="zh-CN" sz="2800" b="1" dirty="0" err="1">
                <a:ea typeface="宋体" panose="02010600030101010101" pitchFamily="2" charset="-122"/>
                <a:sym typeface="Symbol" panose="05050102010706020507" pitchFamily="18" charset="2"/>
              </a:rPr>
              <a:t>a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) =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L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(0&lt;|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 i="1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</a:t>
            </a:r>
            <a:r>
              <a:rPr lang="en-US" altLang="zh-CN" sz="2800" dirty="0" err="1">
                <a:ea typeface="宋体" panose="02010600030101010101" pitchFamily="2" charset="-122"/>
              </a:rPr>
              <a:t>Lim</a:t>
            </a:r>
            <a:r>
              <a:rPr lang="en-US" altLang="zh-CN" sz="2800" b="1" dirty="0" err="1">
                <a:ea typeface="宋体" panose="02010600030101010101" pitchFamily="2" charset="-122"/>
              </a:rPr>
              <a:t>x</a:t>
            </a:r>
            <a:r>
              <a:rPr lang="en-US" altLang="zh-CN" sz="2800" b="1" dirty="0" err="1">
                <a:ea typeface="宋体" panose="02010600030101010101" pitchFamily="2" charset="-122"/>
                <a:sym typeface="Symbol" panose="05050102010706020507" pitchFamily="18" charset="2"/>
              </a:rPr>
              <a:t>a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≠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L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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(0&lt;|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 i="1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-L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(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(0&lt;|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 i="1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-L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(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(0&lt;|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 i="1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-L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(0&lt;|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 i="1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-L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(0&lt;|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 i="1" dirty="0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03071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rgbClr val="03071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-L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|≥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800" b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autoUpdateAnimBg="0"/>
    </p:bld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621E7D2F-8B10-4854-94AE-8A9B419F8DB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39E1CD10-EBD8-4C89-9354-3B0D1A9D3BFF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18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6894DF6-0D42-D249-9EE5-D70C1D8BD4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21508" name="Group 3">
            <a:extLst>
              <a:ext uri="{FF2B5EF4-FFF2-40B4-BE49-F238E27FC236}">
                <a16:creationId xmlns:a16="http://schemas.microsoft.com/office/drawing/2014/main" id="{CF76C752-7F20-D27E-2588-EF92BE1520F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0" y="0"/>
            <a:chExt cx="1889" cy="1009"/>
          </a:xfrm>
        </p:grpSpPr>
        <p:grpSp>
          <p:nvGrpSpPr>
            <p:cNvPr id="21510" name="Group 4">
              <a:extLst>
                <a:ext uri="{FF2B5EF4-FFF2-40B4-BE49-F238E27FC236}">
                  <a16:creationId xmlns:a16="http://schemas.microsoft.com/office/drawing/2014/main" id="{C4B2A0ED-504A-527B-23AB-EB521F981A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0"/>
              <a:ext cx="1889" cy="919"/>
              <a:chOff x="0" y="0"/>
              <a:chExt cx="1926" cy="937"/>
            </a:xfrm>
          </p:grpSpPr>
          <p:sp>
            <p:nvSpPr>
              <p:cNvPr id="21515" name="Oval 5">
                <a:extLst>
                  <a:ext uri="{FF2B5EF4-FFF2-40B4-BE49-F238E27FC236}">
                    <a16:creationId xmlns:a16="http://schemas.microsoft.com/office/drawing/2014/main" id="{78D92F51-B55A-1327-3F43-DA22C21A6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" y="30"/>
                <a:ext cx="1905" cy="907"/>
              </a:xfrm>
              <a:prstGeom prst="ellipse">
                <a:avLst/>
              </a:prstGeom>
              <a:gradFill rotWithShape="1">
                <a:gsLst>
                  <a:gs pos="0%">
                    <a:schemeClr val="hlink"/>
                  </a:gs>
                  <a:gs pos="100%">
                    <a:srgbClr val="4A4A7C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%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%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%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%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%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%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21516" name="Oval 6">
                <a:extLst>
                  <a:ext uri="{FF2B5EF4-FFF2-40B4-BE49-F238E27FC236}">
                    <a16:creationId xmlns:a16="http://schemas.microsoft.com/office/drawing/2014/main" id="{96CA985F-1897-A1CD-456E-FA2B20E7D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05" cy="907"/>
              </a:xfrm>
              <a:prstGeom prst="ellipse">
                <a:avLst/>
              </a:prstGeom>
              <a:gradFill rotWithShape="1">
                <a:gsLst>
                  <a:gs pos="0%">
                    <a:srgbClr val="D2D2FF"/>
                  </a:gs>
                  <a:gs pos="100%">
                    <a:schemeClr val="hlink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%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%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%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%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%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%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</p:grpSp>
        <p:sp>
          <p:nvSpPr>
            <p:cNvPr id="21511" name="Oval 7">
              <a:extLst>
                <a:ext uri="{FF2B5EF4-FFF2-40B4-BE49-F238E27FC236}">
                  <a16:creationId xmlns:a16="http://schemas.microsoft.com/office/drawing/2014/main" id="{931B0399-F8D4-9FB8-DC17-FE441CEA6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0"/>
              <a:ext cx="1691" cy="845"/>
            </a:xfrm>
            <a:prstGeom prst="ellipse">
              <a:avLst/>
            </a:prstGeom>
            <a:gradFill rotWithShape="1">
              <a:gsLst>
                <a:gs pos="0%">
                  <a:srgbClr val="37556B"/>
                </a:gs>
                <a:gs pos="100%">
                  <a:schemeClr val="accent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1512" name="Oval 8">
              <a:extLst>
                <a:ext uri="{FF2B5EF4-FFF2-40B4-BE49-F238E27FC236}">
                  <a16:creationId xmlns:a16="http://schemas.microsoft.com/office/drawing/2014/main" id="{CD2C7E97-DE84-297B-1547-0848040F1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5"/>
              <a:ext cx="1650" cy="824"/>
            </a:xfrm>
            <a:prstGeom prst="ellipse">
              <a:avLst/>
            </a:prstGeom>
            <a:gradFill rotWithShape="1">
              <a:gsLst>
                <a:gs pos="0%">
                  <a:schemeClr val="accent1">
                    <a:alpha val="0%"/>
                  </a:schemeClr>
                </a:gs>
                <a:gs pos="100%">
                  <a:srgbClr val="D0E6F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1513" name="Oval 9">
              <a:extLst>
                <a:ext uri="{FF2B5EF4-FFF2-40B4-BE49-F238E27FC236}">
                  <a16:creationId xmlns:a16="http://schemas.microsoft.com/office/drawing/2014/main" id="{D03BC11C-28D6-EB19-900F-1052ED527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" y="13"/>
              <a:ext cx="1570" cy="770"/>
            </a:xfrm>
            <a:prstGeom prst="ellipse">
              <a:avLst/>
            </a:prstGeom>
            <a:gradFill rotWithShape="1">
              <a:gsLst>
                <a:gs pos="0%">
                  <a:srgbClr val="5E91B7"/>
                </a:gs>
                <a:gs pos="100%">
                  <a:schemeClr val="accent1">
                    <a:alpha val="48%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1514" name="Oval 10">
              <a:extLst>
                <a:ext uri="{FF2B5EF4-FFF2-40B4-BE49-F238E27FC236}">
                  <a16:creationId xmlns:a16="http://schemas.microsoft.com/office/drawing/2014/main" id="{CE88E123-3051-7AFC-62CD-37B21FE28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" y="30"/>
              <a:ext cx="1382" cy="624"/>
            </a:xfrm>
            <a:prstGeom prst="ellipse">
              <a:avLst/>
            </a:prstGeom>
            <a:gradFill rotWithShape="1">
              <a:gsLst>
                <a:gs pos="0%">
                  <a:srgbClr val="FFFFFF"/>
                </a:gs>
                <a:gs pos="100%">
                  <a:schemeClr val="accent1">
                    <a:alpha val="37.999%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sp>
        <p:nvSpPr>
          <p:cNvPr id="21509" name="Rectangle 11">
            <a:extLst>
              <a:ext uri="{FF2B5EF4-FFF2-40B4-BE49-F238E27FC236}">
                <a16:creationId xmlns:a16="http://schemas.microsoft.com/office/drawing/2014/main" id="{1C5946DE-B49C-36E2-BE8F-FD63254E25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spcBef>
                <a:spcPct val="0%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The Order of Quantifiers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1196335B-57E7-46FC-B5CA-C4FDB5CE01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7CEB7845-613E-478B-AD75-A1B3C1E16E61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19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18B9E4C-E238-2DD2-7BAB-06B1317346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Quantifications of Two Variables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2B362F1-B742-DD15-EDA4-6B438B5C2A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   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lang="en-US" altLang="zh-CN" sz="3000">
                <a:ea typeface="宋体" panose="02010600030101010101" pitchFamily="2" charset="-122"/>
                <a:sym typeface="Symbol" panose="05050102010706020507" pitchFamily="18" charset="2"/>
              </a:rPr>
              <a:t>When </a:t>
            </a:r>
            <a:r>
              <a:rPr lang="en-US" altLang="zh-CN" sz="3000" i="1">
                <a:ea typeface="宋体" panose="02010600030101010101" pitchFamily="2" charset="-122"/>
                <a:sym typeface="Symbol" panose="05050102010706020507" pitchFamily="18" charset="2"/>
              </a:rPr>
              <a:t>True</a:t>
            </a:r>
            <a:r>
              <a:rPr lang="en-US" altLang="zh-CN" sz="3000">
                <a:ea typeface="宋体" panose="02010600030101010101" pitchFamily="2" charset="-122"/>
                <a:sym typeface="Symbol" panose="05050102010706020507" pitchFamily="18" charset="2"/>
              </a:rPr>
              <a:t>?   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) is true for every 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3000">
                <a:ea typeface="宋体" panose="02010600030101010101" pitchFamily="2" charset="-122"/>
                <a:sym typeface="Symbol" panose="05050102010706020507" pitchFamily="18" charset="2"/>
              </a:rPr>
              <a:t>When </a:t>
            </a:r>
            <a:r>
              <a:rPr lang="en-US" altLang="zh-CN" sz="3000" i="1">
                <a:ea typeface="宋体" panose="02010600030101010101" pitchFamily="2" charset="-122"/>
                <a:sym typeface="Symbol" panose="05050102010706020507" pitchFamily="18" charset="2"/>
              </a:rPr>
              <a:t>False</a:t>
            </a:r>
            <a:r>
              <a:rPr lang="en-US" altLang="zh-CN" sz="3000">
                <a:ea typeface="宋体" panose="02010600030101010101" pitchFamily="2" charset="-122"/>
                <a:sym typeface="Symbol" panose="05050102010706020507" pitchFamily="18" charset="2"/>
              </a:rPr>
              <a:t>?  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There is a pair 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x, y 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for which 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x, y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) is false.</a:t>
            </a:r>
          </a:p>
          <a:p>
            <a:pPr eaLnBrk="1" hangingPunct="1"/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lang="en-US" altLang="zh-CN" sz="3000">
                <a:ea typeface="宋体" panose="02010600030101010101" pitchFamily="2" charset="-122"/>
                <a:sym typeface="Symbol" panose="05050102010706020507" pitchFamily="18" charset="2"/>
              </a:rPr>
              <a:t>When </a:t>
            </a:r>
            <a:r>
              <a:rPr lang="en-US" altLang="zh-CN" sz="3000" i="1">
                <a:ea typeface="宋体" panose="02010600030101010101" pitchFamily="2" charset="-122"/>
                <a:sym typeface="Symbol" panose="05050102010706020507" pitchFamily="18" charset="2"/>
              </a:rPr>
              <a:t>True</a:t>
            </a:r>
            <a:r>
              <a:rPr lang="en-US" altLang="zh-CN" sz="3000">
                <a:ea typeface="宋体" panose="02010600030101010101" pitchFamily="2" charset="-122"/>
                <a:sym typeface="Symbol" panose="05050102010706020507" pitchFamily="18" charset="2"/>
              </a:rPr>
              <a:t>? 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For every 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there is 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 for which P(x,y) is true.</a:t>
            </a:r>
          </a:p>
          <a:p>
            <a:pPr eaLnBrk="1" hangingPunct="1"/>
            <a:r>
              <a:rPr lang="en-US" altLang="zh-CN" sz="3000">
                <a:ea typeface="宋体" panose="02010600030101010101" pitchFamily="2" charset="-122"/>
                <a:sym typeface="Symbol" panose="05050102010706020507" pitchFamily="18" charset="2"/>
              </a:rPr>
              <a:t>When </a:t>
            </a:r>
            <a:r>
              <a:rPr lang="en-US" altLang="zh-CN" sz="3000" i="1">
                <a:ea typeface="宋体" panose="02010600030101010101" pitchFamily="2" charset="-122"/>
                <a:sym typeface="Symbol" panose="05050102010706020507" pitchFamily="18" charset="2"/>
              </a:rPr>
              <a:t>False</a:t>
            </a:r>
            <a:r>
              <a:rPr lang="en-US" altLang="zh-CN" sz="3000">
                <a:ea typeface="宋体" panose="02010600030101010101" pitchFamily="2" charset="-122"/>
                <a:sym typeface="Symbol" panose="05050102010706020507" pitchFamily="18" charset="2"/>
              </a:rPr>
              <a:t>? 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There is an 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such that 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,y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) is false for every 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>
            <a:extLst>
              <a:ext uri="{FF2B5EF4-FFF2-40B4-BE49-F238E27FC236}">
                <a16:creationId xmlns:a16="http://schemas.microsoft.com/office/drawing/2014/main" id="{1AF8269D-3986-08AB-7DE6-DA75977E590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E77170F5-04A3-4FB1-A719-336AAD618714}" type="slidenum">
              <a:rPr lang="en-US" altLang="zh-CN" sz="1200"/>
              <a:pPr algn="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2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9FCA29F-0EFE-72AA-28D3-5A5AB7BC7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096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%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Verdana" panose="020B0604030504040204" pitchFamily="34" charset="0"/>
              </a:rPr>
              <a:t>Section 1.4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55B66544-03F9-DED9-5B9A-0B81BAB4A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anose="020B0600000101010101" pitchFamily="34" charset="-127"/>
              </a:rPr>
              <a:t>Chapter 1. Logic and Proof, Sets, and Function</a:t>
            </a:r>
          </a:p>
        </p:txBody>
      </p:sp>
      <p:sp>
        <p:nvSpPr>
          <p:cNvPr id="5125" name="WordArt 4">
            <a:extLst>
              <a:ext uri="{FF2B5EF4-FFF2-40B4-BE49-F238E27FC236}">
                <a16:creationId xmlns:a16="http://schemas.microsoft.com/office/drawing/2014/main" id="{C3E02B44-E79B-BA5D-2D2C-E9E6FAC3338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95400" y="4648200"/>
            <a:ext cx="6934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%">
                      <a:schemeClr val="tx1"/>
                    </a:gs>
                    <a:gs pos="100%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%"/>
                    </a:srgbClr>
                  </a:outerShdw>
                </a:effectLst>
                <a:cs typeface="Arial" panose="020B0604020202020204" pitchFamily="34" charset="0"/>
              </a:rPr>
              <a:t>Nested Quantifiers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%">
                    <a:schemeClr val="tx1"/>
                  </a:gs>
                  <a:gs pos="100%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%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12E9D450-A4FE-4A83-8080-65A793A8025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C2416DAF-DF98-47BB-8278-045FD554EE77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20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40161F5-E12D-5F8C-9E69-FF11510ED3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Quantifications of Two Variables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D3A7150-B092-330D-C20D-287FC5207C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eaLnBrk="1" hangingPunct="1">
              <a:lnSpc>
                <a:spcPct val="90%"/>
              </a:lnSpc>
            </a:pP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When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True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?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There is an </a:t>
            </a:r>
            <a:r>
              <a:rPr lang="en-US" altLang="zh-CN" b="1" i="1"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for which </a:t>
            </a:r>
            <a:r>
              <a:rPr lang="en-US" altLang="zh-CN" b="1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,y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) is true for every </a:t>
            </a:r>
            <a:r>
              <a:rPr lang="en-US" altLang="zh-CN" b="1" i="1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When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False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?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For every </a:t>
            </a:r>
            <a:r>
              <a:rPr lang="en-US" altLang="zh-CN" b="1" i="1"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there is a </a:t>
            </a:r>
            <a:r>
              <a:rPr lang="en-US" altLang="zh-CN" b="1" i="1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 for which </a:t>
            </a:r>
            <a:r>
              <a:rPr lang="en-US" altLang="zh-CN" b="1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,y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) is false. 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%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When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True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? 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There is a pair 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x, y 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for which 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x, y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) is true.</a:t>
            </a:r>
            <a:endParaRPr lang="en-US" altLang="zh-CN" b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%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When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False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? 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) is false for every </a:t>
            </a:r>
            <a:r>
              <a:rPr lang="en-US" altLang="zh-CN" sz="3000" b="1" i="1"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 sz="3000" b="1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F0673357-DD2F-47EA-B1EE-E67947C393C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2CA217D9-FC83-42FE-A5FF-DF2DCAFB91D1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21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AC73E31-8D0D-19AD-0FEA-0CFE1F27A0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16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3215BC7-F3CC-1EC5-EC56-3F3D938548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9225"/>
            <a:ext cx="8458200" cy="5057775"/>
          </a:xfrm>
        </p:spPr>
        <p:txBody>
          <a:bodyPr/>
          <a:lstStyle/>
          <a:p>
            <a:pPr eaLnBrk="1" hangingPunct="1">
              <a:lnSpc>
                <a:spcPct val="90%"/>
              </a:lnSpc>
            </a:pPr>
            <a:r>
              <a:rPr lang="en-US" altLang="zh-CN" sz="2800">
                <a:ea typeface="宋体" panose="02010600030101010101" pitchFamily="2" charset="-122"/>
              </a:rPr>
              <a:t>Let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x,y,z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be the statement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endParaRPr lang="en-US" altLang="zh-CN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%"/>
              </a:lnSpc>
            </a:pP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x,y,z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%"/>
              </a:lnSpc>
            </a:pP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%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For all real numbers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for all real numbers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there is a real number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such that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en-US" altLang="zh-CN">
                <a:solidFill>
                  <a:srgbClr val="8E2D0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True</a:t>
            </a:r>
          </a:p>
          <a:p>
            <a:pPr eaLnBrk="1" hangingPunct="1">
              <a:lnSpc>
                <a:spcPct val="90%"/>
              </a:lnSpc>
            </a:pPr>
            <a:endParaRPr lang="en-US" altLang="zh-CN">
              <a:solidFill>
                <a:srgbClr val="8E2D06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%"/>
              </a:lnSpc>
            </a:pP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x,y,z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>
                <a:solidFill>
                  <a:srgbClr val="8E2D0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False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%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There is a real number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such that for all real numbers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it is true that 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</a:p>
        </p:txBody>
      </p:sp>
    </p:spTree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3A6CB38C-EF9C-99E2-FFB9-FABF36E34B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命题符号化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54F755EB-EA4E-38F7-11D9-FE4A9737612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有些液体能够溶解任何金属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(2)</a:t>
            </a:r>
            <a:r>
              <a:rPr lang="zh-CN" altLang="en-US">
                <a:ea typeface="宋体" panose="02010600030101010101" pitchFamily="2" charset="-122"/>
              </a:rPr>
              <a:t>任何金属均可溶解于某种液体之中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6A8E89E4-2D1D-4DC6-9AFC-1C32D7FBC9C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01C49907-0BFE-4BE8-AD0B-082D95164A64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22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CD8E963B-4992-DA04-A660-333E5FEF74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命题符号化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7D5A31E7-F8F1-DC61-B74D-44CD6655C39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设</a:t>
            </a:r>
            <a:r>
              <a:rPr lang="en-US" altLang="zh-CN">
                <a:ea typeface="宋体" panose="02010600030101010101" pitchFamily="2" charset="-122"/>
              </a:rPr>
              <a:t>P(x):x</a:t>
            </a:r>
            <a:r>
              <a:rPr lang="zh-CN" altLang="en-US">
                <a:ea typeface="宋体" panose="02010600030101010101" pitchFamily="2" charset="-122"/>
              </a:rPr>
              <a:t>是液体</a:t>
            </a:r>
            <a:r>
              <a:rPr lang="en-US" altLang="zh-CN">
                <a:ea typeface="宋体" panose="02010600030101010101" pitchFamily="2" charset="-122"/>
              </a:rPr>
              <a:t>,G(x):x</a:t>
            </a:r>
            <a:r>
              <a:rPr lang="zh-CN" altLang="en-US">
                <a:ea typeface="宋体" panose="02010600030101010101" pitchFamily="2" charset="-122"/>
              </a:rPr>
              <a:t>是金属</a:t>
            </a:r>
            <a:r>
              <a:rPr lang="en-US" altLang="zh-CN">
                <a:ea typeface="宋体" panose="02010600030101010101" pitchFamily="2" charset="-122"/>
              </a:rPr>
              <a:t>,R(x,y):x</a:t>
            </a:r>
            <a:r>
              <a:rPr lang="zh-CN" altLang="en-US">
                <a:ea typeface="宋体" panose="02010600030101010101" pitchFamily="2" charset="-122"/>
              </a:rPr>
              <a:t>溶解</a:t>
            </a:r>
            <a:r>
              <a:rPr lang="en-US" altLang="zh-CN">
                <a:ea typeface="宋体" panose="02010600030101010101" pitchFamily="2" charset="-122"/>
              </a:rPr>
              <a:t>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(1)</a:t>
            </a:r>
            <a:r>
              <a:rPr lang="zh-CN" altLang="en-US">
                <a:ea typeface="宋体" panose="02010600030101010101" pitchFamily="2" charset="-122"/>
              </a:rPr>
              <a:t>有些液体能够溶解任何金属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( x) (</a:t>
            </a:r>
            <a:r>
              <a:rPr lang="en-US" altLang="zh-CN">
                <a:ea typeface="宋体" panose="02010600030101010101" pitchFamily="2" charset="-122"/>
              </a:rPr>
              <a:t>P(x)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 ( y) (G</a:t>
            </a:r>
            <a:r>
              <a:rPr lang="en-US" altLang="zh-CN">
                <a:ea typeface="宋体" panose="02010600030101010101" pitchFamily="2" charset="-122"/>
              </a:rPr>
              <a:t>(y)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 R</a:t>
            </a:r>
            <a:r>
              <a:rPr lang="en-US" altLang="zh-CN">
                <a:ea typeface="宋体" panose="02010600030101010101" pitchFamily="2" charset="-122"/>
              </a:rPr>
              <a:t>(x,y)))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(2)</a:t>
            </a:r>
            <a:r>
              <a:rPr lang="zh-CN" altLang="en-US">
                <a:ea typeface="宋体" panose="02010600030101010101" pitchFamily="2" charset="-122"/>
              </a:rPr>
              <a:t>任何金属均可溶解于某种液体之中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( x) (G</a:t>
            </a:r>
            <a:r>
              <a:rPr lang="en-US" altLang="zh-CN">
                <a:ea typeface="宋体" panose="02010600030101010101" pitchFamily="2" charset="-122"/>
              </a:rPr>
              <a:t>(x)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 ( y) (P</a:t>
            </a:r>
            <a:r>
              <a:rPr lang="en-US" altLang="zh-CN">
                <a:ea typeface="宋体" panose="02010600030101010101" pitchFamily="2" charset="-122"/>
              </a:rPr>
              <a:t>(y)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 R</a:t>
            </a:r>
            <a:r>
              <a:rPr lang="en-US" altLang="zh-CN">
                <a:ea typeface="宋体" panose="02010600030101010101" pitchFamily="2" charset="-122"/>
              </a:rPr>
              <a:t>(y,x)))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4C42824D-4AA9-4C17-B8EF-11787C7F64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44DE080F-3932-4EBC-AE90-97C7D99157A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23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F620EF64-CE99-A385-092A-D77E59947E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将命题翻译成自然语言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0F84962B-9BF2-9E60-02E6-1E1E6BBDAE4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已给谓词如下：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P(x):x</a:t>
            </a:r>
            <a:r>
              <a:rPr lang="zh-CN" altLang="en-US">
                <a:ea typeface="宋体" panose="02010600030101010101" pitchFamily="2" charset="-122"/>
              </a:rPr>
              <a:t>是素数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E(x):x</a:t>
            </a:r>
            <a:r>
              <a:rPr lang="zh-CN" altLang="en-US">
                <a:ea typeface="宋体" panose="02010600030101010101" pitchFamily="2" charset="-122"/>
              </a:rPr>
              <a:t>是偶数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O(x):x</a:t>
            </a:r>
            <a:r>
              <a:rPr lang="zh-CN" altLang="en-US">
                <a:ea typeface="宋体" panose="02010600030101010101" pitchFamily="2" charset="-122"/>
              </a:rPr>
              <a:t>是奇数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N(x,y):x</a:t>
            </a:r>
            <a:r>
              <a:rPr lang="zh-CN" altLang="en-US">
                <a:ea typeface="宋体" panose="02010600030101010101" pitchFamily="2" charset="-122"/>
              </a:rPr>
              <a:t>可以整除</a:t>
            </a:r>
            <a:r>
              <a:rPr lang="en-US" altLang="zh-CN">
                <a:ea typeface="宋体" panose="02010600030101010101" pitchFamily="2" charset="-122"/>
              </a:rPr>
              <a:t>y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）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(x) (</a:t>
            </a:r>
            <a:r>
              <a:rPr lang="en-US" altLang="zh-CN">
                <a:ea typeface="宋体" panose="02010600030101010101" pitchFamily="2" charset="-122"/>
              </a:rPr>
              <a:t>P(x)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 (y) (O</a:t>
            </a:r>
            <a:r>
              <a:rPr lang="en-US" altLang="zh-CN">
                <a:ea typeface="宋体" panose="02010600030101010101" pitchFamily="2" charset="-122"/>
              </a:rPr>
              <a:t>(y)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 N</a:t>
            </a:r>
            <a:r>
              <a:rPr lang="en-US" altLang="zh-CN">
                <a:ea typeface="宋体" panose="02010600030101010101" pitchFamily="2" charset="-122"/>
              </a:rPr>
              <a:t>(y,x)))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）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(x) (O</a:t>
            </a:r>
            <a:r>
              <a:rPr lang="en-US" altLang="zh-CN">
                <a:ea typeface="宋体" panose="02010600030101010101" pitchFamily="2" charset="-122"/>
              </a:rPr>
              <a:t>(x)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 (y) (E</a:t>
            </a:r>
            <a:r>
              <a:rPr lang="en-US" altLang="zh-CN">
                <a:ea typeface="宋体" panose="02010600030101010101" pitchFamily="2" charset="-122"/>
              </a:rPr>
              <a:t>(y)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  N</a:t>
            </a:r>
            <a:r>
              <a:rPr lang="en-US" altLang="zh-CN">
                <a:ea typeface="宋体" panose="02010600030101010101" pitchFamily="2" charset="-122"/>
              </a:rPr>
              <a:t>(y,x)))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066F46E4-39DE-4856-96A7-8FB1C180F19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235C445D-6B7B-48CD-8607-7A89496B121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24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796AD02F-6245-B529-22D2-3B791CBC1D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将命题翻译成自然语言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7DC5C8C7-6A1C-0961-FDBB-62E60A6A195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）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(x) (</a:t>
            </a:r>
            <a:r>
              <a:rPr lang="en-US" altLang="zh-CN">
                <a:ea typeface="宋体" panose="02010600030101010101" pitchFamily="2" charset="-122"/>
              </a:rPr>
              <a:t>P(x)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 (y) (O</a:t>
            </a:r>
            <a:r>
              <a:rPr lang="en-US" altLang="zh-CN">
                <a:ea typeface="宋体" panose="02010600030101010101" pitchFamily="2" charset="-122"/>
              </a:rPr>
              <a:t>(y)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 N</a:t>
            </a:r>
            <a:r>
              <a:rPr lang="en-US" altLang="zh-CN">
                <a:ea typeface="宋体" panose="02010600030101010101" pitchFamily="2" charset="-122"/>
              </a:rPr>
              <a:t>(y,x)))</a:t>
            </a: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zh-CN" altLang="en-US">
                <a:ea typeface="宋体" panose="02010600030101010101" pitchFamily="2" charset="-122"/>
              </a:rPr>
              <a:t>对任意素数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zh-CN" altLang="en-US">
                <a:ea typeface="宋体" panose="02010600030101010101" pitchFamily="2" charset="-122"/>
              </a:rPr>
              <a:t>，存在一个奇数</a:t>
            </a:r>
            <a:r>
              <a:rPr lang="en-US" altLang="zh-CN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，使得</a:t>
            </a:r>
            <a:r>
              <a:rPr lang="en-US" altLang="zh-CN">
                <a:ea typeface="宋体" panose="02010600030101010101" pitchFamily="2" charset="-122"/>
              </a:rPr>
              <a:t>y</a:t>
            </a:r>
            <a:r>
              <a:rPr lang="zh-CN" altLang="en-US">
                <a:ea typeface="宋体" panose="02010600030101010101" pitchFamily="2" charset="-122"/>
              </a:rPr>
              <a:t>整除</a:t>
            </a:r>
            <a:r>
              <a:rPr lang="en-US" altLang="zh-CN">
                <a:ea typeface="宋体" panose="02010600030101010101" pitchFamily="2" charset="-122"/>
              </a:rPr>
              <a:t>x</a:t>
            </a: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）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(x) (O</a:t>
            </a:r>
            <a:r>
              <a:rPr lang="en-US" altLang="zh-CN">
                <a:ea typeface="宋体" panose="02010600030101010101" pitchFamily="2" charset="-122"/>
              </a:rPr>
              <a:t>(x)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 (y) (E</a:t>
            </a:r>
            <a:r>
              <a:rPr lang="en-US" altLang="zh-CN">
                <a:ea typeface="宋体" panose="02010600030101010101" pitchFamily="2" charset="-122"/>
              </a:rPr>
              <a:t>(y)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  N</a:t>
            </a:r>
            <a:r>
              <a:rPr lang="en-US" altLang="zh-CN">
                <a:ea typeface="宋体" panose="02010600030101010101" pitchFamily="2" charset="-122"/>
              </a:rPr>
              <a:t>(y,x)))</a:t>
            </a:r>
            <a:endParaRPr lang="zh-CN" altLang="en-US">
              <a:ea typeface="宋体" panose="02010600030101010101" pitchFamily="2" charset="-122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对任意一个奇数，都存在一个不整除它的偶数</a:t>
            </a: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114D3377-01DC-4F99-B5E0-1540B2FDA7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9EF5D45A-5F2E-45EB-B89F-C62E5B08899C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25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575774A0-1389-4058-81E7-14A9942CB0F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26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330B2C0-1603-54BF-44F0-AA86DE239F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83F6E94-34B8-437F-DC86-45CEFA70FD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en-US" altLang="zh-CN" b="1">
                <a:ea typeface="宋体" panose="02010600030101010101" pitchFamily="2" charset="-122"/>
              </a:rPr>
              <a:t>T (TRUE) or F (FALSE): </a:t>
            </a:r>
          </a:p>
          <a:p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>
                <a:ea typeface="宋体" panose="02010600030101010101" pitchFamily="2" charset="-122"/>
              </a:rPr>
              <a:t>y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>
                <a:ea typeface="宋体" panose="02010600030101010101" pitchFamily="2" charset="-122"/>
              </a:rPr>
              <a:t>x A(x,y)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>
                <a:ea typeface="宋体" panose="02010600030101010101" pitchFamily="2" charset="-122"/>
              </a:rPr>
              <a:t>x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>
                <a:ea typeface="宋体" panose="02010600030101010101" pitchFamily="2" charset="-122"/>
              </a:rPr>
              <a:t>y A(x,y)</a:t>
            </a:r>
            <a:endParaRPr lang="en-US" altLang="zh-CN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4CDEBD15-6310-481B-82CB-66001EEBABD1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27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509DC37-98A4-D021-5855-7E8F68715E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5AC3252-BEE9-4D80-0381-60C3D647FC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en-US" altLang="zh-CN" b="1">
                <a:ea typeface="宋体" panose="02010600030101010101" pitchFamily="2" charset="-122"/>
              </a:rPr>
              <a:t>T (TRUE) or F (FALSE): </a:t>
            </a:r>
          </a:p>
          <a:p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>
                <a:ea typeface="宋体" panose="02010600030101010101" pitchFamily="2" charset="-122"/>
              </a:rPr>
              <a:t>y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>
                <a:ea typeface="宋体" panose="02010600030101010101" pitchFamily="2" charset="-122"/>
              </a:rPr>
              <a:t>x A(x,y)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>
                <a:ea typeface="宋体" panose="02010600030101010101" pitchFamily="2" charset="-122"/>
              </a:rPr>
              <a:t>x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>
                <a:ea typeface="宋体" panose="02010600030101010101" pitchFamily="2" charset="-122"/>
              </a:rPr>
              <a:t>y A(x,y)</a:t>
            </a: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endParaRPr lang="en-US" altLang="zh-CN" sz="2400" b="1">
              <a:ea typeface="宋体" panose="02010600030101010101" pitchFamily="2" charset="-122"/>
            </a:endParaRPr>
          </a:p>
          <a:p>
            <a:r>
              <a:rPr lang="en-US" altLang="zh-CN" sz="2800" b="1">
                <a:ea typeface="宋体" panose="02010600030101010101" pitchFamily="2" charset="-122"/>
              </a:rPr>
              <a:t>FALSE</a:t>
            </a:r>
          </a:p>
        </p:txBody>
      </p:sp>
    </p:spTree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A7B80654-1A28-497E-96A6-10D4801CFA99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28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628BA27-B50F-63B4-2513-B571260A91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B56A5F-5A8F-4A25-93FF-2F68A6549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6553080"/>
          </a:xfrm>
          <a:blipFill>
            <a:blip r:embed="rId2"/>
            <a:stretch>
              <a:fillRect l="-1.133%" t="-1.024%" r="-1.867%"/>
            </a:stretch>
          </a:blipFill>
        </p:spPr>
        <p:txBody>
          <a:bodyPr/>
          <a:lstStyle/>
          <a:p>
            <a:pPr>
              <a:defRPr/>
            </a:pPr>
            <a:endParaRPr lang="zh-CN" altLang="en-US" dirty="0">
              <a:noFill/>
            </a:endParaRPr>
          </a:p>
        </p:txBody>
      </p:sp>
      <p:sp>
        <p:nvSpPr>
          <p:cNvPr id="31751" name="文本框 2">
            <a:extLst>
              <a:ext uri="{FF2B5EF4-FFF2-40B4-BE49-F238E27FC236}">
                <a16:creationId xmlns:a16="http://schemas.microsoft.com/office/drawing/2014/main" id="{3595D840-A936-1E03-EBB2-52D2A7EB1DA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8625" y="1447800"/>
            <a:ext cx="3048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%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%"/>
              </a:spcBef>
              <a:buClrTx/>
              <a:buFontTx/>
              <a:buNone/>
            </a:pPr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1752" name="矩形 3">
            <a:extLst>
              <a:ext uri="{FF2B5EF4-FFF2-40B4-BE49-F238E27FC236}">
                <a16:creationId xmlns:a16="http://schemas.microsoft.com/office/drawing/2014/main" id="{8B986555-023C-CB4B-9D1C-FCD7033B3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6130925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%"/>
              </a:spcBef>
              <a:buClrTx/>
              <a:buFontTx/>
              <a:buNone/>
            </a:pPr>
            <a:r>
              <a:rPr lang="en-US" altLang="zh-CN" sz="1800"/>
              <a:t>.</a:t>
            </a:r>
            <a:endParaRPr lang="zh-CN" altLang="en-US" sz="1800"/>
          </a:p>
        </p:txBody>
      </p:sp>
      <p:sp>
        <p:nvSpPr>
          <p:cNvPr id="31753" name="文本框 9">
            <a:extLst>
              <a:ext uri="{FF2B5EF4-FFF2-40B4-BE49-F238E27FC236}">
                <a16:creationId xmlns:a16="http://schemas.microsoft.com/office/drawing/2014/main" id="{2294C790-6CC4-41D3-031B-949BCDC9A85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2113" y="6070600"/>
            <a:ext cx="341312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%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%"/>
              </a:spcBef>
              <a:buClrTx/>
              <a:buFontTx/>
              <a:buNone/>
            </a:pPr>
            <a:r>
              <a:rPr lang="en-US" altLang="zh-CN" sz="2400"/>
              <a:t>D</a:t>
            </a:r>
            <a:endParaRPr lang="zh-CN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BF94DE05-A3A0-4ACA-863A-1DB508A5BCD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29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533233C-9AC4-24ED-B522-4C54AB56F4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B56A5F-5A8F-4A25-93FF-2F68A6549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6553080"/>
          </a:xfrm>
          <a:blipFill>
            <a:blip r:embed="rId2"/>
            <a:stretch>
              <a:fillRect l="-1.133%" t="-1.024%" r="-1.867%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32773" name="文本框 4">
            <a:extLst>
              <a:ext uri="{FF2B5EF4-FFF2-40B4-BE49-F238E27FC236}">
                <a16:creationId xmlns:a16="http://schemas.microsoft.com/office/drawing/2014/main" id="{8456646F-B703-C3FE-1F21-3FF38AD219B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8625" y="1447800"/>
            <a:ext cx="3048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%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%"/>
              </a:spcBef>
              <a:buClrTx/>
              <a:buFontTx/>
              <a:buNone/>
            </a:pPr>
            <a:r>
              <a:rPr lang="en-US" altLang="zh-CN" sz="2800"/>
              <a:t>2</a:t>
            </a:r>
            <a:endParaRPr lang="zh-CN" altLang="en-US" sz="2800"/>
          </a:p>
        </p:txBody>
      </p:sp>
      <p:sp>
        <p:nvSpPr>
          <p:cNvPr id="32774" name="文本框 6">
            <a:extLst>
              <a:ext uri="{FF2B5EF4-FFF2-40B4-BE49-F238E27FC236}">
                <a16:creationId xmlns:a16="http://schemas.microsoft.com/office/drawing/2014/main" id="{B2475B25-7FCF-85E4-CEB1-4EEEE4F0FB2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92113" y="6070600"/>
            <a:ext cx="341312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%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%"/>
              </a:spcBef>
              <a:buClrTx/>
              <a:buFontTx/>
              <a:buNone/>
            </a:pPr>
            <a:r>
              <a:rPr lang="en-US" altLang="zh-CN" sz="2400"/>
              <a:t>D</a:t>
            </a:r>
            <a:endParaRPr lang="zh-CN" altLang="en-US" sz="2400"/>
          </a:p>
        </p:txBody>
      </p:sp>
      <p:sp>
        <p:nvSpPr>
          <p:cNvPr id="32775" name="矩形 7">
            <a:extLst>
              <a:ext uri="{FF2B5EF4-FFF2-40B4-BE49-F238E27FC236}">
                <a16:creationId xmlns:a16="http://schemas.microsoft.com/office/drawing/2014/main" id="{7CD8C848-AFE8-DD85-8ADE-BECD462F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6130925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%"/>
              </a:spcBef>
              <a:buClrTx/>
              <a:buFontTx/>
              <a:buNone/>
            </a:pPr>
            <a:r>
              <a:rPr lang="en-US" altLang="zh-CN" sz="1800"/>
              <a:t>.</a:t>
            </a:r>
            <a:endParaRPr lang="zh-C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5AB5F68C-2665-4241-89CB-542F181F46F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5CEB0CDF-5F34-4A05-8439-719BFD90DED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1FB8C77-4011-1F08-5A73-7D17FCE031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AutoShape 3">
            <a:extLst>
              <a:ext uri="{FF2B5EF4-FFF2-40B4-BE49-F238E27FC236}">
                <a16:creationId xmlns:a16="http://schemas.microsoft.com/office/drawing/2014/main" id="{D45271FD-11DB-E278-ED00-DAD73702F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76463"/>
            <a:ext cx="76962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%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49" name="AutoShape 4">
            <a:extLst>
              <a:ext uri="{FF2B5EF4-FFF2-40B4-BE49-F238E27FC236}">
                <a16:creationId xmlns:a16="http://schemas.microsoft.com/office/drawing/2014/main" id="{77464E16-402A-176C-BC6D-8C645635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685800" cy="685800"/>
          </a:xfrm>
          <a:prstGeom prst="diamond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%"/>
            <a:headEnd/>
            <a:tailEnd/>
          </a:ln>
          <a:effectLst>
            <a:outerShdw dist="63500" dir="2212194" algn="ctr" rotWithShape="0">
              <a:srgbClr val="333333">
                <a:alpha val="50%"/>
              </a:srgbClr>
            </a:outerShdw>
          </a:effectLst>
        </p:spPr>
        <p:txBody>
          <a:bodyPr wrap="none" anchor="ctr"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2EEFF367-2B6E-977C-79AE-0E735A281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32025"/>
            <a:ext cx="731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b="1"/>
              <a:t>Translating Statements Involving Nested Quantifiers</a:t>
            </a:r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EC384B96-A51A-829E-F383-6BB76433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2155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52" name="AutoShape 7">
            <a:extLst>
              <a:ext uri="{FF2B5EF4-FFF2-40B4-BE49-F238E27FC236}">
                <a16:creationId xmlns:a16="http://schemas.microsoft.com/office/drawing/2014/main" id="{A8CB13CB-9689-C52E-094C-1A604A022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14663"/>
            <a:ext cx="76962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%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53" name="AutoShape 8">
            <a:extLst>
              <a:ext uri="{FF2B5EF4-FFF2-40B4-BE49-F238E27FC236}">
                <a16:creationId xmlns:a16="http://schemas.microsoft.com/office/drawing/2014/main" id="{8883A960-7F90-BAF6-65F9-FA32FED7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95600"/>
            <a:ext cx="685800" cy="685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%"/>
            <a:headEnd/>
            <a:tailEnd/>
          </a:ln>
          <a:effectLst>
            <a:outerShdw dist="63500" dir="2212194" algn="ctr" rotWithShape="0">
              <a:srgbClr val="333333">
                <a:alpha val="50%"/>
              </a:srgbClr>
            </a:outerShdw>
          </a:effectLst>
        </p:spPr>
        <p:txBody>
          <a:bodyPr wrap="none" anchor="ctr"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54" name="Text Box 9">
            <a:extLst>
              <a:ext uri="{FF2B5EF4-FFF2-40B4-BE49-F238E27FC236}">
                <a16:creationId xmlns:a16="http://schemas.microsoft.com/office/drawing/2014/main" id="{7C238E0E-3BC6-4D97-81C0-6FFC0C1D8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70225"/>
            <a:ext cx="731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b="1"/>
              <a:t>Translating Statements Into Logical Expressions</a:t>
            </a:r>
          </a:p>
        </p:txBody>
      </p:sp>
      <p:sp>
        <p:nvSpPr>
          <p:cNvPr id="6155" name="Text Box 10">
            <a:extLst>
              <a:ext uri="{FF2B5EF4-FFF2-40B4-BE49-F238E27FC236}">
                <a16:creationId xmlns:a16="http://schemas.microsoft.com/office/drawing/2014/main" id="{DF0CDA14-7C0F-62D3-578C-1DC94CC49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2994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56" name="AutoShape 11">
            <a:extLst>
              <a:ext uri="{FF2B5EF4-FFF2-40B4-BE49-F238E27FC236}">
                <a16:creationId xmlns:a16="http://schemas.microsoft.com/office/drawing/2014/main" id="{7BA1B0F3-0AAA-E27A-3D08-8A5636C6E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52863"/>
            <a:ext cx="76962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%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57" name="AutoShape 12">
            <a:extLst>
              <a:ext uri="{FF2B5EF4-FFF2-40B4-BE49-F238E27FC236}">
                <a16:creationId xmlns:a16="http://schemas.microsoft.com/office/drawing/2014/main" id="{1C406CC8-FABF-DBA6-931A-737A8A5B5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685800" cy="685800"/>
          </a:xfrm>
          <a:prstGeom prst="diamond">
            <a:avLst/>
          </a:prstGeom>
          <a:solidFill>
            <a:schemeClr val="hlink"/>
          </a:solidFill>
          <a:ln w="25400">
            <a:solidFill>
              <a:schemeClr val="bg1"/>
            </a:solidFill>
            <a:miter lim="800%"/>
            <a:headEnd/>
            <a:tailEnd/>
          </a:ln>
          <a:effectLst>
            <a:outerShdw dist="63500" dir="2212194" algn="ctr" rotWithShape="0">
              <a:srgbClr val="333333">
                <a:alpha val="50%"/>
              </a:srgbClr>
            </a:outerShdw>
          </a:effectLst>
        </p:spPr>
        <p:txBody>
          <a:bodyPr wrap="none" anchor="ctr"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58" name="Text Box 13">
            <a:extLst>
              <a:ext uri="{FF2B5EF4-FFF2-40B4-BE49-F238E27FC236}">
                <a16:creationId xmlns:a16="http://schemas.microsoft.com/office/drawing/2014/main" id="{074B8615-61DE-8AEE-A3A5-910FB6236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08425"/>
            <a:ext cx="739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b="1"/>
              <a:t>  Negating Nested Quantifiers</a:t>
            </a:r>
          </a:p>
        </p:txBody>
      </p:sp>
      <p:sp>
        <p:nvSpPr>
          <p:cNvPr id="6159" name="Text Box 14">
            <a:extLst>
              <a:ext uri="{FF2B5EF4-FFF2-40B4-BE49-F238E27FC236}">
                <a16:creationId xmlns:a16="http://schemas.microsoft.com/office/drawing/2014/main" id="{FE285221-6B97-FE41-018D-8F7336A5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3832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160" name="AutoShape 15">
            <a:extLst>
              <a:ext uri="{FF2B5EF4-FFF2-40B4-BE49-F238E27FC236}">
                <a16:creationId xmlns:a16="http://schemas.microsoft.com/office/drawing/2014/main" id="{C4404B54-125B-313E-9121-31645EA8C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91063"/>
            <a:ext cx="76962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%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61" name="AutoShape 16">
            <a:extLst>
              <a:ext uri="{FF2B5EF4-FFF2-40B4-BE49-F238E27FC236}">
                <a16:creationId xmlns:a16="http://schemas.microsoft.com/office/drawing/2014/main" id="{D6A88FAC-0A5A-912C-2B79-86962B0A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0"/>
            <a:ext cx="685800" cy="685800"/>
          </a:xfrm>
          <a:prstGeom prst="diamond">
            <a:avLst/>
          </a:prstGeom>
          <a:solidFill>
            <a:schemeClr val="tx1"/>
          </a:solidFill>
          <a:ln w="25400">
            <a:solidFill>
              <a:schemeClr val="bg1"/>
            </a:solidFill>
            <a:miter lim="800%"/>
            <a:headEnd/>
            <a:tailEnd/>
          </a:ln>
          <a:effectLst>
            <a:outerShdw dist="63500" dir="2212194" algn="ctr" rotWithShape="0">
              <a:srgbClr val="333333">
                <a:alpha val="50%"/>
              </a:srgbClr>
            </a:outerShdw>
          </a:effectLst>
        </p:spPr>
        <p:txBody>
          <a:bodyPr wrap="none" anchor="ctr"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6162" name="Text Box 17">
            <a:extLst>
              <a:ext uri="{FF2B5EF4-FFF2-40B4-BE49-F238E27FC236}">
                <a16:creationId xmlns:a16="http://schemas.microsoft.com/office/drawing/2014/main" id="{DACFA940-3DF6-CA44-3E25-1B24EA95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46625"/>
            <a:ext cx="731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b="1"/>
              <a:t>The Order of Quantifiers</a:t>
            </a:r>
          </a:p>
        </p:txBody>
      </p:sp>
      <p:sp>
        <p:nvSpPr>
          <p:cNvPr id="6163" name="Text Box 18">
            <a:extLst>
              <a:ext uri="{FF2B5EF4-FFF2-40B4-BE49-F238E27FC236}">
                <a16:creationId xmlns:a16="http://schemas.microsoft.com/office/drawing/2014/main" id="{608DC9C6-4E34-4081-F56D-2EA500878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670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6F7F9237-8C92-4DEE-8829-9EA3B3668BFF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30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23CDACE-F432-5CC0-0802-E804E48D56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4DFA5D8-D1F1-D23E-FD9F-FDB2FC1521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6553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5. Which expression is right? () 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endParaRPr lang="zh-CN" altLang="zh-CN">
              <a:ea typeface="宋体" panose="02010600030101010101" pitchFamily="2" charset="-122"/>
            </a:endParaRPr>
          </a:p>
          <a:p>
            <a:pPr algn="just"/>
            <a:r>
              <a:rPr lang="en-US" altLang="zh-CN" sz="2800">
                <a:ea typeface="宋体" panose="02010600030101010101" pitchFamily="2" charset="-122"/>
              </a:rPr>
              <a:t>A</a:t>
            </a:r>
            <a:r>
              <a:rPr lang="zh-CN" altLang="zh-CN" sz="2800">
                <a:ea typeface="宋体" panose="02010600030101010101" pitchFamily="2" charset="-122"/>
              </a:rPr>
              <a:t>、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a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f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w, f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i="1">
                <a:ea typeface="宋体" panose="02010600030101010101" pitchFamily="2" charset="-122"/>
              </a:rPr>
              <a:t>Q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f, a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	      </a:t>
            </a:r>
            <a:r>
              <a:rPr lang="en-US" altLang="zh-CN" b="1" i="1">
                <a:ea typeface="宋体" panose="02010600030101010101" pitchFamily="2" charset="-122"/>
              </a:rPr>
              <a:t>w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>
                <a:ea typeface="宋体" panose="02010600030101010101" pitchFamily="2" charset="-122"/>
              </a:rPr>
              <a:t>a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ea typeface="宋体" panose="02010600030101010101" pitchFamily="2" charset="-122"/>
              </a:rPr>
              <a:t>f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en-US" altLang="zh-CN" b="1" i="1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b="1" i="1"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en-US" altLang="zh-CN" b="1" i="1">
                <a:ea typeface="宋体" panose="02010600030101010101" pitchFamily="2" charset="-122"/>
              </a:rPr>
              <a:t>w, f</a:t>
            </a:r>
            <a:r>
              <a:rPr lang="en-US" altLang="zh-CN" b="1">
                <a:ea typeface="宋体" panose="02010600030101010101" pitchFamily="2" charset="-122"/>
              </a:rPr>
              <a:t>)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b="1" i="1">
                <a:ea typeface="宋体" panose="02010600030101010101" pitchFamily="2" charset="-122"/>
              </a:rPr>
              <a:t>Q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en-US" altLang="zh-CN" b="1" i="1">
                <a:ea typeface="宋体" panose="02010600030101010101" pitchFamily="2" charset="-122"/>
              </a:rPr>
              <a:t>f, a</a:t>
            </a:r>
            <a:r>
              <a:rPr lang="en-US" altLang="zh-CN" b="1">
                <a:ea typeface="宋体" panose="02010600030101010101" pitchFamily="2" charset="-122"/>
              </a:rPr>
              <a:t>) )</a:t>
            </a:r>
            <a:endParaRPr lang="zh-CN" altLang="zh-CN">
              <a:ea typeface="宋体" panose="02010600030101010101" pitchFamily="2" charset="-122"/>
            </a:endParaRPr>
          </a:p>
          <a:p>
            <a:pPr algn="just"/>
            <a:r>
              <a:rPr lang="en-US" altLang="zh-CN" sz="2800">
                <a:ea typeface="宋体" panose="02010600030101010101" pitchFamily="2" charset="-122"/>
              </a:rPr>
              <a:t>B</a:t>
            </a:r>
            <a:r>
              <a:rPr lang="zh-CN" altLang="zh-CN" sz="2800">
                <a:ea typeface="宋体" panose="02010600030101010101" pitchFamily="2" charset="-122"/>
              </a:rPr>
              <a:t>、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a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f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w, f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i="1">
                <a:ea typeface="宋体" panose="02010600030101010101" pitchFamily="2" charset="-122"/>
              </a:rPr>
              <a:t>Q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f, a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	       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a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f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ea typeface="宋体" panose="02010600030101010101" pitchFamily="2" charset="-122"/>
              </a:rPr>
              <a:t>P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w, f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ea typeface="宋体" panose="02010600030101010101" pitchFamily="2" charset="-122"/>
              </a:rPr>
              <a:t>Q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f, a</a:t>
            </a:r>
            <a:r>
              <a:rPr lang="en-US" altLang="zh-CN" sz="2800" b="1">
                <a:ea typeface="宋体" panose="02010600030101010101" pitchFamily="2" charset="-122"/>
              </a:rPr>
              <a:t>) )</a:t>
            </a:r>
            <a:endParaRPr lang="zh-CN" altLang="zh-CN" sz="2800">
              <a:ea typeface="宋体" panose="02010600030101010101" pitchFamily="2" charset="-122"/>
            </a:endParaRPr>
          </a:p>
          <a:p>
            <a:pPr algn="just"/>
            <a:r>
              <a:rPr lang="en-US" altLang="zh-CN" sz="2800">
                <a:ea typeface="宋体" panose="02010600030101010101" pitchFamily="2" charset="-122"/>
              </a:rPr>
              <a:t>C</a:t>
            </a:r>
            <a:r>
              <a:rPr lang="zh-CN" altLang="zh-CN" sz="2800">
                <a:ea typeface="宋体" panose="02010600030101010101" pitchFamily="2" charset="-122"/>
              </a:rPr>
              <a:t>、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a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f 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w, f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i="1">
                <a:ea typeface="宋体" panose="02010600030101010101" pitchFamily="2" charset="-122"/>
              </a:rPr>
              <a:t>Q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f, a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	       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a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f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ea typeface="宋体" panose="02010600030101010101" pitchFamily="2" charset="-122"/>
              </a:rPr>
              <a:t>P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w, f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ea typeface="宋体" panose="02010600030101010101" pitchFamily="2" charset="-122"/>
              </a:rPr>
              <a:t>Q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f, a</a:t>
            </a:r>
            <a:r>
              <a:rPr lang="en-US" altLang="zh-CN" sz="2800" b="1">
                <a:ea typeface="宋体" panose="02010600030101010101" pitchFamily="2" charset="-122"/>
              </a:rPr>
              <a:t>) )</a:t>
            </a:r>
            <a:endParaRPr lang="zh-CN" altLang="zh-CN" sz="2800">
              <a:ea typeface="宋体" panose="02010600030101010101" pitchFamily="2" charset="-122"/>
            </a:endParaRPr>
          </a:p>
          <a:p>
            <a:pPr algn="just"/>
            <a:r>
              <a:rPr lang="en-US" altLang="zh-CN" sz="2800">
                <a:ea typeface="宋体" panose="02010600030101010101" pitchFamily="2" charset="-122"/>
              </a:rPr>
              <a:t>D</a:t>
            </a:r>
            <a:r>
              <a:rPr lang="zh-CN" altLang="zh-CN" sz="2800"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 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a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f 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w, f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i="1">
                <a:ea typeface="宋体" panose="02010600030101010101" pitchFamily="2" charset="-122"/>
              </a:rPr>
              <a:t>Q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f, a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	       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a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f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ea typeface="宋体" panose="02010600030101010101" pitchFamily="2" charset="-122"/>
              </a:rPr>
              <a:t>P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w, f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ea typeface="宋体" panose="02010600030101010101" pitchFamily="2" charset="-122"/>
              </a:rPr>
              <a:t>Q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f, a</a:t>
            </a:r>
            <a:r>
              <a:rPr lang="en-US" altLang="zh-CN" sz="2800" b="1">
                <a:ea typeface="宋体" panose="02010600030101010101" pitchFamily="2" charset="-122"/>
              </a:rPr>
              <a:t>) )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33797" name="文本框 4">
            <a:extLst>
              <a:ext uri="{FF2B5EF4-FFF2-40B4-BE49-F238E27FC236}">
                <a16:creationId xmlns:a16="http://schemas.microsoft.com/office/drawing/2014/main" id="{27C95D53-2625-A4F2-6461-356F5DB8AB0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8625" y="1447800"/>
            <a:ext cx="3048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%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%"/>
              </a:spcBef>
              <a:buClrTx/>
              <a:buFontTx/>
              <a:buNone/>
            </a:pPr>
            <a:r>
              <a:rPr lang="en-US" altLang="zh-CN" sz="2800"/>
              <a:t>3</a:t>
            </a:r>
            <a:endParaRPr lang="zh-CN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E3F271F3-1B9D-4E77-AD52-B7FE677B7B8C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31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F43724-C2BA-6F29-463F-7B854ADD85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703344A-31F7-FA4A-1A4E-06CBEFE5A1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6553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5. Which expression is right? (C) 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A</a:t>
            </a:r>
            <a:r>
              <a:rPr lang="zh-CN" altLang="zh-CN" sz="2800">
                <a:ea typeface="宋体" panose="02010600030101010101" pitchFamily="2" charset="-122"/>
              </a:rPr>
              <a:t>、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a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f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w, f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i="1">
                <a:ea typeface="宋体" panose="02010600030101010101" pitchFamily="2" charset="-122"/>
              </a:rPr>
              <a:t>Q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f, a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	      </a:t>
            </a:r>
            <a:r>
              <a:rPr lang="en-US" altLang="zh-CN" b="1" i="1">
                <a:ea typeface="宋体" panose="02010600030101010101" pitchFamily="2" charset="-122"/>
              </a:rPr>
              <a:t>w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>
                <a:ea typeface="宋体" panose="02010600030101010101" pitchFamily="2" charset="-122"/>
              </a:rPr>
              <a:t>a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ea typeface="宋体" panose="02010600030101010101" pitchFamily="2" charset="-122"/>
              </a:rPr>
              <a:t>f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en-US" altLang="zh-CN" b="1" i="1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b="1" i="1"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en-US" altLang="zh-CN" b="1" i="1">
                <a:ea typeface="宋体" panose="02010600030101010101" pitchFamily="2" charset="-122"/>
              </a:rPr>
              <a:t>w, f</a:t>
            </a:r>
            <a:r>
              <a:rPr lang="en-US" altLang="zh-CN" b="1">
                <a:ea typeface="宋体" panose="02010600030101010101" pitchFamily="2" charset="-122"/>
              </a:rPr>
              <a:t>)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b="1" i="1">
                <a:ea typeface="宋体" panose="02010600030101010101" pitchFamily="2" charset="-122"/>
              </a:rPr>
              <a:t>Q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en-US" altLang="zh-CN" b="1" i="1">
                <a:ea typeface="宋体" panose="02010600030101010101" pitchFamily="2" charset="-122"/>
              </a:rPr>
              <a:t>f, a</a:t>
            </a:r>
            <a:r>
              <a:rPr lang="en-US" altLang="zh-CN" b="1">
                <a:ea typeface="宋体" panose="02010600030101010101" pitchFamily="2" charset="-122"/>
              </a:rPr>
              <a:t>) )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B</a:t>
            </a:r>
            <a:r>
              <a:rPr lang="zh-CN" altLang="zh-CN" sz="2800">
                <a:ea typeface="宋体" panose="02010600030101010101" pitchFamily="2" charset="-122"/>
              </a:rPr>
              <a:t>、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a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f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w, f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i="1">
                <a:ea typeface="宋体" panose="02010600030101010101" pitchFamily="2" charset="-122"/>
              </a:rPr>
              <a:t>Q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f, a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	       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a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f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ea typeface="宋体" panose="02010600030101010101" pitchFamily="2" charset="-122"/>
              </a:rPr>
              <a:t>P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w, f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ea typeface="宋体" panose="02010600030101010101" pitchFamily="2" charset="-122"/>
              </a:rPr>
              <a:t>Q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f, a</a:t>
            </a:r>
            <a:r>
              <a:rPr lang="en-US" altLang="zh-CN" sz="2800" b="1">
                <a:ea typeface="宋体" panose="02010600030101010101" pitchFamily="2" charset="-122"/>
              </a:rPr>
              <a:t>) )</a:t>
            </a:r>
            <a:endParaRPr lang="zh-CN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C</a:t>
            </a:r>
            <a:r>
              <a:rPr lang="zh-CN" altLang="zh-CN" sz="2800">
                <a:ea typeface="宋体" panose="02010600030101010101" pitchFamily="2" charset="-122"/>
              </a:rPr>
              <a:t>、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a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f 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w, f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i="1">
                <a:ea typeface="宋体" panose="02010600030101010101" pitchFamily="2" charset="-122"/>
              </a:rPr>
              <a:t>Q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f, a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	       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a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f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ea typeface="宋体" panose="02010600030101010101" pitchFamily="2" charset="-122"/>
              </a:rPr>
              <a:t>P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w, f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ea typeface="宋体" panose="02010600030101010101" pitchFamily="2" charset="-122"/>
              </a:rPr>
              <a:t>Q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f, a</a:t>
            </a:r>
            <a:r>
              <a:rPr lang="en-US" altLang="zh-CN" sz="2800" b="1">
                <a:ea typeface="宋体" panose="02010600030101010101" pitchFamily="2" charset="-122"/>
              </a:rPr>
              <a:t>) )</a:t>
            </a:r>
            <a:endParaRPr lang="zh-CN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D</a:t>
            </a:r>
            <a:r>
              <a:rPr lang="zh-CN" altLang="zh-CN" sz="2800"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 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a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f 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w, f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i="1">
                <a:ea typeface="宋体" panose="02010600030101010101" pitchFamily="2" charset="-122"/>
              </a:rPr>
              <a:t>Q</a:t>
            </a:r>
            <a:r>
              <a:rPr lang="en-US" altLang="zh-CN" sz="2800">
                <a:ea typeface="宋体" panose="02010600030101010101" pitchFamily="2" charset="-122"/>
              </a:rPr>
              <a:t>(</a:t>
            </a:r>
            <a:r>
              <a:rPr lang="en-US" altLang="zh-CN" sz="2800" i="1">
                <a:ea typeface="宋体" panose="02010600030101010101" pitchFamily="2" charset="-122"/>
              </a:rPr>
              <a:t>f, a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	       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w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ea typeface="宋体" panose="02010600030101010101" pitchFamily="2" charset="-122"/>
              </a:rPr>
              <a:t>a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ea typeface="宋体" panose="02010600030101010101" pitchFamily="2" charset="-122"/>
              </a:rPr>
              <a:t>f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ea typeface="宋体" panose="02010600030101010101" pitchFamily="2" charset="-122"/>
              </a:rPr>
              <a:t>P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w, f</a:t>
            </a:r>
            <a:r>
              <a:rPr lang="en-US" altLang="zh-CN" sz="2800" b="1">
                <a:ea typeface="宋体" panose="02010600030101010101" pitchFamily="2" charset="-122"/>
              </a:rPr>
              <a:t>)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ea typeface="宋体" panose="02010600030101010101" pitchFamily="2" charset="-122"/>
              </a:rPr>
              <a:t>Q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ea typeface="宋体" panose="02010600030101010101" pitchFamily="2" charset="-122"/>
              </a:rPr>
              <a:t>f, a</a:t>
            </a:r>
            <a:r>
              <a:rPr lang="en-US" altLang="zh-CN" sz="2800" b="1">
                <a:ea typeface="宋体" panose="02010600030101010101" pitchFamily="2" charset="-122"/>
              </a:rPr>
              <a:t>) )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34821" name="文本框 4">
            <a:extLst>
              <a:ext uri="{FF2B5EF4-FFF2-40B4-BE49-F238E27FC236}">
                <a16:creationId xmlns:a16="http://schemas.microsoft.com/office/drawing/2014/main" id="{843033C3-CBC2-AEC6-1802-543AA25D0C9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8625" y="1447800"/>
            <a:ext cx="3048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%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%"/>
              </a:spcBef>
              <a:buClrTx/>
              <a:buFontTx/>
              <a:buNone/>
            </a:pPr>
            <a:r>
              <a:rPr lang="en-US" altLang="zh-CN" sz="2800"/>
              <a:t>3</a:t>
            </a:r>
            <a:endParaRPr lang="zh-CN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0E29E55D-FB4E-4EAF-8254-B85590E3A75E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32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B883C0E-60D4-AE1B-42B3-AAC96C0919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17A14B7-8EB2-360B-E381-571084AC45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4. Consider the statement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>
                <a:ea typeface="宋体" panose="02010600030101010101" pitchFamily="2" charset="-122"/>
              </a:rPr>
              <a:t>y(M(x)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>
                <a:ea typeface="宋体" panose="02010600030101010101" pitchFamily="2" charset="-122"/>
              </a:rPr>
              <a:t>C(x,y)</a:t>
            </a:r>
            <a:r>
              <a:rPr lang="zh-CN" altLang="zh-CN" sz="2400">
                <a:ea typeface="宋体" panose="02010600030101010101" pitchFamily="2" charset="-122"/>
              </a:rPr>
              <a:t>）</a:t>
            </a:r>
            <a:r>
              <a:rPr lang="en-US" altLang="zh-CN" sz="2400">
                <a:ea typeface="宋体" panose="02010600030101010101" pitchFamily="2" charset="-122"/>
              </a:rPr>
              <a:t>where </a:t>
            </a:r>
            <a:r>
              <a:rPr lang="en-US" altLang="zh-CN" sz="2400" i="1">
                <a:ea typeface="宋体" panose="02010600030101010101" pitchFamily="2" charset="-122"/>
              </a:rPr>
              <a:t>M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) means </a:t>
            </a:r>
            <a:r>
              <a:rPr lang="en-US" altLang="zh-CN" sz="2400" i="1">
                <a:ea typeface="宋体" panose="02010600030101010101" pitchFamily="2" charset="-122"/>
              </a:rPr>
              <a:t>x is a Mathematics Major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en-US" altLang="zh-CN" sz="2400" i="1">
                <a:ea typeface="宋体" panose="02010600030101010101" pitchFamily="2" charset="-122"/>
              </a:rPr>
              <a:t>y</a:t>
            </a:r>
            <a:r>
              <a:rPr lang="en-US" altLang="zh-CN" sz="2400">
                <a:ea typeface="宋体" panose="02010600030101010101" pitchFamily="2" charset="-122"/>
              </a:rPr>
              <a:t>) means </a:t>
            </a:r>
            <a:r>
              <a:rPr lang="en-US" altLang="zh-CN" sz="2400" i="1">
                <a:ea typeface="宋体" panose="02010600030101010101" pitchFamily="2" charset="-122"/>
              </a:rPr>
              <a:t>x completed y</a:t>
            </a:r>
            <a:r>
              <a:rPr lang="en-US" altLang="zh-CN" sz="2400">
                <a:ea typeface="宋体" panose="02010600030101010101" pitchFamily="2" charset="-122"/>
              </a:rPr>
              <a:t> , the universe for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consists of all students and the universe for </a:t>
            </a:r>
            <a:r>
              <a:rPr lang="en-US" altLang="zh-CN" sz="2400" i="1">
                <a:ea typeface="宋体" panose="02010600030101010101" pitchFamily="2" charset="-122"/>
              </a:rPr>
              <a:t>y</a:t>
            </a:r>
            <a:r>
              <a:rPr lang="en-US" altLang="zh-CN" sz="2400">
                <a:ea typeface="宋体" panose="02010600030101010101" pitchFamily="2" charset="-122"/>
              </a:rPr>
              <a:t> consists of all computer projects. Which of these statements is the English translation of the statement? 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A. There is a computer project that every Mathematics Major completed.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B. Every Mathematics Major completed every computer project.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C. Every Mathematics Major completed at least one computer project.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D. Some Mathematics Major failed to complete every computer project.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9C3BDF38-504E-416F-93E3-0BCB0EF4ADCD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33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87BFE2E-8D31-B0D8-3FFF-DDA313D587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96EE9BF-854B-1547-DAE7-42AA7F9069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4. Consider the statement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>
                <a:ea typeface="宋体" panose="02010600030101010101" pitchFamily="2" charset="-122"/>
              </a:rPr>
              <a:t>y(M(x)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>
                <a:ea typeface="宋体" panose="02010600030101010101" pitchFamily="2" charset="-122"/>
              </a:rPr>
              <a:t>C(x,y)</a:t>
            </a:r>
            <a:r>
              <a:rPr lang="zh-CN" altLang="zh-CN" sz="2400">
                <a:ea typeface="宋体" panose="02010600030101010101" pitchFamily="2" charset="-122"/>
              </a:rPr>
              <a:t>）</a:t>
            </a:r>
            <a:r>
              <a:rPr lang="en-US" altLang="zh-CN" sz="2400">
                <a:ea typeface="宋体" panose="02010600030101010101" pitchFamily="2" charset="-122"/>
              </a:rPr>
              <a:t>where </a:t>
            </a:r>
            <a:r>
              <a:rPr lang="en-US" altLang="zh-CN" sz="2400" i="1">
                <a:ea typeface="宋体" panose="02010600030101010101" pitchFamily="2" charset="-122"/>
              </a:rPr>
              <a:t>M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) means </a:t>
            </a:r>
            <a:r>
              <a:rPr lang="en-US" altLang="zh-CN" sz="2400" i="1">
                <a:ea typeface="宋体" panose="02010600030101010101" pitchFamily="2" charset="-122"/>
              </a:rPr>
              <a:t>x is a Mathematics Major</a:t>
            </a:r>
            <a:r>
              <a:rPr lang="en-US" altLang="zh-CN" sz="2400">
                <a:ea typeface="宋体" panose="02010600030101010101" pitchFamily="2" charset="-122"/>
              </a:rPr>
              <a:t>, </a:t>
            </a:r>
            <a:r>
              <a:rPr lang="en-US" altLang="zh-CN" sz="2400" i="1">
                <a:ea typeface="宋体" panose="02010600030101010101" pitchFamily="2" charset="-122"/>
              </a:rPr>
              <a:t>C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,</a:t>
            </a:r>
            <a:r>
              <a:rPr lang="en-US" altLang="zh-CN" sz="2400" i="1">
                <a:ea typeface="宋体" panose="02010600030101010101" pitchFamily="2" charset="-122"/>
              </a:rPr>
              <a:t>y</a:t>
            </a:r>
            <a:r>
              <a:rPr lang="en-US" altLang="zh-CN" sz="2400">
                <a:ea typeface="宋体" panose="02010600030101010101" pitchFamily="2" charset="-122"/>
              </a:rPr>
              <a:t>) means </a:t>
            </a:r>
            <a:r>
              <a:rPr lang="en-US" altLang="zh-CN" sz="2400" i="1">
                <a:ea typeface="宋体" panose="02010600030101010101" pitchFamily="2" charset="-122"/>
              </a:rPr>
              <a:t>x completed y</a:t>
            </a:r>
            <a:r>
              <a:rPr lang="en-US" altLang="zh-CN" sz="2400">
                <a:ea typeface="宋体" panose="02010600030101010101" pitchFamily="2" charset="-122"/>
              </a:rPr>
              <a:t> , the universe for </a:t>
            </a:r>
            <a:r>
              <a:rPr lang="en-US" altLang="zh-CN" sz="2400" i="1"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consists of all students and the universe for </a:t>
            </a:r>
            <a:r>
              <a:rPr lang="en-US" altLang="zh-CN" sz="2400" i="1">
                <a:ea typeface="宋体" panose="02010600030101010101" pitchFamily="2" charset="-122"/>
              </a:rPr>
              <a:t>y</a:t>
            </a:r>
            <a:r>
              <a:rPr lang="en-US" altLang="zh-CN" sz="2400">
                <a:ea typeface="宋体" panose="02010600030101010101" pitchFamily="2" charset="-122"/>
              </a:rPr>
              <a:t> consists of all computer projects. Which of these statements is the English translation of the statement?  (C)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A. There is a computer project that every Mathematics Major completed.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B. Every Mathematics Major completed every computer project.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C. Every Mathematics Major completed at least one computer project.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D. Some Mathematics Major failed to complete every computer project.</a:t>
            </a:r>
            <a:endParaRPr lang="zh-CN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 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668194C4-F9A4-4B6C-A0F9-9ED1A164DEE3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34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E8D787B-4D88-F0F5-A140-BA90454BEB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236669D-235C-CDE1-044D-983FB492CE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pPr algn="just"/>
            <a:r>
              <a:rPr lang="en-US" altLang="zh-CN">
                <a:ea typeface="宋体" panose="02010600030101010101" pitchFamily="2" charset="-122"/>
              </a:rPr>
              <a:t>5. Suppose P(x): x is some kind of liquid, G(x): x is some kind of metal , R(x,y):x dissolves y.</a:t>
            </a:r>
            <a:endParaRPr lang="zh-CN" altLang="zh-CN">
              <a:ea typeface="宋体" panose="02010600030101010101" pitchFamily="2" charset="-122"/>
            </a:endParaRPr>
          </a:p>
          <a:p>
            <a:pPr algn="just"/>
            <a:r>
              <a:rPr lang="en-US" altLang="zh-CN">
                <a:ea typeface="宋体" panose="02010600030101010101" pitchFamily="2" charset="-122"/>
              </a:rPr>
              <a:t> Express the sentence “Some liquid can dissolve any metal” as a logical expression as_____________________</a:t>
            </a:r>
          </a:p>
          <a:p>
            <a:pPr algn="just"/>
            <a:endParaRPr lang="en-US" altLang="zh-CN" sz="2400">
              <a:ea typeface="宋体" panose="02010600030101010101" pitchFamily="2" charset="-122"/>
            </a:endParaRPr>
          </a:p>
          <a:p>
            <a:pPr algn="just"/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3B7044AA-FACE-4100-87DB-EF58701E61B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35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E3DBCF-A345-7E14-FFBC-D0C9D1E550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8945CC9-C315-DBB5-AE06-9B0AEF3C59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pPr algn="just"/>
            <a:r>
              <a:rPr lang="en-US" altLang="zh-CN">
                <a:ea typeface="宋体" panose="02010600030101010101" pitchFamily="2" charset="-122"/>
              </a:rPr>
              <a:t>5. Suppose P(x): x is some kind of liquid, G(x): x is some kind of metal , R(x,y):x dissolves y.</a:t>
            </a:r>
            <a:endParaRPr lang="zh-CN" altLang="zh-CN">
              <a:ea typeface="宋体" panose="02010600030101010101" pitchFamily="2" charset="-122"/>
            </a:endParaRPr>
          </a:p>
          <a:p>
            <a:pPr algn="just"/>
            <a:r>
              <a:rPr lang="en-US" altLang="zh-CN">
                <a:ea typeface="宋体" panose="02010600030101010101" pitchFamily="2" charset="-122"/>
              </a:rPr>
              <a:t> Express the sentence “Some liquid can dissolve any metal” as a logical expression as_____________________</a:t>
            </a:r>
          </a:p>
          <a:p>
            <a:pPr algn="just"/>
            <a:endParaRPr lang="en-US" altLang="zh-CN" sz="2400">
              <a:ea typeface="宋体" panose="02010600030101010101" pitchFamily="2" charset="-122"/>
            </a:endParaRPr>
          </a:p>
          <a:p>
            <a:pPr algn="just"/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>
                <a:ea typeface="宋体" panose="02010600030101010101" pitchFamily="2" charset="-122"/>
              </a:rPr>
              <a:t> x) (P(x)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>
                <a:ea typeface="宋体" panose="02010600030101010101" pitchFamily="2" charset="-122"/>
              </a:rPr>
              <a:t> y) (G(y)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ea typeface="宋体" panose="02010600030101010101" pitchFamily="2" charset="-122"/>
              </a:rPr>
              <a:t> R(x,y)))</a:t>
            </a:r>
            <a:endParaRPr lang="zh-CN" altLang="zh-CN">
              <a:ea typeface="宋体" panose="02010600030101010101" pitchFamily="2" charset="-122"/>
            </a:endParaRPr>
          </a:p>
          <a:p>
            <a:pPr algn="just"/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>
            <a:extLst>
              <a:ext uri="{FF2B5EF4-FFF2-40B4-BE49-F238E27FC236}">
                <a16:creationId xmlns:a16="http://schemas.microsoft.com/office/drawing/2014/main" id="{08CFF499-AC69-4BDF-B74C-868C2326B3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%"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D391DE7C-2F94-41E9-A172-2DD01AF1C479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36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7587" name="灯片编号占位符 5">
            <a:extLst>
              <a:ext uri="{FF2B5EF4-FFF2-40B4-BE49-F238E27FC236}">
                <a16:creationId xmlns:a16="http://schemas.microsoft.com/office/drawing/2014/main" id="{152A5510-0306-41FE-AAAA-6C3B001BDE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%"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EB8D0C81-502B-41DA-B760-7D5ADFDA999D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36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BBBB5ED7-125F-D445-F11C-A566B3867D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8" name="矩形 5">
                <a:extLst>
                  <a:ext uri="{FF2B5EF4-FFF2-40B4-BE49-F238E27FC236}">
                    <a16:creationId xmlns:a16="http://schemas.microsoft.com/office/drawing/2014/main" id="{2E384ED0-7BEB-B0BA-A366-38E22E789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110" y="1447852"/>
                <a:ext cx="8381780" cy="373374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%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%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%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%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%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%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800" kern="100" dirty="0">
                    <a:latin typeface="Times New Roman" panose="02020603050405020304" pitchFamily="18" charset="0"/>
                  </a:rPr>
                  <a:t>6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</a:rPr>
                  <a:t>. Let </a:t>
                </a:r>
                <a14:m>
                  <m:oMath xmlns:m="http://purl.oclc.org/ooxml/officeDocument/math">
                    <m:r>
                      <m:rPr>
                        <m:sty m:val="p"/>
                      </m:rPr>
                      <a:rPr lang="en-US" altLang="zh-CN" sz="2800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800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800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</a:rPr>
                  <a:t> be the statements “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</a:rPr>
                  <a:t> is the rational number”. </a:t>
                </a:r>
                <a:r>
                  <a:rPr lang="en-US" altLang="zh-CN" sz="2800" kern="100" dirty="0"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</a:rPr>
                  <a:t>xpress the sentence “One rational number is bigger than all </a:t>
                </a:r>
                <a:r>
                  <a:rPr lang="en-US" altLang="zh-CN" sz="2800" b="1" u="sng" kern="100" dirty="0">
                    <a:effectLst/>
                    <a:latin typeface="Times New Roman" panose="02020603050405020304" pitchFamily="18" charset="0"/>
                  </a:rPr>
                  <a:t>other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</a:rPr>
                  <a:t> rational numbers” in terms of </a:t>
                </a:r>
                <a14:m>
                  <m:oMath xmlns:m="http://purl.oclc.org/ooxml/officeDocument/math">
                    <m:r>
                      <m:rPr>
                        <m:sty m:val="p"/>
                      </m:rPr>
                      <a:rPr lang="en-US" altLang="zh-CN" sz="2800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sz="2800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sz="2800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</a:rPr>
                  <a:t>, quantifiers, and logical connectives:</a:t>
                </a:r>
                <a:endParaRPr lang="zh-CN" altLang="en-US" dirty="0"/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74758" name="矩形 5">
                <a:extLst>
                  <a:ext uri="{FF2B5EF4-FFF2-40B4-BE49-F238E27FC236}">
                    <a16:creationId xmlns:a16="http://schemas.microsoft.com/office/drawing/2014/main" id="{2E384ED0-7BEB-B0BA-A366-38E22E789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110" y="1447852"/>
                <a:ext cx="8381780" cy="3733742"/>
              </a:xfrm>
              <a:prstGeom prst="rect">
                <a:avLst/>
              </a:prstGeom>
              <a:blipFill>
                <a:blip r:embed="rId2"/>
                <a:stretch>
                  <a:fillRect l="-1.453%" t="-1.629%" r="-2.108%"/>
                </a:stretch>
              </a:blip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7307D99-964C-4A17-6AAC-7237FAE8D2B0}"/>
                  </a:ext>
                </a:extLst>
              </p:cNvPr>
              <p:cNvSpPr txBox="1"/>
              <p:nvPr/>
            </p:nvSpPr>
            <p:spPr>
              <a:xfrm>
                <a:off x="533506" y="4190980"/>
                <a:ext cx="7807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purl.oclc.org/ooxml/officeDocument/math">
                    <m:oMathParaPr>
                      <m:jc m:val="centerGroup"/>
                    </m:oMathParaPr>
                    <m:oMath xmlns:m="http://purl.oclc.org/ooxml/officeDocument/math"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)∧(∀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)∧(¬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))→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7307D99-964C-4A17-6AAC-7237FAE8D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06" y="4190980"/>
                <a:ext cx="78079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01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BD104454-C756-4AFD-80A0-301D4FBE3A8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37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0EBA2C87-0F2F-FDAF-CEC6-83999848C8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2EB4BE6-E266-FFBD-8627-D58786A346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7. Let C(x): x is a computer. D(x): x is a peripheral equipment. P(x, y): x can communicate with y. Express the sentence “some computers can’t communicate with some peripheral equipment” as a logical expression as </a:t>
            </a:r>
          </a:p>
          <a:p>
            <a:pPr algn="just"/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228B5A9B-90F3-4FA0-966B-84134299518D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38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9B4234D-5243-BF5A-8D3E-B89D9B9F09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B56A5F-5A8F-4A25-93FF-2F68A6549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.466%" t="-1.677%" r="-1.667%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40965" name="文本框 4">
            <a:extLst>
              <a:ext uri="{FF2B5EF4-FFF2-40B4-BE49-F238E27FC236}">
                <a16:creationId xmlns:a16="http://schemas.microsoft.com/office/drawing/2014/main" id="{CFF23E83-B1EB-28D6-2512-28EAFA9FAD1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8625" y="1447800"/>
            <a:ext cx="485775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%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%"/>
              </a:spcBef>
              <a:buClrTx/>
              <a:buFontTx/>
              <a:buNone/>
            </a:pPr>
            <a:r>
              <a:rPr lang="en-US" altLang="zh-CN" sz="2800" dirty="0"/>
              <a:t>7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3BED55F6-0CDE-4CBD-B679-4B909A7B6C1F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39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944A2A4-0076-E807-0AA2-3F599FA4F1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A4946FD-F4AF-7E68-19ED-A570CD62B3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8. </a:t>
            </a:r>
            <a:r>
              <a:rPr lang="en-US" altLang="zh-CN" sz="2800" dirty="0">
                <a:ea typeface="宋体" panose="02010600030101010101" pitchFamily="2" charset="-122"/>
              </a:rPr>
              <a:t>Let M(x, y) be “x has sent y an e-mail message” and T(x, y) be “x has telephoned y”, where the universe of discourse is a set of all students in your class. Use the predicate logic with quantifiers to express the following statement.</a:t>
            </a:r>
          </a:p>
          <a:p>
            <a:pPr algn="just"/>
            <a:r>
              <a:rPr lang="en-US" altLang="zh-CN" sz="2800" dirty="0">
                <a:ea typeface="宋体" panose="02010600030101010101" pitchFamily="2" charset="-122"/>
              </a:rPr>
              <a:t>There is a student in your class who has not received an e-mail message from anyone else in the class or who has not been called by any other student in the class.</a:t>
            </a:r>
            <a:endParaRPr lang="zh-CN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6A7F9713-302E-4641-954F-89A1A066803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1570FFE7-B4C5-4C76-B565-F79C169E8D40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1FA7A03-602C-0FFF-646C-B94AB36A40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7172" name="Group 3">
            <a:extLst>
              <a:ext uri="{FF2B5EF4-FFF2-40B4-BE49-F238E27FC236}">
                <a16:creationId xmlns:a16="http://schemas.microsoft.com/office/drawing/2014/main" id="{9D3B3556-8858-58CF-5C62-5CD2E45740C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0" y="0"/>
            <a:chExt cx="1889" cy="1009"/>
          </a:xfrm>
        </p:grpSpPr>
        <p:grpSp>
          <p:nvGrpSpPr>
            <p:cNvPr id="7174" name="Group 4">
              <a:extLst>
                <a:ext uri="{FF2B5EF4-FFF2-40B4-BE49-F238E27FC236}">
                  <a16:creationId xmlns:a16="http://schemas.microsoft.com/office/drawing/2014/main" id="{945177B9-7D21-D3C8-CDB4-0882AE19B2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0"/>
              <a:ext cx="1889" cy="919"/>
              <a:chOff x="0" y="0"/>
              <a:chExt cx="1926" cy="937"/>
            </a:xfrm>
          </p:grpSpPr>
          <p:sp>
            <p:nvSpPr>
              <p:cNvPr id="7179" name="Oval 5">
                <a:extLst>
                  <a:ext uri="{FF2B5EF4-FFF2-40B4-BE49-F238E27FC236}">
                    <a16:creationId xmlns:a16="http://schemas.microsoft.com/office/drawing/2014/main" id="{18B6EF30-A788-EBAF-E9CF-A54CC307F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" y="30"/>
                <a:ext cx="1905" cy="907"/>
              </a:xfrm>
              <a:prstGeom prst="ellipse">
                <a:avLst/>
              </a:prstGeom>
              <a:gradFill rotWithShape="1">
                <a:gsLst>
                  <a:gs pos="0%">
                    <a:schemeClr val="hlink"/>
                  </a:gs>
                  <a:gs pos="100%">
                    <a:srgbClr val="4A4A7C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%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%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%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%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%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%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7180" name="Oval 6">
                <a:extLst>
                  <a:ext uri="{FF2B5EF4-FFF2-40B4-BE49-F238E27FC236}">
                    <a16:creationId xmlns:a16="http://schemas.microsoft.com/office/drawing/2014/main" id="{F6CB3087-779A-E515-CF6A-58549EFF2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05" cy="907"/>
              </a:xfrm>
              <a:prstGeom prst="ellipse">
                <a:avLst/>
              </a:prstGeom>
              <a:gradFill rotWithShape="1">
                <a:gsLst>
                  <a:gs pos="0%">
                    <a:srgbClr val="D2D2FF"/>
                  </a:gs>
                  <a:gs pos="100%">
                    <a:schemeClr val="hlink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%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%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%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%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%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%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</p:grpSp>
        <p:sp>
          <p:nvSpPr>
            <p:cNvPr id="7175" name="Oval 7">
              <a:extLst>
                <a:ext uri="{FF2B5EF4-FFF2-40B4-BE49-F238E27FC236}">
                  <a16:creationId xmlns:a16="http://schemas.microsoft.com/office/drawing/2014/main" id="{39BC188A-2948-BE90-E163-E6AF14A23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0"/>
              <a:ext cx="1691" cy="845"/>
            </a:xfrm>
            <a:prstGeom prst="ellipse">
              <a:avLst/>
            </a:prstGeom>
            <a:gradFill rotWithShape="1">
              <a:gsLst>
                <a:gs pos="0%">
                  <a:srgbClr val="37556B"/>
                </a:gs>
                <a:gs pos="100%">
                  <a:schemeClr val="accent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7176" name="Oval 8">
              <a:extLst>
                <a:ext uri="{FF2B5EF4-FFF2-40B4-BE49-F238E27FC236}">
                  <a16:creationId xmlns:a16="http://schemas.microsoft.com/office/drawing/2014/main" id="{BEDA4F98-ABFE-43D6-BD98-BD52CB81C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5"/>
              <a:ext cx="1650" cy="824"/>
            </a:xfrm>
            <a:prstGeom prst="ellipse">
              <a:avLst/>
            </a:prstGeom>
            <a:gradFill rotWithShape="1">
              <a:gsLst>
                <a:gs pos="0%">
                  <a:schemeClr val="accent1">
                    <a:alpha val="0%"/>
                  </a:schemeClr>
                </a:gs>
                <a:gs pos="100%">
                  <a:srgbClr val="D0E6F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7177" name="Oval 9">
              <a:extLst>
                <a:ext uri="{FF2B5EF4-FFF2-40B4-BE49-F238E27FC236}">
                  <a16:creationId xmlns:a16="http://schemas.microsoft.com/office/drawing/2014/main" id="{C638756C-A3D0-92E4-7C14-40B22F19C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" y="13"/>
              <a:ext cx="1570" cy="770"/>
            </a:xfrm>
            <a:prstGeom prst="ellipse">
              <a:avLst/>
            </a:prstGeom>
            <a:gradFill rotWithShape="1">
              <a:gsLst>
                <a:gs pos="0%">
                  <a:srgbClr val="5E91B7"/>
                </a:gs>
                <a:gs pos="100%">
                  <a:schemeClr val="accent1">
                    <a:alpha val="48%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7178" name="Oval 10">
              <a:extLst>
                <a:ext uri="{FF2B5EF4-FFF2-40B4-BE49-F238E27FC236}">
                  <a16:creationId xmlns:a16="http://schemas.microsoft.com/office/drawing/2014/main" id="{677D1CED-2146-3E41-F79E-E8DE134C0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" y="30"/>
              <a:ext cx="1382" cy="624"/>
            </a:xfrm>
            <a:prstGeom prst="ellipse">
              <a:avLst/>
            </a:prstGeom>
            <a:gradFill rotWithShape="1">
              <a:gsLst>
                <a:gs pos="0%">
                  <a:srgbClr val="FFFFFF"/>
                </a:gs>
                <a:gs pos="100%">
                  <a:schemeClr val="accent1">
                    <a:alpha val="37.999%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sp>
        <p:nvSpPr>
          <p:cNvPr id="7173" name="Rectangle 11">
            <a:extLst>
              <a:ext uri="{FF2B5EF4-FFF2-40B4-BE49-F238E27FC236}">
                <a16:creationId xmlns:a16="http://schemas.microsoft.com/office/drawing/2014/main" id="{19539C24-A256-AF46-9C36-B32324BDB0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lnSpc>
                <a:spcPct val="80%"/>
              </a:lnSpc>
              <a:spcBef>
                <a:spcPct val="0%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Translating Statements Involving Nested Quantifiers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9CDAD7EB-B560-47EC-8E8C-EA4120F2C32E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40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A288D1A-62ED-B6CC-3E6A-1E12F1B46E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5D05F02-7A19-4486-8AF3-9BC9CAA95BF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1447800"/>
            <a:ext cx="9145588" cy="4725988"/>
          </a:xfrm>
          <a:prstGeom prst="rect">
            <a:avLst/>
          </a:prstGeom>
          <a:blipFill>
            <a:blip r:embed="rId2"/>
            <a:stretch>
              <a:fillRect l="-1.466%" t="-1.677%" r="-1.333%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EA2EDC-0663-642B-8AD1-8BDDE43D577E}"/>
              </a:ext>
            </a:extLst>
          </p:cNvPr>
          <p:cNvSpPr txBox="1"/>
          <p:nvPr/>
        </p:nvSpPr>
        <p:spPr>
          <a:xfrm>
            <a:off x="381110" y="1447800"/>
            <a:ext cx="60958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0" lang="en-US" altLang="zh-CN" sz="3200" b="0" i="0" u="none" strike="noStrike" kern="1200" cap="none" spc="0" normalizeH="0" baseline="0%" noProof="0" dirty="0">
                <a:ln>
                  <a:noFill/>
                </a:ln>
                <a:solidFill>
                  <a:srgbClr val="17347D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8.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BF529139-3C66-4317-93A1-F7DEF9E563AD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41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9638CDB-68A2-761B-433F-C6F662E29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B56A5F-5A8F-4A25-93FF-2F68A6549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.466%" t="-1.677%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44037" name="文本框 4">
            <a:extLst>
              <a:ext uri="{FF2B5EF4-FFF2-40B4-BE49-F238E27FC236}">
                <a16:creationId xmlns:a16="http://schemas.microsoft.com/office/drawing/2014/main" id="{FFE8A9C7-7965-F40D-CA41-226E47DDC74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8625" y="1447800"/>
            <a:ext cx="638175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%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%"/>
              </a:spcBef>
              <a:buClrTx/>
              <a:buFontTx/>
              <a:buNone/>
            </a:pPr>
            <a:r>
              <a:rPr lang="en-US" altLang="zh-CN" sz="2800" dirty="0"/>
              <a:t>9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94D464-2F4B-FDDC-C70F-7B588B4C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.547%"/>
          <a:stretch/>
        </p:blipFill>
        <p:spPr>
          <a:xfrm>
            <a:off x="0" y="1397765"/>
            <a:ext cx="8991724" cy="2793215"/>
          </a:xfrm>
          <a:prstGeom prst="rect">
            <a:avLst/>
          </a:prstGeom>
        </p:spPr>
      </p:pic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7D38EAB5-73F6-48B5-9690-4319FE5ED6BA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42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AC29872-8D74-CF8D-4FDB-F3EE399D7A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45061" name="文本框 4">
            <a:extLst>
              <a:ext uri="{FF2B5EF4-FFF2-40B4-BE49-F238E27FC236}">
                <a16:creationId xmlns:a16="http://schemas.microsoft.com/office/drawing/2014/main" id="{B07F028D-B974-6C47-655D-7ED1FBEC8C8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81113" y="1447800"/>
            <a:ext cx="638175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%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%"/>
              </a:spcBef>
              <a:buClrTx/>
              <a:buFontTx/>
              <a:buNone/>
            </a:pPr>
            <a:r>
              <a:rPr lang="en-US" altLang="zh-CN" sz="2800" dirty="0"/>
              <a:t>9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66811E-C3A9-27E3-EED0-78C90566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.537%"/>
          <a:stretch/>
        </p:blipFill>
        <p:spPr>
          <a:xfrm>
            <a:off x="0" y="4267178"/>
            <a:ext cx="8991724" cy="914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A1F119-0592-2B12-A350-5D1A2DB59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.761%" t="23.772%" r="10.173%" b="64.875%"/>
          <a:stretch/>
        </p:blipFill>
        <p:spPr>
          <a:xfrm>
            <a:off x="2286060" y="5172855"/>
            <a:ext cx="3962296" cy="53338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0150E468-F798-4D65-9AB8-457E9F75C38D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43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D134953-48A8-5961-F927-FE90D9378D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5368A58-0F4E-6DF1-3FE4-DDB401C435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10. Find the </a:t>
            </a:r>
            <a:r>
              <a:rPr lang="en-US" altLang="zh-CN" dirty="0" err="1">
                <a:ea typeface="宋体" panose="02010600030101010101" pitchFamily="2" charset="-122"/>
              </a:rPr>
              <a:t>prenex</a:t>
            </a:r>
            <a:r>
              <a:rPr lang="en-US" altLang="zh-CN" dirty="0">
                <a:ea typeface="宋体" panose="02010600030101010101" pitchFamily="2" charset="-122"/>
              </a:rPr>
              <a:t> formulae “quantifiers (expressions)” logically equivalent to the following: [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ea typeface="宋体" panose="02010600030101010101" pitchFamily="2" charset="-122"/>
              </a:rPr>
              <a:t>xP</a:t>
            </a:r>
            <a:r>
              <a:rPr lang="en-US" altLang="zh-CN" dirty="0">
                <a:ea typeface="宋体" panose="02010600030101010101" pitchFamily="2" charset="-122"/>
              </a:rPr>
              <a:t>(x)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ea typeface="宋体" panose="02010600030101010101" pitchFamily="2" charset="-122"/>
              </a:rPr>
              <a:t>yR</a:t>
            </a:r>
            <a:r>
              <a:rPr lang="en-US" altLang="zh-CN" dirty="0">
                <a:ea typeface="宋体" panose="02010600030101010101" pitchFamily="2" charset="-122"/>
              </a:rPr>
              <a:t>(y)]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dirty="0" err="1">
                <a:ea typeface="宋体" panose="02010600030101010101" pitchFamily="2" charset="-122"/>
              </a:rPr>
              <a:t>xF</a:t>
            </a:r>
            <a:r>
              <a:rPr lang="en-US" altLang="zh-CN" dirty="0">
                <a:ea typeface="宋体" panose="02010600030101010101" pitchFamily="2" charset="-122"/>
              </a:rPr>
              <a:t>(x)</a:t>
            </a:r>
          </a:p>
          <a:p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08440A44-24A1-4ED0-89F7-2CEEF6BA94FE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44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CAC5071-6028-DBE4-F216-F55509B089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D30803A-ECE1-ED29-07B9-4EFBDF0C52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10. Find the </a:t>
            </a:r>
            <a:r>
              <a:rPr lang="en-US" altLang="zh-CN" dirty="0" err="1">
                <a:ea typeface="宋体" panose="02010600030101010101" pitchFamily="2" charset="-122"/>
              </a:rPr>
              <a:t>prenex</a:t>
            </a:r>
            <a:r>
              <a:rPr lang="en-US" altLang="zh-CN" dirty="0">
                <a:ea typeface="宋体" panose="02010600030101010101" pitchFamily="2" charset="-122"/>
              </a:rPr>
              <a:t> formulae “quantifiers (expressions)” logically equivalent to the following: [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ea typeface="宋体" panose="02010600030101010101" pitchFamily="2" charset="-122"/>
              </a:rPr>
              <a:t>xP</a:t>
            </a:r>
            <a:r>
              <a:rPr lang="en-US" altLang="zh-CN" dirty="0">
                <a:ea typeface="宋体" panose="02010600030101010101" pitchFamily="2" charset="-122"/>
              </a:rPr>
              <a:t>(x)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ea typeface="宋体" panose="02010600030101010101" pitchFamily="2" charset="-122"/>
              </a:rPr>
              <a:t>yR</a:t>
            </a:r>
            <a:r>
              <a:rPr lang="en-US" altLang="zh-CN" dirty="0">
                <a:ea typeface="宋体" panose="02010600030101010101" pitchFamily="2" charset="-122"/>
              </a:rPr>
              <a:t>(y)]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dirty="0" err="1">
                <a:ea typeface="宋体" panose="02010600030101010101" pitchFamily="2" charset="-122"/>
              </a:rPr>
              <a:t>xF</a:t>
            </a:r>
            <a:r>
              <a:rPr lang="en-US" altLang="zh-CN" dirty="0">
                <a:ea typeface="宋体" panose="02010600030101010101" pitchFamily="2" charset="-122"/>
              </a:rPr>
              <a:t>(x)</a:t>
            </a:r>
          </a:p>
          <a:p>
            <a:pPr algn="just"/>
            <a:endParaRPr lang="en-US" altLang="zh-CN" sz="2400" b="1" dirty="0">
              <a:ea typeface="宋体" panose="02010600030101010101" pitchFamily="2" charset="-122"/>
            </a:endParaRPr>
          </a:p>
          <a:p>
            <a:pPr algn="just"/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ea typeface="宋体" panose="02010600030101010101" pitchFamily="2" charset="-122"/>
              </a:rPr>
              <a:t>xP</a:t>
            </a:r>
            <a:r>
              <a:rPr lang="en-US" altLang="zh-CN" b="1" dirty="0">
                <a:ea typeface="宋体" panose="02010600030101010101" pitchFamily="2" charset="-122"/>
              </a:rPr>
              <a:t>(x)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dirty="0" err="1">
                <a:ea typeface="宋体" panose="02010600030101010101" pitchFamily="2" charset="-122"/>
              </a:rPr>
              <a:t>yR</a:t>
            </a:r>
            <a:r>
              <a:rPr lang="en-US" altLang="zh-CN" b="1" dirty="0">
                <a:ea typeface="宋体" panose="02010600030101010101" pitchFamily="2" charset="-122"/>
              </a:rPr>
              <a:t>(y)]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ea typeface="宋体" panose="02010600030101010101" pitchFamily="2" charset="-122"/>
              </a:rPr>
              <a:t>xF</a:t>
            </a:r>
            <a:r>
              <a:rPr lang="en-US" altLang="zh-CN" b="1" dirty="0">
                <a:ea typeface="宋体" panose="02010600030101010101" pitchFamily="2" charset="-122"/>
              </a:rPr>
              <a:t>(x)</a:t>
            </a:r>
            <a:endParaRPr lang="zh-CN" altLang="zh-CN" dirty="0">
              <a:ea typeface="宋体" panose="02010600030101010101" pitchFamily="2" charset="-122"/>
            </a:endParaRPr>
          </a:p>
          <a:p>
            <a:pPr algn="just"/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ea typeface="宋体" panose="02010600030101010101" pitchFamily="2" charset="-122"/>
              </a:rPr>
              <a:t> (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dirty="0" err="1"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ea typeface="宋体" panose="02010600030101010101" pitchFamily="2" charset="-122"/>
              </a:rPr>
              <a:t>P</a:t>
            </a:r>
            <a:r>
              <a:rPr lang="en-US" altLang="zh-CN" b="1" dirty="0">
                <a:ea typeface="宋体" panose="02010600030101010101" pitchFamily="2" charset="-122"/>
              </a:rPr>
              <a:t>(x)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ea typeface="宋体" panose="02010600030101010101" pitchFamily="2" charset="-122"/>
              </a:rPr>
              <a:t> y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ea typeface="宋体" panose="02010600030101010101" pitchFamily="2" charset="-122"/>
              </a:rPr>
              <a:t>R(y))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ea typeface="宋体" panose="02010600030101010101" pitchFamily="2" charset="-122"/>
              </a:rPr>
              <a:t>zF</a:t>
            </a:r>
            <a:r>
              <a:rPr lang="en-US" altLang="zh-CN" b="1" dirty="0">
                <a:ea typeface="宋体" panose="02010600030101010101" pitchFamily="2" charset="-122"/>
              </a:rPr>
              <a:t>(z)</a:t>
            </a:r>
            <a:endParaRPr lang="zh-CN" altLang="zh-CN" dirty="0">
              <a:ea typeface="宋体" panose="02010600030101010101" pitchFamily="2" charset="-122"/>
            </a:endParaRPr>
          </a:p>
          <a:p>
            <a:pPr algn="just"/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dirty="0">
                <a:ea typeface="宋体" panose="02010600030101010101" pitchFamily="2" charset="-122"/>
              </a:rPr>
              <a:t>x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ea typeface="宋体" panose="02010600030101010101" pitchFamily="2" charset="-122"/>
              </a:rPr>
              <a:t> y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ea typeface="宋体" panose="02010600030101010101" pitchFamily="2" charset="-122"/>
              </a:rPr>
              <a:t>z((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ea typeface="宋体" panose="02010600030101010101" pitchFamily="2" charset="-122"/>
              </a:rPr>
              <a:t>P(x)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ea typeface="宋体" panose="02010600030101010101" pitchFamily="2" charset="-122"/>
              </a:rPr>
              <a:t>R(y))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ea typeface="宋体" panose="02010600030101010101" pitchFamily="2" charset="-122"/>
              </a:rPr>
              <a:t> F(z))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C1B74B3A-0AA7-4522-845E-C9A731C4261C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45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8DDF4EE-A70C-1FFC-C13E-40910E6542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9004743-7914-3CEE-F1C4-479FD6C85D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11. Prove the equivalence of predicate: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(∀x)(∀y)(P(x)→Q(y))⇔(∃x)P(x)→(∀y)Q(y)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A99E2BF2-F230-419E-9113-2C1C22F0A3DC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46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3CA7E45-0D46-1BC2-598F-2FBF4F298E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AF6C7AE-F407-D1FB-E5E1-41A2C16960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11. Prove the equivalence of predicate: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(∀x)(∀y)(P(x)→Q(y))⇔(∃x)P(x)→(∀y)Q(y)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Proof.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9157" name="图片 11">
            <a:extLst>
              <a:ext uri="{FF2B5EF4-FFF2-40B4-BE49-F238E27FC236}">
                <a16:creationId xmlns:a16="http://schemas.microsoft.com/office/drawing/2014/main" id="{7D6B76D6-AAC0-6C97-1B38-03583603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84525"/>
            <a:ext cx="5943600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85ADDE79-BFB2-4530-B7DC-838A1CC4E034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47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24D2F70-78D7-FF57-BED7-9ED4213220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B7CD6BF-B9F3-D92B-AA54-3F3092E452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71613"/>
            <a:ext cx="8915400" cy="4725987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12.</a:t>
            </a:r>
            <a:r>
              <a:rPr lang="en-US" altLang="zh-CN" dirty="0">
                <a:ea typeface="宋体" panose="02010600030101010101" pitchFamily="2" charset="-122"/>
              </a:rPr>
              <a:t> The logic expression of the definition of a limit </a:t>
            </a:r>
            <a:r>
              <a:rPr lang="en-US" altLang="zh-CN" dirty="0" err="1">
                <a:ea typeface="宋体" panose="02010600030101010101" pitchFamily="2" charset="-122"/>
              </a:rPr>
              <a:t>Lim</a:t>
            </a:r>
            <a:r>
              <a:rPr lang="en-US" altLang="zh-CN" b="1" baseline="-25%" dirty="0" err="1">
                <a:ea typeface="宋体" panose="02010600030101010101" pitchFamily="2" charset="-122"/>
              </a:rPr>
              <a:t>x</a:t>
            </a:r>
            <a:r>
              <a:rPr lang="en-US" altLang="zh-CN" b="1" baseline="-25%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baseline="-25%" dirty="0" err="1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f </a:t>
            </a:r>
            <a:r>
              <a:rPr lang="en-US" altLang="zh-CN" dirty="0">
                <a:ea typeface="宋体" panose="02010600030101010101" pitchFamily="2" charset="-122"/>
              </a:rPr>
              <a:t>( 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ea typeface="宋体" panose="02010600030101010101" pitchFamily="2" charset="-122"/>
              </a:rPr>
              <a:t>L </a:t>
            </a:r>
            <a:r>
              <a:rPr lang="en-US" altLang="zh-CN" dirty="0">
                <a:ea typeface="宋体" panose="02010600030101010101" pitchFamily="2" charset="-122"/>
              </a:rPr>
              <a:t>using quantifiers is: </a:t>
            </a:r>
            <a:r>
              <a:rPr lang="en-US" altLang="zh-CN" u="sng" dirty="0">
                <a:ea typeface="宋体" panose="02010600030101010101" pitchFamily="2" charset="-122"/>
              </a:rPr>
              <a:t>____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B583428F-4980-4A19-B83A-E35952CF62EC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48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734D39B-7BED-4C6E-3506-845C14691C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3ED5E6C-6EC7-CBF4-72FB-4012C8CB11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71613"/>
            <a:ext cx="8915400" cy="4725987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12.</a:t>
            </a:r>
            <a:r>
              <a:rPr lang="en-US" altLang="zh-CN" dirty="0">
                <a:ea typeface="宋体" panose="02010600030101010101" pitchFamily="2" charset="-122"/>
              </a:rPr>
              <a:t> The logic expression of the definition of a limit </a:t>
            </a:r>
            <a:r>
              <a:rPr lang="en-US" altLang="zh-CN" dirty="0" err="1">
                <a:ea typeface="宋体" panose="02010600030101010101" pitchFamily="2" charset="-122"/>
              </a:rPr>
              <a:t>Lim</a:t>
            </a:r>
            <a:r>
              <a:rPr lang="en-US" altLang="zh-CN" b="1" baseline="-25%" dirty="0" err="1">
                <a:ea typeface="宋体" panose="02010600030101010101" pitchFamily="2" charset="-122"/>
              </a:rPr>
              <a:t>x</a:t>
            </a:r>
            <a:r>
              <a:rPr lang="en-US" altLang="zh-CN" b="1" baseline="-25%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baseline="-25%" dirty="0" err="1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f </a:t>
            </a:r>
            <a:r>
              <a:rPr lang="en-US" altLang="zh-CN" dirty="0">
                <a:ea typeface="宋体" panose="02010600030101010101" pitchFamily="2" charset="-122"/>
              </a:rPr>
              <a:t>( </a:t>
            </a:r>
            <a:r>
              <a:rPr lang="en-US" altLang="zh-CN" i="1" dirty="0"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ea typeface="宋体" panose="02010600030101010101" pitchFamily="2" charset="-122"/>
              </a:rPr>
              <a:t>L </a:t>
            </a:r>
            <a:r>
              <a:rPr lang="en-US" altLang="zh-CN" dirty="0">
                <a:ea typeface="宋体" panose="02010600030101010101" pitchFamily="2" charset="-122"/>
              </a:rPr>
              <a:t>using quantifiers is: </a:t>
            </a:r>
            <a:r>
              <a:rPr lang="en-US" altLang="zh-CN" u="sng" dirty="0">
                <a:ea typeface="宋体" panose="02010600030101010101" pitchFamily="2" charset="-122"/>
              </a:rPr>
              <a:t>____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i="1" dirty="0">
                <a:ea typeface="宋体" panose="02010600030101010101" pitchFamily="2" charset="-122"/>
              </a:rPr>
              <a:t>&gt;</a:t>
            </a:r>
            <a:r>
              <a:rPr lang="en-US" altLang="zh-CN" dirty="0">
                <a:ea typeface="宋体" panose="02010600030101010101" pitchFamily="2" charset="-122"/>
              </a:rPr>
              <a:t>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&gt;</a:t>
            </a:r>
            <a:r>
              <a:rPr lang="en-US" altLang="zh-CN" dirty="0">
                <a:ea typeface="宋体" panose="02010600030101010101" pitchFamily="2" charset="-122"/>
              </a:rPr>
              <a:t>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ea typeface="宋体" panose="02010600030101010101" pitchFamily="2" charset="-122"/>
              </a:rPr>
              <a:t>x &gt;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(0&lt;|</a:t>
            </a:r>
            <a:r>
              <a:rPr lang="en-US" altLang="zh-CN" i="1" dirty="0">
                <a:ea typeface="宋体" panose="02010600030101010101" pitchFamily="2" charset="-122"/>
              </a:rPr>
              <a:t>x–a</a:t>
            </a:r>
            <a:r>
              <a:rPr lang="en-US" altLang="zh-CN" dirty="0">
                <a:ea typeface="宋体" panose="02010600030101010101" pitchFamily="2" charset="-122"/>
              </a:rPr>
              <a:t>|&lt;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 (| </a:t>
            </a:r>
            <a:r>
              <a:rPr lang="en-US" altLang="zh-CN" i="1" dirty="0">
                <a:ea typeface="宋体" panose="02010600030101010101" pitchFamily="2" charset="-122"/>
              </a:rPr>
              <a:t>f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–L</a:t>
            </a:r>
            <a:r>
              <a:rPr lang="en-US" altLang="zh-CN" dirty="0">
                <a:ea typeface="宋体" panose="02010600030101010101" pitchFamily="2" charset="-122"/>
              </a:rPr>
              <a:t>|&lt;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5AFA69A8-EAA5-4A9B-B7E3-FEE95A5AA409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49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BBC1C61-E195-8D61-1A4C-2A9308A6A4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E4977B8-A56D-D068-249C-2EABA250E0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71613"/>
            <a:ext cx="8610600" cy="4725987"/>
          </a:xfrm>
        </p:spPr>
        <p:txBody>
          <a:bodyPr/>
          <a:lstStyle/>
          <a:p>
            <a:pPr algn="just"/>
            <a:r>
              <a:rPr lang="en-US" altLang="zh-CN" sz="2800" dirty="0">
                <a:ea typeface="宋体" panose="02010600030101010101" pitchFamily="2" charset="-122"/>
              </a:rPr>
              <a:t>13.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Please give the logic expression of the definition of a limit “</a:t>
            </a:r>
            <a:r>
              <a:rPr lang="en-US" altLang="zh-CN" sz="2800" dirty="0" err="1">
                <a:ea typeface="宋体" panose="02010600030101010101" pitchFamily="2" charset="-122"/>
              </a:rPr>
              <a:t>Lim</a:t>
            </a:r>
            <a:r>
              <a:rPr lang="en-US" altLang="zh-CN" sz="2800" baseline="-25%" dirty="0" err="1">
                <a:ea typeface="宋体" panose="02010600030101010101" pitchFamily="2" charset="-122"/>
              </a:rPr>
              <a:t>x</a:t>
            </a:r>
            <a:r>
              <a:rPr lang="en-US" altLang="zh-CN" sz="2800" baseline="-25%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aseline="-25%" dirty="0" err="1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f 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)=</a:t>
            </a:r>
            <a:r>
              <a:rPr lang="en-US" altLang="zh-CN" sz="2800" i="1" dirty="0">
                <a:ea typeface="宋体" panose="02010600030101010101" pitchFamily="2" charset="-122"/>
              </a:rPr>
              <a:t>L” </a:t>
            </a:r>
            <a:r>
              <a:rPr lang="en-US" altLang="zh-CN" sz="2800" dirty="0">
                <a:ea typeface="宋体" panose="02010600030101010101" pitchFamily="2" charset="-122"/>
              </a:rPr>
              <a:t>and its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negation “</a:t>
            </a:r>
            <a:r>
              <a:rPr lang="en-US" altLang="zh-CN" sz="2800" dirty="0" err="1">
                <a:ea typeface="宋体" panose="02010600030101010101" pitchFamily="2" charset="-122"/>
              </a:rPr>
              <a:t>Lim</a:t>
            </a:r>
            <a:r>
              <a:rPr lang="en-US" altLang="zh-CN" sz="2800" baseline="-25%" dirty="0" err="1">
                <a:ea typeface="宋体" panose="02010600030101010101" pitchFamily="2" charset="-122"/>
              </a:rPr>
              <a:t>x</a:t>
            </a:r>
            <a:r>
              <a:rPr lang="en-US" altLang="zh-CN" sz="2800" baseline="-25%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aseline="-25%" dirty="0" err="1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f 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en-US" altLang="zh-CN" sz="2800" i="1" dirty="0">
                <a:ea typeface="宋体" panose="02010600030101010101" pitchFamily="2" charset="-122"/>
              </a:rPr>
              <a:t>≠L” </a:t>
            </a:r>
            <a:r>
              <a:rPr lang="en-US" altLang="zh-CN" sz="2800" dirty="0">
                <a:ea typeface="宋体" panose="02010600030101010101" pitchFamily="2" charset="-122"/>
              </a:rPr>
              <a:t> using quantifiers.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E76D199B-FD9B-45BE-9B5D-3CD4CC8B76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1C0A841B-3B70-4E85-A927-D4B756D9207F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5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C76C5F1-833E-F809-D98E-474CA06D29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1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006D92F-A353-DC85-651B-18BEEE6083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+ y = y + x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says that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+ y = y + x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for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all real number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/>
            <a:endParaRPr lang="en-US" altLang="zh-CN" b="1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+ y =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0)</a:t>
            </a:r>
          </a:p>
          <a:p>
            <a:pPr eaLnBrk="1" hangingPunct="1"/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says that for every real number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there is real number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such that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+ y =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8D48B986-3547-411C-967D-911D3D5AD024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50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0F3D91F-015A-7831-56A6-E7A1E63D2E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0F3C936-6FC9-D87C-85D8-9D323673B4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71613"/>
            <a:ext cx="8610600" cy="5005387"/>
          </a:xfrm>
        </p:spPr>
        <p:txBody>
          <a:bodyPr/>
          <a:lstStyle/>
          <a:p>
            <a:pPr algn="just"/>
            <a:r>
              <a:rPr lang="en-US" altLang="zh-CN" sz="2800" dirty="0">
                <a:ea typeface="宋体" panose="02010600030101010101" pitchFamily="2" charset="-122"/>
              </a:rPr>
              <a:t>13.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Please give the logic expression of the definition of a limit “</a:t>
            </a:r>
            <a:r>
              <a:rPr lang="en-US" altLang="zh-CN" sz="2800" dirty="0" err="1">
                <a:ea typeface="宋体" panose="02010600030101010101" pitchFamily="2" charset="-122"/>
              </a:rPr>
              <a:t>Lim</a:t>
            </a:r>
            <a:r>
              <a:rPr lang="en-US" altLang="zh-CN" sz="2800" baseline="-25%" dirty="0" err="1">
                <a:ea typeface="宋体" panose="02010600030101010101" pitchFamily="2" charset="-122"/>
              </a:rPr>
              <a:t>x</a:t>
            </a:r>
            <a:r>
              <a:rPr lang="en-US" altLang="zh-CN" sz="2800" baseline="-25%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aseline="-25%" dirty="0" err="1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f 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)=</a:t>
            </a:r>
            <a:r>
              <a:rPr lang="en-US" altLang="zh-CN" sz="2800" i="1" dirty="0">
                <a:ea typeface="宋体" panose="02010600030101010101" pitchFamily="2" charset="-122"/>
              </a:rPr>
              <a:t>L” </a:t>
            </a:r>
            <a:r>
              <a:rPr lang="en-US" altLang="zh-CN" sz="2800" dirty="0">
                <a:ea typeface="宋体" panose="02010600030101010101" pitchFamily="2" charset="-122"/>
              </a:rPr>
              <a:t>and its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negation “</a:t>
            </a:r>
            <a:r>
              <a:rPr lang="en-US" altLang="zh-CN" sz="2800" dirty="0" err="1">
                <a:ea typeface="宋体" panose="02010600030101010101" pitchFamily="2" charset="-122"/>
              </a:rPr>
              <a:t>Lim</a:t>
            </a:r>
            <a:r>
              <a:rPr lang="en-US" altLang="zh-CN" sz="2800" baseline="-25%" dirty="0" err="1">
                <a:ea typeface="宋体" panose="02010600030101010101" pitchFamily="2" charset="-122"/>
              </a:rPr>
              <a:t>x</a:t>
            </a:r>
            <a:r>
              <a:rPr lang="en-US" altLang="zh-CN" sz="2800" baseline="-25%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aseline="-25%" dirty="0" err="1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f 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en-US" altLang="zh-CN" sz="2800" i="1" dirty="0">
                <a:ea typeface="宋体" panose="02010600030101010101" pitchFamily="2" charset="-122"/>
              </a:rPr>
              <a:t>≠L” </a:t>
            </a:r>
            <a:r>
              <a:rPr lang="en-US" altLang="zh-CN" sz="2800" dirty="0">
                <a:ea typeface="宋体" panose="02010600030101010101" pitchFamily="2" charset="-122"/>
              </a:rPr>
              <a:t> using quantifiers.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dirty="0" err="1">
                <a:ea typeface="宋体" panose="02010600030101010101" pitchFamily="2" charset="-122"/>
              </a:rPr>
              <a:t>Lim</a:t>
            </a:r>
            <a:r>
              <a:rPr lang="en-US" altLang="zh-CN" sz="2400" b="1" baseline="-25%" dirty="0" err="1">
                <a:ea typeface="宋体" panose="02010600030101010101" pitchFamily="2" charset="-122"/>
              </a:rPr>
              <a:t>x</a:t>
            </a:r>
            <a:r>
              <a:rPr lang="en-US" altLang="zh-CN" sz="2400" b="1" baseline="-25%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baseline="-25%" dirty="0" err="1">
                <a:ea typeface="宋体" panose="02010600030101010101" pitchFamily="2" charset="-122"/>
              </a:rPr>
              <a:t>a</a:t>
            </a:r>
            <a:r>
              <a:rPr lang="en-US" altLang="zh-CN" sz="2400" b="1" baseline="-25%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ea typeface="宋体" panose="02010600030101010101" pitchFamily="2" charset="-122"/>
              </a:rPr>
              <a:t>x </a:t>
            </a:r>
            <a:r>
              <a:rPr lang="en-US" altLang="zh-CN" sz="2400" b="1" dirty="0">
                <a:ea typeface="宋体" panose="02010600030101010101" pitchFamily="2" charset="-122"/>
              </a:rPr>
              <a:t>) = </a:t>
            </a:r>
            <a:r>
              <a:rPr lang="en-US" altLang="zh-CN" sz="2400" b="1" i="1" dirty="0">
                <a:ea typeface="宋体" panose="02010600030101010101" pitchFamily="2" charset="-122"/>
              </a:rPr>
              <a:t>L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 algn="just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ea typeface="宋体" panose="02010600030101010101" pitchFamily="2" charset="-122"/>
              </a:rPr>
              <a:t>x &gt;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(0&lt;|</a:t>
            </a:r>
            <a:r>
              <a:rPr lang="en-US" altLang="zh-CN" sz="2400" i="1" dirty="0">
                <a:ea typeface="宋体" panose="02010600030101010101" pitchFamily="2" charset="-122"/>
              </a:rPr>
              <a:t>x–a</a:t>
            </a:r>
            <a:r>
              <a:rPr lang="en-US" altLang="zh-CN" sz="2400" dirty="0">
                <a:ea typeface="宋体" panose="02010600030101010101" pitchFamily="2" charset="-122"/>
              </a:rPr>
              <a:t>|&lt;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</a:rPr>
              <a:t> (| </a:t>
            </a:r>
            <a:r>
              <a:rPr lang="en-US" altLang="zh-CN" sz="2400" i="1" dirty="0">
                <a:ea typeface="宋体" panose="02010600030101010101" pitchFamily="2" charset="-122"/>
              </a:rPr>
              <a:t>f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i="1" dirty="0">
                <a:ea typeface="宋体" panose="02010600030101010101" pitchFamily="2" charset="-122"/>
              </a:rPr>
              <a:t>–L</a:t>
            </a:r>
            <a:r>
              <a:rPr lang="en-US" altLang="zh-CN" sz="2400" dirty="0">
                <a:ea typeface="宋体" panose="02010600030101010101" pitchFamily="2" charset="-122"/>
              </a:rPr>
              <a:t>|&lt;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dirty="0" err="1">
                <a:ea typeface="宋体" panose="02010600030101010101" pitchFamily="2" charset="-122"/>
              </a:rPr>
              <a:t>Lim</a:t>
            </a:r>
            <a:r>
              <a:rPr lang="en-US" altLang="zh-CN" sz="2400" b="1" baseline="-25%" dirty="0" err="1">
                <a:ea typeface="宋体" panose="02010600030101010101" pitchFamily="2" charset="-122"/>
              </a:rPr>
              <a:t>x</a:t>
            </a:r>
            <a:r>
              <a:rPr lang="en-US" altLang="zh-CN" sz="2400" b="1" baseline="-25%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baseline="-25%" dirty="0" err="1"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ea typeface="宋体" panose="02010600030101010101" pitchFamily="2" charset="-122"/>
              </a:rPr>
              <a:t>x </a:t>
            </a:r>
            <a:r>
              <a:rPr lang="en-US" altLang="zh-CN" sz="2400" b="1" dirty="0">
                <a:ea typeface="宋体" panose="02010600030101010101" pitchFamily="2" charset="-122"/>
              </a:rPr>
              <a:t>) </a:t>
            </a:r>
            <a:r>
              <a:rPr lang="en-US" altLang="zh-CN" sz="2400" b="1" i="1" dirty="0">
                <a:ea typeface="宋体" panose="02010600030101010101" pitchFamily="2" charset="-122"/>
              </a:rPr>
              <a:t>≠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L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 algn="just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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ea typeface="宋体" panose="02010600030101010101" pitchFamily="2" charset="-122"/>
              </a:rPr>
              <a:t>x &gt;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(0&lt;|</a:t>
            </a:r>
            <a:r>
              <a:rPr lang="en-US" altLang="zh-CN" sz="2400" i="1" dirty="0">
                <a:ea typeface="宋体" panose="02010600030101010101" pitchFamily="2" charset="-122"/>
              </a:rPr>
              <a:t>x–a</a:t>
            </a:r>
            <a:r>
              <a:rPr lang="en-US" altLang="zh-CN" sz="2400" dirty="0">
                <a:ea typeface="宋体" panose="02010600030101010101" pitchFamily="2" charset="-122"/>
              </a:rPr>
              <a:t>|&lt;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(</a:t>
            </a:r>
            <a:r>
              <a:rPr lang="en-US" altLang="zh-CN" sz="2400" dirty="0">
                <a:ea typeface="宋体" panose="02010600030101010101" pitchFamily="2" charset="-122"/>
              </a:rPr>
              <a:t>|</a:t>
            </a:r>
            <a:r>
              <a:rPr lang="en-US" altLang="zh-CN" sz="2400" i="1" dirty="0">
                <a:ea typeface="宋体" panose="02010600030101010101" pitchFamily="2" charset="-122"/>
              </a:rPr>
              <a:t>f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i="1" dirty="0">
                <a:ea typeface="宋体" panose="02010600030101010101" pitchFamily="2" charset="-122"/>
              </a:rPr>
              <a:t>-L</a:t>
            </a:r>
            <a:r>
              <a:rPr lang="en-US" altLang="zh-CN" sz="2400" dirty="0">
                <a:ea typeface="宋体" panose="02010600030101010101" pitchFamily="2" charset="-122"/>
              </a:rPr>
              <a:t>|&lt;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 algn="just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ea typeface="宋体" panose="02010600030101010101" pitchFamily="2" charset="-122"/>
              </a:rPr>
              <a:t> 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ea typeface="宋体" panose="02010600030101010101" pitchFamily="2" charset="-122"/>
              </a:rPr>
              <a:t>x 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ea typeface="宋体" panose="02010600030101010101" pitchFamily="2" charset="-122"/>
              </a:rPr>
              <a:t>((0&lt;|</a:t>
            </a:r>
            <a:r>
              <a:rPr lang="en-US" altLang="zh-CN" sz="2400" i="1" dirty="0">
                <a:ea typeface="宋体" panose="02010600030101010101" pitchFamily="2" charset="-122"/>
              </a:rPr>
              <a:t>x–a</a:t>
            </a:r>
            <a:r>
              <a:rPr lang="en-US" altLang="zh-CN" sz="2400" dirty="0">
                <a:ea typeface="宋体" panose="02010600030101010101" pitchFamily="2" charset="-122"/>
              </a:rPr>
              <a:t>|&lt;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(</a:t>
            </a:r>
            <a:r>
              <a:rPr lang="en-US" altLang="zh-CN" sz="2400" dirty="0">
                <a:ea typeface="宋体" panose="02010600030101010101" pitchFamily="2" charset="-122"/>
              </a:rPr>
              <a:t>|</a:t>
            </a:r>
            <a:r>
              <a:rPr lang="en-US" altLang="zh-CN" sz="2400" i="1" dirty="0">
                <a:ea typeface="宋体" panose="02010600030101010101" pitchFamily="2" charset="-122"/>
              </a:rPr>
              <a:t>f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i="1" dirty="0">
                <a:ea typeface="宋体" panose="02010600030101010101" pitchFamily="2" charset="-122"/>
              </a:rPr>
              <a:t>-L</a:t>
            </a:r>
            <a:r>
              <a:rPr lang="en-US" altLang="zh-CN" sz="2400" dirty="0">
                <a:ea typeface="宋体" panose="02010600030101010101" pitchFamily="2" charset="-122"/>
              </a:rPr>
              <a:t>|&lt;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ea typeface="宋体" panose="02010600030101010101" pitchFamily="2" charset="-122"/>
              </a:rPr>
              <a:t>))</a:t>
            </a:r>
          </a:p>
          <a:p>
            <a:pPr algn="just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ea typeface="宋体" panose="02010600030101010101" pitchFamily="2" charset="-122"/>
              </a:rPr>
              <a:t> 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ea typeface="宋体" panose="02010600030101010101" pitchFamily="2" charset="-122"/>
              </a:rPr>
              <a:t>x 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ea typeface="宋体" panose="02010600030101010101" pitchFamily="2" charset="-122"/>
              </a:rPr>
              <a:t>(0&lt;|</a:t>
            </a:r>
            <a:r>
              <a:rPr lang="en-US" altLang="zh-CN" sz="2400" i="1" dirty="0">
                <a:ea typeface="宋体" panose="02010600030101010101" pitchFamily="2" charset="-122"/>
              </a:rPr>
              <a:t>x–a</a:t>
            </a:r>
            <a:r>
              <a:rPr lang="en-US" altLang="zh-CN" sz="2400" dirty="0">
                <a:ea typeface="宋体" panose="02010600030101010101" pitchFamily="2" charset="-122"/>
              </a:rPr>
              <a:t>|&lt;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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ea typeface="宋体" panose="02010600030101010101" pitchFamily="2" charset="-122"/>
              </a:rPr>
              <a:t>|</a:t>
            </a:r>
            <a:r>
              <a:rPr lang="en-US" altLang="zh-CN" sz="2400" i="1" dirty="0">
                <a:ea typeface="宋体" panose="02010600030101010101" pitchFamily="2" charset="-122"/>
              </a:rPr>
              <a:t>f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i="1" dirty="0">
                <a:ea typeface="宋体" panose="02010600030101010101" pitchFamily="2" charset="-122"/>
              </a:rPr>
              <a:t>-L</a:t>
            </a:r>
            <a:r>
              <a:rPr lang="en-US" altLang="zh-CN" sz="2400" dirty="0">
                <a:ea typeface="宋体" panose="02010600030101010101" pitchFamily="2" charset="-122"/>
              </a:rPr>
              <a:t>|&lt;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ea typeface="宋体" panose="02010600030101010101" pitchFamily="2" charset="-122"/>
              </a:rPr>
              <a:t>))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 algn="just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ea typeface="宋体" panose="02010600030101010101" pitchFamily="2" charset="-122"/>
              </a:rPr>
              <a:t> 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ea typeface="宋体" panose="02010600030101010101" pitchFamily="2" charset="-122"/>
              </a:rPr>
              <a:t>x &gt;</a:t>
            </a:r>
            <a:r>
              <a:rPr lang="en-US" altLang="zh-CN" sz="2400" dirty="0">
                <a:ea typeface="宋体" panose="02010600030101010101" pitchFamily="2" charset="-122"/>
              </a:rPr>
              <a:t>0 (0&lt;|</a:t>
            </a:r>
            <a:r>
              <a:rPr lang="en-US" altLang="zh-CN" sz="2400" i="1" dirty="0">
                <a:ea typeface="宋体" panose="02010600030101010101" pitchFamily="2" charset="-122"/>
              </a:rPr>
              <a:t>x–a</a:t>
            </a:r>
            <a:r>
              <a:rPr lang="en-US" altLang="zh-CN" sz="2400" dirty="0">
                <a:ea typeface="宋体" panose="02010600030101010101" pitchFamily="2" charset="-122"/>
              </a:rPr>
              <a:t>|&lt;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(</a:t>
            </a:r>
            <a:r>
              <a:rPr lang="en-US" altLang="zh-CN" sz="2400" dirty="0">
                <a:ea typeface="宋体" panose="02010600030101010101" pitchFamily="2" charset="-122"/>
              </a:rPr>
              <a:t>|</a:t>
            </a:r>
            <a:r>
              <a:rPr lang="en-US" altLang="zh-CN" sz="2400" i="1" dirty="0">
                <a:ea typeface="宋体" panose="02010600030101010101" pitchFamily="2" charset="-122"/>
              </a:rPr>
              <a:t>f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i="1" dirty="0">
                <a:ea typeface="宋体" panose="02010600030101010101" pitchFamily="2" charset="-122"/>
              </a:rPr>
              <a:t>-L</a:t>
            </a:r>
            <a:r>
              <a:rPr lang="en-US" altLang="zh-CN" sz="2400" dirty="0">
                <a:ea typeface="宋体" panose="02010600030101010101" pitchFamily="2" charset="-122"/>
              </a:rPr>
              <a:t>|&lt;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 algn="just"/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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ea typeface="宋体" panose="02010600030101010101" pitchFamily="2" charset="-122"/>
              </a:rPr>
              <a:t> 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ea typeface="宋体" panose="02010600030101010101" pitchFamily="2" charset="-122"/>
              </a:rPr>
              <a:t>x &gt;</a:t>
            </a:r>
            <a:r>
              <a:rPr lang="en-US" altLang="zh-CN" sz="2400" dirty="0">
                <a:ea typeface="宋体" panose="02010600030101010101" pitchFamily="2" charset="-122"/>
              </a:rPr>
              <a:t>0 (0&lt;|</a:t>
            </a:r>
            <a:r>
              <a:rPr lang="en-US" altLang="zh-CN" sz="2400" i="1" dirty="0">
                <a:ea typeface="宋体" panose="02010600030101010101" pitchFamily="2" charset="-122"/>
              </a:rPr>
              <a:t>x–a</a:t>
            </a:r>
            <a:r>
              <a:rPr lang="en-US" altLang="zh-CN" sz="2400" dirty="0">
                <a:ea typeface="宋体" panose="02010600030101010101" pitchFamily="2" charset="-122"/>
              </a:rPr>
              <a:t>|&lt;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ea typeface="宋体" panose="02010600030101010101" pitchFamily="2" charset="-122"/>
              </a:rPr>
              <a:t> (|</a:t>
            </a:r>
            <a:r>
              <a:rPr lang="en-US" altLang="zh-CN" sz="2400" i="1" dirty="0">
                <a:ea typeface="宋体" panose="02010600030101010101" pitchFamily="2" charset="-122"/>
              </a:rPr>
              <a:t>f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en-US" altLang="zh-CN" sz="2400" i="1" dirty="0">
                <a:ea typeface="宋体" panose="02010600030101010101" pitchFamily="2" charset="-122"/>
              </a:rPr>
              <a:t>-L</a:t>
            </a:r>
            <a:r>
              <a:rPr lang="en-US" altLang="zh-CN" sz="2400" dirty="0">
                <a:ea typeface="宋体" panose="02010600030101010101" pitchFamily="2" charset="-122"/>
              </a:rPr>
              <a:t>|≥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2">
            <a:extLst>
              <a:ext uri="{FF2B5EF4-FFF2-40B4-BE49-F238E27FC236}">
                <a16:creationId xmlns:a16="http://schemas.microsoft.com/office/drawing/2014/main" id="{558B88B3-1881-7178-D645-2A507DCC0E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51B263CA-75DB-42E8-AC82-038F1A6CF0C6}" type="slidenum">
              <a:rPr lang="en-US" altLang="zh-CN" sz="1200"/>
              <a:pPr algn="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51</a:t>
            </a:fld>
            <a:endParaRPr lang="en-US" altLang="zh-CN" sz="1200"/>
          </a:p>
        </p:txBody>
      </p:sp>
      <p:sp>
        <p:nvSpPr>
          <p:cNvPr id="54275" name="Rectangle 12">
            <a:extLst>
              <a:ext uri="{FF2B5EF4-FFF2-40B4-BE49-F238E27FC236}">
                <a16:creationId xmlns:a16="http://schemas.microsoft.com/office/drawing/2014/main" id="{DAD3591F-7A93-BADB-DB99-9578B89E75E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9478863C-1636-41B4-95C0-A7F23AC13FAC}" type="slidenum">
              <a:rPr lang="en-US" altLang="zh-CN" sz="1200"/>
              <a:pPr algn="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51</a:t>
            </a:fld>
            <a:endParaRPr lang="en-US" altLang="zh-CN" sz="1200"/>
          </a:p>
        </p:txBody>
      </p:sp>
      <p:sp>
        <p:nvSpPr>
          <p:cNvPr id="30724" name="WordArt 2">
            <a:extLst>
              <a:ext uri="{FF2B5EF4-FFF2-40B4-BE49-F238E27FC236}">
                <a16:creationId xmlns:a16="http://schemas.microsoft.com/office/drawing/2014/main" id="{ACBB9363-9877-5BFE-76A0-F0CB4526BA1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00200" y="4267200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%">
                      <a:schemeClr val="tx1"/>
                    </a:gs>
                    <a:gs pos="100%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%"/>
                    </a:srgbClr>
                  </a:outerShdw>
                </a:effectLst>
                <a:cs typeface="Arial" panose="020B0604020202020204" pitchFamily="34" charset="0"/>
              </a:rPr>
              <a:t>End of the Section 1.4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%">
                    <a:schemeClr val="tx1"/>
                  </a:gs>
                  <a:gs pos="100%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%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4277" name="Rectangle 4">
            <a:extLst>
              <a:ext uri="{FF2B5EF4-FFF2-40B4-BE49-F238E27FC236}">
                <a16:creationId xmlns:a16="http://schemas.microsoft.com/office/drawing/2014/main" id="{CB646F95-B2B7-AF8F-768A-87A88B276DC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0" y="3886200"/>
            <a:ext cx="6719888" cy="381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 sz="20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EAC00D0B-2B1C-46DA-8CB6-F18B454B748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A6C86B7C-81D8-4EEE-924D-FA4FFA80AB1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6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7BD2201-2DF6-50A6-401A-B668240140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2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540F5D0-BB5A-9516-FDE3-0F1EDC24CF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((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&gt;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0) </a:t>
            </a:r>
            <a:r>
              <a:rPr lang="en-US" altLang="zh-CN" sz="40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&lt;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xy&lt;0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  <a:p>
            <a:pPr eaLnBrk="1" hangingPunct="1"/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 statement says that for every real number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if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&gt;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 and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&lt;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0, then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xy&lt;0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b="1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 product of a positive real number and a negative real number is a negative real number.</a:t>
            </a:r>
            <a:r>
              <a:rPr lang="en-US" altLang="zh-CN" b="1">
                <a:solidFill>
                  <a:srgbClr val="03071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endParaRPr lang="en-US" altLang="zh-CN" b="1">
              <a:solidFill>
                <a:srgbClr val="03071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6324B7BE-B032-4457-B9D1-FDFEA519906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B91688BF-5FC0-49A4-B4C2-879224F1F1C2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7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F8369EF-1E75-77C0-089D-80409AC708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3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33BDD19-9357-3A57-03C4-9D08F63DC8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(C(x)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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C(y)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where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C(x) 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is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has a computer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is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y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are friends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, and the universe of  discourse for both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consists of all students in your school.</a:t>
            </a:r>
          </a:p>
          <a:p>
            <a:pPr eaLnBrk="1" hangingPunct="1"/>
            <a:endParaRPr lang="en-US" altLang="zh-CN" b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Every student in your school has a computer or has a friend who has a computer.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6919018B-90A1-4A3C-A771-47E535FBBE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F94C92B9-AEA5-44EA-8A7B-38F3F762231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F11A008-6D30-4505-F4E5-BF7838860F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4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56D3629-89D9-B23E-325C-E4E6912A50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19225"/>
            <a:ext cx="8763000" cy="4879975"/>
          </a:xfrm>
        </p:spPr>
        <p:txBody>
          <a:bodyPr/>
          <a:lstStyle/>
          <a:p>
            <a:pPr eaLnBrk="1" hangingPunct="1">
              <a:lnSpc>
                <a:spcPct val="90%"/>
              </a:lnSpc>
            </a:pP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</a:p>
          <a:p>
            <a:pPr eaLnBrk="1" hangingPunct="1">
              <a:lnSpc>
                <a:spcPct val="90%"/>
              </a:lnSpc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(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y≠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 </a:t>
            </a:r>
            <a:r>
              <a:rPr lang="en-US" altLang="zh-CN" sz="36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6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(y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  <a:p>
            <a:pPr eaLnBrk="1" hangingPunct="1">
              <a:lnSpc>
                <a:spcPct val="90%"/>
              </a:lnSpc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   where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means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are friends and the universe of discourse for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3071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z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consists of all students in your school.</a:t>
            </a:r>
          </a:p>
          <a:p>
            <a:pPr eaLnBrk="1" hangingPunct="1">
              <a:lnSpc>
                <a:spcPct val="90%"/>
              </a:lnSpc>
              <a:buFont typeface="Wingdings" panose="05000000000000000000" pitchFamily="2" charset="2"/>
              <a:buNone/>
            </a:pPr>
            <a:endParaRPr lang="en-US" altLang="zh-CN" b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%"/>
              </a:lnSpc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   For all students, none of their friends are also friends with each other.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171C1619-A2D3-4218-999F-A3323B8C98D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%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%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%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%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%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%"/>
              </a:spcBef>
              <a:spcAft>
                <a:spcPct val="0%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%"/>
              </a:spcBef>
              <a:buClrTx/>
              <a:buFont typeface="Arial" panose="020B0604020202020204" pitchFamily="34" charset="0"/>
              <a:buNone/>
            </a:pPr>
            <a:fld id="{46604045-A5D1-43EC-ABC9-D427C7CA5289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t>9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70826BF-CCD9-3899-2CCC-DDEFD1644F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12292" name="Group 3">
            <a:extLst>
              <a:ext uri="{FF2B5EF4-FFF2-40B4-BE49-F238E27FC236}">
                <a16:creationId xmlns:a16="http://schemas.microsoft.com/office/drawing/2014/main" id="{3786C14A-645E-FEFD-4612-3905831643D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0" y="0"/>
            <a:chExt cx="1889" cy="1009"/>
          </a:xfrm>
        </p:grpSpPr>
        <p:grpSp>
          <p:nvGrpSpPr>
            <p:cNvPr id="12294" name="Group 4">
              <a:extLst>
                <a:ext uri="{FF2B5EF4-FFF2-40B4-BE49-F238E27FC236}">
                  <a16:creationId xmlns:a16="http://schemas.microsoft.com/office/drawing/2014/main" id="{B4733365-8117-6226-EB5E-ED210BFA2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0"/>
              <a:ext cx="1889" cy="919"/>
              <a:chOff x="0" y="0"/>
              <a:chExt cx="1926" cy="937"/>
            </a:xfrm>
          </p:grpSpPr>
          <p:sp>
            <p:nvSpPr>
              <p:cNvPr id="12299" name="Oval 5">
                <a:extLst>
                  <a:ext uri="{FF2B5EF4-FFF2-40B4-BE49-F238E27FC236}">
                    <a16:creationId xmlns:a16="http://schemas.microsoft.com/office/drawing/2014/main" id="{E0E96C73-1BDC-4F28-20DC-A1556B1B0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" y="30"/>
                <a:ext cx="1905" cy="907"/>
              </a:xfrm>
              <a:prstGeom prst="ellipse">
                <a:avLst/>
              </a:prstGeom>
              <a:gradFill rotWithShape="1">
                <a:gsLst>
                  <a:gs pos="0%">
                    <a:schemeClr val="hlink"/>
                  </a:gs>
                  <a:gs pos="100%">
                    <a:srgbClr val="4A4A7C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%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%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%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%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%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%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  <p:sp>
            <p:nvSpPr>
              <p:cNvPr id="12300" name="Oval 6">
                <a:extLst>
                  <a:ext uri="{FF2B5EF4-FFF2-40B4-BE49-F238E27FC236}">
                    <a16:creationId xmlns:a16="http://schemas.microsoft.com/office/drawing/2014/main" id="{7A69E1E2-6DCD-97E5-8257-FE5C122C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05" cy="907"/>
              </a:xfrm>
              <a:prstGeom prst="ellipse">
                <a:avLst/>
              </a:prstGeom>
              <a:gradFill rotWithShape="1">
                <a:gsLst>
                  <a:gs pos="0%">
                    <a:srgbClr val="D2D2FF"/>
                  </a:gs>
                  <a:gs pos="100%">
                    <a:schemeClr val="hlink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%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%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%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%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%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%"/>
                  </a:spcBef>
                  <a:spcAft>
                    <a:spcPct val="0%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%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800"/>
              </a:p>
            </p:txBody>
          </p:sp>
        </p:grpSp>
        <p:sp>
          <p:nvSpPr>
            <p:cNvPr id="12295" name="Oval 7">
              <a:extLst>
                <a:ext uri="{FF2B5EF4-FFF2-40B4-BE49-F238E27FC236}">
                  <a16:creationId xmlns:a16="http://schemas.microsoft.com/office/drawing/2014/main" id="{120106E6-7067-EB9E-244E-F03821725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0"/>
              <a:ext cx="1691" cy="845"/>
            </a:xfrm>
            <a:prstGeom prst="ellipse">
              <a:avLst/>
            </a:prstGeom>
            <a:gradFill rotWithShape="1">
              <a:gsLst>
                <a:gs pos="0%">
                  <a:srgbClr val="37556B"/>
                </a:gs>
                <a:gs pos="100%">
                  <a:schemeClr val="accent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12296" name="Oval 8">
              <a:extLst>
                <a:ext uri="{FF2B5EF4-FFF2-40B4-BE49-F238E27FC236}">
                  <a16:creationId xmlns:a16="http://schemas.microsoft.com/office/drawing/2014/main" id="{6BEF5C94-ACAD-989D-CD97-37672A147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5"/>
              <a:ext cx="1650" cy="824"/>
            </a:xfrm>
            <a:prstGeom prst="ellipse">
              <a:avLst/>
            </a:prstGeom>
            <a:gradFill rotWithShape="1">
              <a:gsLst>
                <a:gs pos="0%">
                  <a:schemeClr val="accent1">
                    <a:alpha val="0%"/>
                  </a:schemeClr>
                </a:gs>
                <a:gs pos="100%">
                  <a:srgbClr val="D0E6F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12297" name="Oval 9">
              <a:extLst>
                <a:ext uri="{FF2B5EF4-FFF2-40B4-BE49-F238E27FC236}">
                  <a16:creationId xmlns:a16="http://schemas.microsoft.com/office/drawing/2014/main" id="{CE54FCCF-5564-AB03-B4B8-F99543210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" y="13"/>
              <a:ext cx="1570" cy="770"/>
            </a:xfrm>
            <a:prstGeom prst="ellipse">
              <a:avLst/>
            </a:prstGeom>
            <a:gradFill rotWithShape="1">
              <a:gsLst>
                <a:gs pos="0%">
                  <a:srgbClr val="5E91B7"/>
                </a:gs>
                <a:gs pos="100%">
                  <a:schemeClr val="accent1">
                    <a:alpha val="48%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12298" name="Oval 10">
              <a:extLst>
                <a:ext uri="{FF2B5EF4-FFF2-40B4-BE49-F238E27FC236}">
                  <a16:creationId xmlns:a16="http://schemas.microsoft.com/office/drawing/2014/main" id="{AD54947B-DE86-6870-C3C9-95D142697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" y="30"/>
              <a:ext cx="1382" cy="624"/>
            </a:xfrm>
            <a:prstGeom prst="ellipse">
              <a:avLst/>
            </a:prstGeom>
            <a:gradFill rotWithShape="1">
              <a:gsLst>
                <a:gs pos="0%">
                  <a:srgbClr val="FFFFFF"/>
                </a:gs>
                <a:gs pos="100%">
                  <a:schemeClr val="accent1">
                    <a:alpha val="37.999%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%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%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%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%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%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%"/>
                </a:spcBef>
                <a:spcAft>
                  <a:spcPct val="0%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%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D67A4445-6543-B232-EF16-8268187ED5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lnSpc>
                <a:spcPct val="80%"/>
              </a:lnSpc>
              <a:spcBef>
                <a:spcPct val="0%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Translating Statements Into Logical Expressions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%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%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1_sample">
  <a:themeElements>
    <a:clrScheme name="1_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1_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%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%"/>
          </a:lnSpc>
          <a:spcBef>
            <a:spcPct val="0%"/>
          </a:spcBef>
          <a:spcAft>
            <a:spcPct val="0%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%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顶级ppt模版1</Template>
  <TotalTime>983</TotalTime>
  <Pages>0</Pages>
  <Words>3509</Words>
  <Characters>0</Characters>
  <Application>Microsoft Office PowerPoint</Application>
  <DocSecurity>0</DocSecurity>
  <PresentationFormat>全屏显示(4:3)</PresentationFormat>
  <Lines>0</Lines>
  <Paragraphs>311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Euclid</vt:lpstr>
      <vt:lpstr>宋体</vt:lpstr>
      <vt:lpstr>Arial</vt:lpstr>
      <vt:lpstr>Arial Black</vt:lpstr>
      <vt:lpstr>Cambria Math</vt:lpstr>
      <vt:lpstr>Times New Roman</vt:lpstr>
      <vt:lpstr>Verdana</vt:lpstr>
      <vt:lpstr>Wingdings</vt:lpstr>
      <vt:lpstr>sample</vt:lpstr>
      <vt:lpstr>1_sample</vt:lpstr>
      <vt:lpstr>PowerPoint 演示文稿</vt:lpstr>
      <vt:lpstr>PowerPoint 演示文稿</vt:lpstr>
      <vt:lpstr>Contents</vt:lpstr>
      <vt:lpstr>PowerPoint 演示文稿</vt:lpstr>
      <vt:lpstr>Example 1</vt:lpstr>
      <vt:lpstr>Example 2</vt:lpstr>
      <vt:lpstr>Example 3</vt:lpstr>
      <vt:lpstr>Example 4</vt:lpstr>
      <vt:lpstr>PowerPoint 演示文稿</vt:lpstr>
      <vt:lpstr>Example 5</vt:lpstr>
      <vt:lpstr>Example 6</vt:lpstr>
      <vt:lpstr>Example 7</vt:lpstr>
      <vt:lpstr>Example 8-9</vt:lpstr>
      <vt:lpstr>PowerPoint 演示文稿</vt:lpstr>
      <vt:lpstr>Example 11</vt:lpstr>
      <vt:lpstr>Example 12</vt:lpstr>
      <vt:lpstr>Example 10 and Example 13</vt:lpstr>
      <vt:lpstr>PowerPoint 演示文稿</vt:lpstr>
      <vt:lpstr>Quantifications of Two Variables</vt:lpstr>
      <vt:lpstr>Quantifications of Two Variables</vt:lpstr>
      <vt:lpstr>Example 16</vt:lpstr>
      <vt:lpstr>命题符号化</vt:lpstr>
      <vt:lpstr>命题符号化</vt:lpstr>
      <vt:lpstr>将命题翻译成自然语言</vt:lpstr>
      <vt:lpstr>将命题翻译成自然语言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CZ M</dc:creator>
  <cp:keywords/>
  <dc:description/>
  <cp:lastModifiedBy>同立 何</cp:lastModifiedBy>
  <cp:revision>146</cp:revision>
  <dcterms:created xsi:type="dcterms:W3CDTF">2015-09-22T12:31:36Z</dcterms:created>
  <dcterms:modified xsi:type="dcterms:W3CDTF">2024-09-12T04:44:09Z</dcterms:modified>
  <cp:category/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Version">
    <vt:r8>1</vt:r8>
  </property>
  <property fmtid="{D5CDD505-2E9C-101B-9397-08002B2CF9AE}" pid="3" name="KSOProductBuildVer">
    <vt:lpwstr>2052-9.1.0.5132</vt:lpwstr>
  </property>
</Properties>
</file>