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0" r:id="rId3"/>
    <p:sldId id="683" r:id="rId4"/>
    <p:sldId id="684" r:id="rId5"/>
    <p:sldId id="263" r:id="rId6"/>
    <p:sldId id="261" r:id="rId7"/>
    <p:sldId id="262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4B7BF6B-EB3C-4CDE-96F9-89B24AA427CC}">
          <p14:sldIdLst>
            <p14:sldId id="260"/>
            <p14:sldId id="683"/>
            <p14:sldId id="684"/>
            <p14:sldId id="263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12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E647E-0477-42F8-9A33-F6891792BF59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07E58-7D37-4E10-8523-EDA21FED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16872" indent="-27572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02881" indent="-220576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544033" indent="-220576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1985185" indent="-220576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426338" indent="-2205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867490" indent="-2205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308642" indent="-2205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749794" indent="-2205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30A376-2165-46DC-9EB3-571174F48CF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pitchFamily="2" charset="-122"/>
              <a:cs typeface="+mn-cs"/>
            </a:endParaRPr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16872" indent="-27572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02881" indent="-220576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544033" indent="-220576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1985185" indent="-220576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426338" indent="-2205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867490" indent="-2205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308642" indent="-2205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749794" indent="-2205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9BDD99-2AA8-4935-AF41-D022C650E159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6B67-8887-4ADA-993A-D97941D5A4EA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7558-6467-49FE-9182-BD64825B72B5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6722-5572-429B-8B28-E353C4EF3821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84" y="1933496"/>
            <a:ext cx="7048020" cy="1334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768" y="3526971"/>
            <a:ext cx="5804252" cy="15905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3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83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2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7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2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6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0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30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4" y="3999540"/>
            <a:ext cx="7048020" cy="1236169"/>
          </a:xfrm>
        </p:spPr>
        <p:txBody>
          <a:bodyPr anchor="t"/>
          <a:lstStyle>
            <a:lvl1pPr algn="l">
              <a:defRPr sz="362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94" y="2638026"/>
            <a:ext cx="7048020" cy="1361514"/>
          </a:xfrm>
        </p:spPr>
        <p:txBody>
          <a:bodyPr anchor="b"/>
          <a:lstStyle>
            <a:lvl1pPr marL="0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1pPr>
            <a:lvl2pPr marL="414589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2pPr>
            <a:lvl3pPr marL="829178" indent="0">
              <a:buNone/>
              <a:defRPr sz="1451">
                <a:solidFill>
                  <a:schemeClr val="tx1">
                    <a:tint val="75000"/>
                  </a:schemeClr>
                </a:solidFill>
              </a:defRPr>
            </a:lvl3pPr>
            <a:lvl4pPr marL="1243767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4pPr>
            <a:lvl5pPr marL="1658356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5pPr>
            <a:lvl6pPr marL="2072945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6pPr>
            <a:lvl7pPr marL="2487534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7pPr>
            <a:lvl8pPr marL="2902123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8pPr>
            <a:lvl9pPr marL="3316712" indent="0">
              <a:buNone/>
              <a:defRPr sz="12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0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589" y="1452283"/>
            <a:ext cx="3662207" cy="4107597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4992" y="1452283"/>
            <a:ext cx="3662207" cy="4107597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39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89" y="1393212"/>
            <a:ext cx="3663647" cy="580624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589" y="1973836"/>
            <a:ext cx="3663647" cy="3586043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114" y="1393212"/>
            <a:ext cx="3665086" cy="580624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114" y="1973836"/>
            <a:ext cx="3665086" cy="3586043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9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60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57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90" y="247810"/>
            <a:ext cx="2727941" cy="1054634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859" y="247811"/>
            <a:ext cx="4635340" cy="5312069"/>
          </a:xfrm>
        </p:spPr>
        <p:txBody>
          <a:bodyPr/>
          <a:lstStyle>
            <a:lvl1pPr>
              <a:defRPr sz="2902"/>
            </a:lvl1pPr>
            <a:lvl2pPr>
              <a:defRPr sz="2539"/>
            </a:lvl2pPr>
            <a:lvl3pPr>
              <a:defRPr sz="2176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590" y="1302444"/>
            <a:ext cx="2727941" cy="4257435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8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C68A-4DED-4D87-AAAF-F0D15D94908A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249" y="4356847"/>
            <a:ext cx="4975073" cy="514350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249" y="556132"/>
            <a:ext cx="4975073" cy="3734440"/>
          </a:xfrm>
        </p:spPr>
        <p:txBody>
          <a:bodyPr/>
          <a:lstStyle>
            <a:lvl1pPr marL="0" indent="0">
              <a:buNone/>
              <a:defRPr sz="2902"/>
            </a:lvl1pPr>
            <a:lvl2pPr marL="414589" indent="0">
              <a:buNone/>
              <a:defRPr sz="2539"/>
            </a:lvl2pPr>
            <a:lvl3pPr marL="829178" indent="0">
              <a:buNone/>
              <a:defRPr sz="2176"/>
            </a:lvl3pPr>
            <a:lvl4pPr marL="1243767" indent="0">
              <a:buNone/>
              <a:defRPr sz="1814"/>
            </a:lvl4pPr>
            <a:lvl5pPr marL="1658356" indent="0">
              <a:buNone/>
              <a:defRPr sz="1814"/>
            </a:lvl5pPr>
            <a:lvl6pPr marL="2072945" indent="0">
              <a:buNone/>
              <a:defRPr sz="1814"/>
            </a:lvl6pPr>
            <a:lvl7pPr marL="2487534" indent="0">
              <a:buNone/>
              <a:defRPr sz="1814"/>
            </a:lvl7pPr>
            <a:lvl8pPr marL="2902123" indent="0">
              <a:buNone/>
              <a:defRPr sz="1814"/>
            </a:lvl8pPr>
            <a:lvl9pPr marL="3316712" indent="0">
              <a:buNone/>
              <a:defRPr sz="181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249" y="4871198"/>
            <a:ext cx="4975073" cy="730463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836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8832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1547" y="249252"/>
            <a:ext cx="1865652" cy="5310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89" y="249252"/>
            <a:ext cx="5458761" cy="5310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48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A79-36D7-4AF5-AEC5-569257F5ED3E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C26C-C8AB-40E5-8DCF-3A3177155AF9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07C9-0E56-4037-B0E4-ACB9F921EA86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B7A8-BBBD-4595-8C8F-35A0BCC1F759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8A50-CBD6-4225-9B5D-F3D44D2723FA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19D2-FAAF-47F2-9318-6E468C76CD9F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5959-151B-4849-BED8-55CF3B55682B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3BAD-3186-4284-A1C2-F2583792BE40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4589" y="249251"/>
            <a:ext cx="7462610" cy="1037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89" y="1452283"/>
            <a:ext cx="7462610" cy="4107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589" y="5768789"/>
            <a:ext cx="1934751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3028" y="5768789"/>
            <a:ext cx="2625733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2448" y="5768789"/>
            <a:ext cx="1934751" cy="331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0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829178" rtl="0" eaLnBrk="1" latinLnBrk="0" hangingPunct="1">
        <a:spcBef>
          <a:spcPct val="0"/>
        </a:spcBef>
        <a:buNone/>
        <a:defRPr sz="39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0942" indent="-310942" algn="l" defTabSz="829178" rtl="0" eaLnBrk="1" latinLnBrk="0" hangingPunct="1">
        <a:spcBef>
          <a:spcPct val="20000"/>
        </a:spcBef>
        <a:buFont typeface="Arial" pitchFamily="34" charset="0"/>
        <a:buChar char="•"/>
        <a:defRPr sz="2902" kern="1200">
          <a:solidFill>
            <a:schemeClr val="tx1"/>
          </a:solidFill>
          <a:latin typeface="+mn-lt"/>
          <a:ea typeface="+mn-ea"/>
          <a:cs typeface="+mn-cs"/>
        </a:defRPr>
      </a:lvl1pPr>
      <a:lvl2pPr marL="673707" indent="-259118" algn="l" defTabSz="829178" rtl="0" eaLnBrk="1" latinLnBrk="0" hangingPunct="1">
        <a:spcBef>
          <a:spcPct val="20000"/>
        </a:spcBef>
        <a:buFont typeface="Arial" pitchFamily="34" charset="0"/>
        <a:buChar char="–"/>
        <a:defRPr sz="2539" kern="1200">
          <a:solidFill>
            <a:schemeClr val="tx1"/>
          </a:solidFill>
          <a:latin typeface="+mn-lt"/>
          <a:ea typeface="+mn-ea"/>
          <a:cs typeface="+mn-cs"/>
        </a:defRPr>
      </a:lvl2pPr>
      <a:lvl3pPr marL="1036472" indent="-207294" algn="l" defTabSz="829178" rtl="0" eaLnBrk="1" latinLnBrk="0" hangingPunct="1">
        <a:spcBef>
          <a:spcPct val="20000"/>
        </a:spcBef>
        <a:buFont typeface="Arial" pitchFamily="34" charset="0"/>
        <a:buChar char="•"/>
        <a:defRPr sz="2176" kern="1200">
          <a:solidFill>
            <a:schemeClr val="tx1"/>
          </a:solidFill>
          <a:latin typeface="+mn-lt"/>
          <a:ea typeface="+mn-ea"/>
          <a:cs typeface="+mn-cs"/>
        </a:defRPr>
      </a:lvl3pPr>
      <a:lvl4pPr marL="1451061" indent="-207294" algn="l" defTabSz="829178" rtl="0" eaLnBrk="1" latinLnBrk="0" hangingPunct="1">
        <a:spcBef>
          <a:spcPct val="20000"/>
        </a:spcBef>
        <a:buFont typeface="Arial" pitchFamily="34" charset="0"/>
        <a:buChar char="–"/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65650" indent="-207294" algn="l" defTabSz="829178" rtl="0" eaLnBrk="1" latinLnBrk="0" hangingPunct="1">
        <a:spcBef>
          <a:spcPct val="20000"/>
        </a:spcBef>
        <a:buFont typeface="Arial" pitchFamily="34" charset="0"/>
        <a:buChar char="»"/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280239" indent="-207294" algn="l" defTabSz="829178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694828" indent="-207294" algn="l" defTabSz="829178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109417" indent="-207294" algn="l" defTabSz="829178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524006" indent="-207294" algn="l" defTabSz="829178" rtl="0" eaLnBrk="1" latinLnBrk="0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589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9178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3767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8356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2945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7534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2123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6712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76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Lexical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1" dirty="0"/>
              <a:t>[20 pts.] </a:t>
            </a:r>
            <a:r>
              <a:rPr lang="en-US" altLang="zh-CN" sz="2800" dirty="0"/>
              <a:t>Construct minimum-state DFA for the following regular expression:  </a:t>
            </a:r>
            <a:r>
              <a:rPr lang="en-US" altLang="zh-CN" sz="2800" dirty="0">
                <a:solidFill>
                  <a:srgbClr val="0000FF"/>
                </a:solidFill>
              </a:rPr>
              <a:t>(ab)*(</a:t>
            </a:r>
            <a:r>
              <a:rPr lang="en-US" altLang="zh-CN" sz="2800" dirty="0" err="1">
                <a:solidFill>
                  <a:srgbClr val="0000FF"/>
                </a:solidFill>
              </a:rPr>
              <a:t>a|b</a:t>
            </a:r>
            <a:r>
              <a:rPr lang="en-US" altLang="zh-CN" sz="2800" dirty="0">
                <a:solidFill>
                  <a:srgbClr val="0000FF"/>
                </a:solidFill>
              </a:rPr>
              <a:t>)</a:t>
            </a:r>
            <a:r>
              <a:rPr lang="zh-CN" altLang="zh-CN" sz="2800" dirty="0"/>
              <a:t>：</a:t>
            </a:r>
            <a:endParaRPr lang="zh-CN" altLang="zh-CN" sz="2800" b="1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</a:rPr>
              <a:t>Convert the regular express into NFA first. </a:t>
            </a:r>
            <a:r>
              <a:rPr lang="en-US" altLang="zh-CN" sz="2400" b="1" dirty="0">
                <a:solidFill>
                  <a:srgbClr val="FF0000"/>
                </a:solidFill>
              </a:rPr>
              <a:t>[6 pts.] 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</a:rPr>
              <a:t>Convert the NFA into DFA by subset construction. The Transition table is required. </a:t>
            </a:r>
            <a:r>
              <a:rPr lang="en-US" altLang="zh-CN" sz="2400" b="1" dirty="0">
                <a:solidFill>
                  <a:srgbClr val="FF0000"/>
                </a:solidFill>
              </a:rPr>
              <a:t>[8 pts.] 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</a:rPr>
              <a:t>Minimize the state of DFA. </a:t>
            </a:r>
            <a:r>
              <a:rPr lang="en-US" altLang="zh-CN" sz="2400" b="1" dirty="0">
                <a:solidFill>
                  <a:srgbClr val="FF0000"/>
                </a:solidFill>
              </a:rPr>
              <a:t>[6 pts.] 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671"/>
    </mc:Choice>
    <mc:Fallback xmlns="">
      <p:transition spd="slow" advTm="9867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29"/>
          <p:cNvSpPr>
            <a:spLocks noGrp="1"/>
          </p:cNvSpPr>
          <p:nvPr>
            <p:ph type="title"/>
          </p:nvPr>
        </p:nvSpPr>
        <p:spPr>
          <a:xfrm>
            <a:off x="0" y="251921"/>
            <a:ext cx="9144000" cy="103647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Construct NFA for each basic regular expression</a:t>
            </a:r>
            <a:endParaRPr lang="zh-CN" altLang="en-US" dirty="0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29178">
              <a:defRPr/>
            </a:pPr>
            <a:fld id="{DF4078AB-2526-4F08-AC1D-3162FC35A916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829178">
                <a:defRPr/>
              </a:p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1894826" y="1535390"/>
            <a:ext cx="3264846" cy="53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91400" tIns="45700" rIns="91400" bIns="4570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829178">
              <a:buClr>
                <a:srgbClr val="800080"/>
              </a:buClr>
            </a:pPr>
            <a:r>
              <a:rPr lang="en-US" altLang="zh-CN" sz="2902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 NFA for </a:t>
            </a:r>
            <a:r>
              <a:rPr lang="zh-CN" altLang="en-US" sz="2811" dirty="0">
                <a:solidFill>
                  <a:prstClr val="black"/>
                </a:solidFill>
                <a:latin typeface="Comic Sans MS" pitchFamily="66" charset="0"/>
                <a:sym typeface="Symbol" pitchFamily="18" charset="2"/>
              </a:rPr>
              <a:t></a:t>
            </a:r>
          </a:p>
        </p:txBody>
      </p:sp>
      <p:sp>
        <p:nvSpPr>
          <p:cNvPr id="90118" name="Rectangle 14"/>
          <p:cNvSpPr>
            <a:spLocks noChangeArrowheads="1"/>
          </p:cNvSpPr>
          <p:nvPr/>
        </p:nvSpPr>
        <p:spPr bwMode="auto">
          <a:xfrm>
            <a:off x="1903542" y="3571482"/>
            <a:ext cx="5410929" cy="53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square" lIns="91400" tIns="45700" rIns="91400" bIns="4570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829178">
              <a:buClr>
                <a:srgbClr val="800080"/>
              </a:buClr>
            </a:pPr>
            <a:r>
              <a:rPr lang="en-US" altLang="zh-CN" sz="2902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NFA for </a:t>
            </a:r>
            <a:r>
              <a:rPr lang="en-US" altLang="zh-CN" sz="2902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single character </a:t>
            </a:r>
            <a:r>
              <a:rPr lang="en-US" altLang="zh-CN" sz="2902" b="1" dirty="0">
                <a:solidFill>
                  <a:prstClr val="black"/>
                </a:solidFill>
                <a:latin typeface="Courier New" pitchFamily="18" charset="0"/>
                <a:cs typeface="Courier New" pitchFamily="18" charset="0"/>
              </a:rPr>
              <a:t>a </a:t>
            </a:r>
            <a:endParaRPr lang="zh-CN" altLang="en-US" sz="2811" dirty="0">
              <a:solidFill>
                <a:prstClr val="black"/>
              </a:solidFill>
              <a:latin typeface="Comic Sans MS" pitchFamily="66" charset="0"/>
              <a:sym typeface="Symbol" pitchFamily="18" charset="2"/>
            </a:endParaRPr>
          </a:p>
        </p:txBody>
      </p:sp>
      <p:grpSp>
        <p:nvGrpSpPr>
          <p:cNvPr id="90121" name="Group 7"/>
          <p:cNvGrpSpPr>
            <a:grpSpLocks/>
          </p:cNvGrpSpPr>
          <p:nvPr/>
        </p:nvGrpSpPr>
        <p:grpSpPr bwMode="auto">
          <a:xfrm>
            <a:off x="4104571" y="2525157"/>
            <a:ext cx="811212" cy="685224"/>
            <a:chOff x="4224" y="2688"/>
            <a:chExt cx="432" cy="432"/>
          </a:xfrm>
        </p:grpSpPr>
        <p:sp>
          <p:nvSpPr>
            <p:cNvPr id="90135" name="Oval 8"/>
            <p:cNvSpPr>
              <a:spLocks noChangeArrowheads="1"/>
            </p:cNvSpPr>
            <p:nvPr/>
          </p:nvSpPr>
          <p:spPr bwMode="auto">
            <a:xfrm>
              <a:off x="4224" y="2688"/>
              <a:ext cx="432" cy="432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829178"/>
              <a:endParaRPr lang="zh-CN" altLang="en-US" sz="1632">
                <a:solidFill>
                  <a:prstClr val="black"/>
                </a:solidFill>
              </a:endParaRPr>
            </a:p>
          </p:txBody>
        </p:sp>
        <p:sp>
          <p:nvSpPr>
            <p:cNvPr id="90136" name="Oval 9"/>
            <p:cNvSpPr>
              <a:spLocks noChangeArrowheads="1"/>
            </p:cNvSpPr>
            <p:nvPr/>
          </p:nvSpPr>
          <p:spPr bwMode="auto">
            <a:xfrm>
              <a:off x="4272" y="2736"/>
              <a:ext cx="336" cy="336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829178"/>
              <a:r>
                <a:rPr lang="en-US" altLang="zh-CN" sz="1632" b="1" dirty="0">
                  <a:solidFill>
                    <a:prstClr val="white"/>
                  </a:solidFill>
                  <a:latin typeface="Times New Roman" pitchFamily="18" charset="0"/>
                </a:rPr>
                <a:t>y</a:t>
              </a:r>
            </a:p>
          </p:txBody>
        </p:sp>
      </p:grpSp>
      <p:sp>
        <p:nvSpPr>
          <p:cNvPr id="90122" name="Oval 10"/>
          <p:cNvSpPr>
            <a:spLocks noChangeArrowheads="1"/>
          </p:cNvSpPr>
          <p:nvPr/>
        </p:nvSpPr>
        <p:spPr bwMode="auto">
          <a:xfrm>
            <a:off x="2483732" y="2525157"/>
            <a:ext cx="808038" cy="591641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91400" tIns="45700" rIns="91400" bIns="4570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defTabSz="829178"/>
            <a:r>
              <a:rPr lang="en-US" altLang="zh-CN" sz="1632" b="1">
                <a:solidFill>
                  <a:prstClr val="white"/>
                </a:solidFill>
                <a:latin typeface="Times New Roman" pitchFamily="18" charset="0"/>
              </a:rPr>
              <a:t>x</a:t>
            </a:r>
            <a:endParaRPr lang="zh-CN" altLang="zh-CN" sz="1632" b="1">
              <a:solidFill>
                <a:prstClr val="white"/>
              </a:solidFill>
              <a:latin typeface="Times New Roman" pitchFamily="18" charset="0"/>
            </a:endParaRPr>
          </a:p>
        </p:txBody>
      </p:sp>
      <p:sp>
        <p:nvSpPr>
          <p:cNvPr id="90123" name="Rectangle 13"/>
          <p:cNvSpPr>
            <a:spLocks noChangeArrowheads="1"/>
          </p:cNvSpPr>
          <p:nvPr/>
        </p:nvSpPr>
        <p:spPr bwMode="auto">
          <a:xfrm>
            <a:off x="3550533" y="2372885"/>
            <a:ext cx="275957" cy="34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wrap="none" lIns="91400" tIns="45700" rIns="91400" bIns="4570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829178"/>
            <a:r>
              <a:rPr lang="zh-CN" altLang="en-US" sz="1632" b="1">
                <a:solidFill>
                  <a:prstClr val="black"/>
                </a:solidFill>
                <a:latin typeface="宋体" pitchFamily="2" charset="-122"/>
                <a:sym typeface="Symbol" pitchFamily="18" charset="2"/>
              </a:rPr>
              <a:t></a:t>
            </a:r>
          </a:p>
        </p:txBody>
      </p:sp>
      <p:sp>
        <p:nvSpPr>
          <p:cNvPr id="90124" name="Freeform 32"/>
          <p:cNvSpPr>
            <a:spLocks/>
          </p:cNvSpPr>
          <p:nvPr/>
        </p:nvSpPr>
        <p:spPr bwMode="auto">
          <a:xfrm>
            <a:off x="3086983" y="2207924"/>
            <a:ext cx="1219200" cy="393369"/>
          </a:xfrm>
          <a:custGeom>
            <a:avLst/>
            <a:gdLst>
              <a:gd name="T0" fmla="*/ 0 w 768"/>
              <a:gd name="T1" fmla="*/ 200 h 200"/>
              <a:gd name="T2" fmla="*/ 384 w 768"/>
              <a:gd name="T3" fmla="*/ 8 h 200"/>
              <a:gd name="T4" fmla="*/ 768 w 768"/>
              <a:gd name="T5" fmla="*/ 152 h 200"/>
              <a:gd name="T6" fmla="*/ 0 60000 65536"/>
              <a:gd name="T7" fmla="*/ 0 60000 65536"/>
              <a:gd name="T8" fmla="*/ 0 60000 65536"/>
              <a:gd name="T9" fmla="*/ 0 w 768"/>
              <a:gd name="T10" fmla="*/ 0 h 200"/>
              <a:gd name="T11" fmla="*/ 768 w 768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00">
                <a:moveTo>
                  <a:pt x="0" y="200"/>
                </a:moveTo>
                <a:cubicBezTo>
                  <a:pt x="128" y="108"/>
                  <a:pt x="256" y="16"/>
                  <a:pt x="384" y="8"/>
                </a:cubicBezTo>
                <a:cubicBezTo>
                  <a:pt x="512" y="0"/>
                  <a:pt x="704" y="128"/>
                  <a:pt x="768" y="152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00" tIns="45700" rIns="91400" bIns="45700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829178"/>
            <a:endParaRPr lang="zh-CN" altLang="en-US" sz="1632">
              <a:solidFill>
                <a:prstClr val="black"/>
              </a:solidFill>
            </a:endParaRPr>
          </a:p>
        </p:txBody>
      </p:sp>
      <p:sp>
        <p:nvSpPr>
          <p:cNvPr id="90125" name="Line 36"/>
          <p:cNvSpPr>
            <a:spLocks noChangeShapeType="1"/>
          </p:cNvSpPr>
          <p:nvPr/>
        </p:nvSpPr>
        <p:spPr bwMode="auto">
          <a:xfrm>
            <a:off x="2096383" y="2829701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00" tIns="45700" rIns="91400" bIns="45700"/>
          <a:lstStyle/>
          <a:p>
            <a:pPr defTabSz="829178"/>
            <a:endParaRPr lang="zh-CN" altLang="en-US" sz="1632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90126" name="Group 42"/>
          <p:cNvGrpSpPr>
            <a:grpSpLocks/>
          </p:cNvGrpSpPr>
          <p:nvPr/>
        </p:nvGrpSpPr>
        <p:grpSpPr bwMode="auto">
          <a:xfrm>
            <a:off x="2142421" y="4393117"/>
            <a:ext cx="2705100" cy="929494"/>
            <a:chOff x="1565" y="3590"/>
            <a:chExt cx="1704" cy="586"/>
          </a:xfrm>
        </p:grpSpPr>
        <p:grpSp>
          <p:nvGrpSpPr>
            <p:cNvPr id="90128" name="Group 17"/>
            <p:cNvGrpSpPr>
              <a:grpSpLocks/>
            </p:cNvGrpSpPr>
            <p:nvPr/>
          </p:nvGrpSpPr>
          <p:grpSpPr bwMode="auto">
            <a:xfrm>
              <a:off x="2837" y="3744"/>
              <a:ext cx="432" cy="432"/>
              <a:chOff x="4224" y="2688"/>
              <a:chExt cx="432" cy="432"/>
            </a:xfrm>
          </p:grpSpPr>
          <p:sp>
            <p:nvSpPr>
              <p:cNvPr id="90133" name="Oval 18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defTabSz="829178"/>
                <a:endParaRPr lang="zh-CN" altLang="en-US" sz="1632">
                  <a:solidFill>
                    <a:prstClr val="black"/>
                  </a:solidFill>
                </a:endParaRPr>
              </a:p>
            </p:txBody>
          </p:sp>
          <p:sp>
            <p:nvSpPr>
              <p:cNvPr id="90134" name="Oval 19"/>
              <p:cNvSpPr>
                <a:spLocks noChangeArrowheads="1"/>
              </p:cNvSpPr>
              <p:nvPr/>
            </p:nvSpPr>
            <p:spPr bwMode="auto">
              <a:xfrm>
                <a:off x="4272" y="273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 defTabSz="829178"/>
                <a:r>
                  <a:rPr lang="en-US" altLang="zh-CN" sz="1632" b="1">
                    <a:solidFill>
                      <a:prstClr val="white"/>
                    </a:solidFill>
                    <a:latin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90129" name="Oval 20"/>
            <p:cNvSpPr>
              <a:spLocks noChangeArrowheads="1"/>
            </p:cNvSpPr>
            <p:nvPr/>
          </p:nvSpPr>
          <p:spPr bwMode="auto">
            <a:xfrm>
              <a:off x="1853" y="3744"/>
              <a:ext cx="430" cy="373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 defTabSz="829178"/>
              <a:r>
                <a:rPr lang="en-US" altLang="zh-CN" sz="1632" b="1">
                  <a:solidFill>
                    <a:prstClr val="white"/>
                  </a:solidFill>
                  <a:latin typeface="Times New Roman" pitchFamily="18" charset="0"/>
                </a:rPr>
                <a:t>x</a:t>
              </a:r>
              <a:endParaRPr lang="zh-CN" altLang="zh-CN" sz="1632" b="1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90130" name="Rectangle 23"/>
            <p:cNvSpPr>
              <a:spLocks noChangeArrowheads="1"/>
            </p:cNvSpPr>
            <p:nvPr/>
          </p:nvSpPr>
          <p:spPr bwMode="auto">
            <a:xfrm>
              <a:off x="2421" y="3639"/>
              <a:ext cx="183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829178"/>
              <a:r>
                <a:rPr lang="en-US" altLang="zh-CN" sz="1632" b="1">
                  <a:solidFill>
                    <a:prstClr val="black"/>
                  </a:solidFill>
                  <a:latin typeface="宋体" pitchFamily="2" charset="-122"/>
                  <a:sym typeface="Symbol" pitchFamily="18" charset="2"/>
                </a:rPr>
                <a:t>a</a:t>
              </a:r>
            </a:p>
          </p:txBody>
        </p:sp>
        <p:sp>
          <p:nvSpPr>
            <p:cNvPr id="90131" name="Line 38"/>
            <p:cNvSpPr>
              <a:spLocks noChangeShapeType="1"/>
            </p:cNvSpPr>
            <p:nvPr/>
          </p:nvSpPr>
          <p:spPr bwMode="auto">
            <a:xfrm>
              <a:off x="1565" y="39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829178"/>
              <a:endParaRPr lang="zh-CN" altLang="en-US" sz="1632">
                <a:solidFill>
                  <a:prstClr val="black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sp>
          <p:nvSpPr>
            <p:cNvPr id="90132" name="Freeform 41"/>
            <p:cNvSpPr>
              <a:spLocks/>
            </p:cNvSpPr>
            <p:nvPr/>
          </p:nvSpPr>
          <p:spPr bwMode="auto">
            <a:xfrm>
              <a:off x="2245" y="3590"/>
              <a:ext cx="677" cy="203"/>
            </a:xfrm>
            <a:custGeom>
              <a:avLst/>
              <a:gdLst>
                <a:gd name="T0" fmla="*/ 0 w 768"/>
                <a:gd name="T1" fmla="*/ 200 h 200"/>
                <a:gd name="T2" fmla="*/ 384 w 768"/>
                <a:gd name="T3" fmla="*/ 8 h 200"/>
                <a:gd name="T4" fmla="*/ 768 w 768"/>
                <a:gd name="T5" fmla="*/ 152 h 200"/>
                <a:gd name="T6" fmla="*/ 0 60000 65536"/>
                <a:gd name="T7" fmla="*/ 0 60000 65536"/>
                <a:gd name="T8" fmla="*/ 0 60000 65536"/>
                <a:gd name="T9" fmla="*/ 0 w 768"/>
                <a:gd name="T10" fmla="*/ 0 h 200"/>
                <a:gd name="T11" fmla="*/ 768 w 768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00">
                  <a:moveTo>
                    <a:pt x="0" y="200"/>
                  </a:moveTo>
                  <a:cubicBezTo>
                    <a:pt x="128" y="108"/>
                    <a:pt x="256" y="16"/>
                    <a:pt x="384" y="8"/>
                  </a:cubicBezTo>
                  <a:cubicBezTo>
                    <a:pt x="512" y="0"/>
                    <a:pt x="704" y="128"/>
                    <a:pt x="768" y="15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defTabSz="829178"/>
              <a:endParaRPr lang="zh-CN" altLang="en-US" sz="1632">
                <a:solidFill>
                  <a:prstClr val="black"/>
                </a:solidFill>
              </a:endParaRPr>
            </a:p>
          </p:txBody>
        </p:sp>
      </p:grpSp>
      <p:sp>
        <p:nvSpPr>
          <p:cNvPr id="30" name="TextBox 1"/>
          <p:cNvSpPr txBox="1"/>
          <p:nvPr/>
        </p:nvSpPr>
        <p:spPr>
          <a:xfrm>
            <a:off x="1924094" y="2566887"/>
            <a:ext cx="559449" cy="2955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829178">
              <a:lnSpc>
                <a:spcPts val="1814"/>
              </a:lnSpc>
            </a:pPr>
            <a:r>
              <a:rPr lang="en-US" altLang="zh-CN" sz="2539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start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1988157" y="4734939"/>
            <a:ext cx="559449" cy="2955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defTabSz="829178">
              <a:lnSpc>
                <a:spcPts val="1814"/>
              </a:lnSpc>
            </a:pPr>
            <a:r>
              <a:rPr lang="en-US" altLang="zh-CN" sz="2539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041381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04"/>
    </mc:Choice>
    <mc:Fallback xmlns="">
      <p:transition spd="slow" advTm="8030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3"/>
          <p:cNvSpPr>
            <a:spLocks noChangeArrowheads="1"/>
          </p:cNvSpPr>
          <p:nvPr/>
        </p:nvSpPr>
        <p:spPr bwMode="auto">
          <a:xfrm>
            <a:off x="76201" y="3200593"/>
            <a:ext cx="8991600" cy="95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91400" tIns="45700" rIns="91400" bIns="4570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Break up the NFA basing on the following three operations until the arrowed line is labeled by only characters </a:t>
            </a:r>
            <a:endParaRPr lang="zh-CN" altLang="en-US" sz="28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139" name="Rectangle 61"/>
          <p:cNvSpPr>
            <a:spLocks noChangeArrowheads="1"/>
          </p:cNvSpPr>
          <p:nvPr/>
        </p:nvSpPr>
        <p:spPr bwMode="auto">
          <a:xfrm>
            <a:off x="92359" y="1387604"/>
            <a:ext cx="8528050" cy="524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med"/>
              </a14:hiddenLine>
            </a:ext>
          </a:extLst>
        </p:spPr>
        <p:txBody>
          <a:bodyPr lIns="91400" tIns="45700" rIns="91400" bIns="4570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lang="en-US" altLang="zh-CN" sz="28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The NFA for regular expression “e” is</a:t>
            </a:r>
          </a:p>
        </p:txBody>
      </p:sp>
      <p:grpSp>
        <p:nvGrpSpPr>
          <p:cNvPr id="91140" name="Group 65"/>
          <p:cNvGrpSpPr>
            <a:grpSpLocks/>
          </p:cNvGrpSpPr>
          <p:nvPr/>
        </p:nvGrpSpPr>
        <p:grpSpPr bwMode="auto">
          <a:xfrm>
            <a:off x="457200" y="4418769"/>
            <a:ext cx="2035175" cy="2301529"/>
            <a:chOff x="288" y="2784"/>
            <a:chExt cx="1282" cy="1451"/>
          </a:xfrm>
        </p:grpSpPr>
        <p:sp>
          <p:nvSpPr>
            <p:cNvPr id="91177" name="Text Box 16"/>
            <p:cNvSpPr txBox="1">
              <a:spLocks noChangeArrowheads="1"/>
            </p:cNvSpPr>
            <p:nvPr/>
          </p:nvSpPr>
          <p:spPr bwMode="auto">
            <a:xfrm>
              <a:off x="864" y="2784"/>
              <a:ext cx="3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sz="1632" b="1">
                  <a:latin typeface="宋体" pitchFamily="2" charset="-122"/>
                </a:rPr>
                <a:t>e</a:t>
              </a:r>
              <a:r>
                <a:rPr lang="en-US" altLang="zh-CN" sz="1632" b="1" baseline="-25000">
                  <a:latin typeface="宋体" pitchFamily="2" charset="-122"/>
                </a:rPr>
                <a:t>1</a:t>
              </a:r>
              <a:endParaRPr lang="en-US" altLang="zh-CN" sz="1632" b="1" baseline="-25000">
                <a:latin typeface="Times New Roman" pitchFamily="18" charset="0"/>
              </a:endParaRPr>
            </a:p>
          </p:txBody>
        </p:sp>
        <p:sp>
          <p:nvSpPr>
            <p:cNvPr id="91178" name="Oval 19"/>
            <p:cNvSpPr>
              <a:spLocks noChangeArrowheads="1"/>
            </p:cNvSpPr>
            <p:nvPr/>
          </p:nvSpPr>
          <p:spPr bwMode="auto">
            <a:xfrm>
              <a:off x="489" y="3230"/>
              <a:ext cx="301" cy="32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sz="1632" b="1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1179" name="Oval 20"/>
            <p:cNvSpPr>
              <a:spLocks noChangeArrowheads="1"/>
            </p:cNvSpPr>
            <p:nvPr/>
          </p:nvSpPr>
          <p:spPr bwMode="auto">
            <a:xfrm>
              <a:off x="1230" y="3230"/>
              <a:ext cx="301" cy="32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sz="1632" b="1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91180" name="Rectangle 21"/>
            <p:cNvSpPr>
              <a:spLocks noChangeArrowheads="1"/>
            </p:cNvSpPr>
            <p:nvPr/>
          </p:nvSpPr>
          <p:spPr bwMode="auto">
            <a:xfrm>
              <a:off x="576" y="3904"/>
              <a:ext cx="859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811" b="1">
                  <a:latin typeface="Arial" pitchFamily="34" charset="0"/>
                </a:rPr>
                <a:t>e=e</a:t>
              </a:r>
              <a:r>
                <a:rPr lang="en-US" altLang="zh-CN" sz="2811" b="1" baseline="-25000">
                  <a:latin typeface="Arial" pitchFamily="34" charset="0"/>
                </a:rPr>
                <a:t>1</a:t>
              </a:r>
              <a:r>
                <a:rPr lang="en-US" altLang="zh-CN" sz="2811" b="1">
                  <a:latin typeface="Arial" pitchFamily="34" charset="0"/>
                </a:rPr>
                <a:t>|e</a:t>
              </a:r>
              <a:r>
                <a:rPr lang="en-US" altLang="zh-CN" sz="2811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91181" name="Freeform 22"/>
            <p:cNvSpPr>
              <a:spLocks/>
            </p:cNvSpPr>
            <p:nvPr/>
          </p:nvSpPr>
          <p:spPr bwMode="auto">
            <a:xfrm>
              <a:off x="720" y="3120"/>
              <a:ext cx="528" cy="144"/>
            </a:xfrm>
            <a:custGeom>
              <a:avLst/>
              <a:gdLst>
                <a:gd name="T0" fmla="*/ 0 w 528"/>
                <a:gd name="T1" fmla="*/ 144 h 144"/>
                <a:gd name="T2" fmla="*/ 240 w 528"/>
                <a:gd name="T3" fmla="*/ 0 h 144"/>
                <a:gd name="T4" fmla="*/ 528 w 528"/>
                <a:gd name="T5" fmla="*/ 144 h 144"/>
                <a:gd name="T6" fmla="*/ 0 60000 65536"/>
                <a:gd name="T7" fmla="*/ 0 60000 65536"/>
                <a:gd name="T8" fmla="*/ 0 60000 65536"/>
                <a:gd name="T9" fmla="*/ 0 w 528"/>
                <a:gd name="T10" fmla="*/ 0 h 144"/>
                <a:gd name="T11" fmla="*/ 528 w 52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44">
                  <a:moveTo>
                    <a:pt x="0" y="144"/>
                  </a:moveTo>
                  <a:cubicBezTo>
                    <a:pt x="76" y="72"/>
                    <a:pt x="152" y="0"/>
                    <a:pt x="240" y="0"/>
                  </a:cubicBezTo>
                  <a:cubicBezTo>
                    <a:pt x="328" y="0"/>
                    <a:pt x="480" y="120"/>
                    <a:pt x="528" y="14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 sz="1632"/>
            </a:p>
          </p:txBody>
        </p:sp>
        <p:sp>
          <p:nvSpPr>
            <p:cNvPr id="91182" name="Freeform 23"/>
            <p:cNvSpPr>
              <a:spLocks/>
            </p:cNvSpPr>
            <p:nvPr/>
          </p:nvSpPr>
          <p:spPr bwMode="auto">
            <a:xfrm>
              <a:off x="720" y="3504"/>
              <a:ext cx="528" cy="144"/>
            </a:xfrm>
            <a:custGeom>
              <a:avLst/>
              <a:gdLst>
                <a:gd name="T0" fmla="*/ 0 w 528"/>
                <a:gd name="T1" fmla="*/ 0 h 144"/>
                <a:gd name="T2" fmla="*/ 240 w 528"/>
                <a:gd name="T3" fmla="*/ 144 h 144"/>
                <a:gd name="T4" fmla="*/ 528 w 528"/>
                <a:gd name="T5" fmla="*/ 0 h 144"/>
                <a:gd name="T6" fmla="*/ 0 60000 65536"/>
                <a:gd name="T7" fmla="*/ 0 60000 65536"/>
                <a:gd name="T8" fmla="*/ 0 60000 65536"/>
                <a:gd name="T9" fmla="*/ 0 w 528"/>
                <a:gd name="T10" fmla="*/ 0 h 144"/>
                <a:gd name="T11" fmla="*/ 528 w 52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144">
                  <a:moveTo>
                    <a:pt x="0" y="0"/>
                  </a:moveTo>
                  <a:cubicBezTo>
                    <a:pt x="76" y="72"/>
                    <a:pt x="152" y="144"/>
                    <a:pt x="240" y="144"/>
                  </a:cubicBezTo>
                  <a:cubicBezTo>
                    <a:pt x="328" y="144"/>
                    <a:pt x="480" y="24"/>
                    <a:pt x="528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 sz="1632"/>
            </a:p>
          </p:txBody>
        </p:sp>
        <p:sp>
          <p:nvSpPr>
            <p:cNvPr id="91183" name="Text Box 24"/>
            <p:cNvSpPr txBox="1">
              <a:spLocks noChangeArrowheads="1"/>
            </p:cNvSpPr>
            <p:nvPr/>
          </p:nvSpPr>
          <p:spPr bwMode="auto">
            <a:xfrm>
              <a:off x="816" y="3600"/>
              <a:ext cx="3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sz="1632" b="1">
                  <a:latin typeface="宋体" pitchFamily="2" charset="-122"/>
                </a:rPr>
                <a:t>e</a:t>
              </a:r>
              <a:r>
                <a:rPr lang="en-US" altLang="zh-CN" sz="1632" b="1" baseline="-25000">
                  <a:latin typeface="宋体" pitchFamily="2" charset="-122"/>
                </a:rPr>
                <a:t>2</a:t>
              </a:r>
              <a:endParaRPr lang="en-US" altLang="zh-CN" sz="1632" b="1" baseline="-25000">
                <a:latin typeface="Times New Roman" pitchFamily="18" charset="0"/>
              </a:endParaRPr>
            </a:p>
          </p:txBody>
        </p:sp>
        <p:sp>
          <p:nvSpPr>
            <p:cNvPr id="91184" name="Oval 25"/>
            <p:cNvSpPr>
              <a:spLocks noChangeArrowheads="1"/>
            </p:cNvSpPr>
            <p:nvPr/>
          </p:nvSpPr>
          <p:spPr bwMode="auto">
            <a:xfrm>
              <a:off x="1186" y="3168"/>
              <a:ext cx="384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 sz="1632"/>
            </a:p>
          </p:txBody>
        </p:sp>
        <p:sp>
          <p:nvSpPr>
            <p:cNvPr id="91185" name="Line 64"/>
            <p:cNvSpPr>
              <a:spLocks noChangeShapeType="1"/>
            </p:cNvSpPr>
            <p:nvPr/>
          </p:nvSpPr>
          <p:spPr bwMode="auto">
            <a:xfrm>
              <a:off x="288" y="340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32"/>
            </a:p>
          </p:txBody>
        </p:sp>
      </p:grpSp>
      <p:grpSp>
        <p:nvGrpSpPr>
          <p:cNvPr id="91141" name="Group 67"/>
          <p:cNvGrpSpPr>
            <a:grpSpLocks/>
          </p:cNvGrpSpPr>
          <p:nvPr/>
        </p:nvGrpSpPr>
        <p:grpSpPr bwMode="auto">
          <a:xfrm>
            <a:off x="3200400" y="4723313"/>
            <a:ext cx="2514600" cy="1971606"/>
            <a:chOff x="2016" y="2976"/>
            <a:chExt cx="1584" cy="1243"/>
          </a:xfrm>
        </p:grpSpPr>
        <p:sp>
          <p:nvSpPr>
            <p:cNvPr id="91167" name="Oval 29"/>
            <p:cNvSpPr>
              <a:spLocks noChangeArrowheads="1"/>
            </p:cNvSpPr>
            <p:nvPr/>
          </p:nvSpPr>
          <p:spPr bwMode="auto">
            <a:xfrm>
              <a:off x="2255" y="3214"/>
              <a:ext cx="301" cy="32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sz="1632" b="1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1168" name="Oval 30"/>
            <p:cNvSpPr>
              <a:spLocks noChangeArrowheads="1"/>
            </p:cNvSpPr>
            <p:nvPr/>
          </p:nvSpPr>
          <p:spPr bwMode="auto">
            <a:xfrm>
              <a:off x="2756" y="3214"/>
              <a:ext cx="301" cy="32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zh-CN" altLang="en-US" sz="1632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1169" name="Line 31"/>
            <p:cNvSpPr>
              <a:spLocks noChangeShapeType="1"/>
            </p:cNvSpPr>
            <p:nvPr/>
          </p:nvSpPr>
          <p:spPr bwMode="auto">
            <a:xfrm>
              <a:off x="2556" y="3374"/>
              <a:ext cx="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32"/>
            </a:p>
          </p:txBody>
        </p:sp>
        <p:sp>
          <p:nvSpPr>
            <p:cNvPr id="91170" name="Text Box 32"/>
            <p:cNvSpPr txBox="1">
              <a:spLocks noChangeArrowheads="1"/>
            </p:cNvSpPr>
            <p:nvPr/>
          </p:nvSpPr>
          <p:spPr bwMode="auto">
            <a:xfrm>
              <a:off x="2455" y="2976"/>
              <a:ext cx="3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sz="1632" b="1">
                  <a:latin typeface="宋体" pitchFamily="2" charset="-122"/>
                </a:rPr>
                <a:t>e</a:t>
              </a:r>
              <a:r>
                <a:rPr lang="en-US" altLang="zh-CN" sz="1632" b="1" baseline="-25000">
                  <a:latin typeface="宋体" pitchFamily="2" charset="-122"/>
                </a:rPr>
                <a:t>1</a:t>
              </a:r>
              <a:endParaRPr lang="en-US" altLang="zh-CN" sz="1632" b="1" baseline="-25000">
                <a:latin typeface="Times New Roman" pitchFamily="18" charset="0"/>
              </a:endParaRPr>
            </a:p>
          </p:txBody>
        </p:sp>
        <p:sp>
          <p:nvSpPr>
            <p:cNvPr id="91171" name="Line 33"/>
            <p:cNvSpPr>
              <a:spLocks noChangeShapeType="1"/>
            </p:cNvSpPr>
            <p:nvPr/>
          </p:nvSpPr>
          <p:spPr bwMode="auto">
            <a:xfrm>
              <a:off x="3057" y="3376"/>
              <a:ext cx="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32"/>
            </a:p>
          </p:txBody>
        </p:sp>
        <p:sp>
          <p:nvSpPr>
            <p:cNvPr id="91172" name="Oval 34"/>
            <p:cNvSpPr>
              <a:spLocks noChangeArrowheads="1"/>
            </p:cNvSpPr>
            <p:nvPr/>
          </p:nvSpPr>
          <p:spPr bwMode="auto">
            <a:xfrm>
              <a:off x="3257" y="3216"/>
              <a:ext cx="301" cy="32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sz="1632" b="1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91173" name="Text Box 35"/>
            <p:cNvSpPr txBox="1">
              <a:spLocks noChangeArrowheads="1"/>
            </p:cNvSpPr>
            <p:nvPr/>
          </p:nvSpPr>
          <p:spPr bwMode="auto">
            <a:xfrm>
              <a:off x="3057" y="2976"/>
              <a:ext cx="3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sz="1632" b="1">
                  <a:latin typeface="Times New Roman" pitchFamily="18" charset="0"/>
                </a:rPr>
                <a:t>e</a:t>
              </a:r>
              <a:r>
                <a:rPr lang="en-US" altLang="zh-CN" sz="1632" b="1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1174" name="Rectangle 36"/>
            <p:cNvSpPr>
              <a:spLocks noChangeArrowheads="1"/>
            </p:cNvSpPr>
            <p:nvPr/>
          </p:nvSpPr>
          <p:spPr bwMode="auto">
            <a:xfrm>
              <a:off x="2560" y="3888"/>
              <a:ext cx="795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811" b="1">
                  <a:latin typeface="Arial" pitchFamily="34" charset="0"/>
                </a:rPr>
                <a:t>e=e</a:t>
              </a:r>
              <a:r>
                <a:rPr lang="en-US" altLang="zh-CN" sz="2811" b="1" baseline="-25000">
                  <a:latin typeface="Arial" pitchFamily="34" charset="0"/>
                </a:rPr>
                <a:t>1</a:t>
              </a:r>
              <a:r>
                <a:rPr lang="en-US" altLang="zh-CN" sz="2811" b="1">
                  <a:latin typeface="Arial" pitchFamily="34" charset="0"/>
                </a:rPr>
                <a:t>e</a:t>
              </a:r>
              <a:r>
                <a:rPr lang="en-US" altLang="zh-CN" sz="2811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91175" name="Oval 37"/>
            <p:cNvSpPr>
              <a:spLocks noChangeArrowheads="1"/>
            </p:cNvSpPr>
            <p:nvPr/>
          </p:nvSpPr>
          <p:spPr bwMode="auto">
            <a:xfrm>
              <a:off x="3216" y="3152"/>
              <a:ext cx="384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 sz="1632"/>
            </a:p>
          </p:txBody>
        </p:sp>
        <p:sp>
          <p:nvSpPr>
            <p:cNvPr id="91176" name="Line 66"/>
            <p:cNvSpPr>
              <a:spLocks noChangeShapeType="1"/>
            </p:cNvSpPr>
            <p:nvPr/>
          </p:nvSpPr>
          <p:spPr bwMode="auto">
            <a:xfrm>
              <a:off x="2016" y="336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32"/>
            </a:p>
          </p:txBody>
        </p:sp>
      </p:grpSp>
      <p:grpSp>
        <p:nvGrpSpPr>
          <p:cNvPr id="91142" name="Group 69"/>
          <p:cNvGrpSpPr>
            <a:grpSpLocks/>
          </p:cNvGrpSpPr>
          <p:nvPr/>
        </p:nvGrpSpPr>
        <p:grpSpPr bwMode="auto">
          <a:xfrm>
            <a:off x="6400800" y="4483802"/>
            <a:ext cx="2514600" cy="2301528"/>
            <a:chOff x="4032" y="2825"/>
            <a:chExt cx="1584" cy="1451"/>
          </a:xfrm>
        </p:grpSpPr>
        <p:sp>
          <p:nvSpPr>
            <p:cNvPr id="91155" name="Oval 41"/>
            <p:cNvSpPr>
              <a:spLocks noChangeArrowheads="1"/>
            </p:cNvSpPr>
            <p:nvPr/>
          </p:nvSpPr>
          <p:spPr bwMode="auto">
            <a:xfrm>
              <a:off x="4272" y="3319"/>
              <a:ext cx="301" cy="32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sz="1632" b="1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1156" name="Oval 42"/>
            <p:cNvSpPr>
              <a:spLocks noChangeArrowheads="1"/>
            </p:cNvSpPr>
            <p:nvPr/>
          </p:nvSpPr>
          <p:spPr bwMode="auto">
            <a:xfrm>
              <a:off x="4773" y="3319"/>
              <a:ext cx="301" cy="32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zh-CN" altLang="en-US" sz="1632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1157" name="Line 43"/>
            <p:cNvSpPr>
              <a:spLocks noChangeShapeType="1"/>
            </p:cNvSpPr>
            <p:nvPr/>
          </p:nvSpPr>
          <p:spPr bwMode="auto">
            <a:xfrm>
              <a:off x="4573" y="3479"/>
              <a:ext cx="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32"/>
            </a:p>
          </p:txBody>
        </p:sp>
        <p:sp>
          <p:nvSpPr>
            <p:cNvPr id="91158" name="Text Box 44"/>
            <p:cNvSpPr txBox="1">
              <a:spLocks noChangeArrowheads="1"/>
            </p:cNvSpPr>
            <p:nvPr/>
          </p:nvSpPr>
          <p:spPr bwMode="auto">
            <a:xfrm>
              <a:off x="4472" y="3081"/>
              <a:ext cx="3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sz="1632" b="1">
                  <a:latin typeface="宋体" pitchFamily="2" charset="-122"/>
                </a:rPr>
                <a:t>ε</a:t>
              </a:r>
              <a:endParaRPr lang="en-US" altLang="zh-CN" sz="1632" b="1">
                <a:latin typeface="Times New Roman" pitchFamily="18" charset="0"/>
              </a:endParaRPr>
            </a:p>
          </p:txBody>
        </p:sp>
        <p:sp>
          <p:nvSpPr>
            <p:cNvPr id="91159" name="Line 45"/>
            <p:cNvSpPr>
              <a:spLocks noChangeShapeType="1"/>
            </p:cNvSpPr>
            <p:nvPr/>
          </p:nvSpPr>
          <p:spPr bwMode="auto">
            <a:xfrm>
              <a:off x="5074" y="3481"/>
              <a:ext cx="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32"/>
            </a:p>
          </p:txBody>
        </p:sp>
        <p:sp>
          <p:nvSpPr>
            <p:cNvPr id="91160" name="Oval 46"/>
            <p:cNvSpPr>
              <a:spLocks noChangeArrowheads="1"/>
            </p:cNvSpPr>
            <p:nvPr/>
          </p:nvSpPr>
          <p:spPr bwMode="auto">
            <a:xfrm>
              <a:off x="5274" y="3321"/>
              <a:ext cx="301" cy="320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sz="1632" b="1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91161" name="Text Box 47"/>
            <p:cNvSpPr txBox="1">
              <a:spLocks noChangeArrowheads="1"/>
            </p:cNvSpPr>
            <p:nvPr/>
          </p:nvSpPr>
          <p:spPr bwMode="auto">
            <a:xfrm>
              <a:off x="5074" y="3081"/>
              <a:ext cx="3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sz="1632" b="1">
                  <a:latin typeface="宋体" pitchFamily="2" charset="-122"/>
                </a:rPr>
                <a:t>ε</a:t>
              </a:r>
              <a:endParaRPr lang="en-US" altLang="zh-CN" sz="1632" b="1">
                <a:latin typeface="Times New Roman" pitchFamily="18" charset="0"/>
              </a:endParaRPr>
            </a:p>
          </p:txBody>
        </p:sp>
        <p:sp>
          <p:nvSpPr>
            <p:cNvPr id="91162" name="Text Box 48"/>
            <p:cNvSpPr txBox="1">
              <a:spLocks noChangeArrowheads="1"/>
            </p:cNvSpPr>
            <p:nvPr/>
          </p:nvSpPr>
          <p:spPr bwMode="auto">
            <a:xfrm>
              <a:off x="4838" y="2825"/>
              <a:ext cx="4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just" eaLnBrk="0" hangingPunct="0"/>
              <a:r>
                <a:rPr lang="en-US" altLang="zh-CN" sz="1632" b="1">
                  <a:latin typeface="Times New Roman" pitchFamily="18" charset="0"/>
                </a:rPr>
                <a:t>e</a:t>
              </a:r>
              <a:r>
                <a:rPr lang="en-US" altLang="zh-CN" sz="1632" b="1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1163" name="Freeform 49"/>
            <p:cNvSpPr>
              <a:spLocks/>
            </p:cNvSpPr>
            <p:nvPr/>
          </p:nvSpPr>
          <p:spPr bwMode="auto">
            <a:xfrm>
              <a:off x="4807" y="3105"/>
              <a:ext cx="240" cy="296"/>
            </a:xfrm>
            <a:custGeom>
              <a:avLst/>
              <a:gdLst>
                <a:gd name="T0" fmla="*/ 240 w 240"/>
                <a:gd name="T1" fmla="*/ 296 h 296"/>
                <a:gd name="T2" fmla="*/ 144 w 240"/>
                <a:gd name="T3" fmla="*/ 8 h 296"/>
                <a:gd name="T4" fmla="*/ 0 w 240"/>
                <a:gd name="T5" fmla="*/ 248 h 296"/>
                <a:gd name="T6" fmla="*/ 0 60000 65536"/>
                <a:gd name="T7" fmla="*/ 0 60000 65536"/>
                <a:gd name="T8" fmla="*/ 0 60000 65536"/>
                <a:gd name="T9" fmla="*/ 0 w 240"/>
                <a:gd name="T10" fmla="*/ 0 h 296"/>
                <a:gd name="T11" fmla="*/ 240 w 240"/>
                <a:gd name="T12" fmla="*/ 296 h 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96">
                  <a:moveTo>
                    <a:pt x="240" y="296"/>
                  </a:moveTo>
                  <a:cubicBezTo>
                    <a:pt x="212" y="156"/>
                    <a:pt x="184" y="16"/>
                    <a:pt x="144" y="8"/>
                  </a:cubicBezTo>
                  <a:cubicBezTo>
                    <a:pt x="104" y="0"/>
                    <a:pt x="24" y="208"/>
                    <a:pt x="0" y="24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 sz="1632"/>
            </a:p>
          </p:txBody>
        </p:sp>
        <p:sp>
          <p:nvSpPr>
            <p:cNvPr id="91164" name="Rectangle 50"/>
            <p:cNvSpPr>
              <a:spLocks noChangeArrowheads="1"/>
            </p:cNvSpPr>
            <p:nvPr/>
          </p:nvSpPr>
          <p:spPr bwMode="auto">
            <a:xfrm>
              <a:off x="4603" y="3945"/>
              <a:ext cx="67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2811" b="1">
                  <a:latin typeface="Arial" pitchFamily="34" charset="0"/>
                </a:rPr>
                <a:t>e=e</a:t>
              </a:r>
              <a:r>
                <a:rPr lang="en-US" altLang="zh-CN" sz="2811" b="1" baseline="-25000">
                  <a:latin typeface="Arial" pitchFamily="34" charset="0"/>
                </a:rPr>
                <a:t>1</a:t>
              </a:r>
              <a:r>
                <a:rPr lang="en-US" altLang="zh-CN" sz="2811" b="1">
                  <a:latin typeface="Arial" pitchFamily="34" charset="0"/>
                </a:rPr>
                <a:t>*</a:t>
              </a:r>
            </a:p>
          </p:txBody>
        </p:sp>
        <p:sp>
          <p:nvSpPr>
            <p:cNvPr id="91165" name="Oval 51"/>
            <p:cNvSpPr>
              <a:spLocks noChangeArrowheads="1"/>
            </p:cNvSpPr>
            <p:nvPr/>
          </p:nvSpPr>
          <p:spPr bwMode="auto">
            <a:xfrm>
              <a:off x="5232" y="3264"/>
              <a:ext cx="384" cy="43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 sz="1632"/>
            </a:p>
          </p:txBody>
        </p:sp>
        <p:sp>
          <p:nvSpPr>
            <p:cNvPr id="91166" name="Line 68"/>
            <p:cNvSpPr>
              <a:spLocks noChangeShapeType="1"/>
            </p:cNvSpPr>
            <p:nvPr/>
          </p:nvSpPr>
          <p:spPr bwMode="auto">
            <a:xfrm>
              <a:off x="4032" y="35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32"/>
            </a:p>
          </p:txBody>
        </p:sp>
      </p:grpSp>
      <p:grpSp>
        <p:nvGrpSpPr>
          <p:cNvPr id="91143" name="Group 70"/>
          <p:cNvGrpSpPr>
            <a:grpSpLocks/>
          </p:cNvGrpSpPr>
          <p:nvPr/>
        </p:nvGrpSpPr>
        <p:grpSpPr bwMode="auto">
          <a:xfrm>
            <a:off x="2484438" y="1990348"/>
            <a:ext cx="2705100" cy="929494"/>
            <a:chOff x="1565" y="3590"/>
            <a:chExt cx="1704" cy="586"/>
          </a:xfrm>
        </p:grpSpPr>
        <p:grpSp>
          <p:nvGrpSpPr>
            <p:cNvPr id="91148" name="Group 71"/>
            <p:cNvGrpSpPr>
              <a:grpSpLocks/>
            </p:cNvGrpSpPr>
            <p:nvPr/>
          </p:nvGrpSpPr>
          <p:grpSpPr bwMode="auto">
            <a:xfrm>
              <a:off x="2837" y="3744"/>
              <a:ext cx="432" cy="432"/>
              <a:chOff x="4224" y="2688"/>
              <a:chExt cx="432" cy="432"/>
            </a:xfrm>
          </p:grpSpPr>
          <p:sp>
            <p:nvSpPr>
              <p:cNvPr id="91153" name="Oval 72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432" cy="432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endParaRPr lang="zh-CN" altLang="en-US" sz="1632"/>
              </a:p>
            </p:txBody>
          </p:sp>
          <p:sp>
            <p:nvSpPr>
              <p:cNvPr id="91154" name="Oval 73"/>
              <p:cNvSpPr>
                <a:spLocks noChangeArrowheads="1"/>
              </p:cNvSpPr>
              <p:nvPr/>
            </p:nvSpPr>
            <p:spPr bwMode="auto">
              <a:xfrm>
                <a:off x="4272" y="2736"/>
                <a:ext cx="336" cy="336"/>
              </a:xfrm>
              <a:prstGeom prst="ellipse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1632" b="1">
                    <a:solidFill>
                      <a:schemeClr val="bg1"/>
                    </a:solidFill>
                    <a:latin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91149" name="Oval 74"/>
            <p:cNvSpPr>
              <a:spLocks noChangeArrowheads="1"/>
            </p:cNvSpPr>
            <p:nvPr/>
          </p:nvSpPr>
          <p:spPr bwMode="auto">
            <a:xfrm>
              <a:off x="1853" y="3744"/>
              <a:ext cx="430" cy="373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632" b="1">
                  <a:solidFill>
                    <a:schemeClr val="bg1"/>
                  </a:solidFill>
                  <a:latin typeface="Times New Roman" pitchFamily="18" charset="0"/>
                </a:rPr>
                <a:t>x</a:t>
              </a:r>
              <a:endParaRPr lang="zh-CN" altLang="zh-CN" sz="1632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1150" name="Rectangle 75"/>
            <p:cNvSpPr>
              <a:spLocks noChangeArrowheads="1"/>
            </p:cNvSpPr>
            <p:nvPr/>
          </p:nvSpPr>
          <p:spPr bwMode="auto">
            <a:xfrm>
              <a:off x="2421" y="3639"/>
              <a:ext cx="183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 sz="1632" b="1">
                  <a:latin typeface="宋体" pitchFamily="2" charset="-122"/>
                  <a:sym typeface="Symbol" pitchFamily="18" charset="2"/>
                </a:rPr>
                <a:t>e</a:t>
              </a:r>
            </a:p>
          </p:txBody>
        </p:sp>
        <p:sp>
          <p:nvSpPr>
            <p:cNvPr id="91151" name="Line 76"/>
            <p:cNvSpPr>
              <a:spLocks noChangeShapeType="1"/>
            </p:cNvSpPr>
            <p:nvPr/>
          </p:nvSpPr>
          <p:spPr bwMode="auto">
            <a:xfrm>
              <a:off x="1565" y="393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632"/>
            </a:p>
          </p:txBody>
        </p:sp>
        <p:sp>
          <p:nvSpPr>
            <p:cNvPr id="91152" name="Freeform 77"/>
            <p:cNvSpPr>
              <a:spLocks/>
            </p:cNvSpPr>
            <p:nvPr/>
          </p:nvSpPr>
          <p:spPr bwMode="auto">
            <a:xfrm>
              <a:off x="2245" y="3590"/>
              <a:ext cx="677" cy="203"/>
            </a:xfrm>
            <a:custGeom>
              <a:avLst/>
              <a:gdLst>
                <a:gd name="T0" fmla="*/ 0 w 768"/>
                <a:gd name="T1" fmla="*/ 200 h 200"/>
                <a:gd name="T2" fmla="*/ 384 w 768"/>
                <a:gd name="T3" fmla="*/ 8 h 200"/>
                <a:gd name="T4" fmla="*/ 768 w 768"/>
                <a:gd name="T5" fmla="*/ 152 h 200"/>
                <a:gd name="T6" fmla="*/ 0 60000 65536"/>
                <a:gd name="T7" fmla="*/ 0 60000 65536"/>
                <a:gd name="T8" fmla="*/ 0 60000 65536"/>
                <a:gd name="T9" fmla="*/ 0 w 768"/>
                <a:gd name="T10" fmla="*/ 0 h 200"/>
                <a:gd name="T11" fmla="*/ 768 w 768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68" h="200">
                  <a:moveTo>
                    <a:pt x="0" y="200"/>
                  </a:moveTo>
                  <a:cubicBezTo>
                    <a:pt x="128" y="108"/>
                    <a:pt x="256" y="16"/>
                    <a:pt x="384" y="8"/>
                  </a:cubicBezTo>
                  <a:cubicBezTo>
                    <a:pt x="512" y="0"/>
                    <a:pt x="704" y="128"/>
                    <a:pt x="768" y="15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 sz="1632"/>
            </a:p>
          </p:txBody>
        </p:sp>
      </p:grpSp>
      <p:sp>
        <p:nvSpPr>
          <p:cNvPr id="91144" name="标题 49"/>
          <p:cNvSpPr>
            <a:spLocks noGrp="1"/>
          </p:cNvSpPr>
          <p:nvPr>
            <p:ph type="title"/>
          </p:nvPr>
        </p:nvSpPr>
        <p:spPr>
          <a:xfrm>
            <a:off x="0" y="251921"/>
            <a:ext cx="9067801" cy="103647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Construct NFA for complex regular expressions</a:t>
            </a:r>
            <a:endParaRPr lang="zh-CN" altLang="en-US" dirty="0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BDA457-9F2E-429A-B624-5715274A6ED9}" type="slidenum">
              <a:rPr lang="zh-CN" altLang="en-US"/>
              <a:pPr>
                <a:defRPr/>
              </a:pPr>
              <a:t>3</a:t>
            </a:fld>
            <a:endParaRPr lang="zh-CN" altLang="en-US"/>
          </a:p>
        </p:txBody>
      </p:sp>
      <p:sp>
        <p:nvSpPr>
          <p:cNvPr id="50" name="TextBox 1"/>
          <p:cNvSpPr txBox="1"/>
          <p:nvPr/>
        </p:nvSpPr>
        <p:spPr>
          <a:xfrm>
            <a:off x="2379939" y="2305699"/>
            <a:ext cx="559449" cy="2955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4"/>
              </a:lnSpc>
            </a:pPr>
            <a:r>
              <a:rPr lang="en-US" altLang="zh-CN" sz="2539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177381" y="5178764"/>
            <a:ext cx="559449" cy="2955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4"/>
              </a:lnSpc>
            </a:pPr>
            <a:r>
              <a:rPr lang="en-US" altLang="zh-CN" sz="2539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3003131" y="5100820"/>
            <a:ext cx="559449" cy="2955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4"/>
              </a:lnSpc>
            </a:pPr>
            <a:r>
              <a:rPr lang="en-US" altLang="zh-CN" sz="2539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6167160" y="5322611"/>
            <a:ext cx="559449" cy="29559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14"/>
              </a:lnSpc>
            </a:pPr>
            <a:r>
              <a:rPr lang="en-US" altLang="zh-CN" sz="2539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05391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960"/>
    </mc:Choice>
    <mc:Fallback xmlns="">
      <p:transition spd="slow" advTm="21996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76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Lexical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1 Convert the regular express into NFA 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6" name="Picture 2" descr="D:\wying\本科课程\编译技术\编译技术2017\课堂作业\微信图片_2018011200092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5328592" cy="399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33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468"/>
    </mc:Choice>
    <mc:Fallback xmlns="">
      <p:transition spd="slow" advTm="31646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76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Lexical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2  Transition table:</a:t>
            </a: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DFA: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5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022876"/>
              </p:ext>
            </p:extLst>
          </p:nvPr>
        </p:nvGraphicFramePr>
        <p:xfrm>
          <a:off x="1619672" y="2276872"/>
          <a:ext cx="5112568" cy="2232250"/>
        </p:xfrm>
        <a:graphic>
          <a:graphicData uri="http://schemas.openxmlformats.org/drawingml/2006/table">
            <a:tbl>
              <a:tblPr/>
              <a:tblGrid>
                <a:gridCol w="1376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1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  I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Ia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Ib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Accept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{0,1,3}   T0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{2,4}    T1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{4}     T2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no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{2,4}    T1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{1,3}    T3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yes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{4}      T2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 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yes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4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{1,3}    T3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{2,4}    T1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{4}     T2</a:t>
                      </a:r>
                      <a:endParaRPr lang="zh-CN" sz="105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宋体"/>
                        </a:rPr>
                        <a:t>no</a:t>
                      </a:r>
                      <a:endParaRPr lang="zh-CN" sz="105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941168"/>
            <a:ext cx="2376264" cy="166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:\wying\本科课程\编译技术\编译技术2017\课堂作业\微信图片_20180112000927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643754"/>
            <a:ext cx="2952328" cy="22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8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013"/>
    </mc:Choice>
    <mc:Fallback xmlns="">
      <p:transition spd="slow" advTm="70401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76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Lexical Analysis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3  </a:t>
            </a:r>
            <a:r>
              <a:rPr lang="pt-BR" altLang="zh-CN" sz="2800" dirty="0">
                <a:solidFill>
                  <a:srgbClr val="FF0000"/>
                </a:solidFill>
              </a:rPr>
              <a:t>minimal DFA</a:t>
            </a:r>
            <a:r>
              <a:rPr lang="en-US" altLang="zh-CN" sz="2800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 {0, 3} {1} {2}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0 and 3 are equivalent states, merge them into a state {0,3} of the </a:t>
            </a:r>
            <a:r>
              <a:rPr lang="pt-BR" altLang="zh-CN" sz="2400" dirty="0">
                <a:solidFill>
                  <a:srgbClr val="FF0000"/>
                </a:solidFill>
              </a:rPr>
              <a:t>minimal DFA.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429000"/>
            <a:ext cx="2206696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620688"/>
            <a:ext cx="2378075" cy="166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312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624"/>
    </mc:Choice>
    <mc:Fallback xmlns="">
      <p:transition spd="slow" advTm="247624"/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4530</TotalTime>
  <Words>276</Words>
  <Application>Microsoft Office PowerPoint</Application>
  <PresentationFormat>全屏显示(4:3)</PresentationFormat>
  <Paragraphs>92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宋体</vt:lpstr>
      <vt:lpstr>Arial</vt:lpstr>
      <vt:lpstr>Calibri</vt:lpstr>
      <vt:lpstr>Comic Sans MS</vt:lpstr>
      <vt:lpstr>Courier New</vt:lpstr>
      <vt:lpstr>Times New Roman</vt:lpstr>
      <vt:lpstr>Office 主题</vt:lpstr>
      <vt:lpstr>Office Theme</vt:lpstr>
      <vt:lpstr>Lexical Analysis</vt:lpstr>
      <vt:lpstr>Construct NFA for each basic regular expression</vt:lpstr>
      <vt:lpstr>Construct NFA for complex regular expressions</vt:lpstr>
      <vt:lpstr>Lexical Analysis</vt:lpstr>
      <vt:lpstr>Lexical Analysis</vt:lpstr>
      <vt:lpstr>Lexical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编译技术作业讲解</dc:title>
  <dc:creator>Windows 用户</dc:creator>
  <cp:lastModifiedBy>张旭超</cp:lastModifiedBy>
  <cp:revision>135</cp:revision>
  <dcterms:created xsi:type="dcterms:W3CDTF">2013-11-05T01:03:12Z</dcterms:created>
  <dcterms:modified xsi:type="dcterms:W3CDTF">2025-06-27T08:31:33Z</dcterms:modified>
</cp:coreProperties>
</file>