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51" r:id="rId2"/>
    <p:sldId id="290" r:id="rId3"/>
    <p:sldId id="291" r:id="rId4"/>
    <p:sldId id="293" r:id="rId5"/>
    <p:sldId id="352" r:id="rId6"/>
    <p:sldId id="353" r:id="rId7"/>
    <p:sldId id="294" r:id="rId8"/>
    <p:sldId id="355" r:id="rId9"/>
    <p:sldId id="296" r:id="rId10"/>
    <p:sldId id="295" r:id="rId11"/>
    <p:sldId id="354" r:id="rId12"/>
    <p:sldId id="297" r:id="rId13"/>
    <p:sldId id="301" r:id="rId14"/>
    <p:sldId id="313" r:id="rId15"/>
    <p:sldId id="350" r:id="rId16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11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023BD-9437-4DBD-9201-00C862B78C5E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70588-84FD-48D2-90B0-528B1BF81A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649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E647E-0477-42F8-9A33-F6891792BF59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07E58-7D37-4E10-8523-EDA21FED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05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15963" indent="-274638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01725" indent="-219075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543050" indent="-219075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1984375" indent="-219075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DE99548-9CB2-4374-B570-8E9D3DF35B59}" type="slidenum">
              <a:rPr lang="en-US" altLang="zh-CN" sz="1300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zh-CN" sz="130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15963" indent="-274638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01725" indent="-219075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543050" indent="-219075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1984375" indent="-219075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5F18967-12C5-4355-AFB7-09F89F3E306D}" type="slidenum">
              <a:rPr lang="en-US" altLang="zh-CN" sz="1300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zh-CN" sz="1300"/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15963" indent="-274638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01725" indent="-219075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543050" indent="-219075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1984375" indent="-219075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E115889-57F1-43A0-B0F6-1B024F9450E4}" type="slidenum">
              <a:rPr lang="en-US" altLang="zh-CN" sz="1300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zh-CN" sz="1300"/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D8AA-7414-4C25-AFE7-0C4878E51E42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3030-223C-49A9-96C8-916F1C917D6D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9119-0D85-4352-BBBF-8BA0E1DF6F98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72A2-38D3-4F40-9C74-CCA42AA7E9A2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035D0-AB8E-4CEE-A551-E6E2E2BAFACB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9695-772B-4E60-97ED-5A1DD51E0461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B954-75FA-4D19-A508-67BF09C48976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D7BF-D810-4881-B196-296CDE1280E0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5856-68DE-46AE-AB2F-1C0DC45C94FC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FB6E-A657-4BF1-9FBF-BBFE6B53835D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FDAB-FEAD-44E0-9806-4F8FAB89F23A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EAF4F-37D7-446F-8B19-8FA2E0E6D3A4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Top Down Parsing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217443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p206 exercise 4.2.1: [24 pts.] Consider the context-free grammar:</a:t>
            </a:r>
          </a:p>
          <a:p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and the token </a:t>
            </a:r>
            <a:r>
              <a:rPr lang="en-US" altLang="zh-CN" sz="2800" dirty="0">
                <a:sym typeface="Wingdings" pitchFamily="2" charset="2"/>
              </a:rPr>
              <a:t>String : </a:t>
            </a:r>
            <a:r>
              <a:rPr lang="en-US" altLang="zh-CN" sz="2800" dirty="0" err="1">
                <a:sym typeface="Wingdings" pitchFamily="2" charset="2"/>
              </a:rPr>
              <a:t>aa+a</a:t>
            </a:r>
            <a:r>
              <a:rPr lang="en-US" altLang="zh-CN" sz="2800" dirty="0">
                <a:sym typeface="Wingdings" pitchFamily="2" charset="2"/>
              </a:rPr>
              <a:t>* </a:t>
            </a:r>
            <a:endParaRPr lang="en-US" altLang="zh-CN" sz="2800" dirty="0"/>
          </a:p>
          <a:p>
            <a:r>
              <a:rPr lang="en-US" altLang="zh-CN" sz="2400" dirty="0"/>
              <a:t>[5 pts.](1) Rewrite this grammar to left factor and eliminate left recursion.</a:t>
            </a:r>
          </a:p>
          <a:p>
            <a:r>
              <a:rPr lang="en-US" altLang="zh-CN" sz="2400" dirty="0"/>
              <a:t>[5 pts.](2) Compute First Set and Follow Set for the rewritten grammar.</a:t>
            </a:r>
          </a:p>
          <a:p>
            <a:r>
              <a:rPr lang="en-US" altLang="zh-CN" sz="2400" dirty="0"/>
              <a:t>[2 pts.](3) Is it LL(1) grammar, why?</a:t>
            </a:r>
          </a:p>
          <a:p>
            <a:r>
              <a:rPr lang="en-US" altLang="zh-CN" sz="2400" dirty="0"/>
              <a:t>[7 pts.](4) Construct the LL(1) parsing table.</a:t>
            </a:r>
          </a:p>
          <a:p>
            <a:r>
              <a:rPr lang="en-US" altLang="zh-CN" sz="2400" dirty="0"/>
              <a:t>[5 pts.](5) Match the input string </a:t>
            </a:r>
            <a:r>
              <a:rPr lang="en-US" altLang="zh-CN" sz="2400" dirty="0" err="1"/>
              <a:t>aa+a</a:t>
            </a:r>
            <a:r>
              <a:rPr lang="en-US" altLang="zh-CN" sz="2400" dirty="0"/>
              <a:t>* based on the parsing table and LL(1) algorithm. 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dirty="0"/>
          </a:p>
          <a:p>
            <a:endParaRPr lang="en-US" altLang="zh-CN" sz="2400" dirty="0"/>
          </a:p>
          <a:p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5" name="矩形 4"/>
          <p:cNvSpPr/>
          <p:nvPr/>
        </p:nvSpPr>
        <p:spPr>
          <a:xfrm>
            <a:off x="1813701" y="1702549"/>
            <a:ext cx="41264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G[S]:    </a:t>
            </a:r>
            <a:r>
              <a:rPr lang="en-US" altLang="zh-CN" sz="3600" dirty="0">
                <a:solidFill>
                  <a:srgbClr val="0000FF"/>
                </a:solidFill>
              </a:rPr>
              <a:t>S</a:t>
            </a:r>
            <a:r>
              <a:rPr lang="en-US" altLang="zh-CN" sz="3600" dirty="0">
                <a:solidFill>
                  <a:srgbClr val="0000FF"/>
                </a:solidFill>
                <a:sym typeface="Wingdings" pitchFamily="2" charset="2"/>
              </a:rPr>
              <a:t>SS+|SS*|a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40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245"/>
    </mc:Choice>
    <mc:Fallback xmlns="">
      <p:transition spd="slow" advTm="1402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Top Down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(3) Is it LL(1) grammar, why?</a:t>
            </a:r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针对同一</a:t>
            </a:r>
            <a:r>
              <a:rPr lang="en-US" altLang="zh-CN" sz="2400" dirty="0">
                <a:solidFill>
                  <a:srgbClr val="0000FF"/>
                </a:solidFill>
              </a:rPr>
              <a:t>nonterminal</a:t>
            </a:r>
            <a:r>
              <a:rPr lang="zh-CN" altLang="en-US" sz="2400" dirty="0">
                <a:solidFill>
                  <a:srgbClr val="0000FF"/>
                </a:solidFill>
              </a:rPr>
              <a:t>的多个产生式，计算其每一个产生式右部文法符号串的</a:t>
            </a:r>
            <a:r>
              <a:rPr lang="en-US" altLang="zh-CN" sz="2400" dirty="0">
                <a:solidFill>
                  <a:srgbClr val="0000FF"/>
                </a:solidFill>
              </a:rPr>
              <a:t>First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Set</a:t>
            </a:r>
            <a:r>
              <a:rPr lang="zh-CN" altLang="en-US" sz="2400" dirty="0">
                <a:solidFill>
                  <a:srgbClr val="0000FF"/>
                </a:solidFill>
              </a:rPr>
              <a:t>，根据计算结果判定是否满足</a:t>
            </a:r>
            <a:r>
              <a:rPr lang="en-US" altLang="zh-CN" sz="2400" dirty="0">
                <a:solidFill>
                  <a:srgbClr val="0000FF"/>
                </a:solidFill>
              </a:rPr>
              <a:t>LL(1)</a:t>
            </a:r>
            <a:r>
              <a:rPr lang="zh-CN" altLang="en-US" sz="2400" dirty="0">
                <a:solidFill>
                  <a:srgbClr val="0000FF"/>
                </a:solidFill>
              </a:rPr>
              <a:t>的判定条件</a:t>
            </a:r>
            <a:r>
              <a:rPr lang="en-US" altLang="zh-CN" sz="2400" dirty="0">
                <a:solidFill>
                  <a:srgbClr val="0000FF"/>
                </a:solidFill>
              </a:rPr>
              <a:t>1</a:t>
            </a:r>
          </a:p>
          <a:p>
            <a:pPr lvl="1"/>
            <a:r>
              <a:rPr lang="zh-CN" altLang="en-US" sz="2400" dirty="0"/>
              <a:t>如果</a:t>
            </a:r>
            <a:r>
              <a:rPr lang="en-US" altLang="zh-CN" sz="2400" b="1" dirty="0">
                <a:solidFill>
                  <a:srgbClr val="FF0000"/>
                </a:solidFill>
              </a:rPr>
              <a:t>ɛ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First(</a:t>
            </a:r>
            <a:r>
              <a:rPr lang="en-US" altLang="zh-CN" sz="2400" dirty="0"/>
              <a:t>nonterminal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，则根据该</a:t>
            </a:r>
            <a:r>
              <a:rPr lang="en-US" altLang="zh-CN" sz="2400" dirty="0"/>
              <a:t>nonterminal</a:t>
            </a:r>
            <a:r>
              <a:rPr lang="zh-CN" altLang="en-US" sz="2400" dirty="0"/>
              <a:t>的</a:t>
            </a:r>
            <a:r>
              <a:rPr lang="en-US" altLang="zh-CN" sz="2400" dirty="0"/>
              <a:t>Follow</a:t>
            </a:r>
            <a:r>
              <a:rPr lang="zh-CN" altLang="en-US" sz="2400" dirty="0"/>
              <a:t> </a:t>
            </a:r>
            <a:r>
              <a:rPr lang="en-US" altLang="zh-CN" sz="2400" dirty="0"/>
              <a:t>Set</a:t>
            </a:r>
            <a:r>
              <a:rPr lang="zh-CN" altLang="en-US" sz="2400" dirty="0"/>
              <a:t>判定是否满足</a:t>
            </a:r>
            <a:r>
              <a:rPr lang="en-US" altLang="zh-CN" sz="2400" dirty="0"/>
              <a:t>LL(1)</a:t>
            </a:r>
            <a:r>
              <a:rPr lang="zh-CN" altLang="en-US" sz="2400" dirty="0"/>
              <a:t>的判定条件</a:t>
            </a:r>
            <a:r>
              <a:rPr lang="en-US" altLang="zh-CN" sz="2400" dirty="0"/>
              <a:t>2</a:t>
            </a:r>
          </a:p>
        </p:txBody>
      </p:sp>
      <p:sp>
        <p:nvSpPr>
          <p:cNvPr id="4" name="矩形 3"/>
          <p:cNvSpPr/>
          <p:nvPr/>
        </p:nvSpPr>
        <p:spPr>
          <a:xfrm>
            <a:off x="323528" y="3573016"/>
            <a:ext cx="200721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S</a:t>
            </a:r>
            <a:r>
              <a:rPr lang="zh-CN" altLang="en-US" sz="2800" dirty="0"/>
              <a:t>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altLang="zh-CN" sz="2800" dirty="0" err="1">
                <a:sym typeface="Wingdings" pitchFamily="2" charset="2"/>
              </a:rPr>
              <a:t>aS’</a:t>
            </a:r>
            <a:endParaRPr lang="en-US" altLang="zh-CN" sz="2800" dirty="0">
              <a:sym typeface="Wingdings" pitchFamily="2" charset="2"/>
            </a:endParaRPr>
          </a:p>
          <a:p>
            <a:r>
              <a:rPr lang="en-US" altLang="zh-CN" sz="2800" dirty="0">
                <a:solidFill>
                  <a:srgbClr val="FF0000"/>
                </a:solidFill>
                <a:sym typeface="Wingdings" pitchFamily="2" charset="2"/>
              </a:rPr>
              <a:t>S’ 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sym typeface="Wingdings" pitchFamily="2" charset="2"/>
              </a:rPr>
              <a:t>SOS’|</a:t>
            </a:r>
            <a:r>
              <a:rPr lang="en-US" altLang="zh-CN" sz="2800" b="1" dirty="0">
                <a:solidFill>
                  <a:srgbClr val="FF0000"/>
                </a:solidFill>
              </a:rPr>
              <a:t> ɛ</a:t>
            </a:r>
            <a:endParaRPr lang="en-US" altLang="zh-CN" sz="2800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altLang="zh-CN" sz="2800" dirty="0">
                <a:solidFill>
                  <a:srgbClr val="FF0000"/>
                </a:solidFill>
                <a:sym typeface="Wingdings" pitchFamily="2" charset="2"/>
              </a:rPr>
              <a:t>O +|</a:t>
            </a:r>
            <a:r>
              <a:rPr lang="zh-CN" altLang="en-US" sz="2800" dirty="0">
                <a:solidFill>
                  <a:srgbClr val="FF0000"/>
                </a:solidFill>
                <a:sym typeface="Wingdings" pitchFamily="2" charset="2"/>
              </a:rPr>
              <a:t>*</a:t>
            </a:r>
            <a:endParaRPr lang="en-US" altLang="zh-CN" sz="2800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4612" y="3626346"/>
            <a:ext cx="2861296" cy="2185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/>
              <a:t>First(</a:t>
            </a:r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SOS’</a:t>
            </a:r>
            <a:r>
              <a:rPr lang="en-US" altLang="zh-CN" sz="2200" dirty="0"/>
              <a:t>)=First(</a:t>
            </a:r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S</a:t>
            </a:r>
            <a:r>
              <a:rPr lang="en-US" altLang="zh-CN" sz="2200" dirty="0"/>
              <a:t>)</a:t>
            </a:r>
            <a:r>
              <a:rPr lang="zh-CN" altLang="en-US" sz="2200" dirty="0"/>
              <a:t> </a:t>
            </a:r>
            <a:r>
              <a:rPr lang="en-US" altLang="zh-CN" sz="2200" dirty="0">
                <a:sym typeface="Wingdings" pitchFamily="2" charset="2"/>
              </a:rPr>
              <a:t>={a}</a:t>
            </a:r>
          </a:p>
          <a:p>
            <a:r>
              <a:rPr lang="en-US" altLang="zh-CN" sz="2200" dirty="0">
                <a:sym typeface="Wingdings" pitchFamily="2" charset="2"/>
              </a:rPr>
              <a:t>First(</a:t>
            </a:r>
            <a:r>
              <a:rPr lang="en-US" altLang="zh-CN" sz="2400" b="1" dirty="0">
                <a:solidFill>
                  <a:srgbClr val="FF0000"/>
                </a:solidFill>
              </a:rPr>
              <a:t>ɛ</a:t>
            </a:r>
            <a:r>
              <a:rPr lang="en-US" altLang="zh-CN" sz="2200" dirty="0">
                <a:sym typeface="Wingdings" pitchFamily="2" charset="2"/>
              </a:rPr>
              <a:t>) ={ </a:t>
            </a:r>
            <a:r>
              <a:rPr lang="en-US" altLang="zh-CN" sz="2400" b="1" dirty="0"/>
              <a:t>ɛ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200" dirty="0">
                <a:sym typeface="Wingdings" pitchFamily="2" charset="2"/>
              </a:rPr>
              <a:t>}</a:t>
            </a:r>
          </a:p>
          <a:p>
            <a:endParaRPr lang="en-US" altLang="zh-CN" sz="2200" dirty="0">
              <a:sym typeface="Wingdings" pitchFamily="2" charset="2"/>
            </a:endParaRPr>
          </a:p>
          <a:p>
            <a:r>
              <a:rPr lang="en-US" altLang="zh-CN" sz="2200" dirty="0">
                <a:sym typeface="Wingdings" pitchFamily="2" charset="2"/>
              </a:rPr>
              <a:t>First(</a:t>
            </a:r>
            <a:r>
              <a:rPr lang="en-US" altLang="zh-CN" sz="2200" dirty="0">
                <a:solidFill>
                  <a:srgbClr val="FF0000"/>
                </a:solidFill>
                <a:sym typeface="Wingdings" pitchFamily="2" charset="2"/>
              </a:rPr>
              <a:t>+</a:t>
            </a:r>
            <a:r>
              <a:rPr lang="en-US" altLang="zh-CN" sz="2200" dirty="0">
                <a:sym typeface="Wingdings" pitchFamily="2" charset="2"/>
              </a:rPr>
              <a:t>)= {+}</a:t>
            </a:r>
          </a:p>
          <a:p>
            <a:r>
              <a:rPr lang="en-US" altLang="zh-CN" sz="2200" dirty="0">
                <a:sym typeface="Wingdings" pitchFamily="2" charset="2"/>
              </a:rPr>
              <a:t>First(</a:t>
            </a:r>
            <a:r>
              <a:rPr lang="zh-CN" altLang="en-US" sz="2200" dirty="0">
                <a:solidFill>
                  <a:srgbClr val="FF0000"/>
                </a:solidFill>
                <a:sym typeface="Wingdings" pitchFamily="2" charset="2"/>
              </a:rPr>
              <a:t>*</a:t>
            </a:r>
            <a:r>
              <a:rPr lang="en-US" altLang="zh-CN" sz="2200" dirty="0">
                <a:sym typeface="Wingdings" pitchFamily="2" charset="2"/>
              </a:rPr>
              <a:t>) ={</a:t>
            </a:r>
            <a:r>
              <a:rPr lang="zh-CN" altLang="en-US" sz="2200" dirty="0">
                <a:sym typeface="Wingdings" pitchFamily="2" charset="2"/>
              </a:rPr>
              <a:t>*</a:t>
            </a:r>
            <a:r>
              <a:rPr lang="en-US" altLang="zh-CN" sz="2200" dirty="0">
                <a:sym typeface="Wingdings" pitchFamily="2" charset="2"/>
              </a:rPr>
              <a:t>}</a:t>
            </a:r>
          </a:p>
          <a:p>
            <a:endParaRPr lang="en-US" altLang="zh-CN" sz="2200" dirty="0">
              <a:sym typeface="Wingdings" pitchFamily="2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79879" y="3933056"/>
            <a:ext cx="30187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/>
              <a:t>First(</a:t>
            </a:r>
            <a:r>
              <a:rPr lang="en-US" altLang="zh-CN" sz="2000" dirty="0">
                <a:solidFill>
                  <a:srgbClr val="FF0000"/>
                </a:solidFill>
                <a:sym typeface="Wingdings" pitchFamily="2" charset="2"/>
              </a:rPr>
              <a:t>SOS’</a:t>
            </a:r>
            <a:r>
              <a:rPr lang="en-US" altLang="zh-CN" sz="2200" dirty="0"/>
              <a:t>)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∩</a:t>
            </a:r>
            <a:r>
              <a:rPr lang="zh-CN" altLang="en-US" sz="2200" dirty="0"/>
              <a:t> </a:t>
            </a:r>
            <a:r>
              <a:rPr lang="en-US" altLang="zh-CN" sz="2200" dirty="0">
                <a:sym typeface="Wingdings" pitchFamily="2" charset="2"/>
              </a:rPr>
              <a:t>First(</a:t>
            </a:r>
            <a:r>
              <a:rPr lang="en-US" altLang="zh-CN" sz="2000" b="1" dirty="0">
                <a:solidFill>
                  <a:srgbClr val="FF0000"/>
                </a:solidFill>
              </a:rPr>
              <a:t>ɛ</a:t>
            </a:r>
            <a:r>
              <a:rPr lang="en-US" altLang="zh-CN" sz="2200" dirty="0">
                <a:sym typeface="Wingdings" pitchFamily="2" charset="2"/>
              </a:rPr>
              <a:t>)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Φ</a:t>
            </a:r>
            <a:r>
              <a:rPr lang="en-US" altLang="zh-CN" sz="2200" dirty="0">
                <a:sym typeface="Wingdings" pitchFamily="2" charset="2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5500694" y="4929198"/>
            <a:ext cx="27223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/>
              <a:t>First(</a:t>
            </a:r>
            <a:r>
              <a:rPr lang="en-US" altLang="zh-CN" sz="2200" dirty="0">
                <a:solidFill>
                  <a:srgbClr val="FF0000"/>
                </a:solidFill>
                <a:sym typeface="Wingdings" pitchFamily="2" charset="2"/>
              </a:rPr>
              <a:t>+</a:t>
            </a:r>
            <a:r>
              <a:rPr lang="en-US" altLang="zh-CN" sz="2200" dirty="0"/>
              <a:t>)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∩</a:t>
            </a:r>
            <a:r>
              <a:rPr lang="zh-CN" altLang="en-US" sz="2200" dirty="0"/>
              <a:t> </a:t>
            </a:r>
            <a:r>
              <a:rPr lang="en-US" altLang="zh-CN" sz="2200" dirty="0">
                <a:sym typeface="Wingdings" pitchFamily="2" charset="2"/>
              </a:rPr>
              <a:t>First(</a:t>
            </a:r>
            <a:r>
              <a:rPr lang="zh-CN" altLang="en-US" sz="2200" b="1" dirty="0">
                <a:solidFill>
                  <a:srgbClr val="FF0000"/>
                </a:solidFill>
              </a:rPr>
              <a:t>*</a:t>
            </a:r>
            <a:r>
              <a:rPr lang="en-US" altLang="zh-CN" sz="2200" dirty="0">
                <a:sym typeface="Wingdings" pitchFamily="2" charset="2"/>
              </a:rPr>
              <a:t>)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Φ</a:t>
            </a:r>
            <a:r>
              <a:rPr lang="en-US" altLang="zh-CN" sz="2200" dirty="0">
                <a:sym typeface="Wingdings" pitchFamily="2" charset="2"/>
              </a:rPr>
              <a:t> </a:t>
            </a:r>
          </a:p>
        </p:txBody>
      </p:sp>
      <p:sp>
        <p:nvSpPr>
          <p:cNvPr id="9" name="矩形 8"/>
          <p:cNvSpPr/>
          <p:nvPr/>
        </p:nvSpPr>
        <p:spPr>
          <a:xfrm>
            <a:off x="4786314" y="5500702"/>
            <a:ext cx="3113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满足</a:t>
            </a:r>
            <a:r>
              <a:rPr lang="en-US" altLang="zh-CN" sz="2400" b="1" dirty="0">
                <a:solidFill>
                  <a:srgbClr val="FF0000"/>
                </a:solidFill>
              </a:rPr>
              <a:t>LL(1)</a:t>
            </a:r>
            <a:r>
              <a:rPr lang="zh-CN" altLang="en-US" sz="2400" b="1" dirty="0">
                <a:solidFill>
                  <a:srgbClr val="FF0000"/>
                </a:solidFill>
              </a:rPr>
              <a:t>的判定条件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1520" y="5212357"/>
            <a:ext cx="250600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First(S)</a:t>
            </a:r>
            <a:r>
              <a:rPr lang="zh-CN" altLang="en-US" sz="2800" dirty="0"/>
              <a:t> </a:t>
            </a:r>
            <a:r>
              <a:rPr lang="en-US" altLang="zh-CN" sz="2800" dirty="0">
                <a:sym typeface="Wingdings" pitchFamily="2" charset="2"/>
              </a:rPr>
              <a:t>={ a }</a:t>
            </a:r>
          </a:p>
          <a:p>
            <a:r>
              <a:rPr lang="en-US" altLang="zh-CN" sz="2800" dirty="0">
                <a:sym typeface="Wingdings" pitchFamily="2" charset="2"/>
              </a:rPr>
              <a:t>First(S’) ={ </a:t>
            </a:r>
            <a:r>
              <a:rPr lang="en-US" altLang="zh-CN" sz="2800" b="1" dirty="0">
                <a:solidFill>
                  <a:srgbClr val="FF0000"/>
                </a:solidFill>
              </a:rPr>
              <a:t>ɛ </a:t>
            </a:r>
            <a:r>
              <a:rPr lang="en-US" altLang="zh-CN" sz="2800" dirty="0"/>
              <a:t>, </a:t>
            </a:r>
            <a:r>
              <a:rPr lang="en-US" altLang="zh-CN" sz="2800" dirty="0">
                <a:sym typeface="Wingdings" pitchFamily="2" charset="2"/>
              </a:rPr>
              <a:t>a }</a:t>
            </a:r>
          </a:p>
          <a:p>
            <a:r>
              <a:rPr lang="en-US" altLang="zh-CN" sz="2800" dirty="0">
                <a:sym typeface="Wingdings" pitchFamily="2" charset="2"/>
              </a:rPr>
              <a:t>First(O)={</a:t>
            </a:r>
            <a:r>
              <a:rPr lang="en-US" altLang="zh-CN" sz="28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/>
              <a:t>+, * </a:t>
            </a:r>
            <a:r>
              <a:rPr lang="en-US" altLang="zh-CN" sz="2800" dirty="0">
                <a:sym typeface="Wingdings" pitchFamily="2" charset="2"/>
              </a:rPr>
              <a:t>}</a:t>
            </a:r>
            <a:endParaRPr lang="en-US" altLang="zh-CN" sz="2800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732"/>
    </mc:Choice>
    <mc:Fallback xmlns="">
      <p:transition spd="slow" advTm="2147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Top Down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(3) Is it LL(1) grammar, why?</a:t>
            </a:r>
          </a:p>
          <a:p>
            <a:pPr lvl="1"/>
            <a:r>
              <a:rPr lang="zh-CN" altLang="en-US" sz="2400" dirty="0"/>
              <a:t>针对同一</a:t>
            </a:r>
            <a:r>
              <a:rPr lang="en-US" altLang="zh-CN" sz="2400" dirty="0"/>
              <a:t>nonterminal</a:t>
            </a:r>
            <a:r>
              <a:rPr lang="zh-CN" altLang="en-US" sz="2400" dirty="0"/>
              <a:t>的多个产生式，计算其每一个产生式右部的</a:t>
            </a:r>
            <a:r>
              <a:rPr lang="en-US" altLang="zh-CN" sz="2400" dirty="0"/>
              <a:t>First</a:t>
            </a:r>
            <a:r>
              <a:rPr lang="zh-CN" altLang="en-US" sz="2400" dirty="0"/>
              <a:t> </a:t>
            </a:r>
            <a:r>
              <a:rPr lang="en-US" altLang="zh-CN" sz="2400" dirty="0"/>
              <a:t>Set</a:t>
            </a:r>
            <a:r>
              <a:rPr lang="zh-CN" altLang="en-US" sz="2400" dirty="0"/>
              <a:t>，根据计算结果判定是否满足</a:t>
            </a:r>
            <a:r>
              <a:rPr lang="en-US" altLang="zh-CN" sz="2400" dirty="0"/>
              <a:t>LL(1)</a:t>
            </a:r>
            <a:r>
              <a:rPr lang="zh-CN" altLang="en-US" sz="2400" dirty="0"/>
              <a:t>的判定条件</a:t>
            </a:r>
            <a:r>
              <a:rPr lang="en-US" altLang="zh-CN" sz="2400" dirty="0"/>
              <a:t>1</a:t>
            </a:r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如果</a:t>
            </a:r>
            <a:r>
              <a:rPr lang="en-US" altLang="zh-CN" sz="2400" b="1" dirty="0">
                <a:solidFill>
                  <a:srgbClr val="0000FF"/>
                </a:solidFill>
              </a:rPr>
              <a:t>ɛ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First(</a:t>
            </a:r>
            <a:r>
              <a:rPr lang="en-US" altLang="zh-CN" sz="2400" dirty="0">
                <a:solidFill>
                  <a:srgbClr val="0000FF"/>
                </a:solidFill>
              </a:rPr>
              <a:t>nonterminal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，则根据该</a:t>
            </a:r>
            <a:r>
              <a:rPr lang="en-US" altLang="zh-CN" sz="2400" dirty="0">
                <a:solidFill>
                  <a:srgbClr val="0000FF"/>
                </a:solidFill>
              </a:rPr>
              <a:t>nonterminal</a:t>
            </a:r>
            <a:r>
              <a:rPr lang="zh-CN" altLang="en-US" sz="2400" dirty="0">
                <a:solidFill>
                  <a:srgbClr val="0000FF"/>
                </a:solidFill>
              </a:rPr>
              <a:t>的</a:t>
            </a:r>
            <a:r>
              <a:rPr lang="en-US" altLang="zh-CN" sz="2400" dirty="0">
                <a:solidFill>
                  <a:srgbClr val="0000FF"/>
                </a:solidFill>
              </a:rPr>
              <a:t>Follow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Set</a:t>
            </a:r>
            <a:r>
              <a:rPr lang="zh-CN" altLang="en-US" sz="2400" dirty="0">
                <a:solidFill>
                  <a:srgbClr val="0000FF"/>
                </a:solidFill>
              </a:rPr>
              <a:t>判定是否满足</a:t>
            </a:r>
            <a:r>
              <a:rPr lang="en-US" altLang="zh-CN" sz="2400" dirty="0">
                <a:solidFill>
                  <a:srgbClr val="0000FF"/>
                </a:solidFill>
              </a:rPr>
              <a:t>LL(1)</a:t>
            </a:r>
            <a:r>
              <a:rPr lang="zh-CN" altLang="en-US" sz="2400" dirty="0">
                <a:solidFill>
                  <a:srgbClr val="0000FF"/>
                </a:solidFill>
              </a:rPr>
              <a:t>的判定条件</a:t>
            </a:r>
            <a:r>
              <a:rPr lang="en-US" altLang="zh-CN" sz="2400" dirty="0">
                <a:solidFill>
                  <a:srgbClr val="0000FF"/>
                </a:solidFill>
              </a:rPr>
              <a:t>2</a:t>
            </a:r>
          </a:p>
          <a:p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596" y="3645024"/>
            <a:ext cx="200721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S</a:t>
            </a:r>
            <a:r>
              <a:rPr lang="zh-CN" altLang="en-US" sz="2800" dirty="0"/>
              <a:t>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altLang="zh-CN" sz="2800" dirty="0" err="1">
                <a:sym typeface="Wingdings" pitchFamily="2" charset="2"/>
              </a:rPr>
              <a:t>aS’</a:t>
            </a:r>
            <a:endParaRPr lang="en-US" altLang="zh-CN" sz="2800" dirty="0">
              <a:sym typeface="Wingdings" pitchFamily="2" charset="2"/>
            </a:endParaRPr>
          </a:p>
          <a:p>
            <a:r>
              <a:rPr lang="en-US" altLang="zh-CN" sz="2800" dirty="0">
                <a:solidFill>
                  <a:srgbClr val="FF0000"/>
                </a:solidFill>
                <a:sym typeface="Wingdings" pitchFamily="2" charset="2"/>
              </a:rPr>
              <a:t>S’ 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sym typeface="Wingdings" pitchFamily="2" charset="2"/>
              </a:rPr>
              <a:t>SOS’|</a:t>
            </a:r>
            <a:r>
              <a:rPr lang="en-US" altLang="zh-CN" sz="2800" b="1" dirty="0">
                <a:solidFill>
                  <a:srgbClr val="FF0000"/>
                </a:solidFill>
              </a:rPr>
              <a:t> ɛ</a:t>
            </a:r>
            <a:endParaRPr lang="en-US" altLang="zh-CN" sz="2800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altLang="zh-CN" sz="2800" dirty="0">
                <a:sym typeface="Wingdings" pitchFamily="2" charset="2"/>
              </a:rPr>
              <a:t>O +|</a:t>
            </a:r>
            <a:r>
              <a:rPr lang="zh-CN" altLang="en-US" sz="2800" dirty="0">
                <a:sym typeface="Wingdings" pitchFamily="2" charset="2"/>
              </a:rPr>
              <a:t>*</a:t>
            </a:r>
            <a:endParaRPr lang="en-US" altLang="zh-CN" sz="2800" dirty="0">
              <a:sym typeface="Wingdings" pitchFamily="2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45104" y="4983559"/>
            <a:ext cx="251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ym typeface="Wingdings" pitchFamily="2" charset="2"/>
              </a:rPr>
              <a:t>Follow(</a:t>
            </a:r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S’</a:t>
            </a:r>
            <a:r>
              <a:rPr lang="en-US" altLang="zh-CN" sz="2400" dirty="0">
                <a:sym typeface="Wingdings" pitchFamily="2" charset="2"/>
              </a:rPr>
              <a:t>)={</a:t>
            </a:r>
            <a:r>
              <a:rPr lang="en-US" altLang="zh-CN" sz="2400" b="1" dirty="0"/>
              <a:t>$,</a:t>
            </a:r>
            <a:r>
              <a:rPr lang="en-US" altLang="zh-CN" sz="2400" dirty="0"/>
              <a:t> +, *</a:t>
            </a:r>
            <a:r>
              <a:rPr lang="en-US" altLang="zh-CN" sz="2400" dirty="0">
                <a:sym typeface="Wingdings" pitchFamily="2" charset="2"/>
              </a:rPr>
              <a:t>}</a:t>
            </a:r>
            <a:endParaRPr lang="en-US" altLang="zh-CN" sz="2400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5896" y="5415607"/>
            <a:ext cx="54978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ym typeface="Wingdings" pitchFamily="2" charset="2"/>
              </a:rPr>
              <a:t>First(</a:t>
            </a:r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S’</a:t>
            </a:r>
            <a:r>
              <a:rPr lang="en-US" altLang="zh-CN" sz="2400" dirty="0">
                <a:sym typeface="Wingdings" pitchFamily="2" charset="2"/>
              </a:rPr>
              <a:t>)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∩</a:t>
            </a:r>
            <a:r>
              <a:rPr lang="en-US" altLang="zh-CN" sz="2400" dirty="0">
                <a:sym typeface="Wingdings" pitchFamily="2" charset="2"/>
              </a:rPr>
              <a:t> Follow(</a:t>
            </a:r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S’</a:t>
            </a:r>
            <a:r>
              <a:rPr lang="en-US" altLang="zh-CN" sz="2400" dirty="0">
                <a:sym typeface="Wingdings" pitchFamily="2" charset="2"/>
              </a:rPr>
              <a:t>)=</a:t>
            </a:r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{ </a:t>
            </a:r>
            <a:r>
              <a:rPr lang="en-US" altLang="zh-CN" sz="2400" b="1" dirty="0">
                <a:solidFill>
                  <a:srgbClr val="FF0000"/>
                </a:solidFill>
              </a:rPr>
              <a:t>ɛ 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a }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∩ </a:t>
            </a:r>
            <a:r>
              <a:rPr lang="en-US" altLang="zh-CN" sz="2400" dirty="0">
                <a:sym typeface="Wingdings" pitchFamily="2" charset="2"/>
              </a:rPr>
              <a:t>{</a:t>
            </a:r>
            <a:r>
              <a:rPr lang="en-US" altLang="zh-CN" sz="2400" b="1" dirty="0"/>
              <a:t>$,</a:t>
            </a:r>
            <a:r>
              <a:rPr lang="en-US" altLang="zh-CN" sz="2400" dirty="0"/>
              <a:t> +, *</a:t>
            </a:r>
            <a:r>
              <a:rPr lang="en-US" altLang="zh-CN" sz="2400" dirty="0">
                <a:sym typeface="Wingdings" pitchFamily="2" charset="2"/>
              </a:rPr>
              <a:t>}=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Φ</a:t>
            </a:r>
            <a:endParaRPr lang="en-US" altLang="zh-CN" sz="2400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63888" y="5859269"/>
            <a:ext cx="4248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满足</a:t>
            </a:r>
            <a:r>
              <a:rPr lang="en-US" altLang="zh-CN" sz="2800" b="1" dirty="0">
                <a:solidFill>
                  <a:srgbClr val="FF0000"/>
                </a:solidFill>
              </a:rPr>
              <a:t>LL(1)</a:t>
            </a:r>
            <a:r>
              <a:rPr lang="zh-CN" altLang="en-US" sz="2800" b="1" dirty="0">
                <a:solidFill>
                  <a:srgbClr val="FF0000"/>
                </a:solidFill>
              </a:rPr>
              <a:t>的判定条件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</a:rPr>
              <a:t>因此该文法是</a:t>
            </a:r>
            <a:r>
              <a:rPr lang="en-US" altLang="zh-CN" sz="2800" b="1" dirty="0">
                <a:solidFill>
                  <a:srgbClr val="FF0000"/>
                </a:solidFill>
              </a:rPr>
              <a:t>LL(1)</a:t>
            </a:r>
            <a:r>
              <a:rPr lang="zh-CN" altLang="en-US" sz="2800" b="1" dirty="0">
                <a:solidFill>
                  <a:srgbClr val="FF0000"/>
                </a:solidFill>
              </a:rPr>
              <a:t>文法</a:t>
            </a:r>
            <a:r>
              <a:rPr lang="en-US" altLang="zh-CN" sz="2800" b="1" dirty="0">
                <a:solidFill>
                  <a:srgbClr val="FF0000"/>
                </a:solidFill>
              </a:rPr>
              <a:t>!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5212357"/>
            <a:ext cx="250600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First(S)</a:t>
            </a:r>
            <a:r>
              <a:rPr lang="zh-CN" altLang="en-US" sz="2800" dirty="0"/>
              <a:t> </a:t>
            </a:r>
            <a:r>
              <a:rPr lang="en-US" altLang="zh-CN" sz="2800" dirty="0">
                <a:sym typeface="Wingdings" pitchFamily="2" charset="2"/>
              </a:rPr>
              <a:t>={ a }</a:t>
            </a:r>
          </a:p>
          <a:p>
            <a:r>
              <a:rPr lang="en-US" altLang="zh-CN" sz="2800" dirty="0">
                <a:solidFill>
                  <a:srgbClr val="FF0000"/>
                </a:solidFill>
                <a:sym typeface="Wingdings" pitchFamily="2" charset="2"/>
              </a:rPr>
              <a:t>First(S’) ={ </a:t>
            </a:r>
            <a:r>
              <a:rPr lang="en-US" altLang="zh-CN" sz="2800" b="1" dirty="0">
                <a:solidFill>
                  <a:srgbClr val="FF0000"/>
                </a:solidFill>
              </a:rPr>
              <a:t>ɛ </a:t>
            </a:r>
            <a:r>
              <a:rPr lang="en-US" altLang="zh-CN" sz="2800" dirty="0">
                <a:solidFill>
                  <a:srgbClr val="FF0000"/>
                </a:solidFill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  <a:sym typeface="Wingdings" pitchFamily="2" charset="2"/>
              </a:rPr>
              <a:t>a }</a:t>
            </a:r>
          </a:p>
          <a:p>
            <a:r>
              <a:rPr lang="en-US" altLang="zh-CN" sz="2800" dirty="0">
                <a:sym typeface="Wingdings" pitchFamily="2" charset="2"/>
              </a:rPr>
              <a:t>First(O)={</a:t>
            </a:r>
            <a:r>
              <a:rPr lang="en-US" altLang="zh-CN" sz="28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/>
              <a:t>+, * </a:t>
            </a:r>
            <a:r>
              <a:rPr lang="en-US" altLang="zh-CN" sz="2800" dirty="0">
                <a:sym typeface="Wingdings" pitchFamily="2" charset="2"/>
              </a:rPr>
              <a:t>}</a:t>
            </a:r>
            <a:endParaRPr lang="en-US" altLang="zh-CN" sz="2800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02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962"/>
    </mc:Choice>
    <mc:Fallback xmlns="">
      <p:transition spd="slow" advTm="909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Top Down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、构建</a:t>
            </a:r>
            <a:r>
              <a:rPr lang="en-US" altLang="zh-CN" dirty="0"/>
              <a:t>LL(1)</a:t>
            </a:r>
            <a:r>
              <a:rPr lang="zh-CN" altLang="en-US" dirty="0"/>
              <a:t>分析表</a:t>
            </a:r>
            <a:endParaRPr lang="en-US" altLang="zh-CN" dirty="0"/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Repeat the following two steps for each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nonterminal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and production choice A→ α</a:t>
            </a:r>
          </a:p>
          <a:p>
            <a:pPr lvl="2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For each token ‘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’ in First(α), add A→ α to the entry M[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A,a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2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in First(α), for each element ‘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’ of Follow(A) (token or $), add A→ α to M[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A,a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926"/>
    </mc:Choice>
    <mc:Fallback xmlns="">
      <p:transition spd="slow" advTm="16592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Top Down Parsing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988909"/>
              </p:ext>
            </p:extLst>
          </p:nvPr>
        </p:nvGraphicFramePr>
        <p:xfrm>
          <a:off x="1752160" y="3861048"/>
          <a:ext cx="5772168" cy="1909704"/>
        </p:xfrm>
        <a:graphic>
          <a:graphicData uri="http://schemas.openxmlformats.org/drawingml/2006/table">
            <a:tbl>
              <a:tblPr/>
              <a:tblGrid>
                <a:gridCol w="660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3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3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+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*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$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66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 err="1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en-US" altLang="zh-CN" sz="2400" kern="100" dirty="0" err="1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  <a:sym typeface="Wingdings" pitchFamily="2" charset="2"/>
                        </a:rPr>
                        <a:t></a:t>
                      </a:r>
                      <a:r>
                        <a:rPr lang="en-US" altLang="zh-CN" sz="2400" kern="100" dirty="0" err="1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aS</a:t>
                      </a: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  <a:sym typeface="Wingdings" pitchFamily="2" charset="2"/>
                        </a:rPr>
                        <a:t>S’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  <a:sym typeface="Wingdings" pitchFamily="2" charset="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S’ 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SOS’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S’ 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 ɛ</a:t>
                      </a:r>
                      <a:endParaRPr lang="en-US" altLang="zh-CN" sz="2400" dirty="0">
                        <a:solidFill>
                          <a:srgbClr val="FF0000"/>
                        </a:solidFill>
                        <a:sym typeface="Wingdings" pitchFamily="2" charset="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S’ 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 ɛ</a:t>
                      </a:r>
                      <a:endParaRPr lang="en-US" altLang="zh-CN" sz="2400" dirty="0">
                        <a:solidFill>
                          <a:srgbClr val="FF0000"/>
                        </a:solidFill>
                        <a:sym typeface="Wingdings" pitchFamily="2" charset="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S’ 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 ɛ</a:t>
                      </a:r>
                      <a:endParaRPr lang="en-US" altLang="zh-CN" sz="2400" dirty="0">
                        <a:solidFill>
                          <a:srgbClr val="FF0000"/>
                        </a:solidFill>
                        <a:sym typeface="Wingdings" pitchFamily="2" charset="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1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O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altLang="zh-CN" sz="2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  <a:sym typeface="Wingdings" pitchFamily="2" charset="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O +</a:t>
                      </a:r>
                      <a:endParaRPr lang="en-US" altLang="zh-CN" sz="24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  <a:sym typeface="Wingdings" pitchFamily="2" charset="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O *</a:t>
                      </a:r>
                      <a:endParaRPr lang="en-US" altLang="zh-CN" sz="24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  <a:sym typeface="Wingdings" pitchFamily="2" charset="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3200" b="1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79512" y="1484784"/>
            <a:ext cx="200721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S</a:t>
            </a:r>
            <a:r>
              <a:rPr lang="zh-CN" altLang="en-US" sz="2800" dirty="0"/>
              <a:t>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altLang="zh-CN" sz="2800" dirty="0" err="1">
                <a:sym typeface="Wingdings" pitchFamily="2" charset="2"/>
              </a:rPr>
              <a:t>aS’</a:t>
            </a:r>
            <a:endParaRPr lang="en-US" altLang="zh-CN" sz="2800" dirty="0">
              <a:sym typeface="Wingdings" pitchFamily="2" charset="2"/>
            </a:endParaRPr>
          </a:p>
          <a:p>
            <a:r>
              <a:rPr lang="en-US" altLang="zh-CN" sz="2800" dirty="0">
                <a:solidFill>
                  <a:srgbClr val="FF0000"/>
                </a:solidFill>
                <a:sym typeface="Wingdings" pitchFamily="2" charset="2"/>
              </a:rPr>
              <a:t>S’ 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sym typeface="Wingdings" pitchFamily="2" charset="2"/>
              </a:rPr>
              <a:t>SOS’|</a:t>
            </a:r>
            <a:r>
              <a:rPr lang="en-US" altLang="zh-CN" sz="2800" b="1" dirty="0">
                <a:solidFill>
                  <a:srgbClr val="FF0000"/>
                </a:solidFill>
              </a:rPr>
              <a:t> ɛ</a:t>
            </a:r>
            <a:endParaRPr lang="en-US" altLang="zh-CN" sz="2800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altLang="zh-CN" sz="2800" dirty="0">
                <a:solidFill>
                  <a:srgbClr val="FF0000"/>
                </a:solidFill>
                <a:sym typeface="Wingdings" pitchFamily="2" charset="2"/>
              </a:rPr>
              <a:t>O +|</a:t>
            </a:r>
            <a:r>
              <a:rPr lang="zh-CN" altLang="en-US" sz="2800" dirty="0">
                <a:solidFill>
                  <a:srgbClr val="FF0000"/>
                </a:solidFill>
                <a:sym typeface="Wingdings" pitchFamily="2" charset="2"/>
              </a:rPr>
              <a:t>*</a:t>
            </a:r>
            <a:endParaRPr lang="en-US" altLang="zh-CN" sz="2800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76256" y="1988840"/>
            <a:ext cx="21276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sym typeface="Wingdings" pitchFamily="2" charset="2"/>
              </a:rPr>
              <a:t>Follow(S’)={</a:t>
            </a:r>
            <a:r>
              <a:rPr lang="en-US" altLang="zh-CN" sz="2000" b="1" dirty="0">
                <a:solidFill>
                  <a:srgbClr val="FF0000"/>
                </a:solidFill>
              </a:rPr>
              <a:t>$,</a:t>
            </a:r>
            <a:r>
              <a:rPr lang="en-US" altLang="zh-CN" sz="2000" dirty="0">
                <a:solidFill>
                  <a:srgbClr val="FF0000"/>
                </a:solidFill>
              </a:rPr>
              <a:t> +, *</a:t>
            </a:r>
            <a:r>
              <a:rPr lang="en-US" altLang="zh-CN" sz="2000" dirty="0">
                <a:solidFill>
                  <a:srgbClr val="FF0000"/>
                </a:solidFill>
                <a:sym typeface="Wingdings" pitchFamily="2" charset="2"/>
              </a:rPr>
              <a:t>}</a:t>
            </a:r>
          </a:p>
          <a:p>
            <a:endParaRPr lang="en-US" altLang="zh-CN" sz="2000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67744" y="1484784"/>
            <a:ext cx="184441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First(S)</a:t>
            </a:r>
            <a:r>
              <a:rPr lang="zh-CN" altLang="en-US" sz="2000" dirty="0"/>
              <a:t> </a:t>
            </a:r>
            <a:r>
              <a:rPr lang="en-US" altLang="zh-CN" sz="2000" dirty="0">
                <a:sym typeface="Wingdings" pitchFamily="2" charset="2"/>
              </a:rPr>
              <a:t>={ a }</a:t>
            </a:r>
          </a:p>
          <a:p>
            <a:r>
              <a:rPr lang="en-US" altLang="zh-CN" sz="2000" dirty="0">
                <a:sym typeface="Wingdings" pitchFamily="2" charset="2"/>
              </a:rPr>
              <a:t>First(S’) ={ </a:t>
            </a:r>
            <a:r>
              <a:rPr lang="en-US" altLang="zh-CN" sz="2000" b="1" dirty="0"/>
              <a:t>ɛ </a:t>
            </a:r>
            <a:r>
              <a:rPr lang="en-US" altLang="zh-CN" sz="2000" dirty="0"/>
              <a:t>, </a:t>
            </a:r>
            <a:r>
              <a:rPr lang="en-US" altLang="zh-CN" sz="2000" dirty="0">
                <a:sym typeface="Wingdings" pitchFamily="2" charset="2"/>
              </a:rPr>
              <a:t>a }</a:t>
            </a:r>
          </a:p>
          <a:p>
            <a:r>
              <a:rPr lang="en-US" altLang="zh-CN" sz="2000" dirty="0">
                <a:sym typeface="Wingdings" pitchFamily="2" charset="2"/>
              </a:rPr>
              <a:t>First(O)={</a:t>
            </a:r>
            <a:r>
              <a:rPr lang="en-US" altLang="zh-CN" sz="20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CN" sz="2000" dirty="0"/>
              <a:t>+, * </a:t>
            </a:r>
            <a:r>
              <a:rPr lang="en-US" altLang="zh-CN" sz="2000" dirty="0">
                <a:sym typeface="Wingdings" pitchFamily="2" charset="2"/>
              </a:rPr>
              <a:t>}</a:t>
            </a:r>
            <a:endParaRPr lang="en-US" altLang="zh-CN" sz="2000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39952" y="1326247"/>
            <a:ext cx="2580963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First(</a:t>
            </a:r>
            <a:r>
              <a:rPr lang="en-US" altLang="zh-CN" sz="2000" dirty="0" err="1">
                <a:solidFill>
                  <a:srgbClr val="FF0000"/>
                </a:solidFill>
                <a:sym typeface="Wingdings" pitchFamily="2" charset="2"/>
              </a:rPr>
              <a:t>aS’</a:t>
            </a:r>
            <a:r>
              <a:rPr lang="en-US" altLang="zh-CN" sz="2000" dirty="0"/>
              <a:t>)</a:t>
            </a:r>
            <a:r>
              <a:rPr lang="zh-CN" altLang="en-US" sz="2000" dirty="0"/>
              <a:t> </a:t>
            </a:r>
            <a:r>
              <a:rPr lang="en-US" altLang="zh-CN" sz="2000" dirty="0">
                <a:sym typeface="Wingdings" pitchFamily="2" charset="2"/>
              </a:rPr>
              <a:t>={a}</a:t>
            </a:r>
          </a:p>
          <a:p>
            <a:r>
              <a:rPr lang="en-US" altLang="zh-CN" sz="2000" dirty="0">
                <a:sym typeface="Wingdings" pitchFamily="2" charset="2"/>
              </a:rPr>
              <a:t>First(</a:t>
            </a:r>
            <a:r>
              <a:rPr lang="en-US" altLang="zh-CN" sz="2000" dirty="0">
                <a:solidFill>
                  <a:srgbClr val="FF0000"/>
                </a:solidFill>
                <a:sym typeface="Wingdings" pitchFamily="2" charset="2"/>
              </a:rPr>
              <a:t>SOS’</a:t>
            </a:r>
            <a:r>
              <a:rPr lang="en-US" altLang="zh-CN" sz="2000" dirty="0">
                <a:sym typeface="Wingdings" pitchFamily="2" charset="2"/>
              </a:rPr>
              <a:t>)=First(</a:t>
            </a:r>
            <a:r>
              <a:rPr lang="en-US" altLang="zh-CN" sz="2000" dirty="0">
                <a:solidFill>
                  <a:srgbClr val="FF0000"/>
                </a:solidFill>
                <a:sym typeface="Wingdings" pitchFamily="2" charset="2"/>
              </a:rPr>
              <a:t>S</a:t>
            </a:r>
            <a:r>
              <a:rPr lang="en-US" altLang="zh-CN" sz="2000" dirty="0">
                <a:sym typeface="Wingdings" pitchFamily="2" charset="2"/>
              </a:rPr>
              <a:t>)={ a}</a:t>
            </a:r>
          </a:p>
          <a:p>
            <a:r>
              <a:rPr lang="en-US" altLang="zh-CN" sz="2000" dirty="0">
                <a:sym typeface="Wingdings" pitchFamily="2" charset="2"/>
              </a:rPr>
              <a:t>First(</a:t>
            </a:r>
            <a:r>
              <a:rPr lang="en-US" altLang="zh-CN" sz="2000" b="1" dirty="0">
                <a:solidFill>
                  <a:srgbClr val="FF0000"/>
                </a:solidFill>
              </a:rPr>
              <a:t>ɛ</a:t>
            </a:r>
            <a:r>
              <a:rPr lang="en-US" altLang="zh-CN" sz="2000" dirty="0">
                <a:sym typeface="Wingdings" pitchFamily="2" charset="2"/>
              </a:rPr>
              <a:t>)= {</a:t>
            </a:r>
            <a:r>
              <a:rPr lang="en-US" altLang="zh-CN" sz="2000" b="1" dirty="0"/>
              <a:t>ɛ</a:t>
            </a:r>
            <a:r>
              <a:rPr lang="en-US" altLang="zh-CN" sz="2000" dirty="0">
                <a:sym typeface="Wingdings" pitchFamily="2" charset="2"/>
              </a:rPr>
              <a:t>}</a:t>
            </a:r>
          </a:p>
          <a:p>
            <a:r>
              <a:rPr lang="en-US" altLang="zh-CN" sz="2000" dirty="0">
                <a:sym typeface="Wingdings" pitchFamily="2" charset="2"/>
              </a:rPr>
              <a:t>First(</a:t>
            </a:r>
            <a:r>
              <a:rPr lang="en-US" sz="2000" b="1" dirty="0">
                <a:solidFill>
                  <a:srgbClr val="FF0000"/>
                </a:solidFill>
              </a:rPr>
              <a:t>+</a:t>
            </a:r>
            <a:r>
              <a:rPr lang="en-US" altLang="zh-CN" sz="2000" dirty="0">
                <a:sym typeface="Wingdings" pitchFamily="2" charset="2"/>
              </a:rPr>
              <a:t>) ={</a:t>
            </a:r>
            <a:r>
              <a:rPr lang="en-US" sz="2000" b="1" dirty="0"/>
              <a:t>+</a:t>
            </a:r>
            <a:r>
              <a:rPr lang="en-US" altLang="zh-CN" sz="2000" dirty="0">
                <a:sym typeface="Wingdings" pitchFamily="2" charset="2"/>
              </a:rPr>
              <a:t>}</a:t>
            </a:r>
          </a:p>
          <a:p>
            <a:r>
              <a:rPr lang="en-US" altLang="zh-CN" sz="2000" dirty="0">
                <a:sym typeface="Wingdings" pitchFamily="2" charset="2"/>
              </a:rPr>
              <a:t>First(</a:t>
            </a:r>
            <a:r>
              <a:rPr lang="en-US" altLang="zh-CN" sz="2000" dirty="0">
                <a:solidFill>
                  <a:srgbClr val="FF0000"/>
                </a:solidFill>
                <a:sym typeface="Wingdings" pitchFamily="2" charset="2"/>
              </a:rPr>
              <a:t>*</a:t>
            </a:r>
            <a:r>
              <a:rPr lang="en-US" altLang="zh-CN" sz="2000" dirty="0">
                <a:sym typeface="Wingdings" pitchFamily="2" charset="2"/>
              </a:rPr>
              <a:t>) = {*}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888"/>
    </mc:Choice>
    <mc:Fallback xmlns="">
      <p:transition spd="slow" advTm="36088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LL(1)</a:t>
            </a:r>
            <a:r>
              <a:rPr lang="zh-CN" altLang="en-US" dirty="0"/>
              <a:t>分析过程模拟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57406"/>
              </p:ext>
            </p:extLst>
          </p:nvPr>
        </p:nvGraphicFramePr>
        <p:xfrm>
          <a:off x="1403648" y="2173993"/>
          <a:ext cx="6624735" cy="3128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76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step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stack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input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action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$S</a:t>
                      </a:r>
                      <a:endParaRPr lang="zh-CN" altLang="en-US" sz="2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ym typeface="Wingdings" pitchFamily="2" charset="2"/>
                        </a:rPr>
                        <a:t>aa+a</a:t>
                      </a:r>
                      <a:r>
                        <a:rPr lang="en-US" altLang="zh-CN" sz="2400" dirty="0">
                          <a:sym typeface="Wingdings" pitchFamily="2" charset="2"/>
                        </a:rPr>
                        <a:t>*$ 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S</a:t>
                      </a:r>
                      <a:r>
                        <a:rPr lang="en-US" altLang="zh-CN" sz="2400" kern="1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  <a:sym typeface="Wingdings" pitchFamily="2" charset="2"/>
                        </a:rPr>
                        <a:t></a:t>
                      </a:r>
                      <a:r>
                        <a:rPr lang="en-US" altLang="zh-CN" sz="2400" kern="1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aS</a:t>
                      </a: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’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$</a:t>
                      </a:r>
                      <a:r>
                        <a:rPr lang="en-US" altLang="zh-CN" sz="2400" kern="1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S’a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ym typeface="Wingdings" pitchFamily="2" charset="2"/>
                        </a:rPr>
                        <a:t>aa+a</a:t>
                      </a:r>
                      <a:r>
                        <a:rPr lang="en-US" altLang="zh-CN" sz="2400" dirty="0">
                          <a:sym typeface="Wingdings" pitchFamily="2" charset="2"/>
                        </a:rPr>
                        <a:t>*$ 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match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$S’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ym typeface="Wingdings" pitchFamily="2" charset="2"/>
                        </a:rPr>
                        <a:t>a+a</a:t>
                      </a:r>
                      <a:r>
                        <a:rPr lang="en-US" altLang="zh-CN" sz="2400" dirty="0">
                          <a:sym typeface="Wingdings" pitchFamily="2" charset="2"/>
                        </a:rPr>
                        <a:t>*$ 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S’ 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SOS’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$S’OS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ym typeface="Wingdings" pitchFamily="2" charset="2"/>
                        </a:rPr>
                        <a:t>a+a</a:t>
                      </a:r>
                      <a:r>
                        <a:rPr lang="en-US" altLang="zh-CN" sz="2400" dirty="0">
                          <a:sym typeface="Wingdings" pitchFamily="2" charset="2"/>
                        </a:rPr>
                        <a:t>*$ 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S</a:t>
                      </a:r>
                      <a:r>
                        <a:rPr lang="en-US" altLang="zh-CN" sz="2400" kern="1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  <a:sym typeface="Wingdings" pitchFamily="2" charset="2"/>
                        </a:rPr>
                        <a:t></a:t>
                      </a:r>
                      <a:r>
                        <a:rPr lang="en-US" altLang="zh-CN" sz="2400" kern="1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aS</a:t>
                      </a: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’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$</a:t>
                      </a:r>
                      <a:r>
                        <a:rPr lang="en-US" altLang="zh-CN" sz="2400" kern="1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S’OS’a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ym typeface="Wingdings" pitchFamily="2" charset="2"/>
                        </a:rPr>
                        <a:t>a+a</a:t>
                      </a:r>
                      <a:r>
                        <a:rPr lang="en-US" altLang="zh-CN" sz="2400" dirty="0">
                          <a:sym typeface="Wingdings" pitchFamily="2" charset="2"/>
                        </a:rPr>
                        <a:t>*$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dirty="0"/>
                        <a:t>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593124"/>
              </p:ext>
            </p:extLst>
          </p:nvPr>
        </p:nvGraphicFramePr>
        <p:xfrm>
          <a:off x="1547664" y="44624"/>
          <a:ext cx="5772168" cy="1584960"/>
        </p:xfrm>
        <a:graphic>
          <a:graphicData uri="http://schemas.openxmlformats.org/drawingml/2006/table">
            <a:tbl>
              <a:tblPr/>
              <a:tblGrid>
                <a:gridCol w="660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3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3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23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+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*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$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 err="1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en-US" altLang="zh-CN" sz="2400" kern="100" dirty="0" err="1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  <a:sym typeface="Wingdings" pitchFamily="2" charset="2"/>
                        </a:rPr>
                        <a:t></a:t>
                      </a:r>
                      <a:r>
                        <a:rPr lang="en-US" altLang="zh-CN" sz="2400" kern="100" dirty="0" err="1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aS</a:t>
                      </a: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3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  <a:sym typeface="Wingdings" pitchFamily="2" charset="2"/>
                        </a:rPr>
                        <a:t>S’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  <a:sym typeface="Wingdings" pitchFamily="2" charset="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S’ 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SOS’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S’ 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 ɛ</a:t>
                      </a:r>
                      <a:endParaRPr lang="en-US" altLang="zh-CN" sz="2400" dirty="0">
                        <a:solidFill>
                          <a:srgbClr val="FF0000"/>
                        </a:solidFill>
                        <a:sym typeface="Wingdings" pitchFamily="2" charset="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S’ 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 ɛ</a:t>
                      </a:r>
                      <a:endParaRPr lang="en-US" altLang="zh-CN" sz="2400" dirty="0">
                        <a:solidFill>
                          <a:srgbClr val="FF0000"/>
                        </a:solidFill>
                        <a:sym typeface="Wingdings" pitchFamily="2" charset="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S’ 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 ɛ</a:t>
                      </a:r>
                      <a:endParaRPr lang="en-US" altLang="zh-CN" sz="2400" dirty="0">
                        <a:solidFill>
                          <a:srgbClr val="FF0000"/>
                        </a:solidFill>
                        <a:sym typeface="Wingdings" pitchFamily="2" charset="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12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O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altLang="zh-CN" sz="2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  <a:sym typeface="Wingdings" pitchFamily="2" charset="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O +</a:t>
                      </a:r>
                      <a:endParaRPr lang="en-US" altLang="zh-CN" sz="24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  <a:sym typeface="Wingdings" pitchFamily="2" charset="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O *</a:t>
                      </a:r>
                      <a:endParaRPr lang="en-US" altLang="zh-CN" sz="24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  <a:sym typeface="Wingdings" pitchFamily="2" charset="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3200" b="1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06972"/>
              </p:ext>
            </p:extLst>
          </p:nvPr>
        </p:nvGraphicFramePr>
        <p:xfrm>
          <a:off x="1403649" y="5301208"/>
          <a:ext cx="6624735" cy="519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$S’OS’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ym typeface="Wingdings" pitchFamily="2" charset="2"/>
                        </a:rPr>
                        <a:t>+a*$ 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S’ 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 ɛ</a:t>
                      </a:r>
                      <a:endParaRPr lang="en-US" altLang="zh-CN" sz="2400" dirty="0">
                        <a:solidFill>
                          <a:srgbClr val="FF0000"/>
                        </a:solidFill>
                        <a:sym typeface="Wingdings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461998"/>
              </p:ext>
            </p:extLst>
          </p:nvPr>
        </p:nvGraphicFramePr>
        <p:xfrm>
          <a:off x="1403648" y="5805264"/>
          <a:ext cx="662473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$S’O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ym typeface="Wingdings" pitchFamily="2" charset="2"/>
                        </a:rPr>
                        <a:t>+a*$ 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O +</a:t>
                      </a:r>
                      <a:endParaRPr lang="en-US" altLang="zh-CN" sz="24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  <a:sym typeface="Wingdings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918593"/>
              </p:ext>
            </p:extLst>
          </p:nvPr>
        </p:nvGraphicFramePr>
        <p:xfrm>
          <a:off x="1403649" y="6237312"/>
          <a:ext cx="662473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$S’+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ym typeface="Wingdings" pitchFamily="2" charset="2"/>
                        </a:rPr>
                        <a:t>+a*$ 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match</a:t>
                      </a:r>
                      <a:endParaRPr lang="en-US" altLang="zh-CN" sz="24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  <a:sym typeface="Wingdings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517"/>
    </mc:Choice>
    <mc:Fallback xmlns="">
      <p:transition spd="slow" advTm="33251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260860"/>
              </p:ext>
            </p:extLst>
          </p:nvPr>
        </p:nvGraphicFramePr>
        <p:xfrm>
          <a:off x="1403648" y="1700808"/>
          <a:ext cx="6624735" cy="22138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76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step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stack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input</a:t>
                      </a:r>
                      <a:endParaRPr lang="zh-CN" altLang="en-US" sz="2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action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$S’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ym typeface="Wingdings" pitchFamily="2" charset="2"/>
                        </a:rPr>
                        <a:t>a*$ 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S’ 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SOS’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$S’OS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ym typeface="Wingdings" pitchFamily="2" charset="2"/>
                        </a:rPr>
                        <a:t>a*$ 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S</a:t>
                      </a:r>
                      <a:r>
                        <a:rPr lang="en-US" altLang="zh-CN" sz="2400" kern="1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  <a:sym typeface="Wingdings" pitchFamily="2" charset="2"/>
                        </a:rPr>
                        <a:t></a:t>
                      </a:r>
                      <a:r>
                        <a:rPr lang="en-US" altLang="zh-CN" sz="2400" kern="1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aS</a:t>
                      </a: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’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$</a:t>
                      </a:r>
                      <a:r>
                        <a:rPr lang="en-US" altLang="zh-CN" sz="2400" kern="1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S’OS’a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ym typeface="Wingdings" pitchFamily="2" charset="2"/>
                        </a:rPr>
                        <a:t>a*$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dirty="0"/>
                        <a:t>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30797"/>
              </p:ext>
            </p:extLst>
          </p:nvPr>
        </p:nvGraphicFramePr>
        <p:xfrm>
          <a:off x="1547664" y="44624"/>
          <a:ext cx="5772168" cy="1587442"/>
        </p:xfrm>
        <a:graphic>
          <a:graphicData uri="http://schemas.openxmlformats.org/drawingml/2006/table">
            <a:tbl>
              <a:tblPr/>
              <a:tblGrid>
                <a:gridCol w="660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9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3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3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3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a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+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*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$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4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 err="1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en-US" altLang="zh-CN" sz="2400" kern="100" dirty="0" err="1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  <a:sym typeface="Wingdings" pitchFamily="2" charset="2"/>
                        </a:rPr>
                        <a:t></a:t>
                      </a:r>
                      <a:r>
                        <a:rPr lang="en-US" altLang="zh-CN" sz="2400" kern="100" dirty="0" err="1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aS</a:t>
                      </a: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’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17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  <a:sym typeface="Wingdings" pitchFamily="2" charset="2"/>
                        </a:rPr>
                        <a:t>S’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  <a:sym typeface="Wingdings" pitchFamily="2" charset="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S’ 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SOS’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S’ 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 ɛ</a:t>
                      </a:r>
                      <a:endParaRPr lang="en-US" altLang="zh-CN" sz="2400" dirty="0">
                        <a:solidFill>
                          <a:srgbClr val="FF0000"/>
                        </a:solidFill>
                        <a:sym typeface="Wingdings" pitchFamily="2" charset="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S’ 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 ɛ</a:t>
                      </a:r>
                      <a:endParaRPr lang="en-US" altLang="zh-CN" sz="2400" dirty="0">
                        <a:solidFill>
                          <a:srgbClr val="FF0000"/>
                        </a:solidFill>
                        <a:sym typeface="Wingdings" pitchFamily="2" charset="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S’ 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 ɛ</a:t>
                      </a:r>
                      <a:endParaRPr lang="en-US" altLang="zh-CN" sz="2400" dirty="0">
                        <a:solidFill>
                          <a:srgbClr val="FF0000"/>
                        </a:solidFill>
                        <a:sym typeface="Wingdings" pitchFamily="2" charset="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57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O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altLang="zh-CN" sz="2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  <a:sym typeface="Wingdings" pitchFamily="2" charset="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O +</a:t>
                      </a:r>
                      <a:endParaRPr lang="en-US" altLang="zh-CN" sz="24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  <a:sym typeface="Wingdings" pitchFamily="2" charset="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O *</a:t>
                      </a:r>
                      <a:endParaRPr lang="en-US" altLang="zh-CN" sz="24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  <a:sym typeface="Wingdings" pitchFamily="2" charset="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3200" b="1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631237"/>
              </p:ext>
            </p:extLst>
          </p:nvPr>
        </p:nvGraphicFramePr>
        <p:xfrm>
          <a:off x="1403649" y="3922911"/>
          <a:ext cx="6624735" cy="519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$S’OS’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ym typeface="Wingdings" pitchFamily="2" charset="2"/>
                        </a:rPr>
                        <a:t>*$ 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S’ 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 ɛ</a:t>
                      </a:r>
                      <a:endParaRPr lang="en-US" altLang="zh-CN" sz="2400" dirty="0">
                        <a:solidFill>
                          <a:srgbClr val="FF0000"/>
                        </a:solidFill>
                        <a:sym typeface="Wingdings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62226"/>
              </p:ext>
            </p:extLst>
          </p:nvPr>
        </p:nvGraphicFramePr>
        <p:xfrm>
          <a:off x="1403649" y="4452923"/>
          <a:ext cx="6624735" cy="519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$S’O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ym typeface="Wingdings" pitchFamily="2" charset="2"/>
                        </a:rPr>
                        <a:t>*$ 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O *</a:t>
                      </a:r>
                      <a:endParaRPr lang="en-US" altLang="zh-CN" sz="24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  <a:sym typeface="Wingdings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65436"/>
              </p:ext>
            </p:extLst>
          </p:nvPr>
        </p:nvGraphicFramePr>
        <p:xfrm>
          <a:off x="1403649" y="4972160"/>
          <a:ext cx="6624735" cy="519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$S’*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ym typeface="Wingdings" pitchFamily="2" charset="2"/>
                        </a:rPr>
                        <a:t>*$ 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match</a:t>
                      </a:r>
                      <a:endParaRPr lang="en-US" altLang="zh-CN" sz="2400" kern="1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  <a:sym typeface="Wingdings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225458"/>
              </p:ext>
            </p:extLst>
          </p:nvPr>
        </p:nvGraphicFramePr>
        <p:xfrm>
          <a:off x="1403649" y="5491276"/>
          <a:ext cx="6624735" cy="519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$S’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ym typeface="Wingdings" pitchFamily="2" charset="2"/>
                        </a:rPr>
                        <a:t>$ 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S’ 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 ɛ</a:t>
                      </a:r>
                      <a:endParaRPr lang="en-US" altLang="zh-CN" sz="2400" dirty="0">
                        <a:solidFill>
                          <a:srgbClr val="FF0000"/>
                        </a:solidFill>
                        <a:sym typeface="Wingdings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152727"/>
              </p:ext>
            </p:extLst>
          </p:nvPr>
        </p:nvGraphicFramePr>
        <p:xfrm>
          <a:off x="1403648" y="6006228"/>
          <a:ext cx="6624735" cy="519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16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$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ym typeface="Wingdings" pitchFamily="2" charset="2"/>
                        </a:rPr>
                        <a:t>$ </a:t>
                      </a:r>
                      <a:endParaRPr lang="zh-CN" altLang="en-US" sz="2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40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252"/>
    </mc:Choice>
    <mc:Fallback xmlns="">
      <p:transition spd="slow" advTm="8525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Top Down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altLang="zh-CN" sz="2800" dirty="0">
                <a:solidFill>
                  <a:srgbClr val="0000FF"/>
                </a:solidFill>
              </a:rPr>
              <a:t>(1) Rewrite this grammar to left factor and eliminate left recursion.</a:t>
            </a:r>
          </a:p>
          <a:p>
            <a:r>
              <a:rPr lang="zh-CN" altLang="en-US" sz="2800" dirty="0"/>
              <a:t>左因子和左递归</a:t>
            </a:r>
            <a:endParaRPr lang="en-US" altLang="zh-CN" sz="2800" dirty="0"/>
          </a:p>
          <a:p>
            <a:pPr lvl="1"/>
            <a:r>
              <a:rPr lang="zh-CN" altLang="en-US" sz="2400" dirty="0"/>
              <a:t>含有左因子和左递归文法一定不是</a:t>
            </a:r>
            <a:r>
              <a:rPr lang="en-US" altLang="zh-CN" sz="2400" dirty="0"/>
              <a:t>LL(1)</a:t>
            </a:r>
            <a:r>
              <a:rPr lang="zh-CN" altLang="en-US" sz="2400" dirty="0"/>
              <a:t>文法</a:t>
            </a:r>
            <a:endParaRPr lang="en-US" altLang="zh-CN" sz="2400" dirty="0"/>
          </a:p>
          <a:p>
            <a:pPr lvl="1"/>
            <a:r>
              <a:rPr lang="zh-CN" altLang="en-US" sz="2400" dirty="0"/>
              <a:t>通过提取左因子和消除左递归改写文法</a:t>
            </a:r>
            <a:r>
              <a:rPr lang="en-US" altLang="zh-CN" sz="2400" dirty="0"/>
              <a:t>(rewrite)</a:t>
            </a:r>
          </a:p>
        </p:txBody>
      </p:sp>
      <p:sp>
        <p:nvSpPr>
          <p:cNvPr id="7" name="矩形 6"/>
          <p:cNvSpPr/>
          <p:nvPr/>
        </p:nvSpPr>
        <p:spPr>
          <a:xfrm>
            <a:off x="1000100" y="4149080"/>
            <a:ext cx="39491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Grammar :  S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altLang="zh-CN" sz="2800" dirty="0">
                <a:solidFill>
                  <a:srgbClr val="FF0000"/>
                </a:solidFill>
                <a:sym typeface="Wingdings" pitchFamily="2" charset="2"/>
              </a:rPr>
              <a:t>SS</a:t>
            </a:r>
            <a:r>
              <a:rPr lang="en-US" altLang="zh-CN" sz="2800" dirty="0">
                <a:sym typeface="Wingdings" pitchFamily="2" charset="2"/>
              </a:rPr>
              <a:t>+|</a:t>
            </a:r>
            <a:r>
              <a:rPr lang="en-US" altLang="zh-CN" sz="2800" dirty="0">
                <a:solidFill>
                  <a:srgbClr val="FF0000"/>
                </a:solidFill>
                <a:sym typeface="Wingdings" pitchFamily="2" charset="2"/>
              </a:rPr>
              <a:t>SS</a:t>
            </a:r>
            <a:r>
              <a:rPr lang="en-US" altLang="zh-CN" sz="2800" dirty="0">
                <a:sym typeface="Wingdings" pitchFamily="2" charset="2"/>
              </a:rPr>
              <a:t>*|a</a:t>
            </a:r>
          </a:p>
        </p:txBody>
      </p:sp>
      <p:sp>
        <p:nvSpPr>
          <p:cNvPr id="5" name="矩形 4"/>
          <p:cNvSpPr/>
          <p:nvPr/>
        </p:nvSpPr>
        <p:spPr>
          <a:xfrm>
            <a:off x="928662" y="4797152"/>
            <a:ext cx="288091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）提取左因子：</a:t>
            </a:r>
            <a:endParaRPr lang="en-US" altLang="zh-CN" sz="2800" dirty="0"/>
          </a:p>
          <a:p>
            <a:r>
              <a:rPr lang="en-US" altLang="zh-CN" sz="2800" dirty="0"/>
              <a:t>S</a:t>
            </a:r>
            <a:r>
              <a:rPr lang="zh-CN" altLang="en-US" sz="2800" dirty="0"/>
              <a:t>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altLang="zh-CN" sz="2800" dirty="0" err="1">
                <a:solidFill>
                  <a:srgbClr val="FF0000"/>
                </a:solidFill>
                <a:sym typeface="Wingdings" pitchFamily="2" charset="2"/>
              </a:rPr>
              <a:t>SS</a:t>
            </a:r>
            <a:r>
              <a:rPr lang="en-US" altLang="zh-CN" sz="2800" dirty="0" err="1">
                <a:solidFill>
                  <a:srgbClr val="0000FF"/>
                </a:solidFill>
                <a:sym typeface="Wingdings" pitchFamily="2" charset="2"/>
              </a:rPr>
              <a:t>O</a:t>
            </a:r>
            <a:r>
              <a:rPr lang="en-US" altLang="zh-CN" sz="2800" dirty="0" err="1">
                <a:sym typeface="Wingdings" pitchFamily="2" charset="2"/>
              </a:rPr>
              <a:t>|a</a:t>
            </a:r>
            <a:endParaRPr lang="en-US" altLang="zh-CN" sz="2800" dirty="0">
              <a:sym typeface="Wingdings" pitchFamily="2" charset="2"/>
            </a:endParaRPr>
          </a:p>
          <a:p>
            <a:r>
              <a:rPr lang="en-US" altLang="zh-CN" sz="2800" dirty="0">
                <a:solidFill>
                  <a:srgbClr val="0000FF"/>
                </a:solidFill>
                <a:sym typeface="Wingdings" pitchFamily="2" charset="2"/>
              </a:rPr>
              <a:t>O +|</a:t>
            </a:r>
            <a:r>
              <a:rPr lang="zh-CN" altLang="en-US" sz="2800" dirty="0">
                <a:solidFill>
                  <a:srgbClr val="0000FF"/>
                </a:solidFill>
                <a:sym typeface="Wingdings" pitchFamily="2" charset="2"/>
              </a:rPr>
              <a:t>*</a:t>
            </a:r>
            <a:endParaRPr lang="en-US" altLang="zh-CN" sz="2800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57620" y="5445224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需要进一步消除左递归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781"/>
    </mc:Choice>
    <mc:Fallback xmlns="">
      <p:transition spd="slow" advTm="20478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Top Down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左因子和左递归</a:t>
            </a:r>
            <a:endParaRPr lang="en-US" altLang="zh-CN" sz="2800" dirty="0"/>
          </a:p>
          <a:p>
            <a:pPr lvl="1"/>
            <a:r>
              <a:rPr lang="zh-CN" altLang="en-US" sz="2400" dirty="0"/>
              <a:t>含有左因子和左递归文法一定不是</a:t>
            </a:r>
            <a:r>
              <a:rPr lang="en-US" altLang="zh-CN" sz="2400" dirty="0"/>
              <a:t>LL(1)</a:t>
            </a:r>
            <a:r>
              <a:rPr lang="zh-CN" altLang="en-US" sz="2400" dirty="0"/>
              <a:t>文法</a:t>
            </a:r>
            <a:endParaRPr lang="en-US" altLang="zh-CN" sz="2400" dirty="0"/>
          </a:p>
          <a:p>
            <a:pPr lvl="1"/>
            <a:r>
              <a:rPr lang="zh-CN" altLang="en-US" sz="2400" dirty="0"/>
              <a:t>通过提取左因子和消除左递归改写文法</a:t>
            </a:r>
            <a:r>
              <a:rPr lang="en-US" altLang="zh-CN" sz="2400" dirty="0"/>
              <a:t>(rewrite)</a:t>
            </a:r>
          </a:p>
        </p:txBody>
      </p:sp>
      <p:sp>
        <p:nvSpPr>
          <p:cNvPr id="5" name="矩形 4"/>
          <p:cNvSpPr/>
          <p:nvPr/>
        </p:nvSpPr>
        <p:spPr>
          <a:xfrm>
            <a:off x="928662" y="3501008"/>
            <a:ext cx="288091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）提取左因子：</a:t>
            </a:r>
            <a:endParaRPr lang="en-US" altLang="zh-CN" sz="2800" dirty="0"/>
          </a:p>
          <a:p>
            <a:r>
              <a:rPr lang="en-US" altLang="zh-CN" sz="2800" dirty="0"/>
              <a:t>S</a:t>
            </a:r>
            <a:r>
              <a:rPr lang="zh-CN" altLang="en-US" sz="2800" dirty="0"/>
              <a:t>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altLang="zh-CN" sz="2800" dirty="0" err="1">
                <a:sym typeface="Wingdings" pitchFamily="2" charset="2"/>
              </a:rPr>
              <a:t>SSO|a</a:t>
            </a:r>
            <a:endParaRPr lang="en-US" altLang="zh-CN" sz="2800" dirty="0">
              <a:sym typeface="Wingdings" pitchFamily="2" charset="2"/>
            </a:endParaRPr>
          </a:p>
          <a:p>
            <a:r>
              <a:rPr lang="en-US" altLang="zh-CN" sz="2800" dirty="0">
                <a:sym typeface="Wingdings" pitchFamily="2" charset="2"/>
              </a:rPr>
              <a:t>O +|</a:t>
            </a:r>
            <a:r>
              <a:rPr lang="zh-CN" altLang="en-US" sz="2800" dirty="0">
                <a:sym typeface="Wingdings" pitchFamily="2" charset="2"/>
              </a:rPr>
              <a:t>*</a:t>
            </a:r>
            <a:endParaRPr lang="en-US" altLang="zh-CN" sz="2800" dirty="0">
              <a:sym typeface="Wingdings" pitchFamily="2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6314" y="3501008"/>
            <a:ext cx="2880917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）消除左递归：</a:t>
            </a:r>
            <a:endParaRPr lang="en-US" altLang="zh-CN" sz="2800" dirty="0"/>
          </a:p>
          <a:p>
            <a:r>
              <a:rPr lang="en-US" altLang="zh-CN" sz="2800" dirty="0"/>
              <a:t>S</a:t>
            </a:r>
            <a:r>
              <a:rPr lang="zh-CN" altLang="en-US" sz="2800" dirty="0"/>
              <a:t>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altLang="zh-CN" sz="2800" dirty="0" err="1">
                <a:sym typeface="Wingdings" pitchFamily="2" charset="2"/>
              </a:rPr>
              <a:t>a</a:t>
            </a:r>
            <a:r>
              <a:rPr lang="en-US" altLang="zh-CN" sz="2800" dirty="0" err="1">
                <a:solidFill>
                  <a:srgbClr val="FF0000"/>
                </a:solidFill>
                <a:sym typeface="Wingdings" pitchFamily="2" charset="2"/>
              </a:rPr>
              <a:t>S’</a:t>
            </a:r>
            <a:endParaRPr lang="en-US" altLang="zh-CN" sz="2800" dirty="0">
              <a:sym typeface="Wingdings" pitchFamily="2" charset="2"/>
            </a:endParaRPr>
          </a:p>
          <a:p>
            <a:r>
              <a:rPr lang="en-US" altLang="zh-CN" sz="2800" dirty="0">
                <a:solidFill>
                  <a:srgbClr val="FF0000"/>
                </a:solidFill>
                <a:sym typeface="Wingdings" pitchFamily="2" charset="2"/>
              </a:rPr>
              <a:t>S’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altLang="zh-CN" sz="2800" dirty="0">
                <a:sym typeface="Wingdings" pitchFamily="2" charset="2"/>
              </a:rPr>
              <a:t>SO</a:t>
            </a:r>
            <a:r>
              <a:rPr lang="en-US" altLang="zh-CN" sz="2800" dirty="0">
                <a:solidFill>
                  <a:srgbClr val="FF0000"/>
                </a:solidFill>
                <a:sym typeface="Wingdings" pitchFamily="2" charset="2"/>
              </a:rPr>
              <a:t>S’</a:t>
            </a:r>
            <a:r>
              <a:rPr lang="en-US" altLang="zh-CN" sz="2800" dirty="0">
                <a:sym typeface="Wingdings" pitchFamily="2" charset="2"/>
              </a:rPr>
              <a:t>|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ɛ</a:t>
            </a:r>
            <a:endParaRPr lang="en-US" altLang="zh-CN" sz="2800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altLang="zh-CN" sz="2800" dirty="0">
                <a:sym typeface="Wingdings" pitchFamily="2" charset="2"/>
              </a:rPr>
              <a:t>O +|</a:t>
            </a:r>
            <a:r>
              <a:rPr lang="zh-CN" altLang="en-US" sz="2800" dirty="0">
                <a:sym typeface="Wingdings" pitchFamily="2" charset="2"/>
              </a:rPr>
              <a:t>*</a:t>
            </a:r>
            <a:endParaRPr lang="en-US" altLang="zh-CN" sz="2800" dirty="0">
              <a:sym typeface="Wingdings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666"/>
    </mc:Choice>
    <mc:Fallback xmlns="">
      <p:transition spd="slow" advTm="16766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Top Down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(2) Compute First Set and Follow Set for the rewritten grammar.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计算</a:t>
            </a:r>
            <a:r>
              <a:rPr lang="en-US" altLang="zh-CN" dirty="0" err="1">
                <a:solidFill>
                  <a:srgbClr val="0000FF"/>
                </a:solidFill>
              </a:rPr>
              <a:t>nullable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nonterminals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计算所有</a:t>
            </a:r>
            <a:r>
              <a:rPr lang="en-US" altLang="zh-CN" dirty="0"/>
              <a:t>nonterminal</a:t>
            </a:r>
            <a:r>
              <a:rPr lang="zh-CN" altLang="en-US" dirty="0"/>
              <a:t>的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  <a:p>
            <a:pPr lvl="1"/>
            <a:r>
              <a:rPr lang="zh-CN" altLang="en-US" dirty="0"/>
              <a:t>计算所有</a:t>
            </a:r>
            <a:r>
              <a:rPr lang="en-US" altLang="zh-CN" dirty="0"/>
              <a:t>nonterminal</a:t>
            </a:r>
            <a:r>
              <a:rPr lang="zh-CN" altLang="en-US" dirty="0"/>
              <a:t>的</a:t>
            </a:r>
            <a:r>
              <a:rPr lang="en-US" altLang="zh-CN" dirty="0"/>
              <a:t>Follow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</p:txBody>
      </p:sp>
      <p:sp>
        <p:nvSpPr>
          <p:cNvPr id="4" name="矩形 3"/>
          <p:cNvSpPr/>
          <p:nvPr/>
        </p:nvSpPr>
        <p:spPr>
          <a:xfrm>
            <a:off x="1000100" y="4437112"/>
            <a:ext cx="200721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S</a:t>
            </a:r>
            <a:r>
              <a:rPr lang="zh-CN" altLang="en-US" sz="2800" dirty="0"/>
              <a:t>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altLang="zh-CN" sz="2800" dirty="0" err="1">
                <a:sym typeface="Wingdings" pitchFamily="2" charset="2"/>
              </a:rPr>
              <a:t>a</a:t>
            </a:r>
            <a:r>
              <a:rPr lang="en-US" altLang="zh-CN" sz="2800" dirty="0" err="1">
                <a:solidFill>
                  <a:srgbClr val="FF0000"/>
                </a:solidFill>
                <a:sym typeface="Wingdings" pitchFamily="2" charset="2"/>
              </a:rPr>
              <a:t>S’</a:t>
            </a:r>
            <a:endParaRPr lang="en-US" altLang="zh-CN" sz="2800" dirty="0">
              <a:sym typeface="Wingdings" pitchFamily="2" charset="2"/>
            </a:endParaRPr>
          </a:p>
          <a:p>
            <a:r>
              <a:rPr lang="en-US" altLang="zh-CN" sz="2800" dirty="0">
                <a:solidFill>
                  <a:srgbClr val="FF0000"/>
                </a:solidFill>
                <a:sym typeface="Wingdings" pitchFamily="2" charset="2"/>
              </a:rPr>
              <a:t>S’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altLang="zh-CN" sz="2800" dirty="0">
                <a:sym typeface="Wingdings" pitchFamily="2" charset="2"/>
              </a:rPr>
              <a:t>SO</a:t>
            </a:r>
            <a:r>
              <a:rPr lang="en-US" altLang="zh-CN" sz="2800" dirty="0">
                <a:solidFill>
                  <a:srgbClr val="FF0000"/>
                </a:solidFill>
                <a:sym typeface="Wingdings" pitchFamily="2" charset="2"/>
              </a:rPr>
              <a:t>S’</a:t>
            </a:r>
            <a:r>
              <a:rPr lang="en-US" altLang="zh-CN" sz="2800" dirty="0">
                <a:sym typeface="Wingdings" pitchFamily="2" charset="2"/>
              </a:rPr>
              <a:t>|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ɛ</a:t>
            </a:r>
            <a:endParaRPr lang="en-US" altLang="zh-CN" sz="2800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altLang="zh-CN" sz="2800" dirty="0">
                <a:sym typeface="Wingdings" pitchFamily="2" charset="2"/>
              </a:rPr>
              <a:t>O +|</a:t>
            </a:r>
            <a:r>
              <a:rPr lang="zh-CN" altLang="en-US" sz="2800" dirty="0">
                <a:sym typeface="Wingdings" pitchFamily="2" charset="2"/>
              </a:rPr>
              <a:t>*</a:t>
            </a:r>
            <a:endParaRPr lang="en-US" altLang="zh-CN" sz="2800" dirty="0">
              <a:sym typeface="Wingdings" pitchFamily="2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71934" y="4865740"/>
            <a:ext cx="2083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sym typeface="Wingdings" pitchFamily="2" charset="2"/>
              </a:rPr>
              <a:t>S’</a:t>
            </a:r>
            <a:r>
              <a:rPr lang="zh-CN" altLang="en-US" sz="2800" dirty="0">
                <a:solidFill>
                  <a:srgbClr val="FF0000"/>
                </a:solidFill>
                <a:sym typeface="Wingdings" pitchFamily="2" charset="2"/>
              </a:rPr>
              <a:t>为</a:t>
            </a:r>
            <a:r>
              <a:rPr lang="en-US" altLang="zh-CN" sz="2800" dirty="0" err="1">
                <a:solidFill>
                  <a:srgbClr val="FF0000"/>
                </a:solidFill>
                <a:sym typeface="Wingdings" pitchFamily="2" charset="2"/>
              </a:rPr>
              <a:t>Nullable</a:t>
            </a:r>
            <a:r>
              <a:rPr lang="en-US" altLang="zh-CN" sz="2800" dirty="0">
                <a:solidFill>
                  <a:srgbClr val="FF0000"/>
                </a:solidFill>
                <a:sym typeface="Wingdings" pitchFamily="2" charset="2"/>
              </a:rPr>
              <a:t> </a:t>
            </a:r>
            <a:endParaRPr lang="zh-CN" altLang="en-US" sz="2800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126"/>
    </mc:Choice>
    <mc:Fallback xmlns="">
      <p:transition spd="slow" advTm="10312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8" y="1452563"/>
            <a:ext cx="8096250" cy="4106862"/>
          </a:xfrm>
        </p:spPr>
        <p:txBody>
          <a:bodyPr>
            <a:normAutofit fontScale="92500" lnSpcReduction="20000"/>
          </a:bodyPr>
          <a:lstStyle/>
          <a:p>
            <a:pPr marL="604838" indent="-604838" algn="just" eaLnBrk="1" hangingPunct="1"/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Algorithm for computing First(A) for each grammar symbol  A (A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30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30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 marL="966788" lvl="1" indent="-604838" algn="just"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For all 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zh-CN" baseline="-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, then First(a)={ a };</a:t>
            </a:r>
          </a:p>
          <a:p>
            <a:pPr marL="966788" lvl="1" indent="-604838" algn="just" eaLnBrk="1" hangingPunct="1"/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966788" lvl="1" indent="-604838" algn="just"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For all 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altLang="zh-CN" baseline="-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,if A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*ε, then First(A)={ε} else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First(A)={ } ;</a:t>
            </a:r>
          </a:p>
          <a:p>
            <a:pPr marL="966788" lvl="1" indent="-604838" algn="just"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For each production A→X1…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Xj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Xn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First(A)=First(A)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</a:t>
            </a:r>
            <a:r>
              <a:rPr lang="en-US" altLang="zh-CN" b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SectionFirst</a:t>
            </a:r>
            <a:r>
              <a:rPr lang="en-US" altLang="zh-CN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(X1…</a:t>
            </a:r>
            <a:r>
              <a:rPr lang="en-US" altLang="zh-CN" b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Xj</a:t>
            </a:r>
            <a:r>
              <a:rPr lang="en-US" altLang="zh-CN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b="1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Xn</a:t>
            </a:r>
            <a:r>
              <a:rPr lang="en-US" altLang="zh-CN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966788" lvl="1" indent="-604838" algn="just"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Repeat step 3 until there is no change to any First set;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6D3D9B-2320-42C5-8D0E-5C9F51DD605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3722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19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219"/>
    </mc:Choice>
    <mc:Fallback xmlns="">
      <p:transition spd="slow" advTm="1342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7188" y="1838325"/>
            <a:ext cx="8305800" cy="4445000"/>
          </a:xfrm>
        </p:spPr>
        <p:txBody>
          <a:bodyPr lIns="82588" tIns="41295" rIns="82588" bIns="41295"/>
          <a:lstStyle/>
          <a:p>
            <a:pPr marL="452438" indent="-604838" algn="just" eaLnBrk="1" hangingPunct="1">
              <a:lnSpc>
                <a:spcPct val="90000"/>
              </a:lnSpc>
              <a:buClr>
                <a:schemeClr val="tx2"/>
              </a:buClr>
              <a:buFont typeface="Arial" pitchFamily="34" charset="0"/>
              <a:buNone/>
            </a:pPr>
            <a:r>
              <a:rPr lang="en-US" altLang="zh-CN" sz="2500" b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SectionFirst(X</a:t>
            </a:r>
            <a:r>
              <a:rPr lang="en-US" altLang="zh-CN" sz="2500" b="1" baseline="-25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00" b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…X</a:t>
            </a:r>
            <a:r>
              <a:rPr lang="en-US" altLang="zh-CN" sz="2500" b="1" baseline="-25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500" b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…X</a:t>
            </a:r>
            <a:r>
              <a:rPr lang="en-US" altLang="zh-CN" sz="2500" b="1" baseline="-25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500" b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452438" indent="-604838" algn="just" eaLnBrk="1" hangingPunct="1">
              <a:lnSpc>
                <a:spcPct val="90000"/>
              </a:lnSpc>
              <a:buClr>
                <a:schemeClr val="tx2"/>
              </a:buClr>
              <a:buFont typeface="Arial" pitchFamily="34" charset="0"/>
              <a:buNone/>
            </a:pPr>
            <a:r>
              <a:rPr lang="en-US" altLang="zh-CN" sz="2500">
                <a:latin typeface="Times New Roman" pitchFamily="18" charset="0"/>
                <a:cs typeface="Times New Roman" pitchFamily="18" charset="0"/>
              </a:rPr>
              <a:t>	= (First(X</a:t>
            </a:r>
            <a:r>
              <a:rPr lang="en-US" altLang="zh-CN" sz="25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00">
                <a:latin typeface="Times New Roman" pitchFamily="18" charset="0"/>
                <a:cs typeface="Times New Roman" pitchFamily="18" charset="0"/>
              </a:rPr>
              <a:t>) -{ε}) </a:t>
            </a:r>
            <a:r>
              <a:rPr lang="en-US" altLang="zh-CN" sz="25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(First(X</a:t>
            </a:r>
            <a:r>
              <a:rPr lang="en-US" altLang="zh-CN" sz="25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5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)-</a:t>
            </a:r>
            <a:r>
              <a:rPr lang="en-US" altLang="zh-CN" sz="2500">
                <a:latin typeface="Times New Roman" pitchFamily="18" charset="0"/>
                <a:cs typeface="Times New Roman" pitchFamily="18" charset="0"/>
              </a:rPr>
              <a:t>{ε})</a:t>
            </a:r>
            <a:r>
              <a:rPr lang="en-US" altLang="zh-CN" sz="25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… (First(X</a:t>
            </a:r>
            <a:r>
              <a:rPr lang="en-US" altLang="zh-CN" sz="25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 altLang="zh-CN" sz="25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500">
                <a:latin typeface="Times New Roman" pitchFamily="18" charset="0"/>
                <a:cs typeface="Times New Roman" pitchFamily="18" charset="0"/>
              </a:rPr>
              <a:t> -{ε}) </a:t>
            </a:r>
            <a:r>
              <a:rPr lang="en-US" altLang="zh-CN" sz="25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First(X</a:t>
            </a:r>
            <a:r>
              <a:rPr lang="en-US" altLang="zh-CN" sz="25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j+1</a:t>
            </a:r>
            <a:r>
              <a:rPr lang="en-US" altLang="zh-CN" sz="25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zh-CN" sz="25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2438" indent="-604838" algn="just" eaLnBrk="1" hangingPunct="1">
              <a:lnSpc>
                <a:spcPct val="90000"/>
              </a:lnSpc>
              <a:buClr>
                <a:schemeClr val="tx2"/>
              </a:buClr>
              <a:buFont typeface="Arial" pitchFamily="34" charset="0"/>
              <a:buNone/>
            </a:pPr>
            <a:r>
              <a:rPr lang="en-US" altLang="zh-CN" sz="2500">
                <a:latin typeface="Times New Roman" pitchFamily="18" charset="0"/>
                <a:cs typeface="Times New Roman" pitchFamily="18" charset="0"/>
              </a:rPr>
              <a:t>	X</a:t>
            </a:r>
            <a:r>
              <a:rPr lang="en-US" altLang="zh-CN" sz="2500" baseline="-25000">
                <a:latin typeface="Times New Roman" pitchFamily="18" charset="0"/>
                <a:cs typeface="Times New Roman" pitchFamily="18" charset="0"/>
              </a:rPr>
              <a:t>j+1</a:t>
            </a:r>
            <a:r>
              <a:rPr lang="en-US" altLang="zh-CN" sz="2500">
                <a:latin typeface="Times New Roman" pitchFamily="18" charset="0"/>
                <a:cs typeface="Times New Roman" pitchFamily="18" charset="0"/>
              </a:rPr>
              <a:t> is the first symbol that is</a:t>
            </a:r>
            <a:r>
              <a:rPr lang="en-US" altLang="zh-CN" sz="2500" b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not nullable </a:t>
            </a:r>
            <a:r>
              <a:rPr lang="en-US" altLang="zh-CN" sz="2500">
                <a:latin typeface="Times New Roman" pitchFamily="18" charset="0"/>
                <a:cs typeface="Times New Roman" pitchFamily="18" charset="0"/>
              </a:rPr>
              <a:t>in the right-hand of production</a:t>
            </a:r>
            <a:endParaRPr lang="zh-CN" altLang="en-US" sz="2500">
              <a:latin typeface="Times New Roman" pitchFamily="18" charset="0"/>
              <a:cs typeface="Times New Roman" pitchFamily="18" charset="0"/>
            </a:endParaRPr>
          </a:p>
          <a:p>
            <a:pPr marL="814388" lvl="1" indent="-604838" algn="just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CN" sz="2200">
                <a:latin typeface="Times New Roman" pitchFamily="18" charset="0"/>
                <a:cs typeface="Times New Roman" pitchFamily="18" charset="0"/>
              </a:rPr>
              <a:t>if X</a:t>
            </a:r>
            <a:r>
              <a:rPr lang="en-US" altLang="zh-CN" sz="22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latin typeface="Times New Roman" pitchFamily="18" charset="0"/>
                <a:cs typeface="Times New Roman" pitchFamily="18" charset="0"/>
              </a:rPr>
              <a:t> is not nullable, then SectionFirst(X</a:t>
            </a:r>
            <a:r>
              <a:rPr lang="en-US" altLang="zh-CN" sz="22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latin typeface="Times New Roman" pitchFamily="18" charset="0"/>
                <a:cs typeface="Times New Roman" pitchFamily="18" charset="0"/>
              </a:rPr>
              <a:t>…X</a:t>
            </a:r>
            <a:r>
              <a:rPr lang="en-US" altLang="zh-CN" sz="2200" baseline="-250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200">
                <a:latin typeface="Times New Roman" pitchFamily="18" charset="0"/>
                <a:cs typeface="Times New Roman" pitchFamily="18" charset="0"/>
              </a:rPr>
              <a:t>…X</a:t>
            </a:r>
            <a:r>
              <a:rPr lang="en-US" altLang="zh-CN" sz="2200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latin typeface="Times New Roman" pitchFamily="18" charset="0"/>
                <a:cs typeface="Times New Roman" pitchFamily="18" charset="0"/>
              </a:rPr>
              <a:t>) =First(X</a:t>
            </a:r>
            <a:r>
              <a:rPr lang="en-US" altLang="zh-CN" sz="22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814388" lvl="1" indent="-604838" algn="just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CN" sz="2200">
                <a:latin typeface="Times New Roman" pitchFamily="18" charset="0"/>
                <a:cs typeface="Times New Roman" pitchFamily="18" charset="0"/>
              </a:rPr>
              <a:t>if X</a:t>
            </a:r>
            <a:r>
              <a:rPr lang="en-US" altLang="zh-CN" sz="22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latin typeface="Times New Roman" pitchFamily="18" charset="0"/>
                <a:cs typeface="Times New Roman" pitchFamily="18" charset="0"/>
              </a:rPr>
              <a:t> is nullable, then SectionFirst(X</a:t>
            </a:r>
            <a:r>
              <a:rPr lang="en-US" altLang="zh-CN" sz="22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latin typeface="Times New Roman" pitchFamily="18" charset="0"/>
                <a:cs typeface="Times New Roman" pitchFamily="18" charset="0"/>
              </a:rPr>
              <a:t>…X</a:t>
            </a:r>
            <a:r>
              <a:rPr lang="en-US" altLang="zh-CN" sz="2200" baseline="-2500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200">
                <a:latin typeface="Times New Roman" pitchFamily="18" charset="0"/>
                <a:cs typeface="Times New Roman" pitchFamily="18" charset="0"/>
              </a:rPr>
              <a:t>…X</a:t>
            </a:r>
            <a:r>
              <a:rPr lang="en-US" altLang="zh-CN" sz="2200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latin typeface="Times New Roman" pitchFamily="18" charset="0"/>
                <a:cs typeface="Times New Roman" pitchFamily="18" charset="0"/>
              </a:rPr>
              <a:t>) =First(X</a:t>
            </a:r>
            <a:r>
              <a:rPr lang="en-US" altLang="zh-CN" sz="22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latin typeface="Times New Roman" pitchFamily="18" charset="0"/>
                <a:cs typeface="Times New Roman" pitchFamily="18" charset="0"/>
              </a:rPr>
              <a:t>) -{ε}, and continue to see </a:t>
            </a:r>
            <a:r>
              <a:rPr lang="en-US" altLang="zh-CN" sz="2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2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200">
                <a:latin typeface="Times New Roman" pitchFamily="18" charset="0"/>
                <a:cs typeface="Times New Roman" pitchFamily="18" charset="0"/>
              </a:rPr>
              <a:t>. Stop until </a:t>
            </a:r>
            <a:r>
              <a:rPr lang="en-US" altLang="zh-CN" sz="2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2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sz="2200">
                <a:latin typeface="Times New Roman" pitchFamily="18" charset="0"/>
                <a:cs typeface="Times New Roman" pitchFamily="18" charset="0"/>
              </a:rPr>
              <a:t> is not nullable .</a:t>
            </a:r>
          </a:p>
          <a:p>
            <a:pPr marL="814388" lvl="1" indent="-604838" algn="just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CN" sz="2200">
                <a:latin typeface="Times New Roman" pitchFamily="18" charset="0"/>
                <a:cs typeface="Times New Roman" pitchFamily="18" charset="0"/>
              </a:rPr>
              <a:t>if X</a:t>
            </a:r>
            <a:r>
              <a:rPr lang="en-US" altLang="zh-CN" sz="22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latin typeface="Times New Roman" pitchFamily="18" charset="0"/>
                <a:cs typeface="Times New Roman" pitchFamily="18" charset="0"/>
              </a:rPr>
              <a:t>…X</a:t>
            </a:r>
            <a:r>
              <a:rPr lang="en-US" altLang="zh-CN" sz="2200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>
                <a:latin typeface="Times New Roman" pitchFamily="18" charset="0"/>
                <a:cs typeface="Times New Roman" pitchFamily="18" charset="0"/>
              </a:rPr>
              <a:t>are all nullable, then SectionFirst(X</a:t>
            </a:r>
            <a:r>
              <a:rPr lang="en-US" altLang="zh-CN" sz="22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latin typeface="Times New Roman" pitchFamily="18" charset="0"/>
                <a:cs typeface="Times New Roman" pitchFamily="18" charset="0"/>
              </a:rPr>
              <a:t>…X</a:t>
            </a:r>
            <a:r>
              <a:rPr lang="en-US" altLang="zh-CN" sz="2200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50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200">
                <a:latin typeface="Times New Roman" pitchFamily="18" charset="0"/>
                <a:cs typeface="Times New Roman" pitchFamily="18" charset="0"/>
              </a:rPr>
              <a:t>(First(X</a:t>
            </a:r>
            <a:r>
              <a:rPr lang="en-US" altLang="zh-CN" sz="22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0">
                <a:latin typeface="Times New Roman" pitchFamily="18" charset="0"/>
                <a:cs typeface="Times New Roman" pitchFamily="18" charset="0"/>
              </a:rPr>
              <a:t>) -{ε}) </a:t>
            </a:r>
            <a:r>
              <a:rPr lang="en-US" altLang="zh-CN" sz="2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(First(X</a:t>
            </a:r>
            <a:r>
              <a:rPr lang="en-US" altLang="zh-CN" sz="2200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)-</a:t>
            </a:r>
            <a:r>
              <a:rPr lang="en-US" altLang="zh-CN" sz="2200">
                <a:latin typeface="Times New Roman" pitchFamily="18" charset="0"/>
                <a:cs typeface="Times New Roman" pitchFamily="18" charset="0"/>
              </a:rPr>
              <a:t>{ε})</a:t>
            </a:r>
            <a:r>
              <a:rPr lang="en-US" altLang="zh-CN" sz="22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… (First(Xn)</a:t>
            </a:r>
            <a:r>
              <a:rPr lang="en-US" altLang="zh-CN" sz="2200">
                <a:latin typeface="Times New Roman" pitchFamily="18" charset="0"/>
                <a:cs typeface="Times New Roman" pitchFamily="18" charset="0"/>
              </a:rPr>
              <a:t> -{ε}) ∪{ε}</a:t>
            </a:r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249238"/>
            <a:ext cx="8304212" cy="1036637"/>
          </a:xfrm>
        </p:spPr>
        <p:txBody>
          <a:bodyPr lIns="82588" tIns="41295" rIns="82588" bIns="41295"/>
          <a:lstStyle/>
          <a:p>
            <a:pPr eaLnBrk="1" hangingPunct="1"/>
            <a:r>
              <a:rPr lang="en-US" altLang="zh-CN" sz="3600" b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SectionFirst(X</a:t>
            </a:r>
            <a:r>
              <a:rPr lang="en-US" altLang="zh-CN" sz="3600" b="1" baseline="-25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600" b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…X</a:t>
            </a:r>
            <a:r>
              <a:rPr lang="en-US" altLang="zh-CN" sz="3600" b="1" baseline="-25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3600" b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…X</a:t>
            </a:r>
            <a:r>
              <a:rPr lang="en-US" altLang="zh-CN" sz="3600" b="1" baseline="-250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600" b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3A8B72-F44F-45DA-8B6D-3C055ADB9AD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1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486"/>
    </mc:Choice>
    <mc:Fallback xmlns="">
      <p:transition spd="slow" advTm="15348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Top Down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(2) Compute First Set and Follow Set for the rewritten grammar.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计算所有</a:t>
            </a:r>
            <a:r>
              <a:rPr lang="en-US" altLang="zh-CN" dirty="0">
                <a:solidFill>
                  <a:srgbClr val="0000FF"/>
                </a:solidFill>
              </a:rPr>
              <a:t>nonterminal</a:t>
            </a:r>
            <a:r>
              <a:rPr lang="zh-CN" altLang="en-US" dirty="0">
                <a:solidFill>
                  <a:srgbClr val="0000FF"/>
                </a:solidFill>
              </a:rPr>
              <a:t>的</a:t>
            </a:r>
            <a:r>
              <a:rPr lang="en-US" altLang="zh-CN" dirty="0">
                <a:solidFill>
                  <a:srgbClr val="0000FF"/>
                </a:solidFill>
              </a:rPr>
              <a:t>First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Set</a:t>
            </a:r>
          </a:p>
        </p:txBody>
      </p:sp>
      <p:sp>
        <p:nvSpPr>
          <p:cNvPr id="4" name="矩形 3"/>
          <p:cNvSpPr/>
          <p:nvPr/>
        </p:nvSpPr>
        <p:spPr>
          <a:xfrm>
            <a:off x="1000100" y="4365104"/>
            <a:ext cx="200721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S</a:t>
            </a:r>
            <a:r>
              <a:rPr lang="zh-CN" altLang="en-US" sz="2800" dirty="0"/>
              <a:t>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altLang="zh-CN" sz="2800" dirty="0" err="1">
                <a:sym typeface="Wingdings" pitchFamily="2" charset="2"/>
              </a:rPr>
              <a:t>aS’</a:t>
            </a:r>
            <a:endParaRPr lang="en-US" altLang="zh-CN" sz="2800" dirty="0">
              <a:sym typeface="Wingdings" pitchFamily="2" charset="2"/>
            </a:endParaRPr>
          </a:p>
          <a:p>
            <a:r>
              <a:rPr lang="en-US" altLang="zh-CN" sz="2800" dirty="0">
                <a:sym typeface="Wingdings" pitchFamily="2" charset="2"/>
              </a:rPr>
              <a:t>S’ 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altLang="zh-CN" sz="2800" dirty="0">
                <a:sym typeface="Wingdings" pitchFamily="2" charset="2"/>
              </a:rPr>
              <a:t>SOS’|</a:t>
            </a:r>
            <a:r>
              <a:rPr lang="en-US" altLang="zh-CN" sz="2800" b="1" dirty="0"/>
              <a:t> ɛ</a:t>
            </a:r>
            <a:endParaRPr lang="en-US" altLang="zh-CN" sz="2800" dirty="0">
              <a:sym typeface="Wingdings" pitchFamily="2" charset="2"/>
            </a:endParaRPr>
          </a:p>
          <a:p>
            <a:r>
              <a:rPr lang="en-US" altLang="zh-CN" sz="2800" dirty="0">
                <a:sym typeface="Wingdings" pitchFamily="2" charset="2"/>
              </a:rPr>
              <a:t>O +|</a:t>
            </a:r>
            <a:r>
              <a:rPr lang="zh-CN" altLang="en-US" sz="2800" dirty="0">
                <a:sym typeface="Wingdings" pitchFamily="2" charset="2"/>
              </a:rPr>
              <a:t>*</a:t>
            </a:r>
            <a:endParaRPr lang="en-US" altLang="zh-CN" sz="2800" dirty="0">
              <a:sym typeface="Wingdings" pitchFamily="2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0" y="4419129"/>
            <a:ext cx="250600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First(S)</a:t>
            </a:r>
            <a:r>
              <a:rPr lang="zh-CN" altLang="en-US" sz="2800" dirty="0"/>
              <a:t> </a:t>
            </a:r>
            <a:r>
              <a:rPr lang="en-US" altLang="zh-CN" sz="2800" dirty="0">
                <a:sym typeface="Wingdings" pitchFamily="2" charset="2"/>
              </a:rPr>
              <a:t>={ a }</a:t>
            </a:r>
          </a:p>
          <a:p>
            <a:r>
              <a:rPr lang="en-US" altLang="zh-CN" sz="2800" dirty="0">
                <a:sym typeface="Wingdings" pitchFamily="2" charset="2"/>
              </a:rPr>
              <a:t>First(S’) ={ </a:t>
            </a:r>
            <a:r>
              <a:rPr lang="en-US" altLang="zh-CN" sz="2800" b="1" dirty="0">
                <a:solidFill>
                  <a:srgbClr val="FF0000"/>
                </a:solidFill>
              </a:rPr>
              <a:t>ɛ </a:t>
            </a:r>
            <a:r>
              <a:rPr lang="en-US" altLang="zh-CN" sz="2800" dirty="0"/>
              <a:t>, </a:t>
            </a:r>
            <a:r>
              <a:rPr lang="en-US" altLang="zh-CN" sz="2800" dirty="0">
                <a:sym typeface="Wingdings" pitchFamily="2" charset="2"/>
              </a:rPr>
              <a:t>a }</a:t>
            </a:r>
          </a:p>
          <a:p>
            <a:r>
              <a:rPr lang="en-US" altLang="zh-CN" sz="2800" dirty="0">
                <a:sym typeface="Wingdings" pitchFamily="2" charset="2"/>
              </a:rPr>
              <a:t>First(O)={</a:t>
            </a:r>
            <a:r>
              <a:rPr lang="en-US" altLang="zh-CN" sz="28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/>
              <a:t>+, * </a:t>
            </a:r>
            <a:r>
              <a:rPr lang="en-US" altLang="zh-CN" sz="2800" dirty="0">
                <a:sym typeface="Wingdings" pitchFamily="2" charset="2"/>
              </a:rPr>
              <a:t>}</a:t>
            </a:r>
            <a:endParaRPr lang="en-US" altLang="zh-CN" sz="2800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646"/>
    </mc:Choice>
    <mc:Fallback xmlns="">
      <p:transition spd="slow" advTm="34464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249238"/>
            <a:ext cx="8705850" cy="1036637"/>
          </a:xfrm>
        </p:spPr>
        <p:txBody>
          <a:bodyPr lIns="82588" tIns="41295" rIns="82588" bIns="41295"/>
          <a:lstStyle/>
          <a:p>
            <a:pPr marL="755650" indent="-755650" eaLnBrk="1" hangingPunct="1"/>
            <a:r>
              <a:rPr lang="en-US" altLang="zh-CN" sz="3300" dirty="0">
                <a:latin typeface="Times New Roman" pitchFamily="18" charset="0"/>
                <a:cs typeface="Times New Roman" pitchFamily="18" charset="0"/>
              </a:rPr>
              <a:t>Compute FOLLOW(A) for every nonterminal A</a:t>
            </a:r>
            <a:endParaRPr lang="zh-CN" altLang="en-US" sz="3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4838" indent="-604838" algn="just" eaLnBrk="1" hangingPunct="1">
              <a:lnSpc>
                <a:spcPct val="90000"/>
              </a:lnSpc>
              <a:buClr>
                <a:schemeClr val="tx1"/>
              </a:buClr>
              <a:buFont typeface="Calibri" pitchFamily="34" charset="0"/>
              <a:buAutoNum type="arabicPeriod"/>
            </a:pP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the start symbol, Follow(S)={$};for all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baseline="-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and 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S,Follow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(A)={ };</a:t>
            </a:r>
          </a:p>
          <a:p>
            <a:pPr marL="604838" indent="-604838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Calibri" pitchFamily="34" charset="0"/>
              <a:buAutoNum type="arabicPeriod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For each production B→α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Aγ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for each A that is a nonterminal do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marL="604838" indent="-604838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Arial" pitchFamily="34" charset="0"/>
              <a:buNone/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Follow(A)=Follow(A)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(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First(γ) -{ε}) </a:t>
            </a:r>
          </a:p>
          <a:p>
            <a:pPr marL="604838" indent="-604838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Arial" pitchFamily="34" charset="0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	if ε ∈ First(γ) then add Follow(B) to Follow(A)</a:t>
            </a:r>
          </a:p>
          <a:p>
            <a:pPr marL="604838" indent="-604838"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Calibri" pitchFamily="34" charset="0"/>
              <a:buAutoNum type="arabicPeriod" startAt="3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Repeat 2,until there is no change to any follow set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marL="604838" indent="-604838"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Arial" pitchFamily="34" charset="0"/>
              <a:buNone/>
            </a:pP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 marL="604838" indent="-604838" algn="just" eaLnBrk="1" hangingPunct="1">
              <a:lnSpc>
                <a:spcPct val="90000"/>
              </a:lnSpc>
              <a:buFont typeface="Arial" pitchFamily="34" charset="0"/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CCC0FA-B26D-49C9-A45F-6ACA919BE7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1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420"/>
    </mc:Choice>
    <mc:Fallback xmlns="">
      <p:transition spd="slow" advTm="15642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Top Down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rgbClr val="0000FF"/>
                </a:solidFill>
              </a:rPr>
              <a:t>(2) Compute First Set and Follow Set for the rewritten grammar.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计算所有</a:t>
            </a:r>
            <a:r>
              <a:rPr lang="en-US" altLang="zh-CN" dirty="0">
                <a:solidFill>
                  <a:srgbClr val="0000FF"/>
                </a:solidFill>
              </a:rPr>
              <a:t>nonterminal</a:t>
            </a:r>
            <a:r>
              <a:rPr lang="zh-CN" altLang="en-US" dirty="0">
                <a:solidFill>
                  <a:srgbClr val="0000FF"/>
                </a:solidFill>
              </a:rPr>
              <a:t>的</a:t>
            </a:r>
            <a:r>
              <a:rPr lang="en-US" altLang="zh-CN" dirty="0">
                <a:solidFill>
                  <a:srgbClr val="0000FF"/>
                </a:solidFill>
              </a:rPr>
              <a:t>Follow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Set</a:t>
            </a:r>
          </a:p>
        </p:txBody>
      </p:sp>
      <p:sp>
        <p:nvSpPr>
          <p:cNvPr id="4" name="矩形 3"/>
          <p:cNvSpPr/>
          <p:nvPr/>
        </p:nvSpPr>
        <p:spPr>
          <a:xfrm>
            <a:off x="428596" y="3645024"/>
            <a:ext cx="200721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S</a:t>
            </a:r>
            <a:r>
              <a:rPr lang="zh-CN" altLang="en-US" sz="2800" dirty="0"/>
              <a:t>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altLang="zh-CN" sz="2800" dirty="0" err="1">
                <a:sym typeface="Wingdings" pitchFamily="2" charset="2"/>
              </a:rPr>
              <a:t>aS’</a:t>
            </a:r>
            <a:endParaRPr lang="en-US" altLang="zh-CN" sz="2800" dirty="0">
              <a:sym typeface="Wingdings" pitchFamily="2" charset="2"/>
            </a:endParaRPr>
          </a:p>
          <a:p>
            <a:r>
              <a:rPr lang="en-US" altLang="zh-CN" sz="2800" dirty="0">
                <a:solidFill>
                  <a:srgbClr val="FF0000"/>
                </a:solidFill>
                <a:sym typeface="Wingdings" pitchFamily="2" charset="2"/>
              </a:rPr>
              <a:t>S’ 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sym typeface="Wingdings" pitchFamily="2" charset="2"/>
              </a:rPr>
              <a:t>SOS’|</a:t>
            </a:r>
            <a:r>
              <a:rPr lang="en-US" altLang="zh-CN" sz="2800" b="1" dirty="0">
                <a:solidFill>
                  <a:srgbClr val="FF0000"/>
                </a:solidFill>
              </a:rPr>
              <a:t> ɛ</a:t>
            </a:r>
            <a:endParaRPr lang="en-US" altLang="zh-CN" sz="2800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n-US" altLang="zh-CN" sz="2800" dirty="0">
                <a:sym typeface="Wingdings" pitchFamily="2" charset="2"/>
              </a:rPr>
              <a:t>O +|</a:t>
            </a:r>
            <a:r>
              <a:rPr lang="zh-CN" altLang="en-US" sz="2800" dirty="0">
                <a:sym typeface="Wingdings" pitchFamily="2" charset="2"/>
              </a:rPr>
              <a:t>*</a:t>
            </a:r>
            <a:endParaRPr lang="en-US" altLang="zh-CN" sz="2800" dirty="0">
              <a:sym typeface="Wingdings" pitchFamily="2" charset="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5212357"/>
            <a:ext cx="250600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First(S)</a:t>
            </a:r>
            <a:r>
              <a:rPr lang="zh-CN" altLang="en-US" sz="2800" dirty="0"/>
              <a:t> </a:t>
            </a:r>
            <a:r>
              <a:rPr lang="en-US" altLang="zh-CN" sz="2800" dirty="0">
                <a:sym typeface="Wingdings" pitchFamily="2" charset="2"/>
              </a:rPr>
              <a:t>={ a }</a:t>
            </a:r>
          </a:p>
          <a:p>
            <a:r>
              <a:rPr lang="en-US" altLang="zh-CN" sz="2800" dirty="0">
                <a:solidFill>
                  <a:srgbClr val="FF0000"/>
                </a:solidFill>
                <a:sym typeface="Wingdings" pitchFamily="2" charset="2"/>
              </a:rPr>
              <a:t>First(S’) ={ </a:t>
            </a:r>
            <a:r>
              <a:rPr lang="en-US" altLang="zh-CN" sz="2800" b="1" dirty="0">
                <a:solidFill>
                  <a:srgbClr val="FF0000"/>
                </a:solidFill>
              </a:rPr>
              <a:t>ɛ </a:t>
            </a:r>
            <a:r>
              <a:rPr lang="en-US" altLang="zh-CN" sz="2800" dirty="0">
                <a:solidFill>
                  <a:srgbClr val="FF0000"/>
                </a:solidFill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  <a:sym typeface="Wingdings" pitchFamily="2" charset="2"/>
              </a:rPr>
              <a:t>a }</a:t>
            </a:r>
          </a:p>
          <a:p>
            <a:r>
              <a:rPr lang="en-US" altLang="zh-CN" sz="2800" dirty="0">
                <a:sym typeface="Wingdings" pitchFamily="2" charset="2"/>
              </a:rPr>
              <a:t>First(O)={</a:t>
            </a:r>
            <a:r>
              <a:rPr lang="en-US" altLang="zh-CN" sz="28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2800" dirty="0"/>
              <a:t>+, * </a:t>
            </a:r>
            <a:r>
              <a:rPr lang="en-US" altLang="zh-CN" sz="2800" dirty="0">
                <a:sym typeface="Wingdings" pitchFamily="2" charset="2"/>
              </a:rPr>
              <a:t>}</a:t>
            </a:r>
            <a:endParaRPr lang="en-US" altLang="zh-CN" sz="2800" dirty="0">
              <a:solidFill>
                <a:srgbClr val="FF0000"/>
              </a:solidFill>
              <a:sym typeface="Wingdings" pitchFamily="2" charset="2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042485"/>
              </p:ext>
            </p:extLst>
          </p:nvPr>
        </p:nvGraphicFramePr>
        <p:xfrm>
          <a:off x="3635896" y="3429000"/>
          <a:ext cx="4272707" cy="1872206"/>
        </p:xfrm>
        <a:graphic>
          <a:graphicData uri="http://schemas.openxmlformats.org/drawingml/2006/table">
            <a:tbl>
              <a:tblPr/>
              <a:tblGrid>
                <a:gridCol w="660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3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Origin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Pass 1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Pass 2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66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S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$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$, +, 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$, +, 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  <a:sym typeface="Wingdings" pitchFamily="2" charset="2"/>
                        </a:rPr>
                        <a:t>S’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  <a:sym typeface="Wingdings" pitchFamily="2" charset="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$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$, +, 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1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O</a:t>
                      </a:r>
                      <a:endParaRPr lang="zh-CN" altLang="zh-CN" sz="2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kern="1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/>
                        <a:sym typeface="Wingdings" pitchFamily="2" charset="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a, $</a:t>
                      </a:r>
                      <a:endParaRPr lang="en-US" altLang="zh-CN" sz="2400" kern="1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/>
                        <a:sym typeface="Wingdings" pitchFamily="2" charset="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a, $, +, *</a:t>
                      </a:r>
                      <a:endParaRPr lang="en-US" altLang="zh-CN" sz="2400" kern="1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Times New Roman"/>
                        <a:sym typeface="Wingdings" pitchFamily="2" charset="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78161" y="5284365"/>
            <a:ext cx="41621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</a:rPr>
              <a:t>Follow(S)</a:t>
            </a:r>
            <a:r>
              <a:rPr lang="zh-CN" altLang="en-US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sym typeface="Wingdings" pitchFamily="2" charset="2"/>
              </a:rPr>
              <a:t>={</a:t>
            </a:r>
            <a:r>
              <a:rPr lang="en-US" altLang="zh-CN" sz="2800" kern="100" dirty="0">
                <a:solidFill>
                  <a:srgbClr val="0000FF"/>
                </a:solidFill>
                <a:cs typeface="Times New Roman"/>
              </a:rPr>
              <a:t>$, +, *</a:t>
            </a:r>
            <a:r>
              <a:rPr lang="en-US" altLang="zh-CN" sz="2800" dirty="0">
                <a:solidFill>
                  <a:srgbClr val="0000FF"/>
                </a:solidFill>
                <a:sym typeface="Wingdings" pitchFamily="2" charset="2"/>
              </a:rPr>
              <a:t> }</a:t>
            </a:r>
          </a:p>
          <a:p>
            <a:r>
              <a:rPr lang="en-US" altLang="zh-CN" sz="2800" dirty="0">
                <a:solidFill>
                  <a:srgbClr val="0000FF"/>
                </a:solidFill>
              </a:rPr>
              <a:t>Follow</a:t>
            </a:r>
            <a:r>
              <a:rPr lang="en-US" altLang="zh-CN" sz="2800" dirty="0">
                <a:solidFill>
                  <a:srgbClr val="0000FF"/>
                </a:solidFill>
                <a:sym typeface="Wingdings" pitchFamily="2" charset="2"/>
              </a:rPr>
              <a:t>(S’) ={</a:t>
            </a:r>
            <a:r>
              <a:rPr lang="en-US" altLang="zh-CN" sz="2800" kern="100" dirty="0">
                <a:solidFill>
                  <a:srgbClr val="0000FF"/>
                </a:solidFill>
                <a:cs typeface="Times New Roman"/>
              </a:rPr>
              <a:t>$, +, *</a:t>
            </a:r>
            <a:r>
              <a:rPr lang="en-US" altLang="zh-CN" sz="2800" dirty="0">
                <a:solidFill>
                  <a:srgbClr val="0000FF"/>
                </a:solidFill>
                <a:sym typeface="Wingdings" pitchFamily="2" charset="2"/>
              </a:rPr>
              <a:t> }</a:t>
            </a:r>
          </a:p>
          <a:p>
            <a:r>
              <a:rPr lang="en-US" altLang="zh-CN" sz="2800" dirty="0">
                <a:solidFill>
                  <a:srgbClr val="0000FF"/>
                </a:solidFill>
              </a:rPr>
              <a:t>Follow</a:t>
            </a:r>
            <a:r>
              <a:rPr lang="en-US" altLang="zh-CN" sz="2800" dirty="0">
                <a:solidFill>
                  <a:srgbClr val="0000FF"/>
                </a:solidFill>
                <a:sym typeface="Wingdings" pitchFamily="2" charset="2"/>
              </a:rPr>
              <a:t>(O)={</a:t>
            </a:r>
            <a:r>
              <a:rPr lang="en-US" altLang="zh-CN" sz="2800" kern="100" dirty="0">
                <a:solidFill>
                  <a:srgbClr val="0000FF"/>
                </a:solidFill>
                <a:cs typeface="Times New Roman"/>
              </a:rPr>
              <a:t>a, $, +, *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sym typeface="Wingdings" pitchFamily="2" charset="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918"/>
    </mc:Choice>
    <mc:Fallback xmlns="">
      <p:transition spd="slow" advTm="729918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4958</TotalTime>
  <Words>1636</Words>
  <Application>Microsoft Office PowerPoint</Application>
  <PresentationFormat>全屏显示(4:3)</PresentationFormat>
  <Paragraphs>277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主题</vt:lpstr>
      <vt:lpstr>Top Down Parsing</vt:lpstr>
      <vt:lpstr>Top Down Parsing</vt:lpstr>
      <vt:lpstr>Top Down Parsing</vt:lpstr>
      <vt:lpstr>Top Down Parsing</vt:lpstr>
      <vt:lpstr>PowerPoint 演示文稿</vt:lpstr>
      <vt:lpstr>SectionFirst(X1…Xj…Xn)</vt:lpstr>
      <vt:lpstr>Top Down Parsing</vt:lpstr>
      <vt:lpstr>Compute FOLLOW(A) for every nonterminal A</vt:lpstr>
      <vt:lpstr>Top Down Parsing</vt:lpstr>
      <vt:lpstr>Top Down Parsing</vt:lpstr>
      <vt:lpstr>Top Down Parsing</vt:lpstr>
      <vt:lpstr>Top Down Parsing</vt:lpstr>
      <vt:lpstr>Top Down Parsing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编译技术作业讲解</dc:title>
  <dc:creator>Windows 用户</dc:creator>
  <cp:lastModifiedBy>张旭超</cp:lastModifiedBy>
  <cp:revision>159</cp:revision>
  <cp:lastPrinted>2017-12-19T04:56:01Z</cp:lastPrinted>
  <dcterms:created xsi:type="dcterms:W3CDTF">2013-11-05T01:03:12Z</dcterms:created>
  <dcterms:modified xsi:type="dcterms:W3CDTF">2025-06-27T08:32:38Z</dcterms:modified>
</cp:coreProperties>
</file>