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63" r:id="rId3"/>
    <p:sldId id="564" r:id="rId4"/>
    <p:sldId id="565" r:id="rId5"/>
    <p:sldId id="317" r:id="rId6"/>
    <p:sldId id="631" r:id="rId7"/>
    <p:sldId id="685" r:id="rId8"/>
    <p:sldId id="686" r:id="rId9"/>
    <p:sldId id="683" r:id="rId10"/>
    <p:sldId id="684" r:id="rId11"/>
    <p:sldId id="687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F9"/>
    <a:srgbClr val="CC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3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2025/05/07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872" indent="-27572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881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4033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5185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6338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7490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8642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9794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230A376-2165-46DC-9EB3-571174F48CF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4538"/>
            <a:ext cx="4965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872" indent="-27572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881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4033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5185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6338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7490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8642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9794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BDD99-2AA8-4935-AF41-D022C650E15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4538"/>
            <a:ext cx="4965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41504" y="2563804"/>
            <a:ext cx="5874813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zh-CN" altLang="en-US" sz="6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ChangeArrowheads="1"/>
          </p:cNvSpPr>
          <p:nvPr/>
        </p:nvSpPr>
        <p:spPr bwMode="auto">
          <a:xfrm>
            <a:off x="84032" y="3526367"/>
            <a:ext cx="9915737" cy="105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Break up the NFA basing on the following three operations until the arrowed line is labeled by only characters 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39" name="Rectangle 61"/>
          <p:cNvSpPr>
            <a:spLocks noChangeArrowheads="1"/>
          </p:cNvSpPr>
          <p:nvPr/>
        </p:nvSpPr>
        <p:spPr bwMode="auto">
          <a:xfrm>
            <a:off x="101852" y="1527043"/>
            <a:ext cx="9404544" cy="57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NFA for regular expression “e” is</a:t>
            </a:r>
          </a:p>
        </p:txBody>
      </p:sp>
      <p:grpSp>
        <p:nvGrpSpPr>
          <p:cNvPr id="91140" name="Group 65"/>
          <p:cNvGrpSpPr>
            <a:grpSpLocks/>
          </p:cNvGrpSpPr>
          <p:nvPr/>
        </p:nvGrpSpPr>
        <p:grpSpPr bwMode="auto">
          <a:xfrm>
            <a:off x="504190" y="4869745"/>
            <a:ext cx="2244346" cy="2531078"/>
            <a:chOff x="288" y="2784"/>
            <a:chExt cx="1282" cy="1447"/>
          </a:xfrm>
        </p:grpSpPr>
        <p:sp>
          <p:nvSpPr>
            <p:cNvPr id="91177" name="Text Box 16"/>
            <p:cNvSpPr txBox="1">
              <a:spLocks noChangeArrowheads="1"/>
            </p:cNvSpPr>
            <p:nvPr/>
          </p:nvSpPr>
          <p:spPr bwMode="auto">
            <a:xfrm>
              <a:off x="864" y="2784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宋体" pitchFamily="2" charset="-122"/>
                </a:rPr>
                <a:t>e</a:t>
              </a:r>
              <a:r>
                <a:rPr lang="en-US" altLang="zh-CN" b="1" baseline="-25000">
                  <a:latin typeface="宋体" pitchFamily="2" charset="-122"/>
                </a:rPr>
                <a:t>1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91178" name="Oval 19"/>
            <p:cNvSpPr>
              <a:spLocks noChangeArrowheads="1"/>
            </p:cNvSpPr>
            <p:nvPr/>
          </p:nvSpPr>
          <p:spPr bwMode="auto">
            <a:xfrm>
              <a:off x="489" y="3230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79" name="Oval 20"/>
            <p:cNvSpPr>
              <a:spLocks noChangeArrowheads="1"/>
            </p:cNvSpPr>
            <p:nvPr/>
          </p:nvSpPr>
          <p:spPr bwMode="auto">
            <a:xfrm>
              <a:off x="1230" y="3230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80" name="Rectangle 21"/>
            <p:cNvSpPr>
              <a:spLocks noChangeArrowheads="1"/>
            </p:cNvSpPr>
            <p:nvPr/>
          </p:nvSpPr>
          <p:spPr bwMode="auto">
            <a:xfrm>
              <a:off x="576" y="3904"/>
              <a:ext cx="8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100" b="1">
                  <a:latin typeface="Arial" pitchFamily="34" charset="0"/>
                </a:rPr>
                <a:t>e=e</a:t>
              </a:r>
              <a:r>
                <a:rPr lang="en-US" altLang="zh-CN" sz="3100" b="1" baseline="-25000">
                  <a:latin typeface="Arial" pitchFamily="34" charset="0"/>
                </a:rPr>
                <a:t>1</a:t>
              </a:r>
              <a:r>
                <a:rPr lang="en-US" altLang="zh-CN" sz="3100" b="1">
                  <a:latin typeface="Arial" pitchFamily="34" charset="0"/>
                </a:rPr>
                <a:t>|e</a:t>
              </a:r>
              <a:r>
                <a:rPr lang="en-US" altLang="zh-CN" sz="31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1181" name="Freeform 22"/>
            <p:cNvSpPr>
              <a:spLocks/>
            </p:cNvSpPr>
            <p:nvPr/>
          </p:nvSpPr>
          <p:spPr bwMode="auto">
            <a:xfrm>
              <a:off x="720" y="3120"/>
              <a:ext cx="528" cy="144"/>
            </a:xfrm>
            <a:custGeom>
              <a:avLst/>
              <a:gdLst>
                <a:gd name="T0" fmla="*/ 0 w 528"/>
                <a:gd name="T1" fmla="*/ 144 h 144"/>
                <a:gd name="T2" fmla="*/ 240 w 528"/>
                <a:gd name="T3" fmla="*/ 0 h 144"/>
                <a:gd name="T4" fmla="*/ 528 w 528"/>
                <a:gd name="T5" fmla="*/ 144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144"/>
                  </a:moveTo>
                  <a:cubicBezTo>
                    <a:pt x="76" y="72"/>
                    <a:pt x="152" y="0"/>
                    <a:pt x="240" y="0"/>
                  </a:cubicBezTo>
                  <a:cubicBezTo>
                    <a:pt x="328" y="0"/>
                    <a:pt x="480" y="120"/>
                    <a:pt x="52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82" name="Freeform 23"/>
            <p:cNvSpPr>
              <a:spLocks/>
            </p:cNvSpPr>
            <p:nvPr/>
          </p:nvSpPr>
          <p:spPr bwMode="auto">
            <a:xfrm>
              <a:off x="720" y="3504"/>
              <a:ext cx="528" cy="144"/>
            </a:xfrm>
            <a:custGeom>
              <a:avLst/>
              <a:gdLst>
                <a:gd name="T0" fmla="*/ 0 w 528"/>
                <a:gd name="T1" fmla="*/ 0 h 144"/>
                <a:gd name="T2" fmla="*/ 240 w 528"/>
                <a:gd name="T3" fmla="*/ 144 h 144"/>
                <a:gd name="T4" fmla="*/ 528 w 528"/>
                <a:gd name="T5" fmla="*/ 0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0"/>
                  </a:moveTo>
                  <a:cubicBezTo>
                    <a:pt x="76" y="72"/>
                    <a:pt x="152" y="144"/>
                    <a:pt x="240" y="144"/>
                  </a:cubicBezTo>
                  <a:cubicBezTo>
                    <a:pt x="328" y="144"/>
                    <a:pt x="480" y="24"/>
                    <a:pt x="5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83" name="Text Box 24"/>
            <p:cNvSpPr txBox="1">
              <a:spLocks noChangeArrowheads="1"/>
            </p:cNvSpPr>
            <p:nvPr/>
          </p:nvSpPr>
          <p:spPr bwMode="auto">
            <a:xfrm>
              <a:off x="816" y="3600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宋体" pitchFamily="2" charset="-122"/>
                </a:rPr>
                <a:t>e</a:t>
              </a:r>
              <a:r>
                <a:rPr lang="en-US" altLang="zh-CN" b="1" baseline="-25000">
                  <a:latin typeface="宋体" pitchFamily="2" charset="-122"/>
                </a:rPr>
                <a:t>2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91184" name="Oval 25"/>
            <p:cNvSpPr>
              <a:spLocks noChangeArrowheads="1"/>
            </p:cNvSpPr>
            <p:nvPr/>
          </p:nvSpPr>
          <p:spPr bwMode="auto">
            <a:xfrm>
              <a:off x="1186" y="3168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85" name="Line 64"/>
            <p:cNvSpPr>
              <a:spLocks noChangeShapeType="1"/>
            </p:cNvSpPr>
            <p:nvPr/>
          </p:nvSpPr>
          <p:spPr bwMode="auto">
            <a:xfrm>
              <a:off x="288" y="34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41" name="Group 67"/>
          <p:cNvGrpSpPr>
            <a:grpSpLocks/>
          </p:cNvGrpSpPr>
          <p:nvPr/>
        </p:nvGrpSpPr>
        <p:grpSpPr bwMode="auto">
          <a:xfrm>
            <a:off x="3529330" y="5205589"/>
            <a:ext cx="2773045" cy="2167247"/>
            <a:chOff x="2016" y="2976"/>
            <a:chExt cx="1584" cy="1239"/>
          </a:xfrm>
        </p:grpSpPr>
        <p:sp>
          <p:nvSpPr>
            <p:cNvPr id="91167" name="Oval 29"/>
            <p:cNvSpPr>
              <a:spLocks noChangeArrowheads="1"/>
            </p:cNvSpPr>
            <p:nvPr/>
          </p:nvSpPr>
          <p:spPr bwMode="auto">
            <a:xfrm>
              <a:off x="2255" y="3214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68" name="Oval 30"/>
            <p:cNvSpPr>
              <a:spLocks noChangeArrowheads="1"/>
            </p:cNvSpPr>
            <p:nvPr/>
          </p:nvSpPr>
          <p:spPr bwMode="auto">
            <a:xfrm>
              <a:off x="2756" y="3214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zh-CN" altLang="en-US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69" name="Line 31"/>
            <p:cNvSpPr>
              <a:spLocks noChangeShapeType="1"/>
            </p:cNvSpPr>
            <p:nvPr/>
          </p:nvSpPr>
          <p:spPr bwMode="auto">
            <a:xfrm>
              <a:off x="2556" y="3374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0" name="Text Box 32"/>
            <p:cNvSpPr txBox="1">
              <a:spLocks noChangeArrowheads="1"/>
            </p:cNvSpPr>
            <p:nvPr/>
          </p:nvSpPr>
          <p:spPr bwMode="auto">
            <a:xfrm>
              <a:off x="2455" y="2976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宋体" pitchFamily="2" charset="-122"/>
                </a:rPr>
                <a:t>e</a:t>
              </a:r>
              <a:r>
                <a:rPr lang="en-US" altLang="zh-CN" b="1" baseline="-25000">
                  <a:latin typeface="宋体" pitchFamily="2" charset="-122"/>
                </a:rPr>
                <a:t>1</a:t>
              </a:r>
              <a:endParaRPr lang="en-US" altLang="zh-CN" b="1" baseline="-25000">
                <a:latin typeface="Times New Roman" pitchFamily="18" charset="0"/>
              </a:endParaRPr>
            </a:p>
          </p:txBody>
        </p:sp>
        <p:sp>
          <p:nvSpPr>
            <p:cNvPr id="91171" name="Line 33"/>
            <p:cNvSpPr>
              <a:spLocks noChangeShapeType="1"/>
            </p:cNvSpPr>
            <p:nvPr/>
          </p:nvSpPr>
          <p:spPr bwMode="auto">
            <a:xfrm>
              <a:off x="3057" y="3376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2" name="Oval 34"/>
            <p:cNvSpPr>
              <a:spLocks noChangeArrowheads="1"/>
            </p:cNvSpPr>
            <p:nvPr/>
          </p:nvSpPr>
          <p:spPr bwMode="auto">
            <a:xfrm>
              <a:off x="3257" y="3216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73" name="Text Box 35"/>
            <p:cNvSpPr txBox="1">
              <a:spLocks noChangeArrowheads="1"/>
            </p:cNvSpPr>
            <p:nvPr/>
          </p:nvSpPr>
          <p:spPr bwMode="auto">
            <a:xfrm>
              <a:off x="3057" y="2976"/>
              <a:ext cx="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174" name="Rectangle 36"/>
            <p:cNvSpPr>
              <a:spLocks noChangeArrowheads="1"/>
            </p:cNvSpPr>
            <p:nvPr/>
          </p:nvSpPr>
          <p:spPr bwMode="auto">
            <a:xfrm>
              <a:off x="2560" y="3888"/>
              <a:ext cx="7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100" b="1">
                  <a:latin typeface="Arial" pitchFamily="34" charset="0"/>
                </a:rPr>
                <a:t>e=e</a:t>
              </a:r>
              <a:r>
                <a:rPr lang="en-US" altLang="zh-CN" sz="3100" b="1" baseline="-25000">
                  <a:latin typeface="Arial" pitchFamily="34" charset="0"/>
                </a:rPr>
                <a:t>1</a:t>
              </a:r>
              <a:r>
                <a:rPr lang="en-US" altLang="zh-CN" sz="3100" b="1">
                  <a:latin typeface="Arial" pitchFamily="34" charset="0"/>
                </a:rPr>
                <a:t>e</a:t>
              </a:r>
              <a:r>
                <a:rPr lang="en-US" altLang="zh-CN" sz="31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1175" name="Oval 37"/>
            <p:cNvSpPr>
              <a:spLocks noChangeArrowheads="1"/>
            </p:cNvSpPr>
            <p:nvPr/>
          </p:nvSpPr>
          <p:spPr bwMode="auto">
            <a:xfrm>
              <a:off x="3216" y="3152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76" name="Line 66"/>
            <p:cNvSpPr>
              <a:spLocks noChangeShapeType="1"/>
            </p:cNvSpPr>
            <p:nvPr/>
          </p:nvSpPr>
          <p:spPr bwMode="auto">
            <a:xfrm>
              <a:off x="2016" y="33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42" name="Group 69"/>
          <p:cNvGrpSpPr>
            <a:grpSpLocks/>
          </p:cNvGrpSpPr>
          <p:nvPr/>
        </p:nvGrpSpPr>
        <p:grpSpPr bwMode="auto">
          <a:xfrm>
            <a:off x="7058660" y="4941462"/>
            <a:ext cx="2773045" cy="2531077"/>
            <a:chOff x="4032" y="2825"/>
            <a:chExt cx="1584" cy="1447"/>
          </a:xfrm>
        </p:grpSpPr>
        <p:sp>
          <p:nvSpPr>
            <p:cNvPr id="91155" name="Oval 41"/>
            <p:cNvSpPr>
              <a:spLocks noChangeArrowheads="1"/>
            </p:cNvSpPr>
            <p:nvPr/>
          </p:nvSpPr>
          <p:spPr bwMode="auto">
            <a:xfrm>
              <a:off x="4272" y="3319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56" name="Oval 42"/>
            <p:cNvSpPr>
              <a:spLocks noChangeArrowheads="1"/>
            </p:cNvSpPr>
            <p:nvPr/>
          </p:nvSpPr>
          <p:spPr bwMode="auto">
            <a:xfrm>
              <a:off x="4773" y="3319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zh-CN" altLang="en-US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57" name="Line 43"/>
            <p:cNvSpPr>
              <a:spLocks noChangeShapeType="1"/>
            </p:cNvSpPr>
            <p:nvPr/>
          </p:nvSpPr>
          <p:spPr bwMode="auto">
            <a:xfrm>
              <a:off x="4573" y="3479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Text Box 44"/>
            <p:cNvSpPr txBox="1">
              <a:spLocks noChangeArrowheads="1"/>
            </p:cNvSpPr>
            <p:nvPr/>
          </p:nvSpPr>
          <p:spPr bwMode="auto">
            <a:xfrm>
              <a:off x="4472" y="3081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宋体" pitchFamily="2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91159" name="Line 45"/>
            <p:cNvSpPr>
              <a:spLocks noChangeShapeType="1"/>
            </p:cNvSpPr>
            <p:nvPr/>
          </p:nvSpPr>
          <p:spPr bwMode="auto">
            <a:xfrm>
              <a:off x="5074" y="3481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Oval 46"/>
            <p:cNvSpPr>
              <a:spLocks noChangeArrowheads="1"/>
            </p:cNvSpPr>
            <p:nvPr/>
          </p:nvSpPr>
          <p:spPr bwMode="auto">
            <a:xfrm>
              <a:off x="5274" y="3321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61" name="Text Box 47"/>
            <p:cNvSpPr txBox="1">
              <a:spLocks noChangeArrowheads="1"/>
            </p:cNvSpPr>
            <p:nvPr/>
          </p:nvSpPr>
          <p:spPr bwMode="auto">
            <a:xfrm>
              <a:off x="5074" y="3081"/>
              <a:ext cx="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宋体" pitchFamily="2" charset="-122"/>
                </a:rPr>
                <a:t>ε</a:t>
              </a:r>
              <a:endParaRPr lang="en-US" altLang="zh-CN" b="1">
                <a:latin typeface="Times New Roman" pitchFamily="18" charset="0"/>
              </a:endParaRPr>
            </a:p>
          </p:txBody>
        </p:sp>
        <p:sp>
          <p:nvSpPr>
            <p:cNvPr id="91162" name="Text Box 48"/>
            <p:cNvSpPr txBox="1">
              <a:spLocks noChangeArrowheads="1"/>
            </p:cNvSpPr>
            <p:nvPr/>
          </p:nvSpPr>
          <p:spPr bwMode="auto">
            <a:xfrm>
              <a:off x="4838" y="2825"/>
              <a:ext cx="4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b="1">
                  <a:latin typeface="Times New Roman" pitchFamily="18" charset="0"/>
                </a:rPr>
                <a:t>e</a:t>
              </a:r>
              <a:r>
                <a:rPr lang="en-US" altLang="zh-CN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63" name="Freeform 49"/>
            <p:cNvSpPr>
              <a:spLocks/>
            </p:cNvSpPr>
            <p:nvPr/>
          </p:nvSpPr>
          <p:spPr bwMode="auto">
            <a:xfrm>
              <a:off x="4807" y="3105"/>
              <a:ext cx="240" cy="296"/>
            </a:xfrm>
            <a:custGeom>
              <a:avLst/>
              <a:gdLst>
                <a:gd name="T0" fmla="*/ 240 w 240"/>
                <a:gd name="T1" fmla="*/ 296 h 296"/>
                <a:gd name="T2" fmla="*/ 144 w 240"/>
                <a:gd name="T3" fmla="*/ 8 h 296"/>
                <a:gd name="T4" fmla="*/ 0 w 240"/>
                <a:gd name="T5" fmla="*/ 248 h 296"/>
                <a:gd name="T6" fmla="*/ 0 60000 65536"/>
                <a:gd name="T7" fmla="*/ 0 60000 65536"/>
                <a:gd name="T8" fmla="*/ 0 60000 65536"/>
                <a:gd name="T9" fmla="*/ 0 w 240"/>
                <a:gd name="T10" fmla="*/ 0 h 296"/>
                <a:gd name="T11" fmla="*/ 240 w 240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96">
                  <a:moveTo>
                    <a:pt x="240" y="296"/>
                  </a:moveTo>
                  <a:cubicBezTo>
                    <a:pt x="212" y="156"/>
                    <a:pt x="184" y="16"/>
                    <a:pt x="144" y="8"/>
                  </a:cubicBezTo>
                  <a:cubicBezTo>
                    <a:pt x="104" y="0"/>
                    <a:pt x="24" y="208"/>
                    <a:pt x="0" y="2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64" name="Rectangle 50"/>
            <p:cNvSpPr>
              <a:spLocks noChangeArrowheads="1"/>
            </p:cNvSpPr>
            <p:nvPr/>
          </p:nvSpPr>
          <p:spPr bwMode="auto">
            <a:xfrm>
              <a:off x="4603" y="3945"/>
              <a:ext cx="6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3100" b="1">
                  <a:latin typeface="Arial" pitchFamily="34" charset="0"/>
                </a:rPr>
                <a:t>e=e</a:t>
              </a:r>
              <a:r>
                <a:rPr lang="en-US" altLang="zh-CN" sz="3100" b="1" baseline="-25000">
                  <a:latin typeface="Arial" pitchFamily="34" charset="0"/>
                </a:rPr>
                <a:t>1</a:t>
              </a:r>
              <a:r>
                <a:rPr lang="en-US" altLang="zh-CN" sz="3100" b="1">
                  <a:latin typeface="Arial" pitchFamily="34" charset="0"/>
                </a:rPr>
                <a:t>*</a:t>
              </a:r>
            </a:p>
          </p:txBody>
        </p:sp>
        <p:sp>
          <p:nvSpPr>
            <p:cNvPr id="91165" name="Oval 51"/>
            <p:cNvSpPr>
              <a:spLocks noChangeArrowheads="1"/>
            </p:cNvSpPr>
            <p:nvPr/>
          </p:nvSpPr>
          <p:spPr bwMode="auto">
            <a:xfrm>
              <a:off x="5232" y="3264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166" name="Line 68"/>
            <p:cNvSpPr>
              <a:spLocks noChangeShapeType="1"/>
            </p:cNvSpPr>
            <p:nvPr/>
          </p:nvSpPr>
          <p:spPr bwMode="auto">
            <a:xfrm>
              <a:off x="4032" y="35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1143" name="Group 70"/>
          <p:cNvGrpSpPr>
            <a:grpSpLocks/>
          </p:cNvGrpSpPr>
          <p:nvPr/>
        </p:nvGrpSpPr>
        <p:grpSpPr bwMode="auto">
          <a:xfrm>
            <a:off x="2739783" y="2191736"/>
            <a:ext cx="2983124" cy="1025025"/>
            <a:chOff x="1565" y="3590"/>
            <a:chExt cx="1704" cy="586"/>
          </a:xfrm>
        </p:grpSpPr>
        <p:grpSp>
          <p:nvGrpSpPr>
            <p:cNvPr id="91148" name="Group 71"/>
            <p:cNvGrpSpPr>
              <a:grpSpLocks/>
            </p:cNvGrpSpPr>
            <p:nvPr/>
          </p:nvGrpSpPr>
          <p:grpSpPr bwMode="auto">
            <a:xfrm>
              <a:off x="2837" y="3744"/>
              <a:ext cx="432" cy="432"/>
              <a:chOff x="4224" y="2688"/>
              <a:chExt cx="432" cy="432"/>
            </a:xfrm>
          </p:grpSpPr>
          <p:sp>
            <p:nvSpPr>
              <p:cNvPr id="91153" name="Oval 72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154" name="Oval 73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91149" name="Oval 74"/>
            <p:cNvSpPr>
              <a:spLocks noChangeArrowheads="1"/>
            </p:cNvSpPr>
            <p:nvPr/>
          </p:nvSpPr>
          <p:spPr bwMode="auto">
            <a:xfrm>
              <a:off x="1853" y="3744"/>
              <a:ext cx="430" cy="37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zh-CN" altLang="zh-CN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1150" name="Rectangle 75"/>
            <p:cNvSpPr>
              <a:spLocks noChangeArrowheads="1"/>
            </p:cNvSpPr>
            <p:nvPr/>
          </p:nvSpPr>
          <p:spPr bwMode="auto">
            <a:xfrm>
              <a:off x="2421" y="3639"/>
              <a:ext cx="1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宋体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91151" name="Line 76"/>
            <p:cNvSpPr>
              <a:spLocks noChangeShapeType="1"/>
            </p:cNvSpPr>
            <p:nvPr/>
          </p:nvSpPr>
          <p:spPr bwMode="auto">
            <a:xfrm>
              <a:off x="1565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52" name="Freeform 77"/>
            <p:cNvSpPr>
              <a:spLocks/>
            </p:cNvSpPr>
            <p:nvPr/>
          </p:nvSpPr>
          <p:spPr bwMode="auto">
            <a:xfrm>
              <a:off x="2245" y="3590"/>
              <a:ext cx="677" cy="203"/>
            </a:xfrm>
            <a:custGeom>
              <a:avLst/>
              <a:gdLst>
                <a:gd name="T0" fmla="*/ 0 w 768"/>
                <a:gd name="T1" fmla="*/ 200 h 200"/>
                <a:gd name="T2" fmla="*/ 384 w 768"/>
                <a:gd name="T3" fmla="*/ 8 h 200"/>
                <a:gd name="T4" fmla="*/ 768 w 768"/>
                <a:gd name="T5" fmla="*/ 152 h 200"/>
                <a:gd name="T6" fmla="*/ 0 60000 65536"/>
                <a:gd name="T7" fmla="*/ 0 60000 65536"/>
                <a:gd name="T8" fmla="*/ 0 60000 65536"/>
                <a:gd name="T9" fmla="*/ 0 w 768"/>
                <a:gd name="T10" fmla="*/ 0 h 200"/>
                <a:gd name="T11" fmla="*/ 768 w 76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0">
                  <a:moveTo>
                    <a:pt x="0" y="200"/>
                  </a:moveTo>
                  <a:cubicBezTo>
                    <a:pt x="128" y="108"/>
                    <a:pt x="256" y="16"/>
                    <a:pt x="384" y="8"/>
                  </a:cubicBezTo>
                  <a:cubicBezTo>
                    <a:pt x="512" y="0"/>
                    <a:pt x="704" y="128"/>
                    <a:pt x="768" y="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91144" name="标题 49"/>
          <p:cNvSpPr>
            <a:spLocks noGrp="1"/>
          </p:cNvSpPr>
          <p:nvPr>
            <p:ph type="title"/>
          </p:nvPr>
        </p:nvSpPr>
        <p:spPr>
          <a:xfrm>
            <a:off x="0" y="274638"/>
            <a:ext cx="9999769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Construct NFA for complex regular expressions</a:t>
            </a:r>
            <a:endParaRPr lang="zh-CN" altLang="en-US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DA457-9F2E-429A-B624-5715274A6ED9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2624543" y="2539499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95611" y="5707851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311786" y="5621896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801007" y="5866482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53911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7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两种方法对比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004300" cy="51303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Inductive Method 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逐步分解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sz="2800" dirty="0"/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Thompson Construction Method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少，需要更少的存储空间以及后续生成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并不是严格意义上的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，因为一条边上要标记很可能是一个复合正则表达式，而不是单个符号或</a:t>
            </a:r>
            <a:r>
              <a:rPr lang="el-GR" altLang="zh-CN" sz="2800" dirty="0"/>
              <a:t>ε</a:t>
            </a:r>
            <a:r>
              <a:rPr lang="zh-CN" altLang="en-US" sz="2800" dirty="0"/>
              <a:t>，需要维护更复杂的数据结构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Thompson Construction Method (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递归构造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，每条边上要标记都是单个符号或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，只需要维护简单的数据结构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Inductive Method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多，需要更多的存储空间以及后续生成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都能得到等价的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，最后得到的最小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完全相同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74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400800" y="18288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89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89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6394450" y="18224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39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39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343400" y="18288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89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89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337050" y="18224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39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39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469379" y="1897379"/>
            <a:ext cx="548639" cy="548640"/>
          </a:xfrm>
          <a:custGeom>
            <a:avLst/>
            <a:gdLst>
              <a:gd name="connsiteX0" fmla="*/ 274320 w 548639"/>
              <a:gd name="connsiteY0" fmla="*/ 0 h 548640"/>
              <a:gd name="connsiteX1" fmla="*/ 548639 w 548639"/>
              <a:gd name="connsiteY1" fmla="*/ 274320 h 548640"/>
              <a:gd name="connsiteX2" fmla="*/ 274320 w 548639"/>
              <a:gd name="connsiteY2" fmla="*/ 548640 h 548640"/>
              <a:gd name="connsiteX3" fmla="*/ 0 w 548639"/>
              <a:gd name="connsiteY3" fmla="*/ 274320 h 548640"/>
              <a:gd name="connsiteX4" fmla="*/ 274320 w 548639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39" h="548640">
                <a:moveTo>
                  <a:pt x="274320" y="0"/>
                </a:moveTo>
                <a:cubicBezTo>
                  <a:pt x="429260" y="0"/>
                  <a:pt x="548639" y="118110"/>
                  <a:pt x="548639" y="274320"/>
                </a:cubicBezTo>
                <a:cubicBezTo>
                  <a:pt x="548639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463029" y="1891029"/>
            <a:ext cx="561339" cy="561340"/>
          </a:xfrm>
          <a:custGeom>
            <a:avLst/>
            <a:gdLst>
              <a:gd name="connsiteX0" fmla="*/ 280670 w 561339"/>
              <a:gd name="connsiteY0" fmla="*/ 6350 h 561340"/>
              <a:gd name="connsiteX1" fmla="*/ 554989 w 561339"/>
              <a:gd name="connsiteY1" fmla="*/ 280670 h 561340"/>
              <a:gd name="connsiteX2" fmla="*/ 280670 w 561339"/>
              <a:gd name="connsiteY2" fmla="*/ 554990 h 561340"/>
              <a:gd name="connsiteX3" fmla="*/ 6350 w 561339"/>
              <a:gd name="connsiteY3" fmla="*/ 280670 h 561340"/>
              <a:gd name="connsiteX4" fmla="*/ 280670 w 561339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39" h="561340">
                <a:moveTo>
                  <a:pt x="280670" y="6350"/>
                </a:moveTo>
                <a:cubicBezTo>
                  <a:pt x="435610" y="6350"/>
                  <a:pt x="554989" y="124460"/>
                  <a:pt x="554989" y="280670"/>
                </a:cubicBezTo>
                <a:cubicBezTo>
                  <a:pt x="554989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5022850" y="2165350"/>
            <a:ext cx="1229360" cy="13970"/>
          </a:xfrm>
          <a:custGeom>
            <a:avLst/>
            <a:gdLst>
              <a:gd name="connsiteX0" fmla="*/ 6350 w 1229360"/>
              <a:gd name="connsiteY0" fmla="*/ 6350 h 13970"/>
              <a:gd name="connsiteX1" fmla="*/ 1223009 w 12293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9360" h="13970">
                <a:moveTo>
                  <a:pt x="6350" y="6350"/>
                </a:moveTo>
                <a:lnTo>
                  <a:pt x="122300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1" name="Freeform 3"/>
          <p:cNvSpPr/>
          <p:nvPr/>
        </p:nvSpPr>
        <p:spPr>
          <a:xfrm>
            <a:off x="6238240" y="211836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2743200" y="1828800"/>
            <a:ext cx="228600" cy="685800"/>
          </a:xfrm>
          <a:custGeom>
            <a:avLst/>
            <a:gdLst>
              <a:gd name="connsiteX0" fmla="*/ 114300 w 228600"/>
              <a:gd name="connsiteY0" fmla="*/ 685800 h 685800"/>
              <a:gd name="connsiteX1" fmla="*/ 0 w 228600"/>
              <a:gd name="connsiteY1" fmla="*/ 685800 h 685800"/>
              <a:gd name="connsiteX2" fmla="*/ 0 w 228600"/>
              <a:gd name="connsiteY2" fmla="*/ 0 h 685800"/>
              <a:gd name="connsiteX3" fmla="*/ 228600 w 228600"/>
              <a:gd name="connsiteY3" fmla="*/ 0 h 685800"/>
              <a:gd name="connsiteX4" fmla="*/ 228600 w 228600"/>
              <a:gd name="connsiteY4" fmla="*/ 685800 h 685800"/>
              <a:gd name="connsiteX5" fmla="*/ 114300 w 2286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" h="685800">
                <a:moveTo>
                  <a:pt x="1143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" y="0"/>
                </a:lnTo>
                <a:lnTo>
                  <a:pt x="228600" y="685800"/>
                </a:lnTo>
                <a:lnTo>
                  <a:pt x="1143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2965450" y="2165350"/>
            <a:ext cx="1217930" cy="12700"/>
          </a:xfrm>
          <a:custGeom>
            <a:avLst/>
            <a:gdLst>
              <a:gd name="connsiteX0" fmla="*/ 6350 w 1217930"/>
              <a:gd name="connsiteY0" fmla="*/ 6350 h 12700"/>
              <a:gd name="connsiteX1" fmla="*/ 1211579 w 121793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7930" h="12700">
                <a:moveTo>
                  <a:pt x="6350" y="6350"/>
                </a:moveTo>
                <a:cubicBezTo>
                  <a:pt x="1035050" y="6350"/>
                  <a:pt x="424179" y="6350"/>
                  <a:pt x="121157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4" name="Freeform 3"/>
          <p:cNvSpPr/>
          <p:nvPr/>
        </p:nvSpPr>
        <p:spPr>
          <a:xfrm>
            <a:off x="4180840" y="211836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6400800" y="4112259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90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90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6394450" y="4105909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40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40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4343400" y="4112259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90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90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337050" y="4105909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40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40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6469379" y="4180840"/>
            <a:ext cx="548639" cy="548639"/>
          </a:xfrm>
          <a:custGeom>
            <a:avLst/>
            <a:gdLst>
              <a:gd name="connsiteX0" fmla="*/ 274320 w 548639"/>
              <a:gd name="connsiteY0" fmla="*/ 0 h 548639"/>
              <a:gd name="connsiteX1" fmla="*/ 548639 w 548639"/>
              <a:gd name="connsiteY1" fmla="*/ 274319 h 548639"/>
              <a:gd name="connsiteX2" fmla="*/ 274320 w 548639"/>
              <a:gd name="connsiteY2" fmla="*/ 548639 h 548639"/>
              <a:gd name="connsiteX3" fmla="*/ 0 w 548639"/>
              <a:gd name="connsiteY3" fmla="*/ 274319 h 548639"/>
              <a:gd name="connsiteX4" fmla="*/ 274320 w 548639"/>
              <a:gd name="connsiteY4" fmla="*/ 0 h 548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39" h="548639">
                <a:moveTo>
                  <a:pt x="274320" y="0"/>
                </a:moveTo>
                <a:cubicBezTo>
                  <a:pt x="429260" y="0"/>
                  <a:pt x="548639" y="118109"/>
                  <a:pt x="548639" y="274319"/>
                </a:cubicBezTo>
                <a:cubicBezTo>
                  <a:pt x="548639" y="429259"/>
                  <a:pt x="429260" y="548639"/>
                  <a:pt x="274320" y="548639"/>
                </a:cubicBezTo>
                <a:cubicBezTo>
                  <a:pt x="118110" y="548639"/>
                  <a:pt x="0" y="429259"/>
                  <a:pt x="0" y="274319"/>
                </a:cubicBezTo>
                <a:cubicBezTo>
                  <a:pt x="0" y="118109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6463029" y="4174490"/>
            <a:ext cx="561339" cy="561339"/>
          </a:xfrm>
          <a:custGeom>
            <a:avLst/>
            <a:gdLst>
              <a:gd name="connsiteX0" fmla="*/ 280670 w 561339"/>
              <a:gd name="connsiteY0" fmla="*/ 6350 h 561339"/>
              <a:gd name="connsiteX1" fmla="*/ 554989 w 561339"/>
              <a:gd name="connsiteY1" fmla="*/ 280669 h 561339"/>
              <a:gd name="connsiteX2" fmla="*/ 280670 w 561339"/>
              <a:gd name="connsiteY2" fmla="*/ 554989 h 561339"/>
              <a:gd name="connsiteX3" fmla="*/ 6350 w 561339"/>
              <a:gd name="connsiteY3" fmla="*/ 280669 h 561339"/>
              <a:gd name="connsiteX4" fmla="*/ 280670 w 561339"/>
              <a:gd name="connsiteY4" fmla="*/ 6350 h 5613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39" h="561339">
                <a:moveTo>
                  <a:pt x="280670" y="6350"/>
                </a:moveTo>
                <a:cubicBezTo>
                  <a:pt x="435610" y="6350"/>
                  <a:pt x="554989" y="124459"/>
                  <a:pt x="554989" y="280669"/>
                </a:cubicBezTo>
                <a:cubicBezTo>
                  <a:pt x="554989" y="435609"/>
                  <a:pt x="435610" y="554989"/>
                  <a:pt x="280670" y="554989"/>
                </a:cubicBezTo>
                <a:cubicBezTo>
                  <a:pt x="124460" y="554989"/>
                  <a:pt x="6350" y="435609"/>
                  <a:pt x="6350" y="280669"/>
                </a:cubicBezTo>
                <a:cubicBezTo>
                  <a:pt x="6350" y="124459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5022850" y="4448809"/>
            <a:ext cx="1229360" cy="13970"/>
          </a:xfrm>
          <a:custGeom>
            <a:avLst/>
            <a:gdLst>
              <a:gd name="connsiteX0" fmla="*/ 6350 w 1229360"/>
              <a:gd name="connsiteY0" fmla="*/ 6350 h 13970"/>
              <a:gd name="connsiteX1" fmla="*/ 1223009 w 12293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29360" h="13970">
                <a:moveTo>
                  <a:pt x="6350" y="6350"/>
                </a:moveTo>
                <a:lnTo>
                  <a:pt x="122300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3" name="Freeform 3"/>
          <p:cNvSpPr/>
          <p:nvPr/>
        </p:nvSpPr>
        <p:spPr>
          <a:xfrm>
            <a:off x="6238240" y="440182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43200" y="4112259"/>
            <a:ext cx="228600" cy="685800"/>
          </a:xfrm>
          <a:custGeom>
            <a:avLst/>
            <a:gdLst>
              <a:gd name="connsiteX0" fmla="*/ 114300 w 228600"/>
              <a:gd name="connsiteY0" fmla="*/ 685800 h 685800"/>
              <a:gd name="connsiteX1" fmla="*/ 0 w 228600"/>
              <a:gd name="connsiteY1" fmla="*/ 685800 h 685800"/>
              <a:gd name="connsiteX2" fmla="*/ 0 w 228600"/>
              <a:gd name="connsiteY2" fmla="*/ 0 h 685800"/>
              <a:gd name="connsiteX3" fmla="*/ 228600 w 228600"/>
              <a:gd name="connsiteY3" fmla="*/ 0 h 685800"/>
              <a:gd name="connsiteX4" fmla="*/ 228600 w 228600"/>
              <a:gd name="connsiteY4" fmla="*/ 685800 h 685800"/>
              <a:gd name="connsiteX5" fmla="*/ 114300 w 2286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" h="685800">
                <a:moveTo>
                  <a:pt x="1143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" y="0"/>
                </a:lnTo>
                <a:lnTo>
                  <a:pt x="228600" y="685800"/>
                </a:lnTo>
                <a:lnTo>
                  <a:pt x="1143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2965450" y="4448809"/>
            <a:ext cx="1217930" cy="12700"/>
          </a:xfrm>
          <a:custGeom>
            <a:avLst/>
            <a:gdLst>
              <a:gd name="connsiteX0" fmla="*/ 6350 w 1217930"/>
              <a:gd name="connsiteY0" fmla="*/ 6350 h 12700"/>
              <a:gd name="connsiteX1" fmla="*/ 1211579 w 121793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17930" h="12700">
                <a:moveTo>
                  <a:pt x="6350" y="6350"/>
                </a:moveTo>
                <a:cubicBezTo>
                  <a:pt x="1035050" y="6350"/>
                  <a:pt x="424179" y="6350"/>
                  <a:pt x="121157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6" name="Freeform 3"/>
          <p:cNvSpPr/>
          <p:nvPr/>
        </p:nvSpPr>
        <p:spPr>
          <a:xfrm>
            <a:off x="4180840" y="440182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0" y="622300"/>
            <a:ext cx="2553584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Base Cases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638800" y="1752600"/>
            <a:ext cx="150682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429000" y="17907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3860800" y="2794000"/>
            <a:ext cx="219451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Automaton for ε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626100" y="4038600"/>
            <a:ext cx="158698" cy="3803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429000" y="40767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2857500" y="5080000"/>
            <a:ext cx="443711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Automaton for single character 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51100" y="577850"/>
            <a:ext cx="4935647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581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22300" y="33909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194300" y="33909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1100" y="577850"/>
            <a:ext cx="4935647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81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1100" y="577850"/>
            <a:ext cx="4935647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3909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81900" y="4533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1100" y="577850"/>
            <a:ext cx="4935647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3909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24618" y="3226998"/>
            <a:ext cx="150682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09900" y="4533900"/>
            <a:ext cx="368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81900" y="4533900"/>
            <a:ext cx="368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1100" y="577850"/>
            <a:ext cx="4935647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22300" y="339090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24618" y="3226998"/>
            <a:ext cx="150682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38700" y="65913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451100" y="54483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38700" y="3390900"/>
            <a:ext cx="343043" cy="495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51100" y="2247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Regular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are a family of descriptions that can be used to capture certain languages (the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regular languages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Often provide a compact and human-readable description of the language.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38700" y="3505200"/>
            <a:ext cx="343043" cy="37146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144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51100" y="54483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51100" y="2247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38700" y="3505200"/>
            <a:ext cx="343043" cy="37146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51100" y="5104117"/>
            <a:ext cx="150682" cy="579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2000"/>
              </a:lnSpc>
              <a:tabLst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51100" y="2178050"/>
            <a:ext cx="15068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38700" y="3505200"/>
            <a:ext cx="343043" cy="37146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144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51100" y="5104117"/>
            <a:ext cx="150682" cy="579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2000"/>
              </a:lnSpc>
              <a:tabLst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51100" y="2178050"/>
            <a:ext cx="15068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38700" y="3505200"/>
            <a:ext cx="343043" cy="37146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454900" y="2679700"/>
            <a:ext cx="150682" cy="28161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144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1100" y="5104117"/>
            <a:ext cx="150682" cy="579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2000"/>
              </a:lnSpc>
              <a:tabLst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2451100" y="2178050"/>
            <a:ext cx="15068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38700" y="3505200"/>
            <a:ext cx="343043" cy="37146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2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454900" y="2679700"/>
            <a:ext cx="150682" cy="28161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1000"/>
              </a:lnSpc>
            </a:pPr>
            <a:endParaRPr lang="en-US" altLang="zh-CN" sz="2800" dirty="0"/>
          </a:p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9144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51100" y="5104117"/>
            <a:ext cx="150682" cy="5791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pPr>
              <a:lnSpc>
                <a:spcPts val="2000"/>
              </a:lnSpc>
              <a:tabLst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451100" y="2178050"/>
            <a:ext cx="15068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6515" y="558800"/>
            <a:ext cx="5329985" cy="76514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255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89500" y="4572000"/>
            <a:ext cx="2388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4511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3" name="TextBox 1"/>
          <p:cNvSpPr txBox="1"/>
          <p:nvPr/>
        </p:nvSpPr>
        <p:spPr>
          <a:xfrm>
            <a:off x="4889500" y="4572000"/>
            <a:ext cx="238848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85800" y="3390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511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4889500" y="4635500"/>
            <a:ext cx="238848" cy="2194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85800" y="3390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51100" y="36195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4" name="TextBox 1"/>
          <p:cNvSpPr txBox="1"/>
          <p:nvPr/>
        </p:nvSpPr>
        <p:spPr>
          <a:xfrm>
            <a:off x="26543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771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89500" y="4635500"/>
            <a:ext cx="238848" cy="2194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5800" y="3390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Atomic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regular expressions we will use in this course begin with two simple building blocks.</a:t>
            </a: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symbol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 expression matches the empty string. </a:t>
            </a:r>
            <a:endParaRPr lang="en-US" altLang="zh-CN" dirty="0"/>
          </a:p>
          <a:p>
            <a:pPr>
              <a:lnSpc>
                <a:spcPts val="43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any symbol </a:t>
            </a:r>
            <a:r>
              <a:rPr lang="en-US" altLang="zh-CN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the symbol </a:t>
            </a:r>
            <a:r>
              <a:rPr lang="en-US" altLang="zh-CN" b="1" dirty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 expression that just matches </a:t>
            </a:r>
            <a:r>
              <a:rPr lang="en-US" altLang="zh-CN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6543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771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89500" y="4635500"/>
            <a:ext cx="238848" cy="2194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3390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937626" y="233045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26543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77100" y="332740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889500" y="4635500"/>
            <a:ext cx="238848" cy="21949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5800" y="3390900"/>
            <a:ext cx="617157" cy="3226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1444" y="622300"/>
            <a:ext cx="451405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Construction for R*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937626" y="2330450"/>
            <a:ext cx="150682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Compound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757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are regular expressions,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expression represents the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the</a:t>
            </a:r>
          </a:p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languages of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42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are regular expressions,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 expression representing the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R is a regular expression,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 expression for the </a:t>
            </a:r>
            <a:r>
              <a:rPr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Kleene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of R.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R is a regular expression,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(R)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is a regular expression with the same meaning as 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4274" y="622300"/>
            <a:ext cx="4711226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Operator Precedence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27100" y="1917700"/>
            <a:ext cx="8001000" cy="39703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700"/>
              </a:lnSpc>
              <a:buFont typeface="Arial" pitchFamily="34" charset="0"/>
              <a:buChar char="•"/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Regular expression operator precedence is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/>
              <a:t>		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(R)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/>
              <a:t>			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R*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/>
              <a:t>	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8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6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| R</a:t>
            </a:r>
            <a:r>
              <a:rPr lang="en-US" altLang="zh-CN" sz="186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>
                <a:tab pos="3670300" algn="l"/>
                <a:tab pos="3924300" algn="l"/>
                <a:tab pos="4013200" algn="l"/>
                <a:tab pos="40640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ab*c|d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is parsed as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((a(b*))c)|d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730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From Regular Expressions to NFAs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004300" cy="3625849"/>
          </a:xfrm>
        </p:spPr>
        <p:txBody>
          <a:bodyPr>
            <a:normAutofit fontScale="92500"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is a (beautiful!) procedure from converting a regular expression to an NFA.</a:t>
            </a: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Associate each regular expression with an NFA with the following properties: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is exactly one accepting state.</a:t>
            </a:r>
            <a:endParaRPr lang="en-US" altLang="zh-CN" dirty="0"/>
          </a:p>
          <a:p>
            <a:pPr lvl="1">
              <a:lnSpc>
                <a:spcPts val="26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are no transitions out of the accepting state.</a:t>
            </a:r>
            <a:endParaRPr lang="en-US" altLang="zh-CN" dirty="0"/>
          </a:p>
          <a:p>
            <a:pPr lvl="1">
              <a:lnSpc>
                <a:spcPts val="26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are no transitions into the starting state.</a:t>
            </a:r>
          </a:p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These restrictions are stronger than necessary, but make the construction easier.</a:t>
            </a:r>
          </a:p>
          <a:p>
            <a:pPr>
              <a:lnSpc>
                <a:spcPts val="3200"/>
              </a:lnSpc>
              <a:tabLst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55700" y="5988050"/>
            <a:ext cx="891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7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两种转换方法对比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004300" cy="51303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Inductive Method 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逐步分解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sz="2800" dirty="0"/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Thompson Construction Method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少，需要更少的存储空间以及后续生成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并不是严格意义上的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，因为一条边上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要标记的很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可能是一个复合正则表达式，而不是单个符号或</a:t>
            </a:r>
            <a:r>
              <a:rPr lang="el-GR" altLang="zh-CN" sz="2800" dirty="0"/>
              <a:t>ε</a:t>
            </a:r>
            <a:r>
              <a:rPr lang="zh-CN" altLang="en-US" sz="2800" dirty="0"/>
              <a:t>，需要维护更复杂的数据结构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Thompson Construction Method 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递归构造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，可保证每条边上标记的都是单个符号或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，只需要维护简单的数据结构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Inductive Method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多，需要更多的存储空间以及后续生成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都能得到等价的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，最后得到的最小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完全相同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04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27305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两种方法对比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004300" cy="513037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Inductive Method (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逐步分解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sz="2800" dirty="0"/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Thompson Construction Method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少，需要更少的存储空间以及后续生成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并不是严格意义上的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，因为一条边上要标记很可能是一个复合正则表达式，而不是单个符号或</a:t>
            </a:r>
            <a:r>
              <a:rPr lang="el-GR" altLang="zh-CN" sz="2800" dirty="0"/>
              <a:t>ε</a:t>
            </a:r>
            <a:r>
              <a:rPr lang="zh-CN" altLang="en-US" sz="2800" dirty="0"/>
              <a:t>，需要维护更复杂的数据结构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Thompson Construction Method 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递归构造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优点：中间产生的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都是严格意义上的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，每条边上要标记都是单个符号或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，只需要维护简单的数据结构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27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不足：生成的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边的数量通常明显比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Inductive Method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多，需要更多的存储空间以及后续生成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都能得到等价的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，最后得到的最小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完全相同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2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9"/>
          <p:cNvSpPr>
            <a:spLocks noGrp="1"/>
          </p:cNvSpPr>
          <p:nvPr>
            <p:ph type="title"/>
          </p:nvPr>
        </p:nvSpPr>
        <p:spPr>
          <a:xfrm>
            <a:off x="0" y="274638"/>
            <a:ext cx="10083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Construct NFA for each basic regular expression</a:t>
            </a:r>
            <a:endParaRPr lang="zh-CN" altLang="en-US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078AB-2526-4F08-AC1D-3162FC35A916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2089572" y="1690018"/>
            <a:ext cx="3600400" cy="59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Clr>
                <a:schemeClr val="folHlink"/>
              </a:buClr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NFA for </a:t>
            </a:r>
            <a:r>
              <a:rPr lang="zh-CN" altLang="en-US" sz="3100" dirty="0">
                <a:latin typeface="Comic Sans MS" pitchFamily="66" charset="0"/>
                <a:sym typeface="Symbol" pitchFamily="18" charset="2"/>
              </a:rPr>
              <a:t></a:t>
            </a:r>
          </a:p>
        </p:txBody>
      </p:sp>
      <p:sp>
        <p:nvSpPr>
          <p:cNvPr id="90118" name="Rectangle 14"/>
          <p:cNvSpPr>
            <a:spLocks noChangeArrowheads="1"/>
          </p:cNvSpPr>
          <p:nvPr/>
        </p:nvSpPr>
        <p:spPr bwMode="auto">
          <a:xfrm>
            <a:off x="2099184" y="3935376"/>
            <a:ext cx="5967052" cy="59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NFA for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single character </a:t>
            </a: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a </a:t>
            </a:r>
            <a:endParaRPr lang="zh-CN" altLang="en-US" sz="3100" dirty="0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90121" name="Group 7"/>
          <p:cNvGrpSpPr>
            <a:grpSpLocks/>
          </p:cNvGrpSpPr>
          <p:nvPr/>
        </p:nvGrpSpPr>
        <p:grpSpPr bwMode="auto">
          <a:xfrm>
            <a:off x="4526429" y="2781512"/>
            <a:ext cx="894587" cy="755650"/>
            <a:chOff x="4224" y="2688"/>
            <a:chExt cx="432" cy="432"/>
          </a:xfrm>
        </p:grpSpPr>
        <p:sp>
          <p:nvSpPr>
            <p:cNvPr id="90135" name="Oval 8"/>
            <p:cNvSpPr>
              <a:spLocks noChangeArrowheads="1"/>
            </p:cNvSpPr>
            <p:nvPr/>
          </p:nvSpPr>
          <p:spPr bwMode="auto"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136" name="Oval 9"/>
            <p:cNvSpPr>
              <a:spLocks noChangeArrowheads="1"/>
            </p:cNvSpPr>
            <p:nvPr/>
          </p:nvSpPr>
          <p:spPr bwMode="auto"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2739005" y="2781512"/>
            <a:ext cx="891086" cy="65244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zh-CN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3915449" y="2613590"/>
            <a:ext cx="304546" cy="378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100794" tIns="50397" rIns="100794" bIns="50397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latin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90124" name="Freeform 32"/>
          <p:cNvSpPr>
            <a:spLocks/>
          </p:cNvSpPr>
          <p:nvPr/>
        </p:nvSpPr>
        <p:spPr bwMode="auto">
          <a:xfrm>
            <a:off x="3404256" y="2431674"/>
            <a:ext cx="1344507" cy="433799"/>
          </a:xfrm>
          <a:custGeom>
            <a:avLst/>
            <a:gdLst>
              <a:gd name="T0" fmla="*/ 0 w 768"/>
              <a:gd name="T1" fmla="*/ 200 h 200"/>
              <a:gd name="T2" fmla="*/ 384 w 768"/>
              <a:gd name="T3" fmla="*/ 8 h 200"/>
              <a:gd name="T4" fmla="*/ 768 w 768"/>
              <a:gd name="T5" fmla="*/ 152 h 200"/>
              <a:gd name="T6" fmla="*/ 0 60000 65536"/>
              <a:gd name="T7" fmla="*/ 0 60000 65536"/>
              <a:gd name="T8" fmla="*/ 0 60000 65536"/>
              <a:gd name="T9" fmla="*/ 0 w 768"/>
              <a:gd name="T10" fmla="*/ 0 h 200"/>
              <a:gd name="T11" fmla="*/ 768 w 76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00">
                <a:moveTo>
                  <a:pt x="0" y="200"/>
                </a:moveTo>
                <a:cubicBezTo>
                  <a:pt x="128" y="108"/>
                  <a:pt x="256" y="16"/>
                  <a:pt x="384" y="8"/>
                </a:cubicBezTo>
                <a:cubicBezTo>
                  <a:pt x="512" y="0"/>
                  <a:pt x="704" y="128"/>
                  <a:pt x="768" y="152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0125" name="Line 36"/>
          <p:cNvSpPr>
            <a:spLocks noChangeShapeType="1"/>
          </p:cNvSpPr>
          <p:nvPr/>
        </p:nvSpPr>
        <p:spPr bwMode="auto">
          <a:xfrm>
            <a:off x="2311845" y="3117356"/>
            <a:ext cx="42015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94" tIns="50397" rIns="100794" bIns="50397"/>
          <a:lstStyle/>
          <a:p>
            <a:endParaRPr lang="zh-CN" altLang="en-US"/>
          </a:p>
        </p:txBody>
      </p:sp>
      <p:grpSp>
        <p:nvGrpSpPr>
          <p:cNvPr id="90126" name="Group 42"/>
          <p:cNvGrpSpPr>
            <a:grpSpLocks/>
          </p:cNvGrpSpPr>
          <p:nvPr/>
        </p:nvGrpSpPr>
        <p:grpSpPr bwMode="auto">
          <a:xfrm>
            <a:off x="2362614" y="4841457"/>
            <a:ext cx="2983124" cy="1025025"/>
            <a:chOff x="1565" y="3590"/>
            <a:chExt cx="1704" cy="586"/>
          </a:xfrm>
        </p:grpSpPr>
        <p:grpSp>
          <p:nvGrpSpPr>
            <p:cNvPr id="90128" name="Group 17"/>
            <p:cNvGrpSpPr>
              <a:grpSpLocks/>
            </p:cNvGrpSpPr>
            <p:nvPr/>
          </p:nvGrpSpPr>
          <p:grpSpPr bwMode="auto">
            <a:xfrm>
              <a:off x="2837" y="3744"/>
              <a:ext cx="432" cy="432"/>
              <a:chOff x="4224" y="2688"/>
              <a:chExt cx="432" cy="432"/>
            </a:xfrm>
          </p:grpSpPr>
          <p:sp>
            <p:nvSpPr>
              <p:cNvPr id="90133" name="Oval 18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134" name="Oval 19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b="1">
                    <a:solidFill>
                      <a:schemeClr val="bg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90129" name="Oval 20"/>
            <p:cNvSpPr>
              <a:spLocks noChangeArrowheads="1"/>
            </p:cNvSpPr>
            <p:nvPr/>
          </p:nvSpPr>
          <p:spPr bwMode="auto">
            <a:xfrm>
              <a:off x="1853" y="3744"/>
              <a:ext cx="430" cy="37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zh-CN" altLang="zh-CN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0130" name="Rectangle 23"/>
            <p:cNvSpPr>
              <a:spLocks noChangeArrowheads="1"/>
            </p:cNvSpPr>
            <p:nvPr/>
          </p:nvSpPr>
          <p:spPr bwMode="auto">
            <a:xfrm>
              <a:off x="2421" y="3639"/>
              <a:ext cx="17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latin typeface="宋体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90131" name="Line 38"/>
            <p:cNvSpPr>
              <a:spLocks noChangeShapeType="1"/>
            </p:cNvSpPr>
            <p:nvPr/>
          </p:nvSpPr>
          <p:spPr bwMode="auto">
            <a:xfrm>
              <a:off x="1565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132" name="Freeform 41"/>
            <p:cNvSpPr>
              <a:spLocks/>
            </p:cNvSpPr>
            <p:nvPr/>
          </p:nvSpPr>
          <p:spPr bwMode="auto">
            <a:xfrm>
              <a:off x="2245" y="3590"/>
              <a:ext cx="677" cy="203"/>
            </a:xfrm>
            <a:custGeom>
              <a:avLst/>
              <a:gdLst>
                <a:gd name="T0" fmla="*/ 0 w 768"/>
                <a:gd name="T1" fmla="*/ 200 h 200"/>
                <a:gd name="T2" fmla="*/ 384 w 768"/>
                <a:gd name="T3" fmla="*/ 8 h 200"/>
                <a:gd name="T4" fmla="*/ 768 w 768"/>
                <a:gd name="T5" fmla="*/ 152 h 200"/>
                <a:gd name="T6" fmla="*/ 0 60000 65536"/>
                <a:gd name="T7" fmla="*/ 0 60000 65536"/>
                <a:gd name="T8" fmla="*/ 0 60000 65536"/>
                <a:gd name="T9" fmla="*/ 0 w 768"/>
                <a:gd name="T10" fmla="*/ 0 h 200"/>
                <a:gd name="T11" fmla="*/ 768 w 76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0">
                  <a:moveTo>
                    <a:pt x="0" y="200"/>
                  </a:moveTo>
                  <a:cubicBezTo>
                    <a:pt x="128" y="108"/>
                    <a:pt x="256" y="16"/>
                    <a:pt x="384" y="8"/>
                  </a:cubicBezTo>
                  <a:cubicBezTo>
                    <a:pt x="512" y="0"/>
                    <a:pt x="704" y="128"/>
                    <a:pt x="768" y="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0" name="TextBox 1"/>
          <p:cNvSpPr txBox="1"/>
          <p:nvPr/>
        </p:nvSpPr>
        <p:spPr>
          <a:xfrm>
            <a:off x="2121848" y="2827531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2192495" y="5218410"/>
            <a:ext cx="617157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4138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1049</Words>
  <Application>Microsoft Office PowerPoint</Application>
  <PresentationFormat>自定义</PresentationFormat>
  <Paragraphs>378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Office Theme</vt:lpstr>
      <vt:lpstr>PowerPoint 演示文稿</vt:lpstr>
      <vt:lpstr>Regular Expressions</vt:lpstr>
      <vt:lpstr>Atomic Regular Expressions</vt:lpstr>
      <vt:lpstr>Compound Regular Expressions</vt:lpstr>
      <vt:lpstr>PowerPoint 演示文稿</vt:lpstr>
      <vt:lpstr>From Regular Expressions to NFAs</vt:lpstr>
      <vt:lpstr>两种转换方法对比</vt:lpstr>
      <vt:lpstr>两种方法对比</vt:lpstr>
      <vt:lpstr>Construct NFA for each basic regular expression</vt:lpstr>
      <vt:lpstr>Construct NFA for complex regular expressions</vt:lpstr>
      <vt:lpstr>两种方法对比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131</cp:revision>
  <dcterms:created xsi:type="dcterms:W3CDTF">2006-08-16T00:00:00Z</dcterms:created>
  <dcterms:modified xsi:type="dcterms:W3CDTF">2025-05-07T14:49:04Z</dcterms:modified>
</cp:coreProperties>
</file>