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85" r:id="rId2"/>
    <p:sldId id="391" r:id="rId3"/>
    <p:sldId id="39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343" r:id="rId16"/>
    <p:sldId id="344" r:id="rId17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4025" indent="31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09955" indent="508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65250" indent="6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1180" indent="825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345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t" anchorCtr="0" compatLnSpc="1"/>
          <a:lstStyle>
            <a:lvl1pPr defTabSz="95567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t" anchorCtr="0" compatLnSpc="1"/>
          <a:lstStyle>
            <a:lvl1pPr algn="r" defTabSz="95567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A52EBF7-D551-429B-8D11-A9DF05944020}" type="datetimeFigureOut">
              <a:rPr lang="zh-CN" altLang="en-US"/>
              <a:t>2025/04/14</a:t>
            </a:fld>
            <a:endParaRPr lang="en-US" altLang="zh-CN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b" anchorCtr="0" compatLnSpc="1"/>
          <a:lstStyle>
            <a:lvl1pPr defTabSz="95567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b" anchorCtr="0" compatLnSpc="1"/>
          <a:lstStyle>
            <a:lvl1pPr algn="r" defTabSz="95567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0A8B577-6071-43F0-B0F7-E9AF5B8122A0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t" anchorCtr="0" compatLnSpc="1"/>
          <a:lstStyle>
            <a:lvl1pPr defTabSz="95567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t" anchorCtr="0" compatLnSpc="1"/>
          <a:lstStyle>
            <a:lvl1pPr algn="r" defTabSz="95567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23FA5EA-B526-4DA3-AF38-51C847177462}" type="datetimeFigureOut">
              <a:rPr lang="zh-CN" altLang="en-US"/>
              <a:t>2025/04/14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30" tIns="44115" rIns="88230" bIns="44115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b" anchorCtr="0" compatLnSpc="1"/>
          <a:lstStyle>
            <a:lvl1pPr defTabSz="95567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b" anchorCtr="0" compatLnSpc="1"/>
          <a:lstStyle>
            <a:lvl1pPr algn="r" defTabSz="95567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CF0621A-35C3-4830-9538-91F76117BEF5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40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099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52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118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76475" algn="l" defTabSz="9105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1770" algn="l" defTabSz="9105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87065" algn="l" defTabSz="9105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42360" algn="l" defTabSz="9105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8F575A2-CF39-4F1C-BE2A-1DF455016783}" type="slidenum">
              <a:rPr lang="zh-CN" altLang="en-US" sz="1300" smtClean="0"/>
              <a:t>1</a:t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650E479-3606-4681-BA78-B5D9F6C415E5}" type="slidenum">
              <a:rPr lang="en-US" altLang="zh-CN" sz="1300" smtClean="0"/>
              <a:t>10</a:t>
            </a:fld>
            <a:endParaRPr lang="en-US" altLang="zh-CN" sz="13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743740B-1AA5-4799-9EB7-6CDB1970D5BB}" type="slidenum">
              <a:rPr lang="en-US" altLang="zh-CN" sz="1300" smtClean="0"/>
              <a:t>11</a:t>
            </a:fld>
            <a:endParaRPr lang="en-US" altLang="zh-CN" sz="13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2EAF2BD-7AC9-426A-AA46-BDA20A83B9A8}" type="slidenum">
              <a:rPr lang="en-US" altLang="zh-CN" sz="1300" smtClean="0"/>
              <a:t>12</a:t>
            </a:fld>
            <a:endParaRPr lang="en-US" altLang="zh-CN" sz="13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D4E6A4A-F37A-46EA-B5DF-2E0BF3C535A8}" type="slidenum">
              <a:rPr lang="en-US" altLang="zh-CN" sz="1300" smtClean="0"/>
              <a:t>13</a:t>
            </a:fld>
            <a:endParaRPr lang="en-US" altLang="zh-CN" sz="13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87A6A32-2621-4551-A6E0-A6F50AF86B0A}" type="slidenum">
              <a:rPr lang="en-US" altLang="zh-CN" sz="1300" smtClean="0"/>
              <a:t>14</a:t>
            </a:fld>
            <a:endParaRPr lang="en-US" altLang="zh-CN" sz="13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88D5751-AB30-4292-B66D-B822BA768CFA}" type="slidenum">
              <a:rPr lang="en-US" altLang="zh-CN" sz="1300" smtClean="0"/>
              <a:t>15</a:t>
            </a:fld>
            <a:endParaRPr lang="en-US" altLang="zh-CN" sz="13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AE8FE8-B11C-45A2-87CD-C45A9F74EF0A}" type="slidenum">
              <a:rPr lang="en-US" altLang="zh-CN" sz="1300" smtClean="0"/>
              <a:t>16</a:t>
            </a:fld>
            <a:endParaRPr lang="en-US" altLang="zh-CN" sz="13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2F735C-A58D-4301-A6B5-8892A007296F}" type="slidenum">
              <a:rPr lang="en-US" altLang="zh-CN" sz="1300" smtClean="0"/>
              <a:t>2</a:t>
            </a:fld>
            <a:endParaRPr lang="en-US" altLang="zh-CN" sz="13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32BD520-C5BF-4CEF-BE25-FDE492020953}" type="slidenum">
              <a:rPr lang="en-US" altLang="zh-CN" sz="1300" smtClean="0"/>
              <a:t>3</a:t>
            </a:fld>
            <a:endParaRPr lang="en-US" altLang="zh-CN" sz="13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764FDE5-7CB7-438F-9421-C23CAE430EBE}" type="slidenum">
              <a:rPr lang="en-US" altLang="zh-CN" sz="1300" smtClean="0"/>
              <a:t>4</a:t>
            </a:fld>
            <a:endParaRPr lang="en-US" altLang="zh-CN" sz="13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92E2329-4EC3-47EC-A7D8-C7B9324A6DA5}" type="slidenum">
              <a:rPr lang="en-US" altLang="zh-CN" sz="1300" smtClean="0"/>
              <a:t>5</a:t>
            </a:fld>
            <a:endParaRPr lang="en-US" altLang="zh-CN" sz="13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4CCDFE8-7ACF-4A17-AC97-8EA424828A98}" type="slidenum">
              <a:rPr lang="en-US" altLang="zh-CN" sz="1300" smtClean="0"/>
              <a:t>6</a:t>
            </a:fld>
            <a:endParaRPr lang="en-US" altLang="zh-CN" sz="13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52A0F82-310B-4FD1-BB7C-67F0537A383B}" type="slidenum">
              <a:rPr lang="en-US" altLang="zh-CN" sz="1300" smtClean="0"/>
              <a:t>7</a:t>
            </a:fld>
            <a:endParaRPr lang="en-US" altLang="zh-CN" sz="13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CEDF045-3B72-43C4-8D70-D1235E8C7873}" type="slidenum">
              <a:rPr lang="en-US" altLang="zh-CN" sz="1300" smtClean="0"/>
              <a:t>8</a:t>
            </a:fld>
            <a:endParaRPr lang="en-US" altLang="zh-CN" sz="13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7CA8749-DBB1-4A6B-A9D8-B3407C52DEAF}" type="slidenum">
              <a:rPr lang="en-US" altLang="zh-CN" sz="1300" smtClean="0"/>
              <a:t>9</a:t>
            </a:fld>
            <a:endParaRPr lang="en-US" altLang="zh-CN" sz="13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5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0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5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1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6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1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7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2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88E55-DC72-4CBE-A8E1-1FDAEB374D6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7FD12-2694-4A63-AFEA-3840E984EB7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7AA5B-BBC8-4728-A9FD-42BBC1BB231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A0F31-42BF-4116-9262-413C776B402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41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52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05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58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764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317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870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E281C-F9BF-4C9A-8659-5E6F44435F6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4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4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5DBC2-D337-4817-95B0-E47FBF004D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295" indent="0">
              <a:buNone/>
              <a:defRPr sz="2000" b="1"/>
            </a:lvl2pPr>
            <a:lvl3pPr marL="910590" indent="0">
              <a:buNone/>
              <a:defRPr sz="1800" b="1"/>
            </a:lvl3pPr>
            <a:lvl4pPr marL="1365885" indent="0">
              <a:buNone/>
              <a:defRPr sz="1600" b="1"/>
            </a:lvl4pPr>
            <a:lvl5pPr marL="1821180" indent="0">
              <a:buNone/>
              <a:defRPr sz="1600" b="1"/>
            </a:lvl5pPr>
            <a:lvl6pPr marL="2276475" indent="0">
              <a:buNone/>
              <a:defRPr sz="1600" b="1"/>
            </a:lvl6pPr>
            <a:lvl7pPr marL="2731770" indent="0">
              <a:buNone/>
              <a:defRPr sz="1600" b="1"/>
            </a:lvl7pPr>
            <a:lvl8pPr marL="3187065" indent="0">
              <a:buNone/>
              <a:defRPr sz="1600" b="1"/>
            </a:lvl8pPr>
            <a:lvl9pPr marL="364236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295" indent="0">
              <a:buNone/>
              <a:defRPr sz="2000" b="1"/>
            </a:lvl2pPr>
            <a:lvl3pPr marL="910590" indent="0">
              <a:buNone/>
              <a:defRPr sz="1800" b="1"/>
            </a:lvl3pPr>
            <a:lvl4pPr marL="1365885" indent="0">
              <a:buNone/>
              <a:defRPr sz="1600" b="1"/>
            </a:lvl4pPr>
            <a:lvl5pPr marL="1821180" indent="0">
              <a:buNone/>
              <a:defRPr sz="1600" b="1"/>
            </a:lvl5pPr>
            <a:lvl6pPr marL="2276475" indent="0">
              <a:buNone/>
              <a:defRPr sz="1600" b="1"/>
            </a:lvl6pPr>
            <a:lvl7pPr marL="2731770" indent="0">
              <a:buNone/>
              <a:defRPr sz="1600" b="1"/>
            </a:lvl7pPr>
            <a:lvl8pPr marL="3187065" indent="0">
              <a:buNone/>
              <a:defRPr sz="1600" b="1"/>
            </a:lvl8pPr>
            <a:lvl9pPr marL="364236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ACD83-4D4E-44E8-93E4-B8CAB0512A7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8FADD-2218-430D-A535-5A1794ED431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9EE5B-3DF1-417D-9476-8983BC0603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41" y="27305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9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4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5295" indent="0">
              <a:buNone/>
              <a:defRPr sz="1200"/>
            </a:lvl2pPr>
            <a:lvl3pPr marL="910590" indent="0">
              <a:buNone/>
              <a:defRPr sz="1000"/>
            </a:lvl3pPr>
            <a:lvl4pPr marL="1365885" indent="0">
              <a:buNone/>
              <a:defRPr sz="900"/>
            </a:lvl4pPr>
            <a:lvl5pPr marL="1821180" indent="0">
              <a:buNone/>
              <a:defRPr sz="900"/>
            </a:lvl5pPr>
            <a:lvl6pPr marL="2276475" indent="0">
              <a:buNone/>
              <a:defRPr sz="900"/>
            </a:lvl6pPr>
            <a:lvl7pPr marL="2731770" indent="0">
              <a:buNone/>
              <a:defRPr sz="900"/>
            </a:lvl7pPr>
            <a:lvl8pPr marL="3187065" indent="0">
              <a:buNone/>
              <a:defRPr sz="900"/>
            </a:lvl8pPr>
            <a:lvl9pPr marL="364236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97601-E3E8-40B1-8831-4759425132A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5295" indent="0">
              <a:buNone/>
              <a:defRPr sz="2800"/>
            </a:lvl2pPr>
            <a:lvl3pPr marL="910590" indent="0">
              <a:buNone/>
              <a:defRPr sz="2400"/>
            </a:lvl3pPr>
            <a:lvl4pPr marL="1365885" indent="0">
              <a:buNone/>
              <a:defRPr sz="2000"/>
            </a:lvl4pPr>
            <a:lvl5pPr marL="1821180" indent="0">
              <a:buNone/>
              <a:defRPr sz="2000"/>
            </a:lvl5pPr>
            <a:lvl6pPr marL="2276475" indent="0">
              <a:buNone/>
              <a:defRPr sz="2000"/>
            </a:lvl6pPr>
            <a:lvl7pPr marL="2731770" indent="0">
              <a:buNone/>
              <a:defRPr sz="2000"/>
            </a:lvl7pPr>
            <a:lvl8pPr marL="3187065" indent="0">
              <a:buNone/>
              <a:defRPr sz="2000"/>
            </a:lvl8pPr>
            <a:lvl9pPr marL="364236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5295" indent="0">
              <a:buNone/>
              <a:defRPr sz="1200"/>
            </a:lvl2pPr>
            <a:lvl3pPr marL="910590" indent="0">
              <a:buNone/>
              <a:defRPr sz="1000"/>
            </a:lvl3pPr>
            <a:lvl4pPr marL="1365885" indent="0">
              <a:buNone/>
              <a:defRPr sz="900"/>
            </a:lvl4pPr>
            <a:lvl5pPr marL="1821180" indent="0">
              <a:buNone/>
              <a:defRPr sz="900"/>
            </a:lvl5pPr>
            <a:lvl6pPr marL="2276475" indent="0">
              <a:buNone/>
              <a:defRPr sz="900"/>
            </a:lvl6pPr>
            <a:lvl7pPr marL="2731770" indent="0">
              <a:buNone/>
              <a:defRPr sz="900"/>
            </a:lvl7pPr>
            <a:lvl8pPr marL="3187065" indent="0">
              <a:buNone/>
              <a:defRPr sz="900"/>
            </a:lvl8pPr>
            <a:lvl9pPr marL="364236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623B9-165E-439B-936D-C901579CAF8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37" tIns="45521" rIns="91037" bIns="45521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37" tIns="45521" rIns="91037" bIns="45521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037" tIns="45521" rIns="91037" bIns="45521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5F1C57B-608C-4B7B-9F84-AD7895FB575C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3333FF"/>
          </a:solidFill>
          <a:latin typeface="Comic Sans MS" panose="030F0702030302020204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5pPr>
      <a:lvl6pPr marL="455295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6pPr>
      <a:lvl7pPr marL="91059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7pPr>
      <a:lvl8pPr marL="1365885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8pPr>
      <a:lvl9pPr marL="182118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739775" indent="-28448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3665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159258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4pPr>
      <a:lvl5pPr marL="2047875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2503805" indent="-227330" algn="l" defTabSz="9105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59100" indent="-227330" algn="l" defTabSz="9105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4395" indent="-227330" algn="l" defTabSz="9105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69690" indent="-227330" algn="l" defTabSz="9105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9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9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8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18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47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77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06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36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0825" cy="6859588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588" tIns="41295" rIns="82588" bIns="41295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427" name="TextBox 1"/>
          <p:cNvSpPr txBox="1">
            <a:spLocks noChangeArrowheads="1"/>
          </p:cNvSpPr>
          <p:nvPr/>
        </p:nvSpPr>
        <p:spPr bwMode="auto">
          <a:xfrm>
            <a:off x="1546225" y="2046288"/>
            <a:ext cx="6308725" cy="248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129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004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5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lang="zh-CN" altLang="en-US" sz="65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5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ctr" eaLnBrk="1" hangingPunct="1">
              <a:lnSpc>
                <a:spcPts val="1004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5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Top-Down Parsing</a:t>
            </a:r>
          </a:p>
        </p:txBody>
      </p:sp>
      <p:sp>
        <p:nvSpPr>
          <p:cNvPr id="103428" name="灯片编号占位符 4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973371-B5F8-498A-8158-2FAD922A9376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1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/>
          </p:cNvSpPr>
          <p:nvPr>
            <p:ph type="title"/>
          </p:nvPr>
        </p:nvSpPr>
        <p:spPr>
          <a:xfrm>
            <a:off x="414338" y="249238"/>
            <a:ext cx="8372475" cy="1036637"/>
          </a:xfrm>
        </p:spPr>
        <p:txBody>
          <a:bodyPr lIns="82588" tIns="41295" rIns="82588" bIns="41295"/>
          <a:lstStyle/>
          <a:p>
            <a:pPr eaLnBrk="1" hangingPunct="1"/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859" name="Rectangle 3"/>
          <p:cNvSpPr>
            <a:spLocks noGrp="1"/>
          </p:cNvSpPr>
          <p:nvPr>
            <p:ph idx="1"/>
          </p:nvPr>
        </p:nvSpPr>
        <p:spPr/>
        <p:txBody>
          <a:bodyPr lIns="82588" tIns="41295" rIns="82588" bIns="41295"/>
          <a:lstStyle/>
          <a:p>
            <a:pPr marL="605155" indent="-605155" algn="just" eaLnBrk="1" hangingPunct="1"/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computing First(α) for a string α=X</a:t>
            </a:r>
            <a:r>
              <a:rPr lang="en-US" altLang="zh-CN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baseline="-25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7105" lvl="1" indent="-605155" algn="just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if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nullable, then FIRST(α)=FIRST(X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67105" lvl="1" indent="-605155" algn="just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(1≤j＜n）is nullable, then FIRST(α)=(FIRST(X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{ε}) ∪…∪(FIRST(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{ε}) ∪FIRST(X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967105" lvl="1" indent="-605155" algn="just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if 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(1≤i≤n) are all nullable, then FIRST(α)= =(FIRST(X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{ε}) ∪…∪(FIRST(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{ε}) ∪{ε}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860" name="灯片编号占位符 2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7DF38F-4112-4F23-AB9A-FC6C60683E95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10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152400" y="152400"/>
            <a:ext cx="3200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62" tIns="45833" rIns="91662" bIns="45833"/>
          <a:lstStyle>
            <a:lvl1pPr marL="341630" indent="-34163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G[S]	S→AB|bC                                                                                               	A→b|ε                                                                                               	B→aD|ε                                                                                               	C→AD|b                                                                                               	D→aS|c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3200400" y="528638"/>
            <a:ext cx="571500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First set for nonterminals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First(S)={a,b, ε}  First(A)={b, ε}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First(B)={a, ε}     First(C)={a,b,c}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First(D)={a,c} 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381000" y="2944813"/>
            <a:ext cx="8059738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sets for strings in the right-hand side of productions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S→AB  	FIRST(AB)= (FIRST(A) - {ε}) ∪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(FIRST(B) - {ε}) ∪{ε}={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a,b,ε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S→bC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           FIRST(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{b}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A→ε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FIRST(ε)= {ε}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A→b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FIRST(b)= {b}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C→AD	            FIRST(AD)=(FIRST(A)-{ε})∪FIRST(D) ={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b,a,c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D→aS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FIRST(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{a}</a:t>
            </a:r>
          </a:p>
        </p:txBody>
      </p:sp>
      <p:sp>
        <p:nvSpPr>
          <p:cNvPr id="123909" name="灯片编号占位符 2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129AE4-8B7E-4F15-B974-0F11B999391E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11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/>
          </p:cNvSpPr>
          <p:nvPr>
            <p:ph type="title"/>
          </p:nvPr>
        </p:nvSpPr>
        <p:spPr>
          <a:xfrm>
            <a:off x="219075" y="249238"/>
            <a:ext cx="8705850" cy="1036637"/>
          </a:xfrm>
        </p:spPr>
        <p:txBody>
          <a:bodyPr lIns="82588" tIns="41295" rIns="82588" bIns="41295"/>
          <a:lstStyle/>
          <a:p>
            <a:pPr marL="755650" indent="-755650" eaLnBrk="1" hangingPunct="1"/>
            <a:r>
              <a:rPr lang="en-US" altLang="zh-CN" sz="3300">
                <a:latin typeface="Times New Roman" panose="02020603050405020304" pitchFamily="18" charset="0"/>
                <a:cs typeface="Times New Roman" panose="02020603050405020304" pitchFamily="18" charset="0"/>
              </a:rPr>
              <a:t>c. Compute FOLLOW(A) for every nonterminal A</a:t>
            </a:r>
            <a:endParaRPr lang="zh-CN" altLang="en-US" sz="3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421" name="Rectangle 5"/>
          <p:cNvSpPr>
            <a:spLocks noGrp="1"/>
          </p:cNvSpPr>
          <p:nvPr>
            <p:ph idx="1"/>
          </p:nvPr>
        </p:nvSpPr>
        <p:spPr>
          <a:xfrm>
            <a:off x="457199" y="1600200"/>
            <a:ext cx="8467725" cy="4525963"/>
          </a:xfrm>
        </p:spPr>
        <p:txBody>
          <a:bodyPr/>
          <a:lstStyle/>
          <a:p>
            <a:pPr marL="605155" indent="-605155" algn="just" eaLnBrk="1" hangingPunct="1">
              <a:lnSpc>
                <a:spcPct val="90000"/>
              </a:lnSpc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start symbol, Follow(S)={$};for all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S,Follow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(A)={ };</a:t>
            </a:r>
          </a:p>
          <a:p>
            <a:pPr marL="605155" indent="-605155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production B→α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each A that is a nonterminal 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5155" indent="-605155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Follow(A)=Follow(A)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First(γ) -{ε}) </a:t>
            </a:r>
          </a:p>
          <a:p>
            <a:pPr marL="605155" indent="-605155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ε ∈ First(γ) then add Follow(B) to Follow(A)</a:t>
            </a:r>
          </a:p>
          <a:p>
            <a:pPr marL="605155" indent="-605155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Calibri" panose="020F0502020204030204" pitchFamily="34" charset="0"/>
              <a:buAutoNum type="arabicPeriod" startAt="3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2,until there is no change to any follow 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5155" indent="-605155"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Arial" panose="020B0604020202020204" pitchFamily="34" charset="0"/>
              <a:buNone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5155" indent="-605155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425" name="AutoShape 9"/>
          <p:cNvSpPr>
            <a:spLocks noChangeArrowheads="1"/>
          </p:cNvSpPr>
          <p:nvPr/>
        </p:nvSpPr>
        <p:spPr bwMode="auto">
          <a:xfrm>
            <a:off x="214313" y="5084763"/>
            <a:ext cx="8839200" cy="1773237"/>
          </a:xfrm>
          <a:prstGeom prst="wedgeRoundRectCallout">
            <a:avLst>
              <a:gd name="adj1" fmla="val -5907"/>
              <a:gd name="adj2" fmla="val -78736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91027" tIns="45516" rIns="91027" bIns="45516"/>
          <a:lstStyle/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Comic Sans MS" panose="030F0702030302020204" pitchFamily="66" charset="0"/>
              </a:rPr>
              <a:t>if </a:t>
            </a:r>
            <a:r>
              <a:rPr lang="en-US" altLang="zh-CN" b="1" dirty="0" err="1">
                <a:latin typeface="Comic Sans MS" panose="030F0702030302020204" pitchFamily="66" charset="0"/>
              </a:rPr>
              <a:t>b∈FOLLOW</a:t>
            </a:r>
            <a:r>
              <a:rPr lang="en-US" altLang="zh-CN" b="1" dirty="0">
                <a:latin typeface="Comic Sans MS" panose="030F0702030302020204" pitchFamily="66" charset="0"/>
              </a:rPr>
              <a:t>(B), then S=&gt;*…Bb…,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Comic Sans MS" panose="030F0702030302020204" pitchFamily="66" charset="0"/>
              </a:rPr>
              <a:t>because B→</a:t>
            </a:r>
            <a:r>
              <a:rPr lang="en-US" altLang="zh-CN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α</a:t>
            </a:r>
            <a:r>
              <a:rPr lang="en-US" altLang="zh-CN" b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Aγ</a:t>
            </a:r>
            <a:r>
              <a:rPr lang="en-US" altLang="zh-CN" b="1" dirty="0">
                <a:latin typeface="Comic Sans MS" panose="030F0702030302020204" pitchFamily="66" charset="0"/>
              </a:rPr>
              <a:t>, and </a:t>
            </a:r>
            <a:r>
              <a:rPr lang="en-US" altLang="zh-CN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γ</a:t>
            </a:r>
            <a:r>
              <a:rPr lang="en-US" altLang="zh-CN" b="1" baseline="-25000" dirty="0">
                <a:latin typeface="Comic Sans MS" panose="030F0702030302020204" pitchFamily="66" charset="0"/>
              </a:rPr>
              <a:t> </a:t>
            </a:r>
            <a:r>
              <a:rPr lang="en-US" altLang="zh-CN" b="1" dirty="0">
                <a:latin typeface="Comic Sans MS" panose="030F0702030302020204" pitchFamily="66" charset="0"/>
              </a:rPr>
              <a:t>=&gt;* </a:t>
            </a:r>
            <a:r>
              <a:rPr lang="en-US" altLang="zh-CN" dirty="0">
                <a:latin typeface="Comic Sans MS" panose="030F0702030302020204" pitchFamily="66" charset="0"/>
              </a:rPr>
              <a:t>ε</a:t>
            </a:r>
            <a:r>
              <a:rPr lang="en-US" altLang="zh-CN" b="1" dirty="0">
                <a:latin typeface="Comic Sans MS" panose="030F0702030302020204" pitchFamily="66" charset="0"/>
              </a:rPr>
              <a:t>,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Comic Sans MS" panose="030F0702030302020204" pitchFamily="66" charset="0"/>
              </a:rPr>
              <a:t>so</a:t>
            </a:r>
            <a:r>
              <a:rPr lang="en-US" altLang="zh-CN" dirty="0">
                <a:latin typeface="Comic Sans MS" panose="030F0702030302020204" pitchFamily="66" charset="0"/>
              </a:rPr>
              <a:t> </a:t>
            </a:r>
            <a:r>
              <a:rPr lang="en-US" altLang="zh-CN" b="1" dirty="0">
                <a:latin typeface="Comic Sans MS" panose="030F0702030302020204" pitchFamily="66" charset="0"/>
              </a:rPr>
              <a:t>S=&gt;*…Bb…=&gt;…</a:t>
            </a:r>
            <a:r>
              <a:rPr lang="en-US" altLang="zh-CN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α</a:t>
            </a:r>
            <a:r>
              <a:rPr lang="en-US" altLang="zh-CN" b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Aγ</a:t>
            </a:r>
            <a:r>
              <a:rPr lang="en-US" altLang="zh-CN" b="1" baseline="-25000" dirty="0">
                <a:latin typeface="Comic Sans MS" panose="030F0702030302020204" pitchFamily="66" charset="0"/>
              </a:rPr>
              <a:t> </a:t>
            </a:r>
            <a:r>
              <a:rPr lang="en-US" altLang="zh-CN" b="1" dirty="0">
                <a:latin typeface="Comic Sans MS" panose="030F0702030302020204" pitchFamily="66" charset="0"/>
              </a:rPr>
              <a:t>b…=&gt;*…</a:t>
            </a:r>
            <a:r>
              <a:rPr lang="en-US" altLang="zh-CN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αAb</a:t>
            </a:r>
            <a:r>
              <a:rPr lang="en-US" altLang="zh-CN" b="1" dirty="0">
                <a:latin typeface="Comic Sans MS" panose="030F0702030302020204" pitchFamily="66" charset="0"/>
              </a:rPr>
              <a:t>…,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Comic Sans MS" panose="030F0702030302020204" pitchFamily="66" charset="0"/>
              </a:rPr>
              <a:t>that is S=&gt;*…</a:t>
            </a:r>
            <a:r>
              <a:rPr lang="en-US" altLang="zh-CN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αA</a:t>
            </a:r>
            <a:r>
              <a:rPr lang="en-US" altLang="zh-CN" b="1" dirty="0">
                <a:latin typeface="Comic Sans MS" panose="030F0702030302020204" pitchFamily="66" charset="0"/>
              </a:rPr>
              <a:t>b…, </a:t>
            </a:r>
            <a:r>
              <a:rPr lang="en-US" altLang="zh-CN" b="1" dirty="0" err="1">
                <a:latin typeface="Comic Sans MS" panose="030F0702030302020204" pitchFamily="66" charset="0"/>
              </a:rPr>
              <a:t>b∈FOLLOW</a:t>
            </a:r>
            <a:r>
              <a:rPr lang="en-US" altLang="zh-CN" b="1" dirty="0">
                <a:latin typeface="Comic Sans MS" panose="030F0702030302020204" pitchFamily="66" charset="0"/>
              </a:rPr>
              <a:t>(A)</a:t>
            </a:r>
          </a:p>
        </p:txBody>
      </p:sp>
      <p:sp>
        <p:nvSpPr>
          <p:cNvPr id="125957" name="灯片编号占位符 2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C0CBC7-2B17-43A8-8809-63F9E2DF6297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12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 build="p" autoUpdateAnimBg="0"/>
      <p:bldP spid="6042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152400" y="228600"/>
            <a:ext cx="23622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62" tIns="45833" rIns="91662" bIns="45833"/>
          <a:lstStyle>
            <a:lvl1pPr marL="341630" indent="-34163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G[S]：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[1]S → AB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[2]S → bC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[3]A → b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[4]A → ε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[5]B → aD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[6]B → ε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[7]C → AD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[8]C → b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[9]D → aS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[10]D → c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2362200" y="304800"/>
            <a:ext cx="65532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First sets of nonterminals are: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First(S)={a,b, ε} 	          First(A)={b, ε}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First(B)={a, ε}		First(C)={a,b,c}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First(D)={a,c} 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5029200" y="6081713"/>
            <a:ext cx="1828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3276600" y="6081713"/>
            <a:ext cx="1752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2743200" y="6081713"/>
            <a:ext cx="5334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5029200" y="5559425"/>
            <a:ext cx="1828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3276600" y="5559425"/>
            <a:ext cx="17526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009" name="Rectangle 9"/>
          <p:cNvSpPr>
            <a:spLocks noChangeArrowheads="1"/>
          </p:cNvSpPr>
          <p:nvPr/>
        </p:nvSpPr>
        <p:spPr bwMode="auto">
          <a:xfrm>
            <a:off x="2743200" y="5559425"/>
            <a:ext cx="533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5029200" y="5037138"/>
            <a:ext cx="1828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28011" name="Rectangle 11"/>
          <p:cNvSpPr>
            <a:spLocks noChangeArrowheads="1"/>
          </p:cNvSpPr>
          <p:nvPr/>
        </p:nvSpPr>
        <p:spPr bwMode="auto">
          <a:xfrm>
            <a:off x="3276600" y="5037138"/>
            <a:ext cx="1752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012" name="Rectangle 12"/>
          <p:cNvSpPr>
            <a:spLocks noChangeArrowheads="1"/>
          </p:cNvSpPr>
          <p:nvPr/>
        </p:nvSpPr>
        <p:spPr bwMode="auto">
          <a:xfrm>
            <a:off x="2743200" y="5037138"/>
            <a:ext cx="5334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5029200" y="4514850"/>
            <a:ext cx="1828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$</a:t>
            </a: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3276600" y="4514850"/>
            <a:ext cx="17526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2743200" y="4514850"/>
            <a:ext cx="533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pSp>
        <p:nvGrpSpPr>
          <p:cNvPr id="2" name="Group 16"/>
          <p:cNvGrpSpPr/>
          <p:nvPr/>
        </p:nvGrpSpPr>
        <p:grpSpPr bwMode="auto">
          <a:xfrm>
            <a:off x="6858000" y="3992563"/>
            <a:ext cx="1676400" cy="2611437"/>
            <a:chOff x="4320" y="2515"/>
            <a:chExt cx="1056" cy="1645"/>
          </a:xfrm>
        </p:grpSpPr>
        <p:sp>
          <p:nvSpPr>
            <p:cNvPr id="128038" name="Rectangle 17"/>
            <p:cNvSpPr>
              <a:spLocks noChangeArrowheads="1"/>
            </p:cNvSpPr>
            <p:nvPr/>
          </p:nvSpPr>
          <p:spPr bwMode="auto">
            <a:xfrm>
              <a:off x="4320" y="3831"/>
              <a:ext cx="105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128039" name="Rectangle 18"/>
            <p:cNvSpPr>
              <a:spLocks noChangeArrowheads="1"/>
            </p:cNvSpPr>
            <p:nvPr/>
          </p:nvSpPr>
          <p:spPr bwMode="auto">
            <a:xfrm>
              <a:off x="4320" y="3502"/>
              <a:ext cx="105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128040" name="Rectangle 19"/>
            <p:cNvSpPr>
              <a:spLocks noChangeArrowheads="1"/>
            </p:cNvSpPr>
            <p:nvPr/>
          </p:nvSpPr>
          <p:spPr bwMode="auto">
            <a:xfrm>
              <a:off x="4320" y="3173"/>
              <a:ext cx="105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128041" name="Rectangle 20"/>
            <p:cNvSpPr>
              <a:spLocks noChangeArrowheads="1"/>
            </p:cNvSpPr>
            <p:nvPr/>
          </p:nvSpPr>
          <p:spPr bwMode="auto">
            <a:xfrm>
              <a:off x="4320" y="2844"/>
              <a:ext cx="105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 $ c</a:t>
              </a:r>
            </a:p>
          </p:txBody>
        </p:sp>
        <p:sp>
          <p:nvSpPr>
            <p:cNvPr id="128042" name="Rectangle 21"/>
            <p:cNvSpPr>
              <a:spLocks noChangeArrowheads="1"/>
            </p:cNvSpPr>
            <p:nvPr/>
          </p:nvSpPr>
          <p:spPr bwMode="auto">
            <a:xfrm>
              <a:off x="4320" y="2515"/>
              <a:ext cx="105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$</a:t>
              </a:r>
            </a:p>
          </p:txBody>
        </p:sp>
      </p:grpSp>
      <p:sp>
        <p:nvSpPr>
          <p:cNvPr id="62486" name="Rectangle 22"/>
          <p:cNvSpPr>
            <a:spLocks noChangeArrowheads="1"/>
          </p:cNvSpPr>
          <p:nvPr/>
        </p:nvSpPr>
        <p:spPr bwMode="auto">
          <a:xfrm>
            <a:off x="5029200" y="3992563"/>
            <a:ext cx="1828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62487" name="Rectangle 23"/>
          <p:cNvSpPr>
            <a:spLocks noChangeArrowheads="1"/>
          </p:cNvSpPr>
          <p:nvPr/>
        </p:nvSpPr>
        <p:spPr bwMode="auto">
          <a:xfrm>
            <a:off x="3276600" y="3992563"/>
            <a:ext cx="1752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28019" name="Rectangle 24"/>
          <p:cNvSpPr>
            <a:spLocks noChangeArrowheads="1"/>
          </p:cNvSpPr>
          <p:nvPr/>
        </p:nvSpPr>
        <p:spPr bwMode="auto">
          <a:xfrm>
            <a:off x="2743200" y="3992563"/>
            <a:ext cx="5334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62489" name="Rectangle 25"/>
          <p:cNvSpPr>
            <a:spLocks noChangeArrowheads="1"/>
          </p:cNvSpPr>
          <p:nvPr/>
        </p:nvSpPr>
        <p:spPr bwMode="auto">
          <a:xfrm>
            <a:off x="6858000" y="3048000"/>
            <a:ext cx="16764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Pass 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90" name="Rectangle 26"/>
          <p:cNvSpPr>
            <a:spLocks noChangeArrowheads="1"/>
          </p:cNvSpPr>
          <p:nvPr/>
        </p:nvSpPr>
        <p:spPr bwMode="auto">
          <a:xfrm>
            <a:off x="5029200" y="3048000"/>
            <a:ext cx="18288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Pass 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022" name="Rectangle 27"/>
          <p:cNvSpPr>
            <a:spLocks noChangeArrowheads="1"/>
          </p:cNvSpPr>
          <p:nvPr/>
        </p:nvSpPr>
        <p:spPr bwMode="auto">
          <a:xfrm>
            <a:off x="3276600" y="3048000"/>
            <a:ext cx="1752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023" name="Rectangle 28"/>
          <p:cNvSpPr>
            <a:spLocks noChangeArrowheads="1"/>
          </p:cNvSpPr>
          <p:nvPr/>
        </p:nvSpPr>
        <p:spPr bwMode="auto">
          <a:xfrm>
            <a:off x="2743200" y="3048000"/>
            <a:ext cx="5334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024" name="Line 29"/>
          <p:cNvSpPr>
            <a:spLocks noChangeShapeType="1"/>
          </p:cNvSpPr>
          <p:nvPr/>
        </p:nvSpPr>
        <p:spPr bwMode="auto">
          <a:xfrm>
            <a:off x="2743200" y="3992563"/>
            <a:ext cx="579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27" tIns="45516" rIns="91027" bIns="45516"/>
          <a:lstStyle/>
          <a:p>
            <a:endParaRPr lang="zh-CN" altLang="en-US"/>
          </a:p>
        </p:txBody>
      </p:sp>
      <p:sp>
        <p:nvSpPr>
          <p:cNvPr id="128025" name="Line 30"/>
          <p:cNvSpPr>
            <a:spLocks noChangeShapeType="1"/>
          </p:cNvSpPr>
          <p:nvPr/>
        </p:nvSpPr>
        <p:spPr bwMode="auto">
          <a:xfrm>
            <a:off x="2743200" y="4514850"/>
            <a:ext cx="579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27" tIns="45516" rIns="91027" bIns="45516"/>
          <a:lstStyle/>
          <a:p>
            <a:endParaRPr lang="zh-CN" altLang="en-US"/>
          </a:p>
        </p:txBody>
      </p:sp>
      <p:sp>
        <p:nvSpPr>
          <p:cNvPr id="128026" name="Line 31"/>
          <p:cNvSpPr>
            <a:spLocks noChangeShapeType="1"/>
          </p:cNvSpPr>
          <p:nvPr/>
        </p:nvSpPr>
        <p:spPr bwMode="auto">
          <a:xfrm>
            <a:off x="2743200" y="5037138"/>
            <a:ext cx="579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27" tIns="45516" rIns="91027" bIns="45516"/>
          <a:lstStyle/>
          <a:p>
            <a:endParaRPr lang="zh-CN" altLang="en-US"/>
          </a:p>
        </p:txBody>
      </p:sp>
      <p:sp>
        <p:nvSpPr>
          <p:cNvPr id="128027" name="Line 32"/>
          <p:cNvSpPr>
            <a:spLocks noChangeShapeType="1"/>
          </p:cNvSpPr>
          <p:nvPr/>
        </p:nvSpPr>
        <p:spPr bwMode="auto">
          <a:xfrm>
            <a:off x="2743200" y="5559425"/>
            <a:ext cx="579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27" tIns="45516" rIns="91027" bIns="45516"/>
          <a:lstStyle/>
          <a:p>
            <a:endParaRPr lang="zh-CN" altLang="en-US"/>
          </a:p>
        </p:txBody>
      </p:sp>
      <p:sp>
        <p:nvSpPr>
          <p:cNvPr id="128028" name="Line 33"/>
          <p:cNvSpPr>
            <a:spLocks noChangeShapeType="1"/>
          </p:cNvSpPr>
          <p:nvPr/>
        </p:nvSpPr>
        <p:spPr bwMode="auto">
          <a:xfrm>
            <a:off x="2743200" y="6081713"/>
            <a:ext cx="579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27" tIns="45516" rIns="91027" bIns="45516"/>
          <a:lstStyle/>
          <a:p>
            <a:endParaRPr lang="zh-CN" altLang="en-US"/>
          </a:p>
        </p:txBody>
      </p:sp>
      <p:sp>
        <p:nvSpPr>
          <p:cNvPr id="128029" name="Line 34"/>
          <p:cNvSpPr>
            <a:spLocks noChangeShapeType="1"/>
          </p:cNvSpPr>
          <p:nvPr/>
        </p:nvSpPr>
        <p:spPr bwMode="auto">
          <a:xfrm>
            <a:off x="3276600" y="3048000"/>
            <a:ext cx="0" cy="355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27" tIns="45516" rIns="91027" bIns="45516"/>
          <a:lstStyle/>
          <a:p>
            <a:endParaRPr lang="zh-CN" altLang="en-US"/>
          </a:p>
        </p:txBody>
      </p:sp>
      <p:sp>
        <p:nvSpPr>
          <p:cNvPr id="128030" name="Line 35"/>
          <p:cNvSpPr>
            <a:spLocks noChangeShapeType="1"/>
          </p:cNvSpPr>
          <p:nvPr/>
        </p:nvSpPr>
        <p:spPr bwMode="auto">
          <a:xfrm>
            <a:off x="5029200" y="3048000"/>
            <a:ext cx="0" cy="355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27" tIns="45516" rIns="91027" bIns="45516"/>
          <a:lstStyle/>
          <a:p>
            <a:endParaRPr lang="zh-CN" altLang="en-US"/>
          </a:p>
        </p:txBody>
      </p:sp>
      <p:sp>
        <p:nvSpPr>
          <p:cNvPr id="128031" name="Line 36"/>
          <p:cNvSpPr>
            <a:spLocks noChangeShapeType="1"/>
          </p:cNvSpPr>
          <p:nvPr/>
        </p:nvSpPr>
        <p:spPr bwMode="auto">
          <a:xfrm>
            <a:off x="6858000" y="3048000"/>
            <a:ext cx="0" cy="355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27" tIns="45516" rIns="91027" bIns="45516"/>
          <a:lstStyle/>
          <a:p>
            <a:endParaRPr lang="zh-CN" altLang="en-US"/>
          </a:p>
        </p:txBody>
      </p:sp>
      <p:sp>
        <p:nvSpPr>
          <p:cNvPr id="128032" name="Line 37"/>
          <p:cNvSpPr>
            <a:spLocks noChangeShapeType="1"/>
          </p:cNvSpPr>
          <p:nvPr/>
        </p:nvSpPr>
        <p:spPr bwMode="auto">
          <a:xfrm>
            <a:off x="2743200" y="3048000"/>
            <a:ext cx="5791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27" tIns="45516" rIns="91027" bIns="45516"/>
          <a:lstStyle/>
          <a:p>
            <a:endParaRPr lang="zh-CN" altLang="en-US"/>
          </a:p>
        </p:txBody>
      </p:sp>
      <p:sp>
        <p:nvSpPr>
          <p:cNvPr id="128033" name="Line 38"/>
          <p:cNvSpPr>
            <a:spLocks noChangeShapeType="1"/>
          </p:cNvSpPr>
          <p:nvPr/>
        </p:nvSpPr>
        <p:spPr bwMode="auto">
          <a:xfrm>
            <a:off x="2743200" y="3048000"/>
            <a:ext cx="0" cy="3556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27" tIns="45516" rIns="91027" bIns="45516"/>
          <a:lstStyle/>
          <a:p>
            <a:endParaRPr lang="zh-CN" altLang="en-US"/>
          </a:p>
        </p:txBody>
      </p:sp>
      <p:sp>
        <p:nvSpPr>
          <p:cNvPr id="128034" name="Line 39"/>
          <p:cNvSpPr>
            <a:spLocks noChangeShapeType="1"/>
          </p:cNvSpPr>
          <p:nvPr/>
        </p:nvSpPr>
        <p:spPr bwMode="auto">
          <a:xfrm>
            <a:off x="8534400" y="3048000"/>
            <a:ext cx="0" cy="3556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27" tIns="45516" rIns="91027" bIns="45516"/>
          <a:lstStyle/>
          <a:p>
            <a:endParaRPr lang="zh-CN" altLang="en-US"/>
          </a:p>
        </p:txBody>
      </p:sp>
      <p:sp>
        <p:nvSpPr>
          <p:cNvPr id="62505" name="Rectangle 41"/>
          <p:cNvSpPr>
            <a:spLocks noChangeArrowheads="1"/>
          </p:cNvSpPr>
          <p:nvPr/>
        </p:nvSpPr>
        <p:spPr bwMode="auto">
          <a:xfrm>
            <a:off x="5638800" y="4510088"/>
            <a:ext cx="3429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7" tIns="45516" rIns="91027" bIns="45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036" name="Line 33"/>
          <p:cNvSpPr>
            <a:spLocks noChangeShapeType="1"/>
          </p:cNvSpPr>
          <p:nvPr/>
        </p:nvSpPr>
        <p:spPr bwMode="auto">
          <a:xfrm>
            <a:off x="2736850" y="6610350"/>
            <a:ext cx="579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27" tIns="45516" rIns="91027" bIns="45516"/>
          <a:lstStyle/>
          <a:p>
            <a:endParaRPr lang="zh-CN" altLang="en-US"/>
          </a:p>
        </p:txBody>
      </p:sp>
      <p:sp>
        <p:nvSpPr>
          <p:cNvPr id="128037" name="灯片编号占位符 3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718829-0E3D-4F5D-8A41-0126074F9AFC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13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utoUpdateAnimBg="0"/>
      <p:bldP spid="62471" grpId="0" autoUpdateAnimBg="0"/>
      <p:bldP spid="62474" grpId="0" autoUpdateAnimBg="0"/>
      <p:bldP spid="62477" grpId="0" autoUpdateAnimBg="0"/>
      <p:bldP spid="62486" grpId="0" autoUpdateAnimBg="0"/>
      <p:bldP spid="62487" grpId="0" autoUpdateAnimBg="0"/>
      <p:bldP spid="62489" grpId="0" autoUpdateAnimBg="0"/>
      <p:bldP spid="62490" grpId="0" autoUpdateAnimBg="0"/>
      <p:bldP spid="6250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标题 2"/>
          <p:cNvSpPr>
            <a:spLocks noGrp="1"/>
          </p:cNvSpPr>
          <p:nvPr>
            <p:ph type="title"/>
          </p:nvPr>
        </p:nvSpPr>
        <p:spPr>
          <a:xfrm>
            <a:off x="414338" y="249238"/>
            <a:ext cx="8304212" cy="1036637"/>
          </a:xfrm>
        </p:spPr>
        <p:txBody>
          <a:bodyPr lIns="82588" tIns="41295" rIns="82588" bIns="41295"/>
          <a:lstStyle/>
          <a:p>
            <a:pPr marL="755650" indent="-755650" eaLnBrk="1" hangingPunct="1"/>
            <a:r>
              <a:rPr lang="en-US" altLang="zh-CN" sz="3300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endParaRPr lang="zh-CN" altLang="en-US" sz="3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051" name="Rectangle 3"/>
          <p:cNvSpPr>
            <a:spLocks noGrp="1"/>
          </p:cNvSpPr>
          <p:nvPr>
            <p:ph idx="1"/>
          </p:nvPr>
        </p:nvSpPr>
        <p:spPr>
          <a:xfrm>
            <a:off x="414338" y="1452563"/>
            <a:ext cx="8304212" cy="4106862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l-GR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is an element of First set but never of Follow set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First set is defined for nonterminals and strings of terminals and nonterminals , while Follow set is defined only for nonterminals</a:t>
            </a:r>
          </a:p>
        </p:txBody>
      </p:sp>
      <p:sp>
        <p:nvSpPr>
          <p:cNvPr id="130052" name="灯片编号占位符 2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8D220E-ADB8-4CAD-A5A8-18694FFCAE5B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14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15400" cy="1143000"/>
          </a:xfrm>
        </p:spPr>
        <p:txBody>
          <a:bodyPr/>
          <a:lstStyle/>
          <a:p>
            <a:pPr eaLnBrk="1" hangingPunct="1"/>
            <a:r>
              <a:rPr lang="en-US" altLang="zh-CN"/>
              <a:t>d. Recognize based on the definition of LL(1)</a:t>
            </a:r>
            <a:endParaRPr lang="zh-CN" altLang="en-US"/>
          </a:p>
        </p:txBody>
      </p:sp>
      <p:sp>
        <p:nvSpPr>
          <p:cNvPr id="132099" name="Rectangle 3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534400" cy="4495800"/>
          </a:xfrm>
        </p:spPr>
        <p:txBody>
          <a:bodyPr/>
          <a:lstStyle/>
          <a:p>
            <a:pPr marL="606425" indent="-606425" eaLnBrk="1" hangingPunct="1">
              <a:buFont typeface="Arial" panose="020B0604020202020204" pitchFamily="34" charset="0"/>
              <a:buNone/>
            </a:pPr>
            <a:r>
              <a:rPr lang="en-US" altLang="zh-CN"/>
              <a:t>Condition of LL(1) :</a:t>
            </a:r>
          </a:p>
          <a:p>
            <a:pPr marL="606425" indent="-606425" eaLnBrk="1" hangingPunct="1">
              <a:buFont typeface="Wingdings" panose="05000000000000000000" pitchFamily="2" charset="2"/>
              <a:buAutoNum type="arabicPeriod"/>
            </a:pPr>
            <a:r>
              <a:rPr lang="en-US" altLang="zh-CN"/>
              <a:t> For each production A-&gt;α</a:t>
            </a:r>
            <a:r>
              <a:rPr lang="en-US" altLang="zh-CN" baseline="-25000"/>
              <a:t>1</a:t>
            </a:r>
            <a:r>
              <a:rPr lang="en-US" altLang="zh-CN"/>
              <a:t>|α</a:t>
            </a:r>
            <a:r>
              <a:rPr lang="en-US" altLang="zh-CN" baseline="-25000"/>
              <a:t>2</a:t>
            </a:r>
            <a:r>
              <a:rPr lang="en-US" altLang="zh-CN"/>
              <a:t>|…|α</a:t>
            </a:r>
            <a:r>
              <a:rPr lang="en-US" altLang="zh-CN" baseline="-25000"/>
              <a:t>n</a:t>
            </a:r>
            <a:r>
              <a:rPr lang="en-US" altLang="zh-CN"/>
              <a:t>,</a:t>
            </a:r>
          </a:p>
          <a:p>
            <a:pPr marL="606425" indent="-606425" eaLnBrk="1" hangingPunct="1">
              <a:buFont typeface="Arial" panose="020B0604020202020204" pitchFamily="34" charset="0"/>
              <a:buNone/>
            </a:pPr>
            <a:r>
              <a:rPr lang="en-US" altLang="zh-CN"/>
              <a:t>	First(α</a:t>
            </a:r>
            <a:r>
              <a:rPr lang="en-US" altLang="zh-CN" baseline="-25000"/>
              <a:t>i</a:t>
            </a:r>
            <a:r>
              <a:rPr lang="en-US" altLang="zh-CN"/>
              <a:t>) ∩First(α</a:t>
            </a:r>
            <a:r>
              <a:rPr lang="en-US" altLang="zh-CN" baseline="-25000"/>
              <a:t>j</a:t>
            </a:r>
            <a:r>
              <a:rPr lang="en-US" altLang="zh-CN"/>
              <a:t>) = Φ, for all i and j, 1≤i, j ≤ n, i≠j</a:t>
            </a:r>
          </a:p>
          <a:p>
            <a:pPr marL="606425" indent="-606425" eaLnBrk="1" hangingPunct="1">
              <a:buFont typeface="Wingdings" panose="05000000000000000000" pitchFamily="2" charset="2"/>
              <a:buAutoNum type="arabicPeriod" startAt="2"/>
            </a:pPr>
            <a:r>
              <a:rPr lang="en-US" altLang="zh-CN"/>
              <a:t>For every nonterminal A such that First(A) contains ε, </a:t>
            </a:r>
          </a:p>
          <a:p>
            <a:pPr marL="606425" indent="-606425" eaLnBrk="1" hangingPunct="1">
              <a:buFont typeface="Arial" panose="020B0604020202020204" pitchFamily="34" charset="0"/>
              <a:buNone/>
            </a:pPr>
            <a:r>
              <a:rPr lang="en-US" altLang="zh-CN"/>
              <a:t>	First(A) ∩Follow(A) = Φ</a:t>
            </a:r>
            <a:endParaRPr lang="zh-CN" altLang="en-US"/>
          </a:p>
        </p:txBody>
      </p:sp>
      <p:sp>
        <p:nvSpPr>
          <p:cNvPr id="132100" name="灯片编号占位符 4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4DCFD4-2FD3-4476-9AE1-00A5FCB98F82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15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76200" y="152400"/>
            <a:ext cx="3657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72" tIns="45838" rIns="91672" bIns="45838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tx2"/>
              </a:buClr>
              <a:buFont typeface="Monotype Sorts"/>
              <a:buNone/>
            </a:pPr>
            <a:r>
              <a:rPr lang="en-US" altLang="zh-CN" b="1">
                <a:latin typeface="Arial" panose="020B0604020202020204" pitchFamily="34" charset="0"/>
              </a:rPr>
              <a:t>	G[S]：</a:t>
            </a:r>
          </a:p>
          <a:p>
            <a:pPr algn="just" eaLnBrk="1" hangingPunct="1">
              <a:buClr>
                <a:schemeClr val="tx2"/>
              </a:buClr>
              <a:buFont typeface="Monotype Sorts"/>
              <a:buNone/>
            </a:pPr>
            <a:r>
              <a:rPr lang="en-US" altLang="zh-CN" b="1">
                <a:latin typeface="Arial" panose="020B0604020202020204" pitchFamily="34" charset="0"/>
              </a:rPr>
              <a:t>	S→AB|bC                                                                                               A→b|ε                                                                                               B→aD|ε                                                                                               C→AD|b                                                                                               D→aS|c</a:t>
            </a:r>
            <a:endParaRPr lang="zh-CN" altLang="en-US" b="1">
              <a:latin typeface="Arial" panose="020B0604020202020204" pitchFamily="34" charset="0"/>
            </a:endParaRPr>
          </a:p>
        </p:txBody>
      </p:sp>
      <p:graphicFrame>
        <p:nvGraphicFramePr>
          <p:cNvPr id="64515" name="Group 3"/>
          <p:cNvGraphicFramePr>
            <a:graphicFrameLocks noGrp="1"/>
          </p:cNvGraphicFramePr>
          <p:nvPr/>
        </p:nvGraphicFramePr>
        <p:xfrm>
          <a:off x="3276600" y="152400"/>
          <a:ext cx="5638800" cy="3121026"/>
        </p:xfrm>
        <a:graphic>
          <a:graphicData uri="http://schemas.openxmlformats.org/drawingml/2006/table">
            <a:tbl>
              <a:tblPr/>
              <a:tblGrid>
                <a:gridCol w="512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4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nullable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First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Follow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{a,b, ε}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{$}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yes 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{b, ε}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{a,c,$} 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yes 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{a, ε}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{$}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{a,b,c}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{$}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{a,c}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{$}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2136" name="Rectangle 40"/>
          <p:cNvSpPr>
            <a:spLocks noChangeArrowheads="1"/>
          </p:cNvSpPr>
          <p:nvPr/>
        </p:nvSpPr>
        <p:spPr bwMode="auto">
          <a:xfrm>
            <a:off x="304800" y="3429000"/>
            <a:ext cx="86106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7" tIns="45521" rIns="91037" bIns="45521"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/>
              <a:t>S-&gt;AB |</a:t>
            </a:r>
            <a:r>
              <a:rPr lang="en-US" altLang="zh-CN" sz="2800" b="1" dirty="0" err="1"/>
              <a:t>bC</a:t>
            </a:r>
            <a:r>
              <a:rPr lang="en-US" altLang="zh-CN" sz="2800" b="1" dirty="0"/>
              <a:t> : First(AB)={</a:t>
            </a:r>
            <a:r>
              <a:rPr lang="en-US" altLang="zh-CN" sz="2800" b="1" dirty="0" err="1"/>
              <a:t>a,b</a:t>
            </a:r>
            <a:r>
              <a:rPr lang="en-US" altLang="zh-CN" sz="2800" b="1" dirty="0"/>
              <a:t>, ε}, First(</a:t>
            </a:r>
            <a:r>
              <a:rPr lang="en-US" altLang="zh-CN" sz="2800" b="1" dirty="0" err="1"/>
              <a:t>bC</a:t>
            </a:r>
            <a:r>
              <a:rPr lang="en-US" altLang="zh-CN" sz="2800" b="1" dirty="0"/>
              <a:t>)={b}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/>
              <a:t>    First(AB) ∩First(</a:t>
            </a:r>
            <a:r>
              <a:rPr lang="en-US" altLang="zh-CN" sz="2800" b="1" dirty="0" err="1"/>
              <a:t>bC</a:t>
            </a:r>
            <a:r>
              <a:rPr lang="en-US" altLang="zh-CN" sz="2800" b="1" dirty="0"/>
              <a:t>) ={b}≠</a:t>
            </a:r>
            <a:r>
              <a:rPr lang="en-US" altLang="zh-CN" sz="2800" dirty="0"/>
              <a:t> </a:t>
            </a:r>
            <a:r>
              <a:rPr lang="en-US" altLang="zh-CN" sz="2800" b="1" dirty="0"/>
              <a:t>Φ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/>
              <a:t>C-&gt;AD | b : First(AD)={</a:t>
            </a:r>
            <a:r>
              <a:rPr lang="en-US" altLang="zh-CN" sz="2800" b="1" dirty="0" err="1"/>
              <a:t>b,a,c</a:t>
            </a:r>
            <a:r>
              <a:rPr lang="en-US" altLang="zh-CN" sz="2800" b="1" dirty="0"/>
              <a:t>}, First(b)={b}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/>
              <a:t>First(AD)∩First(b) ={b}≠</a:t>
            </a:r>
            <a:r>
              <a:rPr lang="en-US" altLang="zh-CN" sz="2800" dirty="0"/>
              <a:t> </a:t>
            </a:r>
            <a:r>
              <a:rPr lang="en-US" altLang="zh-CN" sz="2800" b="1" dirty="0"/>
              <a:t>Φ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/>
              <a:t>This grammar is not LL(1)</a:t>
            </a:r>
          </a:p>
        </p:txBody>
      </p:sp>
      <p:sp>
        <p:nvSpPr>
          <p:cNvPr id="134185" name="AutoShape 4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05800" y="6019800"/>
            <a:ext cx="609600" cy="609600"/>
          </a:xfrm>
          <a:prstGeom prst="actionButtonHome">
            <a:avLst/>
          </a:prstGeom>
          <a:solidFill>
            <a:schemeClr val="accent1"/>
          </a:solidFill>
          <a:ln w="25400" cap="sq">
            <a:solidFill>
              <a:srgbClr val="FFFF00"/>
            </a:solidFill>
            <a:miter lim="800000"/>
            <a:headEnd type="none" w="sm" len="sm"/>
            <a:tailEnd type="none" w="lg" len="med"/>
          </a:ln>
        </p:spPr>
        <p:txBody>
          <a:bodyPr wrap="none" lIns="91037" tIns="45521" rIns="91037" bIns="45521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134186" name="灯片编号占位符 6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2CF241-1D30-44EC-A822-EE3FBD098052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16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OutLine</a:t>
            </a:r>
          </a:p>
        </p:txBody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hlinkClick r:id="rId3" action="ppaction://hlinksldjump"/>
              </a:rPr>
              <a:t>4.1 </a:t>
            </a:r>
            <a:r>
              <a:rPr lang="en-US" altLang="zh-CN" u="sng" dirty="0">
                <a:solidFill>
                  <a:srgbClr val="3333FF"/>
                </a:solidFill>
              </a:rPr>
              <a:t>The Condition of Predictive Parsing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4.2 Recognition of LL(1) Grammar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hlinkClick r:id="" action="ppaction://noaction"/>
              </a:rPr>
              <a:t>4.3 Non LL(1) grammar to LL(1) grammar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hlinkClick r:id="" action="ppaction://noaction"/>
              </a:rPr>
              <a:t>4.4 </a:t>
            </a:r>
            <a:r>
              <a:rPr lang="en-US" altLang="zh-CN" dirty="0">
                <a:hlinkClick r:id="" action="ppaction://noaction"/>
              </a:rPr>
              <a:t>Recursive-Descent Parsing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hlinkClick r:id="" action="ppaction://noaction"/>
              </a:rPr>
              <a:t>4.5 LL(1) Parsing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hlinkClick r:id="" action="ppaction://noaction"/>
              </a:rPr>
              <a:t>4.6 Error Recovery in Top-Down Parsers</a:t>
            </a:r>
            <a:endParaRPr lang="en-US" altLang="zh-CN" dirty="0"/>
          </a:p>
        </p:txBody>
      </p:sp>
      <p:sp>
        <p:nvSpPr>
          <p:cNvPr id="105476" name="灯片编号占位符 4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F93A81-F69F-4FBB-8F61-6A4176F561B9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2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77200" cy="1143000"/>
          </a:xfrm>
        </p:spPr>
        <p:txBody>
          <a:bodyPr lIns="82588" tIns="41295" rIns="82588" bIns="41295"/>
          <a:lstStyle/>
          <a:p>
            <a:pPr eaLnBrk="1" hangingPunct="1"/>
            <a:r>
              <a:rPr lang="zh-CN" altLang="en-US"/>
              <a:t>4.2 </a:t>
            </a:r>
            <a:r>
              <a:rPr lang="en-US" altLang="zh-CN"/>
              <a:t>Recognition of LL(1) Grammar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523" name="Rectangle 4"/>
          <p:cNvSpPr>
            <a:spLocks noGrp="1"/>
          </p:cNvSpPr>
          <p:nvPr>
            <p:ph type="body" idx="1"/>
          </p:nvPr>
        </p:nvSpPr>
        <p:spPr>
          <a:xfrm>
            <a:off x="381000" y="1600200"/>
            <a:ext cx="8305800" cy="4495800"/>
          </a:xfrm>
        </p:spPr>
        <p:txBody>
          <a:bodyPr lIns="82588" tIns="41295" rIns="82588" bIns="41295"/>
          <a:lstStyle/>
          <a:p>
            <a:pPr marL="605155" indent="-605155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of LL(1) grammar has  the following four steps:</a:t>
            </a:r>
          </a:p>
          <a:p>
            <a:pPr marL="967105" lvl="1" indent="-605155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Compute the set of nullable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nontermianls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7105" lvl="1" indent="-605155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Compute FIRST(α) for the right-hand side string α of  each production</a:t>
            </a:r>
          </a:p>
          <a:p>
            <a:pPr marL="967105" lvl="1" indent="-605155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Compute FOLLOW(A) for each nonterminal A</a:t>
            </a:r>
          </a:p>
          <a:p>
            <a:pPr marL="967105" lvl="1" indent="-605155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Recognize based on the definition of LL(1)</a:t>
            </a:r>
          </a:p>
        </p:txBody>
      </p:sp>
      <p:sp>
        <p:nvSpPr>
          <p:cNvPr id="107524" name="灯片编号占位符 2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892A55-3BAC-405D-8DF8-3EFADA3F94B6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3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/>
          </p:cNvSpPr>
          <p:nvPr>
            <p:ph type="title"/>
          </p:nvPr>
        </p:nvSpPr>
        <p:spPr>
          <a:xfrm>
            <a:off x="414338" y="249238"/>
            <a:ext cx="8372475" cy="1036637"/>
          </a:xfrm>
        </p:spPr>
        <p:txBody>
          <a:bodyPr lIns="82588" tIns="41295" rIns="82588" bIns="41295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a. Compute the set of nullable nontermianls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571" name="Rectangle 3"/>
          <p:cNvSpPr>
            <a:spLocks noGrp="1"/>
          </p:cNvSpPr>
          <p:nvPr>
            <p:ph idx="1"/>
          </p:nvPr>
        </p:nvSpPr>
        <p:spPr>
          <a:xfrm>
            <a:off x="414338" y="1452563"/>
            <a:ext cx="7974012" cy="41068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nonterminal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nullable if there exists a derivation  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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*ε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  Let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denote the set of nullable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nonterminals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step 1: First, 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={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200" baseline="-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2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200" baseline="-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→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 is a production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step 2:  For each production p: A</a:t>
            </a:r>
            <a:r>
              <a:rPr lang="en-US" altLang="zh-CN" sz="22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→X</a:t>
            </a:r>
            <a:r>
              <a:rPr lang="en-US" altLang="zh-CN" sz="22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....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 baseline="-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if X</a:t>
            </a:r>
            <a:r>
              <a:rPr lang="en-US" altLang="zh-CN" sz="22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....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 baseline="-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U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then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U:= U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{A</a:t>
            </a:r>
            <a:r>
              <a:rPr lang="en-US" altLang="zh-CN" sz="22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step 3: Repeat step 2 until there is no change to  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</a:p>
        </p:txBody>
      </p:sp>
      <p:sp>
        <p:nvSpPr>
          <p:cNvPr id="109572" name="灯片编号占位符 2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79CB92-AAF3-4215-B59E-1AF33453C75E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4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4"/>
          <p:cNvSpPr>
            <a:spLocks noChangeArrowheads="1"/>
          </p:cNvSpPr>
          <p:nvPr/>
        </p:nvSpPr>
        <p:spPr bwMode="auto">
          <a:xfrm>
            <a:off x="495300" y="1285875"/>
            <a:ext cx="4191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62" tIns="45833" rIns="91662" bIns="45833"/>
          <a:lstStyle>
            <a:lvl1pPr marL="341630" indent="-34163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900">
                <a:latin typeface="Times New Roman" panose="02020603050405020304" pitchFamily="18" charset="0"/>
                <a:cs typeface="Times New Roman" panose="02020603050405020304" pitchFamily="18" charset="0"/>
              </a:rPr>
              <a:t>Example G[S]：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900">
                <a:latin typeface="Times New Roman" panose="02020603050405020304" pitchFamily="18" charset="0"/>
                <a:cs typeface="Times New Roman" panose="02020603050405020304" pitchFamily="18" charset="0"/>
              </a:rPr>
              <a:t>	S→AB|bC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900">
                <a:latin typeface="Times New Roman" panose="02020603050405020304" pitchFamily="18" charset="0"/>
                <a:cs typeface="Times New Roman" panose="02020603050405020304" pitchFamily="18" charset="0"/>
              </a:rPr>
              <a:t>	A→b|ε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900">
                <a:latin typeface="Times New Roman" panose="02020603050405020304" pitchFamily="18" charset="0"/>
                <a:cs typeface="Times New Roman" panose="02020603050405020304" pitchFamily="18" charset="0"/>
              </a:rPr>
              <a:t>	B→aD|ε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900">
                <a:latin typeface="Times New Roman" panose="02020603050405020304" pitchFamily="18" charset="0"/>
                <a:cs typeface="Times New Roman" panose="02020603050405020304" pitchFamily="18" charset="0"/>
              </a:rPr>
              <a:t>	C→AD|b 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900">
                <a:latin typeface="Times New Roman" panose="02020603050405020304" pitchFamily="18" charset="0"/>
                <a:cs typeface="Times New Roman" panose="02020603050405020304" pitchFamily="18" charset="0"/>
              </a:rPr>
              <a:t>	D→aS|c</a:t>
            </a:r>
            <a:endParaRPr lang="zh-CN" altLang="en-US" sz="2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3733800" y="2940050"/>
            <a:ext cx="4038600" cy="517525"/>
            <a:chOff x="2976" y="1900"/>
            <a:chExt cx="2544" cy="326"/>
          </a:xfrm>
        </p:grpSpPr>
        <p:sp>
          <p:nvSpPr>
            <p:cNvPr id="111638" name="Rectangle 6"/>
            <p:cNvSpPr>
              <a:spLocks noChangeArrowheads="1"/>
            </p:cNvSpPr>
            <p:nvPr/>
          </p:nvSpPr>
          <p:spPr bwMode="auto">
            <a:xfrm>
              <a:off x="3936" y="1900"/>
              <a:ext cx="1584" cy="326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{A,B,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11639" name="Rectangle 7"/>
            <p:cNvSpPr>
              <a:spLocks noChangeArrowheads="1"/>
            </p:cNvSpPr>
            <p:nvPr/>
          </p:nvSpPr>
          <p:spPr bwMode="auto">
            <a:xfrm>
              <a:off x="2976" y="1900"/>
              <a:ext cx="960" cy="326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Pass 1</a:t>
              </a: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3733800" y="2422525"/>
            <a:ext cx="4038600" cy="517525"/>
            <a:chOff x="2976" y="1574"/>
            <a:chExt cx="2544" cy="326"/>
          </a:xfrm>
        </p:grpSpPr>
        <p:sp>
          <p:nvSpPr>
            <p:cNvPr id="111636" name="Rectangle 9"/>
            <p:cNvSpPr>
              <a:spLocks noChangeArrowheads="1"/>
            </p:cNvSpPr>
            <p:nvPr/>
          </p:nvSpPr>
          <p:spPr bwMode="auto">
            <a:xfrm>
              <a:off x="3936" y="1574"/>
              <a:ext cx="1584" cy="326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A,B}</a:t>
              </a:r>
            </a:p>
          </p:txBody>
        </p:sp>
        <p:sp>
          <p:nvSpPr>
            <p:cNvPr id="111637" name="Rectangle 10"/>
            <p:cNvSpPr>
              <a:spLocks noChangeArrowheads="1"/>
            </p:cNvSpPr>
            <p:nvPr/>
          </p:nvSpPr>
          <p:spPr bwMode="auto">
            <a:xfrm>
              <a:off x="2976" y="1574"/>
              <a:ext cx="960" cy="326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</a:t>
              </a: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3733800" y="3457575"/>
            <a:ext cx="4038600" cy="517525"/>
            <a:chOff x="2976" y="2226"/>
            <a:chExt cx="2544" cy="326"/>
          </a:xfrm>
        </p:grpSpPr>
        <p:sp>
          <p:nvSpPr>
            <p:cNvPr id="111634" name="Rectangle 12"/>
            <p:cNvSpPr>
              <a:spLocks noChangeArrowheads="1"/>
            </p:cNvSpPr>
            <p:nvPr/>
          </p:nvSpPr>
          <p:spPr bwMode="auto">
            <a:xfrm>
              <a:off x="3936" y="2226"/>
              <a:ext cx="1584" cy="326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{A,B,S}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635" name="Rectangle 13"/>
            <p:cNvSpPr>
              <a:spLocks noChangeArrowheads="1"/>
            </p:cNvSpPr>
            <p:nvPr/>
          </p:nvSpPr>
          <p:spPr bwMode="auto">
            <a:xfrm>
              <a:off x="2976" y="2226"/>
              <a:ext cx="960" cy="326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Pass 2</a:t>
              </a:r>
            </a:p>
          </p:txBody>
        </p:sp>
      </p:grpSp>
      <p:sp>
        <p:nvSpPr>
          <p:cNvPr id="111622" name="Rectangle 14"/>
          <p:cNvSpPr>
            <a:spLocks noChangeArrowheads="1"/>
          </p:cNvSpPr>
          <p:nvPr/>
        </p:nvSpPr>
        <p:spPr bwMode="auto">
          <a:xfrm>
            <a:off x="5257800" y="1905000"/>
            <a:ext cx="2514600" cy="517525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27" tIns="45516" rIns="91027" bIns="4551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Set U</a:t>
            </a:r>
          </a:p>
        </p:txBody>
      </p:sp>
      <p:sp>
        <p:nvSpPr>
          <p:cNvPr id="111623" name="Rectangle 15"/>
          <p:cNvSpPr>
            <a:spLocks noChangeArrowheads="1"/>
          </p:cNvSpPr>
          <p:nvPr/>
        </p:nvSpPr>
        <p:spPr bwMode="auto">
          <a:xfrm>
            <a:off x="3733800" y="1905000"/>
            <a:ext cx="1524000" cy="517525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27" tIns="45516" rIns="91027" bIns="4551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624" name="Line 16"/>
          <p:cNvSpPr>
            <a:spLocks noChangeShapeType="1"/>
          </p:cNvSpPr>
          <p:nvPr/>
        </p:nvSpPr>
        <p:spPr bwMode="auto">
          <a:xfrm>
            <a:off x="3733800" y="2422525"/>
            <a:ext cx="40386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27" tIns="45516" rIns="91027" bIns="45516"/>
          <a:lstStyle/>
          <a:p>
            <a:endParaRPr lang="zh-CN" altLang="en-US"/>
          </a:p>
        </p:txBody>
      </p:sp>
      <p:sp>
        <p:nvSpPr>
          <p:cNvPr id="111625" name="Line 17"/>
          <p:cNvSpPr>
            <a:spLocks noChangeShapeType="1"/>
          </p:cNvSpPr>
          <p:nvPr/>
        </p:nvSpPr>
        <p:spPr bwMode="auto">
          <a:xfrm>
            <a:off x="5257800" y="1905000"/>
            <a:ext cx="0" cy="20701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27" tIns="45516" rIns="91027" bIns="45516"/>
          <a:lstStyle/>
          <a:p>
            <a:endParaRPr lang="zh-CN" altLang="en-US"/>
          </a:p>
        </p:txBody>
      </p:sp>
      <p:sp>
        <p:nvSpPr>
          <p:cNvPr id="111626" name="Line 18"/>
          <p:cNvSpPr>
            <a:spLocks noChangeShapeType="1"/>
          </p:cNvSpPr>
          <p:nvPr/>
        </p:nvSpPr>
        <p:spPr bwMode="auto">
          <a:xfrm>
            <a:off x="3733800" y="1905000"/>
            <a:ext cx="4038600" cy="0"/>
          </a:xfrm>
          <a:prstGeom prst="line">
            <a:avLst/>
          </a:prstGeom>
          <a:noFill/>
          <a:ln w="28575" cap="sq">
            <a:solidFill>
              <a:srgbClr val="3333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27" tIns="45516" rIns="91027" bIns="45516"/>
          <a:lstStyle/>
          <a:p>
            <a:endParaRPr lang="zh-CN" altLang="en-US"/>
          </a:p>
        </p:txBody>
      </p:sp>
      <p:sp>
        <p:nvSpPr>
          <p:cNvPr id="111627" name="Line 19"/>
          <p:cNvSpPr>
            <a:spLocks noChangeShapeType="1"/>
          </p:cNvSpPr>
          <p:nvPr/>
        </p:nvSpPr>
        <p:spPr bwMode="auto">
          <a:xfrm>
            <a:off x="3733800" y="2940050"/>
            <a:ext cx="40386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27" tIns="45516" rIns="91027" bIns="45516"/>
          <a:lstStyle/>
          <a:p>
            <a:endParaRPr lang="zh-CN" altLang="en-US"/>
          </a:p>
        </p:txBody>
      </p:sp>
      <p:sp>
        <p:nvSpPr>
          <p:cNvPr id="111628" name="Line 20"/>
          <p:cNvSpPr>
            <a:spLocks noChangeShapeType="1"/>
          </p:cNvSpPr>
          <p:nvPr/>
        </p:nvSpPr>
        <p:spPr bwMode="auto">
          <a:xfrm>
            <a:off x="3733800" y="3457575"/>
            <a:ext cx="40386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27" tIns="45516" rIns="91027" bIns="45516"/>
          <a:lstStyle/>
          <a:p>
            <a:endParaRPr lang="zh-CN" altLang="en-US"/>
          </a:p>
        </p:txBody>
      </p:sp>
      <p:sp>
        <p:nvSpPr>
          <p:cNvPr id="111629" name="Line 21"/>
          <p:cNvSpPr>
            <a:spLocks noChangeShapeType="1"/>
          </p:cNvSpPr>
          <p:nvPr/>
        </p:nvSpPr>
        <p:spPr bwMode="auto">
          <a:xfrm>
            <a:off x="3733800" y="1905000"/>
            <a:ext cx="0" cy="2070100"/>
          </a:xfrm>
          <a:prstGeom prst="line">
            <a:avLst/>
          </a:prstGeom>
          <a:noFill/>
          <a:ln w="28575" cap="sq">
            <a:solidFill>
              <a:srgbClr val="3333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27" tIns="45516" rIns="91027" bIns="45516"/>
          <a:lstStyle/>
          <a:p>
            <a:endParaRPr lang="zh-CN" altLang="en-US"/>
          </a:p>
        </p:txBody>
      </p:sp>
      <p:sp>
        <p:nvSpPr>
          <p:cNvPr id="111630" name="Line 22"/>
          <p:cNvSpPr>
            <a:spLocks noChangeShapeType="1"/>
          </p:cNvSpPr>
          <p:nvPr/>
        </p:nvSpPr>
        <p:spPr bwMode="auto">
          <a:xfrm>
            <a:off x="7772400" y="1905000"/>
            <a:ext cx="0" cy="2070100"/>
          </a:xfrm>
          <a:prstGeom prst="line">
            <a:avLst/>
          </a:prstGeom>
          <a:noFill/>
          <a:ln w="28575" cap="sq">
            <a:solidFill>
              <a:srgbClr val="3333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27" tIns="45516" rIns="91027" bIns="45516"/>
          <a:lstStyle/>
          <a:p>
            <a:endParaRPr lang="zh-CN" altLang="en-US"/>
          </a:p>
        </p:txBody>
      </p:sp>
      <p:sp>
        <p:nvSpPr>
          <p:cNvPr id="111631" name="Line 23"/>
          <p:cNvSpPr>
            <a:spLocks noChangeShapeType="1"/>
          </p:cNvSpPr>
          <p:nvPr/>
        </p:nvSpPr>
        <p:spPr bwMode="auto">
          <a:xfrm>
            <a:off x="3733800" y="3975100"/>
            <a:ext cx="4038600" cy="0"/>
          </a:xfrm>
          <a:prstGeom prst="line">
            <a:avLst/>
          </a:prstGeom>
          <a:noFill/>
          <a:ln w="28575" cap="sq">
            <a:solidFill>
              <a:srgbClr val="3333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27" tIns="45516" rIns="91027" bIns="45516"/>
          <a:lstStyle/>
          <a:p>
            <a:endParaRPr lang="zh-CN" altLang="en-US"/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685800" y="4967288"/>
            <a:ext cx="7467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set of nullable nonterminals is {A,B,S}</a:t>
            </a:r>
          </a:p>
        </p:txBody>
      </p:sp>
      <p:sp>
        <p:nvSpPr>
          <p:cNvPr id="111633" name="灯片编号占位符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3D1EDE-ECD2-4CE9-A924-CCB417908943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5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249238"/>
            <a:ext cx="8304212" cy="1036637"/>
          </a:xfrm>
        </p:spPr>
        <p:txBody>
          <a:bodyPr lIns="82588" tIns="41295" rIns="82588" bIns="41295" rtlCol="0"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Compute FIRST(α) for the right-hand string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 each production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66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5155" indent="-605155"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computing First(A) for each grammar symbol 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605155" indent="-605155"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computing First(α) for a string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668" name="灯片编号占位符 2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55C2E6-9C6D-45AB-9EA3-6EF946930DA5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6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"/>
          <p:cNvSpPr>
            <a:spLocks noGrp="1"/>
          </p:cNvSpPr>
          <p:nvPr>
            <p:ph type="body" idx="1"/>
          </p:nvPr>
        </p:nvSpPr>
        <p:spPr>
          <a:xfrm>
            <a:off x="414338" y="1452563"/>
            <a:ext cx="8096250" cy="4106862"/>
          </a:xfrm>
        </p:spPr>
        <p:txBody>
          <a:bodyPr/>
          <a:lstStyle/>
          <a:p>
            <a:pPr marL="605155" indent="-605155" algn="just" eaLnBrk="1" hangingPunct="1"/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computing First(A) for each grammar symbol  A (A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967105" lvl="1" indent="-605155" algn="just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, then First(a)={ a };</a:t>
            </a:r>
          </a:p>
          <a:p>
            <a:pPr marL="967105" lvl="1" indent="-605155" algn="just"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7105" lvl="1" indent="-605155" algn="just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*ε, then First(A)={ε} else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First(A)={ } ;</a:t>
            </a:r>
          </a:p>
          <a:p>
            <a:pPr marL="967105" lvl="1" indent="-605155" algn="just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production A→X1…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First(A)=First(A)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SectionFirst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(X1…</a:t>
            </a:r>
            <a:r>
              <a:rPr lang="en-US" altLang="zh-CN" b="1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Xj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b="1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67105" lvl="1" indent="-605155" algn="just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step 3 until there is no change to any First set;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715" name="灯片编号占位符 2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3B32C2-8E1A-4E2B-A0B3-270A35BF6337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7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1571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/>
          <p:cNvSpPr>
            <a:spLocks noGrp="1"/>
          </p:cNvSpPr>
          <p:nvPr>
            <p:ph type="body" idx="1"/>
          </p:nvPr>
        </p:nvSpPr>
        <p:spPr>
          <a:xfrm>
            <a:off x="357188" y="1838325"/>
            <a:ext cx="8305800" cy="4445000"/>
          </a:xfrm>
        </p:spPr>
        <p:txBody>
          <a:bodyPr lIns="82588" tIns="41295" rIns="82588" bIns="41295"/>
          <a:lstStyle/>
          <a:p>
            <a:pPr marL="452755" indent="-605155" algn="just" eaLnBrk="1" hangingPunct="1">
              <a:lnSpc>
                <a:spcPct val="90000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2500" b="1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SectionFirst</a:t>
            </a:r>
            <a:r>
              <a:rPr lang="en-US" altLang="zh-CN" sz="25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sz="2500" b="1" baseline="-25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5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500" b="1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500" b="1" baseline="-25000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5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500" b="1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500" b="1" baseline="-25000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5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452755" indent="-605155" algn="just" eaLnBrk="1" hangingPunct="1">
              <a:lnSpc>
                <a:spcPct val="90000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 (First(X</a:t>
            </a:r>
            <a:r>
              <a:rPr lang="en-US" altLang="zh-CN" sz="2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-{ε})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(First(X</a:t>
            </a:r>
            <a:r>
              <a:rPr lang="en-US" altLang="zh-CN" sz="25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)-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{ε})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… (First(</a:t>
            </a:r>
            <a:r>
              <a:rPr lang="en-US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5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-{ε})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First(X</a:t>
            </a:r>
            <a:r>
              <a:rPr lang="en-US" altLang="zh-CN" sz="25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j+1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2755" indent="-605155" algn="just" eaLnBrk="1" hangingPunct="1">
              <a:lnSpc>
                <a:spcPct val="90000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lang="en-US" altLang="zh-CN" sz="2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first symbol that is</a:t>
            </a:r>
            <a:r>
              <a:rPr lang="en-US" altLang="zh-CN" sz="25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nullable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right-hand of production</a:t>
            </a:r>
            <a:endParaRPr lang="zh-CN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705" lvl="1" indent="-605155" algn="just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nullable, then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SectionFirst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=First(X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14705" lvl="1" indent="-605155" algn="just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nullable, then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SectionFirst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=First(X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-{ε}, and continue to see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Stop until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nullable .</a:t>
            </a:r>
          </a:p>
          <a:p>
            <a:pPr marL="814705" lvl="1" indent="-605155" algn="just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all nullable, then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SectionFirst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(First(X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-{ε})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(First(X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)-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{ε})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… (First(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-{ε}) ∪{ε}</a:t>
            </a:r>
          </a:p>
        </p:txBody>
      </p:sp>
      <p:sp>
        <p:nvSpPr>
          <p:cNvPr id="117763" name="Rectangle 2"/>
          <p:cNvSpPr>
            <a:spLocks noGrp="1"/>
          </p:cNvSpPr>
          <p:nvPr>
            <p:ph type="title"/>
          </p:nvPr>
        </p:nvSpPr>
        <p:spPr>
          <a:xfrm>
            <a:off x="414338" y="249238"/>
            <a:ext cx="8304212" cy="1036637"/>
          </a:xfrm>
        </p:spPr>
        <p:txBody>
          <a:bodyPr lIns="82588" tIns="41295" rIns="82588" bIns="41295"/>
          <a:lstStyle/>
          <a:p>
            <a:pPr eaLnBrk="1" hangingPunct="1"/>
            <a:r>
              <a:rPr lang="en-US" altLang="zh-CN" sz="3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SectionFirst(X</a:t>
            </a:r>
            <a:r>
              <a:rPr lang="en-US" altLang="zh-CN" sz="3600" b="1" baseline="-25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…X</a:t>
            </a:r>
            <a:r>
              <a:rPr lang="en-US" altLang="zh-CN" sz="3600" b="1" baseline="-25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3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…X</a:t>
            </a:r>
            <a:r>
              <a:rPr lang="en-US" altLang="zh-CN" sz="3600" b="1" baseline="-25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764" name="灯片编号占位符 3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C0B61A-8B9F-45FE-B1E5-DB9614EE251F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8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228600" y="152400"/>
            <a:ext cx="4724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62" tIns="45833" rIns="91662" bIns="45833"/>
          <a:lstStyle>
            <a:lvl1pPr marL="341630" indent="-34163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G[S]：	 S→AB|bC                                                                                               		 A→b|ε                                                                                               		 B→aD|ε                                                                                               		 C→AD|b                                                                                               		 D→aS|c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6904038" y="3035300"/>
            <a:ext cx="1846262" cy="3622675"/>
            <a:chOff x="4349" y="1912"/>
            <a:chExt cx="1163" cy="2282"/>
          </a:xfrm>
        </p:grpSpPr>
        <p:sp>
          <p:nvSpPr>
            <p:cNvPr id="119873" name="Rectangle 4"/>
            <p:cNvSpPr>
              <a:spLocks noChangeArrowheads="1"/>
            </p:cNvSpPr>
            <p:nvPr/>
          </p:nvSpPr>
          <p:spPr bwMode="auto">
            <a:xfrm>
              <a:off x="4349" y="3868"/>
              <a:ext cx="1163" cy="326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19874" name="Rectangle 5"/>
            <p:cNvSpPr>
              <a:spLocks noChangeArrowheads="1"/>
            </p:cNvSpPr>
            <p:nvPr/>
          </p:nvSpPr>
          <p:spPr bwMode="auto">
            <a:xfrm>
              <a:off x="4349" y="3542"/>
              <a:ext cx="1163" cy="326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9875" name="Rectangle 6"/>
            <p:cNvSpPr>
              <a:spLocks noChangeArrowheads="1"/>
            </p:cNvSpPr>
            <p:nvPr/>
          </p:nvSpPr>
          <p:spPr bwMode="auto">
            <a:xfrm>
              <a:off x="4349" y="3216"/>
              <a:ext cx="1163" cy="326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 c</a:t>
              </a:r>
            </a:p>
          </p:txBody>
        </p:sp>
        <p:sp>
          <p:nvSpPr>
            <p:cNvPr id="119876" name="Rectangle 7"/>
            <p:cNvSpPr>
              <a:spLocks noChangeArrowheads="1"/>
            </p:cNvSpPr>
            <p:nvPr/>
          </p:nvSpPr>
          <p:spPr bwMode="auto">
            <a:xfrm>
              <a:off x="4349" y="2890"/>
              <a:ext cx="1163" cy="326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b a c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19877" name="Rectangle 8"/>
            <p:cNvSpPr>
              <a:spLocks noChangeArrowheads="1"/>
            </p:cNvSpPr>
            <p:nvPr/>
          </p:nvSpPr>
          <p:spPr bwMode="auto">
            <a:xfrm>
              <a:off x="4349" y="2564"/>
              <a:ext cx="1163" cy="326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ε a</a:t>
              </a:r>
            </a:p>
          </p:txBody>
        </p:sp>
        <p:sp>
          <p:nvSpPr>
            <p:cNvPr id="119878" name="Rectangle 9"/>
            <p:cNvSpPr>
              <a:spLocks noChangeArrowheads="1"/>
            </p:cNvSpPr>
            <p:nvPr/>
          </p:nvSpPr>
          <p:spPr bwMode="auto">
            <a:xfrm>
              <a:off x="4349" y="2238"/>
              <a:ext cx="1163" cy="326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ε b  </a:t>
              </a:r>
            </a:p>
          </p:txBody>
        </p:sp>
        <p:sp>
          <p:nvSpPr>
            <p:cNvPr id="119879" name="Rectangle 10"/>
            <p:cNvSpPr>
              <a:spLocks noChangeArrowheads="1"/>
            </p:cNvSpPr>
            <p:nvPr/>
          </p:nvSpPr>
          <p:spPr bwMode="auto">
            <a:xfrm>
              <a:off x="4349" y="1912"/>
              <a:ext cx="1163" cy="326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ε b  a</a:t>
              </a:r>
            </a:p>
          </p:txBody>
        </p:sp>
      </p:grp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6904038" y="2517775"/>
            <a:ext cx="1846262" cy="517525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27" tIns="45516" rIns="91027" bIns="4551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Pass 3</a:t>
            </a:r>
          </a:p>
        </p:txBody>
      </p:sp>
      <p:grpSp>
        <p:nvGrpSpPr>
          <p:cNvPr id="3" name="Group 12"/>
          <p:cNvGrpSpPr/>
          <p:nvPr/>
        </p:nvGrpSpPr>
        <p:grpSpPr bwMode="auto">
          <a:xfrm>
            <a:off x="4975225" y="3035300"/>
            <a:ext cx="1928813" cy="3622675"/>
            <a:chOff x="3134" y="1912"/>
            <a:chExt cx="1215" cy="2282"/>
          </a:xfrm>
        </p:grpSpPr>
        <p:sp>
          <p:nvSpPr>
            <p:cNvPr id="119866" name="Rectangle 13"/>
            <p:cNvSpPr>
              <a:spLocks noChangeArrowheads="1"/>
            </p:cNvSpPr>
            <p:nvPr/>
          </p:nvSpPr>
          <p:spPr bwMode="auto">
            <a:xfrm>
              <a:off x="3134" y="3868"/>
              <a:ext cx="1215" cy="326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19867" name="Rectangle 14"/>
            <p:cNvSpPr>
              <a:spLocks noChangeArrowheads="1"/>
            </p:cNvSpPr>
            <p:nvPr/>
          </p:nvSpPr>
          <p:spPr bwMode="auto">
            <a:xfrm>
              <a:off x="3134" y="3542"/>
              <a:ext cx="1215" cy="326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9868" name="Rectangle 15"/>
            <p:cNvSpPr>
              <a:spLocks noChangeArrowheads="1"/>
            </p:cNvSpPr>
            <p:nvPr/>
          </p:nvSpPr>
          <p:spPr bwMode="auto">
            <a:xfrm>
              <a:off x="3134" y="3216"/>
              <a:ext cx="1215" cy="326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 c</a:t>
              </a:r>
            </a:p>
          </p:txBody>
        </p:sp>
        <p:sp>
          <p:nvSpPr>
            <p:cNvPr id="119869" name="Rectangle 16"/>
            <p:cNvSpPr>
              <a:spLocks noChangeArrowheads="1"/>
            </p:cNvSpPr>
            <p:nvPr/>
          </p:nvSpPr>
          <p:spPr bwMode="auto">
            <a:xfrm>
              <a:off x="3134" y="2890"/>
              <a:ext cx="1215" cy="326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870" name="Rectangle 17"/>
            <p:cNvSpPr>
              <a:spLocks noChangeArrowheads="1"/>
            </p:cNvSpPr>
            <p:nvPr/>
          </p:nvSpPr>
          <p:spPr bwMode="auto">
            <a:xfrm>
              <a:off x="3134" y="2564"/>
              <a:ext cx="1215" cy="326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ε a</a:t>
              </a:r>
            </a:p>
          </p:txBody>
        </p:sp>
        <p:sp>
          <p:nvSpPr>
            <p:cNvPr id="119871" name="Rectangle 18"/>
            <p:cNvSpPr>
              <a:spLocks noChangeArrowheads="1"/>
            </p:cNvSpPr>
            <p:nvPr/>
          </p:nvSpPr>
          <p:spPr bwMode="auto">
            <a:xfrm>
              <a:off x="3134" y="2238"/>
              <a:ext cx="1215" cy="326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ε b  </a:t>
              </a:r>
            </a:p>
          </p:txBody>
        </p:sp>
        <p:sp>
          <p:nvSpPr>
            <p:cNvPr id="119872" name="Rectangle 19"/>
            <p:cNvSpPr>
              <a:spLocks noChangeArrowheads="1"/>
            </p:cNvSpPr>
            <p:nvPr/>
          </p:nvSpPr>
          <p:spPr bwMode="auto">
            <a:xfrm>
              <a:off x="3134" y="1912"/>
              <a:ext cx="1215" cy="326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ε b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4975225" y="2517775"/>
            <a:ext cx="1928813" cy="517525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27" tIns="45516" rIns="91027" bIns="4551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Pass 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21"/>
          <p:cNvGrpSpPr/>
          <p:nvPr/>
        </p:nvGrpSpPr>
        <p:grpSpPr bwMode="auto">
          <a:xfrm>
            <a:off x="3128963" y="3035300"/>
            <a:ext cx="1846262" cy="3622675"/>
            <a:chOff x="1971" y="1912"/>
            <a:chExt cx="1163" cy="2282"/>
          </a:xfrm>
        </p:grpSpPr>
        <p:sp>
          <p:nvSpPr>
            <p:cNvPr id="119859" name="Rectangle 22"/>
            <p:cNvSpPr>
              <a:spLocks noChangeArrowheads="1"/>
            </p:cNvSpPr>
            <p:nvPr/>
          </p:nvSpPr>
          <p:spPr bwMode="auto">
            <a:xfrm>
              <a:off x="1971" y="3868"/>
              <a:ext cx="1163" cy="326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19860" name="Rectangle 23"/>
            <p:cNvSpPr>
              <a:spLocks noChangeArrowheads="1"/>
            </p:cNvSpPr>
            <p:nvPr/>
          </p:nvSpPr>
          <p:spPr bwMode="auto">
            <a:xfrm>
              <a:off x="1971" y="3542"/>
              <a:ext cx="1163" cy="326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9861" name="Rectangle 24"/>
            <p:cNvSpPr>
              <a:spLocks noChangeArrowheads="1"/>
            </p:cNvSpPr>
            <p:nvPr/>
          </p:nvSpPr>
          <p:spPr bwMode="auto">
            <a:xfrm>
              <a:off x="1971" y="3216"/>
              <a:ext cx="1163" cy="326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862" name="Rectangle 25"/>
            <p:cNvSpPr>
              <a:spLocks noChangeArrowheads="1"/>
            </p:cNvSpPr>
            <p:nvPr/>
          </p:nvSpPr>
          <p:spPr bwMode="auto">
            <a:xfrm>
              <a:off x="1971" y="2890"/>
              <a:ext cx="1163" cy="326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19863" name="Rectangle 26"/>
            <p:cNvSpPr>
              <a:spLocks noChangeArrowheads="1"/>
            </p:cNvSpPr>
            <p:nvPr/>
          </p:nvSpPr>
          <p:spPr bwMode="auto">
            <a:xfrm>
              <a:off x="1971" y="2564"/>
              <a:ext cx="1163" cy="326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864" name="Rectangle 27"/>
            <p:cNvSpPr>
              <a:spLocks noChangeArrowheads="1"/>
            </p:cNvSpPr>
            <p:nvPr/>
          </p:nvSpPr>
          <p:spPr bwMode="auto">
            <a:xfrm>
              <a:off x="1971" y="2238"/>
              <a:ext cx="1163" cy="326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865" name="Rectangle 28"/>
            <p:cNvSpPr>
              <a:spLocks noChangeArrowheads="1"/>
            </p:cNvSpPr>
            <p:nvPr/>
          </p:nvSpPr>
          <p:spPr bwMode="auto">
            <a:xfrm>
              <a:off x="1971" y="1912"/>
              <a:ext cx="1163" cy="326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7373" name="Rectangle 29"/>
          <p:cNvSpPr>
            <a:spLocks noChangeArrowheads="1"/>
          </p:cNvSpPr>
          <p:nvPr/>
        </p:nvSpPr>
        <p:spPr bwMode="auto">
          <a:xfrm>
            <a:off x="3128963" y="2517775"/>
            <a:ext cx="1846262" cy="517525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27" tIns="45516" rIns="91027" bIns="4551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Pass 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817" name="Rectangle 30"/>
          <p:cNvSpPr>
            <a:spLocks noChangeArrowheads="1"/>
          </p:cNvSpPr>
          <p:nvPr/>
        </p:nvSpPr>
        <p:spPr bwMode="auto">
          <a:xfrm>
            <a:off x="533400" y="3552825"/>
            <a:ext cx="695325" cy="517525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27" tIns="45516" rIns="91027" bIns="4551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9818" name="Rectangle 31"/>
          <p:cNvSpPr>
            <a:spLocks noChangeArrowheads="1"/>
          </p:cNvSpPr>
          <p:nvPr/>
        </p:nvSpPr>
        <p:spPr bwMode="auto">
          <a:xfrm>
            <a:off x="533400" y="4070350"/>
            <a:ext cx="695325" cy="517525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27" tIns="45516" rIns="91027" bIns="4551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9819" name="Rectangle 32"/>
          <p:cNvSpPr>
            <a:spLocks noChangeArrowheads="1"/>
          </p:cNvSpPr>
          <p:nvPr/>
        </p:nvSpPr>
        <p:spPr bwMode="auto">
          <a:xfrm>
            <a:off x="533400" y="4587875"/>
            <a:ext cx="695325" cy="517525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27" tIns="45516" rIns="91027" bIns="4551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9820" name="Rectangle 33"/>
          <p:cNvSpPr>
            <a:spLocks noChangeArrowheads="1"/>
          </p:cNvSpPr>
          <p:nvPr/>
        </p:nvSpPr>
        <p:spPr bwMode="auto">
          <a:xfrm>
            <a:off x="533400" y="5105400"/>
            <a:ext cx="695325" cy="517525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27" tIns="45516" rIns="91027" bIns="4551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9821" name="Rectangle 34"/>
          <p:cNvSpPr>
            <a:spLocks noChangeArrowheads="1"/>
          </p:cNvSpPr>
          <p:nvPr/>
        </p:nvSpPr>
        <p:spPr bwMode="auto">
          <a:xfrm>
            <a:off x="533400" y="5607050"/>
            <a:ext cx="695325" cy="517525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27" tIns="45516" rIns="91027" bIns="4551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9822" name="Rectangle 36"/>
          <p:cNvSpPr>
            <a:spLocks noChangeArrowheads="1"/>
          </p:cNvSpPr>
          <p:nvPr/>
        </p:nvSpPr>
        <p:spPr bwMode="auto">
          <a:xfrm>
            <a:off x="533400" y="3035300"/>
            <a:ext cx="695325" cy="517525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27" tIns="45516" rIns="91027" bIns="4551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19823" name="Rectangle 37"/>
          <p:cNvSpPr>
            <a:spLocks noChangeArrowheads="1"/>
          </p:cNvSpPr>
          <p:nvPr/>
        </p:nvSpPr>
        <p:spPr bwMode="auto">
          <a:xfrm>
            <a:off x="1228725" y="4587875"/>
            <a:ext cx="1900238" cy="517525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27" tIns="45516" rIns="91027" bIns="4551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824" name="Rectangle 38"/>
          <p:cNvSpPr>
            <a:spLocks noChangeArrowheads="1"/>
          </p:cNvSpPr>
          <p:nvPr/>
        </p:nvSpPr>
        <p:spPr bwMode="auto">
          <a:xfrm>
            <a:off x="1228725" y="5105400"/>
            <a:ext cx="1900238" cy="517525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27" tIns="45516" rIns="91027" bIns="4551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39"/>
          <p:cNvGrpSpPr/>
          <p:nvPr/>
        </p:nvGrpSpPr>
        <p:grpSpPr bwMode="auto">
          <a:xfrm>
            <a:off x="1216025" y="5611813"/>
            <a:ext cx="1900238" cy="1035050"/>
            <a:chOff x="774" y="3542"/>
            <a:chExt cx="1197" cy="652"/>
          </a:xfrm>
        </p:grpSpPr>
        <p:sp>
          <p:nvSpPr>
            <p:cNvPr id="119857" name="Rectangle 40"/>
            <p:cNvSpPr>
              <a:spLocks noChangeArrowheads="1"/>
            </p:cNvSpPr>
            <p:nvPr/>
          </p:nvSpPr>
          <p:spPr bwMode="auto">
            <a:xfrm>
              <a:off x="774" y="3542"/>
              <a:ext cx="1197" cy="326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9858" name="Rectangle 41"/>
            <p:cNvSpPr>
              <a:spLocks noChangeArrowheads="1"/>
            </p:cNvSpPr>
            <p:nvPr/>
          </p:nvSpPr>
          <p:spPr bwMode="auto">
            <a:xfrm>
              <a:off x="774" y="3868"/>
              <a:ext cx="1197" cy="326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6" name="Group 42"/>
          <p:cNvGrpSpPr/>
          <p:nvPr/>
        </p:nvGrpSpPr>
        <p:grpSpPr bwMode="auto">
          <a:xfrm>
            <a:off x="1228725" y="3035300"/>
            <a:ext cx="1900238" cy="1552575"/>
            <a:chOff x="774" y="1912"/>
            <a:chExt cx="1197" cy="978"/>
          </a:xfrm>
        </p:grpSpPr>
        <p:sp>
          <p:nvSpPr>
            <p:cNvPr id="119854" name="Rectangle 43"/>
            <p:cNvSpPr>
              <a:spLocks noChangeArrowheads="1"/>
            </p:cNvSpPr>
            <p:nvPr/>
          </p:nvSpPr>
          <p:spPr bwMode="auto">
            <a:xfrm>
              <a:off x="774" y="2238"/>
              <a:ext cx="1197" cy="326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</a:p>
          </p:txBody>
        </p:sp>
        <p:sp>
          <p:nvSpPr>
            <p:cNvPr id="119855" name="Rectangle 44"/>
            <p:cNvSpPr>
              <a:spLocks noChangeArrowheads="1"/>
            </p:cNvSpPr>
            <p:nvPr/>
          </p:nvSpPr>
          <p:spPr bwMode="auto">
            <a:xfrm>
              <a:off x="774" y="2564"/>
              <a:ext cx="1197" cy="326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</a:p>
          </p:txBody>
        </p:sp>
        <p:sp>
          <p:nvSpPr>
            <p:cNvPr id="119856" name="Rectangle 45"/>
            <p:cNvSpPr>
              <a:spLocks noChangeArrowheads="1"/>
            </p:cNvSpPr>
            <p:nvPr/>
          </p:nvSpPr>
          <p:spPr bwMode="auto">
            <a:xfrm>
              <a:off x="774" y="1912"/>
              <a:ext cx="1197" cy="326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</a:p>
          </p:txBody>
        </p:sp>
      </p:grpSp>
      <p:sp>
        <p:nvSpPr>
          <p:cNvPr id="119827" name="Rectangle 46"/>
          <p:cNvSpPr>
            <a:spLocks noChangeArrowheads="1"/>
          </p:cNvSpPr>
          <p:nvPr/>
        </p:nvSpPr>
        <p:spPr bwMode="auto">
          <a:xfrm>
            <a:off x="1228725" y="2517775"/>
            <a:ext cx="1900238" cy="517525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27" tIns="45516" rIns="91027" bIns="4551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</a:p>
        </p:txBody>
      </p:sp>
      <p:sp>
        <p:nvSpPr>
          <p:cNvPr id="119828" name="Rectangle 47"/>
          <p:cNvSpPr>
            <a:spLocks noChangeArrowheads="1"/>
          </p:cNvSpPr>
          <p:nvPr/>
        </p:nvSpPr>
        <p:spPr bwMode="auto">
          <a:xfrm>
            <a:off x="533400" y="2517775"/>
            <a:ext cx="695325" cy="517525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27" tIns="45516" rIns="91027" bIns="4551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829" name="Line 48"/>
          <p:cNvSpPr>
            <a:spLocks noChangeShapeType="1"/>
          </p:cNvSpPr>
          <p:nvPr/>
        </p:nvSpPr>
        <p:spPr bwMode="auto">
          <a:xfrm>
            <a:off x="533400" y="2517775"/>
            <a:ext cx="8216900" cy="0"/>
          </a:xfrm>
          <a:prstGeom prst="line">
            <a:avLst/>
          </a:prstGeom>
          <a:noFill/>
          <a:ln w="28575" cap="sq">
            <a:solidFill>
              <a:srgbClr val="3333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27" tIns="45516" rIns="91027" bIns="45516"/>
          <a:lstStyle/>
          <a:p>
            <a:endParaRPr lang="zh-CN" altLang="en-US"/>
          </a:p>
        </p:txBody>
      </p:sp>
      <p:sp>
        <p:nvSpPr>
          <p:cNvPr id="119830" name="Line 49"/>
          <p:cNvSpPr>
            <a:spLocks noChangeShapeType="1"/>
          </p:cNvSpPr>
          <p:nvPr/>
        </p:nvSpPr>
        <p:spPr bwMode="auto">
          <a:xfrm>
            <a:off x="533400" y="3552825"/>
            <a:ext cx="82169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27" tIns="45516" rIns="91027" bIns="45516"/>
          <a:lstStyle/>
          <a:p>
            <a:endParaRPr lang="zh-CN" altLang="en-US"/>
          </a:p>
        </p:txBody>
      </p:sp>
      <p:sp>
        <p:nvSpPr>
          <p:cNvPr id="119831" name="Line 51"/>
          <p:cNvSpPr>
            <a:spLocks noChangeShapeType="1"/>
          </p:cNvSpPr>
          <p:nvPr/>
        </p:nvSpPr>
        <p:spPr bwMode="auto">
          <a:xfrm>
            <a:off x="533400" y="5622925"/>
            <a:ext cx="82169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27" tIns="45516" rIns="91027" bIns="45516"/>
          <a:lstStyle/>
          <a:p>
            <a:endParaRPr lang="zh-CN" altLang="en-US"/>
          </a:p>
        </p:txBody>
      </p:sp>
      <p:sp>
        <p:nvSpPr>
          <p:cNvPr id="119832" name="Line 52"/>
          <p:cNvSpPr>
            <a:spLocks noChangeShapeType="1"/>
          </p:cNvSpPr>
          <p:nvPr/>
        </p:nvSpPr>
        <p:spPr bwMode="auto">
          <a:xfrm>
            <a:off x="533400" y="5105400"/>
            <a:ext cx="82169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27" tIns="45516" rIns="91027" bIns="45516"/>
          <a:lstStyle/>
          <a:p>
            <a:endParaRPr lang="zh-CN" altLang="en-US"/>
          </a:p>
        </p:txBody>
      </p:sp>
      <p:sp>
        <p:nvSpPr>
          <p:cNvPr id="119833" name="Line 53"/>
          <p:cNvSpPr>
            <a:spLocks noChangeShapeType="1"/>
          </p:cNvSpPr>
          <p:nvPr/>
        </p:nvSpPr>
        <p:spPr bwMode="auto">
          <a:xfrm>
            <a:off x="533400" y="4587875"/>
            <a:ext cx="82169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27" tIns="45516" rIns="91027" bIns="45516"/>
          <a:lstStyle/>
          <a:p>
            <a:endParaRPr lang="zh-CN" altLang="en-US"/>
          </a:p>
        </p:txBody>
      </p:sp>
      <p:sp>
        <p:nvSpPr>
          <p:cNvPr id="119834" name="Line 54"/>
          <p:cNvSpPr>
            <a:spLocks noChangeShapeType="1"/>
          </p:cNvSpPr>
          <p:nvPr/>
        </p:nvSpPr>
        <p:spPr bwMode="auto">
          <a:xfrm>
            <a:off x="533400" y="4070350"/>
            <a:ext cx="82169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27" tIns="45516" rIns="91027" bIns="45516"/>
          <a:lstStyle/>
          <a:p>
            <a:endParaRPr lang="zh-CN" altLang="en-US"/>
          </a:p>
        </p:txBody>
      </p:sp>
      <p:sp>
        <p:nvSpPr>
          <p:cNvPr id="119835" name="Line 55"/>
          <p:cNvSpPr>
            <a:spLocks noChangeShapeType="1"/>
          </p:cNvSpPr>
          <p:nvPr/>
        </p:nvSpPr>
        <p:spPr bwMode="auto">
          <a:xfrm>
            <a:off x="3128963" y="2517775"/>
            <a:ext cx="0" cy="41402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27" tIns="45516" rIns="91027" bIns="45516"/>
          <a:lstStyle/>
          <a:p>
            <a:endParaRPr lang="zh-CN" altLang="en-US"/>
          </a:p>
        </p:txBody>
      </p:sp>
      <p:sp>
        <p:nvSpPr>
          <p:cNvPr id="119836" name="Line 56"/>
          <p:cNvSpPr>
            <a:spLocks noChangeShapeType="1"/>
          </p:cNvSpPr>
          <p:nvPr/>
        </p:nvSpPr>
        <p:spPr bwMode="auto">
          <a:xfrm>
            <a:off x="4975225" y="2517775"/>
            <a:ext cx="0" cy="41402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27" tIns="45516" rIns="91027" bIns="45516"/>
          <a:lstStyle/>
          <a:p>
            <a:endParaRPr lang="zh-CN" altLang="en-US"/>
          </a:p>
        </p:txBody>
      </p:sp>
      <p:sp>
        <p:nvSpPr>
          <p:cNvPr id="119837" name="Line 57"/>
          <p:cNvSpPr>
            <a:spLocks noChangeShapeType="1"/>
          </p:cNvSpPr>
          <p:nvPr/>
        </p:nvSpPr>
        <p:spPr bwMode="auto">
          <a:xfrm>
            <a:off x="6904038" y="2517775"/>
            <a:ext cx="0" cy="41402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27" tIns="45516" rIns="91027" bIns="45516"/>
          <a:lstStyle/>
          <a:p>
            <a:endParaRPr lang="zh-CN" altLang="en-US"/>
          </a:p>
        </p:txBody>
      </p:sp>
      <p:sp>
        <p:nvSpPr>
          <p:cNvPr id="119838" name="Line 58"/>
          <p:cNvSpPr>
            <a:spLocks noChangeShapeType="1"/>
          </p:cNvSpPr>
          <p:nvPr/>
        </p:nvSpPr>
        <p:spPr bwMode="auto">
          <a:xfrm>
            <a:off x="1228725" y="2517775"/>
            <a:ext cx="0" cy="41402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27" tIns="45516" rIns="91027" bIns="45516"/>
          <a:lstStyle/>
          <a:p>
            <a:endParaRPr lang="zh-CN" altLang="en-US"/>
          </a:p>
        </p:txBody>
      </p:sp>
      <p:sp>
        <p:nvSpPr>
          <p:cNvPr id="119839" name="Line 59"/>
          <p:cNvSpPr>
            <a:spLocks noChangeShapeType="1"/>
          </p:cNvSpPr>
          <p:nvPr/>
        </p:nvSpPr>
        <p:spPr bwMode="auto">
          <a:xfrm>
            <a:off x="533400" y="3035300"/>
            <a:ext cx="82169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27" tIns="45516" rIns="91027" bIns="45516"/>
          <a:lstStyle/>
          <a:p>
            <a:endParaRPr lang="zh-CN" altLang="en-US"/>
          </a:p>
        </p:txBody>
      </p:sp>
      <p:sp>
        <p:nvSpPr>
          <p:cNvPr id="119840" name="Line 60"/>
          <p:cNvSpPr>
            <a:spLocks noChangeShapeType="1"/>
          </p:cNvSpPr>
          <p:nvPr/>
        </p:nvSpPr>
        <p:spPr bwMode="auto">
          <a:xfrm>
            <a:off x="533400" y="2517775"/>
            <a:ext cx="0" cy="4140200"/>
          </a:xfrm>
          <a:prstGeom prst="line">
            <a:avLst/>
          </a:prstGeom>
          <a:noFill/>
          <a:ln w="28575" cap="sq">
            <a:solidFill>
              <a:srgbClr val="3333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27" tIns="45516" rIns="91027" bIns="45516"/>
          <a:lstStyle/>
          <a:p>
            <a:endParaRPr lang="zh-CN" altLang="en-US"/>
          </a:p>
        </p:txBody>
      </p:sp>
      <p:sp>
        <p:nvSpPr>
          <p:cNvPr id="119841" name="Line 61"/>
          <p:cNvSpPr>
            <a:spLocks noChangeShapeType="1"/>
          </p:cNvSpPr>
          <p:nvPr/>
        </p:nvSpPr>
        <p:spPr bwMode="auto">
          <a:xfrm>
            <a:off x="8750300" y="2517775"/>
            <a:ext cx="0" cy="4140200"/>
          </a:xfrm>
          <a:prstGeom prst="line">
            <a:avLst/>
          </a:prstGeom>
          <a:noFill/>
          <a:ln w="28575" cap="sq">
            <a:solidFill>
              <a:srgbClr val="3333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27" tIns="45516" rIns="91027" bIns="45516"/>
          <a:lstStyle/>
          <a:p>
            <a:endParaRPr lang="zh-CN" altLang="en-US"/>
          </a:p>
        </p:txBody>
      </p:sp>
      <p:sp>
        <p:nvSpPr>
          <p:cNvPr id="119842" name="Text Box 63"/>
          <p:cNvSpPr txBox="1">
            <a:spLocks noChangeArrowheads="1"/>
          </p:cNvSpPr>
          <p:nvPr/>
        </p:nvSpPr>
        <p:spPr bwMode="auto">
          <a:xfrm>
            <a:off x="4225925" y="869950"/>
            <a:ext cx="4724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set of nullable nonterminals is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A,B,S}</a:t>
            </a:r>
          </a:p>
        </p:txBody>
      </p:sp>
      <p:sp>
        <p:nvSpPr>
          <p:cNvPr id="57408" name="Rectangle 64"/>
          <p:cNvSpPr>
            <a:spLocks noChangeArrowheads="1"/>
          </p:cNvSpPr>
          <p:nvPr/>
        </p:nvSpPr>
        <p:spPr bwMode="auto">
          <a:xfrm>
            <a:off x="3581400" y="3048000"/>
            <a:ext cx="3635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7" tIns="45516" rIns="91027" bIns="45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409" name="Rectangle 65"/>
          <p:cNvSpPr>
            <a:spLocks noChangeArrowheads="1"/>
          </p:cNvSpPr>
          <p:nvPr/>
        </p:nvSpPr>
        <p:spPr bwMode="auto">
          <a:xfrm>
            <a:off x="3581400" y="3581400"/>
            <a:ext cx="3635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7" tIns="45516" rIns="91027" bIns="45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410" name="Rectangle 66"/>
          <p:cNvSpPr>
            <a:spLocks noChangeArrowheads="1"/>
          </p:cNvSpPr>
          <p:nvPr/>
        </p:nvSpPr>
        <p:spPr bwMode="auto">
          <a:xfrm>
            <a:off x="3656013" y="4052888"/>
            <a:ext cx="3429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7" tIns="45516" rIns="91027" bIns="45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411" name="Rectangle 67"/>
          <p:cNvSpPr>
            <a:spLocks noChangeArrowheads="1"/>
          </p:cNvSpPr>
          <p:nvPr/>
        </p:nvSpPr>
        <p:spPr bwMode="auto">
          <a:xfrm>
            <a:off x="3200400" y="4606925"/>
            <a:ext cx="3635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7" tIns="45516" rIns="91027" bIns="45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412" name="Rectangle 68"/>
          <p:cNvSpPr>
            <a:spLocks noChangeArrowheads="1"/>
          </p:cNvSpPr>
          <p:nvPr/>
        </p:nvSpPr>
        <p:spPr bwMode="auto">
          <a:xfrm>
            <a:off x="3200400" y="5140325"/>
            <a:ext cx="5905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7" tIns="45516" rIns="91027" bIns="45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413" name="Rectangle 69"/>
          <p:cNvSpPr>
            <a:spLocks noChangeArrowheads="1"/>
          </p:cNvSpPr>
          <p:nvPr/>
        </p:nvSpPr>
        <p:spPr bwMode="auto">
          <a:xfrm>
            <a:off x="5865813" y="2986088"/>
            <a:ext cx="3429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7" tIns="45516" rIns="91027" bIns="45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414" name="Rectangle 70"/>
          <p:cNvSpPr>
            <a:spLocks noChangeArrowheads="1"/>
          </p:cNvSpPr>
          <p:nvPr/>
        </p:nvSpPr>
        <p:spPr bwMode="auto">
          <a:xfrm>
            <a:off x="5454650" y="4606925"/>
            <a:ext cx="5905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7" tIns="45516" rIns="91027" bIns="45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850" name="Rectangle 75"/>
          <p:cNvSpPr>
            <a:spLocks noChangeArrowheads="1"/>
          </p:cNvSpPr>
          <p:nvPr/>
        </p:nvSpPr>
        <p:spPr bwMode="auto">
          <a:xfrm>
            <a:off x="539750" y="6170613"/>
            <a:ext cx="3635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7" tIns="45516" rIns="91027" bIns="45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851" name="Line 51"/>
          <p:cNvSpPr>
            <a:spLocks noChangeShapeType="1"/>
          </p:cNvSpPr>
          <p:nvPr/>
        </p:nvSpPr>
        <p:spPr bwMode="auto">
          <a:xfrm>
            <a:off x="495300" y="6126163"/>
            <a:ext cx="82169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27" tIns="45516" rIns="91027" bIns="45516"/>
          <a:lstStyle/>
          <a:p>
            <a:endParaRPr lang="zh-CN" altLang="en-US"/>
          </a:p>
        </p:txBody>
      </p:sp>
      <p:sp>
        <p:nvSpPr>
          <p:cNvPr id="119852" name="Line 51"/>
          <p:cNvSpPr>
            <a:spLocks noChangeShapeType="1"/>
          </p:cNvSpPr>
          <p:nvPr/>
        </p:nvSpPr>
        <p:spPr bwMode="auto">
          <a:xfrm>
            <a:off x="539750" y="6664325"/>
            <a:ext cx="82169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27" tIns="45516" rIns="91027" bIns="45516"/>
          <a:lstStyle/>
          <a:p>
            <a:endParaRPr lang="zh-CN" altLang="en-US"/>
          </a:p>
        </p:txBody>
      </p:sp>
      <p:sp>
        <p:nvSpPr>
          <p:cNvPr id="119853" name="灯片编号占位符 7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097C5A-5A1B-428E-8C91-6F91BDFD0508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9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5" grpId="0" animBg="1" autoUpdateAnimBg="0"/>
      <p:bldP spid="57364" grpId="0" animBg="1" autoUpdateAnimBg="0"/>
      <p:bldP spid="57373" grpId="0" animBg="1" autoUpdateAnimBg="0"/>
      <p:bldP spid="57408" grpId="0" autoUpdateAnimBg="0"/>
      <p:bldP spid="57409" grpId="0" autoUpdateAnimBg="0"/>
      <p:bldP spid="57410" grpId="0" autoUpdateAnimBg="0"/>
      <p:bldP spid="57411" grpId="0" autoUpdateAnimBg="0"/>
      <p:bldP spid="57412" grpId="0" autoUpdateAnimBg="0"/>
      <p:bldP spid="57413" grpId="0" autoUpdateAnimBg="0"/>
      <p:bldP spid="57414" grpId="0" autoUpdateAnimBg="0"/>
    </p:bldLst>
  </p:timing>
</p:sld>
</file>

<file path=ppt/theme/theme1.xml><?xml version="1.0" encoding="utf-8"?>
<a:theme xmlns:a="http://schemas.openxmlformats.org/drawingml/2006/main" name="lecture02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lecture02a</Template>
  <TotalTime>73</TotalTime>
  <Words>1658</Words>
  <Application>Microsoft Office PowerPoint</Application>
  <PresentationFormat>全屏显示(4:3)</PresentationFormat>
  <Paragraphs>231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Monotype Sorts</vt:lpstr>
      <vt:lpstr>Arial</vt:lpstr>
      <vt:lpstr>Calibri</vt:lpstr>
      <vt:lpstr>Comic Sans MS</vt:lpstr>
      <vt:lpstr>Times New Roman</vt:lpstr>
      <vt:lpstr>Wingdings</vt:lpstr>
      <vt:lpstr>lecture02a</vt:lpstr>
      <vt:lpstr>PowerPoint 演示文稿</vt:lpstr>
      <vt:lpstr>OutLine</vt:lpstr>
      <vt:lpstr>4.2 Recognition of LL(1) Grammar</vt:lpstr>
      <vt:lpstr>a. Compute the set of nullable nontermianls</vt:lpstr>
      <vt:lpstr>PowerPoint 演示文稿</vt:lpstr>
      <vt:lpstr>b. Compute FIRST(α) for the right-hand string α of  each production</vt:lpstr>
      <vt:lpstr>PowerPoint 演示文稿</vt:lpstr>
      <vt:lpstr>SectionFirst(X1…Xj…Xn)</vt:lpstr>
      <vt:lpstr>PowerPoint 演示文稿</vt:lpstr>
      <vt:lpstr>PowerPoint 演示文稿</vt:lpstr>
      <vt:lpstr>PowerPoint 演示文稿</vt:lpstr>
      <vt:lpstr>c. Compute FOLLOW(A) for every nonterminal A</vt:lpstr>
      <vt:lpstr>PowerPoint 演示文稿</vt:lpstr>
      <vt:lpstr>notes</vt:lpstr>
      <vt:lpstr>d. Recognize based on the definition of LL(1)</vt:lpstr>
      <vt:lpstr>PowerPoint 演示文稿</vt:lpstr>
    </vt:vector>
  </TitlesOfParts>
  <Company>iprai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Top-Down Parsing</dc:title>
  <dc:creator>woody</dc:creator>
  <cp:lastModifiedBy>WYing</cp:lastModifiedBy>
  <cp:revision>285</cp:revision>
  <cp:lastPrinted>2017-11-06T14:29:00Z</cp:lastPrinted>
  <dcterms:created xsi:type="dcterms:W3CDTF">2008-10-14T07:50:00Z</dcterms:created>
  <dcterms:modified xsi:type="dcterms:W3CDTF">2025-04-14T05:04:56Z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2052-11.1.0.9997</vt:lpwstr>
  </property>
</Properties>
</file>