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5" r:id="rId2"/>
    <p:sldId id="391" r:id="rId3"/>
    <p:sldId id="430" r:id="rId4"/>
    <p:sldId id="431" r:id="rId5"/>
    <p:sldId id="432" r:id="rId6"/>
    <p:sldId id="437" r:id="rId7"/>
    <p:sldId id="434" r:id="rId8"/>
    <p:sldId id="435" r:id="rId9"/>
    <p:sldId id="436" r:id="rId1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4025" indent="3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09638" indent="4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65250" indent="6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0863" indent="7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4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1EB805FB-05F6-41C1-AACB-AB40377B2D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4D8A47D2-AB5A-4FF8-9007-9239B9A84E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EE0D1FE-051F-4916-B23E-37FA205ABE70}" type="datetimeFigureOut">
              <a:rPr lang="zh-CN" altLang="en-US"/>
              <a:pPr>
                <a:defRPr/>
              </a:pPr>
              <a:t>2021/11/1</a:t>
            </a:fld>
            <a:endParaRPr lang="en-US" altLang="zh-CN"/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D91949FB-7AB2-4ECD-8B6B-8204FD4BE4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9381" name="Rectangle 5">
            <a:extLst>
              <a:ext uri="{FF2B5EF4-FFF2-40B4-BE49-F238E27FC236}">
                <a16:creationId xmlns:a16="http://schemas.microsoft.com/office/drawing/2014/main" id="{019664E9-ED48-4547-A131-D09944445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FB4BD2C-07AD-43DD-B82D-3BAD42F10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7DFE63-3B08-480D-AC0F-B82F34DC501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3B7301-341F-4DFB-82FE-013CF8D14E55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BDD33B42-6121-410B-BCE8-149B38D817CB}" type="datetimeFigureOut">
              <a:rPr lang="zh-CN" altLang="en-US"/>
              <a:pPr>
                <a:defRPr/>
              </a:pPr>
              <a:t>2021/11/1</a:t>
            </a:fld>
            <a:endParaRPr lang="en-US" altLang="zh-CN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077E50D-1FC3-4C42-ACA3-581C6BA75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993F46C-8B46-4028-9955-0B68A15D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D0C2E-C692-45BB-95F7-85498AD09D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72BB8-CDBA-4EC9-8527-20B3F1AD7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05CED9-B81A-4B83-8904-048F5ACE64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96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52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08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6307" algn="l" defTabSz="9105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1567" algn="l" defTabSz="9105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6817" algn="l" defTabSz="9105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2084" algn="l" defTabSz="9105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7F6F3DE1-A2C3-470F-B0F8-E711D00D95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72214BC-CAC5-42ED-9752-3210F9C60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2350E873-6C33-43D7-BAAF-C0D72FFAB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520EAE-8821-44D3-BCEC-BDED0335F0EB}" type="slidenum">
              <a:rPr lang="zh-CN" altLang="en-US" sz="1300" smtClean="0"/>
              <a:pPr>
                <a:spcBef>
                  <a:spcPct val="0"/>
                </a:spcBef>
              </a:pPr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A464D36E-3598-438F-AD2B-A27D577A8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856C4B-C2B1-4B97-A578-504DFA2910C5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907AAAD-5A53-40C4-9D1E-67E31389D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9EE71479-A553-4F71-B90C-60E23AA1B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A42D79BF-9AD0-47C4-9DDE-B4C43C287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4ACF64-8B0C-4C70-9775-1EA7383438AE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C98FF15-3C88-44DF-B77C-944D94C2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E01F49A9-BA39-4274-B7D9-DE9F23006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244CFBE-00B1-4FF3-B888-C8445A2D1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F0F5C2-AFF8-4D8D-A8F3-433CBA2854FC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B46931C5-D1E1-4CC4-A778-92BBECBB5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8D837A4F-49F3-454E-8AEA-CB87B35B4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A5A540AF-E497-4903-8E26-02CCD5D35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B6C154-0B87-47F7-BE05-E51C7EF4A163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91B4445B-997D-448C-BC4B-FF2B3AE44E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4DB6A24-FE1F-414C-B237-B7E25F230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CC3DF7B6-8894-471E-A41A-2E75DD9D6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57A478-0DC1-4F44-BE7D-35D692A2A751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FB6B1068-4C2B-454B-B032-FC8BF804A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E34F799D-2145-4910-8135-377F6B0EC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09E94A0-A605-4515-ACA0-06E1446A4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A01FBC-9B4C-4109-B5DC-9B6A58E046E5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494E80D1-9718-4EF7-9C92-A112886A3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90227FA-D88D-4C1A-B80F-7728CCDFF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00FE4774-0D3B-4E1D-969B-A9DE13599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2E6D38-1326-41F1-A0F7-841C5D717879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A031DCBA-BEEB-4DFE-8C1C-19725AAE8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39431DF0-14D0-4B5F-BF1B-F5B5C59CD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E4DEBF09-7A12-49D0-BD64-B93391A84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F70E38-656C-4CC2-BBA3-A783E0B137E3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5EAA553-936E-4DD6-9F82-B687078E0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FB3D57B-F2E5-42EC-AADB-62CB2462C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9952D62-50CA-416E-966D-46E2CC032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B0D2A-3855-4F12-8A36-1AFB89329F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4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67F8259-651A-4813-9C87-3D147195D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5C189-811D-405A-B7C8-C565B15891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3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BD6A479-6E92-4709-8E6B-D91D21C9A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EB758-B23A-4E5A-8288-E0F6D871DB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6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E6ACBBF-E4D7-4FC3-8D17-C065DA95F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CB28-674D-4B07-B1F7-70194A463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3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2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57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0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3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1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68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6AF543F-103F-4F6B-9D0F-C8FF164A9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AE234-646E-4323-AC43-8E3C7FECB4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7B21EF-067F-4FD0-AFF7-098A9E3BE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0FAD1-C6D3-47F1-844A-F8F60A22DF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7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58" indent="0">
              <a:buNone/>
              <a:defRPr sz="2000" b="1"/>
            </a:lvl2pPr>
            <a:lvl3pPr marL="910522" indent="0">
              <a:buNone/>
              <a:defRPr sz="1800" b="1"/>
            </a:lvl3pPr>
            <a:lvl4pPr marL="1365786" indent="0">
              <a:buNone/>
              <a:defRPr sz="1600" b="1"/>
            </a:lvl4pPr>
            <a:lvl5pPr marL="1821043" indent="0">
              <a:buNone/>
              <a:defRPr sz="1600" b="1"/>
            </a:lvl5pPr>
            <a:lvl6pPr marL="2276307" indent="0">
              <a:buNone/>
              <a:defRPr sz="1600" b="1"/>
            </a:lvl6pPr>
            <a:lvl7pPr marL="2731567" indent="0">
              <a:buNone/>
              <a:defRPr sz="1600" b="1"/>
            </a:lvl7pPr>
            <a:lvl8pPr marL="3186817" indent="0">
              <a:buNone/>
              <a:defRPr sz="1600" b="1"/>
            </a:lvl8pPr>
            <a:lvl9pPr marL="36420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58" indent="0">
              <a:buNone/>
              <a:defRPr sz="2000" b="1"/>
            </a:lvl2pPr>
            <a:lvl3pPr marL="910522" indent="0">
              <a:buNone/>
              <a:defRPr sz="1800" b="1"/>
            </a:lvl3pPr>
            <a:lvl4pPr marL="1365786" indent="0">
              <a:buNone/>
              <a:defRPr sz="1600" b="1"/>
            </a:lvl4pPr>
            <a:lvl5pPr marL="1821043" indent="0">
              <a:buNone/>
              <a:defRPr sz="1600" b="1"/>
            </a:lvl5pPr>
            <a:lvl6pPr marL="2276307" indent="0">
              <a:buNone/>
              <a:defRPr sz="1600" b="1"/>
            </a:lvl6pPr>
            <a:lvl7pPr marL="2731567" indent="0">
              <a:buNone/>
              <a:defRPr sz="1600" b="1"/>
            </a:lvl7pPr>
            <a:lvl8pPr marL="3186817" indent="0">
              <a:buNone/>
              <a:defRPr sz="1600" b="1"/>
            </a:lvl8pPr>
            <a:lvl9pPr marL="36420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2DF26E-ED95-4092-98F0-D0A61D23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54476-35A2-440B-A5F0-8FC92CA799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8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57E5360-2D34-4DA3-9F16-45C1F9A6E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C1A3D-A4F1-4F15-A424-B0BCD178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6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00F17D2F-ED77-4292-AA32-40129BAC3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B677D-A270-42DE-84CA-0A8CAB0EE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1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258" indent="0">
              <a:buNone/>
              <a:defRPr sz="1200"/>
            </a:lvl2pPr>
            <a:lvl3pPr marL="910522" indent="0">
              <a:buNone/>
              <a:defRPr sz="1000"/>
            </a:lvl3pPr>
            <a:lvl4pPr marL="1365786" indent="0">
              <a:buNone/>
              <a:defRPr sz="900"/>
            </a:lvl4pPr>
            <a:lvl5pPr marL="1821043" indent="0">
              <a:buNone/>
              <a:defRPr sz="900"/>
            </a:lvl5pPr>
            <a:lvl6pPr marL="2276307" indent="0">
              <a:buNone/>
              <a:defRPr sz="900"/>
            </a:lvl6pPr>
            <a:lvl7pPr marL="2731567" indent="0">
              <a:buNone/>
              <a:defRPr sz="900"/>
            </a:lvl7pPr>
            <a:lvl8pPr marL="3186817" indent="0">
              <a:buNone/>
              <a:defRPr sz="900"/>
            </a:lvl8pPr>
            <a:lvl9pPr marL="36420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DC0BA81-D127-4946-A247-FC8A55C95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3496D-3693-45F3-BF01-8FCBE427B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6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258" indent="0">
              <a:buNone/>
              <a:defRPr sz="2800"/>
            </a:lvl2pPr>
            <a:lvl3pPr marL="910522" indent="0">
              <a:buNone/>
              <a:defRPr sz="2400"/>
            </a:lvl3pPr>
            <a:lvl4pPr marL="1365786" indent="0">
              <a:buNone/>
              <a:defRPr sz="2000"/>
            </a:lvl4pPr>
            <a:lvl5pPr marL="1821043" indent="0">
              <a:buNone/>
              <a:defRPr sz="2000"/>
            </a:lvl5pPr>
            <a:lvl6pPr marL="2276307" indent="0">
              <a:buNone/>
              <a:defRPr sz="2000"/>
            </a:lvl6pPr>
            <a:lvl7pPr marL="2731567" indent="0">
              <a:buNone/>
              <a:defRPr sz="2000"/>
            </a:lvl7pPr>
            <a:lvl8pPr marL="3186817" indent="0">
              <a:buNone/>
              <a:defRPr sz="2000"/>
            </a:lvl8pPr>
            <a:lvl9pPr marL="3642084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258" indent="0">
              <a:buNone/>
              <a:defRPr sz="1200"/>
            </a:lvl2pPr>
            <a:lvl3pPr marL="910522" indent="0">
              <a:buNone/>
              <a:defRPr sz="1000"/>
            </a:lvl3pPr>
            <a:lvl4pPr marL="1365786" indent="0">
              <a:buNone/>
              <a:defRPr sz="900"/>
            </a:lvl4pPr>
            <a:lvl5pPr marL="1821043" indent="0">
              <a:buNone/>
              <a:defRPr sz="900"/>
            </a:lvl5pPr>
            <a:lvl6pPr marL="2276307" indent="0">
              <a:buNone/>
              <a:defRPr sz="900"/>
            </a:lvl6pPr>
            <a:lvl7pPr marL="2731567" indent="0">
              <a:buNone/>
              <a:defRPr sz="900"/>
            </a:lvl7pPr>
            <a:lvl8pPr marL="3186817" indent="0">
              <a:buNone/>
              <a:defRPr sz="900"/>
            </a:lvl8pPr>
            <a:lvl9pPr marL="36420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7A4BED4-42E7-44DB-828D-64871F406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209CF-8BE1-4E56-825F-D48B5C0C0F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6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FC92B15-0781-48BC-A820-7CB5834D76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92329BF-9F6F-42D5-AFB1-1548AA10A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BC7FF-B4CF-42D5-AEB8-D3AEDB768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037" tIns="45521" rIns="91037" bIns="4552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EE622A-81D7-435E-A2A3-6AB73B2B5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15" r:id="rId1"/>
    <p:sldLayoutId id="2147487016" r:id="rId2"/>
    <p:sldLayoutId id="2147487017" r:id="rId3"/>
    <p:sldLayoutId id="2147487018" r:id="rId4"/>
    <p:sldLayoutId id="2147487019" r:id="rId5"/>
    <p:sldLayoutId id="2147487020" r:id="rId6"/>
    <p:sldLayoutId id="2147487021" r:id="rId7"/>
    <p:sldLayoutId id="2147487022" r:id="rId8"/>
    <p:sldLayoutId id="2147487023" r:id="rId9"/>
    <p:sldLayoutId id="2147487024" r:id="rId10"/>
    <p:sldLayoutId id="214748702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33FF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5pPr>
      <a:lvl6pPr marL="455258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6pPr>
      <a:lvl7pPr marL="910522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7pPr>
      <a:lvl8pPr marL="1365786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8pPr>
      <a:lvl9pPr marL="1821043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3665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59226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47875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03934" indent="-227629" algn="l" defTabSz="9105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95" indent="-227629" algn="l" defTabSz="9105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455" indent="-227629" algn="l" defTabSz="9105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720" indent="-227629" algn="l" defTabSz="9105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58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22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786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43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07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567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817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084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390C9262-CC9F-4588-BADD-18BE769A957C}"/>
              </a:ext>
            </a:extLst>
          </p:cNvPr>
          <p:cNvSpPr/>
          <p:nvPr/>
        </p:nvSpPr>
        <p:spPr>
          <a:xfrm>
            <a:off x="0" y="0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588" tIns="41295" rIns="82588" bIns="41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27" name="TextBox 1">
            <a:extLst>
              <a:ext uri="{FF2B5EF4-FFF2-40B4-BE49-F238E27FC236}">
                <a16:creationId xmlns:a16="http://schemas.microsoft.com/office/drawing/2014/main" id="{E41BD00E-61CE-4CE4-AFBD-931D88D0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2046288"/>
            <a:ext cx="630872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0038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 eaLnBrk="1" hangingPunct="1">
              <a:lnSpc>
                <a:spcPts val="10038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</a:p>
        </p:txBody>
      </p:sp>
      <p:sp>
        <p:nvSpPr>
          <p:cNvPr id="103428" name="灯片编号占位符 4">
            <a:extLst>
              <a:ext uri="{FF2B5EF4-FFF2-40B4-BE49-F238E27FC236}">
                <a16:creationId xmlns:a16="http://schemas.microsoft.com/office/drawing/2014/main" id="{A5BC0F4A-A159-4EAD-8F37-1863A895C0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C9FA14-8872-4BE3-8F64-D31FF3EF58D3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10E7D03F-1314-47A9-AD42-65197E28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FF9DFCF-1DC4-49B4-BB6D-7ADA84641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hlinkClick r:id="" action="ppaction://noaction"/>
              </a:rPr>
              <a:t>4.1 </a:t>
            </a:r>
            <a:r>
              <a:rPr lang="en-US" altLang="zh-CN" u="sng" dirty="0">
                <a:solidFill>
                  <a:srgbClr val="3333FF"/>
                </a:solidFill>
              </a:rPr>
              <a:t>The Condition of Predictive Parsing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hlinkClick r:id="" action="ppaction://noaction"/>
              </a:rPr>
              <a:t>4.2 Recognition of LL(1) Grammar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4.3 Non LL(1) grammar to LL(1) grammar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hlinkClick r:id="" action="ppaction://noaction"/>
              </a:rPr>
              <a:t>4.4 </a:t>
            </a:r>
            <a:r>
              <a:rPr lang="en-US" altLang="zh-CN" dirty="0">
                <a:hlinkClick r:id="" action="ppaction://noaction"/>
              </a:rPr>
              <a:t>Recursive-Descent</a:t>
            </a:r>
            <a:r>
              <a:rPr lang="en-US" altLang="zh-CN" dirty="0">
                <a:hlinkClick r:id="" action="ppaction://noaction"/>
              </a:rPr>
              <a:t> Parsing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" action="ppaction://noaction"/>
              </a:rPr>
              <a:t>4.5 LL(1) Parsing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" action="ppaction://noaction"/>
              </a:rPr>
              <a:t>4.6 Error Recovery in Top-Down Parsers</a:t>
            </a:r>
            <a:endParaRPr lang="en-US" altLang="zh-CN" dirty="0"/>
          </a:p>
        </p:txBody>
      </p:sp>
      <p:sp>
        <p:nvSpPr>
          <p:cNvPr id="105476" name="灯片编号占位符 4">
            <a:extLst>
              <a:ext uri="{FF2B5EF4-FFF2-40B4-BE49-F238E27FC236}">
                <a16:creationId xmlns:a16="http://schemas.microsoft.com/office/drawing/2014/main" id="{7D101098-CE51-4915-8B1C-B9849BB0C0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37B1CC-7BEF-4FC8-B40E-F95EA99528A2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C9D6BC13-15BF-4FF0-8CF4-F184E8D4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482013" cy="1143000"/>
          </a:xfrm>
        </p:spPr>
        <p:txBody>
          <a:bodyPr lIns="82588" tIns="41295" rIns="82588" bIns="41295"/>
          <a:lstStyle/>
          <a:p>
            <a:pPr marL="755650" indent="-755650"/>
            <a:r>
              <a:rPr lang="en-US" altLang="zh-CN"/>
              <a:t>4.3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 LL(1) grammar to LL(1) grammar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D7DB14E-F2FA-4265-8247-0BFA65E6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153400" cy="4495800"/>
          </a:xfrm>
        </p:spPr>
        <p:txBody>
          <a:bodyPr/>
          <a:lstStyle/>
          <a:p>
            <a:pPr marL="604838" indent="-604838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 LL(1) grammar</a:t>
            </a:r>
          </a:p>
          <a:p>
            <a:pPr marL="1003300" lvl="1" indent="-604838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If a grammar has either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factor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or both, then it must be non LL(1) grammar</a:t>
            </a:r>
          </a:p>
          <a:p>
            <a:pPr marL="1003300" lvl="1" indent="-604838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Whereas, a grammar that doesn't have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factor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is not always a LL(1) grammar</a:t>
            </a:r>
          </a:p>
        </p:txBody>
      </p:sp>
      <p:sp>
        <p:nvSpPr>
          <p:cNvPr id="107524" name="灯片编号占位符 2">
            <a:extLst>
              <a:ext uri="{FF2B5EF4-FFF2-40B4-BE49-F238E27FC236}">
                <a16:creationId xmlns:a16="http://schemas.microsoft.com/office/drawing/2014/main" id="{0F5366F6-B0DB-475D-8561-2C39162E16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639B4-6FD5-4654-8814-963625E80F85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05024BC4-8055-4A96-9078-F8DC249F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234362" cy="1036637"/>
          </a:xfrm>
        </p:spPr>
        <p:txBody>
          <a:bodyPr lIns="82588" tIns="41295" rIns="82588" bIns="41295"/>
          <a:lstStyle/>
          <a:p>
            <a:pPr marL="755650" indent="-75565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Factor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6F130D9-B4E5-4AE8-B881-A690C77B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452563"/>
            <a:ext cx="8234362" cy="4106862"/>
          </a:xfrm>
        </p:spPr>
        <p:txBody>
          <a:bodyPr/>
          <a:lstStyle/>
          <a:p>
            <a:pPr marL="604838" indent="-604838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factor is two or more grammar rule choices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a common prefix string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as in the rule 	A→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β|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604838" indent="-604838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Because First(αβ)∩First(α r)≠Ø, so it’s not LL(1)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2" name="灯片编号占位符 2">
            <a:extLst>
              <a:ext uri="{FF2B5EF4-FFF2-40B4-BE49-F238E27FC236}">
                <a16:creationId xmlns:a16="http://schemas.microsoft.com/office/drawing/2014/main" id="{FED930C2-F50A-4B9D-A468-0B61D1F605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1325E-B121-4C68-95BC-9811AABC8EDA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>
            <a:extLst>
              <a:ext uri="{FF2B5EF4-FFF2-40B4-BE49-F238E27FC236}">
                <a16:creationId xmlns:a16="http://schemas.microsoft.com/office/drawing/2014/main" id="{0C82C652-E5DA-4050-9FF7-776C671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 lIns="82588" tIns="41295" rIns="82588" bIns="41295"/>
          <a:lstStyle/>
          <a:p>
            <a:pPr marL="755650" indent="-75565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7DA2E30-890E-4219-9B53-144469843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07413" cy="5184775"/>
          </a:xfrm>
        </p:spPr>
        <p:txBody>
          <a:bodyPr rtlCol="0">
            <a:normAutofit/>
          </a:bodyPr>
          <a:lstStyle/>
          <a:p>
            <a:pPr marL="606948" indent="-606948" algn="just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grammar is left recursive if its productions have the following forms: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986294" lvl="1" indent="-531079" algn="just">
              <a:lnSpc>
                <a:spcPct val="90000"/>
              </a:lnSpc>
              <a:buFont typeface="Monotype Sorts" pitchFamily="2" charset="2"/>
              <a:buAutoNum type="alphaLcParenR"/>
              <a:defRPr/>
            </a:pP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A→Aβ</a:t>
            </a:r>
            <a:endParaRPr lang="en-US" altLang="zh-CN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6294" lvl="1" indent="-531079" algn="just">
              <a:lnSpc>
                <a:spcPct val="90000"/>
              </a:lnSpc>
              <a:buFont typeface="Monotype Sorts" pitchFamily="2" charset="2"/>
              <a:buAutoNum type="alphaLcParenR"/>
              <a:defRPr/>
            </a:pP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A→Bβ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B→Aα</a:t>
            </a:r>
            <a:endParaRPr lang="en-US" altLang="zh-CN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05263" lvl="1" indent="-606948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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a) is called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immediate left recursion,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where the left recursion occurs only within the production of a single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nonterminal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1005263" lvl="1" indent="-606948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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b) is called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indirect left recursion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Bβ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Aαβ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that is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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606801" indent="-606948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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immediate left recursion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example, if there are productions: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A→A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	A→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where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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are arbitrary strings,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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 it is not  a LL(1) grammar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606801" indent="-606948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"/>
              <a:defRPr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620" name="灯片编号占位符 2">
            <a:extLst>
              <a:ext uri="{FF2B5EF4-FFF2-40B4-BE49-F238E27FC236}">
                <a16:creationId xmlns:a16="http://schemas.microsoft.com/office/drawing/2014/main" id="{AC252594-E901-4FB2-85E5-9C780CCDD6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084888" y="5976938"/>
            <a:ext cx="1935162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78A8CA-74A3-4BA8-A511-F6376F981BA2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0D1097B-3C5E-4146-AE76-3A98AA42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 LL(1) grammar to LL(1) grammar</a:t>
            </a:r>
            <a:endParaRPr lang="zh-CN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D7724E1-1312-4841-9D17-9AB5260A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452563"/>
            <a:ext cx="8166100" cy="41068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rewriting non LL(1) grammar into LL(1)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removal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guarantee that the application of these techniques will turn a grammar into LL(1) grammar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8" name="灯片编号占位符 2">
            <a:extLst>
              <a:ext uri="{FF2B5EF4-FFF2-40B4-BE49-F238E27FC236}">
                <a16:creationId xmlns:a16="http://schemas.microsoft.com/office/drawing/2014/main" id="{87D1496B-3802-4769-9691-4AEAD45FA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5DD64-A118-4532-8E3D-9149E5AE68C8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B781121-CACB-418D-A061-A404CB3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82588" tIns="41295" rIns="82588" bIns="41295"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Removal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AC6F287-66F7-4656-9B05-97BB59D7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41438"/>
            <a:ext cx="8229600" cy="4525962"/>
          </a:xfrm>
        </p:spPr>
        <p:txBody>
          <a:bodyPr/>
          <a:lstStyle/>
          <a:p>
            <a:pPr marL="604838" indent="-604838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Immediate left recursion removal</a:t>
            </a:r>
          </a:p>
          <a:p>
            <a:pPr marL="604838" indent="-604838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Simple case</a:t>
            </a:r>
          </a:p>
          <a:p>
            <a:pPr marL="604838" indent="-604838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Aα| β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rewrite this rule into</a:t>
            </a:r>
          </a:p>
          <a:p>
            <a:pPr marL="604838" indent="-604838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βA’, A’ → αA’| ε</a:t>
            </a:r>
          </a:p>
          <a:p>
            <a:pPr marL="604838" indent="-604838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General case</a:t>
            </a:r>
          </a:p>
          <a:p>
            <a:pPr marL="604838" indent="-604838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A→Aα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|Aα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|…|Aα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|β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|β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|…|β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838" indent="-604838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rewrite this rule into：</a:t>
            </a:r>
          </a:p>
          <a:p>
            <a:pPr marL="604838" indent="-604838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A→β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A’|β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A’|…|β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</a:p>
          <a:p>
            <a:pPr marL="604838" indent="-604838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A’→α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A’|α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A’|…|α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A’|ε </a:t>
            </a:r>
          </a:p>
        </p:txBody>
      </p:sp>
      <p:sp>
        <p:nvSpPr>
          <p:cNvPr id="115716" name="灯片编号占位符 2">
            <a:extLst>
              <a:ext uri="{FF2B5EF4-FFF2-40B4-BE49-F238E27FC236}">
                <a16:creationId xmlns:a16="http://schemas.microsoft.com/office/drawing/2014/main" id="{DD604F09-118D-4A12-9DD6-E44BF590F2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130D2B-705C-4BC0-B955-CB068C075EFA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1B968-DCD8-4B24-B9EA-5D6F716DB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341438"/>
            <a:ext cx="291465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2" tIns="45838" rIns="91672" bIns="458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Example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Grammar G</a:t>
            </a:r>
            <a:r>
              <a:rPr lang="zh-CN" altLang="en-US" sz="2000" b="1">
                <a:latin typeface="Arial" panose="020B0604020202020204" pitchFamily="34" charset="0"/>
              </a:rPr>
              <a:t> 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000" b="1">
                <a:latin typeface="Arial" panose="020B0604020202020204" pitchFamily="34" charset="0"/>
              </a:rPr>
              <a:t>→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000" b="1">
                <a:latin typeface="Arial" panose="020B0604020202020204" pitchFamily="34" charset="0"/>
              </a:rPr>
              <a:t>+T│T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T→T*F│F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F→(E)│i</a:t>
            </a:r>
            <a:endParaRPr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203C5-8F61-48D3-8A38-55A24D11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573463"/>
            <a:ext cx="51117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7" tIns="45521" rIns="91037" bIns="45521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After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>
                <a:latin typeface="Arial" panose="020B0604020202020204" pitchFamily="34" charset="0"/>
              </a:rPr>
              <a:t>left recursion removal </a:t>
            </a:r>
            <a:r>
              <a:rPr lang="zh-CN" altLang="en-US" sz="2000" b="1">
                <a:latin typeface="Arial" panose="020B0604020202020204" pitchFamily="34" charset="0"/>
              </a:rPr>
              <a:t> </a:t>
            </a:r>
            <a:endParaRPr lang="en-US" altLang="zh-CN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we get grammar G':  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E→T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E'</a:t>
            </a:r>
            <a:r>
              <a:rPr lang="en-US" altLang="zh-CN" sz="2000" b="1">
                <a:latin typeface="Arial" panose="020B0604020202020204" pitchFamily="34" charset="0"/>
              </a:rPr>
              <a:t> 	E'→+T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E'</a:t>
            </a:r>
            <a:r>
              <a:rPr lang="en-US" altLang="zh-CN" sz="2000" b="1">
                <a:latin typeface="Arial" panose="020B0604020202020204" pitchFamily="34" charset="0"/>
              </a:rPr>
              <a:t>│ε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T→F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T'</a:t>
            </a:r>
            <a:r>
              <a:rPr lang="en-US" altLang="zh-CN" sz="2000" b="1">
                <a:latin typeface="Arial" panose="020B0604020202020204" pitchFamily="34" charset="0"/>
              </a:rPr>
              <a:t> 	T'→*F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T'</a:t>
            </a:r>
            <a:r>
              <a:rPr lang="en-US" altLang="zh-CN" sz="2000" b="1">
                <a:latin typeface="Arial" panose="020B0604020202020204" pitchFamily="34" charset="0"/>
              </a:rPr>
              <a:t>│ε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F→(E)│i	</a:t>
            </a:r>
            <a:endParaRPr lang="zh-CN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E135B2F-3869-4BCE-A521-39CF1718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 lIns="82588" tIns="41295" rIns="82588" bIns="41295"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D0DF604-6C27-4AA3-8E3D-3758FB1C4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41442" indent="-341442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Simple case</a:t>
            </a:r>
          </a:p>
          <a:p>
            <a:pPr marL="341442" indent="-341442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Rewrite the rule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A→αβ|αr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341442" indent="-341442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→ α(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β|r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A’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represents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β|r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we get</a:t>
            </a:r>
          </a:p>
          <a:p>
            <a:pPr marL="341442" indent="-341442" algn="just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A→αA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A’→β|r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1442" indent="-341442" algn="just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must be the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longest string shared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the right-hand sides.</a:t>
            </a:r>
          </a:p>
          <a:p>
            <a:pPr marL="341442" indent="-341442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General case</a:t>
            </a:r>
          </a:p>
          <a:p>
            <a:pPr marL="341442" indent="-341442" algn="just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A→αβ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|αβ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|…|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αβ</a:t>
            </a:r>
            <a:r>
              <a:rPr lang="en-US" altLang="zh-CN" baseline="-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1442" indent="-341442" algn="just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rewrite the rule as:</a:t>
            </a:r>
          </a:p>
          <a:p>
            <a:pPr marL="341442" indent="-341442" algn="just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A→αA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		A’→ β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|β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|…|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baseline="-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4" name="灯片编号占位符 2">
            <a:extLst>
              <a:ext uri="{FF2B5EF4-FFF2-40B4-BE49-F238E27FC236}">
                <a16:creationId xmlns:a16="http://schemas.microsoft.com/office/drawing/2014/main" id="{FD1CFA02-8243-4CE8-A42D-E1A7560B90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6E0EA1-7A96-4250-90F7-DF6C25AFA084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3AC9AC6-CEF0-4BFF-81B0-F44F3B30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</a:t>
            </a:r>
            <a:endParaRPr lang="zh-CN" altLang="en-US"/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FD3D7B0B-78EF-4AD7-BEC3-D8EA0E0EA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G1：S→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|ε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S→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b|ε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)|ε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same as 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S→aS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|ε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S’ →b|ε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2" name="灯片编号占位符 2">
            <a:extLst>
              <a:ext uri="{FF2B5EF4-FFF2-40B4-BE49-F238E27FC236}">
                <a16:creationId xmlns:a16="http://schemas.microsoft.com/office/drawing/2014/main" id="{38EA9FA8-722E-4456-9111-D19719612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AD2D1-AFF7-415F-83F0-453502DF1394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02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lecture02a</Template>
  <TotalTime>4094</TotalTime>
  <Words>246</Words>
  <Application>Microsoft Office PowerPoint</Application>
  <PresentationFormat>全屏显示(4:3)</PresentationFormat>
  <Paragraphs>87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Monotype Sorts</vt:lpstr>
      <vt:lpstr>宋体</vt:lpstr>
      <vt:lpstr>Arial</vt:lpstr>
      <vt:lpstr>Calibri</vt:lpstr>
      <vt:lpstr>Comic Sans MS</vt:lpstr>
      <vt:lpstr>Symbol</vt:lpstr>
      <vt:lpstr>Times New Roman</vt:lpstr>
      <vt:lpstr>Wingdings</vt:lpstr>
      <vt:lpstr>lecture02a</vt:lpstr>
      <vt:lpstr>PowerPoint 演示文稿</vt:lpstr>
      <vt:lpstr>OutLine</vt:lpstr>
      <vt:lpstr>4.3 Non LL(1) grammar to LL(1) grammar</vt:lpstr>
      <vt:lpstr>Left Factor</vt:lpstr>
      <vt:lpstr>Left Recursion</vt:lpstr>
      <vt:lpstr>Non LL(1) grammar to LL(1) grammar</vt:lpstr>
      <vt:lpstr>Left Recursion Removal</vt:lpstr>
      <vt:lpstr>Left Factoring</vt:lpstr>
      <vt:lpstr>Left Factoring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Parsing</dc:title>
  <dc:creator>woody</dc:creator>
  <cp:lastModifiedBy>WYING</cp:lastModifiedBy>
  <cp:revision>273</cp:revision>
  <cp:lastPrinted>2017-11-06T14:29:33Z</cp:lastPrinted>
  <dcterms:created xsi:type="dcterms:W3CDTF">2008-10-14T07:50:39Z</dcterms:created>
  <dcterms:modified xsi:type="dcterms:W3CDTF">2021-11-01T12:52:20Z</dcterms:modified>
</cp:coreProperties>
</file>